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5"/>
  </p:notesMasterIdLst>
  <p:handoutMasterIdLst>
    <p:handoutMasterId r:id="rId36"/>
  </p:handoutMasterIdLst>
  <p:sldIdLst>
    <p:sldId id="311" r:id="rId6"/>
    <p:sldId id="312" r:id="rId7"/>
    <p:sldId id="315" r:id="rId8"/>
    <p:sldId id="317" r:id="rId9"/>
    <p:sldId id="316" r:id="rId10"/>
    <p:sldId id="318" r:id="rId11"/>
    <p:sldId id="324" r:id="rId12"/>
    <p:sldId id="319" r:id="rId13"/>
    <p:sldId id="313" r:id="rId14"/>
    <p:sldId id="272" r:id="rId15"/>
    <p:sldId id="306" r:id="rId16"/>
    <p:sldId id="270" r:id="rId17"/>
    <p:sldId id="309" r:id="rId18"/>
    <p:sldId id="273" r:id="rId19"/>
    <p:sldId id="274" r:id="rId20"/>
    <p:sldId id="271" r:id="rId21"/>
    <p:sldId id="275" r:id="rId22"/>
    <p:sldId id="278" r:id="rId23"/>
    <p:sldId id="277" r:id="rId24"/>
    <p:sldId id="276" r:id="rId25"/>
    <p:sldId id="279" r:id="rId26"/>
    <p:sldId id="280" r:id="rId27"/>
    <p:sldId id="282" r:id="rId28"/>
    <p:sldId id="283" r:id="rId29"/>
    <p:sldId id="322" r:id="rId30"/>
    <p:sldId id="320" r:id="rId31"/>
    <p:sldId id="321" r:id="rId32"/>
    <p:sldId id="323" r:id="rId33"/>
    <p:sldId id="262"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592015-D089-E5E4-0F26-93C0D2607F18}" name="Marie-Pier Cote" initials="MC" userId="S::marie-pier.cote.iugm@ssss.gouv.qc.ca::683abc41-e171-4973-9658-75943886089a" providerId="AD"/>
  <p188:author id="{1AD98B31-468A-ED0A-9F13-40B72A984B49}" name="Marie-Pier Cote" initials="" userId="S::Marie-Pier.Cote.iugm@ssss.gouv.qc.ca::683abc41-e171-4973-9658-75943886089a" providerId="AD"/>
  <p188:author id="{80CB95BF-88AC-7F85-A3B1-61EFDB8176B7}" name="Alexandre Lafreniere (CCSMTL)" initials="A(" userId="S::alexandre.lafreniere.ccsmtl@ssss.gouv.qc.ca::e801bee2-0c3f-46e1-a10a-0622e5f56119" providerId="AD"/>
  <p188:author id="{41EF5AEE-3B5A-3B83-2C6E-3B31F1F58679}" name="Anne-Valérie Fournier" initials="AF" userId="S::anne-valerie.fournier.cisssme16@ssss.gouv.qc.ca::ab1409e5-e637-4205-a415-cba281cb4548" providerId="AD"/>
  <p188:author id="{C69CBEEF-6F86-9102-3394-628DFEEF2F68}" name="Thomas Cutilles" initials="TC" userId="S::thomas.cutilles.ccsmtl@ssss.gouv.qc.ca::d4716171-0676-4c60-98da-d01751f2dc8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5571"/>
    <a:srgbClr val="0B61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2DE7E9-22BC-7BA9-451B-1FCCDCE69079}" v="35" dt="2025-09-18T16:31:45.425"/>
    <p1510:client id="{19840ED1-27A4-2AB1-C6F5-B5B095F3BD71}" v="127" dt="2025-09-18T16:32:39.806"/>
    <p1510:client id="{220D3689-162F-2F86-0818-1DB1DB224A5A}" v="206" dt="2025-09-18T17:46:24.900"/>
    <p1510:client id="{2F1BD726-BD00-726A-3AE5-541C6001D597}" v="3" dt="2025-09-17T17:36:53.828"/>
    <p1510:client id="{6E9CD858-F794-AD5E-00F6-3D552F5879C1}" v="140" dt="2025-09-16T19:11:46.273"/>
    <p1510:client id="{73FEE642-09F0-7C43-1436-57CE50C3ECDB}" v="3" dt="2025-09-16T18:53:39.15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1260" y="28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3E2702-D5CA-4086-9FD6-566ECE250041}" type="doc">
      <dgm:prSet loTypeId="urn:microsoft.com/office/officeart/2005/8/layout/hProcess9" loCatId="process" qsTypeId="urn:microsoft.com/office/officeart/2005/8/quickstyle/simple1" qsCatId="simple" csTypeId="urn:microsoft.com/office/officeart/2005/8/colors/accent3_1" csCatId="accent3" phldr="1"/>
      <dgm:spPr/>
    </dgm:pt>
    <dgm:pt modelId="{91717253-CB65-4671-A0DB-DD38B2EBF68F}">
      <dgm:prSet phldrT="[Texte]" phldr="0" custT="1"/>
      <dgm:spPr/>
      <dgm:t>
        <a:bodyPr/>
        <a:lstStyle/>
        <a:p>
          <a:pPr rtl="0"/>
          <a:r>
            <a:rPr lang="fr-CA" sz="1200" b="1">
              <a:solidFill>
                <a:srgbClr val="345571"/>
              </a:solidFill>
              <a:latin typeface="Tahoma"/>
              <a:ea typeface="Tahoma"/>
              <a:cs typeface="Tahoma"/>
            </a:rPr>
            <a:t>29 septembre 2025 </a:t>
          </a:r>
          <a:endParaRPr lang="fr-CA" sz="1200">
            <a:solidFill>
              <a:srgbClr val="345571"/>
            </a:solidFill>
            <a:latin typeface="Tahoma"/>
            <a:ea typeface="Tahoma"/>
            <a:cs typeface="Tahoma"/>
          </a:endParaRPr>
        </a:p>
        <a:p>
          <a:pPr rtl="0"/>
          <a:r>
            <a:rPr lang="fr-CA" sz="1200">
              <a:solidFill>
                <a:srgbClr val="345571"/>
              </a:solidFill>
              <a:latin typeface="Tahoma"/>
              <a:ea typeface="Tahoma"/>
              <a:cs typeface="Tahoma"/>
            </a:rPr>
            <a:t>Plateforme accessible pour consulter vos informations d'emploi</a:t>
          </a:r>
        </a:p>
      </dgm:t>
    </dgm:pt>
    <dgm:pt modelId="{374F78C4-57F4-4FC2-AA07-AE9027721F70}" type="parTrans" cxnId="{89348E22-E253-4F03-B153-DC00E046465C}">
      <dgm:prSet/>
      <dgm:spPr/>
      <dgm:t>
        <a:bodyPr/>
        <a:lstStyle/>
        <a:p>
          <a:endParaRPr lang="fr-FR"/>
        </a:p>
      </dgm:t>
    </dgm:pt>
    <dgm:pt modelId="{4F461D19-4E59-43EA-B5A0-B653677F4500}" type="sibTrans" cxnId="{89348E22-E253-4F03-B153-DC00E046465C}">
      <dgm:prSet/>
      <dgm:spPr/>
      <dgm:t>
        <a:bodyPr/>
        <a:lstStyle/>
        <a:p>
          <a:endParaRPr lang="fr-FR"/>
        </a:p>
      </dgm:t>
    </dgm:pt>
    <dgm:pt modelId="{8AC5CB0A-CE93-46C5-8191-BBD0357DAA08}">
      <dgm:prSet phldr="0" custT="1"/>
      <dgm:spPr/>
      <dgm:t>
        <a:bodyPr/>
        <a:lstStyle/>
        <a:p>
          <a:pPr rtl="0"/>
          <a:r>
            <a:rPr lang="fr-CA" sz="1200" b="1">
              <a:solidFill>
                <a:srgbClr val="345571"/>
              </a:solidFill>
              <a:latin typeface="Tahoma"/>
              <a:ea typeface="Tahoma"/>
              <a:cs typeface="Tahoma"/>
            </a:rPr>
            <a:t>30 septembre 2025</a:t>
          </a:r>
        </a:p>
        <a:p>
          <a:pPr rtl="0"/>
          <a:r>
            <a:rPr lang="fr-CA" sz="1200">
              <a:solidFill>
                <a:srgbClr val="345571"/>
              </a:solidFill>
              <a:latin typeface="Tahoma"/>
              <a:ea typeface="Tahoma"/>
              <a:cs typeface="Tahoma"/>
            </a:rPr>
            <a:t>Affichage des listes d'ancienneté pour une durée de 60 jours</a:t>
          </a:r>
        </a:p>
      </dgm:t>
    </dgm:pt>
    <dgm:pt modelId="{751CBA88-C72B-4621-A58D-97C64D58B5DC}" type="parTrans" cxnId="{ED5EF71F-B4CD-4C9E-AFD3-BA068C591704}">
      <dgm:prSet/>
      <dgm:spPr/>
      <dgm:t>
        <a:bodyPr/>
        <a:lstStyle/>
        <a:p>
          <a:endParaRPr lang="fr-FR"/>
        </a:p>
      </dgm:t>
    </dgm:pt>
    <dgm:pt modelId="{FB63EA61-9D82-43DA-9553-A6412A36B174}" type="sibTrans" cxnId="{ED5EF71F-B4CD-4C9E-AFD3-BA068C591704}">
      <dgm:prSet/>
      <dgm:spPr/>
      <dgm:t>
        <a:bodyPr/>
        <a:lstStyle/>
        <a:p>
          <a:endParaRPr lang="fr-FR"/>
        </a:p>
      </dgm:t>
    </dgm:pt>
    <dgm:pt modelId="{9F0AD521-A2FC-4610-B05C-CD16F9A6C911}">
      <dgm:prSet phldr="0" custT="1"/>
      <dgm:spPr/>
      <dgm:t>
        <a:bodyPr/>
        <a:lstStyle/>
        <a:p>
          <a:pPr rtl="0"/>
          <a:r>
            <a:rPr lang="fr-CA" sz="1200" b="1" kern="1200">
              <a:solidFill>
                <a:srgbClr val="345571"/>
              </a:solidFill>
              <a:latin typeface="Tahoma"/>
              <a:ea typeface="Tahoma"/>
              <a:cs typeface="Tahoma"/>
            </a:rPr>
            <a:t>30 septembre au 29 novembre 2025</a:t>
          </a:r>
        </a:p>
        <a:p>
          <a:pPr rtl="0"/>
          <a:r>
            <a:rPr lang="fr-CA" sz="1200" kern="1200">
              <a:solidFill>
                <a:srgbClr val="345571"/>
              </a:solidFill>
              <a:latin typeface="Tahoma"/>
              <a:ea typeface="Tahoma"/>
              <a:cs typeface="Tahoma"/>
            </a:rPr>
            <a:t>Validation des données sur la plateforme par les employés et soumission de demandes de correction ou d'ajout d'épisodes d'emploi, le cas échéant</a:t>
          </a:r>
        </a:p>
      </dgm:t>
    </dgm:pt>
    <dgm:pt modelId="{B11A9625-D6C5-4D36-A98F-77D0AC98C66F}" type="parTrans" cxnId="{64EEAA42-FC2E-4000-813D-E822D3724FE8}">
      <dgm:prSet/>
      <dgm:spPr/>
    </dgm:pt>
    <dgm:pt modelId="{29FED030-C683-4243-AA29-17477BA4321A}" type="sibTrans" cxnId="{64EEAA42-FC2E-4000-813D-E822D3724FE8}">
      <dgm:prSet/>
      <dgm:spPr/>
    </dgm:pt>
    <dgm:pt modelId="{9884AE38-DF00-4E69-8549-15DE2840B549}">
      <dgm:prSet phldr="0" custT="1"/>
      <dgm:spPr/>
      <dgm:t>
        <a:bodyPr/>
        <a:lstStyle/>
        <a:p>
          <a:pPr marL="0" lvl="0" indent="0" algn="ctr" defTabSz="533400" rtl="0">
            <a:lnSpc>
              <a:spcPct val="90000"/>
            </a:lnSpc>
            <a:spcBef>
              <a:spcPct val="0"/>
            </a:spcBef>
            <a:spcAft>
              <a:spcPct val="35000"/>
            </a:spcAft>
            <a:buNone/>
          </a:pPr>
          <a:r>
            <a:rPr lang="fr-CA" sz="1200" b="1" kern="1200">
              <a:solidFill>
                <a:srgbClr val="345571"/>
              </a:solidFill>
              <a:latin typeface="Tahoma"/>
              <a:ea typeface="Tahoma"/>
              <a:cs typeface="Tahoma"/>
            </a:rPr>
            <a:t>29 novembre 2025</a:t>
          </a:r>
          <a:endParaRPr lang="en-US" sz="1200" b="1" kern="1200">
            <a:solidFill>
              <a:srgbClr val="345571"/>
            </a:solidFill>
            <a:latin typeface="Tahoma"/>
            <a:ea typeface="Tahoma"/>
            <a:cs typeface="Tahoma"/>
          </a:endParaRPr>
        </a:p>
        <a:p>
          <a:pPr marL="0" lvl="0" algn="ctr" defTabSz="622300" rtl="0">
            <a:lnSpc>
              <a:spcPct val="90000"/>
            </a:lnSpc>
            <a:spcBef>
              <a:spcPct val="0"/>
            </a:spcBef>
            <a:spcAft>
              <a:spcPct val="35000"/>
            </a:spcAft>
            <a:buNone/>
          </a:pPr>
          <a:r>
            <a:rPr lang="fr-CA" sz="1200" kern="1200">
              <a:solidFill>
                <a:srgbClr val="345571"/>
              </a:solidFill>
              <a:latin typeface="Tahoma"/>
              <a:ea typeface="Tahoma"/>
              <a:cs typeface="Tahoma"/>
            </a:rPr>
            <a:t>Fermeture de la plateforme et fin de la période de contestation</a:t>
          </a:r>
          <a:endParaRPr lang="fr-CA" sz="1800" kern="1200">
            <a:solidFill>
              <a:srgbClr val="000000"/>
            </a:solidFill>
            <a:latin typeface="Calibri Light" panose="020F0302020204030204"/>
            <a:ea typeface="Calibri Light" panose="020F0302020204030204"/>
            <a:cs typeface="Calibri Light" panose="020F0302020204030204"/>
          </a:endParaRPr>
        </a:p>
      </dgm:t>
    </dgm:pt>
    <dgm:pt modelId="{33511AC1-DE14-4E33-B502-BCCFC10BC1B4}" type="parTrans" cxnId="{9BD8E9AF-604B-439F-813C-070B8059AD60}">
      <dgm:prSet/>
      <dgm:spPr/>
    </dgm:pt>
    <dgm:pt modelId="{02AC5BE9-3304-4A66-99F6-0DE41A847445}" type="sibTrans" cxnId="{9BD8E9AF-604B-439F-813C-070B8059AD60}">
      <dgm:prSet/>
      <dgm:spPr/>
    </dgm:pt>
    <dgm:pt modelId="{A2E62E4D-1205-4D25-B78F-876AD2F9A789}" type="pres">
      <dgm:prSet presAssocID="{5B3E2702-D5CA-4086-9FD6-566ECE250041}" presName="CompostProcess" presStyleCnt="0">
        <dgm:presLayoutVars>
          <dgm:dir/>
          <dgm:resizeHandles val="exact"/>
        </dgm:presLayoutVars>
      </dgm:prSet>
      <dgm:spPr/>
    </dgm:pt>
    <dgm:pt modelId="{A97038D7-7654-4BF3-82FE-A2D7F76160B8}" type="pres">
      <dgm:prSet presAssocID="{5B3E2702-D5CA-4086-9FD6-566ECE250041}" presName="arrow" presStyleLbl="bgShp" presStyleIdx="0" presStyleCnt="1"/>
      <dgm:spPr/>
    </dgm:pt>
    <dgm:pt modelId="{CDD27B71-EBC6-4589-AABC-51C60EA20A67}" type="pres">
      <dgm:prSet presAssocID="{5B3E2702-D5CA-4086-9FD6-566ECE250041}" presName="linearProcess" presStyleCnt="0"/>
      <dgm:spPr/>
    </dgm:pt>
    <dgm:pt modelId="{D9EBDD95-6E33-4A69-A7AA-AEFDDE56FDE7}" type="pres">
      <dgm:prSet presAssocID="{91717253-CB65-4671-A0DB-DD38B2EBF68F}" presName="textNode" presStyleLbl="node1" presStyleIdx="0" presStyleCnt="4">
        <dgm:presLayoutVars>
          <dgm:bulletEnabled val="1"/>
        </dgm:presLayoutVars>
      </dgm:prSet>
      <dgm:spPr/>
    </dgm:pt>
    <dgm:pt modelId="{70356851-0E70-4871-B098-EA7C59DB64DA}" type="pres">
      <dgm:prSet presAssocID="{4F461D19-4E59-43EA-B5A0-B653677F4500}" presName="sibTrans" presStyleCnt="0"/>
      <dgm:spPr/>
    </dgm:pt>
    <dgm:pt modelId="{E9AD791F-96D5-4746-9FBF-437115956858}" type="pres">
      <dgm:prSet presAssocID="{8AC5CB0A-CE93-46C5-8191-BBD0357DAA08}" presName="textNode" presStyleLbl="node1" presStyleIdx="1" presStyleCnt="4">
        <dgm:presLayoutVars>
          <dgm:bulletEnabled val="1"/>
        </dgm:presLayoutVars>
      </dgm:prSet>
      <dgm:spPr/>
    </dgm:pt>
    <dgm:pt modelId="{10F12184-F643-405C-A505-E98354B57BA1}" type="pres">
      <dgm:prSet presAssocID="{FB63EA61-9D82-43DA-9553-A6412A36B174}" presName="sibTrans" presStyleCnt="0"/>
      <dgm:spPr/>
    </dgm:pt>
    <dgm:pt modelId="{C88ABF86-809F-454E-84D1-EA4A0E3EFA9A}" type="pres">
      <dgm:prSet presAssocID="{9F0AD521-A2FC-4610-B05C-CD16F9A6C911}" presName="textNode" presStyleLbl="node1" presStyleIdx="2" presStyleCnt="4">
        <dgm:presLayoutVars>
          <dgm:bulletEnabled val="1"/>
        </dgm:presLayoutVars>
      </dgm:prSet>
      <dgm:spPr/>
    </dgm:pt>
    <dgm:pt modelId="{4635043D-E6AC-4168-B571-960BABEBA31D}" type="pres">
      <dgm:prSet presAssocID="{29FED030-C683-4243-AA29-17477BA4321A}" presName="sibTrans" presStyleCnt="0"/>
      <dgm:spPr/>
    </dgm:pt>
    <dgm:pt modelId="{E850D165-5B4F-4B41-B241-2AB007A0615D}" type="pres">
      <dgm:prSet presAssocID="{9884AE38-DF00-4E69-8549-15DE2840B549}" presName="textNode" presStyleLbl="node1" presStyleIdx="3" presStyleCnt="4">
        <dgm:presLayoutVars>
          <dgm:bulletEnabled val="1"/>
        </dgm:presLayoutVars>
      </dgm:prSet>
      <dgm:spPr/>
    </dgm:pt>
  </dgm:ptLst>
  <dgm:cxnLst>
    <dgm:cxn modelId="{2CD76D01-C64F-40CB-9883-13B786C499EB}" type="presOf" srcId="{91717253-CB65-4671-A0DB-DD38B2EBF68F}" destId="{D9EBDD95-6E33-4A69-A7AA-AEFDDE56FDE7}" srcOrd="0" destOrd="0" presId="urn:microsoft.com/office/officeart/2005/8/layout/hProcess9"/>
    <dgm:cxn modelId="{ED5EF71F-B4CD-4C9E-AFD3-BA068C591704}" srcId="{5B3E2702-D5CA-4086-9FD6-566ECE250041}" destId="{8AC5CB0A-CE93-46C5-8191-BBD0357DAA08}" srcOrd="1" destOrd="0" parTransId="{751CBA88-C72B-4621-A58D-97C64D58B5DC}" sibTransId="{FB63EA61-9D82-43DA-9553-A6412A36B174}"/>
    <dgm:cxn modelId="{89348E22-E253-4F03-B153-DC00E046465C}" srcId="{5B3E2702-D5CA-4086-9FD6-566ECE250041}" destId="{91717253-CB65-4671-A0DB-DD38B2EBF68F}" srcOrd="0" destOrd="0" parTransId="{374F78C4-57F4-4FC2-AA07-AE9027721F70}" sibTransId="{4F461D19-4E59-43EA-B5A0-B653677F4500}"/>
    <dgm:cxn modelId="{D3B0295E-4DB9-4EC8-BED9-EE22AB0E8D9F}" type="presOf" srcId="{9F0AD521-A2FC-4610-B05C-CD16F9A6C911}" destId="{C88ABF86-809F-454E-84D1-EA4A0E3EFA9A}" srcOrd="0" destOrd="0" presId="urn:microsoft.com/office/officeart/2005/8/layout/hProcess9"/>
    <dgm:cxn modelId="{64EEAA42-FC2E-4000-813D-E822D3724FE8}" srcId="{5B3E2702-D5CA-4086-9FD6-566ECE250041}" destId="{9F0AD521-A2FC-4610-B05C-CD16F9A6C911}" srcOrd="2" destOrd="0" parTransId="{B11A9625-D6C5-4D36-A98F-77D0AC98C66F}" sibTransId="{29FED030-C683-4243-AA29-17477BA4321A}"/>
    <dgm:cxn modelId="{EDC7FE44-2EB6-42D0-8E6D-32B145DDFA14}" type="presOf" srcId="{9884AE38-DF00-4E69-8549-15DE2840B549}" destId="{E850D165-5B4F-4B41-B241-2AB007A0615D}" srcOrd="0" destOrd="0" presId="urn:microsoft.com/office/officeart/2005/8/layout/hProcess9"/>
    <dgm:cxn modelId="{9BD8E9AF-604B-439F-813C-070B8059AD60}" srcId="{5B3E2702-D5CA-4086-9FD6-566ECE250041}" destId="{9884AE38-DF00-4E69-8549-15DE2840B549}" srcOrd="3" destOrd="0" parTransId="{33511AC1-DE14-4E33-B502-BCCFC10BC1B4}" sibTransId="{02AC5BE9-3304-4A66-99F6-0DE41A847445}"/>
    <dgm:cxn modelId="{EAE471BA-EC79-4E19-A078-4AA92D5BD402}" type="presOf" srcId="{8AC5CB0A-CE93-46C5-8191-BBD0357DAA08}" destId="{E9AD791F-96D5-4746-9FBF-437115956858}" srcOrd="0" destOrd="0" presId="urn:microsoft.com/office/officeart/2005/8/layout/hProcess9"/>
    <dgm:cxn modelId="{0048F4D1-CDC4-4E78-9905-EB6AFC80CABE}" type="presOf" srcId="{5B3E2702-D5CA-4086-9FD6-566ECE250041}" destId="{A2E62E4D-1205-4D25-B78F-876AD2F9A789}" srcOrd="0" destOrd="0" presId="urn:microsoft.com/office/officeart/2005/8/layout/hProcess9"/>
    <dgm:cxn modelId="{47474BD3-B5CD-41F7-A07E-5D065C2982B3}" type="presParOf" srcId="{A2E62E4D-1205-4D25-B78F-876AD2F9A789}" destId="{A97038D7-7654-4BF3-82FE-A2D7F76160B8}" srcOrd="0" destOrd="0" presId="urn:microsoft.com/office/officeart/2005/8/layout/hProcess9"/>
    <dgm:cxn modelId="{02D3D4C3-809D-471E-9012-FFD9E4DBF59A}" type="presParOf" srcId="{A2E62E4D-1205-4D25-B78F-876AD2F9A789}" destId="{CDD27B71-EBC6-4589-AABC-51C60EA20A67}" srcOrd="1" destOrd="0" presId="urn:microsoft.com/office/officeart/2005/8/layout/hProcess9"/>
    <dgm:cxn modelId="{89721299-36EA-4395-9243-B4EF2CE36C1F}" type="presParOf" srcId="{CDD27B71-EBC6-4589-AABC-51C60EA20A67}" destId="{D9EBDD95-6E33-4A69-A7AA-AEFDDE56FDE7}" srcOrd="0" destOrd="0" presId="urn:microsoft.com/office/officeart/2005/8/layout/hProcess9"/>
    <dgm:cxn modelId="{CE1EF944-331F-4488-8725-76071D246449}" type="presParOf" srcId="{CDD27B71-EBC6-4589-AABC-51C60EA20A67}" destId="{70356851-0E70-4871-B098-EA7C59DB64DA}" srcOrd="1" destOrd="0" presId="urn:microsoft.com/office/officeart/2005/8/layout/hProcess9"/>
    <dgm:cxn modelId="{AAD2F3A6-F2D5-4ADF-98B9-DAC68C4C4F0A}" type="presParOf" srcId="{CDD27B71-EBC6-4589-AABC-51C60EA20A67}" destId="{E9AD791F-96D5-4746-9FBF-437115956858}" srcOrd="2" destOrd="0" presId="urn:microsoft.com/office/officeart/2005/8/layout/hProcess9"/>
    <dgm:cxn modelId="{023BE814-7AAF-4F96-BDD3-33810891358E}" type="presParOf" srcId="{CDD27B71-EBC6-4589-AABC-51C60EA20A67}" destId="{10F12184-F643-405C-A505-E98354B57BA1}" srcOrd="3" destOrd="0" presId="urn:microsoft.com/office/officeart/2005/8/layout/hProcess9"/>
    <dgm:cxn modelId="{531DDB17-E9C7-430F-807B-8E75A7E04165}" type="presParOf" srcId="{CDD27B71-EBC6-4589-AABC-51C60EA20A67}" destId="{C88ABF86-809F-454E-84D1-EA4A0E3EFA9A}" srcOrd="4" destOrd="0" presId="urn:microsoft.com/office/officeart/2005/8/layout/hProcess9"/>
    <dgm:cxn modelId="{72F9D029-329D-4B0B-9C87-F7A0AFB0B904}" type="presParOf" srcId="{CDD27B71-EBC6-4589-AABC-51C60EA20A67}" destId="{4635043D-E6AC-4168-B571-960BABEBA31D}" srcOrd="5" destOrd="0" presId="urn:microsoft.com/office/officeart/2005/8/layout/hProcess9"/>
    <dgm:cxn modelId="{337BCE79-ACE1-4889-83A5-8D8AC7591FF7}" type="presParOf" srcId="{CDD27B71-EBC6-4589-AABC-51C60EA20A67}" destId="{E850D165-5B4F-4B41-B241-2AB007A0615D}"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7038D7-7654-4BF3-82FE-A2D7F76160B8}">
      <dsp:nvSpPr>
        <dsp:cNvPr id="0" name=""/>
        <dsp:cNvSpPr/>
      </dsp:nvSpPr>
      <dsp:spPr>
        <a:xfrm>
          <a:off x="841805" y="0"/>
          <a:ext cx="9540464" cy="4157887"/>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EBDD95-6E33-4A69-A7AA-AEFDDE56FDE7}">
      <dsp:nvSpPr>
        <dsp:cNvPr id="0" name=""/>
        <dsp:cNvSpPr/>
      </dsp:nvSpPr>
      <dsp:spPr>
        <a:xfrm>
          <a:off x="3836" y="1247366"/>
          <a:ext cx="2492534" cy="1663154"/>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fr-CA" sz="1200" b="1" kern="1200">
              <a:solidFill>
                <a:srgbClr val="345571"/>
              </a:solidFill>
              <a:latin typeface="Tahoma"/>
              <a:ea typeface="Tahoma"/>
              <a:cs typeface="Tahoma"/>
            </a:rPr>
            <a:t>29 septembre 2025 </a:t>
          </a:r>
          <a:endParaRPr lang="fr-CA" sz="1200" kern="1200">
            <a:solidFill>
              <a:srgbClr val="345571"/>
            </a:solidFill>
            <a:latin typeface="Tahoma"/>
            <a:ea typeface="Tahoma"/>
            <a:cs typeface="Tahoma"/>
          </a:endParaRPr>
        </a:p>
        <a:p>
          <a:pPr marL="0" lvl="0" indent="0" algn="ctr" defTabSz="533400" rtl="0">
            <a:lnSpc>
              <a:spcPct val="90000"/>
            </a:lnSpc>
            <a:spcBef>
              <a:spcPct val="0"/>
            </a:spcBef>
            <a:spcAft>
              <a:spcPct val="35000"/>
            </a:spcAft>
            <a:buNone/>
          </a:pPr>
          <a:r>
            <a:rPr lang="fr-CA" sz="1200" kern="1200">
              <a:solidFill>
                <a:srgbClr val="345571"/>
              </a:solidFill>
              <a:latin typeface="Tahoma"/>
              <a:ea typeface="Tahoma"/>
              <a:cs typeface="Tahoma"/>
            </a:rPr>
            <a:t>Plateforme accessible pour consulter vos informations d'emploi</a:t>
          </a:r>
        </a:p>
      </dsp:txBody>
      <dsp:txXfrm>
        <a:off x="85024" y="1328554"/>
        <a:ext cx="2330158" cy="1500778"/>
      </dsp:txXfrm>
    </dsp:sp>
    <dsp:sp modelId="{E9AD791F-96D5-4746-9FBF-437115956858}">
      <dsp:nvSpPr>
        <dsp:cNvPr id="0" name=""/>
        <dsp:cNvSpPr/>
      </dsp:nvSpPr>
      <dsp:spPr>
        <a:xfrm>
          <a:off x="2911792" y="1247366"/>
          <a:ext cx="2492534" cy="1663154"/>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fr-CA" sz="1200" b="1" kern="1200">
              <a:solidFill>
                <a:srgbClr val="345571"/>
              </a:solidFill>
              <a:latin typeface="Tahoma"/>
              <a:ea typeface="Tahoma"/>
              <a:cs typeface="Tahoma"/>
            </a:rPr>
            <a:t>30 septembre 2025</a:t>
          </a:r>
        </a:p>
        <a:p>
          <a:pPr marL="0" lvl="0" indent="0" algn="ctr" defTabSz="533400" rtl="0">
            <a:lnSpc>
              <a:spcPct val="90000"/>
            </a:lnSpc>
            <a:spcBef>
              <a:spcPct val="0"/>
            </a:spcBef>
            <a:spcAft>
              <a:spcPct val="35000"/>
            </a:spcAft>
            <a:buNone/>
          </a:pPr>
          <a:r>
            <a:rPr lang="fr-CA" sz="1200" kern="1200">
              <a:solidFill>
                <a:srgbClr val="345571"/>
              </a:solidFill>
              <a:latin typeface="Tahoma"/>
              <a:ea typeface="Tahoma"/>
              <a:cs typeface="Tahoma"/>
            </a:rPr>
            <a:t>Affichage des listes d'ancienneté pour une durée de 60 jours</a:t>
          </a:r>
        </a:p>
      </dsp:txBody>
      <dsp:txXfrm>
        <a:off x="2992980" y="1328554"/>
        <a:ext cx="2330158" cy="1500778"/>
      </dsp:txXfrm>
    </dsp:sp>
    <dsp:sp modelId="{C88ABF86-809F-454E-84D1-EA4A0E3EFA9A}">
      <dsp:nvSpPr>
        <dsp:cNvPr id="0" name=""/>
        <dsp:cNvSpPr/>
      </dsp:nvSpPr>
      <dsp:spPr>
        <a:xfrm>
          <a:off x="5819749" y="1247366"/>
          <a:ext cx="2492534" cy="1663154"/>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fr-CA" sz="1200" b="1" kern="1200">
              <a:solidFill>
                <a:srgbClr val="345571"/>
              </a:solidFill>
              <a:latin typeface="Tahoma"/>
              <a:ea typeface="Tahoma"/>
              <a:cs typeface="Tahoma"/>
            </a:rPr>
            <a:t>30 septembre au 29 novembre 2025</a:t>
          </a:r>
        </a:p>
        <a:p>
          <a:pPr marL="0" lvl="0" indent="0" algn="ctr" defTabSz="533400" rtl="0">
            <a:lnSpc>
              <a:spcPct val="90000"/>
            </a:lnSpc>
            <a:spcBef>
              <a:spcPct val="0"/>
            </a:spcBef>
            <a:spcAft>
              <a:spcPct val="35000"/>
            </a:spcAft>
            <a:buNone/>
          </a:pPr>
          <a:r>
            <a:rPr lang="fr-CA" sz="1200" kern="1200">
              <a:solidFill>
                <a:srgbClr val="345571"/>
              </a:solidFill>
              <a:latin typeface="Tahoma"/>
              <a:ea typeface="Tahoma"/>
              <a:cs typeface="Tahoma"/>
            </a:rPr>
            <a:t>Validation des données sur la plateforme par les employés et soumission de demandes de correction ou d'ajout d'épisodes d'emploi, le cas échéant</a:t>
          </a:r>
        </a:p>
      </dsp:txBody>
      <dsp:txXfrm>
        <a:off x="5900937" y="1328554"/>
        <a:ext cx="2330158" cy="1500778"/>
      </dsp:txXfrm>
    </dsp:sp>
    <dsp:sp modelId="{E850D165-5B4F-4B41-B241-2AB007A0615D}">
      <dsp:nvSpPr>
        <dsp:cNvPr id="0" name=""/>
        <dsp:cNvSpPr/>
      </dsp:nvSpPr>
      <dsp:spPr>
        <a:xfrm>
          <a:off x="8727705" y="1247366"/>
          <a:ext cx="2492534" cy="1663154"/>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fr-CA" sz="1200" b="1" kern="1200">
              <a:solidFill>
                <a:srgbClr val="345571"/>
              </a:solidFill>
              <a:latin typeface="Tahoma"/>
              <a:ea typeface="Tahoma"/>
              <a:cs typeface="Tahoma"/>
            </a:rPr>
            <a:t>29 novembre 2025</a:t>
          </a:r>
          <a:endParaRPr lang="en-US" sz="1200" b="1" kern="1200">
            <a:solidFill>
              <a:srgbClr val="345571"/>
            </a:solidFill>
            <a:latin typeface="Tahoma"/>
            <a:ea typeface="Tahoma"/>
            <a:cs typeface="Tahoma"/>
          </a:endParaRPr>
        </a:p>
        <a:p>
          <a:pPr marL="0" lvl="0" algn="ctr" defTabSz="622300" rtl="0">
            <a:lnSpc>
              <a:spcPct val="90000"/>
            </a:lnSpc>
            <a:spcBef>
              <a:spcPct val="0"/>
            </a:spcBef>
            <a:spcAft>
              <a:spcPct val="35000"/>
            </a:spcAft>
            <a:buNone/>
          </a:pPr>
          <a:r>
            <a:rPr lang="fr-CA" sz="1200" kern="1200">
              <a:solidFill>
                <a:srgbClr val="345571"/>
              </a:solidFill>
              <a:latin typeface="Tahoma"/>
              <a:ea typeface="Tahoma"/>
              <a:cs typeface="Tahoma"/>
            </a:rPr>
            <a:t>Fermeture de la plateforme et fin de la période de contestation</a:t>
          </a:r>
          <a:endParaRPr lang="fr-CA" sz="1800" kern="1200">
            <a:solidFill>
              <a:srgbClr val="000000"/>
            </a:solidFill>
            <a:latin typeface="Calibri Light" panose="020F0302020204030204"/>
            <a:ea typeface="Calibri Light" panose="020F0302020204030204"/>
            <a:cs typeface="Calibri Light" panose="020F0302020204030204"/>
          </a:endParaRPr>
        </a:p>
      </dsp:txBody>
      <dsp:txXfrm>
        <a:off x="8808893" y="1328554"/>
        <a:ext cx="2330158" cy="150077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A9A3E93-DE04-C93A-5BBD-73C694E82A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a:extLst>
              <a:ext uri="{FF2B5EF4-FFF2-40B4-BE49-F238E27FC236}">
                <a16:creationId xmlns:a16="http://schemas.microsoft.com/office/drawing/2014/main" id="{1AD29BA8-E11F-0A0F-94DC-F513D64AB2C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D3EC65-DA60-4E76-942C-A57782074537}" type="datetimeFigureOut">
              <a:rPr lang="fr-CA" smtClean="0"/>
              <a:t>2025-09-24</a:t>
            </a:fld>
            <a:endParaRPr lang="fr-CA"/>
          </a:p>
        </p:txBody>
      </p:sp>
      <p:sp>
        <p:nvSpPr>
          <p:cNvPr id="4" name="Espace réservé du pied de page 3">
            <a:extLst>
              <a:ext uri="{FF2B5EF4-FFF2-40B4-BE49-F238E27FC236}">
                <a16:creationId xmlns:a16="http://schemas.microsoft.com/office/drawing/2014/main" id="{E8CF42EB-0AD8-EC0A-CFAB-BC22F7B6D4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a:extLst>
              <a:ext uri="{FF2B5EF4-FFF2-40B4-BE49-F238E27FC236}">
                <a16:creationId xmlns:a16="http://schemas.microsoft.com/office/drawing/2014/main" id="{EA71A005-9F75-6910-13E3-FC1903FE987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684E1D7-2442-4A20-8E67-A981D177D323}" type="slidenum">
              <a:rPr lang="fr-CA" smtClean="0"/>
              <a:t>‹n°›</a:t>
            </a:fld>
            <a:endParaRPr lang="fr-CA"/>
          </a:p>
        </p:txBody>
      </p:sp>
    </p:spTree>
    <p:extLst>
      <p:ext uri="{BB962C8B-B14F-4D97-AF65-F5344CB8AC3E}">
        <p14:creationId xmlns:p14="http://schemas.microsoft.com/office/powerpoint/2010/main" val="3950557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0E15B5-3F18-4E00-8C95-557A7C99B13F}" type="datetimeFigureOut">
              <a:rPr lang="fr-CA" smtClean="0"/>
              <a:t>2025-09-24</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868569-B5D7-4F47-BEAD-0C79F0773BDD}" type="slidenum">
              <a:rPr lang="fr-CA" smtClean="0"/>
              <a:t>‹n°›</a:t>
            </a:fld>
            <a:endParaRPr lang="fr-CA"/>
          </a:p>
        </p:txBody>
      </p:sp>
    </p:spTree>
    <p:extLst>
      <p:ext uri="{BB962C8B-B14F-4D97-AF65-F5344CB8AC3E}">
        <p14:creationId xmlns:p14="http://schemas.microsoft.com/office/powerpoint/2010/main" val="1519344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Écran</a:t>
            </a:r>
            <a:r>
              <a:rPr lang="en-US"/>
              <a:t> </a:t>
            </a:r>
            <a:r>
              <a:rPr lang="en-US" err="1"/>
              <a:t>permettant</a:t>
            </a:r>
            <a:r>
              <a:rPr lang="en-US"/>
              <a:t> de </a:t>
            </a:r>
            <a:r>
              <a:rPr lang="en-US" err="1"/>
              <a:t>choisir</a:t>
            </a:r>
            <a:r>
              <a:rPr lang="en-US"/>
              <a:t> le type de </a:t>
            </a:r>
            <a:r>
              <a:rPr lang="en-US" err="1"/>
              <a:t>connexion</a:t>
            </a:r>
            <a:r>
              <a:rPr lang="en-US"/>
              <a:t> </a:t>
            </a:r>
            <a:r>
              <a:rPr lang="en-US" err="1"/>
              <a:t>visé</a:t>
            </a:r>
            <a:r>
              <a:rPr lang="en-US"/>
              <a:t>.</a:t>
            </a:r>
            <a:br>
              <a:rPr lang="en-US">
                <a:cs typeface="+mn-lt"/>
              </a:rPr>
            </a:br>
            <a:r>
              <a:rPr lang="en-US" err="1"/>
              <a:t>Dès</a:t>
            </a:r>
            <a:r>
              <a:rPr lang="en-US"/>
              <a:t> </a:t>
            </a:r>
            <a:r>
              <a:rPr lang="en-US" err="1"/>
              <a:t>cette</a:t>
            </a:r>
            <a:r>
              <a:rPr lang="en-US"/>
              <a:t> page, </a:t>
            </a:r>
            <a:r>
              <a:rPr lang="en-US" err="1"/>
              <a:t>l’usager</a:t>
            </a:r>
            <a:r>
              <a:rPr lang="en-US"/>
              <a:t> </a:t>
            </a:r>
            <a:r>
              <a:rPr lang="en-US" err="1"/>
              <a:t>pourra</a:t>
            </a:r>
            <a:r>
              <a:rPr lang="en-US"/>
              <a:t> </a:t>
            </a:r>
            <a:r>
              <a:rPr lang="en-US" err="1"/>
              <a:t>accéder</a:t>
            </a:r>
            <a:r>
              <a:rPr lang="en-US"/>
              <a:t> au guide </a:t>
            </a:r>
            <a:r>
              <a:rPr lang="en-US" err="1"/>
              <a:t>d’utilisation</a:t>
            </a:r>
            <a:r>
              <a:rPr lang="en-US"/>
              <a:t> </a:t>
            </a:r>
            <a:r>
              <a:rPr lang="en-US" err="1"/>
              <a:t>ainsi</a:t>
            </a:r>
            <a:r>
              <a:rPr lang="en-US"/>
              <a:t> que au politique </a:t>
            </a:r>
            <a:r>
              <a:rPr lang="en-US" err="1"/>
              <a:t>confidentialité</a:t>
            </a:r>
            <a:r>
              <a:rPr lang="en-US"/>
              <a:t> (</a:t>
            </a:r>
            <a:r>
              <a:rPr lang="en-US" err="1"/>
              <a:t>hébergés</a:t>
            </a:r>
            <a:r>
              <a:rPr lang="en-US"/>
              <a:t> sur le </a:t>
            </a:r>
            <a:r>
              <a:rPr lang="en-US" err="1"/>
              <a:t>sharepoint</a:t>
            </a:r>
            <a:r>
              <a:rPr lang="en-US"/>
              <a:t>)</a:t>
            </a:r>
            <a:endParaRPr lang="fr-FR" err="1"/>
          </a:p>
          <a:p>
            <a:endParaRPr lang="en-US">
              <a:ea typeface="Calibri"/>
              <a:cs typeface="Calibri"/>
            </a:endParaRPr>
          </a:p>
        </p:txBody>
      </p:sp>
      <p:sp>
        <p:nvSpPr>
          <p:cNvPr id="4" name="Slide Number Placeholder 3"/>
          <p:cNvSpPr>
            <a:spLocks noGrp="1"/>
          </p:cNvSpPr>
          <p:nvPr>
            <p:ph type="sldNum" sz="quarter" idx="5"/>
          </p:nvPr>
        </p:nvSpPr>
        <p:spPr/>
        <p:txBody>
          <a:bodyPr/>
          <a:lstStyle/>
          <a:p>
            <a:fld id="{01868569-B5D7-4F47-BEAD-0C79F0773BDD}" type="slidenum">
              <a:rPr lang="fr-CA" smtClean="0"/>
              <a:t>10</a:t>
            </a:fld>
            <a:endParaRPr lang="fr-CA"/>
          </a:p>
        </p:txBody>
      </p:sp>
    </p:spTree>
    <p:extLst>
      <p:ext uri="{BB962C8B-B14F-4D97-AF65-F5344CB8AC3E}">
        <p14:creationId xmlns:p14="http://schemas.microsoft.com/office/powerpoint/2010/main" val="3777099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Lorsque</a:t>
            </a:r>
            <a:r>
              <a:rPr lang="en-US"/>
              <a:t> </a:t>
            </a:r>
            <a:r>
              <a:rPr lang="en-US" err="1"/>
              <a:t>l’usager</a:t>
            </a:r>
            <a:r>
              <a:rPr lang="en-US"/>
              <a:t> </a:t>
            </a:r>
            <a:r>
              <a:rPr lang="en-US" err="1"/>
              <a:t>sélectionne</a:t>
            </a:r>
            <a:r>
              <a:rPr lang="en-US"/>
              <a:t> </a:t>
            </a:r>
            <a:r>
              <a:rPr lang="en-US" err="1"/>
              <a:t>d’ajouter</a:t>
            </a:r>
            <a:r>
              <a:rPr lang="en-US"/>
              <a:t> un </a:t>
            </a:r>
            <a:r>
              <a:rPr lang="en-US" err="1"/>
              <a:t>événement</a:t>
            </a:r>
            <a:r>
              <a:rPr lang="en-US"/>
              <a:t>, il se </a:t>
            </a:r>
            <a:r>
              <a:rPr lang="en-US" err="1"/>
              <a:t>fera</a:t>
            </a:r>
            <a:r>
              <a:rPr lang="en-US"/>
              <a:t> </a:t>
            </a:r>
            <a:r>
              <a:rPr lang="en-US" err="1"/>
              <a:t>présenter</a:t>
            </a:r>
            <a:r>
              <a:rPr lang="en-US"/>
              <a:t> </a:t>
            </a:r>
            <a:r>
              <a:rPr lang="en-US" err="1"/>
              <a:t>cette</a:t>
            </a:r>
            <a:r>
              <a:rPr lang="en-US"/>
              <a:t> </a:t>
            </a:r>
            <a:r>
              <a:rPr lang="en-US" err="1"/>
              <a:t>fenêtre</a:t>
            </a:r>
            <a:r>
              <a:rPr lang="en-US"/>
              <a:t>.</a:t>
            </a:r>
            <a:br>
              <a:rPr lang="en-US">
                <a:cs typeface="+mn-lt"/>
              </a:rPr>
            </a:br>
            <a:r>
              <a:rPr lang="en-US"/>
              <a:t>Il </a:t>
            </a:r>
            <a:r>
              <a:rPr lang="en-US" err="1"/>
              <a:t>devra</a:t>
            </a:r>
            <a:r>
              <a:rPr lang="en-US"/>
              <a:t> </a:t>
            </a:r>
            <a:r>
              <a:rPr lang="en-US" err="1"/>
              <a:t>fournir</a:t>
            </a:r>
            <a:r>
              <a:rPr lang="en-US"/>
              <a:t> le nom de </a:t>
            </a:r>
            <a:r>
              <a:rPr lang="en-US" err="1"/>
              <a:t>l’établissement</a:t>
            </a:r>
            <a:r>
              <a:rPr lang="en-US"/>
              <a:t> MSSS </a:t>
            </a:r>
            <a:r>
              <a:rPr lang="en-US" err="1"/>
              <a:t>où</a:t>
            </a:r>
            <a:r>
              <a:rPr lang="en-US"/>
              <a:t> </a:t>
            </a:r>
            <a:r>
              <a:rPr lang="en-US" err="1"/>
              <a:t>celui</a:t>
            </a:r>
            <a:r>
              <a:rPr lang="en-US"/>
              <a:t>-ci a </a:t>
            </a:r>
            <a:r>
              <a:rPr lang="en-US" err="1"/>
              <a:t>eu</a:t>
            </a:r>
            <a:r>
              <a:rPr lang="en-US"/>
              <a:t> lieu, </a:t>
            </a:r>
            <a:r>
              <a:rPr lang="en-US" err="1"/>
              <a:t>ou</a:t>
            </a:r>
            <a:r>
              <a:rPr lang="en-US"/>
              <a:t> </a:t>
            </a:r>
            <a:r>
              <a:rPr lang="en-US" err="1"/>
              <a:t>entrer</a:t>
            </a:r>
            <a:r>
              <a:rPr lang="en-US"/>
              <a:t> un nom </a:t>
            </a:r>
            <a:r>
              <a:rPr lang="en-US" err="1"/>
              <a:t>manuellement</a:t>
            </a:r>
            <a:r>
              <a:rPr lang="en-US"/>
              <a:t> </a:t>
            </a:r>
            <a:r>
              <a:rPr lang="en-US" err="1"/>
              <a:t>si</a:t>
            </a:r>
            <a:r>
              <a:rPr lang="en-US"/>
              <a:t> </a:t>
            </a:r>
            <a:r>
              <a:rPr lang="en-US" err="1"/>
              <a:t>l’épisode</a:t>
            </a:r>
            <a:r>
              <a:rPr lang="en-US"/>
              <a:t> </a:t>
            </a:r>
            <a:r>
              <a:rPr lang="en-US" err="1"/>
              <a:t>fut</a:t>
            </a:r>
            <a:r>
              <a:rPr lang="en-US"/>
              <a:t> dans un EPC </a:t>
            </a:r>
            <a:r>
              <a:rPr lang="en-US" err="1"/>
              <a:t>ou</a:t>
            </a:r>
            <a:r>
              <a:rPr lang="en-US"/>
              <a:t> </a:t>
            </a:r>
            <a:r>
              <a:rPr lang="en-US" err="1"/>
              <a:t>pré</a:t>
            </a:r>
            <a:r>
              <a:rPr lang="en-US"/>
              <a:t>-date les fusions CISSS/CIUSSS</a:t>
            </a:r>
            <a:endParaRPr lang="fr-FR"/>
          </a:p>
          <a:p>
            <a:r>
              <a:rPr lang="en-US"/>
              <a:t>Il </a:t>
            </a:r>
            <a:r>
              <a:rPr lang="en-US" err="1"/>
              <a:t>devra</a:t>
            </a:r>
            <a:r>
              <a:rPr lang="en-US"/>
              <a:t> </a:t>
            </a:r>
            <a:r>
              <a:rPr lang="en-US" err="1"/>
              <a:t>fournir</a:t>
            </a:r>
            <a:r>
              <a:rPr lang="en-US"/>
              <a:t>, </a:t>
            </a:r>
            <a:r>
              <a:rPr lang="en-US" err="1"/>
              <a:t>si</a:t>
            </a:r>
            <a:r>
              <a:rPr lang="en-US"/>
              <a:t> possible, le </a:t>
            </a:r>
            <a:r>
              <a:rPr lang="en-US" err="1"/>
              <a:t>matricule</a:t>
            </a:r>
            <a:r>
              <a:rPr lang="en-US"/>
              <a:t> </a:t>
            </a:r>
            <a:r>
              <a:rPr lang="en-US" err="1"/>
              <a:t>ainsi</a:t>
            </a:r>
            <a:r>
              <a:rPr lang="en-US"/>
              <a:t> que la </a:t>
            </a:r>
            <a:r>
              <a:rPr lang="en-US" err="1"/>
              <a:t>catégorie</a:t>
            </a:r>
            <a:r>
              <a:rPr lang="en-US"/>
              <a:t> </a:t>
            </a:r>
            <a:r>
              <a:rPr lang="en-US" err="1"/>
              <a:t>d’emploi</a:t>
            </a:r>
            <a:r>
              <a:rPr lang="en-US"/>
              <a:t> de </a:t>
            </a:r>
            <a:r>
              <a:rPr lang="en-US" err="1"/>
              <a:t>l’événement</a:t>
            </a:r>
            <a:r>
              <a:rPr lang="en-US"/>
              <a:t> de travail (</a:t>
            </a:r>
            <a:r>
              <a:rPr lang="en-US" err="1"/>
              <a:t>ces</a:t>
            </a:r>
            <a:r>
              <a:rPr lang="en-US"/>
              <a:t> </a:t>
            </a:r>
            <a:r>
              <a:rPr lang="en-US" err="1"/>
              <a:t>informations</a:t>
            </a:r>
            <a:r>
              <a:rPr lang="en-US"/>
              <a:t> </a:t>
            </a:r>
            <a:r>
              <a:rPr lang="en-US" err="1"/>
              <a:t>sont</a:t>
            </a:r>
            <a:r>
              <a:rPr lang="en-US"/>
              <a:t> </a:t>
            </a:r>
            <a:r>
              <a:rPr lang="en-US" err="1"/>
              <a:t>facultatives</a:t>
            </a:r>
            <a:r>
              <a:rPr lang="en-US"/>
              <a:t>)</a:t>
            </a:r>
            <a:br>
              <a:rPr lang="en-US">
                <a:cs typeface="+mn-lt"/>
              </a:rPr>
            </a:br>
            <a:r>
              <a:rPr lang="en-US"/>
              <a:t>La date </a:t>
            </a:r>
            <a:r>
              <a:rPr lang="en-US" err="1"/>
              <a:t>d’embauche</a:t>
            </a:r>
            <a:r>
              <a:rPr lang="en-US"/>
              <a:t> </a:t>
            </a:r>
            <a:r>
              <a:rPr lang="en-US" err="1"/>
              <a:t>est</a:t>
            </a:r>
            <a:r>
              <a:rPr lang="en-US"/>
              <a:t> </a:t>
            </a:r>
            <a:r>
              <a:rPr lang="en-US" err="1"/>
              <a:t>obligatoire</a:t>
            </a:r>
            <a:r>
              <a:rPr lang="en-US"/>
              <a:t>, </a:t>
            </a:r>
            <a:r>
              <a:rPr lang="en-US" err="1"/>
              <a:t>mais</a:t>
            </a:r>
            <a:r>
              <a:rPr lang="en-US"/>
              <a:t> pas </a:t>
            </a:r>
            <a:r>
              <a:rPr lang="en-US" err="1"/>
              <a:t>celle</a:t>
            </a:r>
            <a:r>
              <a:rPr lang="en-US"/>
              <a:t> de </a:t>
            </a:r>
            <a:r>
              <a:rPr lang="en-US" err="1"/>
              <a:t>départ</a:t>
            </a:r>
            <a:r>
              <a:rPr lang="en-US"/>
              <a:t> (</a:t>
            </a:r>
            <a:r>
              <a:rPr lang="en-US" err="1"/>
              <a:t>emploi</a:t>
            </a:r>
            <a:r>
              <a:rPr lang="en-US"/>
              <a:t> encore </a:t>
            </a:r>
            <a:r>
              <a:rPr lang="en-US" err="1"/>
              <a:t>actif</a:t>
            </a:r>
            <a:r>
              <a:rPr lang="en-US"/>
              <a:t> à se jour)</a:t>
            </a:r>
            <a:endParaRPr lang="fr-CA"/>
          </a:p>
          <a:p>
            <a:r>
              <a:rPr lang="en-US"/>
              <a:t>La </a:t>
            </a:r>
            <a:r>
              <a:rPr lang="en-US" err="1"/>
              <a:t>preuve</a:t>
            </a:r>
            <a:r>
              <a:rPr lang="en-US"/>
              <a:t> justificative (</a:t>
            </a:r>
            <a:r>
              <a:rPr lang="en-US" err="1"/>
              <a:t>fichier</a:t>
            </a:r>
            <a:r>
              <a:rPr lang="en-US"/>
              <a:t> </a:t>
            </a:r>
            <a:r>
              <a:rPr lang="en-US" err="1"/>
              <a:t>texte</a:t>
            </a:r>
            <a:r>
              <a:rPr lang="en-US"/>
              <a:t>, image, pdf) </a:t>
            </a:r>
            <a:r>
              <a:rPr lang="en-US" err="1"/>
              <a:t>est</a:t>
            </a:r>
            <a:r>
              <a:rPr lang="en-US"/>
              <a:t> </a:t>
            </a:r>
            <a:r>
              <a:rPr lang="en-US" err="1"/>
              <a:t>obligatoire</a:t>
            </a:r>
            <a:r>
              <a:rPr lang="en-US"/>
              <a:t> pour </a:t>
            </a:r>
            <a:r>
              <a:rPr lang="en-US" err="1"/>
              <a:t>pouvoir</a:t>
            </a:r>
            <a:r>
              <a:rPr lang="en-US"/>
              <a:t> </a:t>
            </a:r>
            <a:r>
              <a:rPr lang="en-US" err="1"/>
              <a:t>soumettre</a:t>
            </a:r>
            <a:r>
              <a:rPr lang="en-US"/>
              <a:t> </a:t>
            </a:r>
            <a:r>
              <a:rPr lang="en-US" err="1"/>
              <a:t>sa</a:t>
            </a:r>
            <a:r>
              <a:rPr lang="en-US"/>
              <a:t> </a:t>
            </a:r>
            <a:r>
              <a:rPr lang="en-US" err="1"/>
              <a:t>demande</a:t>
            </a:r>
            <a:endParaRPr lang="fr-CA" err="1"/>
          </a:p>
        </p:txBody>
      </p:sp>
      <p:sp>
        <p:nvSpPr>
          <p:cNvPr id="4" name="Slide Number Placeholder 3"/>
          <p:cNvSpPr>
            <a:spLocks noGrp="1"/>
          </p:cNvSpPr>
          <p:nvPr>
            <p:ph type="sldNum" sz="quarter" idx="5"/>
          </p:nvPr>
        </p:nvSpPr>
        <p:spPr/>
        <p:txBody>
          <a:bodyPr/>
          <a:lstStyle/>
          <a:p>
            <a:fld id="{01868569-B5D7-4F47-BEAD-0C79F0773BDD}" type="slidenum">
              <a:rPr lang="fr-CA" smtClean="0"/>
              <a:t>22</a:t>
            </a:fld>
            <a:endParaRPr lang="fr-CA"/>
          </a:p>
        </p:txBody>
      </p:sp>
    </p:spTree>
    <p:extLst>
      <p:ext uri="{BB962C8B-B14F-4D97-AF65-F5344CB8AC3E}">
        <p14:creationId xmlns:p14="http://schemas.microsoft.com/office/powerpoint/2010/main" val="2733054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Une </a:t>
            </a:r>
            <a:r>
              <a:rPr lang="en-US" err="1"/>
              <a:t>fois</a:t>
            </a:r>
            <a:r>
              <a:rPr lang="en-US"/>
              <a:t> </a:t>
            </a:r>
            <a:r>
              <a:rPr lang="en-US" err="1"/>
              <a:t>traité</a:t>
            </a:r>
            <a:r>
              <a:rPr lang="en-US"/>
              <a:t>, le </a:t>
            </a:r>
            <a:r>
              <a:rPr lang="en-US" err="1"/>
              <a:t>statut</a:t>
            </a:r>
            <a:r>
              <a:rPr lang="en-US"/>
              <a:t>, et le PURA, </a:t>
            </a:r>
            <a:r>
              <a:rPr lang="en-US" err="1"/>
              <a:t>si</a:t>
            </a:r>
            <a:r>
              <a:rPr lang="en-US"/>
              <a:t> </a:t>
            </a:r>
            <a:r>
              <a:rPr lang="en-US" err="1"/>
              <a:t>ajusté</a:t>
            </a:r>
            <a:r>
              <a:rPr lang="en-US"/>
              <a:t>, sera mis a jour. Une date de mise a jour du </a:t>
            </a:r>
            <a:r>
              <a:rPr lang="en-US" err="1"/>
              <a:t>calcul</a:t>
            </a:r>
            <a:r>
              <a:rPr lang="en-US"/>
              <a:t> sera visible pour </a:t>
            </a:r>
            <a:r>
              <a:rPr lang="en-US" err="1"/>
              <a:t>l’employé</a:t>
            </a:r>
            <a:endParaRPr lang="fr-FR" err="1"/>
          </a:p>
          <a:p>
            <a:endParaRPr lang="en-US">
              <a:ea typeface="Calibri"/>
              <a:cs typeface="Calibri"/>
            </a:endParaRPr>
          </a:p>
        </p:txBody>
      </p:sp>
      <p:sp>
        <p:nvSpPr>
          <p:cNvPr id="4" name="Slide Number Placeholder 3"/>
          <p:cNvSpPr>
            <a:spLocks noGrp="1"/>
          </p:cNvSpPr>
          <p:nvPr>
            <p:ph type="sldNum" sz="quarter" idx="5"/>
          </p:nvPr>
        </p:nvSpPr>
        <p:spPr/>
        <p:txBody>
          <a:bodyPr/>
          <a:lstStyle/>
          <a:p>
            <a:fld id="{01868569-B5D7-4F47-BEAD-0C79F0773BDD}" type="slidenum">
              <a:rPr lang="fr-CA" smtClean="0"/>
              <a:t>24</a:t>
            </a:fld>
            <a:endParaRPr lang="fr-CA"/>
          </a:p>
        </p:txBody>
      </p:sp>
    </p:spTree>
    <p:extLst>
      <p:ext uri="{BB962C8B-B14F-4D97-AF65-F5344CB8AC3E}">
        <p14:creationId xmlns:p14="http://schemas.microsoft.com/office/powerpoint/2010/main" val="3327252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01868569-B5D7-4F47-BEAD-0C79F0773BDD}" type="slidenum">
              <a:rPr lang="fr-CA" smtClean="0"/>
              <a:t>29</a:t>
            </a:fld>
            <a:endParaRPr lang="fr-CA"/>
          </a:p>
        </p:txBody>
      </p:sp>
    </p:spTree>
    <p:extLst>
      <p:ext uri="{BB962C8B-B14F-4D97-AF65-F5344CB8AC3E}">
        <p14:creationId xmlns:p14="http://schemas.microsoft.com/office/powerpoint/2010/main" val="1581501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B5253-0E18-784F-49AF-961C8CD703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816D26-2996-EED9-6CC3-481EC2E8B3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020E67-11A4-8F3E-5BF2-15EB926AE92B}"/>
              </a:ext>
            </a:extLst>
          </p:cNvPr>
          <p:cNvSpPr>
            <a:spLocks noGrp="1"/>
          </p:cNvSpPr>
          <p:nvPr>
            <p:ph type="body" idx="1"/>
          </p:nvPr>
        </p:nvSpPr>
        <p:spPr/>
        <p:txBody>
          <a:bodyPr/>
          <a:lstStyle/>
          <a:p>
            <a:endParaRPr lang="fr-CA">
              <a:solidFill>
                <a:srgbClr val="345571"/>
              </a:solidFill>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05E795AE-6981-5164-0CC7-8E7AA4FE5552}"/>
              </a:ext>
            </a:extLst>
          </p:cNvPr>
          <p:cNvSpPr>
            <a:spLocks noGrp="1"/>
          </p:cNvSpPr>
          <p:nvPr>
            <p:ph type="sldNum" sz="quarter" idx="5"/>
          </p:nvPr>
        </p:nvSpPr>
        <p:spPr/>
        <p:txBody>
          <a:bodyPr/>
          <a:lstStyle/>
          <a:p>
            <a:fld id="{01868569-B5D7-4F47-BEAD-0C79F0773BDD}" type="slidenum">
              <a:rPr lang="fr-CA" smtClean="0"/>
              <a:t>11</a:t>
            </a:fld>
            <a:endParaRPr lang="fr-CA"/>
          </a:p>
        </p:txBody>
      </p:sp>
    </p:spTree>
    <p:extLst>
      <p:ext uri="{BB962C8B-B14F-4D97-AF65-F5344CB8AC3E}">
        <p14:creationId xmlns:p14="http://schemas.microsoft.com/office/powerpoint/2010/main" val="669086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Écran</a:t>
            </a:r>
            <a:r>
              <a:rPr lang="en-US"/>
              <a:t> </a:t>
            </a:r>
            <a:r>
              <a:rPr lang="en-US" err="1"/>
              <a:t>d’arriver</a:t>
            </a:r>
            <a:r>
              <a:rPr lang="en-US"/>
              <a:t> </a:t>
            </a:r>
            <a:r>
              <a:rPr lang="en-US" err="1"/>
              <a:t>permettant</a:t>
            </a:r>
            <a:r>
              <a:rPr lang="en-US"/>
              <a:t> d’accepter ou de refuser la </a:t>
            </a:r>
            <a:r>
              <a:rPr lang="en-US" err="1"/>
              <a:t>collecte</a:t>
            </a:r>
            <a:r>
              <a:rPr lang="en-US"/>
              <a:t> de donnée.</a:t>
            </a:r>
            <a:br>
              <a:rPr lang="en-US">
                <a:cs typeface="+mn-lt"/>
              </a:rPr>
            </a:br>
            <a:r>
              <a:rPr lang="en-US"/>
              <a:t>La donnée </a:t>
            </a:r>
            <a:r>
              <a:rPr lang="en-US" err="1"/>
              <a:t>collecter</a:t>
            </a:r>
            <a:r>
              <a:rPr lang="en-US"/>
              <a:t> </a:t>
            </a:r>
            <a:r>
              <a:rPr lang="en-US" err="1"/>
              <a:t>ici</a:t>
            </a:r>
            <a:r>
              <a:rPr lang="en-US"/>
              <a:t> </a:t>
            </a:r>
            <a:r>
              <a:rPr lang="en-US" err="1"/>
              <a:t>est</a:t>
            </a:r>
            <a:r>
              <a:rPr lang="en-US"/>
              <a:t> de nature </a:t>
            </a:r>
            <a:r>
              <a:rPr lang="en-US" err="1"/>
              <a:t>informatique</a:t>
            </a:r>
            <a:r>
              <a:rPr lang="en-US"/>
              <a:t> (type de </a:t>
            </a:r>
            <a:r>
              <a:rPr lang="en-US" err="1"/>
              <a:t>fureteur</a:t>
            </a:r>
            <a:r>
              <a:rPr lang="en-US"/>
              <a:t>, temps de </a:t>
            </a:r>
            <a:r>
              <a:rPr lang="en-US" err="1"/>
              <a:t>réponse</a:t>
            </a:r>
            <a:r>
              <a:rPr lang="en-US"/>
              <a:t> moyen) et à pour but de </a:t>
            </a:r>
            <a:r>
              <a:rPr lang="en-US" err="1"/>
              <a:t>s’assurer</a:t>
            </a:r>
            <a:r>
              <a:rPr lang="en-US"/>
              <a:t> de la performance du </a:t>
            </a:r>
            <a:r>
              <a:rPr lang="en-US" err="1"/>
              <a:t>système</a:t>
            </a:r>
            <a:r>
              <a:rPr lang="en-US"/>
              <a:t>.</a:t>
            </a:r>
            <a:endParaRPr lang="fr-FR"/>
          </a:p>
          <a:p>
            <a:endParaRPr lang="en-US">
              <a:ea typeface="Calibri"/>
              <a:cs typeface="Calibri"/>
            </a:endParaRPr>
          </a:p>
        </p:txBody>
      </p:sp>
      <p:sp>
        <p:nvSpPr>
          <p:cNvPr id="4" name="Slide Number Placeholder 3"/>
          <p:cNvSpPr>
            <a:spLocks noGrp="1"/>
          </p:cNvSpPr>
          <p:nvPr>
            <p:ph type="sldNum" sz="quarter" idx="5"/>
          </p:nvPr>
        </p:nvSpPr>
        <p:spPr/>
        <p:txBody>
          <a:bodyPr/>
          <a:lstStyle/>
          <a:p>
            <a:fld id="{01868569-B5D7-4F47-BEAD-0C79F0773BDD}" type="slidenum">
              <a:rPr lang="fr-CA" smtClean="0"/>
              <a:t>12</a:t>
            </a:fld>
            <a:endParaRPr lang="fr-CA"/>
          </a:p>
        </p:txBody>
      </p:sp>
    </p:spTree>
    <p:extLst>
      <p:ext uri="{BB962C8B-B14F-4D97-AF65-F5344CB8AC3E}">
        <p14:creationId xmlns:p14="http://schemas.microsoft.com/office/powerpoint/2010/main" val="1285605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Écran</a:t>
            </a:r>
            <a:r>
              <a:rPr lang="en-US"/>
              <a:t> </a:t>
            </a:r>
            <a:r>
              <a:rPr lang="en-US" err="1"/>
              <a:t>permettant</a:t>
            </a:r>
            <a:r>
              <a:rPr lang="en-US"/>
              <a:t> de </a:t>
            </a:r>
            <a:r>
              <a:rPr lang="en-US" err="1"/>
              <a:t>choisir</a:t>
            </a:r>
            <a:r>
              <a:rPr lang="en-US"/>
              <a:t> le type de </a:t>
            </a:r>
            <a:r>
              <a:rPr lang="en-US" err="1"/>
              <a:t>connexion</a:t>
            </a:r>
            <a:r>
              <a:rPr lang="en-US"/>
              <a:t> </a:t>
            </a:r>
            <a:r>
              <a:rPr lang="en-US" err="1"/>
              <a:t>visé</a:t>
            </a:r>
            <a:r>
              <a:rPr lang="en-US"/>
              <a:t>.</a:t>
            </a:r>
            <a:br>
              <a:rPr lang="en-US">
                <a:cs typeface="+mn-lt"/>
              </a:rPr>
            </a:br>
            <a:r>
              <a:rPr lang="en-US" err="1"/>
              <a:t>Dès</a:t>
            </a:r>
            <a:r>
              <a:rPr lang="en-US"/>
              <a:t> </a:t>
            </a:r>
            <a:r>
              <a:rPr lang="en-US" err="1"/>
              <a:t>cette</a:t>
            </a:r>
            <a:r>
              <a:rPr lang="en-US"/>
              <a:t> page, </a:t>
            </a:r>
            <a:r>
              <a:rPr lang="en-US" err="1"/>
              <a:t>l’usager</a:t>
            </a:r>
            <a:r>
              <a:rPr lang="en-US"/>
              <a:t> </a:t>
            </a:r>
            <a:r>
              <a:rPr lang="en-US" err="1"/>
              <a:t>pourra</a:t>
            </a:r>
            <a:r>
              <a:rPr lang="en-US"/>
              <a:t> </a:t>
            </a:r>
            <a:r>
              <a:rPr lang="en-US" err="1"/>
              <a:t>accéder</a:t>
            </a:r>
            <a:r>
              <a:rPr lang="en-US"/>
              <a:t> au guide </a:t>
            </a:r>
            <a:r>
              <a:rPr lang="en-US" err="1"/>
              <a:t>d’utilisation</a:t>
            </a:r>
            <a:r>
              <a:rPr lang="en-US"/>
              <a:t> </a:t>
            </a:r>
            <a:r>
              <a:rPr lang="en-US" err="1"/>
              <a:t>ainsi</a:t>
            </a:r>
            <a:r>
              <a:rPr lang="en-US"/>
              <a:t> que au politique </a:t>
            </a:r>
            <a:r>
              <a:rPr lang="en-US" err="1"/>
              <a:t>confidentialité</a:t>
            </a:r>
            <a:r>
              <a:rPr lang="en-US"/>
              <a:t> (</a:t>
            </a:r>
            <a:r>
              <a:rPr lang="en-US" err="1"/>
              <a:t>hébergés</a:t>
            </a:r>
            <a:r>
              <a:rPr lang="en-US"/>
              <a:t> sur le </a:t>
            </a:r>
            <a:r>
              <a:rPr lang="en-US" err="1"/>
              <a:t>sharepoint</a:t>
            </a:r>
            <a:r>
              <a:rPr lang="en-US"/>
              <a:t>)</a:t>
            </a:r>
            <a:endParaRPr lang="fr-FR" err="1"/>
          </a:p>
          <a:p>
            <a:endParaRPr lang="en-US">
              <a:ea typeface="Calibri"/>
              <a:cs typeface="Calibri"/>
            </a:endParaRPr>
          </a:p>
        </p:txBody>
      </p:sp>
      <p:sp>
        <p:nvSpPr>
          <p:cNvPr id="4" name="Slide Number Placeholder 3"/>
          <p:cNvSpPr>
            <a:spLocks noGrp="1"/>
          </p:cNvSpPr>
          <p:nvPr>
            <p:ph type="sldNum" sz="quarter" idx="5"/>
          </p:nvPr>
        </p:nvSpPr>
        <p:spPr/>
        <p:txBody>
          <a:bodyPr/>
          <a:lstStyle/>
          <a:p>
            <a:fld id="{01868569-B5D7-4F47-BEAD-0C79F0773BDD}" type="slidenum">
              <a:rPr lang="fr-CA" smtClean="0"/>
              <a:t>13</a:t>
            </a:fld>
            <a:endParaRPr lang="fr-CA"/>
          </a:p>
        </p:txBody>
      </p:sp>
    </p:spTree>
    <p:extLst>
      <p:ext uri="{BB962C8B-B14F-4D97-AF65-F5344CB8AC3E}">
        <p14:creationId xmlns:p14="http://schemas.microsoft.com/office/powerpoint/2010/main" val="3777099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Écran</a:t>
            </a:r>
            <a:r>
              <a:rPr lang="en-US"/>
              <a:t> de </a:t>
            </a:r>
            <a:r>
              <a:rPr lang="en-US" err="1"/>
              <a:t>connexion</a:t>
            </a:r>
            <a:r>
              <a:rPr lang="en-US"/>
              <a:t> </a:t>
            </a:r>
            <a:r>
              <a:rPr lang="en-US" err="1"/>
              <a:t>EntraID</a:t>
            </a:r>
            <a:r>
              <a:rPr lang="en-US"/>
              <a:t> du MSSS </a:t>
            </a:r>
            <a:r>
              <a:rPr lang="en-US" err="1"/>
              <a:t>ou</a:t>
            </a:r>
            <a:r>
              <a:rPr lang="en-US"/>
              <a:t> </a:t>
            </a:r>
            <a:r>
              <a:rPr lang="en-US" err="1"/>
              <a:t>l’usager</a:t>
            </a:r>
            <a:r>
              <a:rPr lang="en-US"/>
              <a:t> </a:t>
            </a:r>
            <a:r>
              <a:rPr lang="en-US" err="1"/>
              <a:t>pourra</a:t>
            </a:r>
            <a:r>
              <a:rPr lang="en-US"/>
              <a:t> </a:t>
            </a:r>
            <a:r>
              <a:rPr lang="en-US" err="1"/>
              <a:t>saisir</a:t>
            </a:r>
            <a:r>
              <a:rPr lang="en-US"/>
              <a:t> son </a:t>
            </a:r>
            <a:r>
              <a:rPr lang="en-US" err="1"/>
              <a:t>courriel</a:t>
            </a:r>
            <a:r>
              <a:rPr lang="en-US"/>
              <a:t> et son mot de passe.</a:t>
            </a:r>
            <a:endParaRPr lang="fr-FR"/>
          </a:p>
          <a:p>
            <a:endParaRPr lang="en-US">
              <a:ea typeface="Calibri"/>
              <a:cs typeface="Calibri"/>
            </a:endParaRPr>
          </a:p>
        </p:txBody>
      </p:sp>
      <p:sp>
        <p:nvSpPr>
          <p:cNvPr id="4" name="Slide Number Placeholder 3"/>
          <p:cNvSpPr>
            <a:spLocks noGrp="1"/>
          </p:cNvSpPr>
          <p:nvPr>
            <p:ph type="sldNum" sz="quarter" idx="5"/>
          </p:nvPr>
        </p:nvSpPr>
        <p:spPr/>
        <p:txBody>
          <a:bodyPr/>
          <a:lstStyle/>
          <a:p>
            <a:fld id="{01868569-B5D7-4F47-BEAD-0C79F0773BDD}" type="slidenum">
              <a:rPr lang="fr-CA" smtClean="0"/>
              <a:t>14</a:t>
            </a:fld>
            <a:endParaRPr lang="fr-CA"/>
          </a:p>
        </p:txBody>
      </p:sp>
    </p:spTree>
    <p:extLst>
      <p:ext uri="{BB962C8B-B14F-4D97-AF65-F5344CB8AC3E}">
        <p14:creationId xmlns:p14="http://schemas.microsoft.com/office/powerpoint/2010/main" val="3273540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Les messages </a:t>
            </a:r>
            <a:r>
              <a:rPr lang="en-US" err="1"/>
              <a:t>d’erreur</a:t>
            </a:r>
            <a:r>
              <a:rPr lang="en-US"/>
              <a:t> </a:t>
            </a:r>
            <a:r>
              <a:rPr lang="en-US" err="1"/>
              <a:t>suivant</a:t>
            </a:r>
            <a:r>
              <a:rPr lang="en-US"/>
              <a:t> </a:t>
            </a:r>
            <a:r>
              <a:rPr lang="en-US" err="1"/>
              <a:t>seront</a:t>
            </a:r>
            <a:r>
              <a:rPr lang="en-US"/>
              <a:t> </a:t>
            </a:r>
            <a:r>
              <a:rPr lang="en-US" err="1"/>
              <a:t>présentés</a:t>
            </a:r>
            <a:r>
              <a:rPr lang="en-US"/>
              <a:t> à </a:t>
            </a:r>
            <a:r>
              <a:rPr lang="en-US" err="1"/>
              <a:t>l’usager</a:t>
            </a:r>
            <a:r>
              <a:rPr lang="en-US"/>
              <a:t> </a:t>
            </a:r>
            <a:r>
              <a:rPr lang="en-US" err="1"/>
              <a:t>si</a:t>
            </a:r>
            <a:r>
              <a:rPr lang="en-US"/>
              <a:t> </a:t>
            </a:r>
            <a:r>
              <a:rPr lang="en-US" err="1"/>
              <a:t>une</a:t>
            </a:r>
            <a:r>
              <a:rPr lang="en-US"/>
              <a:t> donnée </a:t>
            </a:r>
            <a:r>
              <a:rPr lang="en-US" err="1"/>
              <a:t>erronée</a:t>
            </a:r>
            <a:r>
              <a:rPr lang="en-US"/>
              <a:t> </a:t>
            </a:r>
            <a:r>
              <a:rPr lang="en-US" err="1"/>
              <a:t>est</a:t>
            </a:r>
            <a:r>
              <a:rPr lang="en-US"/>
              <a:t> </a:t>
            </a:r>
            <a:r>
              <a:rPr lang="en-US" err="1"/>
              <a:t>entré</a:t>
            </a:r>
            <a:r>
              <a:rPr lang="en-US"/>
              <a:t> </a:t>
            </a:r>
            <a:r>
              <a:rPr lang="en-US" err="1"/>
              <a:t>ou</a:t>
            </a:r>
            <a:r>
              <a:rPr lang="en-US"/>
              <a:t> </a:t>
            </a:r>
            <a:r>
              <a:rPr lang="en-US" err="1"/>
              <a:t>si</a:t>
            </a:r>
            <a:r>
              <a:rPr lang="en-US"/>
              <a:t> le dossier </a:t>
            </a:r>
            <a:r>
              <a:rPr lang="en-US" err="1"/>
              <a:t>n’existe</a:t>
            </a:r>
            <a:r>
              <a:rPr lang="en-US"/>
              <a:t> pas.</a:t>
            </a:r>
            <a:endParaRPr lang="en-US">
              <a:ea typeface="Calibri"/>
              <a:cs typeface="Calibri"/>
            </a:endParaRPr>
          </a:p>
          <a:p>
            <a:r>
              <a:rPr lang="en-US"/>
              <a:t>Après 5 </a:t>
            </a:r>
            <a:r>
              <a:rPr lang="en-US" err="1"/>
              <a:t>tentatives</a:t>
            </a:r>
            <a:r>
              <a:rPr lang="en-US"/>
              <a:t>, </a:t>
            </a:r>
            <a:r>
              <a:rPr lang="en-US" err="1"/>
              <a:t>l’usager</a:t>
            </a:r>
            <a:r>
              <a:rPr lang="en-US"/>
              <a:t> sera </a:t>
            </a:r>
            <a:r>
              <a:rPr lang="en-US" err="1"/>
              <a:t>bloqué</a:t>
            </a:r>
            <a:r>
              <a:rPr lang="en-US"/>
              <a:t> pour 24h avec le </a:t>
            </a:r>
            <a:r>
              <a:rPr lang="en-US" err="1"/>
              <a:t>courriel</a:t>
            </a:r>
            <a:r>
              <a:rPr lang="en-US"/>
              <a:t> </a:t>
            </a:r>
            <a:r>
              <a:rPr lang="en-US" err="1"/>
              <a:t>utilisé</a:t>
            </a:r>
            <a:endParaRPr lang="fr-CA" err="1"/>
          </a:p>
          <a:p>
            <a:endParaRPr lang="en-US">
              <a:ea typeface="Calibri"/>
              <a:cs typeface="Calibri"/>
            </a:endParaRPr>
          </a:p>
        </p:txBody>
      </p:sp>
      <p:sp>
        <p:nvSpPr>
          <p:cNvPr id="4" name="Slide Number Placeholder 3"/>
          <p:cNvSpPr>
            <a:spLocks noGrp="1"/>
          </p:cNvSpPr>
          <p:nvPr>
            <p:ph type="sldNum" sz="quarter" idx="5"/>
          </p:nvPr>
        </p:nvSpPr>
        <p:spPr/>
        <p:txBody>
          <a:bodyPr/>
          <a:lstStyle/>
          <a:p>
            <a:fld id="{01868569-B5D7-4F47-BEAD-0C79F0773BDD}" type="slidenum">
              <a:rPr lang="fr-CA" smtClean="0"/>
              <a:t>16</a:t>
            </a:fld>
            <a:endParaRPr lang="fr-CA"/>
          </a:p>
        </p:txBody>
      </p:sp>
    </p:spTree>
    <p:extLst>
      <p:ext uri="{BB962C8B-B14F-4D97-AF65-F5344CB8AC3E}">
        <p14:creationId xmlns:p14="http://schemas.microsoft.com/office/powerpoint/2010/main" val="548450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Écran</a:t>
            </a:r>
            <a:r>
              <a:rPr lang="en-US"/>
              <a:t> de base après la connexion.</a:t>
            </a:r>
            <a:endParaRPr lang="fr-FR"/>
          </a:p>
          <a:p>
            <a:r>
              <a:rPr lang="en-US"/>
              <a:t>La section </a:t>
            </a:r>
            <a:r>
              <a:rPr lang="en-US" err="1"/>
              <a:t>Ancienneté</a:t>
            </a:r>
            <a:r>
              <a:rPr lang="en-US"/>
              <a:t> PURA représente le calcul effectué basé sur l’ensemble des événements de travail et les données de Retraite Québec. </a:t>
            </a:r>
            <a:br>
              <a:rPr lang="en-US">
                <a:cs typeface="+mn-lt"/>
              </a:rPr>
            </a:br>
            <a:r>
              <a:rPr lang="en-US" err="1"/>
              <a:t>L’usager</a:t>
            </a:r>
            <a:r>
              <a:rPr lang="en-US"/>
              <a:t> </a:t>
            </a:r>
            <a:r>
              <a:rPr lang="en-US" err="1"/>
              <a:t>pourra</a:t>
            </a:r>
            <a:r>
              <a:rPr lang="en-US"/>
              <a:t> </a:t>
            </a:r>
            <a:r>
              <a:rPr lang="en-US" err="1"/>
              <a:t>voir</a:t>
            </a:r>
            <a:r>
              <a:rPr lang="en-US"/>
              <a:t> par </a:t>
            </a:r>
            <a:r>
              <a:rPr lang="en-US" err="1"/>
              <a:t>catégorie</a:t>
            </a:r>
            <a:r>
              <a:rPr lang="en-US"/>
              <a:t> par </a:t>
            </a:r>
            <a:r>
              <a:rPr lang="en-US" err="1"/>
              <a:t>établissements</a:t>
            </a:r>
            <a:r>
              <a:rPr lang="en-US"/>
              <a:t> </a:t>
            </a:r>
            <a:r>
              <a:rPr lang="en-US" err="1"/>
              <a:t>l’ancienneté</a:t>
            </a:r>
            <a:r>
              <a:rPr lang="en-US"/>
              <a:t> </a:t>
            </a:r>
            <a:r>
              <a:rPr lang="en-US" err="1"/>
              <a:t>actuellement</a:t>
            </a:r>
            <a:r>
              <a:rPr lang="en-US"/>
              <a:t> </a:t>
            </a:r>
            <a:r>
              <a:rPr lang="en-US" err="1"/>
              <a:t>accumulé</a:t>
            </a:r>
            <a:r>
              <a:rPr lang="en-US"/>
              <a:t> et </a:t>
            </a:r>
            <a:r>
              <a:rPr lang="en-US" err="1"/>
              <a:t>l’ajustement</a:t>
            </a:r>
            <a:r>
              <a:rPr lang="en-US"/>
              <a:t> qui sera fait </a:t>
            </a:r>
            <a:r>
              <a:rPr lang="en-US" err="1"/>
              <a:t>ainsi</a:t>
            </a:r>
            <a:r>
              <a:rPr lang="en-US"/>
              <a:t> que un </a:t>
            </a:r>
            <a:r>
              <a:rPr lang="en-US" err="1"/>
              <a:t>sommaire</a:t>
            </a:r>
            <a:r>
              <a:rPr lang="en-US"/>
              <a:t> des </a:t>
            </a:r>
            <a:r>
              <a:rPr lang="en-US" err="1"/>
              <a:t>anciennetés</a:t>
            </a:r>
            <a:r>
              <a:rPr lang="en-US"/>
              <a:t> </a:t>
            </a:r>
            <a:r>
              <a:rPr lang="en-US" err="1"/>
              <a:t>cumulé</a:t>
            </a:r>
            <a:br>
              <a:rPr lang="en-US">
                <a:cs typeface="+mn-lt"/>
              </a:rPr>
            </a:br>
            <a:r>
              <a:rPr lang="en-US"/>
              <a:t> </a:t>
            </a:r>
            <a:r>
              <a:rPr lang="en-US" err="1"/>
              <a:t>L’usager</a:t>
            </a:r>
            <a:r>
              <a:rPr lang="en-US"/>
              <a:t> </a:t>
            </a:r>
            <a:r>
              <a:rPr lang="en-US" err="1"/>
              <a:t>pourra</a:t>
            </a:r>
            <a:r>
              <a:rPr lang="en-US"/>
              <a:t> </a:t>
            </a:r>
            <a:r>
              <a:rPr lang="en-US" err="1"/>
              <a:t>voir</a:t>
            </a:r>
            <a:r>
              <a:rPr lang="en-US"/>
              <a:t> </a:t>
            </a:r>
            <a:r>
              <a:rPr lang="en-US" err="1"/>
              <a:t>l’ensemble</a:t>
            </a:r>
            <a:r>
              <a:rPr lang="en-US"/>
              <a:t> des </a:t>
            </a:r>
            <a:r>
              <a:rPr lang="en-US" err="1"/>
              <a:t>épisodes</a:t>
            </a:r>
            <a:r>
              <a:rPr lang="en-US"/>
              <a:t> de travail qui </a:t>
            </a:r>
            <a:r>
              <a:rPr lang="en-US" err="1"/>
              <a:t>fût</a:t>
            </a:r>
            <a:r>
              <a:rPr lang="en-US"/>
              <a:t> </a:t>
            </a:r>
            <a:r>
              <a:rPr lang="en-US" err="1"/>
              <a:t>combiné</a:t>
            </a:r>
            <a:r>
              <a:rPr lang="en-US"/>
              <a:t> par type de </a:t>
            </a:r>
            <a:r>
              <a:rPr lang="en-US" err="1"/>
              <a:t>fournisseurs</a:t>
            </a:r>
            <a:r>
              <a:rPr lang="en-US"/>
              <a:t> (MDS et LGI sous </a:t>
            </a:r>
            <a:r>
              <a:rPr lang="en-US" err="1"/>
              <a:t>l’onglet</a:t>
            </a:r>
            <a:r>
              <a:rPr lang="en-US"/>
              <a:t> </a:t>
            </a:r>
            <a:r>
              <a:rPr lang="en-US" err="1"/>
              <a:t>Ancienneté</a:t>
            </a:r>
            <a:r>
              <a:rPr lang="en-US"/>
              <a:t>, Retraite Québec sous </a:t>
            </a:r>
            <a:r>
              <a:rPr lang="en-US" err="1"/>
              <a:t>retraite</a:t>
            </a:r>
            <a:r>
              <a:rPr lang="en-US"/>
              <a:t> Québec)</a:t>
            </a:r>
            <a:endParaRPr lang="fr-CA"/>
          </a:p>
          <a:p>
            <a:r>
              <a:rPr lang="en-US"/>
              <a:t>Dans le </a:t>
            </a:r>
            <a:r>
              <a:rPr lang="en-US" err="1"/>
              <a:t>détail</a:t>
            </a:r>
            <a:r>
              <a:rPr lang="en-US"/>
              <a:t> des épisodes de travail, l’usager pourra voir par épisode le détails de celui-ci ainsi que si l’épisode a été exclus (IE: trou de plus de 365 jours avant l’épisode d’avant)</a:t>
            </a:r>
            <a:endParaRPr lang="fr-CA"/>
          </a:p>
          <a:p>
            <a:endParaRPr lang="en-US">
              <a:ea typeface="Calibri"/>
              <a:cs typeface="Calibri"/>
            </a:endParaRPr>
          </a:p>
        </p:txBody>
      </p:sp>
      <p:sp>
        <p:nvSpPr>
          <p:cNvPr id="4" name="Slide Number Placeholder 3"/>
          <p:cNvSpPr>
            <a:spLocks noGrp="1"/>
          </p:cNvSpPr>
          <p:nvPr>
            <p:ph type="sldNum" sz="quarter" idx="5"/>
          </p:nvPr>
        </p:nvSpPr>
        <p:spPr/>
        <p:txBody>
          <a:bodyPr/>
          <a:lstStyle/>
          <a:p>
            <a:fld id="{01868569-B5D7-4F47-BEAD-0C79F0773BDD}" type="slidenum">
              <a:rPr lang="fr-CA" smtClean="0"/>
              <a:t>17</a:t>
            </a:fld>
            <a:endParaRPr lang="fr-CA"/>
          </a:p>
        </p:txBody>
      </p:sp>
    </p:spTree>
    <p:extLst>
      <p:ext uri="{BB962C8B-B14F-4D97-AF65-F5344CB8AC3E}">
        <p14:creationId xmlns:p14="http://schemas.microsoft.com/office/powerpoint/2010/main" val="2280887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Ancienneté</a:t>
            </a:r>
            <a:r>
              <a:rPr lang="en-US">
                <a:ea typeface="Calibri"/>
                <a:cs typeface="Calibri"/>
              </a:rPr>
              <a:t> à </a:t>
            </a:r>
            <a:r>
              <a:rPr lang="en-US" err="1">
                <a:ea typeface="Calibri"/>
                <a:cs typeface="Calibri"/>
              </a:rPr>
              <a:t>l'embauche</a:t>
            </a:r>
            <a:r>
              <a:rPr lang="en-US">
                <a:ea typeface="Calibri"/>
                <a:cs typeface="Calibri"/>
              </a:rPr>
              <a:t> : </a:t>
            </a:r>
            <a:r>
              <a:rPr lang="en-US" err="1">
                <a:ea typeface="Calibri"/>
                <a:cs typeface="Calibri"/>
              </a:rPr>
              <a:t>Ancienneté</a:t>
            </a:r>
            <a:r>
              <a:rPr lang="en-US">
                <a:ea typeface="Calibri"/>
                <a:cs typeface="Calibri"/>
              </a:rPr>
              <a:t> </a:t>
            </a:r>
            <a:r>
              <a:rPr lang="en-US" err="1">
                <a:ea typeface="Calibri"/>
                <a:cs typeface="Calibri"/>
              </a:rPr>
              <a:t>reconnue</a:t>
            </a:r>
            <a:r>
              <a:rPr lang="en-US">
                <a:ea typeface="Calibri"/>
                <a:cs typeface="Calibri"/>
              </a:rPr>
              <a:t> à </a:t>
            </a:r>
            <a:r>
              <a:rPr lang="en-US" err="1">
                <a:ea typeface="Calibri"/>
                <a:cs typeface="Calibri"/>
              </a:rPr>
              <a:t>l'embauche</a:t>
            </a:r>
            <a:r>
              <a:rPr lang="en-US">
                <a:ea typeface="Calibri"/>
                <a:cs typeface="Calibri"/>
              </a:rPr>
              <a:t> d'un </a:t>
            </a:r>
            <a:r>
              <a:rPr lang="en-US" err="1">
                <a:ea typeface="Calibri"/>
                <a:cs typeface="Calibri"/>
              </a:rPr>
              <a:t>employé</a:t>
            </a:r>
            <a:r>
              <a:rPr lang="en-US">
                <a:ea typeface="Calibri"/>
                <a:cs typeface="Calibri"/>
              </a:rPr>
              <a:t> dans un </a:t>
            </a:r>
            <a:r>
              <a:rPr lang="en-US" err="1">
                <a:ea typeface="Calibri"/>
                <a:cs typeface="Calibri"/>
              </a:rPr>
              <a:t>établissement</a:t>
            </a:r>
            <a:r>
              <a:rPr lang="en-US">
                <a:ea typeface="Calibri"/>
                <a:cs typeface="Calibri"/>
              </a:rPr>
              <a:t>. </a:t>
            </a:r>
          </a:p>
          <a:p>
            <a:r>
              <a:rPr lang="en-US" err="1">
                <a:ea typeface="Calibri"/>
                <a:cs typeface="Calibri"/>
              </a:rPr>
              <a:t>Ancienneté</a:t>
            </a:r>
            <a:r>
              <a:rPr lang="en-US">
                <a:ea typeface="Calibri"/>
                <a:cs typeface="Calibri"/>
              </a:rPr>
              <a:t> </a:t>
            </a:r>
            <a:r>
              <a:rPr lang="en-US" err="1">
                <a:ea typeface="Calibri"/>
                <a:cs typeface="Calibri"/>
              </a:rPr>
              <a:t>en</a:t>
            </a:r>
            <a:r>
              <a:rPr lang="en-US">
                <a:ea typeface="Calibri"/>
                <a:cs typeface="Calibri"/>
              </a:rPr>
              <a:t> </a:t>
            </a:r>
            <a:r>
              <a:rPr lang="en-US" err="1">
                <a:ea typeface="Calibri"/>
                <a:cs typeface="Calibri"/>
              </a:rPr>
              <a:t>banque</a:t>
            </a:r>
            <a:r>
              <a:rPr lang="en-US">
                <a:ea typeface="Calibri"/>
                <a:cs typeface="Calibri"/>
              </a:rPr>
              <a:t> : Total des </a:t>
            </a:r>
            <a:r>
              <a:rPr lang="en-US" err="1">
                <a:ea typeface="Calibri"/>
                <a:cs typeface="Calibri"/>
              </a:rPr>
              <a:t>jours</a:t>
            </a:r>
            <a:r>
              <a:rPr lang="en-US">
                <a:ea typeface="Calibri"/>
                <a:cs typeface="Calibri"/>
              </a:rPr>
              <a:t> </a:t>
            </a:r>
            <a:r>
              <a:rPr lang="en-US" err="1">
                <a:ea typeface="Calibri"/>
                <a:cs typeface="Calibri"/>
              </a:rPr>
              <a:t>travaillés</a:t>
            </a:r>
            <a:r>
              <a:rPr lang="en-US">
                <a:ea typeface="Calibri"/>
                <a:cs typeface="Calibri"/>
              </a:rPr>
              <a:t> pendant un </a:t>
            </a:r>
            <a:r>
              <a:rPr lang="en-US" err="1">
                <a:ea typeface="Calibri"/>
                <a:cs typeface="Calibri"/>
              </a:rPr>
              <a:t>épisode</a:t>
            </a:r>
            <a:r>
              <a:rPr lang="en-US">
                <a:ea typeface="Calibri"/>
                <a:cs typeface="Calibri"/>
              </a:rPr>
              <a:t> de travail syndical dans un </a:t>
            </a:r>
            <a:r>
              <a:rPr lang="en-US" err="1">
                <a:ea typeface="Calibri"/>
                <a:cs typeface="Calibri"/>
              </a:rPr>
              <a:t>établissement</a:t>
            </a:r>
          </a:p>
          <a:p>
            <a:r>
              <a:rPr lang="en-US" err="1">
                <a:ea typeface="Calibri"/>
                <a:cs typeface="Calibri"/>
              </a:rPr>
              <a:t>Ancienneté</a:t>
            </a:r>
            <a:r>
              <a:rPr lang="en-US">
                <a:ea typeface="Calibri"/>
                <a:cs typeface="Calibri"/>
              </a:rPr>
              <a:t> </a:t>
            </a:r>
            <a:r>
              <a:rPr lang="en-US" err="1">
                <a:ea typeface="Calibri"/>
                <a:cs typeface="Calibri"/>
              </a:rPr>
              <a:t>cumulée</a:t>
            </a:r>
            <a:r>
              <a:rPr lang="en-US">
                <a:ea typeface="Calibri"/>
                <a:cs typeface="Calibri"/>
              </a:rPr>
              <a:t> : Somme de </a:t>
            </a:r>
            <a:r>
              <a:rPr lang="en-US" err="1">
                <a:ea typeface="Calibri"/>
                <a:cs typeface="Calibri"/>
              </a:rPr>
              <a:t>l'ancienneté</a:t>
            </a:r>
            <a:r>
              <a:rPr lang="en-US">
                <a:ea typeface="Calibri"/>
                <a:cs typeface="Calibri"/>
              </a:rPr>
              <a:t> à </a:t>
            </a:r>
            <a:r>
              <a:rPr lang="en-US" err="1">
                <a:ea typeface="Calibri"/>
                <a:cs typeface="Calibri"/>
              </a:rPr>
              <a:t>l'embauche</a:t>
            </a:r>
            <a:r>
              <a:rPr lang="en-US">
                <a:ea typeface="Calibri"/>
                <a:cs typeface="Calibri"/>
              </a:rPr>
              <a:t> et de </a:t>
            </a:r>
            <a:r>
              <a:rPr lang="en-US" err="1">
                <a:ea typeface="Calibri"/>
                <a:cs typeface="Calibri"/>
              </a:rPr>
              <a:t>l'ancienneté</a:t>
            </a:r>
            <a:r>
              <a:rPr lang="en-US">
                <a:ea typeface="Calibri"/>
                <a:cs typeface="Calibri"/>
              </a:rPr>
              <a:t> </a:t>
            </a:r>
            <a:r>
              <a:rPr lang="en-US" err="1">
                <a:ea typeface="Calibri"/>
                <a:cs typeface="Calibri"/>
              </a:rPr>
              <a:t>en</a:t>
            </a:r>
            <a:r>
              <a:rPr lang="en-US">
                <a:ea typeface="Calibri"/>
                <a:cs typeface="Calibri"/>
              </a:rPr>
              <a:t> </a:t>
            </a:r>
            <a:r>
              <a:rPr lang="en-US" err="1">
                <a:ea typeface="Calibri"/>
                <a:cs typeface="Calibri"/>
              </a:rPr>
              <a:t>banque</a:t>
            </a:r>
          </a:p>
          <a:p>
            <a:r>
              <a:rPr lang="en-US" err="1">
                <a:ea typeface="Calibri"/>
                <a:cs typeface="Calibri"/>
              </a:rPr>
              <a:t>Ancienneté</a:t>
            </a:r>
            <a:r>
              <a:rPr lang="en-US">
                <a:ea typeface="Calibri"/>
                <a:cs typeface="Calibri"/>
              </a:rPr>
              <a:t> </a:t>
            </a:r>
            <a:r>
              <a:rPr lang="en-US" err="1">
                <a:ea typeface="Calibri"/>
                <a:cs typeface="Calibri"/>
              </a:rPr>
              <a:t>provinciale</a:t>
            </a:r>
            <a:r>
              <a:rPr lang="en-US">
                <a:ea typeface="Calibri"/>
                <a:cs typeface="Calibri"/>
              </a:rPr>
              <a:t> </a:t>
            </a:r>
            <a:r>
              <a:rPr lang="en-US" err="1">
                <a:ea typeface="Calibri"/>
                <a:cs typeface="Calibri"/>
              </a:rPr>
              <a:t>totale</a:t>
            </a:r>
            <a:r>
              <a:rPr lang="en-US">
                <a:ea typeface="Calibri"/>
                <a:cs typeface="Calibri"/>
              </a:rPr>
              <a:t> : </a:t>
            </a:r>
            <a:r>
              <a:rPr lang="en-US"/>
              <a:t>Addition de </a:t>
            </a:r>
            <a:r>
              <a:rPr lang="en-US" err="1"/>
              <a:t>l'Ancienneté</a:t>
            </a:r>
            <a:r>
              <a:rPr lang="en-US"/>
              <a:t> </a:t>
            </a:r>
            <a:r>
              <a:rPr lang="en-US" err="1"/>
              <a:t>cumulée</a:t>
            </a:r>
            <a:r>
              <a:rPr lang="en-US"/>
              <a:t> de </a:t>
            </a:r>
            <a:r>
              <a:rPr lang="en-US" err="1"/>
              <a:t>tous</a:t>
            </a:r>
            <a:r>
              <a:rPr lang="en-US"/>
              <a:t> les </a:t>
            </a:r>
            <a:r>
              <a:rPr lang="en-US" err="1"/>
              <a:t>épisodes</a:t>
            </a:r>
            <a:r>
              <a:rPr lang="en-US"/>
              <a:t> </a:t>
            </a:r>
            <a:r>
              <a:rPr lang="en-US" err="1"/>
              <a:t>d'emploi</a:t>
            </a:r>
            <a:r>
              <a:rPr lang="en-US"/>
              <a:t> </a:t>
            </a:r>
            <a:r>
              <a:rPr lang="en-US" err="1"/>
              <a:t>admissibles</a:t>
            </a:r>
            <a:r>
              <a:rPr lang="en-US"/>
              <a:t> au PURA</a:t>
            </a:r>
            <a:endParaRPr lang="en-US">
              <a:ea typeface="Calibri"/>
              <a:cs typeface="Calibri"/>
            </a:endParaRPr>
          </a:p>
          <a:p>
            <a:r>
              <a:rPr lang="en-US" err="1">
                <a:ea typeface="Calibri"/>
                <a:cs typeface="Calibri"/>
              </a:rPr>
              <a:t>Ajustement</a:t>
            </a:r>
            <a:r>
              <a:rPr lang="en-US">
                <a:ea typeface="Calibri"/>
                <a:cs typeface="Calibri"/>
              </a:rPr>
              <a:t> PURA : Formule : comparer la donnée PURA </a:t>
            </a:r>
            <a:r>
              <a:rPr lang="en-US" err="1">
                <a:ea typeface="Calibri"/>
                <a:cs typeface="Calibri"/>
              </a:rPr>
              <a:t>obetnue</a:t>
            </a:r>
            <a:r>
              <a:rPr lang="en-US">
                <a:ea typeface="Calibri"/>
                <a:cs typeface="Calibri"/>
              </a:rPr>
              <a:t> avec </a:t>
            </a:r>
            <a:r>
              <a:rPr lang="en-US" err="1">
                <a:ea typeface="Calibri"/>
                <a:cs typeface="Calibri"/>
              </a:rPr>
              <a:t>chaque</a:t>
            </a:r>
            <a:r>
              <a:rPr lang="en-US">
                <a:ea typeface="Calibri"/>
                <a:cs typeface="Calibri"/>
              </a:rPr>
              <a:t> </a:t>
            </a:r>
            <a:r>
              <a:rPr lang="en-US" err="1">
                <a:ea typeface="Calibri"/>
                <a:cs typeface="Calibri"/>
              </a:rPr>
              <a:t>épisode</a:t>
            </a:r>
            <a:r>
              <a:rPr lang="en-US">
                <a:ea typeface="Calibri"/>
                <a:cs typeface="Calibri"/>
              </a:rPr>
              <a:t> syndical </a:t>
            </a:r>
            <a:r>
              <a:rPr lang="en-US" err="1">
                <a:ea typeface="Calibri"/>
                <a:cs typeface="Calibri"/>
              </a:rPr>
              <a:t>actif</a:t>
            </a:r>
            <a:r>
              <a:rPr lang="en-US">
                <a:ea typeface="Calibri"/>
                <a:cs typeface="Calibri"/>
              </a:rPr>
              <a:t> au 31 </a:t>
            </a:r>
            <a:r>
              <a:rPr lang="en-US" err="1">
                <a:ea typeface="Calibri"/>
                <a:cs typeface="Calibri"/>
              </a:rPr>
              <a:t>mai</a:t>
            </a:r>
            <a:r>
              <a:rPr lang="en-US">
                <a:ea typeface="Calibri"/>
                <a:cs typeface="Calibri"/>
              </a:rPr>
              <a:t> 2025. Pour </a:t>
            </a:r>
            <a:r>
              <a:rPr lang="en-US" err="1">
                <a:ea typeface="Calibri"/>
                <a:cs typeface="Calibri"/>
              </a:rPr>
              <a:t>l'épisode</a:t>
            </a:r>
            <a:r>
              <a:rPr lang="en-US">
                <a:ea typeface="Calibri"/>
                <a:cs typeface="Calibri"/>
              </a:rPr>
              <a:t> </a:t>
            </a:r>
            <a:r>
              <a:rPr lang="en-US" err="1">
                <a:ea typeface="Calibri"/>
                <a:cs typeface="Calibri"/>
              </a:rPr>
              <a:t>actif</a:t>
            </a:r>
            <a:r>
              <a:rPr lang="en-US">
                <a:ea typeface="Calibri"/>
                <a:cs typeface="Calibri"/>
              </a:rPr>
              <a:t> </a:t>
            </a:r>
            <a:r>
              <a:rPr lang="en-US" err="1">
                <a:ea typeface="Calibri"/>
                <a:cs typeface="Calibri"/>
              </a:rPr>
              <a:t>l'ajustement</a:t>
            </a:r>
            <a:r>
              <a:rPr lang="en-US">
                <a:ea typeface="Calibri"/>
                <a:cs typeface="Calibri"/>
              </a:rPr>
              <a:t> PURA </a:t>
            </a:r>
            <a:r>
              <a:rPr lang="en-US" err="1">
                <a:ea typeface="Calibri"/>
                <a:cs typeface="Calibri"/>
              </a:rPr>
              <a:t>est</a:t>
            </a:r>
            <a:r>
              <a:rPr lang="en-US">
                <a:ea typeface="Calibri"/>
                <a:cs typeface="Calibri"/>
              </a:rPr>
              <a:t> le </a:t>
            </a:r>
            <a:r>
              <a:rPr lang="en-US" err="1">
                <a:ea typeface="Calibri"/>
                <a:cs typeface="Calibri"/>
              </a:rPr>
              <a:t>résultat</a:t>
            </a:r>
            <a:r>
              <a:rPr lang="en-US">
                <a:ea typeface="Calibri"/>
                <a:cs typeface="Calibri"/>
              </a:rPr>
              <a:t> de la Donnée PURA </a:t>
            </a:r>
            <a:r>
              <a:rPr lang="en-US" err="1">
                <a:ea typeface="Calibri"/>
                <a:cs typeface="Calibri"/>
              </a:rPr>
              <a:t>moins</a:t>
            </a:r>
            <a:r>
              <a:rPr lang="en-US">
                <a:ea typeface="Calibri"/>
                <a:cs typeface="Calibri"/>
              </a:rPr>
              <a:t>  </a:t>
            </a:r>
            <a:r>
              <a:rPr lang="en-US" err="1">
                <a:ea typeface="Calibri"/>
                <a:cs typeface="Calibri"/>
              </a:rPr>
              <a:t>l'ancienneté</a:t>
            </a:r>
            <a:r>
              <a:rPr lang="en-US">
                <a:ea typeface="Calibri"/>
                <a:cs typeface="Calibri"/>
              </a:rPr>
              <a:t> </a:t>
            </a:r>
            <a:r>
              <a:rPr lang="en-US" err="1">
                <a:ea typeface="Calibri"/>
                <a:cs typeface="Calibri"/>
              </a:rPr>
              <a:t>cumulée</a:t>
            </a:r>
            <a:r>
              <a:rPr lang="en-US">
                <a:ea typeface="Calibri"/>
                <a:cs typeface="Calibri"/>
              </a:rPr>
              <a:t> dans le </a:t>
            </a:r>
            <a:r>
              <a:rPr lang="en-US" err="1">
                <a:ea typeface="Calibri"/>
                <a:cs typeface="Calibri"/>
              </a:rPr>
              <a:t>syndicat</a:t>
            </a:r>
            <a:r>
              <a:rPr lang="en-US">
                <a:ea typeface="Calibri"/>
                <a:cs typeface="Calibri"/>
              </a:rPr>
              <a:t> </a:t>
            </a:r>
            <a:r>
              <a:rPr lang="en-US" err="1">
                <a:ea typeface="Calibri"/>
                <a:cs typeface="Calibri"/>
              </a:rPr>
              <a:t>actif</a:t>
            </a:r>
            <a:r>
              <a:rPr lang="en-US">
                <a:ea typeface="Calibri"/>
                <a:cs typeface="Calibri"/>
              </a:rPr>
              <a:t>. Si </a:t>
            </a:r>
            <a:r>
              <a:rPr lang="en-US" err="1">
                <a:ea typeface="Calibri"/>
                <a:cs typeface="Calibri"/>
              </a:rPr>
              <a:t>ce</a:t>
            </a:r>
            <a:r>
              <a:rPr lang="en-US">
                <a:ea typeface="Calibri"/>
                <a:cs typeface="Calibri"/>
              </a:rPr>
              <a:t> </a:t>
            </a:r>
            <a:r>
              <a:rPr lang="en-US" err="1">
                <a:ea typeface="Calibri"/>
                <a:cs typeface="Calibri"/>
              </a:rPr>
              <a:t>calcu</a:t>
            </a:r>
            <a:r>
              <a:rPr lang="en-US">
                <a:ea typeface="Calibri"/>
                <a:cs typeface="Calibri"/>
              </a:rPr>
              <a:t> </a:t>
            </a:r>
            <a:r>
              <a:rPr lang="en-US" err="1">
                <a:ea typeface="Calibri"/>
                <a:cs typeface="Calibri"/>
              </a:rPr>
              <a:t>donnne</a:t>
            </a:r>
            <a:r>
              <a:rPr lang="en-US">
                <a:ea typeface="Calibri"/>
                <a:cs typeface="Calibri"/>
              </a:rPr>
              <a:t> </a:t>
            </a:r>
            <a:r>
              <a:rPr lang="en-US" err="1">
                <a:ea typeface="Calibri"/>
                <a:cs typeface="Calibri"/>
              </a:rPr>
              <a:t>une</a:t>
            </a:r>
            <a:r>
              <a:rPr lang="en-US">
                <a:ea typeface="Calibri"/>
                <a:cs typeface="Calibri"/>
              </a:rPr>
              <a:t> </a:t>
            </a:r>
            <a:r>
              <a:rPr lang="en-US" err="1">
                <a:ea typeface="Calibri"/>
                <a:cs typeface="Calibri"/>
              </a:rPr>
              <a:t>valeur</a:t>
            </a:r>
            <a:r>
              <a:rPr lang="en-US">
                <a:ea typeface="Calibri"/>
                <a:cs typeface="Calibri"/>
              </a:rPr>
              <a:t> </a:t>
            </a:r>
            <a:r>
              <a:rPr lang="en-US" err="1">
                <a:ea typeface="Calibri"/>
                <a:cs typeface="Calibri"/>
              </a:rPr>
              <a:t>négative</a:t>
            </a:r>
            <a:r>
              <a:rPr lang="en-US">
                <a:ea typeface="Calibri"/>
                <a:cs typeface="Calibri"/>
              </a:rPr>
              <a:t> </a:t>
            </a:r>
            <a:r>
              <a:rPr lang="en-US" err="1">
                <a:ea typeface="Calibri"/>
                <a:cs typeface="Calibri"/>
              </a:rPr>
              <a:t>l'ajustement</a:t>
            </a:r>
            <a:r>
              <a:rPr lang="en-US">
                <a:ea typeface="Calibri"/>
                <a:cs typeface="Calibri"/>
              </a:rPr>
              <a:t> PURA sera </a:t>
            </a:r>
            <a:r>
              <a:rPr lang="en-US" err="1">
                <a:ea typeface="Calibri"/>
                <a:cs typeface="Calibri"/>
              </a:rPr>
              <a:t>égal</a:t>
            </a:r>
            <a:r>
              <a:rPr lang="en-US">
                <a:ea typeface="Calibri"/>
                <a:cs typeface="Calibri"/>
              </a:rPr>
              <a:t> à 0</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01868569-B5D7-4F47-BEAD-0C79F0773BDD}" type="slidenum">
              <a:rPr lang="fr-CA" smtClean="0"/>
              <a:t>18</a:t>
            </a:fld>
            <a:endParaRPr lang="fr-CA"/>
          </a:p>
        </p:txBody>
      </p:sp>
    </p:spTree>
    <p:extLst>
      <p:ext uri="{BB962C8B-B14F-4D97-AF65-F5344CB8AC3E}">
        <p14:creationId xmlns:p14="http://schemas.microsoft.com/office/powerpoint/2010/main" val="2414772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Sous </a:t>
            </a:r>
            <a:r>
              <a:rPr lang="en-US" err="1"/>
              <a:t>l’onglet</a:t>
            </a:r>
            <a:r>
              <a:rPr lang="en-US"/>
              <a:t> correction, l’usager pourra ajouter des épisodes d’emploi pour faire réviser son calcul. Chaque épisode doit être soumis individuellement.</a:t>
            </a:r>
            <a:endParaRPr lang="fr-FR"/>
          </a:p>
          <a:p>
            <a:endParaRPr lang="en-US">
              <a:ea typeface="Calibri"/>
              <a:cs typeface="Calibri"/>
            </a:endParaRPr>
          </a:p>
        </p:txBody>
      </p:sp>
      <p:sp>
        <p:nvSpPr>
          <p:cNvPr id="4" name="Slide Number Placeholder 3"/>
          <p:cNvSpPr>
            <a:spLocks noGrp="1"/>
          </p:cNvSpPr>
          <p:nvPr>
            <p:ph type="sldNum" sz="quarter" idx="5"/>
          </p:nvPr>
        </p:nvSpPr>
        <p:spPr/>
        <p:txBody>
          <a:bodyPr/>
          <a:lstStyle/>
          <a:p>
            <a:fld id="{01868569-B5D7-4F47-BEAD-0C79F0773BDD}" type="slidenum">
              <a:rPr lang="fr-CA" smtClean="0"/>
              <a:t>21</a:t>
            </a:fld>
            <a:endParaRPr lang="fr-CA"/>
          </a:p>
        </p:txBody>
      </p:sp>
    </p:spTree>
    <p:extLst>
      <p:ext uri="{BB962C8B-B14F-4D97-AF65-F5344CB8AC3E}">
        <p14:creationId xmlns:p14="http://schemas.microsoft.com/office/powerpoint/2010/main" val="3821297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240AA-814F-AA3D-0D3B-8D1682EFC32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a:extLst>
              <a:ext uri="{FF2B5EF4-FFF2-40B4-BE49-F238E27FC236}">
                <a16:creationId xmlns:a16="http://schemas.microsoft.com/office/drawing/2014/main" id="{282A131D-7176-F4F8-4A94-14CD498A99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B787FE06-1558-6C93-0071-3E461C61561E}"/>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5" name="Espace réservé du pied de page 4">
            <a:extLst>
              <a:ext uri="{FF2B5EF4-FFF2-40B4-BE49-F238E27FC236}">
                <a16:creationId xmlns:a16="http://schemas.microsoft.com/office/drawing/2014/main" id="{23EAE87B-306C-03F7-E36D-ED0BFA767729}"/>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47D919D1-9618-E3D7-0AF0-1BC33EB4B5E8}"/>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3326175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nd_Bleu foncé">
    <p:bg>
      <p:bgPr>
        <a:solidFill>
          <a:schemeClr val="tx1"/>
        </a:solidFill>
        <a:effectLst/>
      </p:bgPr>
    </p:bg>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E1D398ED-45D0-421C-8A50-DDDB5489CC36}"/>
              </a:ext>
            </a:extLst>
          </p:cNvPr>
          <p:cNvSpPr>
            <a:spLocks noGrp="1"/>
          </p:cNvSpPr>
          <p:nvPr>
            <p:ph type="sldNum" sz="quarter" idx="12"/>
          </p:nvPr>
        </p:nvSpPr>
        <p:spPr>
          <a:xfrm>
            <a:off x="8737600" y="6356351"/>
            <a:ext cx="2844800" cy="365125"/>
          </a:xfrm>
          <a:prstGeom prst="rect">
            <a:avLst/>
          </a:prstGeom>
        </p:spPr>
        <p:txBody>
          <a:bodyPr/>
          <a:lstStyle/>
          <a:p>
            <a:fld id="{5F815E1F-3527-4855-B6F3-0A29C28D2125}" type="slidenum">
              <a:rPr lang="fr-CA" smtClean="0"/>
              <a:t>‹n°›</a:t>
            </a:fld>
            <a:endParaRPr lang="fr-CA"/>
          </a:p>
        </p:txBody>
      </p:sp>
      <p:sp>
        <p:nvSpPr>
          <p:cNvPr id="3" name="Espace réservé du contenu 2">
            <a:extLst>
              <a:ext uri="{FF2B5EF4-FFF2-40B4-BE49-F238E27FC236}">
                <a16:creationId xmlns:a16="http://schemas.microsoft.com/office/drawing/2014/main" id="{09026D96-0ABC-438A-82E1-3D1FDB02B5EE}"/>
              </a:ext>
            </a:extLst>
          </p:cNvPr>
          <p:cNvSpPr>
            <a:spLocks noGrp="1"/>
          </p:cNvSpPr>
          <p:nvPr>
            <p:ph sz="quarter" idx="13" hasCustomPrompt="1"/>
          </p:nvPr>
        </p:nvSpPr>
        <p:spPr>
          <a:xfrm>
            <a:off x="609600" y="1220755"/>
            <a:ext cx="10972800" cy="4032448"/>
          </a:xfrm>
        </p:spPr>
        <p:txBody>
          <a:bodyPr/>
          <a:lstStyle>
            <a:lvl1pPr marL="0" indent="0">
              <a:buNone/>
              <a:defRPr>
                <a:solidFill>
                  <a:schemeClr val="bg2"/>
                </a:solidFill>
              </a:defRPr>
            </a:lvl1pPr>
          </a:lstStyle>
          <a:p>
            <a:pPr lvl="0"/>
            <a:r>
              <a:rPr lang="fr-CA"/>
              <a:t>Cliquez sur un icône pour insérer un objet (image, graphique, tableau, etc.)</a:t>
            </a:r>
          </a:p>
        </p:txBody>
      </p:sp>
    </p:spTree>
    <p:extLst>
      <p:ext uri="{BB962C8B-B14F-4D97-AF65-F5344CB8AC3E}">
        <p14:creationId xmlns:p14="http://schemas.microsoft.com/office/powerpoint/2010/main" val="4018888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ge blanche">
    <p:bg>
      <p:bgPr>
        <a:solidFill>
          <a:schemeClr val="bg2">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9146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u_Blanc(1)">
    <p:bg>
      <p:bgPr>
        <a:solidFill>
          <a:schemeClr val="bg2">
            <a:alpha val="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7382" y="1796819"/>
            <a:ext cx="11137237" cy="3936000"/>
          </a:xfrm>
        </p:spPr>
        <p:txBody>
          <a:bodyPr/>
          <a:lstStyle>
            <a:lvl1pPr>
              <a:defRPr>
                <a:solidFill>
                  <a:schemeClr val="tx2"/>
                </a:solidFill>
              </a:defRPr>
            </a:lvl1pPr>
            <a:lvl2pPr>
              <a:defRPr>
                <a:solidFill>
                  <a:schemeClr val="tx1">
                    <a:lumMod val="60000"/>
                    <a:lumOff val="40000"/>
                  </a:schemeClr>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numéro de diapositive 5">
            <a:extLst>
              <a:ext uri="{FF2B5EF4-FFF2-40B4-BE49-F238E27FC236}">
                <a16:creationId xmlns:a16="http://schemas.microsoft.com/office/drawing/2014/main" id="{533A3DFE-E498-4676-8B15-D614D880DF92}"/>
              </a:ext>
            </a:extLst>
          </p:cNvPr>
          <p:cNvSpPr>
            <a:spLocks noGrp="1"/>
          </p:cNvSpPr>
          <p:nvPr>
            <p:ph type="sldNum" sz="quarter" idx="12"/>
          </p:nvPr>
        </p:nvSpPr>
        <p:spPr>
          <a:xfrm>
            <a:off x="8737600" y="6356351"/>
            <a:ext cx="2966720" cy="365125"/>
          </a:xfrm>
          <a:prstGeom prst="rect">
            <a:avLst/>
          </a:prstGeom>
        </p:spPr>
        <p:txBody>
          <a:bodyPr/>
          <a:lstStyle/>
          <a:p>
            <a:fld id="{5F815E1F-3527-4855-B6F3-0A29C28D2125}" type="slidenum">
              <a:rPr lang="fr-CA" smtClean="0"/>
              <a:t>‹n°›</a:t>
            </a:fld>
            <a:endParaRPr lang="fr-CA"/>
          </a:p>
        </p:txBody>
      </p:sp>
      <p:sp>
        <p:nvSpPr>
          <p:cNvPr id="2" name="Titre 1">
            <a:extLst>
              <a:ext uri="{FF2B5EF4-FFF2-40B4-BE49-F238E27FC236}">
                <a16:creationId xmlns:a16="http://schemas.microsoft.com/office/drawing/2014/main" id="{97947E17-63E0-4B93-BC74-D8EA52630D58}"/>
              </a:ext>
            </a:extLst>
          </p:cNvPr>
          <p:cNvSpPr>
            <a:spLocks noGrp="1"/>
          </p:cNvSpPr>
          <p:nvPr>
            <p:ph type="title"/>
          </p:nvPr>
        </p:nvSpPr>
        <p:spPr>
          <a:xfrm>
            <a:off x="527381" y="260648"/>
            <a:ext cx="11136000" cy="1143000"/>
          </a:xfrm>
        </p:spPr>
        <p:txBody>
          <a:bodyPr/>
          <a:lstStyle>
            <a:lvl1pPr algn="l">
              <a:defRPr/>
            </a:lvl1pPr>
          </a:lstStyle>
          <a:p>
            <a:r>
              <a:rPr lang="fr-FR"/>
              <a:t>Modifiez le style du titre</a:t>
            </a:r>
            <a:endParaRPr lang="fr-CA"/>
          </a:p>
        </p:txBody>
      </p:sp>
      <p:cxnSp>
        <p:nvCxnSpPr>
          <p:cNvPr id="5" name="Connecteur droit 4">
            <a:extLst>
              <a:ext uri="{FF2B5EF4-FFF2-40B4-BE49-F238E27FC236}">
                <a16:creationId xmlns:a16="http://schemas.microsoft.com/office/drawing/2014/main" id="{90AE1C8C-A81C-4D24-81C9-6633F9400A1C}"/>
              </a:ext>
            </a:extLst>
          </p:cNvPr>
          <p:cNvCxnSpPr>
            <a:cxnSpLocks/>
          </p:cNvCxnSpPr>
          <p:nvPr userDrawn="1"/>
        </p:nvCxnSpPr>
        <p:spPr>
          <a:xfrm>
            <a:off x="692311" y="1412776"/>
            <a:ext cx="11041227" cy="0"/>
          </a:xfrm>
          <a:prstGeom prst="line">
            <a:avLst/>
          </a:prstGeom>
          <a:ln w="76200">
            <a:solidFill>
              <a:srgbClr val="34557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0886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u_2 colonnes(1)">
    <p:bg>
      <p:bgPr>
        <a:solidFill>
          <a:schemeClr val="bg2">
            <a:alpha val="0"/>
          </a:schemeClr>
        </a:solidFill>
        <a:effectLst/>
      </p:bgPr>
    </p:bg>
    <p:spTree>
      <p:nvGrpSpPr>
        <p:cNvPr id="1" name=""/>
        <p:cNvGrpSpPr/>
        <p:nvPr/>
      </p:nvGrpSpPr>
      <p:grpSpPr>
        <a:xfrm>
          <a:off x="0" y="0"/>
          <a:ext cx="0" cy="0"/>
          <a:chOff x="0" y="0"/>
          <a:chExt cx="0" cy="0"/>
        </a:xfrm>
      </p:grpSpPr>
      <p:sp>
        <p:nvSpPr>
          <p:cNvPr id="4" name="Titre 8"/>
          <p:cNvSpPr>
            <a:spLocks noGrp="1"/>
          </p:cNvSpPr>
          <p:nvPr>
            <p:ph type="title"/>
          </p:nvPr>
        </p:nvSpPr>
        <p:spPr>
          <a:xfrm>
            <a:off x="431371" y="356659"/>
            <a:ext cx="11425269" cy="1152128"/>
          </a:xfrm>
        </p:spPr>
        <p:txBody>
          <a:bodyPr>
            <a:noAutofit/>
          </a:bodyPr>
          <a:lstStyle>
            <a:lvl1pPr algn="l">
              <a:defRPr sz="4267"/>
            </a:lvl1pPr>
          </a:lstStyle>
          <a:p>
            <a:r>
              <a:rPr lang="fr-FR"/>
              <a:t>Modifiez le style du titre</a:t>
            </a:r>
            <a:endParaRPr lang="fr-CA"/>
          </a:p>
        </p:txBody>
      </p:sp>
      <p:cxnSp>
        <p:nvCxnSpPr>
          <p:cNvPr id="5" name="Connecteur droit 4">
            <a:extLst>
              <a:ext uri="{FF2B5EF4-FFF2-40B4-BE49-F238E27FC236}">
                <a16:creationId xmlns:a16="http://schemas.microsoft.com/office/drawing/2014/main" id="{1EEC5AC3-70FE-7700-D083-6040150A784F}"/>
              </a:ext>
            </a:extLst>
          </p:cNvPr>
          <p:cNvCxnSpPr>
            <a:cxnSpLocks/>
          </p:cNvCxnSpPr>
          <p:nvPr userDrawn="1"/>
        </p:nvCxnSpPr>
        <p:spPr>
          <a:xfrm>
            <a:off x="527381" y="1508787"/>
            <a:ext cx="11041227" cy="0"/>
          </a:xfrm>
          <a:prstGeom prst="line">
            <a:avLst/>
          </a:prstGeom>
          <a:ln w="76200">
            <a:solidFill>
              <a:srgbClr val="345571"/>
            </a:solidFill>
          </a:ln>
        </p:spPr>
        <p:style>
          <a:lnRef idx="1">
            <a:schemeClr val="accent1"/>
          </a:lnRef>
          <a:fillRef idx="0">
            <a:schemeClr val="accent1"/>
          </a:fillRef>
          <a:effectRef idx="0">
            <a:schemeClr val="accent1"/>
          </a:effectRef>
          <a:fontRef idx="minor">
            <a:schemeClr val="tx1"/>
          </a:fontRef>
        </p:style>
      </p:cxnSp>
      <p:sp>
        <p:nvSpPr>
          <p:cNvPr id="8" name="Espace réservé du numéro de diapositive 7">
            <a:extLst>
              <a:ext uri="{FF2B5EF4-FFF2-40B4-BE49-F238E27FC236}">
                <a16:creationId xmlns:a16="http://schemas.microsoft.com/office/drawing/2014/main" id="{94018CB0-5436-4C92-B428-50C64D6DF04A}"/>
              </a:ext>
            </a:extLst>
          </p:cNvPr>
          <p:cNvSpPr>
            <a:spLocks noGrp="1"/>
          </p:cNvSpPr>
          <p:nvPr>
            <p:ph type="sldNum" sz="quarter" idx="12"/>
          </p:nvPr>
        </p:nvSpPr>
        <p:spPr>
          <a:xfrm>
            <a:off x="8737600" y="6356351"/>
            <a:ext cx="3119040" cy="365125"/>
          </a:xfrm>
          <a:prstGeom prst="rect">
            <a:avLst/>
          </a:prstGeom>
        </p:spPr>
        <p:txBody>
          <a:bodyPr/>
          <a:lstStyle/>
          <a:p>
            <a:fld id="{5F815E1F-3527-4855-B6F3-0A29C28D2125}" type="slidenum">
              <a:rPr lang="fr-CA" smtClean="0"/>
              <a:t>‹n°›</a:t>
            </a:fld>
            <a:endParaRPr lang="fr-CA"/>
          </a:p>
        </p:txBody>
      </p:sp>
      <p:sp>
        <p:nvSpPr>
          <p:cNvPr id="9" name="Espace réservé du contenu 8">
            <a:extLst>
              <a:ext uri="{FF2B5EF4-FFF2-40B4-BE49-F238E27FC236}">
                <a16:creationId xmlns:a16="http://schemas.microsoft.com/office/drawing/2014/main" id="{CC00A677-DAB3-4CA7-896F-D753F9A395D4}"/>
              </a:ext>
            </a:extLst>
          </p:cNvPr>
          <p:cNvSpPr>
            <a:spLocks noGrp="1"/>
          </p:cNvSpPr>
          <p:nvPr>
            <p:ph sz="quarter" idx="13"/>
          </p:nvPr>
        </p:nvSpPr>
        <p:spPr>
          <a:xfrm>
            <a:off x="431801" y="1892300"/>
            <a:ext cx="11425767" cy="3744384"/>
          </a:xfrm>
        </p:spPr>
        <p:txBody>
          <a:bodyPr numCol="2"/>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2321137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u_3 colonnes(1)">
    <p:bg>
      <p:bgPr>
        <a:solidFill>
          <a:schemeClr val="bg2">
            <a:alpha val="0"/>
          </a:schemeClr>
        </a:solidFill>
        <a:effectLst/>
      </p:bgPr>
    </p:bg>
    <p:spTree>
      <p:nvGrpSpPr>
        <p:cNvPr id="1" name=""/>
        <p:cNvGrpSpPr/>
        <p:nvPr/>
      </p:nvGrpSpPr>
      <p:grpSpPr>
        <a:xfrm>
          <a:off x="0" y="0"/>
          <a:ext cx="0" cy="0"/>
          <a:chOff x="0" y="0"/>
          <a:chExt cx="0" cy="0"/>
        </a:xfrm>
      </p:grpSpPr>
      <p:sp>
        <p:nvSpPr>
          <p:cNvPr id="4" name="Titre 8"/>
          <p:cNvSpPr>
            <a:spLocks noGrp="1"/>
          </p:cNvSpPr>
          <p:nvPr>
            <p:ph type="title"/>
          </p:nvPr>
        </p:nvSpPr>
        <p:spPr>
          <a:xfrm>
            <a:off x="431371" y="356659"/>
            <a:ext cx="11425269" cy="1152128"/>
          </a:xfrm>
        </p:spPr>
        <p:txBody>
          <a:bodyPr>
            <a:noAutofit/>
          </a:bodyPr>
          <a:lstStyle>
            <a:lvl1pPr algn="l">
              <a:defRPr sz="4267"/>
            </a:lvl1pPr>
          </a:lstStyle>
          <a:p>
            <a:r>
              <a:rPr lang="fr-FR"/>
              <a:t>Modifiez le style du titre</a:t>
            </a:r>
            <a:endParaRPr lang="fr-CA"/>
          </a:p>
        </p:txBody>
      </p:sp>
      <p:cxnSp>
        <p:nvCxnSpPr>
          <p:cNvPr id="5" name="Connecteur droit 4">
            <a:extLst>
              <a:ext uri="{FF2B5EF4-FFF2-40B4-BE49-F238E27FC236}">
                <a16:creationId xmlns:a16="http://schemas.microsoft.com/office/drawing/2014/main" id="{1EEC5AC3-70FE-7700-D083-6040150A784F}"/>
              </a:ext>
            </a:extLst>
          </p:cNvPr>
          <p:cNvCxnSpPr>
            <a:cxnSpLocks/>
          </p:cNvCxnSpPr>
          <p:nvPr userDrawn="1"/>
        </p:nvCxnSpPr>
        <p:spPr>
          <a:xfrm>
            <a:off x="527381" y="1508787"/>
            <a:ext cx="11041227" cy="0"/>
          </a:xfrm>
          <a:prstGeom prst="line">
            <a:avLst/>
          </a:prstGeom>
          <a:ln w="76200">
            <a:solidFill>
              <a:srgbClr val="345571"/>
            </a:solidFill>
          </a:ln>
        </p:spPr>
        <p:style>
          <a:lnRef idx="1">
            <a:schemeClr val="accent1"/>
          </a:lnRef>
          <a:fillRef idx="0">
            <a:schemeClr val="accent1"/>
          </a:fillRef>
          <a:effectRef idx="0">
            <a:schemeClr val="accent1"/>
          </a:effectRef>
          <a:fontRef idx="minor">
            <a:schemeClr val="tx1"/>
          </a:fontRef>
        </p:style>
      </p:cxnSp>
      <p:sp>
        <p:nvSpPr>
          <p:cNvPr id="8" name="Espace réservé du numéro de diapositive 7">
            <a:extLst>
              <a:ext uri="{FF2B5EF4-FFF2-40B4-BE49-F238E27FC236}">
                <a16:creationId xmlns:a16="http://schemas.microsoft.com/office/drawing/2014/main" id="{91554EB5-B511-4A46-84D3-478FFFC3C63B}"/>
              </a:ext>
            </a:extLst>
          </p:cNvPr>
          <p:cNvSpPr>
            <a:spLocks noGrp="1"/>
          </p:cNvSpPr>
          <p:nvPr>
            <p:ph type="sldNum" sz="quarter" idx="12"/>
          </p:nvPr>
        </p:nvSpPr>
        <p:spPr>
          <a:xfrm>
            <a:off x="8737600" y="6356351"/>
            <a:ext cx="3119040" cy="365125"/>
          </a:xfrm>
          <a:prstGeom prst="rect">
            <a:avLst/>
          </a:prstGeom>
        </p:spPr>
        <p:txBody>
          <a:bodyPr/>
          <a:lstStyle/>
          <a:p>
            <a:fld id="{5F815E1F-3527-4855-B6F3-0A29C28D2125}" type="slidenum">
              <a:rPr lang="fr-CA" smtClean="0"/>
              <a:t>‹n°›</a:t>
            </a:fld>
            <a:endParaRPr lang="fr-CA"/>
          </a:p>
        </p:txBody>
      </p:sp>
      <p:sp>
        <p:nvSpPr>
          <p:cNvPr id="3" name="Espace réservé du contenu 2">
            <a:extLst>
              <a:ext uri="{FF2B5EF4-FFF2-40B4-BE49-F238E27FC236}">
                <a16:creationId xmlns:a16="http://schemas.microsoft.com/office/drawing/2014/main" id="{E4B25FA4-0946-427D-9E5F-6ADD7CCD3716}"/>
              </a:ext>
            </a:extLst>
          </p:cNvPr>
          <p:cNvSpPr>
            <a:spLocks noGrp="1"/>
          </p:cNvSpPr>
          <p:nvPr>
            <p:ph sz="quarter" idx="13"/>
          </p:nvPr>
        </p:nvSpPr>
        <p:spPr>
          <a:xfrm>
            <a:off x="431801" y="1892300"/>
            <a:ext cx="11425767" cy="4032251"/>
          </a:xfrm>
        </p:spPr>
        <p:txBody>
          <a:bodyPr numCol="3">
            <a:normAutofit/>
          </a:bodyPr>
          <a:lstStyle>
            <a:lvl1pPr>
              <a:defRPr sz="3200"/>
            </a:lvl1pPr>
            <a:lvl2pPr>
              <a:defRPr sz="2667"/>
            </a:lvl2pPr>
            <a:lvl3pPr>
              <a:defRPr sz="2400"/>
            </a:lvl3pPr>
            <a:lvl4pPr>
              <a:defRPr sz="2133"/>
            </a:lvl4pPr>
            <a:lvl5pPr>
              <a:defRPr sz="1867"/>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3654778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uverture_Foncée">
    <p:bg>
      <p:bgPr>
        <a:solidFill>
          <a:srgbClr val="FFFFFF"/>
        </a:solidFill>
        <a:effectLst/>
      </p:bgPr>
    </p:bg>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89F36517-1A26-47D0-907E-63FB0A863D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85" y="1"/>
            <a:ext cx="12192000" cy="6866535"/>
          </a:xfrm>
          <a:prstGeom prst="rect">
            <a:avLst/>
          </a:prstGeom>
        </p:spPr>
      </p:pic>
      <p:sp>
        <p:nvSpPr>
          <p:cNvPr id="3" name="Sous-titre 2"/>
          <p:cNvSpPr>
            <a:spLocks noGrp="1"/>
          </p:cNvSpPr>
          <p:nvPr>
            <p:ph type="subTitle" idx="1"/>
          </p:nvPr>
        </p:nvSpPr>
        <p:spPr>
          <a:xfrm>
            <a:off x="182518" y="3212443"/>
            <a:ext cx="9361737" cy="1498359"/>
          </a:xfrm>
          <a:ln>
            <a:noFill/>
          </a:ln>
        </p:spPr>
        <p:txBody>
          <a:bodyPr>
            <a:normAutofit/>
          </a:bodyPr>
          <a:lstStyle>
            <a:lvl1pPr marL="0" indent="0" algn="l" defTabSz="1219170" rtl="0" eaLnBrk="1" latinLnBrk="0" hangingPunct="1">
              <a:spcBef>
                <a:spcPct val="20000"/>
              </a:spcBef>
              <a:buFont typeface="Arial" panose="020B0604020202020204" pitchFamily="34" charset="0"/>
              <a:buNone/>
              <a:defRPr lang="fr-CA" sz="3200" kern="1200" dirty="0">
                <a:solidFill>
                  <a:schemeClr val="tx1"/>
                </a:solidFill>
                <a:latin typeface="Segoe UI" panose="020B0502040204020203" pitchFamily="34" charset="0"/>
                <a:ea typeface="+mn-ea"/>
                <a:cs typeface="Segoe UI" panose="020B0502040204020203"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a:t>Modifiez le style des sous-titres du masque</a:t>
            </a:r>
            <a:endParaRPr lang="fr-CA"/>
          </a:p>
        </p:txBody>
      </p:sp>
      <p:sp>
        <p:nvSpPr>
          <p:cNvPr id="9" name="Titre 8"/>
          <p:cNvSpPr>
            <a:spLocks noGrp="1"/>
          </p:cNvSpPr>
          <p:nvPr>
            <p:ph type="title"/>
          </p:nvPr>
        </p:nvSpPr>
        <p:spPr>
          <a:xfrm>
            <a:off x="182520" y="1258568"/>
            <a:ext cx="9361737" cy="1594368"/>
          </a:xfrm>
        </p:spPr>
        <p:txBody>
          <a:bodyPr>
            <a:noAutofit/>
          </a:bodyPr>
          <a:lstStyle>
            <a:lvl1pPr algn="l" defTabSz="1219170" rtl="0" eaLnBrk="1" latinLnBrk="0" hangingPunct="1">
              <a:spcBef>
                <a:spcPct val="0"/>
              </a:spcBef>
              <a:buNone/>
              <a:defRPr lang="fr-CA" sz="4267" b="1" i="0" kern="1200" baseline="0" dirty="0">
                <a:solidFill>
                  <a:schemeClr val="tx1"/>
                </a:solidFill>
                <a:latin typeface="Segoe UI" panose="020B0502040204020203" pitchFamily="34" charset="0"/>
                <a:ea typeface="+mj-ea"/>
                <a:cs typeface="Segoe UI" panose="020B0502040204020203" pitchFamily="34" charset="0"/>
              </a:defRPr>
            </a:lvl1pPr>
          </a:lstStyle>
          <a:p>
            <a:r>
              <a:rPr lang="fr-FR"/>
              <a:t>Modifiez le style du titre</a:t>
            </a:r>
            <a:endParaRPr lang="fr-CA"/>
          </a:p>
        </p:txBody>
      </p:sp>
      <p:pic>
        <p:nvPicPr>
          <p:cNvPr id="8" name="Ima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52385" y="5852012"/>
            <a:ext cx="2211919" cy="547200"/>
          </a:xfrm>
          <a:prstGeom prst="rect">
            <a:avLst/>
          </a:prstGeom>
        </p:spPr>
      </p:pic>
      <p:pic>
        <p:nvPicPr>
          <p:cNvPr id="10" name="Image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9309" y="356659"/>
            <a:ext cx="2310308" cy="300123"/>
          </a:xfrm>
          <a:prstGeom prst="rect">
            <a:avLst/>
          </a:prstGeom>
        </p:spPr>
      </p:pic>
      <p:sp>
        <p:nvSpPr>
          <p:cNvPr id="6" name="Espace réservé de la date 5">
            <a:extLst>
              <a:ext uri="{FF2B5EF4-FFF2-40B4-BE49-F238E27FC236}">
                <a16:creationId xmlns:a16="http://schemas.microsoft.com/office/drawing/2014/main" id="{9922D2E4-934F-4A7A-AE92-76E56E91FF3B}"/>
              </a:ext>
            </a:extLst>
          </p:cNvPr>
          <p:cNvSpPr>
            <a:spLocks noGrp="1"/>
          </p:cNvSpPr>
          <p:nvPr>
            <p:ph type="dt" sz="half" idx="10"/>
          </p:nvPr>
        </p:nvSpPr>
        <p:spPr>
          <a:xfrm>
            <a:off x="190648" y="5070309"/>
            <a:ext cx="8209609" cy="1143000"/>
          </a:xfrm>
        </p:spPr>
        <p:txBody>
          <a:bodyPr/>
          <a:lstStyle>
            <a:lvl1pPr algn="l">
              <a:defRPr sz="2133">
                <a:solidFill>
                  <a:schemeClr val="tx1"/>
                </a:solidFill>
              </a:defRPr>
            </a:lvl1pPr>
          </a:lstStyle>
          <a:p>
            <a:r>
              <a:rPr lang="fr-FR"/>
              <a:t>Présenté par : </a:t>
            </a:r>
          </a:p>
          <a:p>
            <a:endParaRPr lang="fr-FR"/>
          </a:p>
          <a:p>
            <a:r>
              <a:rPr lang="fr-FR"/>
              <a:t>Date</a:t>
            </a:r>
            <a:endParaRPr lang="fr-CA"/>
          </a:p>
        </p:txBody>
      </p:sp>
    </p:spTree>
    <p:extLst>
      <p:ext uri="{BB962C8B-B14F-4D97-AF65-F5344CB8AC3E}">
        <p14:creationId xmlns:p14="http://schemas.microsoft.com/office/powerpoint/2010/main" val="1659132894"/>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ge de section_Foncée (option 1)">
    <p:bg>
      <p:bgPr>
        <a:solidFill>
          <a:srgbClr val="FFFFFF"/>
        </a:solidFill>
        <a:effectLst/>
      </p:bgPr>
    </p:bg>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818888" cy="6858000"/>
          </a:xfrm>
          <a:prstGeom prst="rect">
            <a:avLst/>
          </a:prstGeom>
        </p:spPr>
      </p:pic>
      <p:sp>
        <p:nvSpPr>
          <p:cNvPr id="13" name="ZoneTexte 12">
            <a:extLst>
              <a:ext uri="{FF2B5EF4-FFF2-40B4-BE49-F238E27FC236}">
                <a16:creationId xmlns:a16="http://schemas.microsoft.com/office/drawing/2014/main" id="{53E75B51-D0FD-E9F6-73C3-5CA46A4FC2C7}"/>
              </a:ext>
            </a:extLst>
          </p:cNvPr>
          <p:cNvSpPr txBox="1"/>
          <p:nvPr userDrawn="1"/>
        </p:nvSpPr>
        <p:spPr>
          <a:xfrm>
            <a:off x="239349" y="356659"/>
            <a:ext cx="3004008" cy="379656"/>
          </a:xfrm>
          <a:prstGeom prst="rect">
            <a:avLst/>
          </a:prstGeom>
          <a:noFill/>
        </p:spPr>
        <p:txBody>
          <a:bodyPr wrap="square" rtlCol="0">
            <a:spAutoFit/>
          </a:bodyPr>
          <a:lstStyle/>
          <a:p>
            <a:r>
              <a:rPr lang="fr-CA" sz="1867">
                <a:solidFill>
                  <a:schemeClr val="tx2"/>
                </a:solidFill>
                <a:latin typeface="Montserrat" panose="00000500000000000000" pitchFamily="2" charset="0"/>
              </a:rPr>
              <a:t>Santé Québec</a:t>
            </a:r>
          </a:p>
        </p:txBody>
      </p:sp>
      <p:sp>
        <p:nvSpPr>
          <p:cNvPr id="7" name="Titre 8"/>
          <p:cNvSpPr>
            <a:spLocks noGrp="1"/>
          </p:cNvSpPr>
          <p:nvPr>
            <p:ph type="title"/>
          </p:nvPr>
        </p:nvSpPr>
        <p:spPr>
          <a:xfrm>
            <a:off x="5327915" y="1707593"/>
            <a:ext cx="6254485" cy="1684835"/>
          </a:xfrm>
        </p:spPr>
        <p:txBody>
          <a:bodyPr>
            <a:noAutofit/>
          </a:bodyPr>
          <a:lstStyle>
            <a:lvl1pPr algn="l" defTabSz="1219170" rtl="0" eaLnBrk="1" latinLnBrk="0" hangingPunct="1">
              <a:spcBef>
                <a:spcPct val="0"/>
              </a:spcBef>
              <a:buNone/>
              <a:defRPr lang="fr-CA" sz="3733" b="1" i="0" kern="1200" baseline="0" dirty="0">
                <a:solidFill>
                  <a:srgbClr val="395575"/>
                </a:solidFill>
                <a:latin typeface="Segoe UI" panose="020B0502040204020203" pitchFamily="34" charset="0"/>
                <a:ea typeface="+mj-ea"/>
                <a:cs typeface="Segoe UI" panose="020B0502040204020203" pitchFamily="34" charset="0"/>
              </a:defRPr>
            </a:lvl1pPr>
          </a:lstStyle>
          <a:p>
            <a:r>
              <a:rPr lang="fr-FR"/>
              <a:t>Modifiez le style du titre</a:t>
            </a:r>
            <a:endParaRPr lang="fr-CA"/>
          </a:p>
        </p:txBody>
      </p:sp>
      <p:sp>
        <p:nvSpPr>
          <p:cNvPr id="8" name="Sous-titre 2"/>
          <p:cNvSpPr>
            <a:spLocks noGrp="1"/>
          </p:cNvSpPr>
          <p:nvPr>
            <p:ph type="subTitle" idx="1"/>
          </p:nvPr>
        </p:nvSpPr>
        <p:spPr>
          <a:xfrm>
            <a:off x="5327915" y="3819828"/>
            <a:ext cx="3648405" cy="1344149"/>
          </a:xfrm>
        </p:spPr>
        <p:txBody>
          <a:bodyPr>
            <a:normAutofit/>
          </a:bodyPr>
          <a:lstStyle>
            <a:lvl1pPr marL="0" indent="0" algn="l" defTabSz="1219170" rtl="0" eaLnBrk="1" latinLnBrk="0" hangingPunct="1">
              <a:spcBef>
                <a:spcPct val="20000"/>
              </a:spcBef>
              <a:buFont typeface="Arial" panose="020B0604020202020204" pitchFamily="34" charset="0"/>
              <a:buNone/>
              <a:defRPr lang="fr-CA" sz="2667" kern="1200" dirty="0">
                <a:solidFill>
                  <a:schemeClr val="bg1"/>
                </a:solidFill>
                <a:latin typeface="Segoe UI" panose="020B0502040204020203" pitchFamily="34" charset="0"/>
                <a:ea typeface="+mn-ea"/>
                <a:cs typeface="Segoe UI" panose="020B0502040204020203"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a:t>Modifiez le style des sous-titres du masque</a:t>
            </a:r>
            <a:endParaRPr lang="fr-CA"/>
          </a:p>
        </p:txBody>
      </p:sp>
      <p:cxnSp>
        <p:nvCxnSpPr>
          <p:cNvPr id="9" name="Connecteur droit 8">
            <a:extLst>
              <a:ext uri="{FF2B5EF4-FFF2-40B4-BE49-F238E27FC236}">
                <a16:creationId xmlns:a16="http://schemas.microsoft.com/office/drawing/2014/main" id="{1EEC5AC3-70FE-7700-D083-6040150A784F}"/>
              </a:ext>
            </a:extLst>
          </p:cNvPr>
          <p:cNvCxnSpPr>
            <a:cxnSpLocks/>
          </p:cNvCxnSpPr>
          <p:nvPr userDrawn="1"/>
        </p:nvCxnSpPr>
        <p:spPr>
          <a:xfrm>
            <a:off x="5386309" y="3495224"/>
            <a:ext cx="4070064" cy="0"/>
          </a:xfrm>
          <a:prstGeom prst="line">
            <a:avLst/>
          </a:prstGeom>
          <a:ln w="76200">
            <a:solidFill>
              <a:srgbClr val="345571"/>
            </a:solidFill>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5">
            <a:extLst>
              <a:ext uri="{FF2B5EF4-FFF2-40B4-BE49-F238E27FC236}">
                <a16:creationId xmlns:a16="http://schemas.microsoft.com/office/drawing/2014/main" id="{F9ABDE79-0B8B-495E-BF45-C51B2C0F9662}"/>
              </a:ext>
            </a:extLst>
          </p:cNvPr>
          <p:cNvSpPr>
            <a:spLocks noGrp="1"/>
          </p:cNvSpPr>
          <p:nvPr>
            <p:ph type="sldNum" sz="quarter" idx="12"/>
          </p:nvPr>
        </p:nvSpPr>
        <p:spPr>
          <a:xfrm>
            <a:off x="8737600" y="6356351"/>
            <a:ext cx="2844800" cy="365125"/>
          </a:xfrm>
          <a:prstGeom prst="rect">
            <a:avLst/>
          </a:prstGeom>
        </p:spPr>
        <p:txBody>
          <a:bodyPr/>
          <a:lstStyle/>
          <a:p>
            <a:fld id="{5F815E1F-3527-4855-B6F3-0A29C28D2125}" type="slidenum">
              <a:rPr lang="fr-CA" smtClean="0"/>
              <a:t>‹n°›</a:t>
            </a:fld>
            <a:endParaRPr lang="fr-CA"/>
          </a:p>
        </p:txBody>
      </p:sp>
    </p:spTree>
    <p:extLst>
      <p:ext uri="{BB962C8B-B14F-4D97-AF65-F5344CB8AC3E}">
        <p14:creationId xmlns:p14="http://schemas.microsoft.com/office/powerpoint/2010/main" val="4217534727"/>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ge de section_Foncée (option 2)">
    <p:bg>
      <p:bgPr>
        <a:solidFill>
          <a:srgbClr val="FFFFFF"/>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8A4FC1F-0267-4A4F-B731-B8AFB07AD8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85" y="1"/>
            <a:ext cx="12192000" cy="6866535"/>
          </a:xfrm>
          <a:prstGeom prst="rect">
            <a:avLst/>
          </a:prstGeom>
        </p:spPr>
      </p:pic>
      <p:sp>
        <p:nvSpPr>
          <p:cNvPr id="13" name="ZoneTexte 12">
            <a:extLst>
              <a:ext uri="{FF2B5EF4-FFF2-40B4-BE49-F238E27FC236}">
                <a16:creationId xmlns:a16="http://schemas.microsoft.com/office/drawing/2014/main" id="{53E75B51-D0FD-E9F6-73C3-5CA46A4FC2C7}"/>
              </a:ext>
            </a:extLst>
          </p:cNvPr>
          <p:cNvSpPr txBox="1"/>
          <p:nvPr userDrawn="1"/>
        </p:nvSpPr>
        <p:spPr>
          <a:xfrm>
            <a:off x="239349" y="356659"/>
            <a:ext cx="3004008" cy="379656"/>
          </a:xfrm>
          <a:prstGeom prst="rect">
            <a:avLst/>
          </a:prstGeom>
          <a:noFill/>
        </p:spPr>
        <p:txBody>
          <a:bodyPr wrap="square" rtlCol="0">
            <a:spAutoFit/>
          </a:bodyPr>
          <a:lstStyle/>
          <a:p>
            <a:r>
              <a:rPr lang="fr-CA" sz="1867">
                <a:solidFill>
                  <a:schemeClr val="tx2"/>
                </a:solidFill>
                <a:latin typeface="Montserrat" panose="00000500000000000000" pitchFamily="2" charset="0"/>
              </a:rPr>
              <a:t>Santé Québec</a:t>
            </a:r>
          </a:p>
        </p:txBody>
      </p:sp>
      <p:sp>
        <p:nvSpPr>
          <p:cNvPr id="7" name="Titre 8"/>
          <p:cNvSpPr>
            <a:spLocks noGrp="1"/>
          </p:cNvSpPr>
          <p:nvPr>
            <p:ph type="title"/>
          </p:nvPr>
        </p:nvSpPr>
        <p:spPr>
          <a:xfrm>
            <a:off x="335360" y="1677941"/>
            <a:ext cx="6144683" cy="1684835"/>
          </a:xfrm>
        </p:spPr>
        <p:txBody>
          <a:bodyPr>
            <a:noAutofit/>
          </a:bodyPr>
          <a:lstStyle>
            <a:lvl1pPr algn="l" defTabSz="1219170" rtl="0" eaLnBrk="1" latinLnBrk="0" hangingPunct="1">
              <a:spcBef>
                <a:spcPct val="0"/>
              </a:spcBef>
              <a:buNone/>
              <a:defRPr lang="fr-CA" sz="3733" b="1" i="0" kern="1200" baseline="0" dirty="0">
                <a:solidFill>
                  <a:schemeClr val="tx2"/>
                </a:solidFill>
                <a:latin typeface="Segoe UI" panose="020B0502040204020203" pitchFamily="34" charset="0"/>
                <a:ea typeface="+mj-ea"/>
                <a:cs typeface="Segoe UI" panose="020B0502040204020203" pitchFamily="34" charset="0"/>
              </a:defRPr>
            </a:lvl1pPr>
          </a:lstStyle>
          <a:p>
            <a:r>
              <a:rPr lang="fr-FR"/>
              <a:t>Modifiez le style du titre</a:t>
            </a:r>
            <a:endParaRPr lang="fr-CA"/>
          </a:p>
        </p:txBody>
      </p:sp>
      <p:sp>
        <p:nvSpPr>
          <p:cNvPr id="8" name="Sous-titre 2"/>
          <p:cNvSpPr>
            <a:spLocks noGrp="1"/>
          </p:cNvSpPr>
          <p:nvPr>
            <p:ph type="subTitle" idx="1"/>
          </p:nvPr>
        </p:nvSpPr>
        <p:spPr>
          <a:xfrm>
            <a:off x="335360" y="3790176"/>
            <a:ext cx="3744416" cy="1344149"/>
          </a:xfrm>
        </p:spPr>
        <p:txBody>
          <a:bodyPr>
            <a:noAutofit/>
          </a:bodyPr>
          <a:lstStyle>
            <a:lvl1pPr marL="0" indent="0" algn="l" defTabSz="1219170" rtl="0" eaLnBrk="1" latinLnBrk="0" hangingPunct="1">
              <a:spcBef>
                <a:spcPct val="20000"/>
              </a:spcBef>
              <a:buFont typeface="Arial" panose="020B0604020202020204" pitchFamily="34" charset="0"/>
              <a:buNone/>
              <a:defRPr lang="fr-CA" sz="2667" kern="1200" dirty="0">
                <a:solidFill>
                  <a:schemeClr val="tx2"/>
                </a:solidFill>
                <a:latin typeface="Segoe UI" panose="020B0502040204020203" pitchFamily="34" charset="0"/>
                <a:ea typeface="+mn-ea"/>
                <a:cs typeface="Segoe UI" panose="020B0502040204020203"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a:t>Modifiez le style des sous-titres du masque</a:t>
            </a:r>
            <a:endParaRPr lang="fr-CA"/>
          </a:p>
        </p:txBody>
      </p:sp>
      <p:cxnSp>
        <p:nvCxnSpPr>
          <p:cNvPr id="9" name="Connecteur droit 8">
            <a:extLst>
              <a:ext uri="{FF2B5EF4-FFF2-40B4-BE49-F238E27FC236}">
                <a16:creationId xmlns:a16="http://schemas.microsoft.com/office/drawing/2014/main" id="{1EEC5AC3-70FE-7700-D083-6040150A784F}"/>
              </a:ext>
            </a:extLst>
          </p:cNvPr>
          <p:cNvCxnSpPr>
            <a:cxnSpLocks/>
          </p:cNvCxnSpPr>
          <p:nvPr userDrawn="1"/>
        </p:nvCxnSpPr>
        <p:spPr>
          <a:xfrm>
            <a:off x="335360" y="3525011"/>
            <a:ext cx="4070064"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5">
            <a:extLst>
              <a:ext uri="{FF2B5EF4-FFF2-40B4-BE49-F238E27FC236}">
                <a16:creationId xmlns:a16="http://schemas.microsoft.com/office/drawing/2014/main" id="{F9ABDE79-0B8B-495E-BF45-C51B2C0F9662}"/>
              </a:ext>
            </a:extLst>
          </p:cNvPr>
          <p:cNvSpPr>
            <a:spLocks noGrp="1"/>
          </p:cNvSpPr>
          <p:nvPr>
            <p:ph type="sldNum" sz="quarter" idx="12"/>
          </p:nvPr>
        </p:nvSpPr>
        <p:spPr>
          <a:xfrm>
            <a:off x="8737600" y="6356351"/>
            <a:ext cx="2844800" cy="365125"/>
          </a:xfrm>
          <a:prstGeom prst="rect">
            <a:avLst/>
          </a:prstGeom>
        </p:spPr>
        <p:txBody>
          <a:bodyPr/>
          <a:lstStyle>
            <a:lvl1pPr>
              <a:defRPr>
                <a:solidFill>
                  <a:schemeClr val="accent1"/>
                </a:solidFill>
              </a:defRPr>
            </a:lvl1pPr>
          </a:lstStyle>
          <a:p>
            <a:fld id="{5F815E1F-3527-4855-B6F3-0A29C28D2125}" type="slidenum">
              <a:rPr lang="fr-CA" smtClean="0"/>
              <a:pPr/>
              <a:t>‹n°›</a:t>
            </a:fld>
            <a:endParaRPr lang="fr-CA"/>
          </a:p>
        </p:txBody>
      </p:sp>
    </p:spTree>
    <p:extLst>
      <p:ext uri="{BB962C8B-B14F-4D97-AF65-F5344CB8AC3E}">
        <p14:creationId xmlns:p14="http://schemas.microsoft.com/office/powerpoint/2010/main" val="91582481"/>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age de section_Foncée (option 3)">
    <p:bg>
      <p:bgPr>
        <a:solidFill>
          <a:srgbClr val="FFFFFF"/>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B07FCF9-D198-4EAC-ABB6-2C10421927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85" y="1"/>
            <a:ext cx="12192000" cy="6866535"/>
          </a:xfrm>
          <a:prstGeom prst="rect">
            <a:avLst/>
          </a:prstGeom>
        </p:spPr>
      </p:pic>
      <p:sp>
        <p:nvSpPr>
          <p:cNvPr id="13" name="ZoneTexte 12">
            <a:extLst>
              <a:ext uri="{FF2B5EF4-FFF2-40B4-BE49-F238E27FC236}">
                <a16:creationId xmlns:a16="http://schemas.microsoft.com/office/drawing/2014/main" id="{53E75B51-D0FD-E9F6-73C3-5CA46A4FC2C7}"/>
              </a:ext>
            </a:extLst>
          </p:cNvPr>
          <p:cNvSpPr txBox="1"/>
          <p:nvPr userDrawn="1"/>
        </p:nvSpPr>
        <p:spPr>
          <a:xfrm>
            <a:off x="239349" y="356659"/>
            <a:ext cx="3004008" cy="379656"/>
          </a:xfrm>
          <a:prstGeom prst="rect">
            <a:avLst/>
          </a:prstGeom>
          <a:noFill/>
        </p:spPr>
        <p:txBody>
          <a:bodyPr wrap="square" rtlCol="0">
            <a:spAutoFit/>
          </a:bodyPr>
          <a:lstStyle/>
          <a:p>
            <a:r>
              <a:rPr lang="fr-CA" sz="1867">
                <a:solidFill>
                  <a:schemeClr val="tx2"/>
                </a:solidFill>
                <a:latin typeface="Montserrat" panose="00000500000000000000" pitchFamily="2" charset="0"/>
              </a:rPr>
              <a:t>Santé Québec</a:t>
            </a:r>
          </a:p>
        </p:txBody>
      </p:sp>
      <p:sp>
        <p:nvSpPr>
          <p:cNvPr id="7" name="Titre 8"/>
          <p:cNvSpPr>
            <a:spLocks noGrp="1"/>
          </p:cNvSpPr>
          <p:nvPr>
            <p:ph type="title"/>
          </p:nvPr>
        </p:nvSpPr>
        <p:spPr>
          <a:xfrm>
            <a:off x="335360" y="1677941"/>
            <a:ext cx="6144683" cy="1684835"/>
          </a:xfrm>
        </p:spPr>
        <p:txBody>
          <a:bodyPr>
            <a:noAutofit/>
          </a:bodyPr>
          <a:lstStyle>
            <a:lvl1pPr algn="l" defTabSz="1219170" rtl="0" eaLnBrk="1" latinLnBrk="0" hangingPunct="1">
              <a:spcBef>
                <a:spcPct val="0"/>
              </a:spcBef>
              <a:buNone/>
              <a:defRPr lang="fr-CA" sz="3733" b="1" i="0" kern="1200" baseline="0" dirty="0">
                <a:solidFill>
                  <a:schemeClr val="tx2"/>
                </a:solidFill>
                <a:latin typeface="Segoe UI" panose="020B0502040204020203" pitchFamily="34" charset="0"/>
                <a:ea typeface="+mj-ea"/>
                <a:cs typeface="Segoe UI" panose="020B0502040204020203" pitchFamily="34" charset="0"/>
              </a:defRPr>
            </a:lvl1pPr>
          </a:lstStyle>
          <a:p>
            <a:r>
              <a:rPr lang="fr-FR"/>
              <a:t>Modifiez le style du titre</a:t>
            </a:r>
            <a:endParaRPr lang="fr-CA"/>
          </a:p>
        </p:txBody>
      </p:sp>
      <p:sp>
        <p:nvSpPr>
          <p:cNvPr id="8" name="Sous-titre 2"/>
          <p:cNvSpPr>
            <a:spLocks noGrp="1"/>
          </p:cNvSpPr>
          <p:nvPr>
            <p:ph type="subTitle" idx="1"/>
          </p:nvPr>
        </p:nvSpPr>
        <p:spPr>
          <a:xfrm>
            <a:off x="335360" y="3790176"/>
            <a:ext cx="3648405" cy="1344149"/>
          </a:xfrm>
        </p:spPr>
        <p:txBody>
          <a:bodyPr>
            <a:normAutofit/>
          </a:bodyPr>
          <a:lstStyle>
            <a:lvl1pPr marL="0" indent="0" algn="l" defTabSz="1219170" rtl="0" eaLnBrk="1" latinLnBrk="0" hangingPunct="1">
              <a:spcBef>
                <a:spcPct val="20000"/>
              </a:spcBef>
              <a:buFont typeface="Arial" panose="020B0604020202020204" pitchFamily="34" charset="0"/>
              <a:buNone/>
              <a:defRPr lang="fr-CA" sz="2667" kern="1200" dirty="0">
                <a:solidFill>
                  <a:schemeClr val="tx2"/>
                </a:solidFill>
                <a:latin typeface="Segoe UI" panose="020B0502040204020203" pitchFamily="34" charset="0"/>
                <a:ea typeface="+mn-ea"/>
                <a:cs typeface="Segoe UI" panose="020B0502040204020203"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a:t>Modifiez le style des sous-titres du masque</a:t>
            </a:r>
            <a:endParaRPr lang="fr-CA"/>
          </a:p>
        </p:txBody>
      </p:sp>
      <p:cxnSp>
        <p:nvCxnSpPr>
          <p:cNvPr id="9" name="Connecteur droit 8">
            <a:extLst>
              <a:ext uri="{FF2B5EF4-FFF2-40B4-BE49-F238E27FC236}">
                <a16:creationId xmlns:a16="http://schemas.microsoft.com/office/drawing/2014/main" id="{1EEC5AC3-70FE-7700-D083-6040150A784F}"/>
              </a:ext>
            </a:extLst>
          </p:cNvPr>
          <p:cNvCxnSpPr>
            <a:cxnSpLocks/>
          </p:cNvCxnSpPr>
          <p:nvPr userDrawn="1"/>
        </p:nvCxnSpPr>
        <p:spPr>
          <a:xfrm>
            <a:off x="335360" y="3525011"/>
            <a:ext cx="4070064"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5">
            <a:extLst>
              <a:ext uri="{FF2B5EF4-FFF2-40B4-BE49-F238E27FC236}">
                <a16:creationId xmlns:a16="http://schemas.microsoft.com/office/drawing/2014/main" id="{F9ABDE79-0B8B-495E-BF45-C51B2C0F9662}"/>
              </a:ext>
            </a:extLst>
          </p:cNvPr>
          <p:cNvSpPr>
            <a:spLocks noGrp="1"/>
          </p:cNvSpPr>
          <p:nvPr>
            <p:ph type="sldNum" sz="quarter" idx="12"/>
          </p:nvPr>
        </p:nvSpPr>
        <p:spPr>
          <a:xfrm>
            <a:off x="8737600" y="6356351"/>
            <a:ext cx="2844800" cy="365125"/>
          </a:xfrm>
          <a:prstGeom prst="rect">
            <a:avLst/>
          </a:prstGeom>
        </p:spPr>
        <p:txBody>
          <a:bodyPr/>
          <a:lstStyle>
            <a:lvl1pPr>
              <a:defRPr>
                <a:solidFill>
                  <a:schemeClr val="accent1"/>
                </a:solidFill>
              </a:defRPr>
            </a:lvl1pPr>
          </a:lstStyle>
          <a:p>
            <a:fld id="{5F815E1F-3527-4855-B6F3-0A29C28D2125}" type="slidenum">
              <a:rPr lang="fr-CA" smtClean="0"/>
              <a:pPr/>
              <a:t>‹n°›</a:t>
            </a:fld>
            <a:endParaRPr lang="fr-CA"/>
          </a:p>
        </p:txBody>
      </p:sp>
    </p:spTree>
    <p:extLst>
      <p:ext uri="{BB962C8B-B14F-4D97-AF65-F5344CB8AC3E}">
        <p14:creationId xmlns:p14="http://schemas.microsoft.com/office/powerpoint/2010/main" val="4885383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u_Taupe(2)">
    <p:bg>
      <p:bgPr>
        <a:solidFill>
          <a:schemeClr val="bg2"/>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7382" y="1739949"/>
            <a:ext cx="11137237" cy="3936000"/>
          </a:xfrm>
        </p:spPr>
        <p:txBody>
          <a:bodyPr/>
          <a:lstStyle>
            <a:lvl1pPr>
              <a:defRPr>
                <a:solidFill>
                  <a:schemeClr val="tx2"/>
                </a:solidFill>
              </a:defRPr>
            </a:lvl1pPr>
            <a:lvl2pPr>
              <a:defRPr>
                <a:solidFill>
                  <a:schemeClr val="tx1">
                    <a:lumMod val="60000"/>
                    <a:lumOff val="40000"/>
                  </a:schemeClr>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numéro de diapositive 5">
            <a:extLst>
              <a:ext uri="{FF2B5EF4-FFF2-40B4-BE49-F238E27FC236}">
                <a16:creationId xmlns:a16="http://schemas.microsoft.com/office/drawing/2014/main" id="{5FDCCCD9-80CF-4DC9-9377-38D34E4074F3}"/>
              </a:ext>
            </a:extLst>
          </p:cNvPr>
          <p:cNvSpPr>
            <a:spLocks noGrp="1"/>
          </p:cNvSpPr>
          <p:nvPr>
            <p:ph type="sldNum" sz="quarter" idx="12"/>
          </p:nvPr>
        </p:nvSpPr>
        <p:spPr>
          <a:xfrm>
            <a:off x="8737600" y="6356351"/>
            <a:ext cx="2927019" cy="365125"/>
          </a:xfrm>
          <a:prstGeom prst="rect">
            <a:avLst/>
          </a:prstGeom>
        </p:spPr>
        <p:txBody>
          <a:bodyPr/>
          <a:lstStyle/>
          <a:p>
            <a:fld id="{5F815E1F-3527-4855-B6F3-0A29C28D2125}" type="slidenum">
              <a:rPr lang="fr-CA" smtClean="0"/>
              <a:t>‹n°›</a:t>
            </a:fld>
            <a:endParaRPr lang="fr-CA"/>
          </a:p>
        </p:txBody>
      </p:sp>
      <p:sp>
        <p:nvSpPr>
          <p:cNvPr id="2" name="Titre 1">
            <a:extLst>
              <a:ext uri="{FF2B5EF4-FFF2-40B4-BE49-F238E27FC236}">
                <a16:creationId xmlns:a16="http://schemas.microsoft.com/office/drawing/2014/main" id="{8F11ADFA-A7AE-4B3D-AA2C-28E89E15A306}"/>
              </a:ext>
            </a:extLst>
          </p:cNvPr>
          <p:cNvSpPr>
            <a:spLocks noGrp="1"/>
          </p:cNvSpPr>
          <p:nvPr>
            <p:ph type="title"/>
          </p:nvPr>
        </p:nvSpPr>
        <p:spPr>
          <a:xfrm>
            <a:off x="527382" y="260648"/>
            <a:ext cx="11137237" cy="1143000"/>
          </a:xfrm>
        </p:spPr>
        <p:txBody>
          <a:bodyPr/>
          <a:lstStyle/>
          <a:p>
            <a:r>
              <a:rPr lang="fr-FR"/>
              <a:t>Modifiez le style du titre</a:t>
            </a:r>
            <a:endParaRPr lang="fr-CA"/>
          </a:p>
        </p:txBody>
      </p:sp>
    </p:spTree>
    <p:extLst>
      <p:ext uri="{BB962C8B-B14F-4D97-AF65-F5344CB8AC3E}">
        <p14:creationId xmlns:p14="http://schemas.microsoft.com/office/powerpoint/2010/main" val="2640823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uverture_Pâle">
    <p:bg>
      <p:bgPr>
        <a:solidFill>
          <a:srgbClr val="FFFFFF"/>
        </a:solidFill>
        <a:effectLst/>
      </p:bgPr>
    </p:bg>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EEA86D1-5AB2-4001-A129-55D176F6267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10" y="-7064"/>
            <a:ext cx="12211271" cy="6877387"/>
          </a:xfrm>
          <a:prstGeom prst="rect">
            <a:avLst/>
          </a:prstGeom>
        </p:spPr>
      </p:pic>
      <p:sp>
        <p:nvSpPr>
          <p:cNvPr id="3" name="Sous-titre 2"/>
          <p:cNvSpPr>
            <a:spLocks noGrp="1"/>
          </p:cNvSpPr>
          <p:nvPr>
            <p:ph type="subTitle" idx="1"/>
          </p:nvPr>
        </p:nvSpPr>
        <p:spPr>
          <a:xfrm>
            <a:off x="623392" y="3564946"/>
            <a:ext cx="9601067" cy="1181396"/>
          </a:xfrm>
        </p:spPr>
        <p:txBody>
          <a:bodyPr>
            <a:normAutofit/>
          </a:bodyPr>
          <a:lstStyle>
            <a:lvl1pPr marL="0" indent="0" algn="l">
              <a:buNone/>
              <a:defRPr sz="3200">
                <a:solidFill>
                  <a:schemeClr val="tx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a:t>Modifiez le style des sous-titres du masque</a:t>
            </a:r>
            <a:endParaRPr lang="fr-CA"/>
          </a:p>
        </p:txBody>
      </p:sp>
      <p:sp>
        <p:nvSpPr>
          <p:cNvPr id="9" name="Titre 8"/>
          <p:cNvSpPr>
            <a:spLocks noGrp="1"/>
          </p:cNvSpPr>
          <p:nvPr>
            <p:ph type="title"/>
          </p:nvPr>
        </p:nvSpPr>
        <p:spPr>
          <a:xfrm>
            <a:off x="623392" y="1700808"/>
            <a:ext cx="10972800" cy="1578565"/>
          </a:xfrm>
        </p:spPr>
        <p:txBody>
          <a:bodyPr>
            <a:noAutofit/>
          </a:bodyPr>
          <a:lstStyle>
            <a:lvl1pPr algn="l">
              <a:defRPr sz="4267"/>
            </a:lvl1pPr>
          </a:lstStyle>
          <a:p>
            <a:r>
              <a:rPr lang="fr-FR"/>
              <a:t>Modifiez le style du titre</a:t>
            </a:r>
            <a:endParaRPr lang="fr-CA"/>
          </a:p>
        </p:txBody>
      </p:sp>
      <p:pic>
        <p:nvPicPr>
          <p:cNvPr id="4" name="Imag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5360" y="356659"/>
            <a:ext cx="2217245" cy="288032"/>
          </a:xfrm>
          <a:prstGeom prst="rect">
            <a:avLst/>
          </a:prstGeom>
        </p:spPr>
      </p:pic>
      <p:pic>
        <p:nvPicPr>
          <p:cNvPr id="5" name="Imag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529683" y="5858019"/>
            <a:ext cx="2230947" cy="547312"/>
          </a:xfrm>
          <a:prstGeom prst="rect">
            <a:avLst/>
          </a:prstGeom>
        </p:spPr>
      </p:pic>
      <p:sp>
        <p:nvSpPr>
          <p:cNvPr id="16" name="Espace réservé de la date 15">
            <a:extLst>
              <a:ext uri="{FF2B5EF4-FFF2-40B4-BE49-F238E27FC236}">
                <a16:creationId xmlns:a16="http://schemas.microsoft.com/office/drawing/2014/main" id="{B7E8F14E-1771-44F0-AB70-77ACFFD8F5D2}"/>
              </a:ext>
            </a:extLst>
          </p:cNvPr>
          <p:cNvSpPr>
            <a:spLocks noGrp="1"/>
          </p:cNvSpPr>
          <p:nvPr>
            <p:ph type="dt" sz="half" idx="10"/>
          </p:nvPr>
        </p:nvSpPr>
        <p:spPr>
          <a:xfrm>
            <a:off x="623392" y="5031914"/>
            <a:ext cx="8534400" cy="1181396"/>
          </a:xfrm>
        </p:spPr>
        <p:txBody>
          <a:bodyPr/>
          <a:lstStyle>
            <a:lvl1pPr>
              <a:defRPr sz="2133">
                <a:solidFill>
                  <a:schemeClr val="tx2"/>
                </a:solidFill>
              </a:defRPr>
            </a:lvl1pPr>
          </a:lstStyle>
          <a:p>
            <a:r>
              <a:rPr lang="fr-FR"/>
              <a:t>Présenté par : </a:t>
            </a:r>
          </a:p>
          <a:p>
            <a:endParaRPr lang="fr-FR"/>
          </a:p>
          <a:p>
            <a:r>
              <a:rPr lang="fr-FR"/>
              <a:t>Date</a:t>
            </a:r>
            <a:endParaRPr lang="fr-CA"/>
          </a:p>
        </p:txBody>
      </p:sp>
    </p:spTree>
    <p:extLst>
      <p:ext uri="{BB962C8B-B14F-4D97-AF65-F5344CB8AC3E}">
        <p14:creationId xmlns:p14="http://schemas.microsoft.com/office/powerpoint/2010/main" val="952828452"/>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u_Bande pâl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67541" y="1811269"/>
            <a:ext cx="9698060" cy="3936000"/>
          </a:xfrm>
        </p:spPr>
        <p:txBody>
          <a:bodyPr/>
          <a:lstStyle>
            <a:lvl1pPr>
              <a:defRPr>
                <a:solidFill>
                  <a:schemeClr val="tx2"/>
                </a:solidFill>
              </a:defRPr>
            </a:lvl1pPr>
            <a:lvl2pPr>
              <a:defRPr>
                <a:solidFill>
                  <a:srgbClr val="7798BD"/>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Rectangle 1"/>
          <p:cNvSpPr/>
          <p:nvPr userDrawn="1"/>
        </p:nvSpPr>
        <p:spPr>
          <a:xfrm>
            <a:off x="-48683" y="-123395"/>
            <a:ext cx="1728192" cy="720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
        <p:nvSpPr>
          <p:cNvPr id="7" name="Espace réservé du numéro de diapositive 6">
            <a:extLst>
              <a:ext uri="{FF2B5EF4-FFF2-40B4-BE49-F238E27FC236}">
                <a16:creationId xmlns:a16="http://schemas.microsoft.com/office/drawing/2014/main" id="{81AB97AA-15C3-4B02-8B14-AFD8B82D93E5}"/>
              </a:ext>
            </a:extLst>
          </p:cNvPr>
          <p:cNvSpPr>
            <a:spLocks noGrp="1"/>
          </p:cNvSpPr>
          <p:nvPr>
            <p:ph type="sldNum" sz="quarter" idx="12"/>
          </p:nvPr>
        </p:nvSpPr>
        <p:spPr>
          <a:xfrm>
            <a:off x="8737600" y="6356351"/>
            <a:ext cx="2928000" cy="365125"/>
          </a:xfrm>
          <a:prstGeom prst="rect">
            <a:avLst/>
          </a:prstGeom>
        </p:spPr>
        <p:txBody>
          <a:bodyPr/>
          <a:lstStyle/>
          <a:p>
            <a:fld id="{5F815E1F-3527-4855-B6F3-0A29C28D2125}" type="slidenum">
              <a:rPr lang="fr-CA" smtClean="0"/>
              <a:t>‹n°›</a:t>
            </a:fld>
            <a:endParaRPr lang="fr-CA"/>
          </a:p>
        </p:txBody>
      </p:sp>
      <p:sp>
        <p:nvSpPr>
          <p:cNvPr id="4" name="Titre 3">
            <a:extLst>
              <a:ext uri="{FF2B5EF4-FFF2-40B4-BE49-F238E27FC236}">
                <a16:creationId xmlns:a16="http://schemas.microsoft.com/office/drawing/2014/main" id="{B52F1E12-C5BF-42AB-90C1-41093A0A940C}"/>
              </a:ext>
            </a:extLst>
          </p:cNvPr>
          <p:cNvSpPr>
            <a:spLocks noGrp="1"/>
          </p:cNvSpPr>
          <p:nvPr>
            <p:ph type="title"/>
          </p:nvPr>
        </p:nvSpPr>
        <p:spPr>
          <a:xfrm>
            <a:off x="1967541" y="260648"/>
            <a:ext cx="9698059" cy="1143000"/>
          </a:xfrm>
        </p:spPr>
        <p:txBody>
          <a:bodyPr/>
          <a:lstStyle/>
          <a:p>
            <a:r>
              <a:rPr lang="fr-FR"/>
              <a:t>Modifiez le style du titre</a:t>
            </a:r>
            <a:endParaRPr lang="fr-CA"/>
          </a:p>
        </p:txBody>
      </p:sp>
    </p:spTree>
    <p:extLst>
      <p:ext uri="{BB962C8B-B14F-4D97-AF65-F5344CB8AC3E}">
        <p14:creationId xmlns:p14="http://schemas.microsoft.com/office/powerpoint/2010/main" val="3222745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u_Bande bleu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68619" y="1796819"/>
            <a:ext cx="9696000" cy="3936000"/>
          </a:xfrm>
        </p:spPr>
        <p:txBody>
          <a:bodyPr/>
          <a:lstStyle>
            <a:lvl1pPr>
              <a:defRPr>
                <a:solidFill>
                  <a:schemeClr val="tx2"/>
                </a:solidFill>
              </a:defRPr>
            </a:lvl1pPr>
            <a:lvl2pPr>
              <a:defRPr>
                <a:solidFill>
                  <a:schemeClr val="accent6"/>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Rectangle 1"/>
          <p:cNvSpPr/>
          <p:nvPr userDrawn="1"/>
        </p:nvSpPr>
        <p:spPr>
          <a:xfrm>
            <a:off x="-48683" y="-123395"/>
            <a:ext cx="1728192" cy="7200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
        <p:nvSpPr>
          <p:cNvPr id="7" name="Espace réservé du numéro de diapositive 6">
            <a:extLst>
              <a:ext uri="{FF2B5EF4-FFF2-40B4-BE49-F238E27FC236}">
                <a16:creationId xmlns:a16="http://schemas.microsoft.com/office/drawing/2014/main" id="{C81A8094-6FC1-4B2C-BF21-594C719273F7}"/>
              </a:ext>
            </a:extLst>
          </p:cNvPr>
          <p:cNvSpPr>
            <a:spLocks noGrp="1"/>
          </p:cNvSpPr>
          <p:nvPr>
            <p:ph type="sldNum" sz="quarter" idx="12"/>
          </p:nvPr>
        </p:nvSpPr>
        <p:spPr>
          <a:xfrm>
            <a:off x="8737600" y="6356351"/>
            <a:ext cx="2928000" cy="365125"/>
          </a:xfrm>
          <a:prstGeom prst="rect">
            <a:avLst/>
          </a:prstGeom>
        </p:spPr>
        <p:txBody>
          <a:bodyPr/>
          <a:lstStyle/>
          <a:p>
            <a:fld id="{5F815E1F-3527-4855-B6F3-0A29C28D2125}" type="slidenum">
              <a:rPr lang="fr-CA" smtClean="0"/>
              <a:t>‹n°›</a:t>
            </a:fld>
            <a:endParaRPr lang="fr-CA"/>
          </a:p>
        </p:txBody>
      </p:sp>
      <p:sp>
        <p:nvSpPr>
          <p:cNvPr id="4" name="Titre 3">
            <a:extLst>
              <a:ext uri="{FF2B5EF4-FFF2-40B4-BE49-F238E27FC236}">
                <a16:creationId xmlns:a16="http://schemas.microsoft.com/office/drawing/2014/main" id="{76F5950C-944E-4676-BB75-E7594E05D59D}"/>
              </a:ext>
            </a:extLst>
          </p:cNvPr>
          <p:cNvSpPr>
            <a:spLocks noGrp="1"/>
          </p:cNvSpPr>
          <p:nvPr>
            <p:ph type="title"/>
          </p:nvPr>
        </p:nvSpPr>
        <p:spPr>
          <a:xfrm>
            <a:off x="1968619" y="260648"/>
            <a:ext cx="9696000" cy="1143000"/>
          </a:xfrm>
        </p:spPr>
        <p:txBody>
          <a:bodyPr/>
          <a:lstStyle/>
          <a:p>
            <a:r>
              <a:rPr lang="fr-FR"/>
              <a:t>Modifiez le style du titre</a:t>
            </a:r>
            <a:endParaRPr lang="fr-CA"/>
          </a:p>
        </p:txBody>
      </p:sp>
    </p:spTree>
    <p:extLst>
      <p:ext uri="{BB962C8B-B14F-4D97-AF65-F5344CB8AC3E}">
        <p14:creationId xmlns:p14="http://schemas.microsoft.com/office/powerpoint/2010/main" val="14254140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u_Visuel droite Pâle">
    <p:bg>
      <p:bgPr>
        <a:solidFill>
          <a:srgbClr val="FFFFFF"/>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3512E5A-676B-4028-B8AB-8E152BF57B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 y="4068"/>
            <a:ext cx="4815840" cy="6858000"/>
          </a:xfrm>
          <a:prstGeom prst="rect">
            <a:avLst/>
          </a:prstGeom>
        </p:spPr>
      </p:pic>
      <p:sp>
        <p:nvSpPr>
          <p:cNvPr id="13" name="ZoneTexte 12">
            <a:extLst>
              <a:ext uri="{FF2B5EF4-FFF2-40B4-BE49-F238E27FC236}">
                <a16:creationId xmlns:a16="http://schemas.microsoft.com/office/drawing/2014/main" id="{53E75B51-D0FD-E9F6-73C3-5CA46A4FC2C7}"/>
              </a:ext>
            </a:extLst>
          </p:cNvPr>
          <p:cNvSpPr txBox="1"/>
          <p:nvPr userDrawn="1"/>
        </p:nvSpPr>
        <p:spPr>
          <a:xfrm>
            <a:off x="9072331" y="260648"/>
            <a:ext cx="2510069" cy="379656"/>
          </a:xfrm>
          <a:prstGeom prst="rect">
            <a:avLst/>
          </a:prstGeom>
          <a:noFill/>
        </p:spPr>
        <p:txBody>
          <a:bodyPr wrap="square" rtlCol="0">
            <a:spAutoFit/>
          </a:bodyPr>
          <a:lstStyle/>
          <a:p>
            <a:pPr algn="r"/>
            <a:r>
              <a:rPr lang="fr-CA" sz="1867">
                <a:solidFill>
                  <a:srgbClr val="345571"/>
                </a:solidFill>
                <a:latin typeface="Montserrat" panose="00000500000000000000" pitchFamily="2" charset="0"/>
              </a:rPr>
              <a:t>Santé Québec</a:t>
            </a:r>
          </a:p>
        </p:txBody>
      </p:sp>
      <p:sp>
        <p:nvSpPr>
          <p:cNvPr id="8" name="Titre 8"/>
          <p:cNvSpPr>
            <a:spLocks noGrp="1"/>
          </p:cNvSpPr>
          <p:nvPr>
            <p:ph type="title"/>
          </p:nvPr>
        </p:nvSpPr>
        <p:spPr>
          <a:xfrm>
            <a:off x="411051" y="1254842"/>
            <a:ext cx="4374309" cy="1502084"/>
          </a:xfrm>
        </p:spPr>
        <p:txBody>
          <a:bodyPr>
            <a:noAutofit/>
          </a:bodyPr>
          <a:lstStyle>
            <a:lvl1pPr algn="l">
              <a:defRPr sz="4267"/>
            </a:lvl1pPr>
          </a:lstStyle>
          <a:p>
            <a:r>
              <a:rPr lang="fr-FR"/>
              <a:t>Modifiez le style du titre</a:t>
            </a:r>
            <a:endParaRPr lang="fr-CA"/>
          </a:p>
        </p:txBody>
      </p:sp>
      <p:sp>
        <p:nvSpPr>
          <p:cNvPr id="11" name="Sous-titre 2"/>
          <p:cNvSpPr>
            <a:spLocks noGrp="1"/>
          </p:cNvSpPr>
          <p:nvPr>
            <p:ph type="subTitle" idx="1" hasCustomPrompt="1"/>
          </p:nvPr>
        </p:nvSpPr>
        <p:spPr>
          <a:xfrm>
            <a:off x="5562120" y="1254842"/>
            <a:ext cx="6019800" cy="1022031"/>
          </a:xfrm>
        </p:spPr>
        <p:txBody>
          <a:bodyPr>
            <a:normAutofit/>
          </a:bodyPr>
          <a:lstStyle>
            <a:lvl1pPr marL="0" indent="0" algn="l">
              <a:buNone/>
              <a:defRPr sz="24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a:t>MODIFIEZ LE STYLE DES SOUS-TITRES DU MASQUE</a:t>
            </a:r>
            <a:endParaRPr lang="fr-CA"/>
          </a:p>
        </p:txBody>
      </p:sp>
      <p:cxnSp>
        <p:nvCxnSpPr>
          <p:cNvPr id="12" name="Connecteur droit 11">
            <a:extLst>
              <a:ext uri="{FF2B5EF4-FFF2-40B4-BE49-F238E27FC236}">
                <a16:creationId xmlns:a16="http://schemas.microsoft.com/office/drawing/2014/main" id="{1EEC5AC3-70FE-7700-D083-6040150A784F}"/>
              </a:ext>
            </a:extLst>
          </p:cNvPr>
          <p:cNvCxnSpPr>
            <a:cxnSpLocks/>
          </p:cNvCxnSpPr>
          <p:nvPr userDrawn="1"/>
        </p:nvCxnSpPr>
        <p:spPr>
          <a:xfrm>
            <a:off x="411051" y="2948947"/>
            <a:ext cx="3668725" cy="0"/>
          </a:xfrm>
          <a:prstGeom prst="line">
            <a:avLst/>
          </a:prstGeom>
          <a:ln w="76200">
            <a:solidFill>
              <a:srgbClr val="345571"/>
            </a:solidFill>
          </a:ln>
        </p:spPr>
        <p:style>
          <a:lnRef idx="1">
            <a:schemeClr val="accent1"/>
          </a:lnRef>
          <a:fillRef idx="0">
            <a:schemeClr val="accent1"/>
          </a:fillRef>
          <a:effectRef idx="0">
            <a:schemeClr val="accent1"/>
          </a:effectRef>
          <a:fontRef idx="minor">
            <a:schemeClr val="tx1"/>
          </a:fontRef>
        </p:style>
      </p:cxnSp>
      <p:sp>
        <p:nvSpPr>
          <p:cNvPr id="5" name="Espace réservé du numéro de diapositive 4">
            <a:extLst>
              <a:ext uri="{FF2B5EF4-FFF2-40B4-BE49-F238E27FC236}">
                <a16:creationId xmlns:a16="http://schemas.microsoft.com/office/drawing/2014/main" id="{E8D0792F-AAA0-414A-A835-2C792D0A4B35}"/>
              </a:ext>
            </a:extLst>
          </p:cNvPr>
          <p:cNvSpPr>
            <a:spLocks noGrp="1"/>
          </p:cNvSpPr>
          <p:nvPr>
            <p:ph type="sldNum" sz="quarter" idx="12"/>
          </p:nvPr>
        </p:nvSpPr>
        <p:spPr>
          <a:xfrm>
            <a:off x="8737600" y="6356351"/>
            <a:ext cx="2844800" cy="365125"/>
          </a:xfrm>
          <a:prstGeom prst="rect">
            <a:avLst/>
          </a:prstGeom>
        </p:spPr>
        <p:txBody>
          <a:bodyPr/>
          <a:lstStyle/>
          <a:p>
            <a:fld id="{5F815E1F-3527-4855-B6F3-0A29C28D2125}" type="slidenum">
              <a:rPr lang="fr-CA" smtClean="0"/>
              <a:t>‹n°›</a:t>
            </a:fld>
            <a:endParaRPr lang="fr-CA"/>
          </a:p>
        </p:txBody>
      </p:sp>
      <p:sp>
        <p:nvSpPr>
          <p:cNvPr id="4" name="Espace réservé du contenu 3">
            <a:extLst>
              <a:ext uri="{FF2B5EF4-FFF2-40B4-BE49-F238E27FC236}">
                <a16:creationId xmlns:a16="http://schemas.microsoft.com/office/drawing/2014/main" id="{929A151F-6DAE-4877-89E3-B7330387366F}"/>
              </a:ext>
            </a:extLst>
          </p:cNvPr>
          <p:cNvSpPr>
            <a:spLocks noGrp="1"/>
          </p:cNvSpPr>
          <p:nvPr>
            <p:ph sz="quarter" idx="13"/>
          </p:nvPr>
        </p:nvSpPr>
        <p:spPr>
          <a:xfrm>
            <a:off x="5562600" y="2565401"/>
            <a:ext cx="6019800" cy="3359151"/>
          </a:xfrm>
        </p:spPr>
        <p:txBody>
          <a:bodyPr>
            <a:normAutofit/>
          </a:bodyPr>
          <a:lstStyle>
            <a:lvl1pPr>
              <a:defRPr sz="3200">
                <a:solidFill>
                  <a:schemeClr val="bg1"/>
                </a:solidFill>
              </a:defRPr>
            </a:lvl1pPr>
            <a:lvl2pPr>
              <a:defRPr sz="2667">
                <a:solidFill>
                  <a:srgbClr val="7798BD"/>
                </a:solidFill>
              </a:defRPr>
            </a:lvl2pPr>
            <a:lvl3pPr>
              <a:defRPr sz="2400">
                <a:solidFill>
                  <a:schemeClr val="bg1"/>
                </a:solidFill>
              </a:defRPr>
            </a:lvl3pPr>
            <a:lvl4pPr>
              <a:defRPr sz="2133">
                <a:solidFill>
                  <a:schemeClr val="bg1"/>
                </a:solidFill>
              </a:defRPr>
            </a:lvl4pPr>
            <a:lvl5pPr>
              <a:defRPr sz="1867">
                <a:solidFill>
                  <a:schemeClr val="bg1"/>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187243753"/>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u_Blanc(2)">
    <p:bg>
      <p:bgPr>
        <a:solidFill>
          <a:schemeClr val="bg2">
            <a:alpha val="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7381" y="1739949"/>
            <a:ext cx="11176939" cy="3936000"/>
          </a:xfrm>
        </p:spPr>
        <p:txBody>
          <a:bodyPr/>
          <a:lstStyle>
            <a:lvl1pPr>
              <a:defRPr>
                <a:solidFill>
                  <a:schemeClr val="tx2"/>
                </a:solidFill>
              </a:defRPr>
            </a:lvl1pPr>
            <a:lvl2pPr>
              <a:defRPr>
                <a:solidFill>
                  <a:schemeClr val="tx1">
                    <a:lumMod val="60000"/>
                    <a:lumOff val="40000"/>
                  </a:schemeClr>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numéro de diapositive 5">
            <a:extLst>
              <a:ext uri="{FF2B5EF4-FFF2-40B4-BE49-F238E27FC236}">
                <a16:creationId xmlns:a16="http://schemas.microsoft.com/office/drawing/2014/main" id="{533A3DFE-E498-4676-8B15-D614D880DF92}"/>
              </a:ext>
            </a:extLst>
          </p:cNvPr>
          <p:cNvSpPr>
            <a:spLocks noGrp="1"/>
          </p:cNvSpPr>
          <p:nvPr>
            <p:ph type="sldNum" sz="quarter" idx="12"/>
          </p:nvPr>
        </p:nvSpPr>
        <p:spPr>
          <a:xfrm>
            <a:off x="8737600" y="6356351"/>
            <a:ext cx="2966720" cy="365125"/>
          </a:xfrm>
          <a:prstGeom prst="rect">
            <a:avLst/>
          </a:prstGeom>
        </p:spPr>
        <p:txBody>
          <a:bodyPr/>
          <a:lstStyle/>
          <a:p>
            <a:fld id="{5F815E1F-3527-4855-B6F3-0A29C28D2125}" type="slidenum">
              <a:rPr lang="fr-CA" smtClean="0"/>
              <a:t>‹n°›</a:t>
            </a:fld>
            <a:endParaRPr lang="fr-CA"/>
          </a:p>
        </p:txBody>
      </p:sp>
      <p:sp>
        <p:nvSpPr>
          <p:cNvPr id="2" name="Titre 1">
            <a:extLst>
              <a:ext uri="{FF2B5EF4-FFF2-40B4-BE49-F238E27FC236}">
                <a16:creationId xmlns:a16="http://schemas.microsoft.com/office/drawing/2014/main" id="{D9E90E15-CC7C-4F77-98B1-B4B408325048}"/>
              </a:ext>
            </a:extLst>
          </p:cNvPr>
          <p:cNvSpPr>
            <a:spLocks noGrp="1"/>
          </p:cNvSpPr>
          <p:nvPr>
            <p:ph type="title"/>
          </p:nvPr>
        </p:nvSpPr>
        <p:spPr>
          <a:xfrm>
            <a:off x="527381" y="260648"/>
            <a:ext cx="11176939" cy="1143000"/>
          </a:xfrm>
        </p:spPr>
        <p:txBody>
          <a:bodyPr>
            <a:normAutofit/>
          </a:bodyPr>
          <a:lstStyle>
            <a:lvl1pPr>
              <a:defRPr sz="4267"/>
            </a:lvl1pPr>
          </a:lstStyle>
          <a:p>
            <a:r>
              <a:rPr lang="fr-FR"/>
              <a:t>Modifiez le style du titre</a:t>
            </a:r>
            <a:endParaRPr lang="fr-CA"/>
          </a:p>
        </p:txBody>
      </p:sp>
    </p:spTree>
    <p:extLst>
      <p:ext uri="{BB962C8B-B14F-4D97-AF65-F5344CB8AC3E}">
        <p14:creationId xmlns:p14="http://schemas.microsoft.com/office/powerpoint/2010/main" val="36234974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u_2 colonnes(2)">
    <p:bg>
      <p:bgPr>
        <a:solidFill>
          <a:schemeClr val="bg2">
            <a:alpha val="0"/>
          </a:schemeClr>
        </a:solidFill>
        <a:effectLst/>
      </p:bgPr>
    </p:bg>
    <p:spTree>
      <p:nvGrpSpPr>
        <p:cNvPr id="1" name=""/>
        <p:cNvGrpSpPr/>
        <p:nvPr/>
      </p:nvGrpSpPr>
      <p:grpSpPr>
        <a:xfrm>
          <a:off x="0" y="0"/>
          <a:ext cx="0" cy="0"/>
          <a:chOff x="0" y="0"/>
          <a:chExt cx="0" cy="0"/>
        </a:xfrm>
      </p:grpSpPr>
      <p:sp>
        <p:nvSpPr>
          <p:cNvPr id="4" name="Titre 8"/>
          <p:cNvSpPr>
            <a:spLocks noGrp="1"/>
          </p:cNvSpPr>
          <p:nvPr>
            <p:ph type="title"/>
          </p:nvPr>
        </p:nvSpPr>
        <p:spPr>
          <a:xfrm>
            <a:off x="431371" y="356659"/>
            <a:ext cx="11425269" cy="1152128"/>
          </a:xfrm>
        </p:spPr>
        <p:txBody>
          <a:bodyPr>
            <a:noAutofit/>
          </a:bodyPr>
          <a:lstStyle>
            <a:lvl1pPr algn="l">
              <a:defRPr sz="4267"/>
            </a:lvl1pPr>
          </a:lstStyle>
          <a:p>
            <a:r>
              <a:rPr lang="fr-FR"/>
              <a:t>Modifiez le style du titre</a:t>
            </a:r>
            <a:endParaRPr lang="fr-CA"/>
          </a:p>
        </p:txBody>
      </p:sp>
      <p:cxnSp>
        <p:nvCxnSpPr>
          <p:cNvPr id="5" name="Connecteur droit 4">
            <a:extLst>
              <a:ext uri="{FF2B5EF4-FFF2-40B4-BE49-F238E27FC236}">
                <a16:creationId xmlns:a16="http://schemas.microsoft.com/office/drawing/2014/main" id="{1EEC5AC3-70FE-7700-D083-6040150A784F}"/>
              </a:ext>
            </a:extLst>
          </p:cNvPr>
          <p:cNvCxnSpPr>
            <a:cxnSpLocks/>
          </p:cNvCxnSpPr>
          <p:nvPr userDrawn="1"/>
        </p:nvCxnSpPr>
        <p:spPr>
          <a:xfrm>
            <a:off x="527381" y="1508787"/>
            <a:ext cx="11041227" cy="0"/>
          </a:xfrm>
          <a:prstGeom prst="line">
            <a:avLst/>
          </a:prstGeom>
          <a:ln w="76200">
            <a:solidFill>
              <a:srgbClr val="345571"/>
            </a:solidFill>
          </a:ln>
        </p:spPr>
        <p:style>
          <a:lnRef idx="1">
            <a:schemeClr val="accent1"/>
          </a:lnRef>
          <a:fillRef idx="0">
            <a:schemeClr val="accent1"/>
          </a:fillRef>
          <a:effectRef idx="0">
            <a:schemeClr val="accent1"/>
          </a:effectRef>
          <a:fontRef idx="minor">
            <a:schemeClr val="tx1"/>
          </a:fontRef>
        </p:style>
      </p:cxnSp>
      <p:sp>
        <p:nvSpPr>
          <p:cNvPr id="8" name="Espace réservé du numéro de diapositive 7">
            <a:extLst>
              <a:ext uri="{FF2B5EF4-FFF2-40B4-BE49-F238E27FC236}">
                <a16:creationId xmlns:a16="http://schemas.microsoft.com/office/drawing/2014/main" id="{94018CB0-5436-4C92-B428-50C64D6DF04A}"/>
              </a:ext>
            </a:extLst>
          </p:cNvPr>
          <p:cNvSpPr>
            <a:spLocks noGrp="1"/>
          </p:cNvSpPr>
          <p:nvPr>
            <p:ph type="sldNum" sz="quarter" idx="12"/>
          </p:nvPr>
        </p:nvSpPr>
        <p:spPr>
          <a:xfrm>
            <a:off x="8737600" y="6356351"/>
            <a:ext cx="3119040" cy="365125"/>
          </a:xfrm>
          <a:prstGeom prst="rect">
            <a:avLst/>
          </a:prstGeom>
        </p:spPr>
        <p:txBody>
          <a:bodyPr/>
          <a:lstStyle/>
          <a:p>
            <a:fld id="{5F815E1F-3527-4855-B6F3-0A29C28D2125}" type="slidenum">
              <a:rPr lang="fr-CA" smtClean="0"/>
              <a:t>‹n°›</a:t>
            </a:fld>
            <a:endParaRPr lang="fr-CA"/>
          </a:p>
        </p:txBody>
      </p:sp>
      <p:sp>
        <p:nvSpPr>
          <p:cNvPr id="3" name="Espace réservé du contenu 2">
            <a:extLst>
              <a:ext uri="{FF2B5EF4-FFF2-40B4-BE49-F238E27FC236}">
                <a16:creationId xmlns:a16="http://schemas.microsoft.com/office/drawing/2014/main" id="{C2F2A594-BD37-49D7-BDF5-86D35B5AFAC2}"/>
              </a:ext>
            </a:extLst>
          </p:cNvPr>
          <p:cNvSpPr>
            <a:spLocks noGrp="1"/>
          </p:cNvSpPr>
          <p:nvPr>
            <p:ph sz="quarter" idx="13"/>
          </p:nvPr>
        </p:nvSpPr>
        <p:spPr>
          <a:xfrm>
            <a:off x="431801" y="1892301"/>
            <a:ext cx="11425767" cy="4129617"/>
          </a:xfrm>
        </p:spPr>
        <p:txBody>
          <a:bodyPr numCol="2">
            <a:normAutofit/>
          </a:bodyPr>
          <a:lstStyle>
            <a:lvl1pPr>
              <a:defRPr sz="3200"/>
            </a:lvl1pPr>
            <a:lvl2pPr>
              <a:defRPr sz="2667"/>
            </a:lvl2pPr>
            <a:lvl3pPr>
              <a:defRPr sz="2400"/>
            </a:lvl3pPr>
            <a:lvl4pPr>
              <a:defRPr sz="2133"/>
            </a:lvl4pPr>
            <a:lvl5pPr>
              <a:defRPr sz="1867"/>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104723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u_3 colonnes(2)">
    <p:bg>
      <p:bgPr>
        <a:solidFill>
          <a:schemeClr val="bg2">
            <a:alpha val="0"/>
          </a:schemeClr>
        </a:solidFill>
        <a:effectLst/>
      </p:bgPr>
    </p:bg>
    <p:spTree>
      <p:nvGrpSpPr>
        <p:cNvPr id="1" name=""/>
        <p:cNvGrpSpPr/>
        <p:nvPr/>
      </p:nvGrpSpPr>
      <p:grpSpPr>
        <a:xfrm>
          <a:off x="0" y="0"/>
          <a:ext cx="0" cy="0"/>
          <a:chOff x="0" y="0"/>
          <a:chExt cx="0" cy="0"/>
        </a:xfrm>
      </p:grpSpPr>
      <p:sp>
        <p:nvSpPr>
          <p:cNvPr id="4" name="Titre 8"/>
          <p:cNvSpPr>
            <a:spLocks noGrp="1"/>
          </p:cNvSpPr>
          <p:nvPr>
            <p:ph type="title"/>
          </p:nvPr>
        </p:nvSpPr>
        <p:spPr>
          <a:xfrm>
            <a:off x="431371" y="356659"/>
            <a:ext cx="11425269" cy="1152128"/>
          </a:xfrm>
        </p:spPr>
        <p:txBody>
          <a:bodyPr>
            <a:noAutofit/>
          </a:bodyPr>
          <a:lstStyle>
            <a:lvl1pPr algn="l">
              <a:defRPr sz="4267"/>
            </a:lvl1pPr>
          </a:lstStyle>
          <a:p>
            <a:r>
              <a:rPr lang="fr-FR"/>
              <a:t>Modifiez le style du titre</a:t>
            </a:r>
            <a:endParaRPr lang="fr-CA"/>
          </a:p>
        </p:txBody>
      </p:sp>
      <p:cxnSp>
        <p:nvCxnSpPr>
          <p:cNvPr id="5" name="Connecteur droit 4">
            <a:extLst>
              <a:ext uri="{FF2B5EF4-FFF2-40B4-BE49-F238E27FC236}">
                <a16:creationId xmlns:a16="http://schemas.microsoft.com/office/drawing/2014/main" id="{1EEC5AC3-70FE-7700-D083-6040150A784F}"/>
              </a:ext>
            </a:extLst>
          </p:cNvPr>
          <p:cNvCxnSpPr>
            <a:cxnSpLocks/>
          </p:cNvCxnSpPr>
          <p:nvPr userDrawn="1"/>
        </p:nvCxnSpPr>
        <p:spPr>
          <a:xfrm>
            <a:off x="527381" y="1508787"/>
            <a:ext cx="11041227" cy="0"/>
          </a:xfrm>
          <a:prstGeom prst="line">
            <a:avLst/>
          </a:prstGeom>
          <a:ln w="76200">
            <a:solidFill>
              <a:srgbClr val="345571"/>
            </a:solidFill>
          </a:ln>
        </p:spPr>
        <p:style>
          <a:lnRef idx="1">
            <a:schemeClr val="accent1"/>
          </a:lnRef>
          <a:fillRef idx="0">
            <a:schemeClr val="accent1"/>
          </a:fillRef>
          <a:effectRef idx="0">
            <a:schemeClr val="accent1"/>
          </a:effectRef>
          <a:fontRef idx="minor">
            <a:schemeClr val="tx1"/>
          </a:fontRef>
        </p:style>
      </p:cxnSp>
      <p:sp>
        <p:nvSpPr>
          <p:cNvPr id="8" name="Espace réservé du numéro de diapositive 7">
            <a:extLst>
              <a:ext uri="{FF2B5EF4-FFF2-40B4-BE49-F238E27FC236}">
                <a16:creationId xmlns:a16="http://schemas.microsoft.com/office/drawing/2014/main" id="{91554EB5-B511-4A46-84D3-478FFFC3C63B}"/>
              </a:ext>
            </a:extLst>
          </p:cNvPr>
          <p:cNvSpPr>
            <a:spLocks noGrp="1"/>
          </p:cNvSpPr>
          <p:nvPr>
            <p:ph type="sldNum" sz="quarter" idx="12"/>
          </p:nvPr>
        </p:nvSpPr>
        <p:spPr>
          <a:xfrm>
            <a:off x="8737600" y="6356351"/>
            <a:ext cx="3119040" cy="365125"/>
          </a:xfrm>
          <a:prstGeom prst="rect">
            <a:avLst/>
          </a:prstGeom>
        </p:spPr>
        <p:txBody>
          <a:bodyPr/>
          <a:lstStyle/>
          <a:p>
            <a:fld id="{5F815E1F-3527-4855-B6F3-0A29C28D2125}" type="slidenum">
              <a:rPr lang="fr-CA" smtClean="0"/>
              <a:t>‹n°›</a:t>
            </a:fld>
            <a:endParaRPr lang="fr-CA"/>
          </a:p>
        </p:txBody>
      </p:sp>
      <p:sp>
        <p:nvSpPr>
          <p:cNvPr id="3" name="Espace réservé du contenu 2">
            <a:extLst>
              <a:ext uri="{FF2B5EF4-FFF2-40B4-BE49-F238E27FC236}">
                <a16:creationId xmlns:a16="http://schemas.microsoft.com/office/drawing/2014/main" id="{C692AB9E-8A15-4749-BA21-C2E02FEC827F}"/>
              </a:ext>
            </a:extLst>
          </p:cNvPr>
          <p:cNvSpPr>
            <a:spLocks noGrp="1"/>
          </p:cNvSpPr>
          <p:nvPr>
            <p:ph sz="quarter" idx="13"/>
          </p:nvPr>
        </p:nvSpPr>
        <p:spPr>
          <a:xfrm>
            <a:off x="431801" y="1892301"/>
            <a:ext cx="11425767" cy="4129617"/>
          </a:xfrm>
        </p:spPr>
        <p:txBody>
          <a:bodyPr numCol="3">
            <a:normAutofit/>
          </a:bodyPr>
          <a:lstStyle>
            <a:lvl1pPr>
              <a:defRPr sz="3200"/>
            </a:lvl1pPr>
            <a:lvl2pPr>
              <a:defRPr sz="2667"/>
            </a:lvl2pPr>
            <a:lvl3pPr>
              <a:defRPr sz="2400"/>
            </a:lvl3pPr>
            <a:lvl4pPr>
              <a:defRPr sz="2133"/>
            </a:lvl4pPr>
            <a:lvl5pPr>
              <a:defRPr sz="1867"/>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26245042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age blanche">
    <p:bg>
      <p:bgPr>
        <a:solidFill>
          <a:schemeClr val="bg2">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3597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nd_Bleu_Pal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42D694B6-778B-4CC6-9246-3BADBBA0F633}"/>
              </a:ext>
            </a:extLst>
          </p:cNvPr>
          <p:cNvSpPr>
            <a:spLocks noGrp="1"/>
          </p:cNvSpPr>
          <p:nvPr>
            <p:ph type="sldNum" sz="quarter" idx="12"/>
          </p:nvPr>
        </p:nvSpPr>
        <p:spPr>
          <a:xfrm>
            <a:off x="8737600" y="6356351"/>
            <a:ext cx="2844800" cy="365125"/>
          </a:xfrm>
          <a:prstGeom prst="rect">
            <a:avLst/>
          </a:prstGeom>
        </p:spPr>
        <p:txBody>
          <a:bodyPr/>
          <a:lstStyle/>
          <a:p>
            <a:fld id="{5F815E1F-3527-4855-B6F3-0A29C28D2125}" type="slidenum">
              <a:rPr lang="fr-CA" smtClean="0"/>
              <a:t>‹n°›</a:t>
            </a:fld>
            <a:endParaRPr lang="fr-CA"/>
          </a:p>
        </p:txBody>
      </p:sp>
      <p:sp>
        <p:nvSpPr>
          <p:cNvPr id="3" name="Espace réservé du contenu 2">
            <a:extLst>
              <a:ext uri="{FF2B5EF4-FFF2-40B4-BE49-F238E27FC236}">
                <a16:creationId xmlns:a16="http://schemas.microsoft.com/office/drawing/2014/main" id="{923AE7DC-0F51-48B3-A4C2-8A2D3DC411BB}"/>
              </a:ext>
            </a:extLst>
          </p:cNvPr>
          <p:cNvSpPr>
            <a:spLocks noGrp="1"/>
          </p:cNvSpPr>
          <p:nvPr>
            <p:ph sz="quarter" idx="13" hasCustomPrompt="1"/>
          </p:nvPr>
        </p:nvSpPr>
        <p:spPr>
          <a:xfrm>
            <a:off x="609600" y="1220755"/>
            <a:ext cx="10972800" cy="4032448"/>
          </a:xfrm>
        </p:spPr>
        <p:txBody>
          <a:bodyPr/>
          <a:lstStyle>
            <a:lvl1pPr marL="0" marR="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pPr marL="0" marR="0" lvl="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CA"/>
              <a:t>Cliquez sur un icône pour insérer un objet (image, graphique, tableau, etc.)</a:t>
            </a:r>
          </a:p>
        </p:txBody>
      </p:sp>
    </p:spTree>
    <p:extLst>
      <p:ext uri="{BB962C8B-B14F-4D97-AF65-F5344CB8AC3E}">
        <p14:creationId xmlns:p14="http://schemas.microsoft.com/office/powerpoint/2010/main" val="42534188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nd_Beige">
    <p:bg>
      <p:bgPr>
        <a:solidFill>
          <a:schemeClr val="bg2"/>
        </a:solidFill>
        <a:effectLst/>
      </p:bgPr>
    </p:bg>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D4ABB36A-693D-4A84-AC88-AE5B05922F69}"/>
              </a:ext>
            </a:extLst>
          </p:cNvPr>
          <p:cNvSpPr>
            <a:spLocks noGrp="1"/>
          </p:cNvSpPr>
          <p:nvPr>
            <p:ph type="sldNum" sz="quarter" idx="12"/>
          </p:nvPr>
        </p:nvSpPr>
        <p:spPr>
          <a:xfrm>
            <a:off x="8737600" y="6356351"/>
            <a:ext cx="2844800" cy="365125"/>
          </a:xfrm>
          <a:prstGeom prst="rect">
            <a:avLst/>
          </a:prstGeom>
        </p:spPr>
        <p:txBody>
          <a:bodyPr/>
          <a:lstStyle/>
          <a:p>
            <a:fld id="{5F815E1F-3527-4855-B6F3-0A29C28D2125}" type="slidenum">
              <a:rPr lang="fr-CA" smtClean="0"/>
              <a:t>‹n°›</a:t>
            </a:fld>
            <a:endParaRPr lang="fr-CA"/>
          </a:p>
        </p:txBody>
      </p:sp>
      <p:sp>
        <p:nvSpPr>
          <p:cNvPr id="3" name="Espace réservé du contenu 2">
            <a:extLst>
              <a:ext uri="{FF2B5EF4-FFF2-40B4-BE49-F238E27FC236}">
                <a16:creationId xmlns:a16="http://schemas.microsoft.com/office/drawing/2014/main" id="{04BD34FE-43EE-4592-9FF4-9A34BB2EA93F}"/>
              </a:ext>
            </a:extLst>
          </p:cNvPr>
          <p:cNvSpPr>
            <a:spLocks noGrp="1"/>
          </p:cNvSpPr>
          <p:nvPr>
            <p:ph sz="quarter" idx="13" hasCustomPrompt="1"/>
          </p:nvPr>
        </p:nvSpPr>
        <p:spPr>
          <a:xfrm>
            <a:off x="609600" y="1220755"/>
            <a:ext cx="10972800" cy="4032448"/>
          </a:xfrm>
        </p:spPr>
        <p:txBody>
          <a:bodyPr/>
          <a:lstStyle>
            <a:lvl1pPr marL="0" marR="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pPr marL="0" marR="0" lvl="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CA"/>
              <a:t>Cliquez sur un icône pour insérer un objet (image, graphique, tableau, etc.)</a:t>
            </a:r>
          </a:p>
        </p:txBody>
      </p:sp>
    </p:spTree>
    <p:extLst>
      <p:ext uri="{BB962C8B-B14F-4D97-AF65-F5344CB8AC3E}">
        <p14:creationId xmlns:p14="http://schemas.microsoft.com/office/powerpoint/2010/main" val="18991165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B92A91-D3EA-813E-0FB8-C28718B1634B}"/>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466226A2-04C7-0AB6-7D64-E977F67067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4849B9D7-9BC1-B9CC-E459-7D933CC2DCA6}"/>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5" name="Espace réservé du pied de page 4">
            <a:extLst>
              <a:ext uri="{FF2B5EF4-FFF2-40B4-BE49-F238E27FC236}">
                <a16:creationId xmlns:a16="http://schemas.microsoft.com/office/drawing/2014/main" id="{61F31BEB-CB92-C481-1AB6-A20965F093B8}"/>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D9AB954F-48C7-83BC-B390-C56F4EFECD0F}"/>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2531370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de section_Pâle (option 1)">
    <p:bg>
      <p:bgPr>
        <a:solidFill>
          <a:srgbClr val="FFFFFF"/>
        </a:solidFill>
        <a:effectLst/>
      </p:bgPr>
    </p:bg>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7385"/>
            <a:ext cx="4847861" cy="6899233"/>
          </a:xfrm>
          <a:prstGeom prst="rect">
            <a:avLst/>
          </a:prstGeom>
        </p:spPr>
      </p:pic>
      <p:sp>
        <p:nvSpPr>
          <p:cNvPr id="13" name="ZoneTexte 12">
            <a:extLst>
              <a:ext uri="{FF2B5EF4-FFF2-40B4-BE49-F238E27FC236}">
                <a16:creationId xmlns:a16="http://schemas.microsoft.com/office/drawing/2014/main" id="{53E75B51-D0FD-E9F6-73C3-5CA46A4FC2C7}"/>
              </a:ext>
            </a:extLst>
          </p:cNvPr>
          <p:cNvSpPr txBox="1"/>
          <p:nvPr userDrawn="1"/>
        </p:nvSpPr>
        <p:spPr>
          <a:xfrm>
            <a:off x="239349" y="356659"/>
            <a:ext cx="3004008" cy="379656"/>
          </a:xfrm>
          <a:prstGeom prst="rect">
            <a:avLst/>
          </a:prstGeom>
          <a:noFill/>
        </p:spPr>
        <p:txBody>
          <a:bodyPr wrap="square" rtlCol="0">
            <a:spAutoFit/>
          </a:bodyPr>
          <a:lstStyle/>
          <a:p>
            <a:r>
              <a:rPr lang="fr-CA" sz="1867">
                <a:solidFill>
                  <a:srgbClr val="345571"/>
                </a:solidFill>
                <a:latin typeface="Montserrat" panose="00000500000000000000" pitchFamily="2" charset="0"/>
              </a:rPr>
              <a:t>Santé Québec</a:t>
            </a:r>
          </a:p>
        </p:txBody>
      </p:sp>
      <p:sp>
        <p:nvSpPr>
          <p:cNvPr id="8" name="Titre 8"/>
          <p:cNvSpPr>
            <a:spLocks noGrp="1"/>
          </p:cNvSpPr>
          <p:nvPr>
            <p:ph type="title"/>
          </p:nvPr>
        </p:nvSpPr>
        <p:spPr>
          <a:xfrm>
            <a:off x="5519936" y="1604797"/>
            <a:ext cx="6062464" cy="1684835"/>
          </a:xfrm>
        </p:spPr>
        <p:txBody>
          <a:bodyPr>
            <a:noAutofit/>
          </a:bodyPr>
          <a:lstStyle>
            <a:lvl1pPr algn="l">
              <a:defRPr sz="3733"/>
            </a:lvl1pPr>
          </a:lstStyle>
          <a:p>
            <a:r>
              <a:rPr lang="fr-FR"/>
              <a:t>Modifiez le style du titre</a:t>
            </a:r>
            <a:endParaRPr lang="fr-CA"/>
          </a:p>
        </p:txBody>
      </p:sp>
      <p:sp>
        <p:nvSpPr>
          <p:cNvPr id="11" name="Sous-titre 2"/>
          <p:cNvSpPr>
            <a:spLocks noGrp="1"/>
          </p:cNvSpPr>
          <p:nvPr>
            <p:ph type="subTitle" idx="1"/>
          </p:nvPr>
        </p:nvSpPr>
        <p:spPr>
          <a:xfrm>
            <a:off x="5519936" y="3717032"/>
            <a:ext cx="3648405" cy="1344149"/>
          </a:xfrm>
        </p:spPr>
        <p:txBody>
          <a:bodyPr>
            <a:normAutofit/>
          </a:bodyPr>
          <a:lstStyle>
            <a:lvl1pPr marL="0" indent="0" algn="l">
              <a:buNone/>
              <a:defRPr sz="2667">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a:t>Modifiez le style des sous-titres du masque</a:t>
            </a:r>
            <a:endParaRPr lang="fr-CA"/>
          </a:p>
        </p:txBody>
      </p:sp>
      <p:cxnSp>
        <p:nvCxnSpPr>
          <p:cNvPr id="12" name="Connecteur droit 11">
            <a:extLst>
              <a:ext uri="{FF2B5EF4-FFF2-40B4-BE49-F238E27FC236}">
                <a16:creationId xmlns:a16="http://schemas.microsoft.com/office/drawing/2014/main" id="{1EEC5AC3-70FE-7700-D083-6040150A784F}"/>
              </a:ext>
            </a:extLst>
          </p:cNvPr>
          <p:cNvCxnSpPr>
            <a:cxnSpLocks/>
          </p:cNvCxnSpPr>
          <p:nvPr userDrawn="1"/>
        </p:nvCxnSpPr>
        <p:spPr>
          <a:xfrm>
            <a:off x="5578331" y="3392428"/>
            <a:ext cx="4070064" cy="0"/>
          </a:xfrm>
          <a:prstGeom prst="line">
            <a:avLst/>
          </a:prstGeom>
          <a:ln w="76200">
            <a:solidFill>
              <a:srgbClr val="345571"/>
            </a:solidFill>
          </a:ln>
        </p:spPr>
        <p:style>
          <a:lnRef idx="1">
            <a:schemeClr val="accent1"/>
          </a:lnRef>
          <a:fillRef idx="0">
            <a:schemeClr val="accent1"/>
          </a:fillRef>
          <a:effectRef idx="0">
            <a:schemeClr val="accent1"/>
          </a:effectRef>
          <a:fontRef idx="minor">
            <a:schemeClr val="tx1"/>
          </a:fontRef>
        </p:style>
      </p:cxnSp>
      <p:sp>
        <p:nvSpPr>
          <p:cNvPr id="5" name="Espace réservé du numéro de diapositive 4">
            <a:extLst>
              <a:ext uri="{FF2B5EF4-FFF2-40B4-BE49-F238E27FC236}">
                <a16:creationId xmlns:a16="http://schemas.microsoft.com/office/drawing/2014/main" id="{E8D0792F-AAA0-414A-A835-2C792D0A4B35}"/>
              </a:ext>
            </a:extLst>
          </p:cNvPr>
          <p:cNvSpPr>
            <a:spLocks noGrp="1"/>
          </p:cNvSpPr>
          <p:nvPr>
            <p:ph type="sldNum" sz="quarter" idx="12"/>
          </p:nvPr>
        </p:nvSpPr>
        <p:spPr>
          <a:xfrm>
            <a:off x="8737600" y="6356351"/>
            <a:ext cx="2844800" cy="365125"/>
          </a:xfrm>
          <a:prstGeom prst="rect">
            <a:avLst/>
          </a:prstGeom>
        </p:spPr>
        <p:txBody>
          <a:bodyPr/>
          <a:lstStyle/>
          <a:p>
            <a:fld id="{5F815E1F-3527-4855-B6F3-0A29C28D2125}" type="slidenum">
              <a:rPr lang="fr-CA" smtClean="0"/>
              <a:t>‹n°›</a:t>
            </a:fld>
            <a:endParaRPr lang="fr-CA"/>
          </a:p>
        </p:txBody>
      </p:sp>
    </p:spTree>
    <p:extLst>
      <p:ext uri="{BB962C8B-B14F-4D97-AF65-F5344CB8AC3E}">
        <p14:creationId xmlns:p14="http://schemas.microsoft.com/office/powerpoint/2010/main" val="796996450"/>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8D63E8-8B77-6093-C4F7-7058257C68A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a:extLst>
              <a:ext uri="{FF2B5EF4-FFF2-40B4-BE49-F238E27FC236}">
                <a16:creationId xmlns:a16="http://schemas.microsoft.com/office/drawing/2014/main" id="{E469D1A4-6DA4-2801-5D9F-DB41801B87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DB4C6BD-5A43-A1FC-364C-EA880E33A3FF}"/>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5" name="Espace réservé du pied de page 4">
            <a:extLst>
              <a:ext uri="{FF2B5EF4-FFF2-40B4-BE49-F238E27FC236}">
                <a16:creationId xmlns:a16="http://schemas.microsoft.com/office/drawing/2014/main" id="{E6EC8918-DB4C-0996-D0C8-9B0A017B4376}"/>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F01BD308-F0C3-2FD6-2FE3-32C2A6BEF0B0}"/>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1675699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FAAF1F-24BC-BF65-B514-A67F70906DCE}"/>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9CC77736-3133-EA3F-F9D3-9E34DC20153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3220570E-4B0E-9B2D-91F2-B5984D20FD7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9C89F90B-F1B2-C902-1B5E-9F8A5B8A9354}"/>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6" name="Espace réservé du pied de page 5">
            <a:extLst>
              <a:ext uri="{FF2B5EF4-FFF2-40B4-BE49-F238E27FC236}">
                <a16:creationId xmlns:a16="http://schemas.microsoft.com/office/drawing/2014/main" id="{CDD31BB1-A65F-FA0A-8E51-BBFB6F8E8A8D}"/>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28C705D9-1664-15C2-BA27-37DBF21CC36F}"/>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34176973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0F47E8-06A2-A08B-09C8-FFB7EDC69959}"/>
              </a:ext>
            </a:extLst>
          </p:cNvPr>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1A41169E-A5FD-CC38-36F5-C0EF13E3FA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0EB8A55-2933-F958-B0A7-EFEE17490EF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C07B3807-DCF4-19A1-B492-81CCDF2B1A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8DC41A2-DF19-DE71-DB48-5E6E540B166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78ABABE3-B825-BD43-E970-7AEF72152872}"/>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8" name="Espace réservé du pied de page 7">
            <a:extLst>
              <a:ext uri="{FF2B5EF4-FFF2-40B4-BE49-F238E27FC236}">
                <a16:creationId xmlns:a16="http://schemas.microsoft.com/office/drawing/2014/main" id="{FB494F97-992D-295C-0822-499919C69C59}"/>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90A3B97B-D1B7-9E16-86DC-79D7A8A2EB6F}"/>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39477100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FCB794-0EC8-ED35-34A1-E4CB346875CF}"/>
              </a:ext>
            </a:extLst>
          </p:cNvPr>
          <p:cNvSpPr>
            <a:spLocks noGrp="1"/>
          </p:cNvSpPr>
          <p:nvPr>
            <p:ph type="title"/>
          </p:nvPr>
        </p:nvSpPr>
        <p:spPr/>
        <p:txBody>
          <a:bodyPr/>
          <a:lstStyle/>
          <a:p>
            <a:r>
              <a:rPr lang="fr-FR"/>
              <a:t>Modifiez le style du titre</a:t>
            </a:r>
            <a:endParaRPr lang="fr-CA"/>
          </a:p>
        </p:txBody>
      </p:sp>
      <p:sp>
        <p:nvSpPr>
          <p:cNvPr id="3" name="Espace réservé de la date 2">
            <a:extLst>
              <a:ext uri="{FF2B5EF4-FFF2-40B4-BE49-F238E27FC236}">
                <a16:creationId xmlns:a16="http://schemas.microsoft.com/office/drawing/2014/main" id="{E03D9E12-DC23-B498-194E-EFF97628D26A}"/>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4" name="Espace réservé du pied de page 3">
            <a:extLst>
              <a:ext uri="{FF2B5EF4-FFF2-40B4-BE49-F238E27FC236}">
                <a16:creationId xmlns:a16="http://schemas.microsoft.com/office/drawing/2014/main" id="{0A5B1B73-290E-8F80-E6AD-C1D720BF5E1C}"/>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B81AFF55-046E-21C3-1BC6-E13F0E2F339A}"/>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24005674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F7D045-127B-91EE-F60E-2FEBD640FC2C}"/>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3" name="Espace réservé du pied de page 2">
            <a:extLst>
              <a:ext uri="{FF2B5EF4-FFF2-40B4-BE49-F238E27FC236}">
                <a16:creationId xmlns:a16="http://schemas.microsoft.com/office/drawing/2014/main" id="{B3487F23-6080-5292-E3E8-C176728475E6}"/>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B5E66E53-FCD0-A66A-7715-587C34524C7A}"/>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24219947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46D54B-2618-6D89-DC7E-7C1FFDCE340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CCFD036C-7C42-0EDF-4139-108FDEE957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FF4D3CB3-A955-B5D7-A18A-90545CA854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B3DC033-5BB6-25ED-8441-4C0960723213}"/>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6" name="Espace réservé du pied de page 5">
            <a:extLst>
              <a:ext uri="{FF2B5EF4-FFF2-40B4-BE49-F238E27FC236}">
                <a16:creationId xmlns:a16="http://schemas.microsoft.com/office/drawing/2014/main" id="{6B27E694-FCAD-3A8A-B31F-DD0D77D2F9F4}"/>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4483EE35-3B41-1944-718B-1852F3740A43}"/>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18635333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556554-A952-E4F3-9B79-48B88A2B8E7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C104D45F-CEA2-4E0A-7F47-47121AD383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6CB681E3-EBA1-A6ED-941E-57A10B8D09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1B22DD-29CC-CD7A-356E-03189F1245D2}"/>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6" name="Espace réservé du pied de page 5">
            <a:extLst>
              <a:ext uri="{FF2B5EF4-FFF2-40B4-BE49-F238E27FC236}">
                <a16:creationId xmlns:a16="http://schemas.microsoft.com/office/drawing/2014/main" id="{FE9F8B6B-CADB-7162-25F2-D7DF67A01CAA}"/>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ED48F789-101A-93BF-4DAF-99C93EB96ECC}"/>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10277575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90AE4B-1A85-D12E-8086-7C840B28C838}"/>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12299D7B-363D-4836-3584-765470BC90D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2ABABB25-977C-40B1-EFD0-369E446C3320}"/>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5" name="Espace réservé du pied de page 4">
            <a:extLst>
              <a:ext uri="{FF2B5EF4-FFF2-40B4-BE49-F238E27FC236}">
                <a16:creationId xmlns:a16="http://schemas.microsoft.com/office/drawing/2014/main" id="{87847FB6-1513-6D7F-FD17-4C90FAFFD9C3}"/>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4F65CB9E-ACF5-3EC0-7966-29CCA8F2303D}"/>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39110889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77AD6AD-75A8-09F7-ACE2-3E074307A3CD}"/>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BC2A1648-4212-6136-96F6-D6146C71B0A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CE4F6A5F-A5DD-E3A8-7152-DB71EDE24CAC}"/>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5" name="Espace réservé du pied de page 4">
            <a:extLst>
              <a:ext uri="{FF2B5EF4-FFF2-40B4-BE49-F238E27FC236}">
                <a16:creationId xmlns:a16="http://schemas.microsoft.com/office/drawing/2014/main" id="{2188AF48-F13F-57E3-2B3B-D4A155E27838}"/>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3D8E84B6-9997-7871-0E01-96ADF64AF4CA}"/>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6799232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r="3101" b="4784"/>
          <a:stretch/>
        </p:blipFill>
        <p:spPr>
          <a:xfrm>
            <a:off x="0" y="0"/>
            <a:ext cx="12192000" cy="6858000"/>
          </a:xfrm>
          <a:prstGeom prst="rect">
            <a:avLst/>
          </a:prstGeom>
        </p:spPr>
      </p:pic>
      <p:sp>
        <p:nvSpPr>
          <p:cNvPr id="2" name="Titre 1">
            <a:extLst>
              <a:ext uri="{FF2B5EF4-FFF2-40B4-BE49-F238E27FC236}">
                <a16:creationId xmlns:a16="http://schemas.microsoft.com/office/drawing/2014/main" id="{EDD240AA-814F-AA3D-0D3B-8D1682EFC326}"/>
              </a:ext>
            </a:extLst>
          </p:cNvPr>
          <p:cNvSpPr>
            <a:spLocks noGrp="1"/>
          </p:cNvSpPr>
          <p:nvPr>
            <p:ph type="ctrTitle" hasCustomPrompt="1"/>
          </p:nvPr>
        </p:nvSpPr>
        <p:spPr>
          <a:xfrm>
            <a:off x="1098698" y="3110907"/>
            <a:ext cx="9144000" cy="1006475"/>
          </a:xfrm>
        </p:spPr>
        <p:txBody>
          <a:bodyPr anchor="b">
            <a:normAutofit/>
          </a:bodyPr>
          <a:lstStyle>
            <a:lvl1pPr algn="l">
              <a:defRPr sz="4400" b="1">
                <a:solidFill>
                  <a:srgbClr val="345571"/>
                </a:solidFill>
                <a:latin typeface="+mn-lt"/>
              </a:defRPr>
            </a:lvl1pPr>
          </a:lstStyle>
          <a:p>
            <a:r>
              <a:rPr lang="fr-FR"/>
              <a:t>Titre de la présentation</a:t>
            </a:r>
            <a:endParaRPr lang="fr-CA"/>
          </a:p>
        </p:txBody>
      </p:sp>
      <p:sp>
        <p:nvSpPr>
          <p:cNvPr id="3" name="Sous-titre 2">
            <a:extLst>
              <a:ext uri="{FF2B5EF4-FFF2-40B4-BE49-F238E27FC236}">
                <a16:creationId xmlns:a16="http://schemas.microsoft.com/office/drawing/2014/main" id="{282A131D-7176-F4F8-4A94-14CD498A99F6}"/>
              </a:ext>
            </a:extLst>
          </p:cNvPr>
          <p:cNvSpPr>
            <a:spLocks noGrp="1"/>
          </p:cNvSpPr>
          <p:nvPr>
            <p:ph type="subTitle" idx="1" hasCustomPrompt="1"/>
          </p:nvPr>
        </p:nvSpPr>
        <p:spPr>
          <a:xfrm>
            <a:off x="1098698" y="4190594"/>
            <a:ext cx="9144000" cy="650985"/>
          </a:xfrm>
        </p:spPr>
        <p:txBody>
          <a:bodyPr>
            <a:normAutofit/>
          </a:bodyPr>
          <a:lstStyle>
            <a:lvl1pPr marL="0" indent="0" algn="l">
              <a:buNone/>
              <a:defRPr sz="2800">
                <a:solidFill>
                  <a:srgbClr val="34557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a:t>
            </a:r>
            <a:endParaRPr lang="fr-CA"/>
          </a:p>
        </p:txBody>
      </p:sp>
      <p:sp>
        <p:nvSpPr>
          <p:cNvPr id="4" name="Espace réservé de la date 3">
            <a:extLst>
              <a:ext uri="{FF2B5EF4-FFF2-40B4-BE49-F238E27FC236}">
                <a16:creationId xmlns:a16="http://schemas.microsoft.com/office/drawing/2014/main" id="{B787FE06-1558-6C93-0071-3E461C61561E}"/>
              </a:ext>
            </a:extLst>
          </p:cNvPr>
          <p:cNvSpPr>
            <a:spLocks noGrp="1"/>
          </p:cNvSpPr>
          <p:nvPr>
            <p:ph type="dt" sz="half" idx="10"/>
          </p:nvPr>
        </p:nvSpPr>
        <p:spPr>
          <a:xfrm>
            <a:off x="342014" y="281615"/>
            <a:ext cx="2743200" cy="365125"/>
          </a:xfrm>
        </p:spPr>
        <p:txBody>
          <a:bodyPr/>
          <a:lstStyle>
            <a:lvl1pPr>
              <a:defRPr/>
            </a:lvl1pPr>
          </a:lstStyle>
          <a:p>
            <a:r>
              <a:rPr lang="fr-CA"/>
              <a:t>Santé Québec</a:t>
            </a:r>
          </a:p>
        </p:txBody>
      </p:sp>
      <p:sp>
        <p:nvSpPr>
          <p:cNvPr id="5" name="Espace réservé du pied de page 4">
            <a:extLst>
              <a:ext uri="{FF2B5EF4-FFF2-40B4-BE49-F238E27FC236}">
                <a16:creationId xmlns:a16="http://schemas.microsoft.com/office/drawing/2014/main" id="{23EAE87B-306C-03F7-E36D-ED0BFA767729}"/>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47D919D1-9618-E3D7-0AF0-1BC33EB4B5E8}"/>
              </a:ext>
            </a:extLst>
          </p:cNvPr>
          <p:cNvSpPr>
            <a:spLocks noGrp="1"/>
          </p:cNvSpPr>
          <p:nvPr>
            <p:ph type="sldNum" sz="quarter" idx="12"/>
          </p:nvPr>
        </p:nvSpPr>
        <p:spPr>
          <a:xfrm>
            <a:off x="8504275" y="6356349"/>
            <a:ext cx="2743200" cy="365125"/>
          </a:xfrm>
        </p:spPr>
        <p:txBody>
          <a:bodyPr/>
          <a:lstStyle/>
          <a:p>
            <a:endParaRPr lang="fr-CA"/>
          </a:p>
        </p:txBody>
      </p:sp>
    </p:spTree>
    <p:extLst>
      <p:ext uri="{BB962C8B-B14F-4D97-AF65-F5344CB8AC3E}">
        <p14:creationId xmlns:p14="http://schemas.microsoft.com/office/powerpoint/2010/main" val="3087804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 de section_Pâle (option 2)">
    <p:bg>
      <p:bgPr>
        <a:solidFill>
          <a:srgbClr val="FFFFFF"/>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E8EE2F91-7290-4C7B-80B9-2191AED204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85" y="1"/>
            <a:ext cx="12192000" cy="6866535"/>
          </a:xfrm>
          <a:prstGeom prst="rect">
            <a:avLst/>
          </a:prstGeom>
        </p:spPr>
      </p:pic>
      <p:sp>
        <p:nvSpPr>
          <p:cNvPr id="13" name="ZoneTexte 12">
            <a:extLst>
              <a:ext uri="{FF2B5EF4-FFF2-40B4-BE49-F238E27FC236}">
                <a16:creationId xmlns:a16="http://schemas.microsoft.com/office/drawing/2014/main" id="{53E75B51-D0FD-E9F6-73C3-5CA46A4FC2C7}"/>
              </a:ext>
            </a:extLst>
          </p:cNvPr>
          <p:cNvSpPr txBox="1"/>
          <p:nvPr userDrawn="1"/>
        </p:nvSpPr>
        <p:spPr>
          <a:xfrm>
            <a:off x="239349" y="356659"/>
            <a:ext cx="3004008" cy="379656"/>
          </a:xfrm>
          <a:prstGeom prst="rect">
            <a:avLst/>
          </a:prstGeom>
          <a:noFill/>
        </p:spPr>
        <p:txBody>
          <a:bodyPr wrap="square" rtlCol="0">
            <a:spAutoFit/>
          </a:bodyPr>
          <a:lstStyle/>
          <a:p>
            <a:r>
              <a:rPr lang="fr-CA" sz="1867">
                <a:solidFill>
                  <a:schemeClr val="bg2"/>
                </a:solidFill>
                <a:latin typeface="Montserrat" panose="00000500000000000000" pitchFamily="2" charset="0"/>
              </a:rPr>
              <a:t>Santé Québec</a:t>
            </a:r>
          </a:p>
        </p:txBody>
      </p:sp>
      <p:sp>
        <p:nvSpPr>
          <p:cNvPr id="7" name="Titre 8"/>
          <p:cNvSpPr>
            <a:spLocks noGrp="1"/>
          </p:cNvSpPr>
          <p:nvPr>
            <p:ph type="title"/>
          </p:nvPr>
        </p:nvSpPr>
        <p:spPr>
          <a:xfrm>
            <a:off x="5327915" y="1508787"/>
            <a:ext cx="6144683" cy="1684835"/>
          </a:xfrm>
        </p:spPr>
        <p:txBody>
          <a:bodyPr>
            <a:noAutofit/>
          </a:bodyPr>
          <a:lstStyle>
            <a:lvl1pPr algn="l" defTabSz="1219170" rtl="0" eaLnBrk="1" latinLnBrk="0" hangingPunct="1">
              <a:spcBef>
                <a:spcPct val="0"/>
              </a:spcBef>
              <a:buNone/>
              <a:defRPr lang="fr-CA" sz="3733" b="1" i="0" kern="1200" baseline="0" dirty="0">
                <a:solidFill>
                  <a:schemeClr val="bg2"/>
                </a:solidFill>
                <a:latin typeface="Segoe UI" panose="020B0502040204020203" pitchFamily="34" charset="0"/>
                <a:ea typeface="+mj-ea"/>
                <a:cs typeface="Segoe UI" panose="020B0502040204020203" pitchFamily="34" charset="0"/>
              </a:defRPr>
            </a:lvl1pPr>
          </a:lstStyle>
          <a:p>
            <a:r>
              <a:rPr lang="fr-FR"/>
              <a:t>Modifiez le style du titre</a:t>
            </a:r>
            <a:endParaRPr lang="fr-CA"/>
          </a:p>
        </p:txBody>
      </p:sp>
      <p:sp>
        <p:nvSpPr>
          <p:cNvPr id="8" name="Sous-titre 2"/>
          <p:cNvSpPr>
            <a:spLocks noGrp="1"/>
          </p:cNvSpPr>
          <p:nvPr>
            <p:ph type="subTitle" idx="1"/>
          </p:nvPr>
        </p:nvSpPr>
        <p:spPr>
          <a:xfrm>
            <a:off x="5327915" y="3621022"/>
            <a:ext cx="3840427" cy="1344149"/>
          </a:xfrm>
        </p:spPr>
        <p:txBody>
          <a:bodyPr>
            <a:normAutofit/>
          </a:bodyPr>
          <a:lstStyle>
            <a:lvl1pPr marL="0" indent="0" algn="l" defTabSz="1219170" rtl="0" eaLnBrk="1" latinLnBrk="0" hangingPunct="1">
              <a:spcBef>
                <a:spcPct val="20000"/>
              </a:spcBef>
              <a:buFont typeface="Arial" panose="020B0604020202020204" pitchFamily="34" charset="0"/>
              <a:buNone/>
              <a:defRPr lang="fr-CA" sz="2667" kern="1200" dirty="0">
                <a:solidFill>
                  <a:schemeClr val="bg2"/>
                </a:solidFill>
                <a:latin typeface="Segoe UI" panose="020B0502040204020203" pitchFamily="34" charset="0"/>
                <a:ea typeface="+mn-ea"/>
                <a:cs typeface="Segoe UI" panose="020B0502040204020203"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a:t>Modifiez le style des sous-titres du masque</a:t>
            </a:r>
            <a:endParaRPr lang="fr-CA"/>
          </a:p>
        </p:txBody>
      </p:sp>
      <p:cxnSp>
        <p:nvCxnSpPr>
          <p:cNvPr id="9" name="Connecteur droit 8">
            <a:extLst>
              <a:ext uri="{FF2B5EF4-FFF2-40B4-BE49-F238E27FC236}">
                <a16:creationId xmlns:a16="http://schemas.microsoft.com/office/drawing/2014/main" id="{1EEC5AC3-70FE-7700-D083-6040150A784F}"/>
              </a:ext>
            </a:extLst>
          </p:cNvPr>
          <p:cNvCxnSpPr>
            <a:cxnSpLocks/>
          </p:cNvCxnSpPr>
          <p:nvPr userDrawn="1"/>
        </p:nvCxnSpPr>
        <p:spPr>
          <a:xfrm>
            <a:off x="5327915" y="3355856"/>
            <a:ext cx="4070064"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5">
            <a:extLst>
              <a:ext uri="{FF2B5EF4-FFF2-40B4-BE49-F238E27FC236}">
                <a16:creationId xmlns:a16="http://schemas.microsoft.com/office/drawing/2014/main" id="{F9ABDE79-0B8B-495E-BF45-C51B2C0F9662}"/>
              </a:ext>
            </a:extLst>
          </p:cNvPr>
          <p:cNvSpPr>
            <a:spLocks noGrp="1"/>
          </p:cNvSpPr>
          <p:nvPr>
            <p:ph type="sldNum" sz="quarter" idx="12"/>
          </p:nvPr>
        </p:nvSpPr>
        <p:spPr>
          <a:xfrm>
            <a:off x="8737600" y="6356351"/>
            <a:ext cx="2844800" cy="365125"/>
          </a:xfrm>
          <a:prstGeom prst="rect">
            <a:avLst/>
          </a:prstGeom>
        </p:spPr>
        <p:txBody>
          <a:bodyPr/>
          <a:lstStyle>
            <a:lvl1pPr>
              <a:defRPr>
                <a:solidFill>
                  <a:schemeClr val="accent6"/>
                </a:solidFill>
              </a:defRPr>
            </a:lvl1pPr>
          </a:lstStyle>
          <a:p>
            <a:fld id="{5F815E1F-3527-4855-B6F3-0A29C28D2125}" type="slidenum">
              <a:rPr lang="fr-CA" smtClean="0"/>
              <a:pPr/>
              <a:t>‹n°›</a:t>
            </a:fld>
            <a:endParaRPr lang="fr-CA"/>
          </a:p>
        </p:txBody>
      </p:sp>
    </p:spTree>
    <p:extLst>
      <p:ext uri="{BB962C8B-B14F-4D97-AF65-F5344CB8AC3E}">
        <p14:creationId xmlns:p14="http://schemas.microsoft.com/office/powerpoint/2010/main" val="227546113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59" t="-442" r="3314" b="5642"/>
          <a:stretch/>
        </p:blipFill>
        <p:spPr>
          <a:xfrm>
            <a:off x="0" y="-28354"/>
            <a:ext cx="12194186" cy="6886354"/>
          </a:xfrm>
          <a:prstGeom prst="rect">
            <a:avLst/>
          </a:prstGeom>
        </p:spPr>
      </p:pic>
      <p:pic>
        <p:nvPicPr>
          <p:cNvPr id="7" name="Image 6"/>
          <p:cNvPicPr>
            <a:picLocks noChangeAspect="1"/>
          </p:cNvPicPr>
          <p:nvPr userDrawn="1"/>
        </p:nvPicPr>
        <p:blipFill rotWithShape="1">
          <a:blip r:embed="rId3">
            <a:extLst>
              <a:ext uri="{28A0092B-C50C-407E-A947-70E740481C1C}">
                <a14:useLocalDpi xmlns:a14="http://schemas.microsoft.com/office/drawing/2010/main" val="0"/>
              </a:ext>
            </a:extLst>
          </a:blip>
          <a:srcRect r="39584"/>
          <a:stretch/>
        </p:blipFill>
        <p:spPr>
          <a:xfrm>
            <a:off x="0" y="0"/>
            <a:ext cx="6076950" cy="6858000"/>
          </a:xfrm>
          <a:prstGeom prst="rect">
            <a:avLst/>
          </a:prstGeom>
        </p:spPr>
      </p:pic>
      <p:sp>
        <p:nvSpPr>
          <p:cNvPr id="2" name="Titre 1">
            <a:extLst>
              <a:ext uri="{FF2B5EF4-FFF2-40B4-BE49-F238E27FC236}">
                <a16:creationId xmlns:a16="http://schemas.microsoft.com/office/drawing/2014/main" id="{398D63E8-8B77-6093-C4F7-7058257C68A0}"/>
              </a:ext>
            </a:extLst>
          </p:cNvPr>
          <p:cNvSpPr>
            <a:spLocks noGrp="1"/>
          </p:cNvSpPr>
          <p:nvPr>
            <p:ph type="title" hasCustomPrompt="1"/>
          </p:nvPr>
        </p:nvSpPr>
        <p:spPr>
          <a:xfrm>
            <a:off x="555625" y="3058319"/>
            <a:ext cx="4965700" cy="741362"/>
          </a:xfrm>
        </p:spPr>
        <p:txBody>
          <a:bodyPr anchor="b">
            <a:normAutofit/>
          </a:bodyPr>
          <a:lstStyle>
            <a:lvl1pPr algn="ctr">
              <a:defRPr sz="4000" b="1" baseline="0">
                <a:solidFill>
                  <a:srgbClr val="345571"/>
                </a:solidFill>
                <a:latin typeface="+mn-lt"/>
              </a:defRPr>
            </a:lvl1pPr>
          </a:lstStyle>
          <a:p>
            <a:r>
              <a:rPr lang="fr-FR"/>
              <a:t>Ordre du jour</a:t>
            </a:r>
            <a:endParaRPr lang="fr-CA"/>
          </a:p>
        </p:txBody>
      </p:sp>
      <p:sp>
        <p:nvSpPr>
          <p:cNvPr id="3" name="Espace réservé du texte 2">
            <a:extLst>
              <a:ext uri="{FF2B5EF4-FFF2-40B4-BE49-F238E27FC236}">
                <a16:creationId xmlns:a16="http://schemas.microsoft.com/office/drawing/2014/main" id="{E469D1A4-6DA4-2801-5D9F-DB41801B87A8}"/>
              </a:ext>
            </a:extLst>
          </p:cNvPr>
          <p:cNvSpPr>
            <a:spLocks noGrp="1"/>
          </p:cNvSpPr>
          <p:nvPr>
            <p:ph type="body" idx="1"/>
          </p:nvPr>
        </p:nvSpPr>
        <p:spPr>
          <a:xfrm>
            <a:off x="6343650" y="1928813"/>
            <a:ext cx="5619750" cy="3690937"/>
          </a:xfrm>
        </p:spPr>
        <p:txBody>
          <a:bodyPr>
            <a:normAutofit/>
          </a:bodyPr>
          <a:lstStyle>
            <a:lvl1pPr marL="285750" indent="-285750">
              <a:buFont typeface="Arial" panose="020B0604020202020204" pitchFamily="34" charset="0"/>
              <a:buChar char="•"/>
              <a:defRPr sz="1800">
                <a:solidFill>
                  <a:srgbClr val="34557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DB4C6BD-5A43-A1FC-364C-EA880E33A3FF}"/>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5" name="Espace réservé du pied de page 4">
            <a:extLst>
              <a:ext uri="{FF2B5EF4-FFF2-40B4-BE49-F238E27FC236}">
                <a16:creationId xmlns:a16="http://schemas.microsoft.com/office/drawing/2014/main" id="{E6EC8918-DB4C-0996-D0C8-9B0A017B4376}"/>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F01BD308-F0C3-2FD6-2FE3-32C2A6BEF0B0}"/>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40742087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3" name="Image 12"/>
          <p:cNvPicPr>
            <a:picLocks noChangeAspect="1"/>
          </p:cNvPicPr>
          <p:nvPr userDrawn="1"/>
        </p:nvPicPr>
        <p:blipFill rotWithShape="1">
          <a:blip r:embed="rId2">
            <a:extLst>
              <a:ext uri="{28A0092B-C50C-407E-A947-70E740481C1C}">
                <a14:useLocalDpi xmlns:a14="http://schemas.microsoft.com/office/drawing/2010/main" val="0"/>
              </a:ext>
            </a:extLst>
          </a:blip>
          <a:srcRect l="-59" t="-442" r="3314" b="5642"/>
          <a:stretch/>
        </p:blipFill>
        <p:spPr>
          <a:xfrm>
            <a:off x="0" y="-28354"/>
            <a:ext cx="12194186" cy="6886354"/>
          </a:xfrm>
          <a:prstGeom prst="rect">
            <a:avLst/>
          </a:prstGeom>
        </p:spPr>
      </p:pic>
      <p:sp>
        <p:nvSpPr>
          <p:cNvPr id="2" name="Titre 1">
            <a:extLst>
              <a:ext uri="{FF2B5EF4-FFF2-40B4-BE49-F238E27FC236}">
                <a16:creationId xmlns:a16="http://schemas.microsoft.com/office/drawing/2014/main" id="{6EB92A91-D3EA-813E-0FB8-C28718B1634B}"/>
              </a:ext>
            </a:extLst>
          </p:cNvPr>
          <p:cNvSpPr>
            <a:spLocks noGrp="1"/>
          </p:cNvSpPr>
          <p:nvPr>
            <p:ph type="title" hasCustomPrompt="1"/>
          </p:nvPr>
        </p:nvSpPr>
        <p:spPr>
          <a:xfrm>
            <a:off x="838200" y="365126"/>
            <a:ext cx="10515600" cy="976716"/>
          </a:xfrm>
        </p:spPr>
        <p:txBody>
          <a:bodyPr anchor="b">
            <a:normAutofit/>
          </a:bodyPr>
          <a:lstStyle>
            <a:lvl1pPr>
              <a:defRPr sz="3600" b="1">
                <a:solidFill>
                  <a:srgbClr val="345571"/>
                </a:solidFill>
                <a:latin typeface="+mn-lt"/>
              </a:defRPr>
            </a:lvl1pPr>
          </a:lstStyle>
          <a:p>
            <a:r>
              <a:rPr lang="fr-FR"/>
              <a:t>Titre de la diapositive</a:t>
            </a:r>
            <a:endParaRPr lang="fr-CA"/>
          </a:p>
        </p:txBody>
      </p:sp>
      <p:sp>
        <p:nvSpPr>
          <p:cNvPr id="3" name="Espace réservé du contenu 2">
            <a:extLst>
              <a:ext uri="{FF2B5EF4-FFF2-40B4-BE49-F238E27FC236}">
                <a16:creationId xmlns:a16="http://schemas.microsoft.com/office/drawing/2014/main" id="{466226A2-04C7-0AB6-7D64-E977F6706745}"/>
              </a:ext>
            </a:extLst>
          </p:cNvPr>
          <p:cNvSpPr>
            <a:spLocks noGrp="1"/>
          </p:cNvSpPr>
          <p:nvPr>
            <p:ph idx="1"/>
          </p:nvPr>
        </p:nvSpPr>
        <p:spPr>
          <a:xfrm>
            <a:off x="838200" y="1574499"/>
            <a:ext cx="10515600" cy="4602464"/>
          </a:xfrm>
        </p:spPr>
        <p:txBody>
          <a:bodyPr>
            <a:normAutofit/>
          </a:bodyPr>
          <a:lstStyle>
            <a:lvl1pPr>
              <a:defRPr sz="1600">
                <a:solidFill>
                  <a:srgbClr val="345571"/>
                </a:solidFill>
              </a:defRPr>
            </a:lvl1pPr>
            <a:lvl2pPr>
              <a:defRPr sz="1600">
                <a:solidFill>
                  <a:srgbClr val="345571"/>
                </a:solidFill>
              </a:defRPr>
            </a:lvl2pPr>
            <a:lvl3pPr>
              <a:defRPr sz="1600">
                <a:solidFill>
                  <a:srgbClr val="345571"/>
                </a:solidFill>
              </a:defRPr>
            </a:lvl3pPr>
            <a:lvl4pPr>
              <a:defRPr sz="1600">
                <a:solidFill>
                  <a:srgbClr val="345571"/>
                </a:solidFill>
              </a:defRPr>
            </a:lvl4pPr>
            <a:lvl5pPr>
              <a:defRPr sz="1600">
                <a:solidFill>
                  <a:srgbClr val="34557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4849B9D7-9BC1-B9CC-E459-7D933CC2DCA6}"/>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5" name="Espace réservé du pied de page 4">
            <a:extLst>
              <a:ext uri="{FF2B5EF4-FFF2-40B4-BE49-F238E27FC236}">
                <a16:creationId xmlns:a16="http://schemas.microsoft.com/office/drawing/2014/main" id="{61F31BEB-CB92-C481-1AB6-A20965F093B8}"/>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D9AB954F-48C7-83BC-B390-C56F4EFECD0F}"/>
              </a:ext>
            </a:extLst>
          </p:cNvPr>
          <p:cNvSpPr>
            <a:spLocks noGrp="1"/>
          </p:cNvSpPr>
          <p:nvPr>
            <p:ph type="sldNum" sz="quarter" idx="12"/>
          </p:nvPr>
        </p:nvSpPr>
        <p:spPr/>
        <p:txBody>
          <a:bodyPr/>
          <a:lstStyle/>
          <a:p>
            <a:fld id="{8A244CFC-F232-48B1-B329-7822794E1AB7}" type="slidenum">
              <a:rPr lang="fr-CA" smtClean="0"/>
              <a:t>‹n°›</a:t>
            </a:fld>
            <a:endParaRPr lang="fr-CA"/>
          </a:p>
        </p:txBody>
      </p:sp>
      <p:cxnSp>
        <p:nvCxnSpPr>
          <p:cNvPr id="9" name="Connecteur droit 8"/>
          <p:cNvCxnSpPr/>
          <p:nvPr userDrawn="1"/>
        </p:nvCxnSpPr>
        <p:spPr>
          <a:xfrm>
            <a:off x="838200" y="1406769"/>
            <a:ext cx="10515600" cy="5411"/>
          </a:xfrm>
          <a:prstGeom prst="line">
            <a:avLst/>
          </a:prstGeom>
          <a:ln w="57150">
            <a:solidFill>
              <a:srgbClr val="34557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531396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Image 5"/>
          <p:cNvPicPr>
            <a:picLocks noChangeAspect="1"/>
          </p:cNvPicPr>
          <p:nvPr userDrawn="1"/>
        </p:nvPicPr>
        <p:blipFill rotWithShape="1">
          <a:blip r:embed="rId2">
            <a:extLst>
              <a:ext uri="{28A0092B-C50C-407E-A947-70E740481C1C}">
                <a14:useLocalDpi xmlns:a14="http://schemas.microsoft.com/office/drawing/2010/main" val="0"/>
              </a:ext>
            </a:extLst>
          </a:blip>
          <a:srcRect r="3614" b="3670"/>
          <a:stretch/>
        </p:blipFill>
        <p:spPr>
          <a:xfrm>
            <a:off x="0" y="0"/>
            <a:ext cx="12192000" cy="6858000"/>
          </a:xfrm>
          <a:prstGeom prst="rect">
            <a:avLst/>
          </a:prstGeom>
        </p:spPr>
      </p:pic>
      <p:sp>
        <p:nvSpPr>
          <p:cNvPr id="2" name="Titre 1">
            <a:extLst>
              <a:ext uri="{FF2B5EF4-FFF2-40B4-BE49-F238E27FC236}">
                <a16:creationId xmlns:a16="http://schemas.microsoft.com/office/drawing/2014/main" id="{7FFCB794-0EC8-ED35-34A1-E4CB346875CF}"/>
              </a:ext>
            </a:extLst>
          </p:cNvPr>
          <p:cNvSpPr>
            <a:spLocks noGrp="1"/>
          </p:cNvSpPr>
          <p:nvPr>
            <p:ph type="title" hasCustomPrompt="1"/>
          </p:nvPr>
        </p:nvSpPr>
        <p:spPr>
          <a:xfrm>
            <a:off x="838200" y="2911475"/>
            <a:ext cx="10515600" cy="1325563"/>
          </a:xfrm>
        </p:spPr>
        <p:txBody>
          <a:bodyPr anchor="b">
            <a:normAutofit/>
          </a:bodyPr>
          <a:lstStyle>
            <a:lvl1pPr>
              <a:defRPr sz="4000" b="1">
                <a:solidFill>
                  <a:schemeClr val="bg1"/>
                </a:solidFill>
                <a:latin typeface="+mn-lt"/>
              </a:defRPr>
            </a:lvl1pPr>
          </a:lstStyle>
          <a:p>
            <a:r>
              <a:rPr lang="fr-FR"/>
              <a:t>Titre de la section</a:t>
            </a:r>
            <a:endParaRPr lang="fr-CA"/>
          </a:p>
        </p:txBody>
      </p:sp>
      <p:sp>
        <p:nvSpPr>
          <p:cNvPr id="3" name="Espace réservé de la date 2">
            <a:extLst>
              <a:ext uri="{FF2B5EF4-FFF2-40B4-BE49-F238E27FC236}">
                <a16:creationId xmlns:a16="http://schemas.microsoft.com/office/drawing/2014/main" id="{E03D9E12-DC23-B498-194E-EFF97628D26A}"/>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4" name="Espace réservé du pied de page 3">
            <a:extLst>
              <a:ext uri="{FF2B5EF4-FFF2-40B4-BE49-F238E27FC236}">
                <a16:creationId xmlns:a16="http://schemas.microsoft.com/office/drawing/2014/main" id="{0A5B1B73-290E-8F80-E6AD-C1D720BF5E1C}"/>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B81AFF55-046E-21C3-1BC6-E13F0E2F339A}"/>
              </a:ext>
            </a:extLst>
          </p:cNvPr>
          <p:cNvSpPr>
            <a:spLocks noGrp="1"/>
          </p:cNvSpPr>
          <p:nvPr>
            <p:ph type="sldNum" sz="quarter" idx="12"/>
          </p:nvPr>
        </p:nvSpPr>
        <p:spPr/>
        <p:txBody>
          <a:bodyPr/>
          <a:lstStyle/>
          <a:p>
            <a:fld id="{8A244CFC-F232-48B1-B329-7822794E1AB7}" type="slidenum">
              <a:rPr lang="fr-CA" smtClean="0"/>
              <a:t>‹n°›</a:t>
            </a:fld>
            <a:endParaRPr lang="fr-CA"/>
          </a:p>
        </p:txBody>
      </p:sp>
      <p:cxnSp>
        <p:nvCxnSpPr>
          <p:cNvPr id="7" name="Connecteur droit 6"/>
          <p:cNvCxnSpPr/>
          <p:nvPr userDrawn="1"/>
        </p:nvCxnSpPr>
        <p:spPr>
          <a:xfrm>
            <a:off x="838200" y="4302595"/>
            <a:ext cx="10515600" cy="5411"/>
          </a:xfrm>
          <a:prstGeom prst="line">
            <a:avLst/>
          </a:prstGeom>
          <a:ln w="5715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148337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r="3101" b="4784"/>
          <a:stretch/>
        </p:blipFill>
        <p:spPr>
          <a:xfrm>
            <a:off x="0" y="0"/>
            <a:ext cx="12192000" cy="6858000"/>
          </a:xfrm>
          <a:prstGeom prst="rect">
            <a:avLst/>
          </a:prstGeom>
        </p:spPr>
      </p:pic>
      <p:sp>
        <p:nvSpPr>
          <p:cNvPr id="2" name="Titre 1">
            <a:extLst>
              <a:ext uri="{FF2B5EF4-FFF2-40B4-BE49-F238E27FC236}">
                <a16:creationId xmlns:a16="http://schemas.microsoft.com/office/drawing/2014/main" id="{EDD240AA-814F-AA3D-0D3B-8D1682EFC326}"/>
              </a:ext>
            </a:extLst>
          </p:cNvPr>
          <p:cNvSpPr>
            <a:spLocks noGrp="1"/>
          </p:cNvSpPr>
          <p:nvPr>
            <p:ph type="ctrTitle" hasCustomPrompt="1"/>
          </p:nvPr>
        </p:nvSpPr>
        <p:spPr>
          <a:xfrm>
            <a:off x="1098698" y="3110907"/>
            <a:ext cx="9144000" cy="1006475"/>
          </a:xfrm>
        </p:spPr>
        <p:txBody>
          <a:bodyPr anchor="b">
            <a:normAutofit/>
          </a:bodyPr>
          <a:lstStyle>
            <a:lvl1pPr algn="ctr">
              <a:defRPr sz="4400" b="1">
                <a:solidFill>
                  <a:srgbClr val="345571"/>
                </a:solidFill>
                <a:latin typeface="+mn-lt"/>
              </a:defRPr>
            </a:lvl1pPr>
          </a:lstStyle>
          <a:p>
            <a:r>
              <a:rPr lang="fr-FR"/>
              <a:t>Conclusion</a:t>
            </a:r>
            <a:endParaRPr lang="fr-CA"/>
          </a:p>
        </p:txBody>
      </p:sp>
      <p:sp>
        <p:nvSpPr>
          <p:cNvPr id="3" name="Sous-titre 2">
            <a:extLst>
              <a:ext uri="{FF2B5EF4-FFF2-40B4-BE49-F238E27FC236}">
                <a16:creationId xmlns:a16="http://schemas.microsoft.com/office/drawing/2014/main" id="{282A131D-7176-F4F8-4A94-14CD498A99F6}"/>
              </a:ext>
            </a:extLst>
          </p:cNvPr>
          <p:cNvSpPr>
            <a:spLocks noGrp="1"/>
          </p:cNvSpPr>
          <p:nvPr>
            <p:ph type="subTitle" idx="1" hasCustomPrompt="1"/>
          </p:nvPr>
        </p:nvSpPr>
        <p:spPr>
          <a:xfrm>
            <a:off x="1098698" y="4190594"/>
            <a:ext cx="9144000" cy="650985"/>
          </a:xfrm>
        </p:spPr>
        <p:txBody>
          <a:bodyPr>
            <a:normAutofit/>
          </a:bodyPr>
          <a:lstStyle>
            <a:lvl1pPr marL="0" indent="0" algn="ctr">
              <a:buNone/>
              <a:defRPr sz="2800" baseline="0">
                <a:solidFill>
                  <a:srgbClr val="34557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Ajout texte</a:t>
            </a:r>
          </a:p>
        </p:txBody>
      </p:sp>
      <p:sp>
        <p:nvSpPr>
          <p:cNvPr id="4" name="Espace réservé de la date 3">
            <a:extLst>
              <a:ext uri="{FF2B5EF4-FFF2-40B4-BE49-F238E27FC236}">
                <a16:creationId xmlns:a16="http://schemas.microsoft.com/office/drawing/2014/main" id="{B787FE06-1558-6C93-0071-3E461C61561E}"/>
              </a:ext>
            </a:extLst>
          </p:cNvPr>
          <p:cNvSpPr>
            <a:spLocks noGrp="1"/>
          </p:cNvSpPr>
          <p:nvPr>
            <p:ph type="dt" sz="half" idx="10"/>
          </p:nvPr>
        </p:nvSpPr>
        <p:spPr>
          <a:xfrm>
            <a:off x="342014" y="281615"/>
            <a:ext cx="2743200" cy="365125"/>
          </a:xfrm>
        </p:spPr>
        <p:txBody>
          <a:bodyPr/>
          <a:lstStyle>
            <a:lvl1pPr>
              <a:defRPr/>
            </a:lvl1pPr>
          </a:lstStyle>
          <a:p>
            <a:r>
              <a:rPr lang="fr-CA"/>
              <a:t>Santé Québec</a:t>
            </a:r>
          </a:p>
        </p:txBody>
      </p:sp>
      <p:sp>
        <p:nvSpPr>
          <p:cNvPr id="5" name="Espace réservé du pied de page 4">
            <a:extLst>
              <a:ext uri="{FF2B5EF4-FFF2-40B4-BE49-F238E27FC236}">
                <a16:creationId xmlns:a16="http://schemas.microsoft.com/office/drawing/2014/main" id="{23EAE87B-306C-03F7-E36D-ED0BFA767729}"/>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47D919D1-9618-E3D7-0AF0-1BC33EB4B5E8}"/>
              </a:ext>
            </a:extLst>
          </p:cNvPr>
          <p:cNvSpPr>
            <a:spLocks noGrp="1"/>
          </p:cNvSpPr>
          <p:nvPr>
            <p:ph type="sldNum" sz="quarter" idx="12"/>
          </p:nvPr>
        </p:nvSpPr>
        <p:spPr>
          <a:xfrm>
            <a:off x="8504275" y="6356349"/>
            <a:ext cx="2743200" cy="365125"/>
          </a:xfrm>
        </p:spPr>
        <p:txBody>
          <a:bodyPr/>
          <a:lstStyle/>
          <a:p>
            <a:endParaRPr lang="fr-CA"/>
          </a:p>
        </p:txBody>
      </p:sp>
    </p:spTree>
    <p:extLst>
      <p:ext uri="{BB962C8B-B14F-4D97-AF65-F5344CB8AC3E}">
        <p14:creationId xmlns:p14="http://schemas.microsoft.com/office/powerpoint/2010/main" val="18391800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FAAF1F-24BC-BF65-B514-A67F70906DCE}"/>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9CC77736-3133-EA3F-F9D3-9E34DC20153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3220570E-4B0E-9B2D-91F2-B5984D20FD7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9C89F90B-F1B2-C902-1B5E-9F8A5B8A9354}"/>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6" name="Espace réservé du pied de page 5">
            <a:extLst>
              <a:ext uri="{FF2B5EF4-FFF2-40B4-BE49-F238E27FC236}">
                <a16:creationId xmlns:a16="http://schemas.microsoft.com/office/drawing/2014/main" id="{CDD31BB1-A65F-FA0A-8E51-BBFB6F8E8A8D}"/>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28C705D9-1664-15C2-BA27-37DBF21CC36F}"/>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16784422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0F47E8-06A2-A08B-09C8-FFB7EDC69959}"/>
              </a:ext>
            </a:extLst>
          </p:cNvPr>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1A41169E-A5FD-CC38-36F5-C0EF13E3FA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0EB8A55-2933-F958-B0A7-EFEE17490EF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C07B3807-DCF4-19A1-B492-81CCDF2B1A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8DC41A2-DF19-DE71-DB48-5E6E540B166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78ABABE3-B825-BD43-E970-7AEF72152872}"/>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8" name="Espace réservé du pied de page 7">
            <a:extLst>
              <a:ext uri="{FF2B5EF4-FFF2-40B4-BE49-F238E27FC236}">
                <a16:creationId xmlns:a16="http://schemas.microsoft.com/office/drawing/2014/main" id="{FB494F97-992D-295C-0822-499919C69C59}"/>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90A3B97B-D1B7-9E16-86DC-79D7A8A2EB6F}"/>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29525703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1F7D045-127B-91EE-F60E-2FEBD640FC2C}"/>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3" name="Espace réservé du pied de page 2">
            <a:extLst>
              <a:ext uri="{FF2B5EF4-FFF2-40B4-BE49-F238E27FC236}">
                <a16:creationId xmlns:a16="http://schemas.microsoft.com/office/drawing/2014/main" id="{B3487F23-6080-5292-E3E8-C176728475E6}"/>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B5E66E53-FCD0-A66A-7715-587C34524C7A}"/>
              </a:ext>
            </a:extLst>
          </p:cNvPr>
          <p:cNvSpPr>
            <a:spLocks noGrp="1"/>
          </p:cNvSpPr>
          <p:nvPr>
            <p:ph type="sldNum" sz="quarter" idx="12"/>
          </p:nvPr>
        </p:nvSpPr>
        <p:spPr/>
        <p:txBody>
          <a:bodyPr/>
          <a:lstStyle/>
          <a:p>
            <a:fld id="{8A244CFC-F232-48B1-B329-7822794E1AB7}" type="slidenum">
              <a:rPr lang="fr-CA" smtClean="0"/>
              <a:t>‹n°›</a:t>
            </a:fld>
            <a:endParaRPr lang="fr-CA"/>
          </a:p>
        </p:txBody>
      </p:sp>
      <p:pic>
        <p:nvPicPr>
          <p:cNvPr id="5" name="Image 4"/>
          <p:cNvPicPr>
            <a:picLocks noChangeAspect="1"/>
          </p:cNvPicPr>
          <p:nvPr userDrawn="1"/>
        </p:nvPicPr>
        <p:blipFill rotWithShape="1">
          <a:blip r:embed="rId2">
            <a:extLst>
              <a:ext uri="{28A0092B-C50C-407E-A947-70E740481C1C}">
                <a14:useLocalDpi xmlns:a14="http://schemas.microsoft.com/office/drawing/2010/main" val="0"/>
              </a:ext>
            </a:extLst>
          </a:blip>
          <a:srcRect r="3101" b="4784"/>
          <a:stretch/>
        </p:blipFill>
        <p:spPr>
          <a:xfrm>
            <a:off x="0" y="0"/>
            <a:ext cx="12192000" cy="6858000"/>
          </a:xfrm>
          <a:prstGeom prst="rect">
            <a:avLst/>
          </a:prstGeom>
        </p:spPr>
      </p:pic>
    </p:spTree>
    <p:extLst>
      <p:ext uri="{BB962C8B-B14F-4D97-AF65-F5344CB8AC3E}">
        <p14:creationId xmlns:p14="http://schemas.microsoft.com/office/powerpoint/2010/main" val="15434943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46D54B-2618-6D89-DC7E-7C1FFDCE340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CCFD036C-7C42-0EDF-4139-108FDEE957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FF4D3CB3-A955-B5D7-A18A-90545CA854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B3DC033-5BB6-25ED-8441-4C0960723213}"/>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6" name="Espace réservé du pied de page 5">
            <a:extLst>
              <a:ext uri="{FF2B5EF4-FFF2-40B4-BE49-F238E27FC236}">
                <a16:creationId xmlns:a16="http://schemas.microsoft.com/office/drawing/2014/main" id="{6B27E694-FCAD-3A8A-B31F-DD0D77D2F9F4}"/>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4483EE35-3B41-1944-718B-1852F3740A43}"/>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22875267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556554-A952-E4F3-9B79-48B88A2B8E7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C104D45F-CEA2-4E0A-7F47-47121AD383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6CB681E3-EBA1-A6ED-941E-57A10B8D09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1B22DD-29CC-CD7A-356E-03189F1245D2}"/>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6" name="Espace réservé du pied de page 5">
            <a:extLst>
              <a:ext uri="{FF2B5EF4-FFF2-40B4-BE49-F238E27FC236}">
                <a16:creationId xmlns:a16="http://schemas.microsoft.com/office/drawing/2014/main" id="{FE9F8B6B-CADB-7162-25F2-D7DF67A01CAA}"/>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ED48F789-101A-93BF-4DAF-99C93EB96ECC}"/>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5978046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90AE4B-1A85-D12E-8086-7C840B28C838}"/>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12299D7B-363D-4836-3584-765470BC90D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2ABABB25-977C-40B1-EFD0-369E446C3320}"/>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5" name="Espace réservé du pied de page 4">
            <a:extLst>
              <a:ext uri="{FF2B5EF4-FFF2-40B4-BE49-F238E27FC236}">
                <a16:creationId xmlns:a16="http://schemas.microsoft.com/office/drawing/2014/main" id="{87847FB6-1513-6D7F-FD17-4C90FAFFD9C3}"/>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4F65CB9E-ACF5-3EC0-7966-29CCA8F2303D}"/>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2722888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de section_Pâle (option 3)">
    <p:bg>
      <p:bgPr>
        <a:solidFill>
          <a:srgbClr val="FFFFFF"/>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A4F51EB-04FF-4380-9FBB-E20A11C883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85" y="1"/>
            <a:ext cx="12192000" cy="6866535"/>
          </a:xfrm>
          <a:prstGeom prst="rect">
            <a:avLst/>
          </a:prstGeom>
        </p:spPr>
      </p:pic>
      <p:sp>
        <p:nvSpPr>
          <p:cNvPr id="13" name="ZoneTexte 12">
            <a:extLst>
              <a:ext uri="{FF2B5EF4-FFF2-40B4-BE49-F238E27FC236}">
                <a16:creationId xmlns:a16="http://schemas.microsoft.com/office/drawing/2014/main" id="{53E75B51-D0FD-E9F6-73C3-5CA46A4FC2C7}"/>
              </a:ext>
            </a:extLst>
          </p:cNvPr>
          <p:cNvSpPr txBox="1"/>
          <p:nvPr userDrawn="1"/>
        </p:nvSpPr>
        <p:spPr>
          <a:xfrm>
            <a:off x="8578392" y="402827"/>
            <a:ext cx="3004008" cy="379656"/>
          </a:xfrm>
          <a:prstGeom prst="rect">
            <a:avLst/>
          </a:prstGeom>
          <a:noFill/>
        </p:spPr>
        <p:txBody>
          <a:bodyPr wrap="square" rtlCol="0">
            <a:spAutoFit/>
          </a:bodyPr>
          <a:lstStyle/>
          <a:p>
            <a:pPr algn="r"/>
            <a:r>
              <a:rPr lang="fr-CA" sz="1867">
                <a:solidFill>
                  <a:schemeClr val="bg2"/>
                </a:solidFill>
                <a:latin typeface="Montserrat" panose="00000500000000000000" pitchFamily="2" charset="0"/>
              </a:rPr>
              <a:t>Santé Québec</a:t>
            </a:r>
          </a:p>
        </p:txBody>
      </p:sp>
      <p:sp>
        <p:nvSpPr>
          <p:cNvPr id="7" name="Titre 8"/>
          <p:cNvSpPr>
            <a:spLocks noGrp="1"/>
          </p:cNvSpPr>
          <p:nvPr>
            <p:ph type="title"/>
          </p:nvPr>
        </p:nvSpPr>
        <p:spPr>
          <a:xfrm>
            <a:off x="5327915" y="1508787"/>
            <a:ext cx="6144683" cy="1684835"/>
          </a:xfrm>
        </p:spPr>
        <p:txBody>
          <a:bodyPr>
            <a:noAutofit/>
          </a:bodyPr>
          <a:lstStyle>
            <a:lvl1pPr algn="l" defTabSz="1219170" rtl="0" eaLnBrk="1" latinLnBrk="0" hangingPunct="1">
              <a:spcBef>
                <a:spcPct val="0"/>
              </a:spcBef>
              <a:buNone/>
              <a:defRPr lang="fr-CA" sz="3733" b="1" i="0" kern="1200" baseline="0" dirty="0">
                <a:solidFill>
                  <a:schemeClr val="bg2"/>
                </a:solidFill>
                <a:latin typeface="Segoe UI" panose="020B0502040204020203" pitchFamily="34" charset="0"/>
                <a:ea typeface="+mj-ea"/>
                <a:cs typeface="Segoe UI" panose="020B0502040204020203" pitchFamily="34" charset="0"/>
              </a:defRPr>
            </a:lvl1pPr>
          </a:lstStyle>
          <a:p>
            <a:r>
              <a:rPr lang="fr-FR"/>
              <a:t>Modifiez le style du titre</a:t>
            </a:r>
            <a:endParaRPr lang="fr-CA"/>
          </a:p>
        </p:txBody>
      </p:sp>
      <p:sp>
        <p:nvSpPr>
          <p:cNvPr id="8" name="Sous-titre 2"/>
          <p:cNvSpPr>
            <a:spLocks noGrp="1"/>
          </p:cNvSpPr>
          <p:nvPr>
            <p:ph type="subTitle" idx="1"/>
          </p:nvPr>
        </p:nvSpPr>
        <p:spPr>
          <a:xfrm>
            <a:off x="5327915" y="3621022"/>
            <a:ext cx="3840427" cy="1344149"/>
          </a:xfrm>
        </p:spPr>
        <p:txBody>
          <a:bodyPr>
            <a:normAutofit/>
          </a:bodyPr>
          <a:lstStyle>
            <a:lvl1pPr marL="0" indent="0" algn="l" defTabSz="1219170" rtl="0" eaLnBrk="1" latinLnBrk="0" hangingPunct="1">
              <a:spcBef>
                <a:spcPct val="20000"/>
              </a:spcBef>
              <a:buFont typeface="Arial" panose="020B0604020202020204" pitchFamily="34" charset="0"/>
              <a:buNone/>
              <a:defRPr lang="fr-CA" sz="2667" kern="1200" dirty="0">
                <a:solidFill>
                  <a:schemeClr val="bg2"/>
                </a:solidFill>
                <a:latin typeface="Segoe UI" panose="020B0502040204020203" pitchFamily="34" charset="0"/>
                <a:ea typeface="+mn-ea"/>
                <a:cs typeface="Segoe UI" panose="020B0502040204020203"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a:t>Modifiez le style des sous-titres du masque</a:t>
            </a:r>
            <a:endParaRPr lang="fr-CA"/>
          </a:p>
        </p:txBody>
      </p:sp>
      <p:cxnSp>
        <p:nvCxnSpPr>
          <p:cNvPr id="9" name="Connecteur droit 8">
            <a:extLst>
              <a:ext uri="{FF2B5EF4-FFF2-40B4-BE49-F238E27FC236}">
                <a16:creationId xmlns:a16="http://schemas.microsoft.com/office/drawing/2014/main" id="{1EEC5AC3-70FE-7700-D083-6040150A784F}"/>
              </a:ext>
            </a:extLst>
          </p:cNvPr>
          <p:cNvCxnSpPr>
            <a:cxnSpLocks/>
          </p:cNvCxnSpPr>
          <p:nvPr userDrawn="1"/>
        </p:nvCxnSpPr>
        <p:spPr>
          <a:xfrm>
            <a:off x="5327915" y="3355856"/>
            <a:ext cx="4070064"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5">
            <a:extLst>
              <a:ext uri="{FF2B5EF4-FFF2-40B4-BE49-F238E27FC236}">
                <a16:creationId xmlns:a16="http://schemas.microsoft.com/office/drawing/2014/main" id="{F9ABDE79-0B8B-495E-BF45-C51B2C0F9662}"/>
              </a:ext>
            </a:extLst>
          </p:cNvPr>
          <p:cNvSpPr>
            <a:spLocks noGrp="1"/>
          </p:cNvSpPr>
          <p:nvPr>
            <p:ph type="sldNum" sz="quarter" idx="12"/>
          </p:nvPr>
        </p:nvSpPr>
        <p:spPr>
          <a:xfrm>
            <a:off x="8737600" y="6356351"/>
            <a:ext cx="2844800" cy="365125"/>
          </a:xfrm>
          <a:prstGeom prst="rect">
            <a:avLst/>
          </a:prstGeom>
        </p:spPr>
        <p:txBody>
          <a:bodyPr/>
          <a:lstStyle>
            <a:lvl1pPr>
              <a:defRPr>
                <a:solidFill>
                  <a:schemeClr val="accent6"/>
                </a:solidFill>
              </a:defRPr>
            </a:lvl1pPr>
          </a:lstStyle>
          <a:p>
            <a:fld id="{5F815E1F-3527-4855-B6F3-0A29C28D2125}" type="slidenum">
              <a:rPr lang="fr-CA" smtClean="0"/>
              <a:pPr/>
              <a:t>‹n°›</a:t>
            </a:fld>
            <a:endParaRPr lang="fr-CA"/>
          </a:p>
        </p:txBody>
      </p:sp>
    </p:spTree>
    <p:extLst>
      <p:ext uri="{BB962C8B-B14F-4D97-AF65-F5344CB8AC3E}">
        <p14:creationId xmlns:p14="http://schemas.microsoft.com/office/powerpoint/2010/main" val="2010246148"/>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77AD6AD-75A8-09F7-ACE2-3E074307A3CD}"/>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BC2A1648-4212-6136-96F6-D6146C71B0A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CE4F6A5F-A5DD-E3A8-7152-DB71EDE24CAC}"/>
              </a:ext>
            </a:extLst>
          </p:cNvPr>
          <p:cNvSpPr>
            <a:spLocks noGrp="1"/>
          </p:cNvSpPr>
          <p:nvPr>
            <p:ph type="dt" sz="half" idx="10"/>
          </p:nvPr>
        </p:nvSpPr>
        <p:spPr/>
        <p:txBody>
          <a:bodyPr/>
          <a:lstStyle/>
          <a:p>
            <a:fld id="{56140E3B-5D86-4010-BF3C-8F1E6FC8F646}" type="datetimeFigureOut">
              <a:rPr lang="fr-CA" smtClean="0"/>
              <a:t>2025-09-24</a:t>
            </a:fld>
            <a:endParaRPr lang="fr-CA"/>
          </a:p>
        </p:txBody>
      </p:sp>
      <p:sp>
        <p:nvSpPr>
          <p:cNvPr id="5" name="Espace réservé du pied de page 4">
            <a:extLst>
              <a:ext uri="{FF2B5EF4-FFF2-40B4-BE49-F238E27FC236}">
                <a16:creationId xmlns:a16="http://schemas.microsoft.com/office/drawing/2014/main" id="{2188AF48-F13F-57E3-2B3B-D4A155E27838}"/>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3D8E84B6-9997-7871-0E01-96ADF64AF4CA}"/>
              </a:ext>
            </a:extLst>
          </p:cNvPr>
          <p:cNvSpPr>
            <a:spLocks noGrp="1"/>
          </p:cNvSpPr>
          <p:nvPr>
            <p:ph type="sldNum" sz="quarter" idx="12"/>
          </p:nvPr>
        </p:nvSpPr>
        <p:spPr/>
        <p:txBody>
          <a:bodyPr/>
          <a:lstStyle/>
          <a:p>
            <a:fld id="{8A244CFC-F232-48B1-B329-7822794E1AB7}" type="slidenum">
              <a:rPr lang="fr-CA" smtClean="0"/>
              <a:t>‹n°›</a:t>
            </a:fld>
            <a:endParaRPr lang="fr-CA"/>
          </a:p>
        </p:txBody>
      </p:sp>
    </p:spTree>
    <p:extLst>
      <p:ext uri="{BB962C8B-B14F-4D97-AF65-F5344CB8AC3E}">
        <p14:creationId xmlns:p14="http://schemas.microsoft.com/office/powerpoint/2010/main" val="23347191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Title Only A">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376AD4-D622-40ED-8FC3-F631BE9DE588}"/>
              </a:ext>
            </a:extLst>
          </p:cNvPr>
          <p:cNvSpPr>
            <a:spLocks noGrp="1"/>
          </p:cNvSpPr>
          <p:nvPr>
            <p:ph type="title" hasCustomPrompt="1"/>
          </p:nvPr>
        </p:nvSpPr>
        <p:spPr>
          <a:xfrm>
            <a:off x="450000" y="450000"/>
            <a:ext cx="11293200" cy="738000"/>
          </a:xfrm>
          <a:prstGeom prst="rect">
            <a:avLst/>
          </a:prstGeom>
        </p:spPr>
        <p:txBody>
          <a:bodyPr anchor="t"/>
          <a:lstStyle>
            <a:lvl1pPr>
              <a:defRPr sz="2800">
                <a:solidFill>
                  <a:schemeClr val="tx1"/>
                </a:solidFill>
              </a:defRPr>
            </a:lvl1pPr>
          </a:lstStyle>
          <a:p>
            <a:r>
              <a:rPr lang="fr-CA" noProof="0" err="1"/>
              <a:t>Modify</a:t>
            </a:r>
            <a:r>
              <a:rPr lang="fr-CA" noProof="0"/>
              <a:t> </a:t>
            </a:r>
            <a:r>
              <a:rPr lang="fr-CA" noProof="0" err="1"/>
              <a:t>Title</a:t>
            </a:r>
            <a:r>
              <a:rPr lang="fr-CA" noProof="0"/>
              <a:t> Style</a:t>
            </a:r>
          </a:p>
        </p:txBody>
      </p:sp>
    </p:spTree>
    <p:extLst>
      <p:ext uri="{BB962C8B-B14F-4D97-AF65-F5344CB8AC3E}">
        <p14:creationId xmlns:p14="http://schemas.microsoft.com/office/powerpoint/2010/main" val="33889776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ond_Bleu_Pal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42D694B6-778B-4CC6-9246-3BADBBA0F633}"/>
              </a:ext>
            </a:extLst>
          </p:cNvPr>
          <p:cNvSpPr>
            <a:spLocks noGrp="1"/>
          </p:cNvSpPr>
          <p:nvPr>
            <p:ph type="sldNum" sz="quarter" idx="12"/>
          </p:nvPr>
        </p:nvSpPr>
        <p:spPr>
          <a:xfrm>
            <a:off x="8737600" y="6356351"/>
            <a:ext cx="2844800" cy="365125"/>
          </a:xfrm>
          <a:prstGeom prst="rect">
            <a:avLst/>
          </a:prstGeom>
        </p:spPr>
        <p:txBody>
          <a:bodyPr/>
          <a:lstStyle/>
          <a:p>
            <a:fld id="{5F815E1F-3527-4855-B6F3-0A29C28D2125}" type="slidenum">
              <a:rPr lang="fr-CA" smtClean="0"/>
              <a:t>‹n°›</a:t>
            </a:fld>
            <a:endParaRPr lang="fr-CA"/>
          </a:p>
        </p:txBody>
      </p:sp>
      <p:sp>
        <p:nvSpPr>
          <p:cNvPr id="3" name="Espace réservé du contenu 2">
            <a:extLst>
              <a:ext uri="{FF2B5EF4-FFF2-40B4-BE49-F238E27FC236}">
                <a16:creationId xmlns:a16="http://schemas.microsoft.com/office/drawing/2014/main" id="{923AE7DC-0F51-48B3-A4C2-8A2D3DC411BB}"/>
              </a:ext>
            </a:extLst>
          </p:cNvPr>
          <p:cNvSpPr>
            <a:spLocks noGrp="1"/>
          </p:cNvSpPr>
          <p:nvPr>
            <p:ph sz="quarter" idx="13" hasCustomPrompt="1"/>
          </p:nvPr>
        </p:nvSpPr>
        <p:spPr>
          <a:xfrm>
            <a:off x="609600" y="1220755"/>
            <a:ext cx="10972800" cy="4032448"/>
          </a:xfrm>
        </p:spPr>
        <p:txBody>
          <a:bodyPr/>
          <a:lstStyle>
            <a:lvl1pPr marL="0" marR="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pPr marL="0" marR="0" lvl="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CA"/>
              <a:t>Cliquez sur un icône pour insérer un objet (image, graphique, tableau, etc.)</a:t>
            </a:r>
          </a:p>
        </p:txBody>
      </p:sp>
    </p:spTree>
    <p:extLst>
      <p:ext uri="{BB962C8B-B14F-4D97-AF65-F5344CB8AC3E}">
        <p14:creationId xmlns:p14="http://schemas.microsoft.com/office/powerpoint/2010/main" val="1685897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u_Foncé">
    <p:bg>
      <p:bgPr>
        <a:solidFill>
          <a:schemeClr val="tx2"/>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1175" y="2008411"/>
            <a:ext cx="11137237" cy="3820856"/>
          </a:xfrm>
        </p:spPr>
        <p:txBody>
          <a:bodyPr/>
          <a:lstStyle>
            <a:lvl1pPr>
              <a:defRPr>
                <a:solidFill>
                  <a:schemeClr val="bg2"/>
                </a:solidFill>
              </a:defRPr>
            </a:lvl1pPr>
            <a:lvl2pPr>
              <a:defRPr>
                <a:solidFill>
                  <a:schemeClr val="bg1">
                    <a:lumMod val="90000"/>
                  </a:schemeClr>
                </a:solidFill>
              </a:defRPr>
            </a:lvl2pPr>
            <a:lvl3pPr>
              <a:defRPr>
                <a:solidFill>
                  <a:srgbClr val="E7E6E6"/>
                </a:solidFill>
              </a:defRPr>
            </a:lvl3pPr>
            <a:lvl4pPr>
              <a:defRPr>
                <a:solidFill>
                  <a:srgbClr val="E7E6E6"/>
                </a:solidFill>
              </a:defRPr>
            </a:lvl4pPr>
            <a:lvl5pPr>
              <a:defRPr>
                <a:solidFill>
                  <a:srgbClr val="E7E6E6"/>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numéro de diapositive 5">
            <a:extLst>
              <a:ext uri="{FF2B5EF4-FFF2-40B4-BE49-F238E27FC236}">
                <a16:creationId xmlns:a16="http://schemas.microsoft.com/office/drawing/2014/main" id="{5931C67C-6BBF-484E-8D73-E88683D030BA}"/>
              </a:ext>
            </a:extLst>
          </p:cNvPr>
          <p:cNvSpPr>
            <a:spLocks noGrp="1"/>
          </p:cNvSpPr>
          <p:nvPr>
            <p:ph type="sldNum" sz="quarter" idx="12"/>
          </p:nvPr>
        </p:nvSpPr>
        <p:spPr>
          <a:xfrm>
            <a:off x="8737600" y="6356351"/>
            <a:ext cx="2927019" cy="365125"/>
          </a:xfrm>
          <a:prstGeom prst="rect">
            <a:avLst/>
          </a:prstGeom>
        </p:spPr>
        <p:txBody>
          <a:bodyPr/>
          <a:lstStyle/>
          <a:p>
            <a:fld id="{5F815E1F-3527-4855-B6F3-0A29C28D2125}" type="slidenum">
              <a:rPr lang="fr-CA" smtClean="0"/>
              <a:t>‹n°›</a:t>
            </a:fld>
            <a:endParaRPr lang="fr-CA"/>
          </a:p>
        </p:txBody>
      </p:sp>
      <p:sp>
        <p:nvSpPr>
          <p:cNvPr id="2" name="Titre 1">
            <a:extLst>
              <a:ext uri="{FF2B5EF4-FFF2-40B4-BE49-F238E27FC236}">
                <a16:creationId xmlns:a16="http://schemas.microsoft.com/office/drawing/2014/main" id="{44BEAB13-8127-4B3B-B173-811A5A21B45B}"/>
              </a:ext>
            </a:extLst>
          </p:cNvPr>
          <p:cNvSpPr>
            <a:spLocks noGrp="1"/>
          </p:cNvSpPr>
          <p:nvPr>
            <p:ph type="title"/>
          </p:nvPr>
        </p:nvSpPr>
        <p:spPr>
          <a:xfrm>
            <a:off x="541175" y="260648"/>
            <a:ext cx="11137237" cy="1143000"/>
          </a:xfrm>
        </p:spPr>
        <p:txBody>
          <a:bodyPr/>
          <a:lstStyle>
            <a:lvl1pPr>
              <a:defRPr>
                <a:solidFill>
                  <a:srgbClr val="E7E6E6"/>
                </a:solidFill>
              </a:defRPr>
            </a:lvl1pPr>
          </a:lstStyle>
          <a:p>
            <a:r>
              <a:rPr lang="fr-FR"/>
              <a:t>Modifiez le style du titre</a:t>
            </a:r>
            <a:endParaRPr lang="fr-CA"/>
          </a:p>
        </p:txBody>
      </p:sp>
    </p:spTree>
    <p:extLst>
      <p:ext uri="{BB962C8B-B14F-4D97-AF65-F5344CB8AC3E}">
        <p14:creationId xmlns:p14="http://schemas.microsoft.com/office/powerpoint/2010/main" val="882652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u_Bleu">
    <p:bg>
      <p:bgPr>
        <a:solidFill>
          <a:schemeClr val="tx1"/>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27382" y="2027982"/>
            <a:ext cx="11137237" cy="3801285"/>
          </a:xfrm>
        </p:spPr>
        <p:txBody>
          <a:bodyPr/>
          <a:lstStyle>
            <a:lvl1pPr>
              <a:defRPr>
                <a:solidFill>
                  <a:schemeClr val="bg2"/>
                </a:solidFill>
              </a:defRPr>
            </a:lvl1pPr>
            <a:lvl2pPr>
              <a:defRPr>
                <a:solidFill>
                  <a:schemeClr val="bg1">
                    <a:lumMod val="90000"/>
                  </a:schemeClr>
                </a:solidFill>
              </a:defRPr>
            </a:lvl2pPr>
            <a:lvl3pPr>
              <a:defRPr>
                <a:solidFill>
                  <a:srgbClr val="E7E6E6"/>
                </a:solidFill>
              </a:defRPr>
            </a:lvl3pPr>
            <a:lvl4pPr>
              <a:defRPr>
                <a:solidFill>
                  <a:srgbClr val="E7E6E6"/>
                </a:solidFill>
              </a:defRPr>
            </a:lvl4pPr>
            <a:lvl5pPr>
              <a:defRPr>
                <a:solidFill>
                  <a:srgbClr val="E7E6E6"/>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numéro de diapositive 5">
            <a:extLst>
              <a:ext uri="{FF2B5EF4-FFF2-40B4-BE49-F238E27FC236}">
                <a16:creationId xmlns:a16="http://schemas.microsoft.com/office/drawing/2014/main" id="{7DB8451F-AB1F-48D7-9C73-AB0E987ADB54}"/>
              </a:ext>
            </a:extLst>
          </p:cNvPr>
          <p:cNvSpPr>
            <a:spLocks noGrp="1"/>
          </p:cNvSpPr>
          <p:nvPr>
            <p:ph type="sldNum" sz="quarter" idx="12"/>
          </p:nvPr>
        </p:nvSpPr>
        <p:spPr>
          <a:xfrm>
            <a:off x="8737600" y="6356351"/>
            <a:ext cx="2927019" cy="365125"/>
          </a:xfrm>
          <a:prstGeom prst="rect">
            <a:avLst/>
          </a:prstGeom>
        </p:spPr>
        <p:txBody>
          <a:bodyPr/>
          <a:lstStyle/>
          <a:p>
            <a:fld id="{5F815E1F-3527-4855-B6F3-0A29C28D2125}" type="slidenum">
              <a:rPr lang="fr-CA" smtClean="0"/>
              <a:t>‹n°›</a:t>
            </a:fld>
            <a:endParaRPr lang="fr-CA"/>
          </a:p>
        </p:txBody>
      </p:sp>
      <p:sp>
        <p:nvSpPr>
          <p:cNvPr id="2" name="Titre 1">
            <a:extLst>
              <a:ext uri="{FF2B5EF4-FFF2-40B4-BE49-F238E27FC236}">
                <a16:creationId xmlns:a16="http://schemas.microsoft.com/office/drawing/2014/main" id="{C2D191C9-679E-4E58-AB74-773626EB4795}"/>
              </a:ext>
            </a:extLst>
          </p:cNvPr>
          <p:cNvSpPr>
            <a:spLocks noGrp="1"/>
          </p:cNvSpPr>
          <p:nvPr>
            <p:ph type="title"/>
          </p:nvPr>
        </p:nvSpPr>
        <p:spPr>
          <a:xfrm>
            <a:off x="527382" y="260648"/>
            <a:ext cx="11137236" cy="1143000"/>
          </a:xfrm>
        </p:spPr>
        <p:txBody>
          <a:bodyPr/>
          <a:lstStyle>
            <a:lvl1pPr>
              <a:defRPr>
                <a:solidFill>
                  <a:srgbClr val="E7E6E6"/>
                </a:solidFill>
              </a:defRPr>
            </a:lvl1pPr>
          </a:lstStyle>
          <a:p>
            <a:r>
              <a:rPr lang="fr-FR"/>
              <a:t>Modifiez le style du titre</a:t>
            </a:r>
            <a:endParaRPr lang="fr-CA"/>
          </a:p>
        </p:txBody>
      </p:sp>
    </p:spTree>
    <p:extLst>
      <p:ext uri="{BB962C8B-B14F-4D97-AF65-F5344CB8AC3E}">
        <p14:creationId xmlns:p14="http://schemas.microsoft.com/office/powerpoint/2010/main" val="2247272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_Bande foncée">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63552" y="1796819"/>
            <a:ext cx="9696000" cy="3936437"/>
          </a:xfrm>
        </p:spPr>
        <p:txBody>
          <a:bodyPr/>
          <a:lstStyle>
            <a:lvl1pPr>
              <a:defRPr>
                <a:solidFill>
                  <a:schemeClr val="tx2"/>
                </a:solidFill>
              </a:defRPr>
            </a:lvl1pPr>
            <a:lvl2pPr>
              <a:defRPr>
                <a:solidFill>
                  <a:schemeClr val="accent6"/>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2" name="Rectangle 1"/>
          <p:cNvSpPr/>
          <p:nvPr userDrawn="1"/>
        </p:nvSpPr>
        <p:spPr>
          <a:xfrm>
            <a:off x="-48683" y="-123395"/>
            <a:ext cx="1728192" cy="7200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2400"/>
          </a:p>
        </p:txBody>
      </p:sp>
      <p:sp>
        <p:nvSpPr>
          <p:cNvPr id="7" name="Espace réservé du numéro de diapositive 6">
            <a:extLst>
              <a:ext uri="{FF2B5EF4-FFF2-40B4-BE49-F238E27FC236}">
                <a16:creationId xmlns:a16="http://schemas.microsoft.com/office/drawing/2014/main" id="{3D34317B-B390-4454-9096-C139FA936F64}"/>
              </a:ext>
            </a:extLst>
          </p:cNvPr>
          <p:cNvSpPr>
            <a:spLocks noGrp="1"/>
          </p:cNvSpPr>
          <p:nvPr>
            <p:ph type="sldNum" sz="quarter" idx="12"/>
          </p:nvPr>
        </p:nvSpPr>
        <p:spPr>
          <a:xfrm>
            <a:off x="8737600" y="6356351"/>
            <a:ext cx="2928000" cy="365125"/>
          </a:xfrm>
          <a:prstGeom prst="rect">
            <a:avLst/>
          </a:prstGeom>
        </p:spPr>
        <p:txBody>
          <a:bodyPr/>
          <a:lstStyle/>
          <a:p>
            <a:fld id="{5F815E1F-3527-4855-B6F3-0A29C28D2125}" type="slidenum">
              <a:rPr lang="fr-CA" smtClean="0"/>
              <a:t>‹n°›</a:t>
            </a:fld>
            <a:endParaRPr lang="fr-CA"/>
          </a:p>
        </p:txBody>
      </p:sp>
      <p:sp>
        <p:nvSpPr>
          <p:cNvPr id="4" name="Titre 3">
            <a:extLst>
              <a:ext uri="{FF2B5EF4-FFF2-40B4-BE49-F238E27FC236}">
                <a16:creationId xmlns:a16="http://schemas.microsoft.com/office/drawing/2014/main" id="{9DD96A77-324E-4E95-96EA-C8AD2A7E1253}"/>
              </a:ext>
            </a:extLst>
          </p:cNvPr>
          <p:cNvSpPr>
            <a:spLocks noGrp="1"/>
          </p:cNvSpPr>
          <p:nvPr>
            <p:ph type="title"/>
          </p:nvPr>
        </p:nvSpPr>
        <p:spPr>
          <a:xfrm>
            <a:off x="2063552" y="260648"/>
            <a:ext cx="9696000" cy="1143000"/>
          </a:xfrm>
        </p:spPr>
        <p:txBody>
          <a:bodyPr/>
          <a:lstStyle/>
          <a:p>
            <a:r>
              <a:rPr lang="fr-FR"/>
              <a:t>Modifiez le style du titre</a:t>
            </a:r>
            <a:endParaRPr lang="fr-CA"/>
          </a:p>
        </p:txBody>
      </p:sp>
    </p:spTree>
    <p:extLst>
      <p:ext uri="{BB962C8B-B14F-4D97-AF65-F5344CB8AC3E}">
        <p14:creationId xmlns:p14="http://schemas.microsoft.com/office/powerpoint/2010/main" val="3642092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_Visuel droite Foncé">
    <p:bg>
      <p:bgPr>
        <a:solidFill>
          <a:srgbClr val="FFFFFF"/>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A26350A-7558-4AB1-9F61-D5BFA1294E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0" y="0"/>
            <a:ext cx="4818888" cy="6858000"/>
          </a:xfrm>
          <a:prstGeom prst="rect">
            <a:avLst/>
          </a:prstGeom>
        </p:spPr>
      </p:pic>
      <p:sp>
        <p:nvSpPr>
          <p:cNvPr id="13" name="ZoneTexte 12">
            <a:extLst>
              <a:ext uri="{FF2B5EF4-FFF2-40B4-BE49-F238E27FC236}">
                <a16:creationId xmlns:a16="http://schemas.microsoft.com/office/drawing/2014/main" id="{53E75B51-D0FD-E9F6-73C3-5CA46A4FC2C7}"/>
              </a:ext>
            </a:extLst>
          </p:cNvPr>
          <p:cNvSpPr txBox="1"/>
          <p:nvPr userDrawn="1"/>
        </p:nvSpPr>
        <p:spPr>
          <a:xfrm>
            <a:off x="9168342" y="260648"/>
            <a:ext cx="2510069" cy="379656"/>
          </a:xfrm>
          <a:prstGeom prst="rect">
            <a:avLst/>
          </a:prstGeom>
          <a:noFill/>
        </p:spPr>
        <p:txBody>
          <a:bodyPr wrap="square" rtlCol="0">
            <a:spAutoFit/>
          </a:bodyPr>
          <a:lstStyle/>
          <a:p>
            <a:pPr algn="r"/>
            <a:r>
              <a:rPr lang="fr-CA" sz="1867">
                <a:solidFill>
                  <a:srgbClr val="345571"/>
                </a:solidFill>
                <a:latin typeface="Montserrat" panose="00000500000000000000" pitchFamily="2" charset="0"/>
              </a:rPr>
              <a:t>Santé Québec</a:t>
            </a:r>
          </a:p>
        </p:txBody>
      </p:sp>
      <p:sp>
        <p:nvSpPr>
          <p:cNvPr id="8" name="Titre 8"/>
          <p:cNvSpPr>
            <a:spLocks noGrp="1"/>
          </p:cNvSpPr>
          <p:nvPr>
            <p:ph type="title"/>
          </p:nvPr>
        </p:nvSpPr>
        <p:spPr>
          <a:xfrm>
            <a:off x="411051" y="1254842"/>
            <a:ext cx="4374309" cy="1502084"/>
          </a:xfrm>
        </p:spPr>
        <p:txBody>
          <a:bodyPr>
            <a:noAutofit/>
          </a:bodyPr>
          <a:lstStyle>
            <a:lvl1pPr algn="l">
              <a:defRPr sz="4267">
                <a:solidFill>
                  <a:schemeClr val="tx1"/>
                </a:solidFill>
              </a:defRPr>
            </a:lvl1pPr>
          </a:lstStyle>
          <a:p>
            <a:r>
              <a:rPr lang="fr-FR"/>
              <a:t>Modifiez le style du titre</a:t>
            </a:r>
            <a:endParaRPr lang="fr-CA"/>
          </a:p>
        </p:txBody>
      </p:sp>
      <p:sp>
        <p:nvSpPr>
          <p:cNvPr id="11" name="Sous-titre 2"/>
          <p:cNvSpPr>
            <a:spLocks noGrp="1"/>
          </p:cNvSpPr>
          <p:nvPr>
            <p:ph type="subTitle" idx="1" hasCustomPrompt="1"/>
          </p:nvPr>
        </p:nvSpPr>
        <p:spPr>
          <a:xfrm>
            <a:off x="5562120" y="1254842"/>
            <a:ext cx="6019800" cy="1022031"/>
          </a:xfrm>
        </p:spPr>
        <p:txBody>
          <a:bodyPr>
            <a:normAutofit/>
          </a:bodyPr>
          <a:lstStyle>
            <a:lvl1pPr marL="0" indent="0" algn="l">
              <a:buNone/>
              <a:defRPr sz="24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fr-FR"/>
              <a:t>MODIFIEZ LE STYLE DES SOUS-TITRES DU MASQUE</a:t>
            </a:r>
            <a:endParaRPr lang="fr-CA"/>
          </a:p>
        </p:txBody>
      </p:sp>
      <p:cxnSp>
        <p:nvCxnSpPr>
          <p:cNvPr id="12" name="Connecteur droit 11">
            <a:extLst>
              <a:ext uri="{FF2B5EF4-FFF2-40B4-BE49-F238E27FC236}">
                <a16:creationId xmlns:a16="http://schemas.microsoft.com/office/drawing/2014/main" id="{1EEC5AC3-70FE-7700-D083-6040150A784F}"/>
              </a:ext>
            </a:extLst>
          </p:cNvPr>
          <p:cNvCxnSpPr>
            <a:cxnSpLocks/>
          </p:cNvCxnSpPr>
          <p:nvPr userDrawn="1"/>
        </p:nvCxnSpPr>
        <p:spPr>
          <a:xfrm>
            <a:off x="411051" y="2948947"/>
            <a:ext cx="36687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Espace réservé du numéro de diapositive 4">
            <a:extLst>
              <a:ext uri="{FF2B5EF4-FFF2-40B4-BE49-F238E27FC236}">
                <a16:creationId xmlns:a16="http://schemas.microsoft.com/office/drawing/2014/main" id="{E8D0792F-AAA0-414A-A835-2C792D0A4B35}"/>
              </a:ext>
            </a:extLst>
          </p:cNvPr>
          <p:cNvSpPr>
            <a:spLocks noGrp="1"/>
          </p:cNvSpPr>
          <p:nvPr>
            <p:ph type="sldNum" sz="quarter" idx="12"/>
          </p:nvPr>
        </p:nvSpPr>
        <p:spPr>
          <a:xfrm>
            <a:off x="8737600" y="6356351"/>
            <a:ext cx="2844800" cy="365125"/>
          </a:xfrm>
          <a:prstGeom prst="rect">
            <a:avLst/>
          </a:prstGeom>
        </p:spPr>
        <p:txBody>
          <a:bodyPr/>
          <a:lstStyle/>
          <a:p>
            <a:fld id="{5F815E1F-3527-4855-B6F3-0A29C28D2125}" type="slidenum">
              <a:rPr lang="fr-CA" smtClean="0"/>
              <a:t>‹n°›</a:t>
            </a:fld>
            <a:endParaRPr lang="fr-CA"/>
          </a:p>
        </p:txBody>
      </p:sp>
      <p:sp>
        <p:nvSpPr>
          <p:cNvPr id="7" name="Espace réservé du contenu 6">
            <a:extLst>
              <a:ext uri="{FF2B5EF4-FFF2-40B4-BE49-F238E27FC236}">
                <a16:creationId xmlns:a16="http://schemas.microsoft.com/office/drawing/2014/main" id="{2FA49ECA-F007-4782-8114-6E14C4803B73}"/>
              </a:ext>
            </a:extLst>
          </p:cNvPr>
          <p:cNvSpPr>
            <a:spLocks noGrp="1"/>
          </p:cNvSpPr>
          <p:nvPr>
            <p:ph sz="quarter" idx="13"/>
          </p:nvPr>
        </p:nvSpPr>
        <p:spPr>
          <a:xfrm>
            <a:off x="5562600" y="2660651"/>
            <a:ext cx="6019800" cy="3263900"/>
          </a:xfrm>
        </p:spPr>
        <p:txBody>
          <a:bodyPr>
            <a:normAutofit/>
          </a:bodyPr>
          <a:lstStyle>
            <a:lvl1pPr>
              <a:defRPr sz="3200">
                <a:solidFill>
                  <a:schemeClr val="bg1"/>
                </a:solidFill>
              </a:defRPr>
            </a:lvl1pPr>
            <a:lvl2pPr>
              <a:defRPr sz="2667">
                <a:solidFill>
                  <a:srgbClr val="7798BD"/>
                </a:solidFill>
              </a:defRPr>
            </a:lvl2pPr>
            <a:lvl3pPr>
              <a:defRPr sz="2400">
                <a:solidFill>
                  <a:schemeClr val="bg1"/>
                </a:solidFill>
              </a:defRPr>
            </a:lvl3pPr>
            <a:lvl4pPr>
              <a:defRPr sz="2133">
                <a:solidFill>
                  <a:schemeClr val="bg1"/>
                </a:solidFill>
              </a:defRPr>
            </a:lvl4pPr>
            <a:lvl5pPr>
              <a:defRPr sz="1867">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Tree>
    <p:extLst>
      <p:ext uri="{BB962C8B-B14F-4D97-AF65-F5344CB8AC3E}">
        <p14:creationId xmlns:p14="http://schemas.microsoft.com/office/powerpoint/2010/main" val="1550902145"/>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theme" Target="../theme/theme2.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670EA87-0AF5-AF9F-3A0A-5BB189DB47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1E635D05-6571-9AFD-7464-E90F33CE1B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C8B0396A-44E2-0D6E-3AA7-C9E11575CE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40E3B-5D86-4010-BF3C-8F1E6FC8F646}" type="datetimeFigureOut">
              <a:rPr lang="fr-CA" smtClean="0"/>
              <a:t>2025-09-24</a:t>
            </a:fld>
            <a:endParaRPr lang="fr-CA"/>
          </a:p>
        </p:txBody>
      </p:sp>
      <p:sp>
        <p:nvSpPr>
          <p:cNvPr id="5" name="Espace réservé du pied de page 4">
            <a:extLst>
              <a:ext uri="{FF2B5EF4-FFF2-40B4-BE49-F238E27FC236}">
                <a16:creationId xmlns:a16="http://schemas.microsoft.com/office/drawing/2014/main" id="{D28ECC69-661B-B24E-69C9-7019979D17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3DAA27E2-B225-D725-5A0A-BA16686BE3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244CFC-F232-48B1-B329-7822794E1AB7}" type="slidenum">
              <a:rPr lang="fr-CA" smtClean="0"/>
              <a:t>‹n°›</a:t>
            </a:fld>
            <a:endParaRPr lang="fr-CA"/>
          </a:p>
        </p:txBody>
      </p:sp>
    </p:spTree>
    <p:extLst>
      <p:ext uri="{BB962C8B-B14F-4D97-AF65-F5344CB8AC3E}">
        <p14:creationId xmlns:p14="http://schemas.microsoft.com/office/powerpoint/2010/main" val="349385402"/>
      </p:ext>
    </p:extLst>
  </p:cSld>
  <p:clrMap bg1="lt1" tx1="dk1" bg2="lt2" tx2="dk2" accent1="accent1" accent2="accent2" accent3="accent3" accent4="accent4" accent5="accent5" accent6="accent6" hlink="hlink" folHlink="folHlink"/>
  <p:sldLayoutIdLst>
    <p:sldLayoutId id="2147483649"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650" r:id="rId29"/>
    <p:sldLayoutId id="2147483651" r:id="rId30"/>
    <p:sldLayoutId id="2147483652" r:id="rId31"/>
    <p:sldLayoutId id="2147483653" r:id="rId32"/>
    <p:sldLayoutId id="2147483654" r:id="rId33"/>
    <p:sldLayoutId id="2147483655" r:id="rId34"/>
    <p:sldLayoutId id="2147483656" r:id="rId35"/>
    <p:sldLayoutId id="2147483657" r:id="rId36"/>
    <p:sldLayoutId id="2147483658" r:id="rId37"/>
    <p:sldLayoutId id="2147483659"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670EA87-0AF5-AF9F-3A0A-5BB189DB47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1E635D05-6571-9AFD-7464-E90F33CE1B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C8B0396A-44E2-0D6E-3AA7-C9E11575CE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40E3B-5D86-4010-BF3C-8F1E6FC8F646}" type="datetimeFigureOut">
              <a:rPr lang="fr-CA" smtClean="0"/>
              <a:t>2025-09-24</a:t>
            </a:fld>
            <a:endParaRPr lang="fr-CA"/>
          </a:p>
        </p:txBody>
      </p:sp>
      <p:sp>
        <p:nvSpPr>
          <p:cNvPr id="5" name="Espace réservé du pied de page 4">
            <a:extLst>
              <a:ext uri="{FF2B5EF4-FFF2-40B4-BE49-F238E27FC236}">
                <a16:creationId xmlns:a16="http://schemas.microsoft.com/office/drawing/2014/main" id="{D28ECC69-661B-B24E-69C9-7019979D17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3DAA27E2-B225-D725-5A0A-BA16686BE3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244CFC-F232-48B1-B329-7822794E1AB7}" type="slidenum">
              <a:rPr lang="fr-CA" smtClean="0"/>
              <a:t>‹n°›</a:t>
            </a:fld>
            <a:endParaRPr lang="fr-CA"/>
          </a:p>
        </p:txBody>
      </p:sp>
    </p:spTree>
    <p:extLst>
      <p:ext uri="{BB962C8B-B14F-4D97-AF65-F5344CB8AC3E}">
        <p14:creationId xmlns:p14="http://schemas.microsoft.com/office/powerpoint/2010/main" val="744447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4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jpe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41.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41.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41.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41.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0.jpeg"/><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41.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FA0A33DF-A714-8CB7-43E7-8A9D585EEC14}"/>
              </a:ext>
            </a:extLst>
          </p:cNvPr>
          <p:cNvSpPr>
            <a:spLocks noGrp="1"/>
          </p:cNvSpPr>
          <p:nvPr>
            <p:ph type="subTitle" idx="1"/>
          </p:nvPr>
        </p:nvSpPr>
        <p:spPr>
          <a:xfrm>
            <a:off x="623392" y="4669846"/>
            <a:ext cx="9601067" cy="1181396"/>
          </a:xfrm>
        </p:spPr>
        <p:txBody>
          <a:bodyPr vert="horz" lIns="91440" tIns="45720" rIns="91440" bIns="45720" rtlCol="0" anchor="t">
            <a:normAutofit/>
          </a:bodyPr>
          <a:lstStyle/>
          <a:p>
            <a:r>
              <a:rPr lang="fr-CA" sz="2000" dirty="0">
                <a:solidFill>
                  <a:schemeClr val="tx1"/>
                </a:solidFill>
                <a:latin typeface="Segoe UI"/>
                <a:ea typeface="Calibri"/>
                <a:cs typeface="Calibri"/>
              </a:rPr>
              <a:t>Établissement: CISSS de la Montérégie-Ouest</a:t>
            </a:r>
          </a:p>
          <a:p>
            <a:r>
              <a:rPr lang="fr-CA" sz="2000" dirty="0">
                <a:solidFill>
                  <a:schemeClr val="tx1"/>
                </a:solidFill>
                <a:latin typeface="Segoe UI"/>
                <a:ea typeface="Calibri"/>
                <a:cs typeface="Calibri"/>
              </a:rPr>
              <a:t>Date: 25 septembre 2025</a:t>
            </a:r>
          </a:p>
        </p:txBody>
      </p:sp>
      <p:sp>
        <p:nvSpPr>
          <p:cNvPr id="3" name="Titre 2">
            <a:extLst>
              <a:ext uri="{FF2B5EF4-FFF2-40B4-BE49-F238E27FC236}">
                <a16:creationId xmlns:a16="http://schemas.microsoft.com/office/drawing/2014/main" id="{089FC17F-75DF-11BF-F640-3E733BF9FA49}"/>
              </a:ext>
            </a:extLst>
          </p:cNvPr>
          <p:cNvSpPr>
            <a:spLocks noGrp="1"/>
          </p:cNvSpPr>
          <p:nvPr>
            <p:ph type="title"/>
          </p:nvPr>
        </p:nvSpPr>
        <p:spPr>
          <a:xfrm>
            <a:off x="623392" y="1710333"/>
            <a:ext cx="6457950" cy="2683465"/>
          </a:xfrm>
        </p:spPr>
        <p:txBody>
          <a:bodyPr/>
          <a:lstStyle/>
          <a:p>
            <a:r>
              <a:rPr lang="fr-CA" sz="4250" b="1">
                <a:latin typeface="Segoe UI"/>
                <a:ea typeface="Calibri Light"/>
                <a:cs typeface="Calibri Light"/>
              </a:rPr>
              <a:t>Session d'information sur le PURA</a:t>
            </a:r>
          </a:p>
          <a:p>
            <a:r>
              <a:rPr lang="fr-CA" sz="4250">
                <a:latin typeface="Segoe UI"/>
                <a:ea typeface="Calibri Light"/>
                <a:cs typeface="Calibri Light"/>
              </a:rPr>
              <a:t>Processus unique de reconnaissance de l’ancienneté</a:t>
            </a:r>
            <a:endParaRPr lang="fr-CA">
              <a:latin typeface="Segoe UI"/>
              <a:ea typeface="Calibri Light" panose="020F0302020204030204"/>
              <a:cs typeface="Calibri Light" panose="020F0302020204030204"/>
            </a:endParaRPr>
          </a:p>
        </p:txBody>
      </p:sp>
    </p:spTree>
    <p:extLst>
      <p:ext uri="{BB962C8B-B14F-4D97-AF65-F5344CB8AC3E}">
        <p14:creationId xmlns:p14="http://schemas.microsoft.com/office/powerpoint/2010/main" val="3079144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C7691-4672-67C2-6E62-A1FAB4993F7A}"/>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EB27CBBA-0452-DD95-4B8D-17F477E54112}"/>
              </a:ext>
            </a:extLst>
          </p:cNvPr>
          <p:cNvPicPr>
            <a:picLocks noChangeAspect="1"/>
          </p:cNvPicPr>
          <p:nvPr/>
        </p:nvPicPr>
        <p:blipFill>
          <a:blip r:embed="rId3"/>
          <a:srcRect l="16709" t="7538" r="12759" b="6703"/>
          <a:stretch>
            <a:fillRect/>
          </a:stretch>
        </p:blipFill>
        <p:spPr>
          <a:xfrm>
            <a:off x="1519171" y="345901"/>
            <a:ext cx="9152003" cy="6158419"/>
          </a:xfrm>
          <a:prstGeom prst="rect">
            <a:avLst/>
          </a:prstGeom>
          <a:ln>
            <a:noFill/>
          </a:ln>
        </p:spPr>
      </p:pic>
    </p:spTree>
    <p:extLst>
      <p:ext uri="{BB962C8B-B14F-4D97-AF65-F5344CB8AC3E}">
        <p14:creationId xmlns:p14="http://schemas.microsoft.com/office/powerpoint/2010/main" val="2488371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A9E17-A4A3-722F-CCB2-A7CBF33F5AD4}"/>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49FB7428-D0CF-1C42-D990-291B6EE43939}"/>
              </a:ext>
            </a:extLst>
          </p:cNvPr>
          <p:cNvSpPr txBox="1"/>
          <p:nvPr/>
        </p:nvSpPr>
        <p:spPr>
          <a:xfrm>
            <a:off x="623644" y="2292813"/>
            <a:ext cx="10884865" cy="379912"/>
          </a:xfrm>
          <a:prstGeom prst="rect">
            <a:avLst/>
          </a:prstGeom>
          <a:noFill/>
        </p:spPr>
        <p:txBody>
          <a:bodyPr wrap="square" lIns="91440" tIns="45720" rIns="91440" bIns="45720" rtlCol="0" anchor="t">
            <a:spAutoFit/>
          </a:bodyPr>
          <a:lstStyle/>
          <a:p>
            <a:pPr marL="285750" indent="-285750" algn="just">
              <a:lnSpc>
                <a:spcPct val="150000"/>
              </a:lnSpc>
              <a:spcAft>
                <a:spcPts val="600"/>
              </a:spcAft>
              <a:buClr>
                <a:srgbClr val="345571"/>
              </a:buClr>
              <a:buFont typeface="Wingdings" panose="05000000000000000000" pitchFamily="2" charset="2"/>
              <a:buChar char="§"/>
            </a:pPr>
            <a:endParaRPr lang="fr-CA" sz="1400">
              <a:solidFill>
                <a:srgbClr val="345571"/>
              </a:solidFill>
              <a:highlight>
                <a:srgbClr val="FFFFFF"/>
              </a:highlight>
              <a:latin typeface="Tahoma"/>
              <a:ea typeface="Tahoma"/>
              <a:cs typeface="Tahoma"/>
            </a:endParaRPr>
          </a:p>
        </p:txBody>
      </p:sp>
      <p:sp>
        <p:nvSpPr>
          <p:cNvPr id="3" name="ZoneTexte 2">
            <a:extLst>
              <a:ext uri="{FF2B5EF4-FFF2-40B4-BE49-F238E27FC236}">
                <a16:creationId xmlns:a16="http://schemas.microsoft.com/office/drawing/2014/main" id="{85639599-5167-2517-E927-7C1034C30F80}"/>
              </a:ext>
            </a:extLst>
          </p:cNvPr>
          <p:cNvSpPr txBox="1"/>
          <p:nvPr/>
        </p:nvSpPr>
        <p:spPr>
          <a:xfrm>
            <a:off x="652219" y="1712242"/>
            <a:ext cx="10884865" cy="5339923"/>
          </a:xfrm>
          <a:prstGeom prst="rect">
            <a:avLst/>
          </a:prstGeom>
          <a:noFill/>
        </p:spPr>
        <p:txBody>
          <a:bodyPr wrap="square" lIns="91440" tIns="45720" rIns="91440" bIns="45720" rtlCol="0" anchor="t">
            <a:spAutoFit/>
          </a:bodyPr>
          <a:lstStyle/>
          <a:p>
            <a:pPr algn="just"/>
            <a:r>
              <a:rPr lang="fr-CA" sz="2000">
                <a:solidFill>
                  <a:srgbClr val="345571"/>
                </a:solidFill>
                <a:highlight>
                  <a:srgbClr val="FFFFFF"/>
                </a:highlight>
                <a:latin typeface="Segoe UI"/>
                <a:ea typeface="Tahoma"/>
                <a:cs typeface="Tahoma"/>
              </a:rPr>
              <a:t>Pour avoir accès à la plateforme PURA, vous devez posséder une adresse courriel professionnelle active. En vue d’une première connexion, vous devrez fournir certaines informations confidentielles pour confirmer l’identification de votre dossier. Parmi celles-ci: </a:t>
            </a:r>
          </a:p>
          <a:p>
            <a:pPr marL="342900" indent="-342900" algn="just">
              <a:buFont typeface="Arial"/>
              <a:buChar char="•"/>
            </a:pPr>
            <a:r>
              <a:rPr lang="fr-CA" sz="2000">
                <a:solidFill>
                  <a:srgbClr val="345571"/>
                </a:solidFill>
                <a:highlight>
                  <a:srgbClr val="FFFFFF"/>
                </a:highlight>
                <a:latin typeface="Segoe UI"/>
                <a:ea typeface="Tahoma"/>
                <a:cs typeface="Tahoma"/>
              </a:rPr>
              <a:t>Date de naissance (obligatoire) </a:t>
            </a:r>
          </a:p>
          <a:p>
            <a:pPr marL="342900" indent="-342900" algn="just">
              <a:buFont typeface="Arial"/>
              <a:buChar char="•"/>
            </a:pPr>
            <a:r>
              <a:rPr lang="fr-CA" sz="2000">
                <a:solidFill>
                  <a:srgbClr val="345571"/>
                </a:solidFill>
                <a:highlight>
                  <a:srgbClr val="FFFFFF"/>
                </a:highlight>
                <a:latin typeface="Segoe UI"/>
                <a:ea typeface="Tahoma"/>
                <a:cs typeface="Tahoma"/>
              </a:rPr>
              <a:t>Matricule actif employé (obligatoire) </a:t>
            </a:r>
          </a:p>
          <a:p>
            <a:pPr marL="342900" indent="-342900" algn="just">
              <a:buFont typeface="Arial"/>
              <a:buChar char="•"/>
            </a:pPr>
            <a:r>
              <a:rPr lang="fr-CA" sz="2000">
                <a:solidFill>
                  <a:srgbClr val="345571"/>
                </a:solidFill>
                <a:highlight>
                  <a:srgbClr val="FFFFFF"/>
                </a:highlight>
                <a:latin typeface="Segoe UI"/>
                <a:ea typeface="Tahoma"/>
                <a:cs typeface="Tahoma"/>
              </a:rPr>
              <a:t>NAS (obligatoire) </a:t>
            </a:r>
          </a:p>
          <a:p>
            <a:pPr algn="just"/>
            <a:endParaRPr lang="fr-CA" sz="2000">
              <a:solidFill>
                <a:srgbClr val="345571"/>
              </a:solidFill>
              <a:highlight>
                <a:srgbClr val="FFFFFF"/>
              </a:highlight>
              <a:latin typeface="Segoe UI"/>
              <a:ea typeface="Tahoma"/>
              <a:cs typeface="Tahoma"/>
            </a:endParaRPr>
          </a:p>
          <a:p>
            <a:pPr algn="just"/>
            <a:endParaRPr lang="fr-CA" sz="2000">
              <a:solidFill>
                <a:srgbClr val="345571"/>
              </a:solidFill>
              <a:highlight>
                <a:srgbClr val="FFFFFF"/>
              </a:highlight>
              <a:latin typeface="Segoe UI"/>
              <a:ea typeface="Tahoma"/>
              <a:cs typeface="Tahoma"/>
            </a:endParaRPr>
          </a:p>
          <a:p>
            <a:pPr algn="just"/>
            <a:r>
              <a:rPr lang="fr-CA" sz="2000">
                <a:solidFill>
                  <a:srgbClr val="345571"/>
                </a:solidFill>
                <a:highlight>
                  <a:srgbClr val="FFFFFF"/>
                </a:highlight>
                <a:latin typeface="Segoe UI"/>
                <a:ea typeface="Tahoma"/>
                <a:cs typeface="Tahoma"/>
              </a:rPr>
              <a:t>Les personnes admissibles au PURA qui n’ont pas d’adresse courriel professionnelle active recevront l’information sur leur dossier par courriel (si une adresse courriel personnelle était inscrite au dossier à la fin août) ou par la poste. </a:t>
            </a:r>
          </a:p>
          <a:p>
            <a:pPr algn="just"/>
            <a:endParaRPr lang="fr-CA" sz="2000">
              <a:solidFill>
                <a:srgbClr val="345571"/>
              </a:solidFill>
              <a:highlight>
                <a:srgbClr val="FFFFFF"/>
              </a:highlight>
              <a:latin typeface="Tahoma"/>
              <a:ea typeface="Tahoma"/>
              <a:cs typeface="Tahoma"/>
            </a:endParaRPr>
          </a:p>
          <a:p>
            <a:pPr algn="just"/>
            <a:endParaRPr lang="fr-CA" sz="2000">
              <a:solidFill>
                <a:srgbClr val="345571"/>
              </a:solidFill>
              <a:highlight>
                <a:srgbClr val="FFFFFF"/>
              </a:highlight>
              <a:latin typeface="Tahoma"/>
              <a:ea typeface="Tahoma"/>
              <a:cs typeface="Tahoma"/>
            </a:endParaRPr>
          </a:p>
          <a:p>
            <a:pPr algn="just"/>
            <a:endParaRPr lang="fr-CA" sz="1500" b="0" i="0">
              <a:solidFill>
                <a:srgbClr val="345571"/>
              </a:solidFill>
              <a:effectLst/>
              <a:highlight>
                <a:srgbClr val="FFFFFF"/>
              </a:highlight>
              <a:latin typeface="Tahoma" panose="020B0604030504040204" pitchFamily="34" charset="0"/>
              <a:ea typeface="Tahoma" panose="020B0604030504040204" pitchFamily="34" charset="0"/>
              <a:cs typeface="Tahoma" panose="020B0604030504040204" pitchFamily="34" charset="0"/>
            </a:endParaRPr>
          </a:p>
          <a:p>
            <a:pPr algn="just"/>
            <a:endParaRPr lang="fr-CA" sz="1500" b="0" i="0">
              <a:solidFill>
                <a:srgbClr val="345571"/>
              </a:solidFill>
              <a:effectLst/>
              <a:highlight>
                <a:srgbClr val="FFFFFF"/>
              </a:highlight>
              <a:latin typeface="Tahoma" panose="020B0604030504040204" pitchFamily="34" charset="0"/>
              <a:ea typeface="Tahoma" panose="020B0604030504040204" pitchFamily="34" charset="0"/>
              <a:cs typeface="Tahoma" panose="020B0604030504040204" pitchFamily="34" charset="0"/>
            </a:endParaRPr>
          </a:p>
          <a:p>
            <a:pPr algn="just"/>
            <a:endParaRPr lang="fr-CA" sz="1500">
              <a:solidFill>
                <a:srgbClr val="345571"/>
              </a:solidFill>
              <a:highlight>
                <a:srgbClr val="FFFFFF"/>
              </a:highlight>
              <a:latin typeface="Tahoma" panose="020B0604030504040204" pitchFamily="34" charset="0"/>
              <a:ea typeface="Tahoma" panose="020B0604030504040204" pitchFamily="34" charset="0"/>
              <a:cs typeface="Tahoma" panose="020B0604030504040204" pitchFamily="34" charset="0"/>
            </a:endParaRPr>
          </a:p>
          <a:p>
            <a:pPr marL="285750" indent="-285750" algn="just">
              <a:buFont typeface="Arial" panose="05000000000000000000" pitchFamily="2" charset="2"/>
              <a:buChar char="•"/>
            </a:pPr>
            <a:endParaRPr lang="fr-CA">
              <a:solidFill>
                <a:srgbClr val="345571"/>
              </a:solidFill>
              <a:highlight>
                <a:srgbClr val="FFFFFF"/>
              </a:highlight>
              <a:latin typeface="Tahoma" panose="020B0604030504040204" pitchFamily="34" charset="0"/>
              <a:ea typeface="Tahoma" panose="020B0604030504040204" pitchFamily="34" charset="0"/>
              <a:cs typeface="Tahoma" panose="020B0604030504040204" pitchFamily="34" charset="0"/>
            </a:endParaRPr>
          </a:p>
          <a:p>
            <a:endParaRPr lang="fr-CA">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Titre 1">
            <a:extLst>
              <a:ext uri="{FF2B5EF4-FFF2-40B4-BE49-F238E27FC236}">
                <a16:creationId xmlns:a16="http://schemas.microsoft.com/office/drawing/2014/main" id="{0F355CEC-EF26-CC9F-EAC7-587DC4D38340}"/>
              </a:ext>
            </a:extLst>
          </p:cNvPr>
          <p:cNvSpPr>
            <a:spLocks noGrp="1"/>
          </p:cNvSpPr>
          <p:nvPr>
            <p:ph type="title"/>
          </p:nvPr>
        </p:nvSpPr>
        <p:spPr>
          <a:xfrm>
            <a:off x="651206" y="270173"/>
            <a:ext cx="11136000" cy="1143000"/>
          </a:xfrm>
        </p:spPr>
        <p:txBody>
          <a:bodyPr/>
          <a:lstStyle/>
          <a:p>
            <a:r>
              <a:rPr lang="fr-CA" b="1">
                <a:latin typeface="Segoe UI"/>
                <a:ea typeface="Calibri Light"/>
                <a:cs typeface="Calibri Light"/>
              </a:rPr>
              <a:t>Informations de connexion requises</a:t>
            </a:r>
            <a:endParaRPr lang="fr-CA">
              <a:latin typeface="Segoe UI"/>
              <a:cs typeface="Segoe UI"/>
            </a:endParaRPr>
          </a:p>
        </p:txBody>
      </p:sp>
    </p:spTree>
    <p:extLst>
      <p:ext uri="{BB962C8B-B14F-4D97-AF65-F5344CB8AC3E}">
        <p14:creationId xmlns:p14="http://schemas.microsoft.com/office/powerpoint/2010/main" val="1897001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53149-3C42-5DA8-F36F-27374DC571A4}"/>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F81CC636-074D-3411-1E67-900187BF130A}"/>
              </a:ext>
            </a:extLst>
          </p:cNvPr>
          <p:cNvPicPr>
            <a:picLocks noChangeAspect="1"/>
          </p:cNvPicPr>
          <p:nvPr/>
        </p:nvPicPr>
        <p:blipFill>
          <a:blip r:embed="rId3"/>
          <a:srcRect l="17262" t="9216" r="18050" b="8528"/>
          <a:stretch>
            <a:fillRect/>
          </a:stretch>
        </p:blipFill>
        <p:spPr>
          <a:xfrm>
            <a:off x="601086" y="613216"/>
            <a:ext cx="8189403" cy="5631383"/>
          </a:xfrm>
          <a:prstGeom prst="rect">
            <a:avLst/>
          </a:prstGeom>
          <a:ln>
            <a:noFill/>
          </a:ln>
        </p:spPr>
      </p:pic>
      <p:sp>
        <p:nvSpPr>
          <p:cNvPr id="3" name="ZoneTexte 2">
            <a:extLst>
              <a:ext uri="{FF2B5EF4-FFF2-40B4-BE49-F238E27FC236}">
                <a16:creationId xmlns:a16="http://schemas.microsoft.com/office/drawing/2014/main" id="{BD4B08CF-444B-369A-70D9-34936A51CA91}"/>
              </a:ext>
            </a:extLst>
          </p:cNvPr>
          <p:cNvSpPr txBox="1"/>
          <p:nvPr/>
        </p:nvSpPr>
        <p:spPr>
          <a:xfrm>
            <a:off x="9102246" y="678493"/>
            <a:ext cx="252608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a:solidFill>
                  <a:srgbClr val="345571"/>
                </a:solidFill>
                <a:latin typeface="Tahoma"/>
                <a:ea typeface="Calibri"/>
                <a:cs typeface="Calibri"/>
              </a:rPr>
              <a:t>L'utilisateur se connecte via l'URL fourni.  </a:t>
            </a:r>
          </a:p>
          <a:p>
            <a:endParaRPr lang="fr-CA" sz="1600">
              <a:solidFill>
                <a:srgbClr val="345571"/>
              </a:solidFill>
              <a:latin typeface="Tahoma"/>
              <a:ea typeface="Calibri"/>
              <a:cs typeface="Calibri"/>
            </a:endParaRPr>
          </a:p>
          <a:p>
            <a:r>
              <a:rPr lang="fr-CA" sz="1600">
                <a:solidFill>
                  <a:srgbClr val="345571"/>
                </a:solidFill>
                <a:latin typeface="Tahoma"/>
                <a:ea typeface="Calibri"/>
                <a:cs typeface="Calibri"/>
              </a:rPr>
              <a:t>L'employé voit alors un avis concernant les informations collectées par la plateforme. Il est alors libre d'accepter ou de refuser.</a:t>
            </a:r>
            <a:endParaRPr lang="fr-CA"/>
          </a:p>
        </p:txBody>
      </p:sp>
    </p:spTree>
    <p:extLst>
      <p:ext uri="{BB962C8B-B14F-4D97-AF65-F5344CB8AC3E}">
        <p14:creationId xmlns:p14="http://schemas.microsoft.com/office/powerpoint/2010/main" val="1727729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C7691-4672-67C2-6E62-A1FAB4993F7A}"/>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EB27CBBA-0452-DD95-4B8D-17F477E54112}"/>
              </a:ext>
            </a:extLst>
          </p:cNvPr>
          <p:cNvPicPr>
            <a:picLocks noChangeAspect="1"/>
          </p:cNvPicPr>
          <p:nvPr/>
        </p:nvPicPr>
        <p:blipFill>
          <a:blip r:embed="rId3"/>
          <a:srcRect l="16709" t="7538" r="12759" b="6703"/>
          <a:stretch>
            <a:fillRect/>
          </a:stretch>
        </p:blipFill>
        <p:spPr>
          <a:xfrm>
            <a:off x="271397" y="469726"/>
            <a:ext cx="8599152" cy="5786403"/>
          </a:xfrm>
          <a:prstGeom prst="rect">
            <a:avLst/>
          </a:prstGeom>
          <a:ln>
            <a:noFill/>
          </a:ln>
        </p:spPr>
      </p:pic>
      <p:sp>
        <p:nvSpPr>
          <p:cNvPr id="3" name="ZoneTexte 2">
            <a:extLst>
              <a:ext uri="{FF2B5EF4-FFF2-40B4-BE49-F238E27FC236}">
                <a16:creationId xmlns:a16="http://schemas.microsoft.com/office/drawing/2014/main" id="{00706615-378C-812E-8289-4B5FC5317785}"/>
              </a:ext>
            </a:extLst>
          </p:cNvPr>
          <p:cNvSpPr txBox="1"/>
          <p:nvPr/>
        </p:nvSpPr>
        <p:spPr>
          <a:xfrm>
            <a:off x="9123123" y="480164"/>
            <a:ext cx="2651342"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400">
                <a:solidFill>
                  <a:srgbClr val="345571"/>
                </a:solidFill>
                <a:latin typeface="Tahoma"/>
                <a:ea typeface="Calibri"/>
                <a:cs typeface="Calibri"/>
              </a:rPr>
              <a:t>Si l'employé a cliqué sur </a:t>
            </a:r>
            <a:r>
              <a:rPr lang="fr-CA" sz="1400" i="1">
                <a:solidFill>
                  <a:srgbClr val="345571"/>
                </a:solidFill>
                <a:latin typeface="Tahoma"/>
                <a:ea typeface="Calibri"/>
                <a:cs typeface="Calibri"/>
              </a:rPr>
              <a:t>Continuer</a:t>
            </a:r>
            <a:r>
              <a:rPr lang="fr-CA" sz="1400">
                <a:solidFill>
                  <a:srgbClr val="345571"/>
                </a:solidFill>
                <a:latin typeface="Tahoma"/>
                <a:ea typeface="Calibri"/>
                <a:cs typeface="Calibri"/>
              </a:rPr>
              <a:t> dans la fenêtre précédente, il accède à cette page.</a:t>
            </a:r>
          </a:p>
          <a:p>
            <a:endParaRPr lang="fr-CA" sz="1400">
              <a:solidFill>
                <a:srgbClr val="345571"/>
              </a:solidFill>
              <a:latin typeface="Tahoma"/>
              <a:ea typeface="Calibri"/>
              <a:cs typeface="Calibri"/>
            </a:endParaRPr>
          </a:p>
          <a:p>
            <a:r>
              <a:rPr lang="fr-CA" sz="1400">
                <a:solidFill>
                  <a:srgbClr val="345571"/>
                </a:solidFill>
                <a:latin typeface="Tahoma"/>
                <a:ea typeface="Calibri"/>
                <a:cs typeface="Calibri"/>
              </a:rPr>
              <a:t>Sur celle-ci dans le </a:t>
            </a:r>
            <a:r>
              <a:rPr lang="fr-CA" sz="1400" i="1">
                <a:solidFill>
                  <a:srgbClr val="345571"/>
                </a:solidFill>
                <a:latin typeface="Tahoma"/>
                <a:ea typeface="Calibri"/>
                <a:cs typeface="Calibri"/>
              </a:rPr>
              <a:t>i </a:t>
            </a:r>
            <a:r>
              <a:rPr lang="fr-CA" sz="1400">
                <a:solidFill>
                  <a:srgbClr val="345571"/>
                </a:solidFill>
                <a:latin typeface="Tahoma"/>
                <a:ea typeface="Calibri"/>
                <a:cs typeface="Calibri"/>
              </a:rPr>
              <a:t>en haut à droite, l'employé peut accéder à des guides d'utilisation de la plateforme, aux licences des applications tierces ainsi qu'à la politique de confidentialité de Santé Québec.</a:t>
            </a:r>
          </a:p>
          <a:p>
            <a:endParaRPr lang="fr-CA" sz="1400">
              <a:solidFill>
                <a:srgbClr val="345571"/>
              </a:solidFill>
              <a:latin typeface="Tahoma"/>
              <a:ea typeface="Calibri"/>
              <a:cs typeface="Calibri"/>
            </a:endParaRPr>
          </a:p>
          <a:p>
            <a:r>
              <a:rPr lang="fr-CA" sz="1400">
                <a:solidFill>
                  <a:srgbClr val="345571"/>
                </a:solidFill>
                <a:latin typeface="Tahoma"/>
                <a:ea typeface="Calibri"/>
                <a:cs typeface="Calibri"/>
              </a:rPr>
              <a:t>L'utilisateur peut ensuite sélectionner l'option correspondant à sa situation, dans le cas présent il s'agit du profil </a:t>
            </a:r>
            <a:r>
              <a:rPr lang="fr-CA" sz="1400" i="1">
                <a:solidFill>
                  <a:srgbClr val="345571"/>
                </a:solidFill>
                <a:latin typeface="Tahoma"/>
                <a:ea typeface="Calibri"/>
                <a:cs typeface="Calibri"/>
              </a:rPr>
              <a:t>employé</a:t>
            </a:r>
            <a:r>
              <a:rPr lang="fr-CA" sz="1400">
                <a:solidFill>
                  <a:srgbClr val="345571"/>
                </a:solidFill>
                <a:latin typeface="Tahoma"/>
                <a:ea typeface="Calibri"/>
                <a:cs typeface="Calibri"/>
              </a:rPr>
              <a:t>.</a:t>
            </a:r>
          </a:p>
        </p:txBody>
      </p:sp>
    </p:spTree>
    <p:extLst>
      <p:ext uri="{BB962C8B-B14F-4D97-AF65-F5344CB8AC3E}">
        <p14:creationId xmlns:p14="http://schemas.microsoft.com/office/powerpoint/2010/main" val="1162381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DA795-6BBA-66C2-9421-164E764A89F9}"/>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BF0AB13C-FB86-F4C3-3107-733ABBAFD7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7" y="0"/>
            <a:ext cx="12192000" cy="6857143"/>
          </a:xfrm>
          <a:prstGeom prst="rect">
            <a:avLst/>
          </a:prstGeom>
        </p:spPr>
      </p:pic>
      <p:pic>
        <p:nvPicPr>
          <p:cNvPr id="2" name="Image 1">
            <a:extLst>
              <a:ext uri="{FF2B5EF4-FFF2-40B4-BE49-F238E27FC236}">
                <a16:creationId xmlns:a16="http://schemas.microsoft.com/office/drawing/2014/main" id="{C05FE05B-7125-1A0A-6674-7060E1379DBC}"/>
              </a:ext>
            </a:extLst>
          </p:cNvPr>
          <p:cNvPicPr>
            <a:picLocks noChangeAspect="1"/>
          </p:cNvPicPr>
          <p:nvPr/>
        </p:nvPicPr>
        <p:blipFill>
          <a:blip r:embed="rId4"/>
          <a:srcRect r="96" b="33232"/>
          <a:stretch>
            <a:fillRect/>
          </a:stretch>
        </p:blipFill>
        <p:spPr>
          <a:xfrm>
            <a:off x="256630" y="292274"/>
            <a:ext cx="10916743" cy="4578971"/>
          </a:xfrm>
          <a:prstGeom prst="rect">
            <a:avLst/>
          </a:prstGeom>
          <a:ln>
            <a:noFill/>
          </a:ln>
        </p:spPr>
      </p:pic>
      <p:sp>
        <p:nvSpPr>
          <p:cNvPr id="3" name="ZoneTexte 2">
            <a:extLst>
              <a:ext uri="{FF2B5EF4-FFF2-40B4-BE49-F238E27FC236}">
                <a16:creationId xmlns:a16="http://schemas.microsoft.com/office/drawing/2014/main" id="{A3FAEB59-D728-969D-4449-B23D6858A278}"/>
              </a:ext>
            </a:extLst>
          </p:cNvPr>
          <p:cNvSpPr txBox="1"/>
          <p:nvPr/>
        </p:nvSpPr>
        <p:spPr>
          <a:xfrm>
            <a:off x="459287" y="5156547"/>
            <a:ext cx="779745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a:solidFill>
                  <a:srgbClr val="345571"/>
                </a:solidFill>
                <a:latin typeface="Tahoma"/>
                <a:ea typeface="Calibri"/>
                <a:cs typeface="Calibri"/>
              </a:rPr>
              <a:t>Pour accéder à la plateforme, l'employé doit avoir un compte O365. La présentation des options lors de la connexion pourrait varier de l'image ci-dessus.</a:t>
            </a:r>
          </a:p>
        </p:txBody>
      </p:sp>
    </p:spTree>
    <p:extLst>
      <p:ext uri="{BB962C8B-B14F-4D97-AF65-F5344CB8AC3E}">
        <p14:creationId xmlns:p14="http://schemas.microsoft.com/office/powerpoint/2010/main" val="2360713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31021-A28D-664D-7DE6-20E8DBED1174}"/>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A148A39E-2C3D-173F-88D2-3054333226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27" y="0"/>
            <a:ext cx="12192000" cy="6857143"/>
          </a:xfrm>
          <a:prstGeom prst="rect">
            <a:avLst/>
          </a:prstGeom>
        </p:spPr>
      </p:pic>
      <p:pic>
        <p:nvPicPr>
          <p:cNvPr id="2" name="Image 1">
            <a:extLst>
              <a:ext uri="{FF2B5EF4-FFF2-40B4-BE49-F238E27FC236}">
                <a16:creationId xmlns:a16="http://schemas.microsoft.com/office/drawing/2014/main" id="{FE5C1560-6CE6-2604-6838-920136FC832A}"/>
              </a:ext>
            </a:extLst>
          </p:cNvPr>
          <p:cNvPicPr>
            <a:picLocks noChangeAspect="1"/>
          </p:cNvPicPr>
          <p:nvPr/>
        </p:nvPicPr>
        <p:blipFill>
          <a:blip r:embed="rId3"/>
          <a:srcRect l="265" r="-351" b="13301"/>
          <a:stretch>
            <a:fillRect/>
          </a:stretch>
        </p:blipFill>
        <p:spPr>
          <a:xfrm>
            <a:off x="230656" y="151001"/>
            <a:ext cx="9759886" cy="4499553"/>
          </a:xfrm>
          <a:prstGeom prst="rect">
            <a:avLst/>
          </a:prstGeom>
          <a:ln>
            <a:noFill/>
          </a:ln>
        </p:spPr>
      </p:pic>
      <p:sp>
        <p:nvSpPr>
          <p:cNvPr id="3" name="ZoneTexte 2">
            <a:extLst>
              <a:ext uri="{FF2B5EF4-FFF2-40B4-BE49-F238E27FC236}">
                <a16:creationId xmlns:a16="http://schemas.microsoft.com/office/drawing/2014/main" id="{E936B88C-2D61-22D1-D819-8FE1283B4A91}"/>
              </a:ext>
            </a:extLst>
          </p:cNvPr>
          <p:cNvSpPr txBox="1"/>
          <p:nvPr/>
        </p:nvSpPr>
        <p:spPr>
          <a:xfrm>
            <a:off x="448849" y="4885150"/>
            <a:ext cx="8789095"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a:solidFill>
                  <a:srgbClr val="345571"/>
                </a:solidFill>
                <a:latin typeface="Tahoma"/>
                <a:ea typeface="Calibri"/>
                <a:cs typeface="Calibri"/>
              </a:rPr>
              <a:t>Lors de la première connexion, l'employé doit synchroniser son profil. Pour ce faire, il doit saisir les informations requises, soit son NAS, son matricule ainsi que sa date de naissance. Cette étape permet de s'assurer de l'identification unique de l'employé et d'établir une correspondance au niveau des informations. </a:t>
            </a:r>
          </a:p>
          <a:p>
            <a:endParaRPr lang="fr-CA" sz="1600">
              <a:solidFill>
                <a:srgbClr val="345571"/>
              </a:solidFill>
              <a:latin typeface="Tahoma"/>
              <a:ea typeface="Calibri"/>
              <a:cs typeface="Calibri"/>
            </a:endParaRPr>
          </a:p>
          <a:p>
            <a:r>
              <a:rPr lang="fr-CA" sz="1600">
                <a:solidFill>
                  <a:srgbClr val="345571"/>
                </a:solidFill>
                <a:latin typeface="Tahoma"/>
                <a:ea typeface="Calibri"/>
                <a:cs typeface="Calibri"/>
              </a:rPr>
              <a:t>Lors des connexions ultérieures, ces informations ne sont plus requises. L'authentification se fait alors avec les informations du compte O365.</a:t>
            </a:r>
          </a:p>
        </p:txBody>
      </p:sp>
    </p:spTree>
    <p:extLst>
      <p:ext uri="{BB962C8B-B14F-4D97-AF65-F5344CB8AC3E}">
        <p14:creationId xmlns:p14="http://schemas.microsoft.com/office/powerpoint/2010/main" val="976214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6AC31-CBF5-783C-CF3A-3FEE348D951B}"/>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4608ED02-8A99-5C77-C1E9-A59B7B8B55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7" y="0"/>
            <a:ext cx="12192000" cy="6857143"/>
          </a:xfrm>
          <a:prstGeom prst="rect">
            <a:avLst/>
          </a:prstGeom>
        </p:spPr>
      </p:pic>
      <p:pic>
        <p:nvPicPr>
          <p:cNvPr id="4" name="Image 3">
            <a:extLst>
              <a:ext uri="{FF2B5EF4-FFF2-40B4-BE49-F238E27FC236}">
                <a16:creationId xmlns:a16="http://schemas.microsoft.com/office/drawing/2014/main" id="{65E5433B-451E-918E-830B-D99A6D4D0683}"/>
              </a:ext>
            </a:extLst>
          </p:cNvPr>
          <p:cNvPicPr>
            <a:picLocks noChangeAspect="1"/>
          </p:cNvPicPr>
          <p:nvPr/>
        </p:nvPicPr>
        <p:blipFill>
          <a:blip r:embed="rId4"/>
          <a:stretch>
            <a:fillRect/>
          </a:stretch>
        </p:blipFill>
        <p:spPr>
          <a:xfrm>
            <a:off x="302712" y="636912"/>
            <a:ext cx="8360863" cy="4599449"/>
          </a:xfrm>
          <a:prstGeom prst="rect">
            <a:avLst/>
          </a:prstGeom>
          <a:ln>
            <a:noFill/>
          </a:ln>
        </p:spPr>
      </p:pic>
      <p:sp>
        <p:nvSpPr>
          <p:cNvPr id="6" name="ZoneTexte 5">
            <a:extLst>
              <a:ext uri="{FF2B5EF4-FFF2-40B4-BE49-F238E27FC236}">
                <a16:creationId xmlns:a16="http://schemas.microsoft.com/office/drawing/2014/main" id="{BEAC7E49-86E0-2B7C-1B20-8F8577F9E957}"/>
              </a:ext>
            </a:extLst>
          </p:cNvPr>
          <p:cNvSpPr txBox="1"/>
          <p:nvPr/>
        </p:nvSpPr>
        <p:spPr>
          <a:xfrm>
            <a:off x="8822629" y="636739"/>
            <a:ext cx="3179913"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b="1">
                <a:solidFill>
                  <a:srgbClr val="345571"/>
                </a:solidFill>
                <a:latin typeface="Tahoma"/>
                <a:ea typeface="Calibri"/>
                <a:cs typeface="Calibri"/>
              </a:rPr>
              <a:t>Si les informations saisies par l'employé sont erronées, des avertissements s'affichent.</a:t>
            </a:r>
          </a:p>
          <a:p>
            <a:endParaRPr lang="fr-CA" sz="1600">
              <a:solidFill>
                <a:srgbClr val="345571"/>
              </a:solidFill>
              <a:latin typeface="Tahoma"/>
              <a:ea typeface="Calibri"/>
              <a:cs typeface="Calibri"/>
            </a:endParaRPr>
          </a:p>
          <a:p>
            <a:r>
              <a:rPr lang="fr-CA" sz="1600" u="sng">
                <a:solidFill>
                  <a:srgbClr val="345571"/>
                </a:solidFill>
                <a:latin typeface="Tahoma"/>
                <a:ea typeface="Calibri"/>
                <a:cs typeface="Calibri"/>
              </a:rPr>
              <a:t>Quoi faire?</a:t>
            </a:r>
            <a:endParaRPr lang="fr-CA" sz="1600" u="sng">
              <a:solidFill>
                <a:srgbClr val="345571"/>
              </a:solidFill>
              <a:latin typeface="Calibri"/>
              <a:ea typeface="Calibri"/>
              <a:cs typeface="Calibri"/>
            </a:endParaRPr>
          </a:p>
          <a:p>
            <a:r>
              <a:rPr lang="fr-CA" sz="1600">
                <a:solidFill>
                  <a:srgbClr val="345571"/>
                </a:solidFill>
                <a:latin typeface="Tahoma"/>
                <a:ea typeface="Tahoma"/>
                <a:cs typeface="Tahoma"/>
              </a:rPr>
              <a:t>- Assurez-vous d'être un employé admissible au PURA;</a:t>
            </a:r>
            <a:endParaRPr lang="fr-CA"/>
          </a:p>
          <a:p>
            <a:r>
              <a:rPr lang="fr-CA" sz="1600">
                <a:solidFill>
                  <a:srgbClr val="345571"/>
                </a:solidFill>
                <a:latin typeface="Tahoma"/>
                <a:ea typeface="Tahoma"/>
                <a:cs typeface="Tahoma"/>
              </a:rPr>
              <a:t>- Si vous êtes admissibles, veuillez validez que l'information ne vous a pas été déjà transmise via votre adresse courriel personnelle inscrite à votre dossier ou par la poste.</a:t>
            </a:r>
            <a:endParaRPr lang="fr-CA"/>
          </a:p>
          <a:p>
            <a:endParaRPr lang="fr-CA" sz="1600">
              <a:solidFill>
                <a:srgbClr val="345571"/>
              </a:solidFill>
              <a:latin typeface="Tahoma"/>
              <a:ea typeface="Calibri"/>
              <a:cs typeface="Calibri"/>
            </a:endParaRPr>
          </a:p>
          <a:p>
            <a:r>
              <a:rPr lang="fr-CA" sz="1600">
                <a:solidFill>
                  <a:srgbClr val="345571"/>
                </a:solidFill>
                <a:latin typeface="Tahoma"/>
                <a:ea typeface="Calibri"/>
                <a:cs typeface="Calibri"/>
              </a:rPr>
              <a:t>L'employé peut être amené à contacter son service des ressources humaines pour de l'assistance.  </a:t>
            </a:r>
          </a:p>
        </p:txBody>
      </p:sp>
    </p:spTree>
    <p:extLst>
      <p:ext uri="{BB962C8B-B14F-4D97-AF65-F5344CB8AC3E}">
        <p14:creationId xmlns:p14="http://schemas.microsoft.com/office/powerpoint/2010/main" val="2333919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A395A-832C-3245-E038-210FA6358119}"/>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40472ECE-8FB5-C61F-B4F9-0BA8B2EEF8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7" y="0"/>
            <a:ext cx="12192000" cy="6857143"/>
          </a:xfrm>
          <a:prstGeom prst="rect">
            <a:avLst/>
          </a:prstGeom>
        </p:spPr>
      </p:pic>
      <p:pic>
        <p:nvPicPr>
          <p:cNvPr id="2" name="Image 1">
            <a:extLst>
              <a:ext uri="{FF2B5EF4-FFF2-40B4-BE49-F238E27FC236}">
                <a16:creationId xmlns:a16="http://schemas.microsoft.com/office/drawing/2014/main" id="{AAA12C5B-8486-2663-192A-493148DBEA02}"/>
              </a:ext>
            </a:extLst>
          </p:cNvPr>
          <p:cNvPicPr>
            <a:picLocks noChangeAspect="1"/>
          </p:cNvPicPr>
          <p:nvPr/>
        </p:nvPicPr>
        <p:blipFill>
          <a:blip r:embed="rId4"/>
          <a:stretch>
            <a:fillRect/>
          </a:stretch>
        </p:blipFill>
        <p:spPr>
          <a:xfrm>
            <a:off x="249396" y="208767"/>
            <a:ext cx="9146251" cy="5511453"/>
          </a:xfrm>
          <a:prstGeom prst="rect">
            <a:avLst/>
          </a:prstGeom>
          <a:ln>
            <a:noFill/>
          </a:ln>
        </p:spPr>
      </p:pic>
      <p:sp>
        <p:nvSpPr>
          <p:cNvPr id="3" name="ZoneTexte 2">
            <a:extLst>
              <a:ext uri="{FF2B5EF4-FFF2-40B4-BE49-F238E27FC236}">
                <a16:creationId xmlns:a16="http://schemas.microsoft.com/office/drawing/2014/main" id="{8496A9E7-EB1D-FD04-14BA-C6886FE15672}"/>
              </a:ext>
            </a:extLst>
          </p:cNvPr>
          <p:cNvSpPr txBox="1"/>
          <p:nvPr/>
        </p:nvSpPr>
        <p:spPr>
          <a:xfrm>
            <a:off x="9634602" y="344465"/>
            <a:ext cx="2223369"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a:solidFill>
                  <a:srgbClr val="345571"/>
                </a:solidFill>
                <a:latin typeface="Tahoma"/>
                <a:ea typeface="Calibri"/>
                <a:cs typeface="Calibri"/>
              </a:rPr>
              <a:t>L'employé accède alors à son profil sur la plateforme et reste positionné par défaut sur l'onglet </a:t>
            </a:r>
            <a:r>
              <a:rPr lang="fr-CA" sz="1600" i="1">
                <a:solidFill>
                  <a:srgbClr val="345571"/>
                </a:solidFill>
                <a:latin typeface="Tahoma"/>
                <a:ea typeface="Calibri"/>
                <a:cs typeface="Calibri"/>
              </a:rPr>
              <a:t>Ancienneté</a:t>
            </a:r>
            <a:r>
              <a:rPr lang="fr-CA" sz="1600">
                <a:solidFill>
                  <a:srgbClr val="345571"/>
                </a:solidFill>
                <a:latin typeface="Tahoma"/>
                <a:ea typeface="Calibri"/>
                <a:cs typeface="Calibri"/>
              </a:rPr>
              <a:t>. Il voit  l'ensemble des épisodes de travail identifiés dans les systèmes LGI et </a:t>
            </a:r>
            <a:r>
              <a:rPr lang="fr-CA" sz="1600" err="1">
                <a:solidFill>
                  <a:srgbClr val="345571"/>
                </a:solidFill>
                <a:latin typeface="Tahoma"/>
                <a:ea typeface="Calibri"/>
                <a:cs typeface="Calibri"/>
              </a:rPr>
              <a:t>Médisolution</a:t>
            </a:r>
            <a:r>
              <a:rPr lang="fr-CA" sz="1600">
                <a:solidFill>
                  <a:srgbClr val="345571"/>
                </a:solidFill>
                <a:latin typeface="Tahoma"/>
                <a:ea typeface="Calibri"/>
                <a:cs typeface="Calibri"/>
              </a:rPr>
              <a:t> ainsi que la donnée PURA.  </a:t>
            </a:r>
          </a:p>
        </p:txBody>
      </p:sp>
      <p:sp>
        <p:nvSpPr>
          <p:cNvPr id="5" name="ZoneTexte 4">
            <a:extLst>
              <a:ext uri="{FF2B5EF4-FFF2-40B4-BE49-F238E27FC236}">
                <a16:creationId xmlns:a16="http://schemas.microsoft.com/office/drawing/2014/main" id="{D838A4C1-7E47-FA5D-64F8-6E3E8B350892}"/>
              </a:ext>
            </a:extLst>
          </p:cNvPr>
          <p:cNvSpPr txBox="1"/>
          <p:nvPr/>
        </p:nvSpPr>
        <p:spPr>
          <a:xfrm>
            <a:off x="730684" y="1544875"/>
            <a:ext cx="33402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sz="1600" b="1">
                <a:solidFill>
                  <a:srgbClr val="C00000"/>
                </a:solidFill>
                <a:ea typeface="Calibri"/>
                <a:cs typeface="Calibri"/>
              </a:rPr>
              <a:t>1</a:t>
            </a:r>
            <a:endParaRPr lang="fr-CA" sz="1600" b="1">
              <a:solidFill>
                <a:srgbClr val="C00000"/>
              </a:solidFill>
            </a:endParaRPr>
          </a:p>
        </p:txBody>
      </p:sp>
      <p:sp>
        <p:nvSpPr>
          <p:cNvPr id="7" name="ZoneTexte 6">
            <a:extLst>
              <a:ext uri="{FF2B5EF4-FFF2-40B4-BE49-F238E27FC236}">
                <a16:creationId xmlns:a16="http://schemas.microsoft.com/office/drawing/2014/main" id="{D4D59A37-916D-F359-FE0D-F610440BEE4D}"/>
              </a:ext>
            </a:extLst>
          </p:cNvPr>
          <p:cNvSpPr txBox="1"/>
          <p:nvPr/>
        </p:nvSpPr>
        <p:spPr>
          <a:xfrm>
            <a:off x="5203767" y="1342320"/>
            <a:ext cx="33402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sz="1600" b="1">
                <a:solidFill>
                  <a:srgbClr val="C00000"/>
                </a:solidFill>
                <a:ea typeface="Calibri"/>
                <a:cs typeface="Calibri"/>
              </a:rPr>
              <a:t>2</a:t>
            </a:r>
            <a:endParaRPr lang="fr-CA" sz="1600" b="1">
              <a:solidFill>
                <a:srgbClr val="C00000"/>
              </a:solidFill>
            </a:endParaRPr>
          </a:p>
        </p:txBody>
      </p:sp>
      <p:sp>
        <p:nvSpPr>
          <p:cNvPr id="6" name="ZoneTexte 5">
            <a:extLst>
              <a:ext uri="{FF2B5EF4-FFF2-40B4-BE49-F238E27FC236}">
                <a16:creationId xmlns:a16="http://schemas.microsoft.com/office/drawing/2014/main" id="{266703FA-8BEB-117B-6AB2-5D46BB225710}"/>
              </a:ext>
            </a:extLst>
          </p:cNvPr>
          <p:cNvSpPr txBox="1"/>
          <p:nvPr/>
        </p:nvSpPr>
        <p:spPr>
          <a:xfrm>
            <a:off x="731552" y="2630462"/>
            <a:ext cx="33402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sz="1600" b="1">
                <a:solidFill>
                  <a:srgbClr val="C00000"/>
                </a:solidFill>
                <a:ea typeface="Calibri"/>
                <a:cs typeface="Calibri"/>
              </a:rPr>
              <a:t>3</a:t>
            </a:r>
            <a:endParaRPr lang="fr-CA" sz="1600" b="1">
              <a:solidFill>
                <a:srgbClr val="C00000"/>
              </a:solidFill>
            </a:endParaRPr>
          </a:p>
        </p:txBody>
      </p:sp>
      <p:sp>
        <p:nvSpPr>
          <p:cNvPr id="8" name="ZoneTexte 7">
            <a:extLst>
              <a:ext uri="{FF2B5EF4-FFF2-40B4-BE49-F238E27FC236}">
                <a16:creationId xmlns:a16="http://schemas.microsoft.com/office/drawing/2014/main" id="{FE87EBEC-C9CA-9002-E551-35C6BE3A9043}"/>
              </a:ext>
            </a:extLst>
          </p:cNvPr>
          <p:cNvSpPr txBox="1"/>
          <p:nvPr/>
        </p:nvSpPr>
        <p:spPr>
          <a:xfrm>
            <a:off x="7516980" y="3265461"/>
            <a:ext cx="33402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sz="1600" b="1">
                <a:solidFill>
                  <a:srgbClr val="C00000"/>
                </a:solidFill>
                <a:ea typeface="Calibri"/>
                <a:cs typeface="Calibri"/>
              </a:rPr>
              <a:t>4</a:t>
            </a:r>
            <a:endParaRPr lang="fr-CA" sz="1600" b="1">
              <a:solidFill>
                <a:srgbClr val="C00000"/>
              </a:solidFill>
            </a:endParaRPr>
          </a:p>
        </p:txBody>
      </p:sp>
      <p:sp>
        <p:nvSpPr>
          <p:cNvPr id="10" name="ZoneTexte 9">
            <a:extLst>
              <a:ext uri="{FF2B5EF4-FFF2-40B4-BE49-F238E27FC236}">
                <a16:creationId xmlns:a16="http://schemas.microsoft.com/office/drawing/2014/main" id="{1786D869-B179-9DBA-2B44-047FB7E76E04}"/>
              </a:ext>
            </a:extLst>
          </p:cNvPr>
          <p:cNvSpPr txBox="1"/>
          <p:nvPr/>
        </p:nvSpPr>
        <p:spPr>
          <a:xfrm>
            <a:off x="8514835" y="3102173"/>
            <a:ext cx="33402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sz="1600" b="1">
                <a:solidFill>
                  <a:srgbClr val="C00000"/>
                </a:solidFill>
                <a:ea typeface="Calibri"/>
                <a:cs typeface="Calibri"/>
              </a:rPr>
              <a:t>5</a:t>
            </a:r>
            <a:endParaRPr lang="fr-CA" sz="1600" b="1">
              <a:solidFill>
                <a:srgbClr val="C00000"/>
              </a:solidFill>
            </a:endParaRPr>
          </a:p>
        </p:txBody>
      </p:sp>
    </p:spTree>
    <p:extLst>
      <p:ext uri="{BB962C8B-B14F-4D97-AF65-F5344CB8AC3E}">
        <p14:creationId xmlns:p14="http://schemas.microsoft.com/office/powerpoint/2010/main" val="2493175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C00AD-80E5-082E-3B27-D4063B7F0974}"/>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B6105E4E-6995-084A-DA6A-62BCB9F725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7" y="0"/>
            <a:ext cx="12192000" cy="6857143"/>
          </a:xfrm>
          <a:prstGeom prst="rect">
            <a:avLst/>
          </a:prstGeom>
        </p:spPr>
      </p:pic>
      <p:sp>
        <p:nvSpPr>
          <p:cNvPr id="6" name="ZoneTexte 5">
            <a:extLst>
              <a:ext uri="{FF2B5EF4-FFF2-40B4-BE49-F238E27FC236}">
                <a16:creationId xmlns:a16="http://schemas.microsoft.com/office/drawing/2014/main" id="{566067E7-7C9D-1CF8-0417-B8F801461AF3}"/>
              </a:ext>
            </a:extLst>
          </p:cNvPr>
          <p:cNvSpPr txBox="1"/>
          <p:nvPr/>
        </p:nvSpPr>
        <p:spPr>
          <a:xfrm>
            <a:off x="623645" y="502025"/>
            <a:ext cx="2253006" cy="307777"/>
          </a:xfrm>
          <a:prstGeom prst="rect">
            <a:avLst/>
          </a:prstGeom>
          <a:noFill/>
        </p:spPr>
        <p:txBody>
          <a:bodyPr wrap="square" rtlCol="0">
            <a:spAutoFit/>
          </a:bodyPr>
          <a:lstStyle/>
          <a:p>
            <a:r>
              <a:rPr lang="fr-CA" sz="1400">
                <a:solidFill>
                  <a:srgbClr val="345571"/>
                </a:solidFill>
                <a:latin typeface="Tahoma" panose="020B0604030504040204" pitchFamily="34" charset="0"/>
                <a:ea typeface="Tahoma" panose="020B0604030504040204" pitchFamily="34" charset="0"/>
                <a:cs typeface="Tahoma" panose="020B0604030504040204" pitchFamily="34" charset="0"/>
              </a:rPr>
              <a:t>Santé Québec</a:t>
            </a:r>
          </a:p>
        </p:txBody>
      </p:sp>
      <p:sp>
        <p:nvSpPr>
          <p:cNvPr id="12" name="ZoneTexte 11">
            <a:extLst>
              <a:ext uri="{FF2B5EF4-FFF2-40B4-BE49-F238E27FC236}">
                <a16:creationId xmlns:a16="http://schemas.microsoft.com/office/drawing/2014/main" id="{04F4143C-BE8C-ABA5-23B8-C7C7EADDFFC8}"/>
              </a:ext>
            </a:extLst>
          </p:cNvPr>
          <p:cNvSpPr txBox="1"/>
          <p:nvPr/>
        </p:nvSpPr>
        <p:spPr>
          <a:xfrm>
            <a:off x="623644" y="792266"/>
            <a:ext cx="10884865" cy="5755422"/>
          </a:xfrm>
          <a:prstGeom prst="rect">
            <a:avLst/>
          </a:prstGeom>
          <a:noFill/>
        </p:spPr>
        <p:txBody>
          <a:bodyPr wrap="square" lIns="91440" tIns="45720" rIns="91440" bIns="45720" rtlCol="0" anchor="t">
            <a:spAutoFit/>
          </a:bodyPr>
          <a:lstStyle/>
          <a:p>
            <a:pPr marL="342900" indent="-342900" algn="just">
              <a:buAutoNum type="arabicPeriod"/>
            </a:pPr>
            <a:endParaRPr lang="fr-CA" sz="1600">
              <a:solidFill>
                <a:srgbClr val="345571"/>
              </a:solidFill>
              <a:highlight>
                <a:srgbClr val="FFFFFF"/>
              </a:highlight>
              <a:latin typeface="Tahoma"/>
              <a:ea typeface="Tahoma"/>
              <a:cs typeface="Tahoma"/>
            </a:endParaRPr>
          </a:p>
          <a:p>
            <a:pPr marL="342900" indent="-342900" algn="just">
              <a:buAutoNum type="arabicPeriod"/>
            </a:pPr>
            <a:r>
              <a:rPr lang="fr-CA" sz="1600">
                <a:solidFill>
                  <a:srgbClr val="345571"/>
                </a:solidFill>
                <a:highlight>
                  <a:srgbClr val="FFFFFF"/>
                </a:highlight>
                <a:latin typeface="Tahoma"/>
                <a:ea typeface="Tahoma"/>
                <a:cs typeface="Tahoma"/>
              </a:rPr>
              <a:t>Dans l'encadré </a:t>
            </a:r>
            <a:r>
              <a:rPr lang="fr-CA" sz="1600" i="1">
                <a:solidFill>
                  <a:srgbClr val="345571"/>
                </a:solidFill>
                <a:highlight>
                  <a:srgbClr val="FFFFFF"/>
                </a:highlight>
                <a:latin typeface="Tahoma"/>
                <a:ea typeface="Tahoma"/>
                <a:cs typeface="Tahoma"/>
              </a:rPr>
              <a:t>Ancienneté PURA</a:t>
            </a:r>
            <a:r>
              <a:rPr lang="fr-CA" sz="1600">
                <a:solidFill>
                  <a:srgbClr val="345571"/>
                </a:solidFill>
                <a:highlight>
                  <a:srgbClr val="FFFFFF"/>
                </a:highlight>
                <a:latin typeface="Tahoma"/>
                <a:ea typeface="Tahoma"/>
                <a:cs typeface="Tahoma"/>
              </a:rPr>
              <a:t> on retrouve plusieurs données. Notamment la catégorie active de l'employé ainsi que l'établissement auquel elle est liée. On retrouve aussi </a:t>
            </a:r>
            <a:r>
              <a:rPr lang="fr-CA" sz="1600" i="1">
                <a:solidFill>
                  <a:srgbClr val="345571"/>
                </a:solidFill>
                <a:highlight>
                  <a:srgbClr val="FFFFFF"/>
                </a:highlight>
                <a:latin typeface="Tahoma"/>
                <a:ea typeface="Tahoma"/>
                <a:cs typeface="Tahoma"/>
              </a:rPr>
              <a:t>l'ancienneté cumulée</a:t>
            </a:r>
            <a:r>
              <a:rPr lang="fr-CA" sz="1600">
                <a:solidFill>
                  <a:srgbClr val="345571"/>
                </a:solidFill>
                <a:highlight>
                  <a:srgbClr val="FFFFFF"/>
                </a:highlight>
                <a:latin typeface="Tahoma"/>
                <a:ea typeface="Tahoma"/>
                <a:cs typeface="Tahoma"/>
              </a:rPr>
              <a:t> (en date du 31 mai 2025) dans cette catégorie. L'ajustement représente l'ancienneté provenant de liens d'emploi antérieurs éligibles qui sera ajoutée. </a:t>
            </a:r>
            <a:endParaRPr lang="fr-CA" sz="1600" b="0" i="0">
              <a:solidFill>
                <a:srgbClr val="345571"/>
              </a:solidFill>
              <a:effectLst/>
              <a:highlight>
                <a:srgbClr val="FFFFFF"/>
              </a:highlight>
              <a:latin typeface="Tahoma" panose="020B0604030504040204" pitchFamily="34" charset="0"/>
              <a:ea typeface="Tahoma" panose="020B0604030504040204" pitchFamily="34" charset="0"/>
              <a:cs typeface="Tahoma" panose="020B0604030504040204" pitchFamily="34" charset="0"/>
            </a:endParaRPr>
          </a:p>
          <a:p>
            <a:pPr marL="342900" indent="-342900" algn="just">
              <a:buAutoNum type="arabicPeriod"/>
            </a:pPr>
            <a:endParaRPr lang="fr-CA" sz="1600" b="0" i="0">
              <a:solidFill>
                <a:srgbClr val="345571"/>
              </a:solidFill>
              <a:effectLst/>
              <a:highlight>
                <a:srgbClr val="FFFFFF"/>
              </a:highlight>
              <a:latin typeface="Tahoma" panose="020B0604030504040204" pitchFamily="34" charset="0"/>
              <a:ea typeface="Tahoma" panose="020B0604030504040204" pitchFamily="34" charset="0"/>
              <a:cs typeface="Tahoma" panose="020B0604030504040204" pitchFamily="34" charset="0"/>
            </a:endParaRPr>
          </a:p>
          <a:p>
            <a:pPr marL="342900" indent="-342900" algn="just">
              <a:buAutoNum type="arabicPeriod"/>
            </a:pPr>
            <a:r>
              <a:rPr lang="fr-CA" sz="1600">
                <a:solidFill>
                  <a:srgbClr val="345571"/>
                </a:solidFill>
                <a:highlight>
                  <a:srgbClr val="FFFFFF"/>
                </a:highlight>
                <a:latin typeface="Tahoma"/>
                <a:ea typeface="Tahoma"/>
                <a:cs typeface="Tahoma"/>
              </a:rPr>
              <a:t>La </a:t>
            </a:r>
            <a:r>
              <a:rPr lang="fr-CA" sz="1600" i="1">
                <a:solidFill>
                  <a:srgbClr val="345571"/>
                </a:solidFill>
                <a:highlight>
                  <a:srgbClr val="FFFFFF"/>
                </a:highlight>
                <a:latin typeface="Tahoma"/>
                <a:ea typeface="Tahoma"/>
                <a:cs typeface="Tahoma"/>
              </a:rPr>
              <a:t>donnée PURA</a:t>
            </a:r>
            <a:r>
              <a:rPr lang="fr-CA" sz="1600">
                <a:solidFill>
                  <a:srgbClr val="345571"/>
                </a:solidFill>
                <a:highlight>
                  <a:srgbClr val="FFFFFF"/>
                </a:highlight>
                <a:latin typeface="Tahoma"/>
                <a:ea typeface="Tahoma"/>
                <a:cs typeface="Tahoma"/>
              </a:rPr>
              <a:t> est obtenue en additionnant toutes les anciennetés cumulées des épisodes de travail recensés.   Par la suite la plateforme valide que la somme ainsi obtenue ne soit pas supérieure à la durée d'emploi provinciale nette. Si cette validation est fructueuse, on obtient ainsi la </a:t>
            </a:r>
            <a:r>
              <a:rPr lang="fr-CA" sz="1600" i="1">
                <a:solidFill>
                  <a:srgbClr val="345571"/>
                </a:solidFill>
                <a:highlight>
                  <a:srgbClr val="FFFFFF"/>
                </a:highlight>
                <a:latin typeface="Tahoma"/>
                <a:ea typeface="Tahoma"/>
                <a:cs typeface="Tahoma"/>
              </a:rPr>
              <a:t>Donnée PURA</a:t>
            </a:r>
            <a:r>
              <a:rPr lang="fr-CA" sz="1600">
                <a:solidFill>
                  <a:srgbClr val="345571"/>
                </a:solidFill>
                <a:highlight>
                  <a:srgbClr val="FFFFFF"/>
                </a:highlight>
                <a:latin typeface="Tahoma"/>
                <a:ea typeface="Tahoma"/>
                <a:cs typeface="Tahoma"/>
              </a:rPr>
              <a:t>. L'encadré </a:t>
            </a:r>
            <a:r>
              <a:rPr lang="fr-CA" sz="1600" i="1">
                <a:solidFill>
                  <a:srgbClr val="345571"/>
                </a:solidFill>
                <a:highlight>
                  <a:srgbClr val="FFFFFF"/>
                </a:highlight>
                <a:latin typeface="Tahoma"/>
                <a:ea typeface="Tahoma"/>
                <a:cs typeface="Tahoma"/>
              </a:rPr>
              <a:t>Sommaire</a:t>
            </a:r>
            <a:r>
              <a:rPr lang="fr-CA" sz="1600">
                <a:solidFill>
                  <a:srgbClr val="345571"/>
                </a:solidFill>
                <a:highlight>
                  <a:srgbClr val="FFFFFF"/>
                </a:highlight>
                <a:latin typeface="Tahoma"/>
                <a:ea typeface="Tahoma"/>
                <a:cs typeface="Tahoma"/>
              </a:rPr>
              <a:t> présente 2 informations, soit la somme des anciennetés cumulées ainsi que la durée d'emploi provinciale nette qui est la somme des durées d'emploi des épisodes de travail recensés.</a:t>
            </a:r>
          </a:p>
          <a:p>
            <a:pPr marL="342900" indent="-342900" algn="just">
              <a:buAutoNum type="arabicPeriod"/>
            </a:pPr>
            <a:endParaRPr lang="fr-CA" sz="1600">
              <a:solidFill>
                <a:srgbClr val="345571"/>
              </a:solidFill>
              <a:highlight>
                <a:srgbClr val="FFFFFF"/>
              </a:highlight>
              <a:latin typeface="Tahoma"/>
              <a:ea typeface="Tahoma"/>
              <a:cs typeface="Tahoma"/>
            </a:endParaRPr>
          </a:p>
          <a:p>
            <a:pPr marL="342900" indent="-342900" algn="just">
              <a:buAutoNum type="arabicPeriod"/>
            </a:pPr>
            <a:r>
              <a:rPr lang="fr-CA" sz="1600">
                <a:solidFill>
                  <a:srgbClr val="345571"/>
                </a:solidFill>
                <a:highlight>
                  <a:srgbClr val="FFFFFF"/>
                </a:highlight>
                <a:latin typeface="Tahoma"/>
                <a:ea typeface="Tahoma"/>
                <a:cs typeface="Tahoma"/>
              </a:rPr>
              <a:t>Dans la section du bas, on retrouve l'ensemble du détail des épisodes d'emploi recensés. Sont identifiés, le syndicat, la catégorie, la date d'adhésion à ce syndicat, la date de désactivation du syndicat le cas échéant, l'ancienneté reconnue à l'embauche, l'ancienneté accumulée en banque ainsi que l'ancienneté cumulée. </a:t>
            </a:r>
          </a:p>
          <a:p>
            <a:pPr marL="342900" indent="-342900" algn="just">
              <a:buAutoNum type="arabicPeriod"/>
            </a:pPr>
            <a:endParaRPr lang="fr-CA" sz="1600">
              <a:solidFill>
                <a:srgbClr val="345571"/>
              </a:solidFill>
              <a:highlight>
                <a:srgbClr val="FFFFFF"/>
              </a:highlight>
              <a:latin typeface="Tahoma"/>
              <a:ea typeface="Tahoma"/>
              <a:cs typeface="Tahoma"/>
            </a:endParaRPr>
          </a:p>
          <a:p>
            <a:pPr marL="342900" indent="-342900" algn="just">
              <a:buAutoNum type="arabicPeriod"/>
            </a:pPr>
            <a:r>
              <a:rPr lang="fr-CA" sz="1600" i="1">
                <a:solidFill>
                  <a:srgbClr val="345571"/>
                </a:solidFill>
                <a:highlight>
                  <a:srgbClr val="FFFFFF"/>
                </a:highlight>
                <a:latin typeface="Tahoma"/>
                <a:ea typeface="Tahoma"/>
                <a:cs typeface="Tahoma"/>
              </a:rPr>
              <a:t>L'ancienneté cumulée</a:t>
            </a:r>
            <a:r>
              <a:rPr lang="fr-CA" sz="1600">
                <a:solidFill>
                  <a:srgbClr val="345571"/>
                </a:solidFill>
                <a:highlight>
                  <a:srgbClr val="FFFFFF"/>
                </a:highlight>
                <a:latin typeface="Tahoma"/>
                <a:ea typeface="Tahoma"/>
                <a:cs typeface="Tahoma"/>
              </a:rPr>
              <a:t> est l'addition de </a:t>
            </a:r>
            <a:r>
              <a:rPr lang="fr-CA" sz="1600" i="1">
                <a:solidFill>
                  <a:srgbClr val="345571"/>
                </a:solidFill>
                <a:highlight>
                  <a:srgbClr val="FFFFFF"/>
                </a:highlight>
                <a:latin typeface="Tahoma"/>
                <a:ea typeface="Tahoma"/>
                <a:cs typeface="Tahoma"/>
              </a:rPr>
              <a:t>l'ancienneté à l'embauche</a:t>
            </a:r>
            <a:r>
              <a:rPr lang="fr-CA" sz="1600">
                <a:solidFill>
                  <a:srgbClr val="345571"/>
                </a:solidFill>
                <a:highlight>
                  <a:srgbClr val="FFFFFF"/>
                </a:highlight>
                <a:latin typeface="Tahoma"/>
                <a:ea typeface="Tahoma"/>
                <a:cs typeface="Tahoma"/>
              </a:rPr>
              <a:t> et de </a:t>
            </a:r>
            <a:r>
              <a:rPr lang="fr-CA" sz="1600" i="1">
                <a:solidFill>
                  <a:srgbClr val="345571"/>
                </a:solidFill>
                <a:highlight>
                  <a:srgbClr val="FFFFFF"/>
                </a:highlight>
                <a:latin typeface="Tahoma"/>
                <a:ea typeface="Tahoma"/>
                <a:cs typeface="Tahoma"/>
              </a:rPr>
              <a:t>l'ancienneté en banque</a:t>
            </a:r>
            <a:r>
              <a:rPr lang="fr-CA" sz="1600">
                <a:solidFill>
                  <a:srgbClr val="345571"/>
                </a:solidFill>
                <a:highlight>
                  <a:srgbClr val="FFFFFF"/>
                </a:highlight>
                <a:latin typeface="Tahoma"/>
                <a:ea typeface="Tahoma"/>
                <a:cs typeface="Tahoma"/>
              </a:rPr>
              <a:t>. </a:t>
            </a:r>
            <a:endParaRPr lang="fr-CA">
              <a:ea typeface="Calibri" panose="020F0502020204030204"/>
              <a:cs typeface="Calibri" panose="020F0502020204030204"/>
            </a:endParaRPr>
          </a:p>
          <a:p>
            <a:pPr marL="342900" indent="-342900" algn="just">
              <a:buAutoNum type="arabicPeriod"/>
            </a:pPr>
            <a:endParaRPr lang="fr-CA" sz="1600">
              <a:solidFill>
                <a:srgbClr val="345571"/>
              </a:solidFill>
              <a:highlight>
                <a:srgbClr val="FFFFFF"/>
              </a:highlight>
              <a:latin typeface="Tahoma" panose="020B0604030504040204" pitchFamily="34" charset="0"/>
              <a:ea typeface="Tahoma" panose="020B0604030504040204" pitchFamily="34" charset="0"/>
              <a:cs typeface="Tahoma" panose="020B0604030504040204" pitchFamily="34" charset="0"/>
            </a:endParaRPr>
          </a:p>
          <a:p>
            <a:pPr marL="342900" indent="-342900" algn="just">
              <a:buAutoNum type="arabicPeriod"/>
            </a:pPr>
            <a:r>
              <a:rPr lang="fr-CA" sz="1600">
                <a:solidFill>
                  <a:srgbClr val="345571"/>
                </a:solidFill>
                <a:highlight>
                  <a:srgbClr val="FFFFFF"/>
                </a:highlight>
                <a:latin typeface="Tahoma"/>
                <a:ea typeface="Tahoma"/>
                <a:cs typeface="Tahoma"/>
              </a:rPr>
              <a:t>À l'extrême droite de la section du bas se trouve un indicateur. Un </a:t>
            </a:r>
            <a:r>
              <a:rPr lang="fr-CA" sz="1600" i="1">
                <a:solidFill>
                  <a:srgbClr val="345571"/>
                </a:solidFill>
                <a:highlight>
                  <a:srgbClr val="FFFFFF"/>
                </a:highlight>
                <a:latin typeface="Tahoma"/>
                <a:ea typeface="Tahoma"/>
                <a:cs typeface="Tahoma"/>
              </a:rPr>
              <a:t>X</a:t>
            </a:r>
            <a:r>
              <a:rPr lang="fr-CA" sz="1600">
                <a:solidFill>
                  <a:srgbClr val="345571"/>
                </a:solidFill>
                <a:highlight>
                  <a:srgbClr val="FFFFFF"/>
                </a:highlight>
                <a:latin typeface="Tahoma"/>
                <a:ea typeface="Tahoma"/>
                <a:cs typeface="Tahoma"/>
              </a:rPr>
              <a:t> rouge indique à l'employé que cet épisode de travail n'a pas été pris en compte dans le calcul.</a:t>
            </a:r>
          </a:p>
          <a:p>
            <a:pPr algn="just"/>
            <a:endParaRPr lang="fr-CA" sz="1600">
              <a:solidFill>
                <a:srgbClr val="345571"/>
              </a:solidFill>
              <a:highlight>
                <a:srgbClr val="FFFFFF"/>
              </a:highlight>
              <a:latin typeface="Tahoma" panose="020B0604030504040204" pitchFamily="34" charset="0"/>
              <a:ea typeface="Tahoma" panose="020B0604030504040204" pitchFamily="34" charset="0"/>
              <a:cs typeface="Tahoma" panose="020B0604030504040204" pitchFamily="34" charset="0"/>
            </a:endParaRPr>
          </a:p>
          <a:p>
            <a:pPr algn="just"/>
            <a:endParaRPr lang="fr-CA" sz="1600">
              <a:solidFill>
                <a:srgbClr val="345571"/>
              </a:solidFill>
              <a:highlight>
                <a:srgbClr val="FFFFFF"/>
              </a:highlight>
              <a:latin typeface="Tahoma" panose="020B0604030504040204" pitchFamily="34" charset="0"/>
              <a:ea typeface="Tahoma" panose="020B0604030504040204" pitchFamily="34" charset="0"/>
              <a:cs typeface="Tahoma" panose="020B0604030504040204" pitchFamily="34" charset="0"/>
            </a:endParaRPr>
          </a:p>
          <a:p>
            <a:endParaRPr lang="fr-CA" sz="160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55287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490AC-506F-2A26-6610-55018F7B945D}"/>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DEC9852B-0E24-C727-D3FD-95D9991464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27" y="0"/>
            <a:ext cx="12192000" cy="6857143"/>
          </a:xfrm>
          <a:prstGeom prst="rect">
            <a:avLst/>
          </a:prstGeom>
        </p:spPr>
      </p:pic>
      <p:pic>
        <p:nvPicPr>
          <p:cNvPr id="2" name="Image 1">
            <a:extLst>
              <a:ext uri="{FF2B5EF4-FFF2-40B4-BE49-F238E27FC236}">
                <a16:creationId xmlns:a16="http://schemas.microsoft.com/office/drawing/2014/main" id="{5B430041-D588-379F-A386-5E0AFF8AAA48}"/>
              </a:ext>
            </a:extLst>
          </p:cNvPr>
          <p:cNvPicPr>
            <a:picLocks noChangeAspect="1"/>
          </p:cNvPicPr>
          <p:nvPr/>
        </p:nvPicPr>
        <p:blipFill>
          <a:blip r:embed="rId3"/>
          <a:stretch>
            <a:fillRect/>
          </a:stretch>
        </p:blipFill>
        <p:spPr>
          <a:xfrm>
            <a:off x="281836" y="223931"/>
            <a:ext cx="9780740" cy="5512439"/>
          </a:xfrm>
          <a:prstGeom prst="rect">
            <a:avLst/>
          </a:prstGeom>
          <a:ln>
            <a:noFill/>
          </a:ln>
        </p:spPr>
      </p:pic>
      <p:sp>
        <p:nvSpPr>
          <p:cNvPr id="4" name="ZoneTexte 3">
            <a:extLst>
              <a:ext uri="{FF2B5EF4-FFF2-40B4-BE49-F238E27FC236}">
                <a16:creationId xmlns:a16="http://schemas.microsoft.com/office/drawing/2014/main" id="{64FF07BC-E597-3912-9F97-4EFAE1ADEB31}"/>
              </a:ext>
            </a:extLst>
          </p:cNvPr>
          <p:cNvSpPr txBox="1"/>
          <p:nvPr/>
        </p:nvSpPr>
        <p:spPr>
          <a:xfrm>
            <a:off x="1589981" y="2297427"/>
            <a:ext cx="33402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sz="1600" b="1">
                <a:solidFill>
                  <a:srgbClr val="C00000"/>
                </a:solidFill>
                <a:ea typeface="Calibri"/>
                <a:cs typeface="Calibri"/>
              </a:rPr>
              <a:t>1</a:t>
            </a:r>
            <a:endParaRPr lang="fr-CA" sz="1600" b="1">
              <a:solidFill>
                <a:srgbClr val="C00000"/>
              </a:solidFill>
            </a:endParaRPr>
          </a:p>
        </p:txBody>
      </p:sp>
      <p:sp>
        <p:nvSpPr>
          <p:cNvPr id="5" name="ZoneTexte 4">
            <a:extLst>
              <a:ext uri="{FF2B5EF4-FFF2-40B4-BE49-F238E27FC236}">
                <a16:creationId xmlns:a16="http://schemas.microsoft.com/office/drawing/2014/main" id="{E925A5FB-BF0B-F38E-1C77-92CD3B2B3551}"/>
              </a:ext>
            </a:extLst>
          </p:cNvPr>
          <p:cNvSpPr txBox="1"/>
          <p:nvPr/>
        </p:nvSpPr>
        <p:spPr>
          <a:xfrm>
            <a:off x="796665" y="2808905"/>
            <a:ext cx="33402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sz="1600" b="1">
                <a:solidFill>
                  <a:srgbClr val="C00000"/>
                </a:solidFill>
                <a:ea typeface="Calibri"/>
                <a:cs typeface="Calibri"/>
              </a:rPr>
              <a:t>2</a:t>
            </a:r>
            <a:endParaRPr lang="fr-CA" sz="1600" b="1">
              <a:solidFill>
                <a:srgbClr val="C00000"/>
              </a:solidFill>
            </a:endParaRPr>
          </a:p>
        </p:txBody>
      </p:sp>
      <p:sp>
        <p:nvSpPr>
          <p:cNvPr id="6" name="ZoneTexte 5">
            <a:extLst>
              <a:ext uri="{FF2B5EF4-FFF2-40B4-BE49-F238E27FC236}">
                <a16:creationId xmlns:a16="http://schemas.microsoft.com/office/drawing/2014/main" id="{FC87D911-E563-1170-2B77-C464AE6BECF5}"/>
              </a:ext>
            </a:extLst>
          </p:cNvPr>
          <p:cNvSpPr txBox="1"/>
          <p:nvPr/>
        </p:nvSpPr>
        <p:spPr>
          <a:xfrm>
            <a:off x="8562802" y="2808905"/>
            <a:ext cx="33402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sz="1600" b="1">
                <a:solidFill>
                  <a:srgbClr val="C00000"/>
                </a:solidFill>
                <a:ea typeface="Calibri"/>
                <a:cs typeface="Calibri"/>
              </a:rPr>
              <a:t>3</a:t>
            </a:r>
            <a:endParaRPr lang="fr-CA" sz="1600" b="1">
              <a:solidFill>
                <a:srgbClr val="C00000"/>
              </a:solidFill>
            </a:endParaRPr>
          </a:p>
        </p:txBody>
      </p:sp>
      <p:sp>
        <p:nvSpPr>
          <p:cNvPr id="3" name="ZoneTexte 2">
            <a:extLst>
              <a:ext uri="{FF2B5EF4-FFF2-40B4-BE49-F238E27FC236}">
                <a16:creationId xmlns:a16="http://schemas.microsoft.com/office/drawing/2014/main" id="{C9E5D631-D2CE-34C4-8044-665208299190}"/>
              </a:ext>
            </a:extLst>
          </p:cNvPr>
          <p:cNvSpPr txBox="1"/>
          <p:nvPr/>
        </p:nvSpPr>
        <p:spPr>
          <a:xfrm>
            <a:off x="10312400" y="378178"/>
            <a:ext cx="158608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a:solidFill>
                  <a:srgbClr val="345571"/>
                </a:solidFill>
                <a:latin typeface="Tahoma"/>
                <a:ea typeface="Tahoma"/>
                <a:cs typeface="Tahoma"/>
              </a:rPr>
              <a:t>L'employé a également la possibilité d'ouvrir l'onglet Retraite Québec. </a:t>
            </a:r>
            <a:endParaRPr lang="fr-FR"/>
          </a:p>
        </p:txBody>
      </p:sp>
    </p:spTree>
    <p:extLst>
      <p:ext uri="{BB962C8B-B14F-4D97-AF65-F5344CB8AC3E}">
        <p14:creationId xmlns:p14="http://schemas.microsoft.com/office/powerpoint/2010/main" val="1906125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C78D1F-A550-7947-EEE2-BE379E4D37A4}"/>
              </a:ext>
            </a:extLst>
          </p:cNvPr>
          <p:cNvSpPr>
            <a:spLocks noGrp="1"/>
          </p:cNvSpPr>
          <p:nvPr>
            <p:ph type="title"/>
          </p:nvPr>
        </p:nvSpPr>
        <p:spPr/>
        <p:txBody>
          <a:bodyPr/>
          <a:lstStyle/>
          <a:p>
            <a:r>
              <a:rPr lang="fr-CA" sz="3700">
                <a:latin typeface="Segoe UI"/>
                <a:cs typeface="Segoe UI"/>
              </a:rPr>
              <a:t>Présentation du PURA</a:t>
            </a:r>
            <a:endParaRPr lang="fr-CA"/>
          </a:p>
        </p:txBody>
      </p:sp>
      <p:sp>
        <p:nvSpPr>
          <p:cNvPr id="3" name="Sous-titre 2">
            <a:extLst>
              <a:ext uri="{FF2B5EF4-FFF2-40B4-BE49-F238E27FC236}">
                <a16:creationId xmlns:a16="http://schemas.microsoft.com/office/drawing/2014/main" id="{7D4D727C-FB59-B0E0-9CAC-F0EBF7F6D099}"/>
              </a:ext>
            </a:extLst>
          </p:cNvPr>
          <p:cNvSpPr>
            <a:spLocks noGrp="1"/>
          </p:cNvSpPr>
          <p:nvPr>
            <p:ph type="subTitle" idx="1"/>
          </p:nvPr>
        </p:nvSpPr>
        <p:spPr>
          <a:xfrm>
            <a:off x="335360" y="3790176"/>
            <a:ext cx="5896305" cy="1344149"/>
          </a:xfrm>
        </p:spPr>
        <p:txBody>
          <a:bodyPr vert="horz" lIns="91440" tIns="45720" rIns="91440" bIns="45720" rtlCol="0" anchor="t">
            <a:normAutofit/>
          </a:bodyPr>
          <a:lstStyle/>
          <a:p>
            <a:pPr marL="457200" indent="-457200">
              <a:spcBef>
                <a:spcPts val="20"/>
              </a:spcBef>
              <a:buChar char="•"/>
            </a:pPr>
            <a:r>
              <a:rPr lang="fr-CA" sz="2650"/>
              <a:t>Objectifs</a:t>
            </a:r>
            <a:endParaRPr lang="fr-FR"/>
          </a:p>
          <a:p>
            <a:pPr marL="457200" indent="-457200">
              <a:spcBef>
                <a:spcPts val="20"/>
              </a:spcBef>
              <a:buChar char="•"/>
            </a:pPr>
            <a:r>
              <a:rPr lang="fr-CA" sz="2650">
                <a:latin typeface="Segoe UI"/>
                <a:cs typeface="Segoe UI"/>
              </a:rPr>
              <a:t>Qu'est-ce que l'ancienneté?</a:t>
            </a:r>
            <a:endParaRPr lang="fr-CA" sz="2650"/>
          </a:p>
          <a:p>
            <a:pPr marL="457200" indent="-457200">
              <a:spcBef>
                <a:spcPts val="20"/>
              </a:spcBef>
              <a:buChar char="•"/>
            </a:pPr>
            <a:r>
              <a:rPr lang="fr-CA" sz="2650">
                <a:latin typeface="Segoe UI"/>
                <a:cs typeface="Segoe UI"/>
              </a:rPr>
              <a:t>Dates importantes</a:t>
            </a:r>
            <a:endParaRPr lang="fr-CA" sz="2650"/>
          </a:p>
        </p:txBody>
      </p:sp>
    </p:spTree>
    <p:extLst>
      <p:ext uri="{BB962C8B-B14F-4D97-AF65-F5344CB8AC3E}">
        <p14:creationId xmlns:p14="http://schemas.microsoft.com/office/powerpoint/2010/main" val="2504055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B01A5-1DEC-9F58-5AF3-B45A4A85824A}"/>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B731C761-0025-5029-CED6-27BC509A4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 y="0"/>
            <a:ext cx="12369451" cy="6857143"/>
          </a:xfrm>
          <a:prstGeom prst="rect">
            <a:avLst/>
          </a:prstGeom>
        </p:spPr>
      </p:pic>
      <p:sp>
        <p:nvSpPr>
          <p:cNvPr id="5" name="ZoneTexte 4">
            <a:extLst>
              <a:ext uri="{FF2B5EF4-FFF2-40B4-BE49-F238E27FC236}">
                <a16:creationId xmlns:a16="http://schemas.microsoft.com/office/drawing/2014/main" id="{8C4CA5FF-1722-A6FD-387B-6FD2172C8319}"/>
              </a:ext>
            </a:extLst>
          </p:cNvPr>
          <p:cNvSpPr txBox="1"/>
          <p:nvPr/>
        </p:nvSpPr>
        <p:spPr>
          <a:xfrm>
            <a:off x="623644" y="792266"/>
            <a:ext cx="10884865" cy="3293209"/>
          </a:xfrm>
          <a:prstGeom prst="rect">
            <a:avLst/>
          </a:prstGeom>
          <a:noFill/>
        </p:spPr>
        <p:txBody>
          <a:bodyPr wrap="square" lIns="91440" tIns="45720" rIns="91440" bIns="45720" rtlCol="0" anchor="t">
            <a:spAutoFit/>
          </a:bodyPr>
          <a:lstStyle/>
          <a:p>
            <a:pPr marL="342900" indent="-342900" algn="just">
              <a:buAutoNum type="arabicPeriod"/>
            </a:pPr>
            <a:endParaRPr lang="fr-CA" sz="1600">
              <a:solidFill>
                <a:srgbClr val="345571"/>
              </a:solidFill>
              <a:highlight>
                <a:srgbClr val="FFFFFF"/>
              </a:highlight>
              <a:latin typeface="Tahoma"/>
              <a:ea typeface="Tahoma"/>
              <a:cs typeface="Tahoma"/>
            </a:endParaRPr>
          </a:p>
          <a:p>
            <a:pPr marL="285750" indent="-285750" algn="just">
              <a:buAutoNum type="arabicPeriod"/>
            </a:pPr>
            <a:r>
              <a:rPr lang="fr-CA" sz="1600">
                <a:solidFill>
                  <a:srgbClr val="345571"/>
                </a:solidFill>
                <a:highlight>
                  <a:srgbClr val="FFFFFF"/>
                </a:highlight>
                <a:latin typeface="Tahoma"/>
                <a:ea typeface="Tahoma"/>
                <a:cs typeface="Tahoma"/>
              </a:rPr>
              <a:t>Un onglet est accessible à l'employé et rassemble toutes les données provenant de Retraite Québec. Les données de retraite Québec ne sont utilisées que lorsqu'il n'y a pas de donnée accessible provenant de LGI ou de </a:t>
            </a:r>
            <a:r>
              <a:rPr lang="fr-CA" sz="1600" err="1">
                <a:solidFill>
                  <a:srgbClr val="345571"/>
                </a:solidFill>
                <a:highlight>
                  <a:srgbClr val="FFFFFF"/>
                </a:highlight>
                <a:latin typeface="Tahoma"/>
                <a:ea typeface="Tahoma"/>
                <a:cs typeface="Tahoma"/>
              </a:rPr>
              <a:t>Médisolution</a:t>
            </a:r>
            <a:r>
              <a:rPr lang="fr-CA" sz="1600">
                <a:solidFill>
                  <a:srgbClr val="345571"/>
                </a:solidFill>
                <a:highlight>
                  <a:srgbClr val="FFFFFF"/>
                </a:highlight>
                <a:latin typeface="Tahoma"/>
                <a:ea typeface="Tahoma"/>
                <a:cs typeface="Tahoma"/>
              </a:rPr>
              <a:t>. </a:t>
            </a:r>
          </a:p>
          <a:p>
            <a:pPr marL="285750" indent="-285750" algn="just">
              <a:buAutoNum type="arabicPeriod"/>
            </a:pPr>
            <a:endParaRPr lang="fr-CA" sz="1600">
              <a:solidFill>
                <a:srgbClr val="345571"/>
              </a:solidFill>
              <a:highlight>
                <a:srgbClr val="FFFFFF"/>
              </a:highlight>
              <a:latin typeface="Tahoma"/>
              <a:ea typeface="Tahoma"/>
              <a:cs typeface="Tahoma"/>
            </a:endParaRPr>
          </a:p>
          <a:p>
            <a:pPr marL="285750" indent="-285750" algn="just">
              <a:buAutoNum type="arabicPeriod"/>
            </a:pPr>
            <a:r>
              <a:rPr lang="fr-CA" sz="1600">
                <a:solidFill>
                  <a:srgbClr val="345571"/>
                </a:solidFill>
                <a:highlight>
                  <a:srgbClr val="FFFFFF"/>
                </a:highlight>
                <a:latin typeface="Tahoma"/>
                <a:ea typeface="Tahoma"/>
                <a:cs typeface="Tahoma"/>
              </a:rPr>
              <a:t>Les informations sont rassemblées en fonction des établissements. Les données fournies par Retraite Québec, sont le service reconnu aux fins de calcul et les rachats de service. Ces données ont fait l'objet d'une conversion afin de les exprimer en jour calendaire. </a:t>
            </a:r>
            <a:endParaRPr lang="fr-CA" sz="1600">
              <a:solidFill>
                <a:srgbClr val="345571"/>
              </a:solidFill>
              <a:highlight>
                <a:srgbClr val="FFFFFF"/>
              </a:highlight>
              <a:latin typeface="Tahoma" panose="020B0604030504040204" pitchFamily="34" charset="0"/>
              <a:ea typeface="Tahoma" panose="020B0604030504040204" pitchFamily="34" charset="0"/>
              <a:cs typeface="Tahoma" panose="020B0604030504040204" pitchFamily="34" charset="0"/>
            </a:endParaRPr>
          </a:p>
          <a:p>
            <a:pPr marL="285750" indent="-285750" algn="just">
              <a:buAutoNum type="arabicPeriod"/>
            </a:pPr>
            <a:endParaRPr lang="fr-CA" sz="1600">
              <a:solidFill>
                <a:srgbClr val="345571"/>
              </a:solidFill>
              <a:highlight>
                <a:srgbClr val="FFFFFF"/>
              </a:highlight>
              <a:latin typeface="Tahoma"/>
              <a:ea typeface="Tahoma"/>
              <a:cs typeface="Tahoma"/>
            </a:endParaRPr>
          </a:p>
          <a:p>
            <a:pPr marL="285750" indent="-285750" algn="just">
              <a:buAutoNum type="arabicPeriod"/>
            </a:pPr>
            <a:r>
              <a:rPr lang="fr-CA" sz="1600">
                <a:solidFill>
                  <a:srgbClr val="345571"/>
                </a:solidFill>
                <a:highlight>
                  <a:srgbClr val="FFFFFF"/>
                </a:highlight>
                <a:latin typeface="Tahoma"/>
                <a:ea typeface="Tahoma"/>
                <a:cs typeface="Tahoma"/>
              </a:rPr>
              <a:t>Lorsque la donnée Retraite Québec est utilisée dans le calcul, cet élément est marqué avec un crochet vert.</a:t>
            </a:r>
            <a:endParaRPr lang="fr-CA" sz="1600">
              <a:solidFill>
                <a:srgbClr val="345571"/>
              </a:solidFill>
              <a:highlight>
                <a:srgbClr val="FFFFFF"/>
              </a:highlight>
              <a:latin typeface="Tahoma" panose="020B0604030504040204" pitchFamily="34" charset="0"/>
              <a:ea typeface="Tahoma" panose="020B0604030504040204" pitchFamily="34" charset="0"/>
              <a:cs typeface="Tahoma" panose="020B0604030504040204" pitchFamily="34" charset="0"/>
            </a:endParaRPr>
          </a:p>
          <a:p>
            <a:pPr algn="just"/>
            <a:endParaRPr lang="fr-CA" sz="1600">
              <a:solidFill>
                <a:srgbClr val="345571"/>
              </a:solidFill>
              <a:highlight>
                <a:srgbClr val="FFFFFF"/>
              </a:highlight>
              <a:latin typeface="Tahoma" panose="020B0604030504040204" pitchFamily="34" charset="0"/>
              <a:ea typeface="Tahoma" panose="020B0604030504040204" pitchFamily="34" charset="0"/>
              <a:cs typeface="Tahoma" panose="020B0604030504040204" pitchFamily="34" charset="0"/>
            </a:endParaRPr>
          </a:p>
          <a:p>
            <a:pPr algn="just"/>
            <a:endParaRPr lang="fr-CA" sz="1600">
              <a:solidFill>
                <a:srgbClr val="345571"/>
              </a:solidFill>
              <a:highlight>
                <a:srgbClr val="FFFFFF"/>
              </a:highlight>
              <a:latin typeface="Tahoma" panose="020B0604030504040204" pitchFamily="34" charset="0"/>
              <a:ea typeface="Tahoma" panose="020B0604030504040204" pitchFamily="34" charset="0"/>
              <a:cs typeface="Tahoma" panose="020B0604030504040204" pitchFamily="34" charset="0"/>
            </a:endParaRPr>
          </a:p>
          <a:p>
            <a:endParaRPr lang="fr-CA" sz="160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51746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57FDA-9326-6557-3993-A1329F4620BB}"/>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6369BD30-D69E-D6EB-75C3-3E1E6FA92D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2" y="0"/>
            <a:ext cx="12192000" cy="6857143"/>
          </a:xfrm>
          <a:prstGeom prst="rect">
            <a:avLst/>
          </a:prstGeom>
        </p:spPr>
      </p:pic>
      <p:pic>
        <p:nvPicPr>
          <p:cNvPr id="3" name="Image 2">
            <a:extLst>
              <a:ext uri="{FF2B5EF4-FFF2-40B4-BE49-F238E27FC236}">
                <a16:creationId xmlns:a16="http://schemas.microsoft.com/office/drawing/2014/main" id="{6A262307-58DE-62F1-D617-3750B48BC13E}"/>
              </a:ext>
            </a:extLst>
          </p:cNvPr>
          <p:cNvPicPr>
            <a:picLocks noChangeAspect="1"/>
          </p:cNvPicPr>
          <p:nvPr/>
        </p:nvPicPr>
        <p:blipFill>
          <a:blip r:embed="rId4"/>
          <a:stretch>
            <a:fillRect/>
          </a:stretch>
        </p:blipFill>
        <p:spPr>
          <a:xfrm>
            <a:off x="484740" y="407096"/>
            <a:ext cx="9260109" cy="5240055"/>
          </a:xfrm>
          <a:prstGeom prst="rect">
            <a:avLst/>
          </a:prstGeom>
          <a:ln>
            <a:noFill/>
          </a:ln>
        </p:spPr>
      </p:pic>
      <p:sp>
        <p:nvSpPr>
          <p:cNvPr id="7" name="ZoneTexte 6">
            <a:extLst>
              <a:ext uri="{FF2B5EF4-FFF2-40B4-BE49-F238E27FC236}">
                <a16:creationId xmlns:a16="http://schemas.microsoft.com/office/drawing/2014/main" id="{6CB8D49D-A4ED-5435-1155-1130DBB1D45F}"/>
              </a:ext>
            </a:extLst>
          </p:cNvPr>
          <p:cNvSpPr txBox="1"/>
          <p:nvPr/>
        </p:nvSpPr>
        <p:spPr>
          <a:xfrm>
            <a:off x="3194137" y="2421698"/>
            <a:ext cx="39665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sz="1600" b="1">
                <a:solidFill>
                  <a:srgbClr val="C00000"/>
                </a:solidFill>
                <a:ea typeface="Calibri"/>
                <a:cs typeface="Calibri"/>
              </a:rPr>
              <a:t>1</a:t>
            </a:r>
            <a:endParaRPr lang="fr-CA" sz="1600" b="1">
              <a:solidFill>
                <a:srgbClr val="C00000"/>
              </a:solidFill>
            </a:endParaRPr>
          </a:p>
        </p:txBody>
      </p:sp>
      <p:sp>
        <p:nvSpPr>
          <p:cNvPr id="8" name="ZoneTexte 7">
            <a:extLst>
              <a:ext uri="{FF2B5EF4-FFF2-40B4-BE49-F238E27FC236}">
                <a16:creationId xmlns:a16="http://schemas.microsoft.com/office/drawing/2014/main" id="{63B294A9-F44B-221D-09CC-8A75CCAF2AD7}"/>
              </a:ext>
            </a:extLst>
          </p:cNvPr>
          <p:cNvSpPr txBox="1"/>
          <p:nvPr/>
        </p:nvSpPr>
        <p:spPr>
          <a:xfrm>
            <a:off x="9926876" y="542794"/>
            <a:ext cx="1847589"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fr-CA" sz="1600">
                <a:solidFill>
                  <a:srgbClr val="345571"/>
                </a:solidFill>
                <a:latin typeface="Tahoma"/>
                <a:ea typeface="Calibri"/>
                <a:cs typeface="Calibri"/>
              </a:rPr>
              <a:t>Un onglet est également disponible pour permettre à l'employé de visualiser ses demandes d'ajouts d'épisodes d'emploi</a:t>
            </a:r>
          </a:p>
          <a:p>
            <a:pPr marL="342900" indent="-342900">
              <a:buAutoNum type="arabicPeriod"/>
            </a:pPr>
            <a:endParaRPr lang="fr-CA" sz="1600">
              <a:solidFill>
                <a:srgbClr val="345571"/>
              </a:solidFill>
              <a:latin typeface="Tahoma"/>
              <a:ea typeface="Calibri"/>
              <a:cs typeface="Calibri"/>
            </a:endParaRPr>
          </a:p>
          <a:p>
            <a:pPr marL="342900" indent="-342900">
              <a:buAutoNum type="arabicPeriod"/>
            </a:pPr>
            <a:r>
              <a:rPr lang="fr-CA" sz="1600">
                <a:solidFill>
                  <a:srgbClr val="345571"/>
                </a:solidFill>
                <a:latin typeface="Tahoma"/>
                <a:ea typeface="Calibri"/>
                <a:cs typeface="Calibri"/>
              </a:rPr>
              <a:t>Un bouton permet à   l'employé de formuler sa demande d'ajout d'épisode d'emploi</a:t>
            </a:r>
          </a:p>
        </p:txBody>
      </p:sp>
      <p:sp>
        <p:nvSpPr>
          <p:cNvPr id="9" name="ZoneTexte 8">
            <a:extLst>
              <a:ext uri="{FF2B5EF4-FFF2-40B4-BE49-F238E27FC236}">
                <a16:creationId xmlns:a16="http://schemas.microsoft.com/office/drawing/2014/main" id="{C8A0B406-7406-A168-D834-5AB404C1A956}"/>
              </a:ext>
            </a:extLst>
          </p:cNvPr>
          <p:cNvSpPr txBox="1"/>
          <p:nvPr/>
        </p:nvSpPr>
        <p:spPr>
          <a:xfrm>
            <a:off x="7588684" y="2860108"/>
            <a:ext cx="39665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CA" sz="1600" b="1">
                <a:solidFill>
                  <a:srgbClr val="C00000"/>
                </a:solidFill>
                <a:ea typeface="Calibri"/>
                <a:cs typeface="Calibri"/>
              </a:rPr>
              <a:t>2</a:t>
            </a:r>
            <a:endParaRPr lang="fr-CA" sz="1600" b="1">
              <a:solidFill>
                <a:srgbClr val="C00000"/>
              </a:solidFill>
            </a:endParaRPr>
          </a:p>
        </p:txBody>
      </p:sp>
      <p:sp>
        <p:nvSpPr>
          <p:cNvPr id="4" name="Bulle narrative : rectangle à coins arrondis 4">
            <a:extLst>
              <a:ext uri="{FF2B5EF4-FFF2-40B4-BE49-F238E27FC236}">
                <a16:creationId xmlns:a16="http://schemas.microsoft.com/office/drawing/2014/main" id="{8AF9FB1B-0711-BE91-757B-3C85FFD8D238}"/>
              </a:ext>
            </a:extLst>
          </p:cNvPr>
          <p:cNvSpPr/>
          <p:nvPr/>
        </p:nvSpPr>
        <p:spPr>
          <a:xfrm>
            <a:off x="482843" y="5790757"/>
            <a:ext cx="8698115" cy="624533"/>
          </a:xfrm>
          <a:prstGeom prst="snip1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600">
                <a:solidFill>
                  <a:srgbClr val="44546A"/>
                </a:solidFill>
                <a:latin typeface="Tahoma"/>
                <a:ea typeface="Calibri"/>
                <a:cs typeface="Calibri"/>
              </a:rPr>
              <a:t>À noter que votre établissement peut mettre en place un processus centralisé, externe aux fonctionnalités offertes aux plateformes.</a:t>
            </a:r>
          </a:p>
        </p:txBody>
      </p:sp>
    </p:spTree>
    <p:extLst>
      <p:ext uri="{BB962C8B-B14F-4D97-AF65-F5344CB8AC3E}">
        <p14:creationId xmlns:p14="http://schemas.microsoft.com/office/powerpoint/2010/main" val="3681189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9EC22-0C2F-5222-1705-48A37B95FB88}"/>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BF24CB7F-154B-D813-3894-174ACCCC0F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7" y="0"/>
            <a:ext cx="12192000" cy="6857143"/>
          </a:xfrm>
          <a:prstGeom prst="rect">
            <a:avLst/>
          </a:prstGeom>
        </p:spPr>
      </p:pic>
      <p:pic>
        <p:nvPicPr>
          <p:cNvPr id="2" name="Image 1">
            <a:extLst>
              <a:ext uri="{FF2B5EF4-FFF2-40B4-BE49-F238E27FC236}">
                <a16:creationId xmlns:a16="http://schemas.microsoft.com/office/drawing/2014/main" id="{C9614D5E-3E7F-C5AC-7D8B-8E7A65E2F9D9}"/>
              </a:ext>
            </a:extLst>
          </p:cNvPr>
          <p:cNvPicPr>
            <a:picLocks noChangeAspect="1"/>
          </p:cNvPicPr>
          <p:nvPr/>
        </p:nvPicPr>
        <p:blipFill>
          <a:blip r:embed="rId4"/>
          <a:stretch>
            <a:fillRect/>
          </a:stretch>
        </p:blipFill>
        <p:spPr>
          <a:xfrm>
            <a:off x="285628" y="250521"/>
            <a:ext cx="8614496" cy="4874712"/>
          </a:xfrm>
          <a:prstGeom prst="rect">
            <a:avLst/>
          </a:prstGeom>
          <a:ln>
            <a:noFill/>
          </a:ln>
        </p:spPr>
      </p:pic>
      <p:sp>
        <p:nvSpPr>
          <p:cNvPr id="4" name="ZoneTexte 3">
            <a:extLst>
              <a:ext uri="{FF2B5EF4-FFF2-40B4-BE49-F238E27FC236}">
                <a16:creationId xmlns:a16="http://schemas.microsoft.com/office/drawing/2014/main" id="{934ECF83-6A0F-71C8-1DFD-AA8741B413DA}"/>
              </a:ext>
            </a:extLst>
          </p:cNvPr>
          <p:cNvSpPr txBox="1"/>
          <p:nvPr/>
        </p:nvSpPr>
        <p:spPr>
          <a:xfrm>
            <a:off x="9123123" y="292273"/>
            <a:ext cx="2588712"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a:solidFill>
                  <a:srgbClr val="345571"/>
                </a:solidFill>
                <a:latin typeface="Tahoma"/>
                <a:ea typeface="Calibri"/>
                <a:cs typeface="Calibri"/>
              </a:rPr>
              <a:t>Lorsque l'employé clique sur le bouton </a:t>
            </a:r>
            <a:r>
              <a:rPr lang="fr-CA" sz="1600" i="1">
                <a:solidFill>
                  <a:srgbClr val="345571"/>
                </a:solidFill>
                <a:latin typeface="Tahoma"/>
                <a:ea typeface="Calibri"/>
                <a:cs typeface="Calibri"/>
              </a:rPr>
              <a:t>+ Épisode d'emploi,</a:t>
            </a:r>
            <a:r>
              <a:rPr lang="fr-CA" sz="1600">
                <a:solidFill>
                  <a:srgbClr val="345571"/>
                </a:solidFill>
                <a:latin typeface="Tahoma"/>
                <a:ea typeface="Calibri"/>
                <a:cs typeface="Calibri"/>
              </a:rPr>
              <a:t> la fenêtre ci-contre apparaît.</a:t>
            </a:r>
          </a:p>
          <a:p>
            <a:endParaRPr lang="fr-CA" sz="1600">
              <a:solidFill>
                <a:srgbClr val="345571"/>
              </a:solidFill>
              <a:latin typeface="Tahoma"/>
              <a:ea typeface="Calibri"/>
              <a:cs typeface="Calibri"/>
            </a:endParaRPr>
          </a:p>
          <a:p>
            <a:r>
              <a:rPr lang="fr-CA" sz="1600">
                <a:solidFill>
                  <a:srgbClr val="345571"/>
                </a:solidFill>
                <a:latin typeface="Tahoma"/>
                <a:ea typeface="Calibri"/>
                <a:cs typeface="Calibri"/>
              </a:rPr>
              <a:t>L'employé doit compléter les informations requises. Le nom de l'établissement, la date d'embauche et la pièce justificative sont des champs obligatoires. Les autres informations permettent de préciser la demande de l'employé. Sur certains champs des choix </a:t>
            </a:r>
            <a:r>
              <a:rPr lang="fr-CA" sz="1600" err="1">
                <a:solidFill>
                  <a:srgbClr val="345571"/>
                </a:solidFill>
                <a:latin typeface="Tahoma"/>
                <a:ea typeface="Calibri"/>
                <a:cs typeface="Calibri"/>
              </a:rPr>
              <a:t>pré-formatés</a:t>
            </a:r>
            <a:r>
              <a:rPr lang="fr-CA" sz="1600">
                <a:solidFill>
                  <a:srgbClr val="345571"/>
                </a:solidFill>
                <a:latin typeface="Tahoma"/>
                <a:ea typeface="Calibri"/>
                <a:cs typeface="Calibri"/>
              </a:rPr>
              <a:t> sont disponibles.</a:t>
            </a:r>
          </a:p>
        </p:txBody>
      </p:sp>
      <p:sp>
        <p:nvSpPr>
          <p:cNvPr id="5" name="ZoneTexte 4">
            <a:extLst>
              <a:ext uri="{FF2B5EF4-FFF2-40B4-BE49-F238E27FC236}">
                <a16:creationId xmlns:a16="http://schemas.microsoft.com/office/drawing/2014/main" id="{11BADC5D-011C-5A43-497E-818CFC4A72E5}"/>
              </a:ext>
            </a:extLst>
          </p:cNvPr>
          <p:cNvSpPr txBox="1"/>
          <p:nvPr/>
        </p:nvSpPr>
        <p:spPr>
          <a:xfrm>
            <a:off x="334027" y="5407068"/>
            <a:ext cx="858032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a:solidFill>
                  <a:srgbClr val="345571"/>
                </a:solidFill>
                <a:latin typeface="Tahoma"/>
                <a:ea typeface="Calibri"/>
                <a:cs typeface="Calibri"/>
              </a:rPr>
              <a:t>Une fois la demande soumise, l'employé ne peut plus la modifier ou la supprimer. Il pourra cependant placer une nouvelle demande au besoin. La plus récente sera alors analysée par les services des ressources humaines. </a:t>
            </a:r>
          </a:p>
        </p:txBody>
      </p:sp>
    </p:spTree>
    <p:extLst>
      <p:ext uri="{BB962C8B-B14F-4D97-AF65-F5344CB8AC3E}">
        <p14:creationId xmlns:p14="http://schemas.microsoft.com/office/powerpoint/2010/main" val="1557904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1D9CA-88CB-AA17-4EB2-5CE9D6AD2E4B}"/>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DC9CE49E-18AB-A2F3-DA70-DF3F36DB2B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27" y="0"/>
            <a:ext cx="12192000" cy="6857143"/>
          </a:xfrm>
          <a:prstGeom prst="rect">
            <a:avLst/>
          </a:prstGeom>
        </p:spPr>
      </p:pic>
      <p:pic>
        <p:nvPicPr>
          <p:cNvPr id="2" name="Image 1">
            <a:extLst>
              <a:ext uri="{FF2B5EF4-FFF2-40B4-BE49-F238E27FC236}">
                <a16:creationId xmlns:a16="http://schemas.microsoft.com/office/drawing/2014/main" id="{C17567C7-DF0A-E2B0-8F58-FAAC710E2B53}"/>
              </a:ext>
            </a:extLst>
          </p:cNvPr>
          <p:cNvPicPr>
            <a:picLocks noChangeAspect="1"/>
          </p:cNvPicPr>
          <p:nvPr/>
        </p:nvPicPr>
        <p:blipFill>
          <a:blip r:embed="rId3"/>
          <a:stretch>
            <a:fillRect/>
          </a:stretch>
        </p:blipFill>
        <p:spPr>
          <a:xfrm>
            <a:off x="335097" y="396658"/>
            <a:ext cx="9152298" cy="5187864"/>
          </a:xfrm>
          <a:prstGeom prst="rect">
            <a:avLst/>
          </a:prstGeom>
          <a:ln>
            <a:noFill/>
          </a:ln>
        </p:spPr>
      </p:pic>
      <p:sp>
        <p:nvSpPr>
          <p:cNvPr id="3" name="ZoneTexte 2">
            <a:extLst>
              <a:ext uri="{FF2B5EF4-FFF2-40B4-BE49-F238E27FC236}">
                <a16:creationId xmlns:a16="http://schemas.microsoft.com/office/drawing/2014/main" id="{83D8CD91-5D52-403B-F0C5-C1B8DA5EB904}"/>
              </a:ext>
            </a:extLst>
          </p:cNvPr>
          <p:cNvSpPr txBox="1"/>
          <p:nvPr/>
        </p:nvSpPr>
        <p:spPr>
          <a:xfrm>
            <a:off x="9707670" y="480164"/>
            <a:ext cx="1962411"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a:solidFill>
                  <a:srgbClr val="345571"/>
                </a:solidFill>
                <a:latin typeface="Tahoma"/>
                <a:ea typeface="Calibri"/>
                <a:cs typeface="Calibri"/>
              </a:rPr>
              <a:t>Lorsque la demande est complétée et soumise, la demande apparaît dans l'onglet avec les informations. Elle reste visible pour l'employé.</a:t>
            </a:r>
          </a:p>
          <a:p>
            <a:endParaRPr lang="fr-CA" sz="1600">
              <a:solidFill>
                <a:srgbClr val="345571"/>
              </a:solidFill>
              <a:latin typeface="Tahoma"/>
              <a:ea typeface="Calibri"/>
              <a:cs typeface="Calibri"/>
            </a:endParaRPr>
          </a:p>
          <a:p>
            <a:r>
              <a:rPr lang="fr-CA" sz="1600">
                <a:solidFill>
                  <a:srgbClr val="345571"/>
                </a:solidFill>
                <a:latin typeface="Tahoma"/>
                <a:ea typeface="Calibri"/>
                <a:cs typeface="Calibri"/>
              </a:rPr>
              <a:t>La demande est assortie d'un statut.</a:t>
            </a:r>
          </a:p>
        </p:txBody>
      </p:sp>
      <p:sp>
        <p:nvSpPr>
          <p:cNvPr id="5" name="Flèche : droite 4">
            <a:extLst>
              <a:ext uri="{FF2B5EF4-FFF2-40B4-BE49-F238E27FC236}">
                <a16:creationId xmlns:a16="http://schemas.microsoft.com/office/drawing/2014/main" id="{44D96A05-4FAB-22EC-1938-3363389CA93F}"/>
              </a:ext>
            </a:extLst>
          </p:cNvPr>
          <p:cNvSpPr/>
          <p:nvPr/>
        </p:nvSpPr>
        <p:spPr>
          <a:xfrm rot="16200000" flipV="1">
            <a:off x="6996895" y="3894177"/>
            <a:ext cx="410800" cy="198667"/>
          </a:xfrm>
          <a:prstGeom prst="righ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CA">
              <a:solidFill>
                <a:srgbClr val="C00000"/>
              </a:solidFill>
            </a:endParaRPr>
          </a:p>
        </p:txBody>
      </p:sp>
      <p:sp>
        <p:nvSpPr>
          <p:cNvPr id="6" name="Flèche : droite 5">
            <a:extLst>
              <a:ext uri="{FF2B5EF4-FFF2-40B4-BE49-F238E27FC236}">
                <a16:creationId xmlns:a16="http://schemas.microsoft.com/office/drawing/2014/main" id="{5219ECA4-369E-1883-821F-14689A3060DC}"/>
              </a:ext>
            </a:extLst>
          </p:cNvPr>
          <p:cNvSpPr/>
          <p:nvPr/>
        </p:nvSpPr>
        <p:spPr>
          <a:xfrm flipV="1">
            <a:off x="593636" y="3427144"/>
            <a:ext cx="410800" cy="198667"/>
          </a:xfrm>
          <a:prstGeom prst="righ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CA">
              <a:solidFill>
                <a:srgbClr val="C00000"/>
              </a:solidFill>
            </a:endParaRPr>
          </a:p>
        </p:txBody>
      </p:sp>
    </p:spTree>
    <p:extLst>
      <p:ext uri="{BB962C8B-B14F-4D97-AF65-F5344CB8AC3E}">
        <p14:creationId xmlns:p14="http://schemas.microsoft.com/office/powerpoint/2010/main" val="1421376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BEF5E-7DCF-7E34-0A51-4DA1A59B9868}"/>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16BF13EA-C013-AA0B-9DB7-510067FC9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27" y="0"/>
            <a:ext cx="12192000" cy="6857143"/>
          </a:xfrm>
          <a:prstGeom prst="rect">
            <a:avLst/>
          </a:prstGeom>
        </p:spPr>
      </p:pic>
      <p:pic>
        <p:nvPicPr>
          <p:cNvPr id="4" name="Image 3">
            <a:extLst>
              <a:ext uri="{FF2B5EF4-FFF2-40B4-BE49-F238E27FC236}">
                <a16:creationId xmlns:a16="http://schemas.microsoft.com/office/drawing/2014/main" id="{A8B52149-FC70-F1FB-A727-7C86B80487E7}"/>
              </a:ext>
            </a:extLst>
          </p:cNvPr>
          <p:cNvPicPr>
            <a:picLocks noChangeAspect="1"/>
          </p:cNvPicPr>
          <p:nvPr/>
        </p:nvPicPr>
        <p:blipFill>
          <a:blip r:embed="rId4"/>
          <a:stretch>
            <a:fillRect/>
          </a:stretch>
        </p:blipFill>
        <p:spPr>
          <a:xfrm>
            <a:off x="468646" y="469726"/>
            <a:ext cx="9031337" cy="5104357"/>
          </a:xfrm>
          <a:prstGeom prst="rect">
            <a:avLst/>
          </a:prstGeom>
          <a:ln>
            <a:noFill/>
          </a:ln>
        </p:spPr>
      </p:pic>
      <p:sp>
        <p:nvSpPr>
          <p:cNvPr id="5" name="Flèche : droite 4">
            <a:extLst>
              <a:ext uri="{FF2B5EF4-FFF2-40B4-BE49-F238E27FC236}">
                <a16:creationId xmlns:a16="http://schemas.microsoft.com/office/drawing/2014/main" id="{338C6C80-A14D-4B63-0FCD-E555FDFAED9E}"/>
              </a:ext>
            </a:extLst>
          </p:cNvPr>
          <p:cNvSpPr/>
          <p:nvPr/>
        </p:nvSpPr>
        <p:spPr>
          <a:xfrm rot="16200000">
            <a:off x="7949397" y="4012956"/>
            <a:ext cx="472251" cy="243786"/>
          </a:xfrm>
          <a:prstGeom prst="righ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CA">
              <a:solidFill>
                <a:srgbClr val="C00000"/>
              </a:solidFill>
            </a:endParaRPr>
          </a:p>
        </p:txBody>
      </p:sp>
      <p:sp>
        <p:nvSpPr>
          <p:cNvPr id="6" name="ZoneTexte 5">
            <a:extLst>
              <a:ext uri="{FF2B5EF4-FFF2-40B4-BE49-F238E27FC236}">
                <a16:creationId xmlns:a16="http://schemas.microsoft.com/office/drawing/2014/main" id="{E566D15A-BE15-6311-A338-2616F8CBBE94}"/>
              </a:ext>
            </a:extLst>
          </p:cNvPr>
          <p:cNvSpPr txBox="1"/>
          <p:nvPr/>
        </p:nvSpPr>
        <p:spPr>
          <a:xfrm>
            <a:off x="9624164" y="563670"/>
            <a:ext cx="201460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a:solidFill>
                  <a:srgbClr val="345571"/>
                </a:solidFill>
                <a:latin typeface="Tahoma"/>
                <a:ea typeface="Calibri"/>
                <a:cs typeface="Calibri"/>
              </a:rPr>
              <a:t>Lorsque la demande est traitée, la date est indiquée dans la colonne désignée.</a:t>
            </a:r>
          </a:p>
        </p:txBody>
      </p:sp>
    </p:spTree>
    <p:extLst>
      <p:ext uri="{BB962C8B-B14F-4D97-AF65-F5344CB8AC3E}">
        <p14:creationId xmlns:p14="http://schemas.microsoft.com/office/powerpoint/2010/main" val="2106413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AD860-DECB-DFD2-8866-52985ADD63A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C1FDE1A-FA01-9B78-3481-C15E568E9967}"/>
              </a:ext>
            </a:extLst>
          </p:cNvPr>
          <p:cNvSpPr>
            <a:spLocks noGrp="1"/>
          </p:cNvSpPr>
          <p:nvPr>
            <p:ph type="title"/>
          </p:nvPr>
        </p:nvSpPr>
        <p:spPr/>
        <p:txBody>
          <a:bodyPr/>
          <a:lstStyle/>
          <a:p>
            <a:r>
              <a:rPr lang="fr-CA" sz="3700">
                <a:latin typeface="Segoe UI"/>
                <a:cs typeface="Segoe UI"/>
              </a:rPr>
              <a:t>Rôles et responsabilités</a:t>
            </a:r>
            <a:endParaRPr lang="fr-CA" sz="3700"/>
          </a:p>
        </p:txBody>
      </p:sp>
    </p:spTree>
    <p:extLst>
      <p:ext uri="{BB962C8B-B14F-4D97-AF65-F5344CB8AC3E}">
        <p14:creationId xmlns:p14="http://schemas.microsoft.com/office/powerpoint/2010/main" val="2161259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26CC109E-75A4-3C39-25D4-6FE19888BAE7}"/>
              </a:ext>
            </a:extLst>
          </p:cNvPr>
          <p:cNvSpPr>
            <a:spLocks noGrp="1"/>
          </p:cNvSpPr>
          <p:nvPr>
            <p:ph idx="1"/>
          </p:nvPr>
        </p:nvSpPr>
        <p:spPr/>
        <p:txBody>
          <a:bodyPr vert="horz" lIns="91440" tIns="45720" rIns="91440" bIns="45720" rtlCol="0" anchor="t">
            <a:normAutofit fontScale="92500" lnSpcReduction="10000"/>
          </a:bodyPr>
          <a:lstStyle/>
          <a:p>
            <a:r>
              <a:rPr lang="fr-CA" b="1">
                <a:ea typeface="Calibri"/>
                <a:cs typeface="Calibri"/>
              </a:rPr>
              <a:t>Accéder à la plateforme et valider les informations </a:t>
            </a:r>
          </a:p>
          <a:p>
            <a:pPr lvl="1">
              <a:buFont typeface="Courier New" panose="020B0604020202020204" pitchFamily="34" charset="0"/>
              <a:buChar char="o"/>
            </a:pPr>
            <a:r>
              <a:rPr lang="fr-CA">
                <a:solidFill>
                  <a:srgbClr val="1D3750"/>
                </a:solidFill>
                <a:ea typeface="Calibri"/>
                <a:cs typeface="Calibri"/>
              </a:rPr>
              <a:t>Une fois connecté à la plateforme PURA, l’employé aura accès à l’information sur le nombre d’années d’ancienneté PURA, ainsi que le détail de chacun des épisodes d’emploi reconnus, de manière chronologique. </a:t>
            </a:r>
          </a:p>
          <a:p>
            <a:pPr lvl="1">
              <a:buFont typeface="Courier New" panose="020B0604020202020204" pitchFamily="34" charset="0"/>
              <a:buChar char="o"/>
            </a:pPr>
            <a:r>
              <a:rPr lang="fr-CA">
                <a:solidFill>
                  <a:srgbClr val="1D3750"/>
                </a:solidFill>
                <a:ea typeface="Calibri"/>
                <a:cs typeface="Calibri"/>
              </a:rPr>
              <a:t>Chaque épisode d’emploi comprend, lorsque disponible, l’information sur l’employeur, le syndicat visé, la date de début, la date de fin, l’ancienneté accumulée et le matricule à l’époque de l’épisode d’emploi. </a:t>
            </a:r>
          </a:p>
          <a:p>
            <a:pPr lvl="1">
              <a:buFont typeface="Courier New" panose="020B0604020202020204" pitchFamily="34" charset="0"/>
              <a:buChar char="o"/>
            </a:pPr>
            <a:r>
              <a:rPr lang="fr-CA" b="1">
                <a:solidFill>
                  <a:srgbClr val="1D3750"/>
                </a:solidFill>
                <a:ea typeface="Calibri"/>
                <a:cs typeface="Calibri"/>
              </a:rPr>
              <a:t>Si les épisodes d’emploi sont conformes, l’employé n’a aucune action à poser. </a:t>
            </a:r>
          </a:p>
          <a:p>
            <a:r>
              <a:rPr lang="fr-CA" b="1">
                <a:solidFill>
                  <a:srgbClr val="1D3750"/>
                </a:solidFill>
                <a:ea typeface="Calibri"/>
                <a:cs typeface="Calibri"/>
              </a:rPr>
              <a:t>Effectuer une demande d'ajout d'épisode d'emploi</a:t>
            </a:r>
          </a:p>
          <a:p>
            <a:pPr lvl="1"/>
            <a:r>
              <a:rPr lang="fr-CA">
                <a:solidFill>
                  <a:srgbClr val="1D3750"/>
                </a:solidFill>
                <a:ea typeface="Calibri"/>
                <a:cs typeface="Calibri"/>
              </a:rPr>
              <a:t>Si un épisode d’emploi est manquant dans le profil de l’employé de la plateforme PURA, l’employé pourra faire une demande d’ajout d’épisode d’emploi, via la plateforme ou via le processus établi localement et joindre de la documentation au besoin. </a:t>
            </a:r>
          </a:p>
        </p:txBody>
      </p:sp>
      <p:sp>
        <p:nvSpPr>
          <p:cNvPr id="3" name="Titre 2">
            <a:extLst>
              <a:ext uri="{FF2B5EF4-FFF2-40B4-BE49-F238E27FC236}">
                <a16:creationId xmlns:a16="http://schemas.microsoft.com/office/drawing/2014/main" id="{92730C29-EA6B-830E-4E5A-A230EA5E7152}"/>
              </a:ext>
            </a:extLst>
          </p:cNvPr>
          <p:cNvSpPr>
            <a:spLocks noGrp="1"/>
          </p:cNvSpPr>
          <p:nvPr>
            <p:ph type="title"/>
          </p:nvPr>
        </p:nvSpPr>
        <p:spPr/>
        <p:txBody>
          <a:bodyPr/>
          <a:lstStyle/>
          <a:p>
            <a:r>
              <a:rPr lang="fr-CA" b="1">
                <a:latin typeface="Segoe UI"/>
                <a:ea typeface="Calibri Light"/>
                <a:cs typeface="Segoe UI"/>
              </a:rPr>
              <a:t>Responsabilités en tant qu'employé</a:t>
            </a:r>
            <a:endParaRPr lang="fr-FR"/>
          </a:p>
        </p:txBody>
      </p:sp>
      <p:sp>
        <p:nvSpPr>
          <p:cNvPr id="5" name="Rectangle : coins arrondis 4">
            <a:extLst>
              <a:ext uri="{FF2B5EF4-FFF2-40B4-BE49-F238E27FC236}">
                <a16:creationId xmlns:a16="http://schemas.microsoft.com/office/drawing/2014/main" id="{E0E3A39F-7FDB-1F5C-28C1-C7E75526CFDF}"/>
              </a:ext>
            </a:extLst>
          </p:cNvPr>
          <p:cNvSpPr/>
          <p:nvPr/>
        </p:nvSpPr>
        <p:spPr>
          <a:xfrm>
            <a:off x="763058" y="5640462"/>
            <a:ext cx="9535583" cy="1034294"/>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500">
                <a:solidFill>
                  <a:srgbClr val="44546A"/>
                </a:solidFill>
                <a:latin typeface="Tahoma"/>
                <a:ea typeface="Calibri"/>
                <a:cs typeface="Calibri"/>
              </a:rPr>
              <a:t>Pour les employés sans adresse courriel professionnelle, la validation des épisodes d'emploi pourra se faire par la lettre qui vous sera acheminée soit par votre adresse courriel personnelle ou par la poste. </a:t>
            </a:r>
          </a:p>
        </p:txBody>
      </p:sp>
    </p:spTree>
    <p:extLst>
      <p:ext uri="{BB962C8B-B14F-4D97-AF65-F5344CB8AC3E}">
        <p14:creationId xmlns:p14="http://schemas.microsoft.com/office/powerpoint/2010/main" val="884184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250CABF0-BF3A-B75C-0566-E3D758DBE3A8}"/>
              </a:ext>
            </a:extLst>
          </p:cNvPr>
          <p:cNvSpPr>
            <a:spLocks noGrp="1"/>
          </p:cNvSpPr>
          <p:nvPr>
            <p:ph idx="1"/>
          </p:nvPr>
        </p:nvSpPr>
        <p:spPr/>
        <p:txBody>
          <a:bodyPr vert="horz" lIns="91440" tIns="45720" rIns="91440" bIns="45720" rtlCol="0" anchor="t">
            <a:normAutofit/>
          </a:bodyPr>
          <a:lstStyle/>
          <a:p>
            <a:pPr marL="0" indent="0" algn="just">
              <a:buNone/>
            </a:pPr>
            <a:r>
              <a:rPr lang="fr-CA" sz="1800">
                <a:ea typeface="Calibri"/>
                <a:cs typeface="Calibri"/>
              </a:rPr>
              <a:t>Les deux principaux critères sont les suivants : </a:t>
            </a:r>
            <a:endParaRPr lang="fr-FR"/>
          </a:p>
          <a:p>
            <a:pPr lvl="1" algn="just">
              <a:buFont typeface="Courier New" panose="020B0604020202020204" pitchFamily="34" charset="0"/>
              <a:buChar char="o"/>
            </a:pPr>
            <a:r>
              <a:rPr lang="fr-CA" sz="1800">
                <a:solidFill>
                  <a:srgbClr val="1D3750"/>
                </a:solidFill>
                <a:ea typeface="Calibri"/>
                <a:cs typeface="Calibri"/>
              </a:rPr>
              <a:t>Être à l’emploi de Santé Québec en date du 31 mai 2025;</a:t>
            </a:r>
          </a:p>
          <a:p>
            <a:pPr lvl="1" algn="just">
              <a:buFont typeface="Courier New" panose="020B0604020202020204" pitchFamily="34" charset="0"/>
              <a:buChar char="o"/>
            </a:pPr>
            <a:r>
              <a:rPr lang="fr-CA" sz="1800">
                <a:solidFill>
                  <a:srgbClr val="1D3750"/>
                </a:solidFill>
                <a:ea typeface="Calibri"/>
                <a:cs typeface="Calibri"/>
              </a:rPr>
              <a:t>Appartenir à l’une ou l’autre des catégories 1 à 4 ou SNS.</a:t>
            </a:r>
          </a:p>
          <a:p>
            <a:pPr algn="just"/>
            <a:endParaRPr lang="fr-CA" sz="1800">
              <a:ea typeface="Calibri"/>
              <a:cs typeface="Calibri"/>
            </a:endParaRPr>
          </a:p>
          <a:p>
            <a:pPr marL="0" indent="0">
              <a:buNone/>
            </a:pPr>
            <a:r>
              <a:rPr lang="fr-CA" sz="1800" u="sng">
                <a:ea typeface="Calibri"/>
                <a:cs typeface="Calibri"/>
              </a:rPr>
              <a:t>Pour les employés à l’emploi du RSSS et qui ont un ou plusieurs épisodes d’emploi antérieurs dans le RSSS : </a:t>
            </a:r>
            <a:endParaRPr lang="fr-CA" sz="1800">
              <a:ea typeface="Calibri"/>
              <a:cs typeface="Calibri"/>
            </a:endParaRPr>
          </a:p>
          <a:p>
            <a:pPr algn="just"/>
            <a:r>
              <a:rPr lang="fr-CA" sz="1800">
                <a:ea typeface="Calibri"/>
                <a:cs typeface="Calibri"/>
              </a:rPr>
              <a:t>Les épisodes d’emploi peuvent être reconnus à la condition qu’il ne se soit pas écoulé plus d’un (1) an entre ce ou ces liens d’emplois.</a:t>
            </a:r>
          </a:p>
          <a:p>
            <a:pPr marL="0" indent="0" algn="just">
              <a:buNone/>
            </a:pPr>
            <a:endParaRPr lang="fr-CA" sz="1800">
              <a:solidFill>
                <a:srgbClr val="4471C4"/>
              </a:solidFill>
              <a:ea typeface="Calibri"/>
              <a:cs typeface="Calibri"/>
            </a:endParaRPr>
          </a:p>
          <a:p>
            <a:endParaRPr lang="fr-CA">
              <a:ea typeface="Calibri"/>
              <a:cs typeface="Calibri"/>
            </a:endParaRPr>
          </a:p>
        </p:txBody>
      </p:sp>
      <p:sp>
        <p:nvSpPr>
          <p:cNvPr id="3" name="Titre 2">
            <a:extLst>
              <a:ext uri="{FF2B5EF4-FFF2-40B4-BE49-F238E27FC236}">
                <a16:creationId xmlns:a16="http://schemas.microsoft.com/office/drawing/2014/main" id="{57D4936F-3F39-3795-2833-F59B822BCA50}"/>
              </a:ext>
            </a:extLst>
          </p:cNvPr>
          <p:cNvSpPr>
            <a:spLocks noGrp="1"/>
          </p:cNvSpPr>
          <p:nvPr>
            <p:ph type="title"/>
          </p:nvPr>
        </p:nvSpPr>
        <p:spPr/>
        <p:txBody>
          <a:bodyPr>
            <a:normAutofit/>
          </a:bodyPr>
          <a:lstStyle/>
          <a:p>
            <a:r>
              <a:rPr lang="fr-CA" b="1">
                <a:latin typeface="Segoe UI"/>
                <a:ea typeface="Calibri Light"/>
                <a:cs typeface="Calibri Light"/>
              </a:rPr>
              <a:t>Critères d'admissibilité au PURA</a:t>
            </a:r>
          </a:p>
        </p:txBody>
      </p:sp>
    </p:spTree>
    <p:extLst>
      <p:ext uri="{BB962C8B-B14F-4D97-AF65-F5344CB8AC3E}">
        <p14:creationId xmlns:p14="http://schemas.microsoft.com/office/powerpoint/2010/main" val="2603541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EDA4A-ACEC-2F7E-4141-62A194D3CB9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958E96C-B982-EB45-344A-F931052CD37D}"/>
              </a:ext>
            </a:extLst>
          </p:cNvPr>
          <p:cNvSpPr>
            <a:spLocks noGrp="1"/>
          </p:cNvSpPr>
          <p:nvPr>
            <p:ph type="title"/>
          </p:nvPr>
        </p:nvSpPr>
        <p:spPr/>
        <p:txBody>
          <a:bodyPr/>
          <a:lstStyle/>
          <a:p>
            <a:r>
              <a:rPr lang="fr-CA" sz="3700">
                <a:latin typeface="Segoe UI"/>
                <a:cs typeface="Segoe UI"/>
              </a:rPr>
              <a:t>Annexes - Matériel supplémentaire</a:t>
            </a:r>
            <a:endParaRPr lang="fr-CA" sz="3700"/>
          </a:p>
        </p:txBody>
      </p:sp>
    </p:spTree>
    <p:extLst>
      <p:ext uri="{BB962C8B-B14F-4D97-AF65-F5344CB8AC3E}">
        <p14:creationId xmlns:p14="http://schemas.microsoft.com/office/powerpoint/2010/main" val="39632472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FA545-51D7-4DDF-C75C-895B839DC94F}"/>
            </a:ext>
          </a:extLst>
        </p:cNvPr>
        <p:cNvGrpSpPr/>
        <p:nvPr/>
      </p:nvGrpSpPr>
      <p:grpSpPr>
        <a:xfrm>
          <a:off x="0" y="0"/>
          <a:ext cx="0" cy="0"/>
          <a:chOff x="0" y="0"/>
          <a:chExt cx="0" cy="0"/>
        </a:xfrm>
      </p:grpSpPr>
      <p:sp>
        <p:nvSpPr>
          <p:cNvPr id="8" name="ZoneTexte 7">
            <a:extLst>
              <a:ext uri="{FF2B5EF4-FFF2-40B4-BE49-F238E27FC236}">
                <a16:creationId xmlns:a16="http://schemas.microsoft.com/office/drawing/2014/main" id="{68BED09C-18F5-4183-A400-611E4CE71DF8}"/>
              </a:ext>
            </a:extLst>
          </p:cNvPr>
          <p:cNvSpPr txBox="1"/>
          <p:nvPr/>
        </p:nvSpPr>
        <p:spPr>
          <a:xfrm>
            <a:off x="526884" y="647098"/>
            <a:ext cx="11143482" cy="707886"/>
          </a:xfrm>
          <a:prstGeom prst="rect">
            <a:avLst/>
          </a:prstGeom>
          <a:noFill/>
        </p:spPr>
        <p:txBody>
          <a:bodyPr wrap="square" lIns="91440" tIns="45720" rIns="91440" bIns="45720" anchor="t">
            <a:spAutoFit/>
          </a:bodyPr>
          <a:lstStyle/>
          <a:p>
            <a:pPr>
              <a:defRPr/>
            </a:pPr>
            <a:r>
              <a:rPr lang="fr-CA" sz="4000" b="1">
                <a:solidFill>
                  <a:srgbClr val="345571"/>
                </a:solidFill>
                <a:latin typeface="Tahoma"/>
                <a:ea typeface="Tahoma"/>
                <a:cs typeface="Tahoma"/>
              </a:rPr>
              <a:t>D'où proviennent les données?</a:t>
            </a:r>
            <a:endParaRPr lang="fr-CA" sz="4000" b="1" i="0" u="none" strike="noStrike" kern="1200" cap="none" spc="0" normalizeH="0" baseline="0" noProof="0">
              <a:ln>
                <a:noFill/>
              </a:ln>
              <a:solidFill>
                <a:srgbClr val="345571"/>
              </a:solidFill>
              <a:effectLst/>
              <a:uLnTx/>
              <a:uFillTx/>
              <a:latin typeface="Tahoma"/>
              <a:ea typeface="Tahoma"/>
              <a:cs typeface="Tahoma"/>
            </a:endParaRPr>
          </a:p>
        </p:txBody>
      </p:sp>
      <p:grpSp>
        <p:nvGrpSpPr>
          <p:cNvPr id="30" name="Groupe 29"/>
          <p:cNvGrpSpPr/>
          <p:nvPr/>
        </p:nvGrpSpPr>
        <p:grpSpPr>
          <a:xfrm>
            <a:off x="741524" y="2122887"/>
            <a:ext cx="1801197" cy="1158658"/>
            <a:chOff x="712587" y="2466019"/>
            <a:chExt cx="1801197" cy="1158658"/>
          </a:xfrm>
        </p:grpSpPr>
        <p:sp>
          <p:nvSpPr>
            <p:cNvPr id="3" name="Rectangle : coins arrondis 2">
              <a:extLst>
                <a:ext uri="{FF2B5EF4-FFF2-40B4-BE49-F238E27FC236}">
                  <a16:creationId xmlns:a16="http://schemas.microsoft.com/office/drawing/2014/main" id="{1C78A6B8-34DE-7B92-07A5-6D51A2A33A06}"/>
                </a:ext>
              </a:extLst>
            </p:cNvPr>
            <p:cNvSpPr/>
            <p:nvPr/>
          </p:nvSpPr>
          <p:spPr>
            <a:xfrm>
              <a:off x="712587" y="2466019"/>
              <a:ext cx="1795397" cy="1158658"/>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ZoneTexte 14">
              <a:extLst>
                <a:ext uri="{FF2B5EF4-FFF2-40B4-BE49-F238E27FC236}">
                  <a16:creationId xmlns:a16="http://schemas.microsoft.com/office/drawing/2014/main" id="{27869FEC-BDF3-196A-7E41-F976D6FF7CB1}"/>
                </a:ext>
              </a:extLst>
            </p:cNvPr>
            <p:cNvSpPr txBox="1"/>
            <p:nvPr/>
          </p:nvSpPr>
          <p:spPr>
            <a:xfrm>
              <a:off x="715311" y="2551142"/>
              <a:ext cx="179847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CA" sz="1600">
                  <a:solidFill>
                    <a:srgbClr val="345571"/>
                  </a:solidFill>
                  <a:ea typeface="Calibri"/>
                  <a:cs typeface="Calibri"/>
                </a:rPr>
                <a:t>Bases de données  courantes </a:t>
              </a:r>
              <a:r>
                <a:rPr lang="fr-CA" sz="1600" err="1">
                  <a:solidFill>
                    <a:srgbClr val="345571"/>
                  </a:solidFill>
                  <a:ea typeface="Calibri"/>
                  <a:cs typeface="Calibri"/>
                </a:rPr>
                <a:t>Médisolution</a:t>
              </a:r>
              <a:endParaRPr lang="fr-CA" sz="1600" err="1">
                <a:solidFill>
                  <a:srgbClr val="345571"/>
                </a:solidFill>
              </a:endParaRPr>
            </a:p>
          </p:txBody>
        </p:sp>
      </p:grpSp>
      <p:grpSp>
        <p:nvGrpSpPr>
          <p:cNvPr id="24" name="Groupe 23"/>
          <p:cNvGrpSpPr/>
          <p:nvPr/>
        </p:nvGrpSpPr>
        <p:grpSpPr>
          <a:xfrm>
            <a:off x="737571" y="3428014"/>
            <a:ext cx="1797805" cy="1075151"/>
            <a:chOff x="737571" y="3605563"/>
            <a:chExt cx="1797805" cy="1075151"/>
          </a:xfrm>
        </p:grpSpPr>
        <p:sp>
          <p:nvSpPr>
            <p:cNvPr id="5" name="Rectangle : coins arrondis 4">
              <a:extLst>
                <a:ext uri="{FF2B5EF4-FFF2-40B4-BE49-F238E27FC236}">
                  <a16:creationId xmlns:a16="http://schemas.microsoft.com/office/drawing/2014/main" id="{F03C455F-5C88-7F3A-EC31-E3FE4D378AAB}"/>
                </a:ext>
              </a:extLst>
            </p:cNvPr>
            <p:cNvSpPr/>
            <p:nvPr/>
          </p:nvSpPr>
          <p:spPr>
            <a:xfrm>
              <a:off x="737571" y="3605563"/>
              <a:ext cx="1795397" cy="1075151"/>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ZoneTexte 15">
              <a:extLst>
                <a:ext uri="{FF2B5EF4-FFF2-40B4-BE49-F238E27FC236}">
                  <a16:creationId xmlns:a16="http://schemas.microsoft.com/office/drawing/2014/main" id="{4EE78C5F-8203-6339-822B-B5CD99E9DFC4}"/>
                </a:ext>
              </a:extLst>
            </p:cNvPr>
            <p:cNvSpPr txBox="1"/>
            <p:nvPr/>
          </p:nvSpPr>
          <p:spPr>
            <a:xfrm>
              <a:off x="750419" y="3699711"/>
              <a:ext cx="178495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CA" sz="1600">
                  <a:solidFill>
                    <a:srgbClr val="345571"/>
                  </a:solidFill>
                  <a:ea typeface="Calibri"/>
                  <a:cs typeface="Calibri"/>
                </a:rPr>
                <a:t>Bases de données  courantes LGI</a:t>
              </a:r>
              <a:endParaRPr lang="fr-CA" sz="1600">
                <a:solidFill>
                  <a:srgbClr val="345571"/>
                </a:solidFill>
              </a:endParaRPr>
            </a:p>
          </p:txBody>
        </p:sp>
      </p:grpSp>
      <p:grpSp>
        <p:nvGrpSpPr>
          <p:cNvPr id="4" name="Groupe 3"/>
          <p:cNvGrpSpPr/>
          <p:nvPr/>
        </p:nvGrpSpPr>
        <p:grpSpPr>
          <a:xfrm>
            <a:off x="3677081" y="3795260"/>
            <a:ext cx="1806300" cy="1877660"/>
            <a:chOff x="3336446" y="3830851"/>
            <a:chExt cx="1806300" cy="2101125"/>
          </a:xfrm>
          <a:solidFill>
            <a:srgbClr val="002060"/>
          </a:solidFill>
        </p:grpSpPr>
        <p:sp>
          <p:nvSpPr>
            <p:cNvPr id="9" name="Cylindre 8">
              <a:extLst>
                <a:ext uri="{FF2B5EF4-FFF2-40B4-BE49-F238E27FC236}">
                  <a16:creationId xmlns:a16="http://schemas.microsoft.com/office/drawing/2014/main" id="{5C0F43D4-CFD0-BCAA-7B53-1315901AD78C}"/>
                </a:ext>
              </a:extLst>
            </p:cNvPr>
            <p:cNvSpPr/>
            <p:nvPr/>
          </p:nvSpPr>
          <p:spPr>
            <a:xfrm>
              <a:off x="3336446" y="3830851"/>
              <a:ext cx="1806300" cy="2101125"/>
            </a:xfrm>
            <a:prstGeom prst="can">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395575"/>
                </a:solidFill>
              </a:endParaRPr>
            </a:p>
          </p:txBody>
        </p:sp>
        <p:sp>
          <p:nvSpPr>
            <p:cNvPr id="18" name="ZoneTexte 17">
              <a:extLst>
                <a:ext uri="{FF2B5EF4-FFF2-40B4-BE49-F238E27FC236}">
                  <a16:creationId xmlns:a16="http://schemas.microsoft.com/office/drawing/2014/main" id="{F3B98CDB-31ED-2154-C25B-54DFE3E71A90}"/>
                </a:ext>
              </a:extLst>
            </p:cNvPr>
            <p:cNvSpPr txBox="1"/>
            <p:nvPr/>
          </p:nvSpPr>
          <p:spPr>
            <a:xfrm>
              <a:off x="3505414" y="4398617"/>
              <a:ext cx="1458040" cy="1394843"/>
            </a:xfrm>
            <a:prstGeom prst="rect">
              <a:avLst/>
            </a:prstGeom>
            <a:solidFill>
              <a:schemeClr val="accent1">
                <a:lumMod val="20000"/>
                <a:lumOff val="80000"/>
              </a:schemeClr>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CA" sz="1500" b="1">
                  <a:solidFill>
                    <a:srgbClr val="395575"/>
                  </a:solidFill>
                  <a:ea typeface="Calibri"/>
                  <a:cs typeface="Calibri"/>
                </a:rPr>
                <a:t>Plateforme PURA</a:t>
              </a:r>
            </a:p>
            <a:p>
              <a:pPr algn="ctr"/>
              <a:r>
                <a:rPr lang="fr-CA" sz="1500" b="1">
                  <a:solidFill>
                    <a:srgbClr val="395575"/>
                  </a:solidFill>
                  <a:cs typeface="Calibri"/>
                </a:rPr>
                <a:t>(calcul de l’ajustement PURA)</a:t>
              </a:r>
              <a:endParaRPr lang="fr-CA" sz="1500" b="1">
                <a:solidFill>
                  <a:srgbClr val="395575"/>
                </a:solidFill>
              </a:endParaRPr>
            </a:p>
          </p:txBody>
        </p:sp>
      </p:grpSp>
      <p:grpSp>
        <p:nvGrpSpPr>
          <p:cNvPr id="14" name="Groupe 13"/>
          <p:cNvGrpSpPr/>
          <p:nvPr/>
        </p:nvGrpSpPr>
        <p:grpSpPr>
          <a:xfrm>
            <a:off x="6378644" y="3086205"/>
            <a:ext cx="2990185" cy="2134845"/>
            <a:chOff x="6886644" y="3354864"/>
            <a:chExt cx="2990185" cy="2134845"/>
          </a:xfrm>
        </p:grpSpPr>
        <p:sp>
          <p:nvSpPr>
            <p:cNvPr id="13" name="Rectangle : coins arrondis 12">
              <a:extLst>
                <a:ext uri="{FF2B5EF4-FFF2-40B4-BE49-F238E27FC236}">
                  <a16:creationId xmlns:a16="http://schemas.microsoft.com/office/drawing/2014/main" id="{25D4513A-4D91-532A-6DD4-BD1F88066C9A}"/>
                </a:ext>
              </a:extLst>
            </p:cNvPr>
            <p:cNvSpPr/>
            <p:nvPr/>
          </p:nvSpPr>
          <p:spPr>
            <a:xfrm>
              <a:off x="6886644" y="3354864"/>
              <a:ext cx="2985369" cy="2134845"/>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ZoneTexte 19">
              <a:extLst>
                <a:ext uri="{FF2B5EF4-FFF2-40B4-BE49-F238E27FC236}">
                  <a16:creationId xmlns:a16="http://schemas.microsoft.com/office/drawing/2014/main" id="{23C5BBBB-CADA-81F4-B445-D7D076969ABF}"/>
                </a:ext>
              </a:extLst>
            </p:cNvPr>
            <p:cNvSpPr txBox="1"/>
            <p:nvPr/>
          </p:nvSpPr>
          <p:spPr>
            <a:xfrm>
              <a:off x="6995843" y="3425355"/>
              <a:ext cx="2880986"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a:solidFill>
                    <a:srgbClr val="345571"/>
                  </a:solidFill>
                  <a:ea typeface="Calibri"/>
                  <a:cs typeface="Calibri"/>
                </a:rPr>
                <a:t>Injection massive de l’ajustement PURA dans les bases de données RH locales (</a:t>
              </a:r>
              <a:r>
                <a:rPr lang="fr-CA" sz="1600" err="1">
                  <a:solidFill>
                    <a:srgbClr val="345571"/>
                  </a:solidFill>
                  <a:ea typeface="Calibri"/>
                  <a:cs typeface="Calibri"/>
                </a:rPr>
                <a:t>Médisolution</a:t>
              </a:r>
              <a:r>
                <a:rPr lang="fr-CA" sz="1600">
                  <a:solidFill>
                    <a:srgbClr val="345571"/>
                  </a:solidFill>
                  <a:ea typeface="Calibri"/>
                  <a:cs typeface="Calibri"/>
                </a:rPr>
                <a:t> et LGI) des établissements</a:t>
              </a:r>
            </a:p>
            <a:p>
              <a:r>
                <a:rPr lang="fr-CA" sz="1600">
                  <a:solidFill>
                    <a:srgbClr val="345571"/>
                  </a:solidFill>
                  <a:ea typeface="Calibri"/>
                  <a:cs typeface="Calibri"/>
                </a:rPr>
                <a:t>Production des listes d’ancienneté au 30 septembre 2025</a:t>
              </a:r>
              <a:endParaRPr lang="fr-CA" sz="1600">
                <a:solidFill>
                  <a:srgbClr val="000000"/>
                </a:solidFill>
                <a:ea typeface="Calibri" panose="020F0502020204030204"/>
                <a:cs typeface="Calibri" panose="020F0502020204030204"/>
              </a:endParaRPr>
            </a:p>
          </p:txBody>
        </p:sp>
      </p:grpSp>
      <p:grpSp>
        <p:nvGrpSpPr>
          <p:cNvPr id="2" name="Groupe 1"/>
          <p:cNvGrpSpPr/>
          <p:nvPr/>
        </p:nvGrpSpPr>
        <p:grpSpPr>
          <a:xfrm>
            <a:off x="3264999" y="2515522"/>
            <a:ext cx="2557397" cy="1182663"/>
            <a:chOff x="4133588" y="2620027"/>
            <a:chExt cx="2557397" cy="1182663"/>
          </a:xfrm>
          <a:solidFill>
            <a:srgbClr val="002060"/>
          </a:solidFill>
        </p:grpSpPr>
        <p:sp>
          <p:nvSpPr>
            <p:cNvPr id="7" name="Rectangle : coins arrondis 6">
              <a:extLst>
                <a:ext uri="{FF2B5EF4-FFF2-40B4-BE49-F238E27FC236}">
                  <a16:creationId xmlns:a16="http://schemas.microsoft.com/office/drawing/2014/main" id="{3A4FF684-B060-F79B-5ADB-0D017323EBF5}"/>
                </a:ext>
              </a:extLst>
            </p:cNvPr>
            <p:cNvSpPr/>
            <p:nvPr/>
          </p:nvSpPr>
          <p:spPr>
            <a:xfrm>
              <a:off x="4133588" y="2620027"/>
              <a:ext cx="2557397" cy="793315"/>
            </a:xfrm>
            <a:prstGeom prst="round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395575"/>
                </a:solidFill>
              </a:endParaRPr>
            </a:p>
          </p:txBody>
        </p:sp>
        <p:sp>
          <p:nvSpPr>
            <p:cNvPr id="19" name="ZoneTexte 18">
              <a:extLst>
                <a:ext uri="{FF2B5EF4-FFF2-40B4-BE49-F238E27FC236}">
                  <a16:creationId xmlns:a16="http://schemas.microsoft.com/office/drawing/2014/main" id="{1F9C4BDF-1CEF-892C-A64F-EBC3FB44F1E0}"/>
                </a:ext>
              </a:extLst>
            </p:cNvPr>
            <p:cNvSpPr txBox="1"/>
            <p:nvPr/>
          </p:nvSpPr>
          <p:spPr>
            <a:xfrm>
              <a:off x="4185490" y="2746737"/>
              <a:ext cx="2442575" cy="584775"/>
            </a:xfrm>
            <a:prstGeom prst="rect">
              <a:avLst/>
            </a:prstGeom>
            <a:solidFill>
              <a:schemeClr val="accent1">
                <a:lumMod val="20000"/>
                <a:lumOff val="80000"/>
              </a:schemeClr>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CA" sz="1600">
                  <a:solidFill>
                    <a:srgbClr val="395575"/>
                  </a:solidFill>
                  <a:ea typeface="Calibri"/>
                  <a:cs typeface="Calibri"/>
                </a:rPr>
                <a:t>Validation des données par les établissements</a:t>
              </a:r>
              <a:endParaRPr lang="fr-CA" sz="1600">
                <a:solidFill>
                  <a:srgbClr val="395575"/>
                </a:solidFill>
              </a:endParaRPr>
            </a:p>
          </p:txBody>
        </p:sp>
        <p:sp>
          <p:nvSpPr>
            <p:cNvPr id="23" name="Flèche : haut 22">
              <a:extLst>
                <a:ext uri="{FF2B5EF4-FFF2-40B4-BE49-F238E27FC236}">
                  <a16:creationId xmlns:a16="http://schemas.microsoft.com/office/drawing/2014/main" id="{08408EDD-93B9-6435-BA72-8CB2BE43C130}"/>
                </a:ext>
              </a:extLst>
            </p:cNvPr>
            <p:cNvSpPr/>
            <p:nvPr/>
          </p:nvSpPr>
          <p:spPr>
            <a:xfrm rot="10800000">
              <a:off x="5268034" y="3510417"/>
              <a:ext cx="313150" cy="292273"/>
            </a:xfrm>
            <a:prstGeom prst="upArrow">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395575"/>
                </a:solidFill>
              </a:endParaRPr>
            </a:p>
          </p:txBody>
        </p:sp>
      </p:grpSp>
      <p:grpSp>
        <p:nvGrpSpPr>
          <p:cNvPr id="17" name="Groupe 16"/>
          <p:cNvGrpSpPr/>
          <p:nvPr/>
        </p:nvGrpSpPr>
        <p:grpSpPr>
          <a:xfrm>
            <a:off x="723025" y="4683478"/>
            <a:ext cx="1812350" cy="1075151"/>
            <a:chOff x="723025" y="4861026"/>
            <a:chExt cx="1812350" cy="1075151"/>
          </a:xfrm>
        </p:grpSpPr>
        <p:sp>
          <p:nvSpPr>
            <p:cNvPr id="26" name="Rectangle : coins arrondis 25">
              <a:extLst>
                <a:ext uri="{FF2B5EF4-FFF2-40B4-BE49-F238E27FC236}">
                  <a16:creationId xmlns:a16="http://schemas.microsoft.com/office/drawing/2014/main" id="{C717082B-5A63-A850-1232-7E718EF77728}"/>
                </a:ext>
              </a:extLst>
            </p:cNvPr>
            <p:cNvSpPr/>
            <p:nvPr/>
          </p:nvSpPr>
          <p:spPr>
            <a:xfrm>
              <a:off x="723025" y="4861026"/>
              <a:ext cx="1795397" cy="1075151"/>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7" name="ZoneTexte 26">
              <a:extLst>
                <a:ext uri="{FF2B5EF4-FFF2-40B4-BE49-F238E27FC236}">
                  <a16:creationId xmlns:a16="http://schemas.microsoft.com/office/drawing/2014/main" id="{9261A81B-3A76-213B-8C0B-44C18BC2A917}"/>
                </a:ext>
              </a:extLst>
            </p:cNvPr>
            <p:cNvSpPr txBox="1"/>
            <p:nvPr/>
          </p:nvSpPr>
          <p:spPr>
            <a:xfrm>
              <a:off x="750418" y="5106213"/>
              <a:ext cx="178495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CA" sz="1600">
                  <a:solidFill>
                    <a:srgbClr val="345571"/>
                  </a:solidFill>
                  <a:ea typeface="Calibri"/>
                  <a:cs typeface="Calibri"/>
                </a:rPr>
                <a:t>Données Retraite Québec</a:t>
              </a:r>
            </a:p>
          </p:txBody>
        </p:sp>
      </p:grpSp>
      <p:sp>
        <p:nvSpPr>
          <p:cNvPr id="12" name="Flèche droite 11"/>
          <p:cNvSpPr/>
          <p:nvPr/>
        </p:nvSpPr>
        <p:spPr>
          <a:xfrm>
            <a:off x="2743448" y="3651796"/>
            <a:ext cx="623852" cy="1306836"/>
          </a:xfrm>
          <a:prstGeom prst="rightArrow">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395575"/>
              </a:solidFill>
            </a:endParaRPr>
          </a:p>
        </p:txBody>
      </p:sp>
      <p:sp>
        <p:nvSpPr>
          <p:cNvPr id="29" name="Flèche droite 28"/>
          <p:cNvSpPr/>
          <p:nvPr/>
        </p:nvSpPr>
        <p:spPr>
          <a:xfrm>
            <a:off x="5671194" y="3654488"/>
            <a:ext cx="623852" cy="1306836"/>
          </a:xfrm>
          <a:prstGeom prst="rightArrow">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395575"/>
              </a:solidFill>
            </a:endParaRPr>
          </a:p>
        </p:txBody>
      </p:sp>
      <p:grpSp>
        <p:nvGrpSpPr>
          <p:cNvPr id="31" name="Groupe 30"/>
          <p:cNvGrpSpPr/>
          <p:nvPr/>
        </p:nvGrpSpPr>
        <p:grpSpPr>
          <a:xfrm>
            <a:off x="9686042" y="2552898"/>
            <a:ext cx="2041687" cy="2960541"/>
            <a:chOff x="4220283" y="3060077"/>
            <a:chExt cx="2557397" cy="2750624"/>
          </a:xfrm>
        </p:grpSpPr>
        <p:sp>
          <p:nvSpPr>
            <p:cNvPr id="32" name="Rectangle : coins arrondis 6">
              <a:extLst>
                <a:ext uri="{FF2B5EF4-FFF2-40B4-BE49-F238E27FC236}">
                  <a16:creationId xmlns:a16="http://schemas.microsoft.com/office/drawing/2014/main" id="{3A4FF684-B060-F79B-5ADB-0D017323EBF5}"/>
                </a:ext>
              </a:extLst>
            </p:cNvPr>
            <p:cNvSpPr/>
            <p:nvPr/>
          </p:nvSpPr>
          <p:spPr>
            <a:xfrm>
              <a:off x="4220283" y="3060077"/>
              <a:ext cx="2557397" cy="2750624"/>
            </a:xfrm>
            <a:prstGeom prst="round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rgbClr val="395575"/>
                </a:solidFill>
              </a:endParaRPr>
            </a:p>
          </p:txBody>
        </p:sp>
        <p:sp>
          <p:nvSpPr>
            <p:cNvPr id="33" name="ZoneTexte 32">
              <a:extLst>
                <a:ext uri="{FF2B5EF4-FFF2-40B4-BE49-F238E27FC236}">
                  <a16:creationId xmlns:a16="http://schemas.microsoft.com/office/drawing/2014/main" id="{1F9C4BDF-1CEF-892C-A64F-EBC3FB44F1E0}"/>
                </a:ext>
              </a:extLst>
            </p:cNvPr>
            <p:cNvSpPr txBox="1"/>
            <p:nvPr/>
          </p:nvSpPr>
          <p:spPr>
            <a:xfrm>
              <a:off x="4324195" y="3278590"/>
              <a:ext cx="2366822" cy="2429603"/>
            </a:xfrm>
            <a:prstGeom prst="rect">
              <a:avLst/>
            </a:prstGeom>
            <a:solidFill>
              <a:schemeClr val="accent1">
                <a:lumMod val="20000"/>
                <a:lumOff val="80000"/>
              </a:schemeClr>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b="1">
                  <a:solidFill>
                    <a:srgbClr val="395575"/>
                  </a:solidFill>
                  <a:ea typeface="Calibri"/>
                  <a:cs typeface="Calibri"/>
                </a:rPr>
                <a:t>Effectivité de l’ancienneté </a:t>
              </a:r>
            </a:p>
            <a:p>
              <a:pPr marL="285750" indent="-285750">
                <a:buFontTx/>
                <a:buChar char="-"/>
              </a:pPr>
              <a:r>
                <a:rPr lang="fr-CA" sz="1600">
                  <a:solidFill>
                    <a:srgbClr val="395575"/>
                  </a:solidFill>
                  <a:cs typeface="Calibri"/>
                </a:rPr>
                <a:t>Dotation </a:t>
              </a:r>
            </a:p>
            <a:p>
              <a:pPr marL="285750" indent="-285750">
                <a:buFontTx/>
                <a:buChar char="-"/>
              </a:pPr>
              <a:r>
                <a:rPr lang="fr-CA" sz="1600">
                  <a:solidFill>
                    <a:srgbClr val="395575"/>
                  </a:solidFill>
                  <a:cs typeface="Calibri"/>
                </a:rPr>
                <a:t>Choix de vacances</a:t>
              </a:r>
            </a:p>
            <a:p>
              <a:pPr marL="285750" indent="-285750">
                <a:buFontTx/>
                <a:buChar char="-"/>
              </a:pPr>
              <a:r>
                <a:rPr lang="fr-CA" sz="1600">
                  <a:solidFill>
                    <a:srgbClr val="395575"/>
                  </a:solidFill>
                  <a:cs typeface="Calibri"/>
                </a:rPr>
                <a:t>Paiement des primes</a:t>
              </a:r>
            </a:p>
            <a:p>
              <a:pPr marL="285750" indent="-285750">
                <a:buFontTx/>
                <a:buChar char="-"/>
              </a:pPr>
              <a:r>
                <a:rPr lang="fr-CA" sz="1600">
                  <a:solidFill>
                    <a:srgbClr val="395575"/>
                  </a:solidFill>
                  <a:cs typeface="Calibri"/>
                </a:rPr>
                <a:t>Remplacements</a:t>
              </a:r>
            </a:p>
            <a:p>
              <a:pPr marL="285750" indent="-285750">
                <a:buFontTx/>
                <a:buChar char="-"/>
              </a:pPr>
              <a:r>
                <a:rPr lang="fr-CA" sz="1600">
                  <a:solidFill>
                    <a:srgbClr val="395575"/>
                  </a:solidFill>
                  <a:cs typeface="Calibri"/>
                </a:rPr>
                <a:t>Listes d’ancienneté</a:t>
              </a:r>
              <a:endParaRPr lang="fr-CA" sz="1600">
                <a:solidFill>
                  <a:srgbClr val="395575"/>
                </a:solidFill>
              </a:endParaRPr>
            </a:p>
          </p:txBody>
        </p:sp>
      </p:grpSp>
    </p:spTree>
    <p:extLst>
      <p:ext uri="{BB962C8B-B14F-4D97-AF65-F5344CB8AC3E}">
        <p14:creationId xmlns:p14="http://schemas.microsoft.com/office/powerpoint/2010/main" val="2905660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38D2C265-5C1E-C706-6176-F17659A86162}"/>
              </a:ext>
            </a:extLst>
          </p:cNvPr>
          <p:cNvSpPr>
            <a:spLocks noGrp="1"/>
          </p:cNvSpPr>
          <p:nvPr>
            <p:ph idx="1"/>
          </p:nvPr>
        </p:nvSpPr>
        <p:spPr/>
        <p:txBody>
          <a:bodyPr vert="horz" lIns="91440" tIns="45720" rIns="91440" bIns="45720" rtlCol="0" anchor="t">
            <a:normAutofit/>
          </a:bodyPr>
          <a:lstStyle/>
          <a:p>
            <a:pPr marL="0" indent="0" algn="just">
              <a:buNone/>
            </a:pPr>
            <a:r>
              <a:rPr lang="fr-CA" sz="1800">
                <a:latin typeface="Segoe UI"/>
                <a:cs typeface="Segoe UI"/>
              </a:rPr>
              <a:t>Des ententes ont été conclues entre le Comité patronal de négociation du secteur de la santé et des services sociaux (CPNSSS) et les organisations syndicales afin de mettre en place le Processus unique de reconnaissance de l’ancienneté (PURA). Ces ententes visent reconnaître l’ensemble de l’ancienneté, selon le respect de certaines conditions, acquises au sein des établissements du RSSS réseau de la Santé et services sociaux (RSSS).</a:t>
            </a:r>
            <a:endParaRPr lang="fr-FR"/>
          </a:p>
          <a:p>
            <a:pPr marL="0" indent="0">
              <a:buNone/>
            </a:pPr>
            <a:endParaRPr lang="fr-CA" sz="1800">
              <a:latin typeface="Segoe UI"/>
              <a:cs typeface="Segoe UI"/>
            </a:endParaRPr>
          </a:p>
          <a:p>
            <a:pPr marL="0" indent="0">
              <a:buNone/>
            </a:pPr>
            <a:r>
              <a:rPr lang="fr-CA" sz="1800">
                <a:latin typeface="Segoe UI"/>
                <a:cs typeface="Segoe UI"/>
              </a:rPr>
              <a:t>Les ententes prévoient 2 types de personnes visées :   </a:t>
            </a:r>
          </a:p>
          <a:p>
            <a:pPr marL="285750" indent="-285750"/>
            <a:r>
              <a:rPr lang="fr-CA" sz="1800">
                <a:latin typeface="Segoe UI"/>
                <a:cs typeface="Segoe UI"/>
              </a:rPr>
              <a:t>Les employés provenant de la main-d’œuvre indépendante (MOI) ayant été embauchée dans le RSSS;  </a:t>
            </a:r>
          </a:p>
          <a:p>
            <a:pPr marL="285750" indent="-285750"/>
            <a:r>
              <a:rPr lang="fr-CA" sz="1800">
                <a:latin typeface="Segoe UI"/>
                <a:cs typeface="Segoe UI"/>
              </a:rPr>
              <a:t>Les employés à l’emploi du RSSS et qui ont eu un ou plusieurs emplois antérieurs dans le RSSS.</a:t>
            </a:r>
            <a:endParaRPr lang="fr-CA" sz="1800">
              <a:ea typeface="Calibri" panose="020F0502020204030204"/>
              <a:cs typeface="Calibri" panose="020F0502020204030204"/>
            </a:endParaRPr>
          </a:p>
        </p:txBody>
      </p:sp>
      <p:sp>
        <p:nvSpPr>
          <p:cNvPr id="3" name="Titre 2">
            <a:extLst>
              <a:ext uri="{FF2B5EF4-FFF2-40B4-BE49-F238E27FC236}">
                <a16:creationId xmlns:a16="http://schemas.microsoft.com/office/drawing/2014/main" id="{C8E31569-E966-5DD1-E8BA-4B5B00422DB8}"/>
              </a:ext>
            </a:extLst>
          </p:cNvPr>
          <p:cNvSpPr>
            <a:spLocks noGrp="1"/>
          </p:cNvSpPr>
          <p:nvPr>
            <p:ph type="title"/>
          </p:nvPr>
        </p:nvSpPr>
        <p:spPr/>
        <p:txBody>
          <a:bodyPr/>
          <a:lstStyle/>
          <a:p>
            <a:r>
              <a:rPr lang="fr-CA" b="1">
                <a:latin typeface="Segoe UI"/>
                <a:ea typeface="Calibri Light"/>
                <a:cs typeface="Segoe UI"/>
              </a:rPr>
              <a:t>Objectifs du PURA</a:t>
            </a:r>
          </a:p>
        </p:txBody>
      </p:sp>
    </p:spTree>
    <p:extLst>
      <p:ext uri="{BB962C8B-B14F-4D97-AF65-F5344CB8AC3E}">
        <p14:creationId xmlns:p14="http://schemas.microsoft.com/office/powerpoint/2010/main" val="3364892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266EB-EBF3-5E33-31AF-FCE4670AF05D}"/>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B8C8EF1-4FF7-9A09-6304-A7A7BBE33C22}"/>
              </a:ext>
            </a:extLst>
          </p:cNvPr>
          <p:cNvSpPr>
            <a:spLocks noGrp="1"/>
          </p:cNvSpPr>
          <p:nvPr>
            <p:ph idx="1"/>
          </p:nvPr>
        </p:nvSpPr>
        <p:spPr/>
        <p:txBody>
          <a:bodyPr vert="horz" lIns="91440" tIns="45720" rIns="91440" bIns="45720" rtlCol="0" anchor="t">
            <a:normAutofit lnSpcReduction="10000"/>
          </a:bodyPr>
          <a:lstStyle/>
          <a:p>
            <a:r>
              <a:rPr lang="fr-CA">
                <a:latin typeface="Segoe UI"/>
                <a:cs typeface="Segoe UI"/>
              </a:rPr>
              <a:t>APTS</a:t>
            </a:r>
          </a:p>
          <a:p>
            <a:r>
              <a:rPr lang="fr-CA">
                <a:latin typeface="Segoe UI"/>
                <a:cs typeface="Segoe UI"/>
              </a:rPr>
              <a:t>FP-CSN</a:t>
            </a:r>
          </a:p>
          <a:p>
            <a:r>
              <a:rPr lang="fr-CA">
                <a:latin typeface="Segoe UI"/>
                <a:cs typeface="Segoe UI"/>
              </a:rPr>
              <a:t>FSQ-CSQ</a:t>
            </a:r>
          </a:p>
          <a:p>
            <a:r>
              <a:rPr lang="fr-CA">
                <a:latin typeface="Segoe UI"/>
                <a:cs typeface="Segoe UI"/>
              </a:rPr>
              <a:t>FSSS-CSN</a:t>
            </a:r>
          </a:p>
          <a:p>
            <a:r>
              <a:rPr lang="fr-CA">
                <a:latin typeface="Segoe UI"/>
                <a:cs typeface="Segoe UI"/>
              </a:rPr>
              <a:t>SCFP-FTQ</a:t>
            </a:r>
          </a:p>
          <a:p>
            <a:r>
              <a:rPr lang="fr-CA">
                <a:latin typeface="Segoe UI"/>
                <a:cs typeface="Segoe UI"/>
              </a:rPr>
              <a:t>SQEES-FTQ</a:t>
            </a:r>
          </a:p>
          <a:p>
            <a:r>
              <a:rPr lang="fr-CA">
                <a:latin typeface="Segoe UI"/>
                <a:cs typeface="Segoe UI"/>
              </a:rPr>
              <a:t>SPGQ</a:t>
            </a:r>
          </a:p>
          <a:p>
            <a:r>
              <a:rPr lang="fr-CA">
                <a:latin typeface="Segoe UI"/>
                <a:cs typeface="Segoe UI"/>
              </a:rPr>
              <a:t>FIQ </a:t>
            </a:r>
          </a:p>
        </p:txBody>
      </p:sp>
      <p:sp>
        <p:nvSpPr>
          <p:cNvPr id="3" name="Titre 2">
            <a:extLst>
              <a:ext uri="{FF2B5EF4-FFF2-40B4-BE49-F238E27FC236}">
                <a16:creationId xmlns:a16="http://schemas.microsoft.com/office/drawing/2014/main" id="{3742B963-5472-517F-B264-6EBF99742C32}"/>
              </a:ext>
            </a:extLst>
          </p:cNvPr>
          <p:cNvSpPr>
            <a:spLocks noGrp="1"/>
          </p:cNvSpPr>
          <p:nvPr>
            <p:ph type="title"/>
          </p:nvPr>
        </p:nvSpPr>
        <p:spPr/>
        <p:txBody>
          <a:bodyPr/>
          <a:lstStyle/>
          <a:p>
            <a:r>
              <a:rPr lang="fr-CA" b="1">
                <a:latin typeface="Segoe UI"/>
                <a:ea typeface="Calibri Light"/>
                <a:cs typeface="Segoe UI"/>
              </a:rPr>
              <a:t>Quels syndicats ont signés une entente?</a:t>
            </a:r>
          </a:p>
        </p:txBody>
      </p:sp>
      <p:sp>
        <p:nvSpPr>
          <p:cNvPr id="5" name="Rectangle : coins arrondis 4">
            <a:extLst>
              <a:ext uri="{FF2B5EF4-FFF2-40B4-BE49-F238E27FC236}">
                <a16:creationId xmlns:a16="http://schemas.microsoft.com/office/drawing/2014/main" id="{904BC24A-D5FF-B2A3-6D3B-7C46F9581E14}"/>
              </a:ext>
            </a:extLst>
          </p:cNvPr>
          <p:cNvSpPr/>
          <p:nvPr/>
        </p:nvSpPr>
        <p:spPr>
          <a:xfrm>
            <a:off x="4556622" y="2842067"/>
            <a:ext cx="6279951" cy="1833113"/>
          </a:xfrm>
          <a:prstGeom prst="round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2000">
                <a:solidFill>
                  <a:schemeClr val="tx2"/>
                </a:solidFill>
                <a:latin typeface="Tahoma"/>
                <a:ea typeface="Calibri"/>
                <a:cs typeface="Calibri"/>
              </a:rPr>
              <a:t>Tous les employés des catégories 1 à 4 ainsi que les SNS à l'emploi de Santé Québec en date du 31 mai 2025 sont visés par le PURA</a:t>
            </a:r>
            <a:endParaRPr lang="fr-CA" sz="2000">
              <a:solidFill>
                <a:schemeClr val="tx2"/>
              </a:solidFill>
              <a:latin typeface="Tahoma"/>
            </a:endParaRPr>
          </a:p>
        </p:txBody>
      </p:sp>
    </p:spTree>
    <p:extLst>
      <p:ext uri="{BB962C8B-B14F-4D97-AF65-F5344CB8AC3E}">
        <p14:creationId xmlns:p14="http://schemas.microsoft.com/office/powerpoint/2010/main" val="3332522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691EC-05AC-9248-EA02-33409E27C30C}"/>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3D6BDE7B-4B4C-EC70-0557-606AD31D1848}"/>
              </a:ext>
            </a:extLst>
          </p:cNvPr>
          <p:cNvSpPr>
            <a:spLocks noGrp="1"/>
          </p:cNvSpPr>
          <p:nvPr>
            <p:ph idx="1"/>
          </p:nvPr>
        </p:nvSpPr>
        <p:spPr/>
        <p:txBody>
          <a:bodyPr vert="horz" lIns="91440" tIns="45720" rIns="91440" bIns="45720" rtlCol="0" anchor="t">
            <a:normAutofit/>
          </a:bodyPr>
          <a:lstStyle/>
          <a:p>
            <a:pPr marL="0" indent="0" algn="ctr">
              <a:buNone/>
            </a:pPr>
            <a:r>
              <a:rPr lang="fr-CA">
                <a:latin typeface="Segoe UI"/>
                <a:cs typeface="Segoe UI"/>
              </a:rPr>
              <a:t>L’ancienneté est une </a:t>
            </a:r>
            <a:r>
              <a:rPr lang="fr-CA" b="1">
                <a:latin typeface="Segoe UI"/>
                <a:cs typeface="Segoe UI"/>
              </a:rPr>
              <a:t>reconnaissance des journées de travail effectuées</a:t>
            </a:r>
            <a:r>
              <a:rPr lang="fr-CA">
                <a:latin typeface="Segoe UI"/>
                <a:cs typeface="Segoe UI"/>
              </a:rPr>
              <a:t> au sein d’une organisation. </a:t>
            </a:r>
            <a:r>
              <a:rPr lang="fr-CA" b="1">
                <a:latin typeface="Segoe UI"/>
                <a:cs typeface="Segoe UI"/>
              </a:rPr>
              <a:t>Elle s’exprime en année et en jours</a:t>
            </a:r>
            <a:r>
              <a:rPr lang="fr-CA">
                <a:latin typeface="Segoe UI"/>
                <a:cs typeface="Segoe UI"/>
              </a:rPr>
              <a:t> en fonction de la prestation de travail d’un employé dans une catégorie syndicale au sein d’un établissement du RSSS. Les règles des conventions collectives nationales prévoient un rythme d’acquisition de l’ancienneté qui varie selon le statut (temps complet, ou temps partiel) de l’employé.</a:t>
            </a:r>
            <a:endParaRPr lang="fr-FR"/>
          </a:p>
          <a:p>
            <a:pPr marL="0" indent="0">
              <a:buNone/>
            </a:pPr>
            <a:endParaRPr lang="fr-CA">
              <a:latin typeface="Segoe UI"/>
              <a:cs typeface="Segoe UI"/>
            </a:endParaRPr>
          </a:p>
          <a:p>
            <a:pPr marL="0" indent="0">
              <a:buNone/>
            </a:pPr>
            <a:endParaRPr lang="fr-CA">
              <a:latin typeface="Segoe UI"/>
              <a:cs typeface="Segoe UI"/>
            </a:endParaRPr>
          </a:p>
        </p:txBody>
      </p:sp>
      <p:sp>
        <p:nvSpPr>
          <p:cNvPr id="3" name="Titre 2">
            <a:extLst>
              <a:ext uri="{FF2B5EF4-FFF2-40B4-BE49-F238E27FC236}">
                <a16:creationId xmlns:a16="http://schemas.microsoft.com/office/drawing/2014/main" id="{B28BF477-D4C6-40FA-56C9-C34922527324}"/>
              </a:ext>
            </a:extLst>
          </p:cNvPr>
          <p:cNvSpPr>
            <a:spLocks noGrp="1"/>
          </p:cNvSpPr>
          <p:nvPr>
            <p:ph type="title"/>
          </p:nvPr>
        </p:nvSpPr>
        <p:spPr/>
        <p:txBody>
          <a:bodyPr/>
          <a:lstStyle/>
          <a:p>
            <a:r>
              <a:rPr lang="fr-CA" b="1">
                <a:latin typeface="Segoe UI"/>
                <a:ea typeface="Calibri Light"/>
                <a:cs typeface="Segoe UI"/>
              </a:rPr>
              <a:t>Qu'est-ce que l'ancienneté?</a:t>
            </a:r>
            <a:endParaRPr lang="fr-FR"/>
          </a:p>
        </p:txBody>
      </p:sp>
    </p:spTree>
    <p:extLst>
      <p:ext uri="{BB962C8B-B14F-4D97-AF65-F5344CB8AC3E}">
        <p14:creationId xmlns:p14="http://schemas.microsoft.com/office/powerpoint/2010/main" val="2504443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3DF7B-E5E3-6D53-63ED-B2713AFC30E7}"/>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50A20556-589E-D60D-DD6E-B6D1E519FB55}"/>
              </a:ext>
            </a:extLst>
          </p:cNvPr>
          <p:cNvSpPr>
            <a:spLocks noGrp="1"/>
          </p:cNvSpPr>
          <p:nvPr>
            <p:ph idx="1"/>
          </p:nvPr>
        </p:nvSpPr>
        <p:spPr>
          <a:xfrm>
            <a:off x="527382" y="1711094"/>
            <a:ext cx="11137237" cy="4374150"/>
          </a:xfrm>
        </p:spPr>
        <p:txBody>
          <a:bodyPr vert="horz" lIns="91440" tIns="45720" rIns="91440" bIns="45720" rtlCol="0" anchor="t">
            <a:normAutofit fontScale="85000" lnSpcReduction="20000"/>
          </a:bodyPr>
          <a:lstStyle/>
          <a:p>
            <a:pPr marL="0" indent="0">
              <a:buNone/>
            </a:pPr>
            <a:r>
              <a:rPr lang="fr-CA">
                <a:latin typeface="Segoe UI"/>
                <a:cs typeface="Segoe UI"/>
              </a:rPr>
              <a:t>L'ancienneté est utilisée dans divers processus de gestion des ressources humaines comme critère pour attribuer certains avantages ou pour établir un ordre de traitement des dossiers des employés au sein d’une même accréditation, notamment : </a:t>
            </a:r>
          </a:p>
          <a:p>
            <a:pPr marL="0" indent="0">
              <a:buNone/>
            </a:pPr>
            <a:endParaRPr lang="fr-CA">
              <a:latin typeface="Segoe UI"/>
              <a:cs typeface="Segoe UI"/>
            </a:endParaRPr>
          </a:p>
          <a:p>
            <a:pPr marL="457200" indent="-457200"/>
            <a:r>
              <a:rPr lang="fr-CA">
                <a:latin typeface="Segoe UI"/>
                <a:cs typeface="Segoe UI"/>
              </a:rPr>
              <a:t>L’octroi des postes ;</a:t>
            </a:r>
          </a:p>
          <a:p>
            <a:pPr marL="457200" indent="-457200"/>
            <a:r>
              <a:rPr lang="fr-CA">
                <a:latin typeface="Segoe UI"/>
                <a:cs typeface="Segoe UI"/>
              </a:rPr>
              <a:t>Les attributions des remplacements à court, moyen, long terme ;</a:t>
            </a:r>
          </a:p>
          <a:p>
            <a:pPr marL="457200" indent="-457200"/>
            <a:r>
              <a:rPr lang="fr-CA">
                <a:latin typeface="Segoe UI"/>
                <a:cs typeface="Segoe UI"/>
              </a:rPr>
              <a:t>La gestion des calendriers de vacances et des choix de vacances ;</a:t>
            </a:r>
          </a:p>
          <a:p>
            <a:pPr marL="457200" indent="-457200"/>
            <a:r>
              <a:rPr lang="fr-CA">
                <a:latin typeface="Segoe UI"/>
                <a:cs typeface="Segoe UI"/>
              </a:rPr>
              <a:t>L’admissibilité aux primes d’ancienneté ;</a:t>
            </a:r>
          </a:p>
          <a:p>
            <a:pPr marL="457200" indent="-457200"/>
            <a:r>
              <a:rPr lang="fr-CA">
                <a:latin typeface="Segoe UI"/>
                <a:cs typeface="Segoe UI"/>
              </a:rPr>
              <a:t>L’abolition de poste/mise à pied ;</a:t>
            </a:r>
          </a:p>
          <a:p>
            <a:pPr marL="457200" indent="-457200"/>
            <a:r>
              <a:rPr lang="fr-CA">
                <a:latin typeface="Segoe UI"/>
                <a:cs typeface="Segoe UI"/>
              </a:rPr>
              <a:t>L’accumulation des congés de nuit ;</a:t>
            </a:r>
          </a:p>
          <a:p>
            <a:pPr marL="457200" indent="-457200"/>
            <a:r>
              <a:rPr lang="fr-CA">
                <a:latin typeface="Segoe UI"/>
                <a:cs typeface="Segoe UI"/>
              </a:rPr>
              <a:t>Etc.</a:t>
            </a:r>
            <a:endParaRPr lang="fr-FR">
              <a:ea typeface="Calibri" panose="020F0502020204030204"/>
              <a:cs typeface="Calibri" panose="020F0502020204030204"/>
            </a:endParaRPr>
          </a:p>
          <a:p>
            <a:pPr marL="0" indent="0">
              <a:buNone/>
            </a:pPr>
            <a:endParaRPr lang="fr-CA">
              <a:latin typeface="Segoe UI"/>
              <a:cs typeface="Segoe UI"/>
            </a:endParaRPr>
          </a:p>
          <a:p>
            <a:pPr marL="0" indent="0">
              <a:buNone/>
            </a:pPr>
            <a:endParaRPr lang="fr-CA">
              <a:latin typeface="Segoe UI"/>
              <a:cs typeface="Segoe UI"/>
            </a:endParaRPr>
          </a:p>
        </p:txBody>
      </p:sp>
      <p:sp>
        <p:nvSpPr>
          <p:cNvPr id="3" name="Titre 2">
            <a:extLst>
              <a:ext uri="{FF2B5EF4-FFF2-40B4-BE49-F238E27FC236}">
                <a16:creationId xmlns:a16="http://schemas.microsoft.com/office/drawing/2014/main" id="{BBA3D511-37FA-A837-4DC6-8BC5D8843723}"/>
              </a:ext>
            </a:extLst>
          </p:cNvPr>
          <p:cNvSpPr>
            <a:spLocks noGrp="1"/>
          </p:cNvSpPr>
          <p:nvPr>
            <p:ph type="title"/>
          </p:nvPr>
        </p:nvSpPr>
        <p:spPr/>
        <p:txBody>
          <a:bodyPr/>
          <a:lstStyle/>
          <a:p>
            <a:r>
              <a:rPr lang="fr-CA" b="1">
                <a:latin typeface="Segoe UI"/>
                <a:ea typeface="Calibri Light"/>
                <a:cs typeface="Segoe UI"/>
              </a:rPr>
              <a:t>Quel est l'impact de l'ancienneté?</a:t>
            </a:r>
            <a:endParaRPr lang="fr-FR"/>
          </a:p>
        </p:txBody>
      </p:sp>
      <p:sp>
        <p:nvSpPr>
          <p:cNvPr id="5" name="Bulle narrative : rectangle à coins arrondis 4">
            <a:extLst>
              <a:ext uri="{FF2B5EF4-FFF2-40B4-BE49-F238E27FC236}">
                <a16:creationId xmlns:a16="http://schemas.microsoft.com/office/drawing/2014/main" id="{35F59E7B-7FF0-DB2B-6E41-420FCC11E0B1}"/>
              </a:ext>
            </a:extLst>
          </p:cNvPr>
          <p:cNvSpPr/>
          <p:nvPr/>
        </p:nvSpPr>
        <p:spPr>
          <a:xfrm>
            <a:off x="7331074" y="4979911"/>
            <a:ext cx="4350808" cy="1533071"/>
          </a:xfrm>
          <a:prstGeom prst="snip1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CA" sz="1600">
                <a:solidFill>
                  <a:srgbClr val="44546A"/>
                </a:solidFill>
                <a:latin typeface="Tahoma"/>
                <a:ea typeface="Calibri"/>
                <a:cs typeface="Calibri"/>
              </a:rPr>
              <a:t>À noter que l'ancienneté est une notion différente des années de service et de l'expérience. Veuillez-vous référer à votre convention collective pour plus de détails. </a:t>
            </a:r>
          </a:p>
        </p:txBody>
      </p:sp>
    </p:spTree>
    <p:extLst>
      <p:ext uri="{BB962C8B-B14F-4D97-AF65-F5344CB8AC3E}">
        <p14:creationId xmlns:p14="http://schemas.microsoft.com/office/powerpoint/2010/main" val="3173327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FCD0F543-1B8D-04DD-AB4B-8DDD7B017A0F}"/>
              </a:ext>
            </a:extLst>
          </p:cNvPr>
          <p:cNvSpPr>
            <a:spLocks noGrp="1"/>
          </p:cNvSpPr>
          <p:nvPr>
            <p:ph idx="1"/>
          </p:nvPr>
        </p:nvSpPr>
        <p:spPr>
          <a:xfrm>
            <a:off x="527382" y="1796819"/>
            <a:ext cx="11137237" cy="4657468"/>
          </a:xfrm>
        </p:spPr>
        <p:txBody>
          <a:bodyPr vert="horz" lIns="91440" tIns="45720" rIns="91440" bIns="45720" rtlCol="0" anchor="t">
            <a:normAutofit/>
          </a:bodyPr>
          <a:lstStyle/>
          <a:p>
            <a:pPr marL="0" indent="0" algn="just">
              <a:buNone/>
            </a:pPr>
            <a:r>
              <a:rPr lang="fr-FR" sz="2000">
                <a:ea typeface="+mn-lt"/>
                <a:cs typeface="+mn-lt"/>
              </a:rPr>
              <a:t>La question de la reconnaissance de l’ancienneté s’inscrit dans l’histoire même de l’évolution du réseau. Dans les années 1980, celui-ci comptait plus de 1 000 établissements et une multitude de syndicats. Cette fragmentation a entraîné une grande complexité dans la gestion et la conservation des données historiques liées aux ressources humaines.</a:t>
            </a:r>
            <a:endParaRPr lang="fr-FR" sz="2000">
              <a:ea typeface="Calibri"/>
              <a:cs typeface="Calibri"/>
            </a:endParaRPr>
          </a:p>
          <a:p>
            <a:pPr marL="0" indent="0" algn="just">
              <a:buNone/>
            </a:pPr>
            <a:r>
              <a:rPr lang="fr-FR" sz="2000">
                <a:ea typeface="+mn-lt"/>
                <a:cs typeface="+mn-lt"/>
              </a:rPr>
              <a:t>Les différentes vagues de fusions qui ont suivi avaient pour objectif de simplifier et de consolider le réseau. Toutefois, les données d’ancienneté provenant de ces anciens systèmes se révèlent parfois imparfaites.</a:t>
            </a:r>
            <a:endParaRPr lang="fr-FR" sz="2000">
              <a:ea typeface="Calibri"/>
              <a:cs typeface="Calibri"/>
            </a:endParaRPr>
          </a:p>
          <a:p>
            <a:pPr marL="0" indent="0" algn="just">
              <a:buNone/>
            </a:pPr>
            <a:r>
              <a:rPr lang="fr-FR" sz="2000">
                <a:ea typeface="Calibri"/>
                <a:cs typeface="Calibri"/>
              </a:rPr>
              <a:t>Votre collaboration demeure essentielle afin de permettre une reconnaissance de l’ancienneté qui soit juste. Advenant un écart dans la reconnaissance de l'ancienneté PURA et votre historique d'emploi réel, veuillez-vous référer à la procédure mise en place dans votre établissement. </a:t>
            </a:r>
            <a:endParaRPr lang="fr-FR">
              <a:ea typeface="Calibri"/>
              <a:cs typeface="Calibri"/>
            </a:endParaRPr>
          </a:p>
          <a:p>
            <a:pPr marL="0" indent="0" algn="just">
              <a:buNone/>
            </a:pPr>
            <a:endParaRPr lang="fr-FR" sz="2000">
              <a:ea typeface="Calibri" panose="020F0502020204030204"/>
              <a:cs typeface="Calibri" panose="020F0502020204030204"/>
            </a:endParaRPr>
          </a:p>
          <a:p>
            <a:pPr marL="0" indent="0" algn="just">
              <a:buNone/>
            </a:pPr>
            <a:endParaRPr lang="fr-FR" sz="2000">
              <a:ea typeface="Calibri" panose="020F0502020204030204"/>
              <a:cs typeface="Calibri" panose="020F0502020204030204"/>
            </a:endParaRPr>
          </a:p>
          <a:p>
            <a:pPr algn="just"/>
            <a:endParaRPr lang="fr-FR">
              <a:ea typeface="Calibri" panose="020F0502020204030204"/>
              <a:cs typeface="Calibri" panose="020F0502020204030204"/>
            </a:endParaRPr>
          </a:p>
        </p:txBody>
      </p:sp>
      <p:sp>
        <p:nvSpPr>
          <p:cNvPr id="2" name="Titre 1">
            <a:extLst>
              <a:ext uri="{FF2B5EF4-FFF2-40B4-BE49-F238E27FC236}">
                <a16:creationId xmlns:a16="http://schemas.microsoft.com/office/drawing/2014/main" id="{891780FD-779E-4754-25A0-D6D13D0C98B8}"/>
              </a:ext>
            </a:extLst>
          </p:cNvPr>
          <p:cNvSpPr>
            <a:spLocks noGrp="1"/>
          </p:cNvSpPr>
          <p:nvPr>
            <p:ph type="title"/>
          </p:nvPr>
        </p:nvSpPr>
        <p:spPr/>
        <p:txBody>
          <a:bodyPr/>
          <a:lstStyle/>
          <a:p>
            <a:r>
              <a:rPr lang="fr-FR" b="1">
                <a:latin typeface="Segoe UI"/>
                <a:ea typeface="Calibri Light"/>
                <a:cs typeface="Segoe UI"/>
              </a:rPr>
              <a:t>Contexte historique</a:t>
            </a:r>
          </a:p>
        </p:txBody>
      </p:sp>
      <p:sp>
        <p:nvSpPr>
          <p:cNvPr id="4" name="Rectangle : coins arrondis 3">
            <a:extLst>
              <a:ext uri="{FF2B5EF4-FFF2-40B4-BE49-F238E27FC236}">
                <a16:creationId xmlns:a16="http://schemas.microsoft.com/office/drawing/2014/main" id="{5B61CF59-2260-6875-0211-CAECDEEBED47}"/>
              </a:ext>
            </a:extLst>
          </p:cNvPr>
          <p:cNvSpPr/>
          <p:nvPr/>
        </p:nvSpPr>
        <p:spPr>
          <a:xfrm>
            <a:off x="1523995" y="5070594"/>
            <a:ext cx="9146157" cy="1192892"/>
          </a:xfrm>
          <a:prstGeom prst="round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CA">
                <a:solidFill>
                  <a:srgbClr val="44546A"/>
                </a:solidFill>
                <a:latin typeface="Tahoma"/>
                <a:ea typeface="Calibri"/>
                <a:cs typeface="Calibri"/>
              </a:rPr>
              <a:t>Pour faciliter cette validation, Santé Québec a déployé un outil de support, la plateforme PURA. Cette plateforme infonuagique est accessible en format web ou mobile pour tous les employés actifs de Santé Québec au 31 mai 2025.</a:t>
            </a:r>
            <a:endParaRPr lang="fr-FR">
              <a:solidFill>
                <a:srgbClr val="44546A"/>
              </a:solidFill>
              <a:latin typeface="Tahoma"/>
            </a:endParaRPr>
          </a:p>
        </p:txBody>
      </p:sp>
    </p:spTree>
    <p:extLst>
      <p:ext uri="{BB962C8B-B14F-4D97-AF65-F5344CB8AC3E}">
        <p14:creationId xmlns:p14="http://schemas.microsoft.com/office/powerpoint/2010/main" val="2542303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6C904-34F5-E7A9-3CFC-E86471BAE1D8}"/>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1856F567-1938-9633-CBAD-2A6012850A4A}"/>
              </a:ext>
            </a:extLst>
          </p:cNvPr>
          <p:cNvSpPr>
            <a:spLocks noGrp="1"/>
          </p:cNvSpPr>
          <p:nvPr>
            <p:ph type="title"/>
          </p:nvPr>
        </p:nvSpPr>
        <p:spPr/>
        <p:txBody>
          <a:bodyPr/>
          <a:lstStyle/>
          <a:p>
            <a:r>
              <a:rPr lang="fr-CA" b="1">
                <a:latin typeface="Segoe UI"/>
                <a:ea typeface="Calibri Light"/>
                <a:cs typeface="Segoe UI"/>
              </a:rPr>
              <a:t>Dates importantes</a:t>
            </a:r>
            <a:endParaRPr lang="fr-FR"/>
          </a:p>
        </p:txBody>
      </p:sp>
      <p:graphicFrame>
        <p:nvGraphicFramePr>
          <p:cNvPr id="7" name="Diagramme 6">
            <a:extLst>
              <a:ext uri="{FF2B5EF4-FFF2-40B4-BE49-F238E27FC236}">
                <a16:creationId xmlns:a16="http://schemas.microsoft.com/office/drawing/2014/main" id="{B017088E-E5AA-9F94-7BC6-6B9FCB2ED94E}"/>
              </a:ext>
            </a:extLst>
          </p:cNvPr>
          <p:cNvGraphicFramePr/>
          <p:nvPr>
            <p:extLst>
              <p:ext uri="{D42A27DB-BD31-4B8C-83A1-F6EECF244321}">
                <p14:modId xmlns:p14="http://schemas.microsoft.com/office/powerpoint/2010/main" val="3769251695"/>
              </p:ext>
            </p:extLst>
          </p:nvPr>
        </p:nvGraphicFramePr>
        <p:xfrm>
          <a:off x="525237" y="1908176"/>
          <a:ext cx="11224076" cy="4157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6883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0CF87-32EF-0BEA-4BAA-6E77072455A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D23986F-1393-41F1-05FD-C27D4064FB89}"/>
              </a:ext>
            </a:extLst>
          </p:cNvPr>
          <p:cNvSpPr>
            <a:spLocks noGrp="1"/>
          </p:cNvSpPr>
          <p:nvPr>
            <p:ph type="title"/>
          </p:nvPr>
        </p:nvSpPr>
        <p:spPr/>
        <p:txBody>
          <a:bodyPr/>
          <a:lstStyle/>
          <a:p>
            <a:r>
              <a:rPr lang="fr-CA" sz="3700">
                <a:latin typeface="Segoe UI"/>
                <a:cs typeface="Segoe UI"/>
              </a:rPr>
              <a:t>Démonstration de la plateforme PURA</a:t>
            </a:r>
            <a:endParaRPr lang="fr-CA"/>
          </a:p>
        </p:txBody>
      </p:sp>
    </p:spTree>
    <p:extLst>
      <p:ext uri="{BB962C8B-B14F-4D97-AF65-F5344CB8AC3E}">
        <p14:creationId xmlns:p14="http://schemas.microsoft.com/office/powerpoint/2010/main" val="3287233053"/>
      </p:ext>
    </p:extLst>
  </p:cSld>
  <p:clrMapOvr>
    <a:masterClrMapping/>
  </p:clrMapOvr>
</p:sld>
</file>

<file path=ppt/theme/theme1.xml><?xml version="1.0" encoding="utf-8"?>
<a:theme xmlns:a="http://schemas.openxmlformats.org/drawingml/2006/main" name="Thème Office">
  <a:themeElements>
    <a:clrScheme name="SQ">
      <a:dk1>
        <a:srgbClr val="395575"/>
      </a:dk1>
      <a:lt1>
        <a:srgbClr val="DDEDF5"/>
      </a:lt1>
      <a:dk2>
        <a:srgbClr val="1D3750"/>
      </a:dk2>
      <a:lt2>
        <a:srgbClr val="E7E6E6"/>
      </a:lt2>
      <a:accent1>
        <a:srgbClr val="AED6E4"/>
      </a:accent1>
      <a:accent2>
        <a:srgbClr val="ED8E5C"/>
      </a:accent2>
      <a:accent3>
        <a:srgbClr val="778593"/>
      </a:accent3>
      <a:accent4>
        <a:srgbClr val="566D84"/>
      </a:accent4>
      <a:accent5>
        <a:srgbClr val="AC4926"/>
      </a:accent5>
      <a:accent6>
        <a:srgbClr val="72BBCE"/>
      </a:accent6>
      <a:hlink>
        <a:srgbClr val="7797BC"/>
      </a:hlink>
      <a:folHlink>
        <a:srgbClr val="A4BAD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B873887FE76545A903135CF25FA62E" ma:contentTypeVersion="7" ma:contentTypeDescription="Create a new document." ma:contentTypeScope="" ma:versionID="87198f088013d36e3f317e282dfb531d">
  <xsd:schema xmlns:xsd="http://www.w3.org/2001/XMLSchema" xmlns:xs="http://www.w3.org/2001/XMLSchema" xmlns:p="http://schemas.microsoft.com/office/2006/metadata/properties" xmlns:ns2="c54f4a6c-7452-4728-b9c3-40e3a0246777" targetNamespace="http://schemas.microsoft.com/office/2006/metadata/properties" ma:root="true" ma:fieldsID="394c4dfd1b04bf502b0a7d5a404ad5fc" ns2:_="">
    <xsd:import namespace="c54f4a6c-7452-4728-b9c3-40e3a024677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4f4a6c-7452-4728-b9c3-40e3a02467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95D4B2-A7AB-413E-ABDF-B367865A4B75}">
  <ds:schemaRefs>
    <ds:schemaRef ds:uri="c54f4a6c-7452-4728-b9c3-40e3a024677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20D48AE-C261-4A6B-BC0C-99CDE9E67612}">
  <ds:schemaRefs>
    <ds:schemaRef ds:uri="c54f4a6c-7452-4728-b9c3-40e3a024677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6693B7D-AAA2-43CA-9FFD-0FEB27DCB4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2519</Words>
  <Application>Microsoft Office PowerPoint</Application>
  <PresentationFormat>Grand écran</PresentationFormat>
  <Paragraphs>191</Paragraphs>
  <Slides>29</Slides>
  <Notes>12</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29</vt:i4>
      </vt:variant>
    </vt:vector>
  </HeadingPairs>
  <TitlesOfParts>
    <vt:vector size="40" baseType="lpstr">
      <vt:lpstr>Aptos</vt:lpstr>
      <vt:lpstr>Arial</vt:lpstr>
      <vt:lpstr>Calibri</vt:lpstr>
      <vt:lpstr>Calibri Light</vt:lpstr>
      <vt:lpstr>Courier New</vt:lpstr>
      <vt:lpstr>Montserrat</vt:lpstr>
      <vt:lpstr>Segoe UI</vt:lpstr>
      <vt:lpstr>Tahoma</vt:lpstr>
      <vt:lpstr>Wingdings</vt:lpstr>
      <vt:lpstr>Thème Office</vt:lpstr>
      <vt:lpstr>1_Thème Office</vt:lpstr>
      <vt:lpstr>Session d'information sur le PURA Processus unique de reconnaissance de l’ancienneté</vt:lpstr>
      <vt:lpstr>Présentation du PURA</vt:lpstr>
      <vt:lpstr>Objectifs du PURA</vt:lpstr>
      <vt:lpstr>Quels syndicats ont signés une entente?</vt:lpstr>
      <vt:lpstr>Qu'est-ce que l'ancienneté?</vt:lpstr>
      <vt:lpstr>Quel est l'impact de l'ancienneté?</vt:lpstr>
      <vt:lpstr>Contexte historique</vt:lpstr>
      <vt:lpstr>Dates importantes</vt:lpstr>
      <vt:lpstr>Démonstration de la plateforme PURA</vt:lpstr>
      <vt:lpstr>Présentation PowerPoint</vt:lpstr>
      <vt:lpstr>Informations de connexion requises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Rôles et responsabilités</vt:lpstr>
      <vt:lpstr>Responsabilités en tant qu'employé</vt:lpstr>
      <vt:lpstr>Critères d'admissibilité au PURA</vt:lpstr>
      <vt:lpstr>Annexes - Matériel supplémentaire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Delphine Forest-Maurice</dc:creator>
  <cp:lastModifiedBy>Célina Guérin-Jodoin  (CISSSMO16)</cp:lastModifiedBy>
  <cp:revision>2</cp:revision>
  <dcterms:created xsi:type="dcterms:W3CDTF">2024-06-06T14:44:54Z</dcterms:created>
  <dcterms:modified xsi:type="dcterms:W3CDTF">2025-09-24T16:17:56Z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a7d8d5d-78e2-4a62-9fcd-016eb5e4c57c_Enabled">
    <vt:lpwstr>true</vt:lpwstr>
  </property>
  <property fmtid="{D5CDD505-2E9C-101B-9397-08002B2CF9AE}" pid="3" name="MSIP_Label_6a7d8d5d-78e2-4a62-9fcd-016eb5e4c57c_SetDate">
    <vt:lpwstr>2024-06-06T19:21:51Z</vt:lpwstr>
  </property>
  <property fmtid="{D5CDD505-2E9C-101B-9397-08002B2CF9AE}" pid="4" name="MSIP_Label_6a7d8d5d-78e2-4a62-9fcd-016eb5e4c57c_Method">
    <vt:lpwstr>Standard</vt:lpwstr>
  </property>
  <property fmtid="{D5CDD505-2E9C-101B-9397-08002B2CF9AE}" pid="5" name="MSIP_Label_6a7d8d5d-78e2-4a62-9fcd-016eb5e4c57c_Name">
    <vt:lpwstr>Général</vt:lpwstr>
  </property>
  <property fmtid="{D5CDD505-2E9C-101B-9397-08002B2CF9AE}" pid="6" name="MSIP_Label_6a7d8d5d-78e2-4a62-9fcd-016eb5e4c57c_SiteId">
    <vt:lpwstr>06e1fe28-5f8b-4075-bf6c-ae24be1a7992</vt:lpwstr>
  </property>
  <property fmtid="{D5CDD505-2E9C-101B-9397-08002B2CF9AE}" pid="7" name="MSIP_Label_6a7d8d5d-78e2-4a62-9fcd-016eb5e4c57c_ActionId">
    <vt:lpwstr>062eecf7-ebd5-4981-b82d-f4885cf9088e</vt:lpwstr>
  </property>
  <property fmtid="{D5CDD505-2E9C-101B-9397-08002B2CF9AE}" pid="8" name="MSIP_Label_6a7d8d5d-78e2-4a62-9fcd-016eb5e4c57c_ContentBits">
    <vt:lpwstr>0</vt:lpwstr>
  </property>
  <property fmtid="{D5CDD505-2E9C-101B-9397-08002B2CF9AE}" pid="9" name="ContentTypeId">
    <vt:lpwstr>0x01010070B873887FE76545A903135CF25FA62E</vt:lpwstr>
  </property>
  <property fmtid="{D5CDD505-2E9C-101B-9397-08002B2CF9AE}" pid="10" name="Order">
    <vt:r8>1300</vt:r8>
  </property>
  <property fmtid="{D5CDD505-2E9C-101B-9397-08002B2CF9AE}" pid="11" name="xd_Signature">
    <vt:bool>false</vt:bool>
  </property>
  <property fmtid="{D5CDD505-2E9C-101B-9397-08002B2CF9AE}" pid="12" name="xd_ProgID">
    <vt:lpwstr/>
  </property>
  <property fmtid="{D5CDD505-2E9C-101B-9397-08002B2CF9AE}" pid="13" name="ComplianceAssetId">
    <vt:lpwstr/>
  </property>
  <property fmtid="{D5CDD505-2E9C-101B-9397-08002B2CF9AE}" pid="14" name="TemplateUrl">
    <vt:lpwstr/>
  </property>
  <property fmtid="{D5CDD505-2E9C-101B-9397-08002B2CF9AE}" pid="15" name="_ExtendedDescription">
    <vt:lpwstr/>
  </property>
  <property fmtid="{D5CDD505-2E9C-101B-9397-08002B2CF9AE}" pid="16" name="TriggerFlowInfo">
    <vt:lpwstr/>
  </property>
  <property fmtid="{D5CDD505-2E9C-101B-9397-08002B2CF9AE}" pid="17" name="_activity">
    <vt:lpwstr>{"FileActivityType":"9","FileActivityTimeStamp":"2025-05-05T14:59:05.880Z","FileActivityUsersOnPage":[{"DisplayName":"Dominique Lefebvre","Id":"dominique.lefebvre.iugm@ssss.gouv.qc.ca"},{"DisplayName":"Youni Shabah","Id":"youni.shabah@sante.quebec"}],"Fil</vt:lpwstr>
  </property>
  <property fmtid="{D5CDD505-2E9C-101B-9397-08002B2CF9AE}" pid="18" name="MediaServiceImageTags">
    <vt:lpwstr/>
  </property>
  <property fmtid="{D5CDD505-2E9C-101B-9397-08002B2CF9AE}" pid="19" name="MSIP_Label_6a7d8d5d-78e2-4a62-9fcd-016eb5e4c57c_Tag">
    <vt:lpwstr>10, 3, 0, 2</vt:lpwstr>
  </property>
</Properties>
</file>