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comments/comment1.xml" ContentType="application/vnd.openxmlformats-officedocument.presentationml.comments+xml"/>
  <Override PartName="/ppt/tags/tag3.xml" ContentType="application/vnd.openxmlformats-officedocument.presentationml.tags+xml"/>
  <Override PartName="/ppt/notesSlides/notesSlide2.xml" ContentType="application/vnd.openxmlformats-officedocument.presentationml.notesSlide+xml"/>
  <Override PartName="/ppt/comments/comment2.xml" ContentType="application/vnd.openxmlformats-officedocument.presentationml.comment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8.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9.xml" ContentType="application/vnd.openxmlformats-officedocument.presentationml.tags+xml"/>
  <Override PartName="/ppt/notesSlides/notesSlide17.xml" ContentType="application/vnd.openxmlformats-officedocument.presentationml.notesSlide+xml"/>
  <Override PartName="/ppt/tags/tag10.xml" ContentType="application/vnd.openxmlformats-officedocument.presentationml.tags+xml"/>
  <Override PartName="/ppt/notesSlides/notesSlide18.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sldIdLst>
    <p:sldId id="261" r:id="rId2"/>
    <p:sldId id="262" r:id="rId3"/>
    <p:sldId id="293" r:id="rId4"/>
    <p:sldId id="281" r:id="rId5"/>
    <p:sldId id="278" r:id="rId6"/>
    <p:sldId id="294" r:id="rId7"/>
    <p:sldId id="290" r:id="rId8"/>
    <p:sldId id="301" r:id="rId9"/>
    <p:sldId id="297" r:id="rId10"/>
    <p:sldId id="275" r:id="rId11"/>
    <p:sldId id="299" r:id="rId12"/>
    <p:sldId id="264" r:id="rId13"/>
    <p:sldId id="288" r:id="rId14"/>
    <p:sldId id="305" r:id="rId15"/>
    <p:sldId id="282" r:id="rId16"/>
    <p:sldId id="309" r:id="rId17"/>
    <p:sldId id="311" r:id="rId18"/>
    <p:sldId id="310" r:id="rId19"/>
    <p:sldId id="312" r:id="rId20"/>
    <p:sldId id="276" r:id="rId21"/>
    <p:sldId id="285" r:id="rId22"/>
    <p:sldId id="304" r:id="rId23"/>
    <p:sldId id="307" r:id="rId24"/>
    <p:sldId id="266" r:id="rId25"/>
  </p:sldIdLst>
  <p:sldSz cx="12192000" cy="6858000"/>
  <p:notesSz cx="6858000" cy="9144000"/>
  <p:custDataLst>
    <p:tags r:id="rId27"/>
  </p:custData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ylvie Lavigne" initials="SL" lastIdx="3" clrIdx="0">
    <p:extLst>
      <p:ext uri="{19B8F6BF-5375-455C-9EA6-DF929625EA0E}">
        <p15:presenceInfo xmlns:p15="http://schemas.microsoft.com/office/powerpoint/2012/main" userId="Sylvie Lavigne" providerId="None"/>
      </p:ext>
    </p:extLst>
  </p:cmAuthor>
  <p:cmAuthor id="2" name="Karine Rodier  (CISSSMO16)" initials="KR(" lastIdx="1" clrIdx="1">
    <p:extLst>
      <p:ext uri="{19B8F6BF-5375-455C-9EA6-DF929625EA0E}">
        <p15:presenceInfo xmlns:p15="http://schemas.microsoft.com/office/powerpoint/2012/main" userId="Karine Rodier  (CISSSMO16)" providerId="None"/>
      </p:ext>
    </p:extLst>
  </p:cmAuthor>
  <p:cmAuthor id="3" name="Dulude Ève" initials="DÈ" lastIdx="6" clrIdx="2">
    <p:extLst>
      <p:ext uri="{19B8F6BF-5375-455C-9EA6-DF929625EA0E}">
        <p15:presenceInfo xmlns:p15="http://schemas.microsoft.com/office/powerpoint/2012/main" userId="S-1-5-21-1905863574-1167466843-1846952604-44643" providerId="AD"/>
      </p:ext>
    </p:extLst>
  </p:cmAuthor>
  <p:cmAuthor id="4" name="Sylvie Lavigne" initials="SL [2]" lastIdx="2" clrIdx="3">
    <p:extLst>
      <p:ext uri="{19B8F6BF-5375-455C-9EA6-DF929625EA0E}">
        <p15:presenceInfo xmlns:p15="http://schemas.microsoft.com/office/powerpoint/2012/main" userId="S-1-5-21-1905863574-1167466843-1846952604-535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C85"/>
    <a:srgbClr val="0081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59" autoAdjust="0"/>
    <p:restoredTop sz="80366" autoAdjust="0"/>
  </p:normalViewPr>
  <p:slideViewPr>
    <p:cSldViewPr snapToGrid="0">
      <p:cViewPr varScale="1">
        <p:scale>
          <a:sx n="92" d="100"/>
          <a:sy n="92" d="100"/>
        </p:scale>
        <p:origin x="1097" y="5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4" dt="2023-06-07T15:15:32.151" idx="1">
    <p:pos x="10" y="10"/>
    <p:text>Moi</p:text>
    <p:extLst>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4" dt="2023-06-07T15:15:39.542" idx="2">
    <p:pos x="10" y="10"/>
    <p:text>Moi</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D6753C-214B-43C8-AE18-F727F0505C5D}" type="datetimeFigureOut">
              <a:rPr lang="fr-CA" smtClean="0"/>
              <a:t>2023-06-08</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462E95-36F6-4F24-8037-F32CEE4EC007}" type="slidenum">
              <a:rPr lang="fr-CA" smtClean="0"/>
              <a:t>‹N°›</a:t>
            </a:fld>
            <a:endParaRPr lang="fr-CA"/>
          </a:p>
        </p:txBody>
      </p:sp>
    </p:spTree>
    <p:extLst>
      <p:ext uri="{BB962C8B-B14F-4D97-AF65-F5344CB8AC3E}">
        <p14:creationId xmlns:p14="http://schemas.microsoft.com/office/powerpoint/2010/main" val="3606583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smtClean="0"/>
          </a:p>
          <a:p>
            <a:endParaRPr lang="fr-CA" dirty="0" smtClean="0"/>
          </a:p>
          <a:p>
            <a:r>
              <a:rPr lang="fr-CA" dirty="0" smtClean="0"/>
              <a:t>Bonjour</a:t>
            </a:r>
            <a:r>
              <a:rPr lang="fr-CA" baseline="0" dirty="0" smtClean="0"/>
              <a:t> a tous,</a:t>
            </a:r>
          </a:p>
          <a:p>
            <a:endParaRPr lang="fr-CA" baseline="0" dirty="0" smtClean="0"/>
          </a:p>
          <a:p>
            <a:r>
              <a:rPr lang="fr-CA" baseline="0" dirty="0" smtClean="0"/>
              <a:t>On est content d’être auprès de vous aujourd’hui. Pour vous annoncer officiellement le déploiement du programme des veilleurs. Qu’on appellera aussi le réseau de bienveillance</a:t>
            </a:r>
          </a:p>
          <a:p>
            <a:r>
              <a:rPr lang="fr-CA" baseline="0" dirty="0" smtClean="0"/>
              <a:t>Dans quel contexte est-ce que tout cela s’inscrit.</a:t>
            </a:r>
          </a:p>
          <a:p>
            <a:endParaRPr lang="fr-CA" baseline="0" dirty="0" smtClean="0"/>
          </a:p>
          <a:p>
            <a:endParaRPr lang="fr-CA" baseline="0" dirty="0" smtClean="0"/>
          </a:p>
          <a:p>
            <a:endParaRPr lang="fr-CA" dirty="0" smtClean="0"/>
          </a:p>
          <a:p>
            <a:endParaRPr lang="fr-CA" dirty="0" smtClean="0"/>
          </a:p>
          <a:p>
            <a:r>
              <a:rPr lang="fr-CA" dirty="0" smtClean="0"/>
              <a:t>Objectif: vous présenter le programme des veilleurs, qui va aussi s’</a:t>
            </a:r>
            <a:r>
              <a:rPr lang="fr-CA" dirty="0" err="1" smtClean="0"/>
              <a:t>apeller</a:t>
            </a:r>
            <a:r>
              <a:rPr lang="fr-CA" dirty="0" smtClean="0"/>
              <a:t> le réseau de bienveillance.</a:t>
            </a:r>
          </a:p>
          <a:p>
            <a:endParaRPr lang="fr-CA" baseline="0" dirty="0" smtClean="0"/>
          </a:p>
          <a:p>
            <a:r>
              <a:rPr lang="fr-CA" baseline="0" dirty="0" smtClean="0"/>
              <a:t>Vous en avez surement entendu parler, on a le plaisir de vous dire que nous déployons officiellement le XX. Bien heureuse de le faire.</a:t>
            </a:r>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1</a:t>
            </a:fld>
            <a:endParaRPr lang="fr-CA"/>
          </a:p>
        </p:txBody>
      </p:sp>
    </p:spTree>
    <p:extLst>
      <p:ext uri="{BB962C8B-B14F-4D97-AF65-F5344CB8AC3E}">
        <p14:creationId xmlns:p14="http://schemas.microsoft.com/office/powerpoint/2010/main" val="8072119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dirty="0" smtClean="0"/>
              <a:t>Idéalement, au moins un veilleur sera identifié dans chacune des équipes de travail. La première vague de recrutement débutera au</a:t>
            </a:r>
            <a:r>
              <a:rPr lang="fr-CA" baseline="0" dirty="0" smtClean="0"/>
              <a:t> mois d’avril/mai</a:t>
            </a:r>
            <a:r>
              <a:rPr lang="fr-CA" dirty="0" smtClean="0"/>
              <a:t> 2023. Le processus de recrutement se déroulera en continu. Il est souhaité que 2 à 3% des travailleurs s’impliquent dans le réseau de bienveillance, dans l’ensemble du CISSMO. </a:t>
            </a:r>
          </a:p>
          <a:p>
            <a:r>
              <a:rPr lang="fr-CA" dirty="0" smtClean="0"/>
              <a:t>SI</a:t>
            </a:r>
            <a:r>
              <a:rPr lang="fr-CA" baseline="0" dirty="0" smtClean="0"/>
              <a:t> vous avez trop de travailleurs qui souhaitent devenir veilleurs, vous pourrez nous </a:t>
            </a:r>
            <a:r>
              <a:rPr lang="fr-CA" baseline="0" dirty="0" err="1" smtClean="0"/>
              <a:t>apeller</a:t>
            </a:r>
            <a:r>
              <a:rPr lang="fr-CA" baseline="0" dirty="0" smtClean="0"/>
              <a:t> afin d’adresser la situation.</a:t>
            </a:r>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10</a:t>
            </a:fld>
            <a:endParaRPr lang="fr-CA"/>
          </a:p>
        </p:txBody>
      </p:sp>
    </p:spTree>
    <p:extLst>
      <p:ext uri="{BB962C8B-B14F-4D97-AF65-F5344CB8AC3E}">
        <p14:creationId xmlns:p14="http://schemas.microsoft.com/office/powerpoint/2010/main" val="25356544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dirty="0" smtClean="0"/>
              <a:t>Communiquer avec la personne responsable du programme si vous avez des questions.</a:t>
            </a:r>
          </a:p>
          <a:p>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12</a:t>
            </a:fld>
            <a:endParaRPr lang="fr-CA"/>
          </a:p>
        </p:txBody>
      </p:sp>
    </p:spTree>
    <p:extLst>
      <p:ext uri="{BB962C8B-B14F-4D97-AF65-F5344CB8AC3E}">
        <p14:creationId xmlns:p14="http://schemas.microsoft.com/office/powerpoint/2010/main" val="41278017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solidFill>
                <a:srgbClr val="00B0F0"/>
              </a:solidFill>
            </a:endParaRPr>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13</a:t>
            </a:fld>
            <a:endParaRPr lang="fr-CA"/>
          </a:p>
        </p:txBody>
      </p:sp>
    </p:spTree>
    <p:extLst>
      <p:ext uri="{BB962C8B-B14F-4D97-AF65-F5344CB8AC3E}">
        <p14:creationId xmlns:p14="http://schemas.microsoft.com/office/powerpoint/2010/main" val="3883883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dirty="0" smtClean="0"/>
              <a:t>Animé par des intervenants qui ont une expérience terrain/clinique de 15-20 ans chaque (donc 50 ans à nous 3!), et qui connaissent la </a:t>
            </a:r>
            <a:r>
              <a:rPr lang="fr-CA" dirty="0" err="1" smtClean="0"/>
              <a:t>la</a:t>
            </a:r>
            <a:r>
              <a:rPr lang="fr-CA" dirty="0" smtClean="0"/>
              <a:t> réalité terrain et les défis cliniques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CA" dirty="0" smtClean="0"/>
              <a:t>lieu d’échange et de partage des connaissances. Formation, ateliers de partage, intégration et maintien des connaissances.</a:t>
            </a:r>
          </a:p>
          <a:p>
            <a:r>
              <a:rPr lang="fr-CA" dirty="0" smtClean="0"/>
              <a:t>Rencontres mensuelles volontaire et en fonction des disponibilités de chacun</a:t>
            </a:r>
          </a:p>
          <a:p>
            <a:endParaRPr lang="fr-CA" dirty="0" smtClean="0"/>
          </a:p>
          <a:p>
            <a:r>
              <a:rPr lang="fr-CA" dirty="0" smtClean="0"/>
              <a:t>Il est</a:t>
            </a:r>
            <a:r>
              <a:rPr lang="fr-CA" baseline="0" dirty="0" smtClean="0"/>
              <a:t> important de savoir que nous désirons outiller les employés qui ont cette </a:t>
            </a:r>
            <a:r>
              <a:rPr lang="fr-CA" baseline="0" dirty="0" err="1" smtClean="0"/>
              <a:t>propantion</a:t>
            </a:r>
            <a:r>
              <a:rPr lang="fr-CA" baseline="0" dirty="0" smtClean="0"/>
              <a:t> naturelle de veiller sur les </a:t>
            </a:r>
            <a:r>
              <a:rPr lang="fr-CA" baseline="0" dirty="0" err="1" smtClean="0"/>
              <a:t>autres,qui</a:t>
            </a:r>
            <a:r>
              <a:rPr lang="fr-CA" baseline="0" dirty="0" smtClean="0"/>
              <a:t> ont déjà  naturellement ces qualités et exerçaient naturellement ce rôle. On souhaite donc les outiller davantage et pouvoir les soutenir dans ce rôle.</a:t>
            </a:r>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15</a:t>
            </a:fld>
            <a:endParaRPr lang="fr-CA"/>
          </a:p>
        </p:txBody>
      </p:sp>
    </p:spTree>
    <p:extLst>
      <p:ext uri="{BB962C8B-B14F-4D97-AF65-F5344CB8AC3E}">
        <p14:creationId xmlns:p14="http://schemas.microsoft.com/office/powerpoint/2010/main" val="19469613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Ils n’ont pas de temps dédié</a:t>
            </a:r>
            <a:r>
              <a:rPr lang="fr-CA" baseline="0" dirty="0" smtClean="0"/>
              <a:t> à la participation de la communauté de pratique</a:t>
            </a:r>
          </a:p>
          <a:p>
            <a:r>
              <a:rPr lang="fr-CA" baseline="0" dirty="0" smtClean="0"/>
              <a:t>On veut que ca soit fluide dans la réalité de travail. On ne veut pas que ne veut pas que ca nuise aux opération de travail régulière, ni que ce soit une lourdeur, </a:t>
            </a:r>
          </a:p>
          <a:p>
            <a:r>
              <a:rPr lang="fr-CA" baseline="0" dirty="0" smtClean="0"/>
              <a:t>On s’attend que tout le monde s’approprie son rôle à la réalité de leur milieu de travail</a:t>
            </a:r>
          </a:p>
          <a:p>
            <a:pPr marL="0" marR="0" lvl="0" indent="0" algn="l" defTabSz="914400" rtl="0" eaLnBrk="1" fontAlgn="auto" latinLnBrk="0" hangingPunct="1">
              <a:lnSpc>
                <a:spcPct val="100000"/>
              </a:lnSpc>
              <a:spcBef>
                <a:spcPts val="0"/>
              </a:spcBef>
              <a:spcAft>
                <a:spcPts val="0"/>
              </a:spcAft>
              <a:buClrTx/>
              <a:buSzTx/>
              <a:buFontTx/>
              <a:buNone/>
              <a:tabLst/>
              <a:defRPr/>
            </a:pPr>
            <a:r>
              <a:rPr lang="fr-CA" dirty="0" smtClean="0"/>
              <a:t>ON ne réinvente rien, on met en lumière les qualités de bienveillance déjà </a:t>
            </a:r>
            <a:r>
              <a:rPr lang="fr-CA" dirty="0" err="1" smtClean="0"/>
              <a:t>existentes</a:t>
            </a:r>
            <a:r>
              <a:rPr lang="fr-CA" dirty="0" smtClean="0"/>
              <a:t> des travailleurs…</a:t>
            </a:r>
          </a:p>
          <a:p>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16</a:t>
            </a:fld>
            <a:endParaRPr lang="fr-CA"/>
          </a:p>
        </p:txBody>
      </p:sp>
    </p:spTree>
    <p:extLst>
      <p:ext uri="{BB962C8B-B14F-4D97-AF65-F5344CB8AC3E}">
        <p14:creationId xmlns:p14="http://schemas.microsoft.com/office/powerpoint/2010/main" val="29247344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Dans</a:t>
            </a:r>
            <a:r>
              <a:rPr lang="fr-CA" baseline="0" dirty="0" smtClean="0"/>
              <a:t> la communauté de veilleur, on nous a donné plusieurs ressources qui existe, que je peux te transmettre si ca t’intéresse, </a:t>
            </a:r>
            <a:r>
              <a:rPr lang="fr-CA" baseline="0" smtClean="0"/>
              <a:t>en plus du PAE.</a:t>
            </a:r>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17</a:t>
            </a:fld>
            <a:endParaRPr lang="fr-CA"/>
          </a:p>
        </p:txBody>
      </p:sp>
    </p:spTree>
    <p:extLst>
      <p:ext uri="{BB962C8B-B14F-4D97-AF65-F5344CB8AC3E}">
        <p14:creationId xmlns:p14="http://schemas.microsoft.com/office/powerpoint/2010/main" val="19842917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18</a:t>
            </a:fld>
            <a:endParaRPr lang="fr-CA"/>
          </a:p>
        </p:txBody>
      </p:sp>
    </p:spTree>
    <p:extLst>
      <p:ext uri="{BB962C8B-B14F-4D97-AF65-F5344CB8AC3E}">
        <p14:creationId xmlns:p14="http://schemas.microsoft.com/office/powerpoint/2010/main" val="2677482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Parler</a:t>
            </a:r>
            <a:r>
              <a:rPr lang="fr-CA" baseline="0" dirty="0" smtClean="0"/>
              <a:t> aussi de l’objectif soutien entre pairs</a:t>
            </a:r>
          </a:p>
          <a:p>
            <a:r>
              <a:rPr lang="fr-CA" baseline="0" dirty="0" smtClean="0"/>
              <a:t>Faire redorer la bienveillance</a:t>
            </a:r>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20</a:t>
            </a:fld>
            <a:endParaRPr lang="fr-CA"/>
          </a:p>
        </p:txBody>
      </p:sp>
    </p:spTree>
    <p:extLst>
      <p:ext uri="{BB962C8B-B14F-4D97-AF65-F5344CB8AC3E}">
        <p14:creationId xmlns:p14="http://schemas.microsoft.com/office/powerpoint/2010/main" val="10501697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21</a:t>
            </a:fld>
            <a:endParaRPr lang="fr-CA"/>
          </a:p>
        </p:txBody>
      </p:sp>
    </p:spTree>
    <p:extLst>
      <p:ext uri="{BB962C8B-B14F-4D97-AF65-F5344CB8AC3E}">
        <p14:creationId xmlns:p14="http://schemas.microsoft.com/office/powerpoint/2010/main" val="3706163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Je vous fait une remise en contexte rapide.</a:t>
            </a:r>
          </a:p>
          <a:p>
            <a:endParaRPr lang="fr-CA" dirty="0" smtClean="0"/>
          </a:p>
          <a:p>
            <a:r>
              <a:rPr lang="fr-CA" dirty="0" smtClean="0"/>
              <a:t>Il s’agit d’un nouveau programme, qui est offert par le service</a:t>
            </a:r>
            <a:r>
              <a:rPr lang="fr-CA" baseline="0" dirty="0" smtClean="0"/>
              <a:t> du PPMET, du CISSSMO</a:t>
            </a:r>
            <a:endParaRPr lang="fr-CA" dirty="0" smtClean="0"/>
          </a:p>
          <a:p>
            <a:endParaRPr lang="fr-CA" dirty="0" smtClean="0"/>
          </a:p>
          <a:p>
            <a:r>
              <a:rPr lang="fr-CA" dirty="0" smtClean="0"/>
              <a:t>Le</a:t>
            </a:r>
            <a:r>
              <a:rPr lang="fr-CA" baseline="0" dirty="0" smtClean="0"/>
              <a:t> programme sera mis en place ce printemps (avril-mai).</a:t>
            </a:r>
          </a:p>
          <a:p>
            <a:endParaRPr lang="fr-CA" baseline="0" dirty="0" smtClean="0"/>
          </a:p>
          <a:p>
            <a:endParaRPr lang="fr-CA"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CA" dirty="0" smtClean="0"/>
              <a:t>Stratégie de soutien psycho-social, pour tous les employés.</a:t>
            </a:r>
          </a:p>
          <a:p>
            <a:endParaRPr lang="fr-CA" baseline="0" dirty="0" smtClean="0"/>
          </a:p>
          <a:p>
            <a:endParaRPr lang="fr-CA" baseline="0" dirty="0" smtClean="0"/>
          </a:p>
          <a:p>
            <a:endParaRPr lang="fr-CA" baseline="0" dirty="0" smtClean="0"/>
          </a:p>
          <a:p>
            <a:r>
              <a:rPr lang="fr-CA" baseline="0" dirty="0" err="1" smtClean="0"/>
              <a:t>Gouvernenemt</a:t>
            </a:r>
            <a:r>
              <a:rPr lang="fr-CA" baseline="0" dirty="0" smtClean="0"/>
              <a:t> du </a:t>
            </a:r>
            <a:r>
              <a:rPr lang="fr-CA" baseline="0" dirty="0" err="1" smtClean="0"/>
              <a:t>Qc</a:t>
            </a:r>
            <a:r>
              <a:rPr lang="fr-CA" baseline="0" dirty="0" smtClean="0"/>
              <a:t> a crée…</a:t>
            </a:r>
          </a:p>
          <a:p>
            <a:endParaRPr lang="fr-CA" dirty="0" smtClean="0"/>
          </a:p>
          <a:p>
            <a:endParaRPr lang="fr-CA" dirty="0" smtClean="0"/>
          </a:p>
          <a:p>
            <a:r>
              <a:rPr lang="fr-CA" dirty="0" smtClean="0"/>
              <a:t>Le CISSSMO en tant qu’employeur est soucieux du bien-être de ses employés.  Appuyé par le ministère de la santé, ce programme est également est également en déploiement au travers le Québec.</a:t>
            </a:r>
          </a:p>
          <a:p>
            <a:endParaRPr lang="fr-CA" dirty="0" smtClean="0"/>
          </a:p>
          <a:p>
            <a:r>
              <a:rPr lang="fr-CA" dirty="0" smtClean="0"/>
              <a:t>Offert par le CISSSMO, appuyé par le ministère de la santé.</a:t>
            </a:r>
          </a:p>
          <a:p>
            <a:r>
              <a:rPr lang="fr-CA" dirty="0" smtClean="0"/>
              <a:t>Stratégie de soutien psycho-social, pour tous les employés.</a:t>
            </a:r>
          </a:p>
          <a:p>
            <a:r>
              <a:rPr lang="fr-CA" dirty="0" smtClean="0"/>
              <a:t>Vise à contribuer à détecter et à réduire la détresse des personnes en facilitant l’accès à des ressources d’aide.</a:t>
            </a:r>
          </a:p>
          <a:p>
            <a:r>
              <a:rPr lang="fr-CA" dirty="0" smtClean="0"/>
              <a:t>apporter une pratique positive sur la qualité de vie</a:t>
            </a:r>
          </a:p>
          <a:p>
            <a:r>
              <a:rPr lang="fr-CA" dirty="0" smtClean="0"/>
              <a:t>Améliorer la santé psychologique des travailleurs</a:t>
            </a:r>
          </a:p>
          <a:p>
            <a:endParaRPr lang="fr-CA" dirty="0" smtClean="0"/>
          </a:p>
          <a:p>
            <a:endParaRPr lang="fr-CA" dirty="0" smtClean="0"/>
          </a:p>
          <a:p>
            <a:r>
              <a:rPr lang="fr-CA" dirty="0" smtClean="0"/>
              <a:t>Il s’agit d’une stratégie de soutien psycho-social, </a:t>
            </a:r>
            <a:r>
              <a:rPr lang="fr-CA" strike="sngStrike" dirty="0" smtClean="0"/>
              <a:t>qui été mis en place par le ministère de la santé, dans l’ensemble des CISSS et CIUSSS du Québec, </a:t>
            </a:r>
            <a:r>
              <a:rPr lang="fr-CA" dirty="0" smtClean="0"/>
              <a:t>pour tous les employés.</a:t>
            </a:r>
          </a:p>
          <a:p>
            <a:r>
              <a:rPr lang="fr-CA" dirty="0" smtClean="0"/>
              <a:t>Ce programme vise à contribuer à détecter et à réduire la détresse des personnes en facilitant l’accès à des ressources d’aide.</a:t>
            </a:r>
          </a:p>
          <a:p>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2</a:t>
            </a:fld>
            <a:endParaRPr lang="fr-CA"/>
          </a:p>
        </p:txBody>
      </p:sp>
    </p:spTree>
    <p:extLst>
      <p:ext uri="{BB962C8B-B14F-4D97-AF65-F5344CB8AC3E}">
        <p14:creationId xmlns:p14="http://schemas.microsoft.com/office/powerpoint/2010/main" val="63972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dirty="0" smtClean="0"/>
              <a:t>Lien à faire avec le Réseau des </a:t>
            </a:r>
            <a:r>
              <a:rPr lang="fr-CA" dirty="0" err="1" smtClean="0"/>
              <a:t>bienveilleurs</a:t>
            </a:r>
            <a:r>
              <a:rPr lang="fr-CA" dirty="0" smtClean="0"/>
              <a:t> dans la communauté</a:t>
            </a:r>
          </a:p>
          <a:p>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3</a:t>
            </a:fld>
            <a:endParaRPr lang="fr-CA"/>
          </a:p>
        </p:txBody>
      </p:sp>
    </p:spTree>
    <p:extLst>
      <p:ext uri="{BB962C8B-B14F-4D97-AF65-F5344CB8AC3E}">
        <p14:creationId xmlns:p14="http://schemas.microsoft.com/office/powerpoint/2010/main" val="32140526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4</a:t>
            </a:fld>
            <a:endParaRPr lang="fr-CA"/>
          </a:p>
        </p:txBody>
      </p:sp>
    </p:spTree>
    <p:extLst>
      <p:ext uri="{BB962C8B-B14F-4D97-AF65-F5344CB8AC3E}">
        <p14:creationId xmlns:p14="http://schemas.microsoft.com/office/powerpoint/2010/main" val="776319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CA" dirty="0" smtClean="0"/>
          </a:p>
          <a:p>
            <a:pPr lvl="0"/>
            <a:r>
              <a:rPr lang="fr-CA" dirty="0" smtClean="0"/>
              <a:t>Créer un réseau de bienveillance en recrutant des travailleurs qui seront volontaire</a:t>
            </a:r>
            <a:r>
              <a:rPr lang="fr-CA" baseline="0" dirty="0" smtClean="0"/>
              <a:t> pour le faire et auront une </a:t>
            </a:r>
            <a:r>
              <a:rPr lang="fr-CA" baseline="0" dirty="0" err="1" smtClean="0"/>
              <a:t>propantion</a:t>
            </a:r>
            <a:r>
              <a:rPr lang="fr-CA" baseline="0" dirty="0" smtClean="0"/>
              <a:t> naturelle pour le faire (à aider les autres)</a:t>
            </a:r>
          </a:p>
          <a:p>
            <a:pPr lvl="0"/>
            <a:endParaRPr lang="fr-CA"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CA" dirty="0" smtClean="0"/>
              <a:t>Promouvoir les différentes façons de prendre soin de soi et des autres.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dirty="0" smtClean="0"/>
              <a:t>Par leur rôle de veilleur, nous souhaitons qu’ils soient des propagateurs positifs de la bienveillance, dans le but de renforcer l’entraide entre pairs et améliorer le bien-être personnel et au travail.</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dirty="0" smtClean="0"/>
          </a:p>
          <a:p>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5</a:t>
            </a:fld>
            <a:endParaRPr lang="fr-CA"/>
          </a:p>
        </p:txBody>
      </p:sp>
    </p:spTree>
    <p:extLst>
      <p:ext uri="{BB962C8B-B14F-4D97-AF65-F5344CB8AC3E}">
        <p14:creationId xmlns:p14="http://schemas.microsoft.com/office/powerpoint/2010/main" val="2160464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  Objectif</a:t>
            </a:r>
            <a:r>
              <a:rPr lang="fr-CA" baseline="0" dirty="0" smtClean="0"/>
              <a:t> 2: </a:t>
            </a:r>
            <a:r>
              <a:rPr lang="fr-CA" dirty="0" smtClean="0"/>
              <a:t>Mettre sur pied un réseau visant le renforcement du soutien psycho-social pour le personnel du CISSS de la Montérégie-Ouest vivant une situation difficile ou de la détresse psychologique. Le rôle des veilleurs sera d’être attentif, de soutenir et de référer ces personnes.</a:t>
            </a:r>
          </a:p>
          <a:p>
            <a:endParaRPr lang="fr-CA" dirty="0" smtClean="0"/>
          </a:p>
          <a:p>
            <a:r>
              <a:rPr lang="fr-CA" dirty="0" smtClean="0"/>
              <a:t>Premiers secours</a:t>
            </a:r>
            <a:r>
              <a:rPr lang="fr-CA" baseline="0" dirty="0" smtClean="0"/>
              <a:t> psychologique</a:t>
            </a:r>
          </a:p>
          <a:p>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6</a:t>
            </a:fld>
            <a:endParaRPr lang="fr-CA"/>
          </a:p>
        </p:txBody>
      </p:sp>
    </p:spTree>
    <p:extLst>
      <p:ext uri="{BB962C8B-B14F-4D97-AF65-F5344CB8AC3E}">
        <p14:creationId xmlns:p14="http://schemas.microsoft.com/office/powerpoint/2010/main" val="927216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dirty="0" smtClean="0"/>
              <a:t>Ni pour les Interventions post-traumatique suite à une situation difficile (sauf pour les intervenants</a:t>
            </a:r>
            <a:r>
              <a:rPr lang="fr-CA" baseline="0" dirty="0" smtClean="0"/>
              <a:t> formés IPEC)- </a:t>
            </a:r>
            <a:r>
              <a:rPr lang="fr-CA" sz="1200" b="0" i="0" kern="1200" dirty="0" smtClean="0">
                <a:solidFill>
                  <a:schemeClr val="tx1"/>
                </a:solidFill>
                <a:effectLst/>
                <a:latin typeface="+mn-lt"/>
                <a:ea typeface="+mn-ea"/>
                <a:cs typeface="+mn-cs"/>
              </a:rPr>
              <a:t>Intervention post-événement critique (IPEC)</a:t>
            </a:r>
          </a:p>
          <a:p>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7</a:t>
            </a:fld>
            <a:endParaRPr lang="fr-CA"/>
          </a:p>
        </p:txBody>
      </p:sp>
    </p:spTree>
    <p:extLst>
      <p:ext uri="{BB962C8B-B14F-4D97-AF65-F5344CB8AC3E}">
        <p14:creationId xmlns:p14="http://schemas.microsoft.com/office/powerpoint/2010/main" val="41414615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smtClean="0"/>
          </a:p>
          <a:p>
            <a:r>
              <a:rPr lang="fr-CA" dirty="0" smtClean="0"/>
              <a:t>Concrètement au quotidien: les veilleurs pourront réaliser leur rôle tout au long de leur journée de travail,</a:t>
            </a:r>
            <a:r>
              <a:rPr lang="fr-CA" baseline="0" dirty="0" smtClean="0"/>
              <a:t> que ce soit en lien avec l’objectif 1 ou 2.</a:t>
            </a:r>
          </a:p>
          <a:p>
            <a:endParaRPr lang="fr-CA" baseline="0" dirty="0" smtClean="0"/>
          </a:p>
          <a:p>
            <a:r>
              <a:rPr lang="fr-CA" dirty="0" smtClean="0"/>
              <a:t>Nous souhaitons</a:t>
            </a:r>
            <a:r>
              <a:rPr lang="fr-CA" baseline="0" dirty="0" smtClean="0"/>
              <a:t> redorer les qualité de veilleur et bienveillance que les employés ont déjà et font déjà.</a:t>
            </a:r>
            <a:endParaRPr lang="fr-CA" dirty="0" smtClean="0"/>
          </a:p>
          <a:p>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8</a:t>
            </a:fld>
            <a:endParaRPr lang="fr-CA"/>
          </a:p>
        </p:txBody>
      </p:sp>
    </p:spTree>
    <p:extLst>
      <p:ext uri="{BB962C8B-B14F-4D97-AF65-F5344CB8AC3E}">
        <p14:creationId xmlns:p14="http://schemas.microsoft.com/office/powerpoint/2010/main" val="19916449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smtClean="0"/>
          </a:p>
          <a:p>
            <a:endParaRPr lang="fr-CA" dirty="0" smtClean="0"/>
          </a:p>
          <a:p>
            <a:endParaRPr lang="fr-CA" dirty="0" smtClean="0"/>
          </a:p>
          <a:p>
            <a:r>
              <a:rPr lang="fr-CA" dirty="0" smtClean="0"/>
              <a:t>Une liste des veilleurs sera disponible si vous désirez la consulter. Celle-ci sera classée par direction et installation.  Si vous le désirez, il sera possible de contacter un veilleur qui est dans un autre secteur que le vôtre, selon ses disponibilités.</a:t>
            </a:r>
          </a:p>
          <a:p>
            <a:r>
              <a:rPr lang="fr-CA" dirty="0" smtClean="0"/>
              <a:t>Ces échanges d’information seront confidentiels. </a:t>
            </a:r>
          </a:p>
          <a:p>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9</a:t>
            </a:fld>
            <a:endParaRPr lang="fr-CA"/>
          </a:p>
        </p:txBody>
      </p:sp>
    </p:spTree>
    <p:extLst>
      <p:ext uri="{BB962C8B-B14F-4D97-AF65-F5344CB8AC3E}">
        <p14:creationId xmlns:p14="http://schemas.microsoft.com/office/powerpoint/2010/main" val="42337297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524000" y="1581150"/>
            <a:ext cx="7286625" cy="3100388"/>
          </a:xfrm>
        </p:spPr>
        <p:txBody>
          <a:bodyPr anchor="b">
            <a:normAutofit/>
          </a:bodyPr>
          <a:lstStyle>
            <a:lvl1pPr algn="l">
              <a:defRPr sz="5400" cap="all" baseline="0">
                <a:solidFill>
                  <a:schemeClr val="bg1"/>
                </a:solidFill>
              </a:defRPr>
            </a:lvl1pPr>
          </a:lstStyle>
          <a:p>
            <a:r>
              <a:rPr lang="fr-FR" dirty="0" smtClean="0"/>
              <a:t>MODIFIEZ LE STYLE DU TITRE</a:t>
            </a:r>
            <a:endParaRPr lang="fr-CA" dirty="0"/>
          </a:p>
        </p:txBody>
      </p:sp>
      <p:sp>
        <p:nvSpPr>
          <p:cNvPr id="3" name="Sous-titre 2"/>
          <p:cNvSpPr>
            <a:spLocks noGrp="1"/>
          </p:cNvSpPr>
          <p:nvPr>
            <p:ph type="subTitle" idx="1"/>
          </p:nvPr>
        </p:nvSpPr>
        <p:spPr>
          <a:xfrm>
            <a:off x="1524000" y="4773613"/>
            <a:ext cx="7286625" cy="1655762"/>
          </a:xfrm>
        </p:spPr>
        <p:txBody>
          <a:bodyPr/>
          <a:lstStyle>
            <a:lvl1pPr marL="0" indent="0" algn="l">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Modifier le style des sous-titres du masque</a:t>
            </a:r>
            <a:endParaRPr lang="fr-CA" dirty="0"/>
          </a:p>
        </p:txBody>
      </p:sp>
      <p:sp>
        <p:nvSpPr>
          <p:cNvPr id="4" name="Espace réservé de la date 3"/>
          <p:cNvSpPr>
            <a:spLocks noGrp="1"/>
          </p:cNvSpPr>
          <p:nvPr>
            <p:ph type="dt" sz="half" idx="10"/>
          </p:nvPr>
        </p:nvSpPr>
        <p:spPr>
          <a:xfrm>
            <a:off x="310101" y="777834"/>
            <a:ext cx="2743200" cy="344529"/>
          </a:xfrm>
          <a:prstGeom prst="rect">
            <a:avLst/>
          </a:prstGeom>
        </p:spPr>
        <p:txBody>
          <a:bodyPr/>
          <a:lstStyle>
            <a:lvl1pPr>
              <a:defRPr sz="1200">
                <a:solidFill>
                  <a:schemeClr val="bg1"/>
                </a:solidFill>
                <a:latin typeface="Arial" panose="020B0604020202020204" pitchFamily="34" charset="0"/>
                <a:cs typeface="Arial" panose="020B0604020202020204" pitchFamily="34" charset="0"/>
              </a:defRPr>
            </a:lvl1pPr>
          </a:lstStyle>
          <a:p>
            <a:r>
              <a:rPr lang="fr-CA" dirty="0" smtClean="0"/>
              <a:t>XX mois année</a:t>
            </a:r>
            <a:endParaRPr lang="fr-CA" dirty="0"/>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84653308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2566256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CA"/>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7" name="Espace réservé du numéro de diapositive 6"/>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41380929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CA"/>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7" name="Espace réservé du numéro de diapositive 6"/>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26249635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4811352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2312829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dirty="0" smtClean="0"/>
              <a:t>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889323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bg1"/>
                </a:solidFill>
              </a:defRPr>
            </a:lvl1pPr>
          </a:lstStyle>
          <a:p>
            <a:r>
              <a:rPr lang="fr-FR" dirty="0" smtClean="0"/>
              <a:t>Modifiez le style du titre</a:t>
            </a:r>
            <a:endParaRPr lang="fr-CA" dirty="0"/>
          </a:p>
        </p:txBody>
      </p:sp>
      <p:sp>
        <p:nvSpPr>
          <p:cNvPr id="3" name="Espace réservé du contenu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smtClean="0"/>
              <a:t>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103145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normAutofit/>
          </a:bodyPr>
          <a:lstStyle>
            <a:lvl1pPr>
              <a:defRPr sz="6000"/>
            </a:lvl1pPr>
          </a:lstStyle>
          <a:p>
            <a:r>
              <a:rPr lang="fr-FR" dirty="0" smtClean="0"/>
              <a:t>Modifiez le style du titre</a:t>
            </a:r>
            <a:endParaRPr lang="fr-CA" dirty="0"/>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rgbClr val="003C8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smtClean="0"/>
              <a:t>Modifier les styles du texte du masque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193077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1_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CA"/>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rgbClr val="003C8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smtClean="0"/>
              <a:t>Modifier les styles du texte du masque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590253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2_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CA"/>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rgbClr val="003C8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smtClean="0"/>
              <a:t>Modifier les styles du texte du masque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475737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CA" dirty="0"/>
          </a:p>
        </p:txBody>
      </p:sp>
      <p:sp>
        <p:nvSpPr>
          <p:cNvPr id="3" name="Espace réservé du contenu 2"/>
          <p:cNvSpPr>
            <a:spLocks noGrp="1"/>
          </p:cNvSpPr>
          <p:nvPr>
            <p:ph sz="half" idx="1"/>
          </p:nvPr>
        </p:nvSpPr>
        <p:spPr>
          <a:xfrm>
            <a:off x="838200" y="1825625"/>
            <a:ext cx="5181600" cy="4351338"/>
          </a:xfrm>
        </p:spPr>
        <p:txBody>
          <a:bodyPr/>
          <a:lstStyle/>
          <a:p>
            <a:pPr lvl="0"/>
            <a:r>
              <a:rPr lang="fr-FR" dirty="0" smtClean="0"/>
              <a:t>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u numéro de diapositive 6"/>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2578092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CA"/>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9" name="Espace réservé du numéro de diapositive 8"/>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318129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5" name="Espace réservé du numéro de diapositive 4"/>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1843807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t" anchorCtr="0">
            <a:normAutofit/>
          </a:bodyPr>
          <a:lstStyle/>
          <a:p>
            <a:r>
              <a:rPr lang="fr-FR" dirty="0" smtClean="0"/>
              <a:t>Modifiez le style du titre</a:t>
            </a:r>
            <a:endParaRPr lang="fr-CA" dirty="0"/>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smtClean="0"/>
              <a:t>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
        <p:nvSpPr>
          <p:cNvPr id="6" name="Espace réservé du numéro de diapositive 5"/>
          <p:cNvSpPr>
            <a:spLocks noGrp="1"/>
          </p:cNvSpPr>
          <p:nvPr>
            <p:ph type="sldNum" sz="quarter" idx="4"/>
          </p:nvPr>
        </p:nvSpPr>
        <p:spPr>
          <a:xfrm>
            <a:off x="0" y="4565471"/>
            <a:ext cx="310101" cy="365125"/>
          </a:xfrm>
          <a:prstGeom prst="rect">
            <a:avLst/>
          </a:prstGeom>
        </p:spPr>
        <p:txBody>
          <a:bodyPr vert="horz" lIns="91440" tIns="45720" rIns="91440" bIns="45720" rtlCol="0" anchor="ctr"/>
          <a:lstStyle>
            <a:lvl1pPr algn="ctr">
              <a:defRPr sz="1000">
                <a:solidFill>
                  <a:srgbClr val="003C85"/>
                </a:solidFill>
                <a:latin typeface="Arial" panose="020B0604020202020204" pitchFamily="34" charset="0"/>
                <a:cs typeface="Arial" panose="020B0604020202020204" pitchFamily="34" charset="0"/>
              </a:defRPr>
            </a:lvl1pPr>
          </a:lstStyle>
          <a:p>
            <a:fld id="{40E6BFDD-DC63-4867-A7BD-B76920326FC0}" type="slidenum">
              <a:rPr lang="fr-CA" smtClean="0"/>
              <a:pPr/>
              <a:t>‹N°›</a:t>
            </a:fld>
            <a:endParaRPr lang="fr-CA" dirty="0"/>
          </a:p>
        </p:txBody>
      </p:sp>
    </p:spTree>
    <p:extLst>
      <p:ext uri="{BB962C8B-B14F-4D97-AF65-F5344CB8AC3E}">
        <p14:creationId xmlns:p14="http://schemas.microsoft.com/office/powerpoint/2010/main" val="35015441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60" r:id="rId5"/>
    <p:sldLayoutId id="214748366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3600" b="1" kern="1200">
          <a:solidFill>
            <a:srgbClr val="003C85"/>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3C85"/>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3C85"/>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3C85"/>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3C85"/>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3C85"/>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3.xml"/><Relationship Id="rId4" Type="http://schemas.openxmlformats.org/officeDocument/2006/relationships/comments" Target="../comments/commen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tags" Target="../tags/tag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forms.office.com/r/TguEe4KwqW"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791854" y="620567"/>
            <a:ext cx="7286625" cy="3222563"/>
          </a:xfrm>
        </p:spPr>
        <p:txBody>
          <a:bodyPr>
            <a:normAutofit/>
          </a:bodyPr>
          <a:lstStyle/>
          <a:p>
            <a:pPr algn="ctr"/>
            <a:r>
              <a:rPr lang="fr-CA" cap="all" dirty="0" smtClean="0"/>
              <a:t> Programme des veilleurs</a:t>
            </a:r>
            <a:br>
              <a:rPr lang="fr-CA" cap="all" dirty="0" smtClean="0"/>
            </a:br>
            <a:r>
              <a:rPr lang="fr-CA" cap="all" dirty="0" smtClean="0"/>
              <a:t/>
            </a:r>
            <a:br>
              <a:rPr lang="fr-CA" cap="all" dirty="0" smtClean="0"/>
            </a:br>
            <a:r>
              <a:rPr lang="fr-CA" sz="3200" dirty="0" smtClean="0">
                <a:solidFill>
                  <a:srgbClr val="FFFF00"/>
                </a:solidFill>
              </a:rPr>
              <a:t>Réseau de bienveillance</a:t>
            </a:r>
            <a:endParaRPr lang="fr-CA" cap="all" dirty="0"/>
          </a:p>
        </p:txBody>
      </p:sp>
      <p:sp>
        <p:nvSpPr>
          <p:cNvPr id="3" name="Sous-titre 2"/>
          <p:cNvSpPr>
            <a:spLocks noGrp="1"/>
          </p:cNvSpPr>
          <p:nvPr>
            <p:ph type="subTitle" idx="1"/>
          </p:nvPr>
        </p:nvSpPr>
        <p:spPr>
          <a:xfrm>
            <a:off x="1533237" y="4132163"/>
            <a:ext cx="7759353" cy="2131478"/>
          </a:xfrm>
        </p:spPr>
        <p:txBody>
          <a:bodyPr>
            <a:normAutofit/>
          </a:bodyPr>
          <a:lstStyle/>
          <a:p>
            <a:r>
              <a:rPr lang="fr-CA" dirty="0" smtClean="0"/>
              <a:t>Sylvie Lavigne, APPR</a:t>
            </a:r>
          </a:p>
          <a:p>
            <a:r>
              <a:rPr lang="fr-CA" dirty="0" smtClean="0"/>
              <a:t>Mélanie </a:t>
            </a:r>
            <a:r>
              <a:rPr lang="fr-CA" dirty="0" err="1" smtClean="0"/>
              <a:t>Cusson</a:t>
            </a:r>
            <a:r>
              <a:rPr lang="fr-CA" dirty="0" smtClean="0"/>
              <a:t>, ergothérapeute</a:t>
            </a:r>
          </a:p>
          <a:p>
            <a:r>
              <a:rPr lang="fr-CA" dirty="0" smtClean="0"/>
              <a:t>Karine Rodier, ergothérapeute</a:t>
            </a:r>
          </a:p>
          <a:p>
            <a:pPr fontAlgn="base"/>
            <a:r>
              <a:rPr lang="fr-CA" sz="2000" b="0" dirty="0" smtClean="0"/>
              <a:t>Service de prévention, promotion et mieux-être au travail </a:t>
            </a:r>
          </a:p>
          <a:p>
            <a:pPr fontAlgn="base"/>
            <a:r>
              <a:rPr lang="fr-CA" sz="1400" b="0" dirty="0" smtClean="0"/>
              <a:t>Direction des ressources humaines, du développement organisationnel et des affaires juridiques</a:t>
            </a:r>
            <a:endParaRPr lang="fr-CA" sz="1400" b="0" dirty="0"/>
          </a:p>
        </p:txBody>
      </p:sp>
      <p:sp>
        <p:nvSpPr>
          <p:cNvPr id="4" name="Espace réservé de la date 3"/>
          <p:cNvSpPr>
            <a:spLocks noGrp="1"/>
          </p:cNvSpPr>
          <p:nvPr>
            <p:ph type="dt" sz="half" idx="10"/>
          </p:nvPr>
        </p:nvSpPr>
        <p:spPr>
          <a:xfrm>
            <a:off x="310101" y="777834"/>
            <a:ext cx="2743200" cy="344529"/>
          </a:xfrm>
          <a:prstGeom prst="rect">
            <a:avLst/>
          </a:prstGeom>
        </p:spPr>
        <p:txBody>
          <a:bodyPr/>
          <a:lstStyle>
            <a:lvl1pPr>
              <a:defRPr sz="1200">
                <a:solidFill>
                  <a:schemeClr val="bg1"/>
                </a:solidFill>
                <a:latin typeface="Arial" panose="020B0604020202020204" pitchFamily="34" charset="0"/>
                <a:cs typeface="Arial" panose="020B0604020202020204" pitchFamily="34" charset="0"/>
              </a:defRPr>
            </a:lvl1pPr>
          </a:lstStyle>
          <a:p>
            <a:r>
              <a:rPr lang="fr-CA" dirty="0" smtClean="0"/>
              <a:t>Avril 2023</a:t>
            </a:r>
            <a:endParaRPr lang="fr-CA" dirty="0"/>
          </a:p>
        </p:txBody>
      </p:sp>
    </p:spTree>
    <p:custDataLst>
      <p:tags r:id="rId1"/>
    </p:custDataLst>
    <p:extLst>
      <p:ext uri="{BB962C8B-B14F-4D97-AF65-F5344CB8AC3E}">
        <p14:creationId xmlns:p14="http://schemas.microsoft.com/office/powerpoint/2010/main" val="34963172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0" y="856528"/>
            <a:ext cx="10515600" cy="1354238"/>
          </a:xfrm>
        </p:spPr>
        <p:txBody>
          <a:bodyPr>
            <a:normAutofit/>
          </a:bodyPr>
          <a:lstStyle/>
          <a:p>
            <a:r>
              <a:rPr lang="fr-CA" dirty="0"/>
              <a:t>Nombre de veilleurs visé</a:t>
            </a:r>
          </a:p>
        </p:txBody>
      </p:sp>
      <p:sp>
        <p:nvSpPr>
          <p:cNvPr id="3" name="Espace réservé du texte 2"/>
          <p:cNvSpPr>
            <a:spLocks noGrp="1"/>
          </p:cNvSpPr>
          <p:nvPr>
            <p:ph type="body" idx="1"/>
          </p:nvPr>
        </p:nvSpPr>
        <p:spPr>
          <a:xfrm>
            <a:off x="1028620" y="2795930"/>
            <a:ext cx="10515600" cy="3143249"/>
          </a:xfrm>
        </p:spPr>
        <p:txBody>
          <a:bodyPr>
            <a:normAutofit/>
          </a:bodyPr>
          <a:lstStyle/>
          <a:p>
            <a:pPr marL="342900" indent="-342900">
              <a:buFont typeface="Arial" panose="020B0604020202020204" pitchFamily="34" charset="0"/>
              <a:buChar char="•"/>
            </a:pPr>
            <a:r>
              <a:rPr lang="fr-CA" dirty="0"/>
              <a:t>Idéalement, au moins 1 veilleur dans chacun des secteurs de travail/installation (non-limitatif).</a:t>
            </a:r>
          </a:p>
          <a:p>
            <a:endParaRPr lang="fr-CA" dirty="0"/>
          </a:p>
          <a:p>
            <a:pPr marL="342900" indent="-342900">
              <a:buFont typeface="Wingdings" panose="05000000000000000000" pitchFamily="2" charset="2"/>
              <a:buChar char="Ø"/>
            </a:pPr>
            <a:r>
              <a:rPr lang="fr-CA" dirty="0"/>
              <a:t>Première vague de recrutement : </a:t>
            </a:r>
            <a:r>
              <a:rPr lang="fr-CA" dirty="0" smtClean="0"/>
              <a:t>mai </a:t>
            </a:r>
            <a:r>
              <a:rPr lang="fr-CA" dirty="0"/>
              <a:t>2023 </a:t>
            </a:r>
          </a:p>
          <a:p>
            <a:pPr marL="342900" indent="-342900">
              <a:buFont typeface="Wingdings" panose="05000000000000000000" pitchFamily="2" charset="2"/>
              <a:buChar char="Ø"/>
            </a:pPr>
            <a:r>
              <a:rPr lang="fr-CA" dirty="0"/>
              <a:t>Processus de recrutement : en continu</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10</a:t>
            </a:fld>
            <a:endParaRPr lang="fr-CA"/>
          </a:p>
        </p:txBody>
      </p:sp>
    </p:spTree>
    <p:custDataLst>
      <p:tags r:id="rId1"/>
    </p:custDataLst>
    <p:extLst>
      <p:ext uri="{BB962C8B-B14F-4D97-AF65-F5344CB8AC3E}">
        <p14:creationId xmlns:p14="http://schemas.microsoft.com/office/powerpoint/2010/main" val="30040236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0" y="1006998"/>
            <a:ext cx="10515600" cy="1516283"/>
          </a:xfrm>
        </p:spPr>
        <p:txBody>
          <a:bodyPr/>
          <a:lstStyle/>
          <a:p>
            <a:r>
              <a:rPr lang="fr-CA" dirty="0"/>
              <a:t>Qui peut devenir veilleur?</a:t>
            </a:r>
          </a:p>
        </p:txBody>
      </p:sp>
      <p:sp>
        <p:nvSpPr>
          <p:cNvPr id="3" name="Espace réservé du texte 2"/>
          <p:cNvSpPr>
            <a:spLocks noGrp="1"/>
          </p:cNvSpPr>
          <p:nvPr>
            <p:ph type="body" idx="1"/>
          </p:nvPr>
        </p:nvSpPr>
        <p:spPr>
          <a:xfrm>
            <a:off x="831850" y="2870522"/>
            <a:ext cx="10515600" cy="3219129"/>
          </a:xfrm>
        </p:spPr>
        <p:txBody>
          <a:bodyPr/>
          <a:lstStyle/>
          <a:p>
            <a:pPr marL="342900" indent="-342900">
              <a:buFont typeface="Arial" panose="020B0604020202020204" pitchFamily="34" charset="0"/>
              <a:buChar char="•"/>
            </a:pPr>
            <a:r>
              <a:rPr lang="fr-CA" dirty="0"/>
              <a:t>Employés et gestionnaires</a:t>
            </a:r>
          </a:p>
          <a:p>
            <a:pPr marL="342900" indent="-342900">
              <a:buFont typeface="Arial" panose="020B0604020202020204" pitchFamily="34" charset="0"/>
              <a:buChar char="•"/>
            </a:pPr>
            <a:r>
              <a:rPr lang="fr-CA" dirty="0"/>
              <a:t>Tous les titres d’emploi.</a:t>
            </a:r>
          </a:p>
          <a:p>
            <a:pPr marL="342900" indent="-342900">
              <a:buFont typeface="Arial" panose="020B0604020202020204" pitchFamily="34" charset="0"/>
              <a:buChar char="•"/>
            </a:pPr>
            <a:r>
              <a:rPr lang="fr-CA" dirty="0"/>
              <a:t>Toutes les catégories d’emplois.</a:t>
            </a:r>
          </a:p>
          <a:p>
            <a:endParaRPr lang="fr-CA" dirty="0"/>
          </a:p>
          <a:p>
            <a:pPr marL="342900" indent="-342900">
              <a:buFont typeface="Wingdings" panose="05000000000000000000" pitchFamily="2" charset="2"/>
              <a:buChar char="Ø"/>
            </a:pPr>
            <a:r>
              <a:rPr lang="fr-CA" dirty="0"/>
              <a:t>Recrutement : base volontaire.</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11</a:t>
            </a:fld>
            <a:endParaRPr lang="fr-CA"/>
          </a:p>
        </p:txBody>
      </p:sp>
    </p:spTree>
    <p:extLst>
      <p:ext uri="{BB962C8B-B14F-4D97-AF65-F5344CB8AC3E}">
        <p14:creationId xmlns:p14="http://schemas.microsoft.com/office/powerpoint/2010/main" val="31402368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0" y="480292"/>
            <a:ext cx="10515600" cy="1580002"/>
          </a:xfrm>
        </p:spPr>
        <p:txBody>
          <a:bodyPr/>
          <a:lstStyle/>
          <a:p>
            <a:r>
              <a:rPr lang="fr-CA" dirty="0"/>
              <a:t>Comment devenir </a:t>
            </a:r>
            <a:r>
              <a:rPr lang="fr-CA" dirty="0" smtClean="0"/>
              <a:t>veilleur</a:t>
            </a:r>
            <a:endParaRPr lang="fr-CA" dirty="0"/>
          </a:p>
        </p:txBody>
      </p:sp>
      <p:sp>
        <p:nvSpPr>
          <p:cNvPr id="3" name="Espace réservé du texte 2"/>
          <p:cNvSpPr>
            <a:spLocks noGrp="1"/>
          </p:cNvSpPr>
          <p:nvPr>
            <p:ph type="body" idx="1"/>
          </p:nvPr>
        </p:nvSpPr>
        <p:spPr>
          <a:xfrm>
            <a:off x="831850" y="2476981"/>
            <a:ext cx="10515600" cy="3612669"/>
          </a:xfrm>
        </p:spPr>
        <p:txBody>
          <a:bodyPr>
            <a:normAutofit/>
          </a:bodyPr>
          <a:lstStyle/>
          <a:p>
            <a:pPr marL="457200" indent="-457200">
              <a:buAutoNum type="arabicParenR"/>
            </a:pPr>
            <a:r>
              <a:rPr lang="fr-CA" dirty="0" smtClean="0"/>
              <a:t>Signifier </a:t>
            </a:r>
            <a:r>
              <a:rPr lang="fr-CA" dirty="0"/>
              <a:t>son intérêt et obtenir l’autorisation du gestionnaire, notamment pour suivre la formation de 2 </a:t>
            </a:r>
            <a:r>
              <a:rPr lang="fr-CA" dirty="0" smtClean="0"/>
              <a:t>heures</a:t>
            </a:r>
          </a:p>
          <a:p>
            <a:pPr marL="457200" indent="-457200">
              <a:buAutoNum type="arabicParenR"/>
            </a:pPr>
            <a:r>
              <a:rPr lang="fr-CA" dirty="0" smtClean="0"/>
              <a:t>Suivre </a:t>
            </a:r>
            <a:r>
              <a:rPr lang="fr-CA" dirty="0"/>
              <a:t>la procédure inscrite sur intranet pour signifier l’intérêt </a:t>
            </a:r>
            <a:r>
              <a:rPr lang="fr-CA" dirty="0" smtClean="0"/>
              <a:t>(formulaire </a:t>
            </a:r>
            <a:r>
              <a:rPr lang="fr-CA" dirty="0"/>
              <a:t>en ligne, courriel ou </a:t>
            </a:r>
            <a:r>
              <a:rPr lang="fr-CA" dirty="0" smtClean="0"/>
              <a:t>téléphone)</a:t>
            </a:r>
          </a:p>
          <a:p>
            <a:pPr marL="457200" indent="-457200">
              <a:buAutoNum type="arabicParenR"/>
            </a:pPr>
            <a:r>
              <a:rPr lang="fr-CA" dirty="0" smtClean="0"/>
              <a:t>Auto-inscription en ligne, ou inscription par téléphone avec la responsable du programme</a:t>
            </a:r>
          </a:p>
          <a:p>
            <a:pPr marL="457200" indent="-457200">
              <a:buAutoNum type="arabicParenR"/>
            </a:pPr>
            <a:r>
              <a:rPr lang="fr-CA" dirty="0" smtClean="0"/>
              <a:t>Suivre </a:t>
            </a:r>
            <a:r>
              <a:rPr lang="fr-CA" dirty="0"/>
              <a:t>la formation en ligne d’une durée 2h sur l’ENA</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12</a:t>
            </a:fld>
            <a:endParaRPr lang="fr-CA"/>
          </a:p>
        </p:txBody>
      </p:sp>
    </p:spTree>
    <p:custDataLst>
      <p:tags r:id="rId1"/>
    </p:custDataLst>
    <p:extLst>
      <p:ext uri="{BB962C8B-B14F-4D97-AF65-F5344CB8AC3E}">
        <p14:creationId xmlns:p14="http://schemas.microsoft.com/office/powerpoint/2010/main" val="11780004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0" y="1203159"/>
            <a:ext cx="10515600" cy="1203158"/>
          </a:xfrm>
        </p:spPr>
        <p:txBody>
          <a:bodyPr>
            <a:normAutofit/>
          </a:bodyPr>
          <a:lstStyle/>
          <a:p>
            <a:r>
              <a:rPr lang="fr-CA" dirty="0" smtClean="0"/>
              <a:t>Formation préalable</a:t>
            </a:r>
            <a:endParaRPr lang="fr-CA" dirty="0"/>
          </a:p>
        </p:txBody>
      </p:sp>
      <p:sp>
        <p:nvSpPr>
          <p:cNvPr id="3" name="Espace réservé du texte 2"/>
          <p:cNvSpPr>
            <a:spLocks noGrp="1"/>
          </p:cNvSpPr>
          <p:nvPr>
            <p:ph type="body" idx="1"/>
          </p:nvPr>
        </p:nvSpPr>
        <p:spPr>
          <a:xfrm>
            <a:off x="831850" y="2488557"/>
            <a:ext cx="10515600" cy="3601093"/>
          </a:xfrm>
        </p:spPr>
        <p:txBody>
          <a:bodyPr>
            <a:normAutofit/>
          </a:bodyPr>
          <a:lstStyle/>
          <a:p>
            <a:r>
              <a:rPr lang="fr-CA" sz="3200" u="sng" dirty="0" smtClean="0"/>
              <a:t>Titre</a:t>
            </a:r>
            <a:r>
              <a:rPr lang="fr-CA" sz="3200" u="sng" dirty="0"/>
              <a:t> </a:t>
            </a:r>
            <a:r>
              <a:rPr lang="fr-CA" sz="3200" u="sng" dirty="0" smtClean="0"/>
              <a:t>de la formation:</a:t>
            </a:r>
          </a:p>
          <a:p>
            <a:pPr marL="457200" indent="-457200">
              <a:buFont typeface="Arial" panose="020B0604020202020204" pitchFamily="34" charset="0"/>
              <a:buChar char="•"/>
            </a:pPr>
            <a:r>
              <a:rPr lang="fr-CA" sz="2600" b="1" dirty="0" smtClean="0"/>
              <a:t>Devenir veilleur: prévention et premiers secours psychologiques (#11364)</a:t>
            </a:r>
          </a:p>
          <a:p>
            <a:pPr marL="1257300" lvl="2" indent="-342900">
              <a:buFont typeface="Wingdings" panose="05000000000000000000" pitchFamily="2" charset="2"/>
              <a:buChar char="Ø"/>
            </a:pPr>
            <a:r>
              <a:rPr lang="fr-CA" sz="2200" dirty="0" smtClean="0">
                <a:solidFill>
                  <a:srgbClr val="003C85"/>
                </a:solidFill>
              </a:rPr>
              <a:t>Sur l’ENA, en ligne       </a:t>
            </a:r>
          </a:p>
          <a:p>
            <a:pPr marL="1257300" lvl="2" indent="-342900">
              <a:buFont typeface="Wingdings" panose="05000000000000000000" pitchFamily="2" charset="2"/>
              <a:buChar char="Ø"/>
            </a:pPr>
            <a:r>
              <a:rPr lang="fr-CA" sz="2200" dirty="0" smtClean="0">
                <a:solidFill>
                  <a:srgbClr val="003C85"/>
                </a:solidFill>
              </a:rPr>
              <a:t>Durée </a:t>
            </a:r>
            <a:r>
              <a:rPr lang="fr-CA" sz="2200" dirty="0">
                <a:solidFill>
                  <a:srgbClr val="003C85"/>
                </a:solidFill>
              </a:rPr>
              <a:t>: </a:t>
            </a:r>
            <a:r>
              <a:rPr lang="fr-CA" sz="2200" dirty="0" smtClean="0">
                <a:solidFill>
                  <a:srgbClr val="003C85"/>
                </a:solidFill>
              </a:rPr>
              <a:t>2h</a:t>
            </a:r>
          </a:p>
          <a:p>
            <a:pPr marL="1257300" lvl="2" indent="-342900">
              <a:buFont typeface="Wingdings" panose="05000000000000000000" pitchFamily="2" charset="2"/>
              <a:buChar char="Ø"/>
            </a:pPr>
            <a:r>
              <a:rPr lang="fr-CA" sz="2200" dirty="0" smtClean="0">
                <a:solidFill>
                  <a:srgbClr val="003C85"/>
                </a:solidFill>
              </a:rPr>
              <a:t>Code de paie: « FORMA »</a:t>
            </a:r>
            <a:endParaRPr lang="fr-CA" sz="2200" dirty="0">
              <a:solidFill>
                <a:srgbClr val="003C85"/>
              </a:solidFill>
            </a:endParaRPr>
          </a:p>
          <a:p>
            <a:endParaRPr lang="fr-CA" sz="3200" dirty="0" smtClean="0"/>
          </a:p>
          <a:p>
            <a:endParaRPr lang="fr-CA"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13</a:t>
            </a:fld>
            <a:endParaRPr lang="fr-CA"/>
          </a:p>
        </p:txBody>
      </p:sp>
    </p:spTree>
    <p:extLst>
      <p:ext uri="{BB962C8B-B14F-4D97-AF65-F5344CB8AC3E}">
        <p14:creationId xmlns:p14="http://schemas.microsoft.com/office/powerpoint/2010/main" val="38887992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0" y="1006998"/>
            <a:ext cx="10515600" cy="1111169"/>
          </a:xfrm>
        </p:spPr>
        <p:txBody>
          <a:bodyPr/>
          <a:lstStyle/>
          <a:p>
            <a:r>
              <a:rPr lang="fr-CA" dirty="0"/>
              <a:t>Formation préalable</a:t>
            </a:r>
          </a:p>
        </p:txBody>
      </p:sp>
      <p:sp>
        <p:nvSpPr>
          <p:cNvPr id="3" name="Espace réservé du texte 2"/>
          <p:cNvSpPr>
            <a:spLocks noGrp="1"/>
          </p:cNvSpPr>
          <p:nvPr>
            <p:ph type="body" idx="1"/>
          </p:nvPr>
        </p:nvSpPr>
        <p:spPr>
          <a:xfrm>
            <a:off x="831850" y="2442258"/>
            <a:ext cx="10858580" cy="3647393"/>
          </a:xfrm>
        </p:spPr>
        <p:txBody>
          <a:bodyPr/>
          <a:lstStyle/>
          <a:p>
            <a:r>
              <a:rPr lang="fr-CA" sz="2800" u="sng" dirty="0"/>
              <a:t>Devenir veilleurs : prévention et premiers secours psychologiques </a:t>
            </a:r>
          </a:p>
          <a:p>
            <a:r>
              <a:rPr lang="fr-CA" dirty="0"/>
              <a:t>- Capsule 1 : le stress et moi</a:t>
            </a:r>
          </a:p>
          <a:p>
            <a:r>
              <a:rPr lang="fr-CA" dirty="0"/>
              <a:t>- Capsule 2 : mes stratégies d’adaptation au stress</a:t>
            </a:r>
          </a:p>
          <a:p>
            <a:r>
              <a:rPr lang="fr-CA" dirty="0"/>
              <a:t>- Capsule 3 : les habiletés clés du rôle de veilleur</a:t>
            </a:r>
          </a:p>
          <a:p>
            <a:r>
              <a:rPr lang="fr-CA" dirty="0"/>
              <a:t>- Capsule 4 : soutenir mes collègues</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14</a:t>
            </a:fld>
            <a:endParaRPr lang="fr-CA"/>
          </a:p>
        </p:txBody>
      </p:sp>
    </p:spTree>
    <p:extLst>
      <p:ext uri="{BB962C8B-B14F-4D97-AF65-F5344CB8AC3E}">
        <p14:creationId xmlns:p14="http://schemas.microsoft.com/office/powerpoint/2010/main" val="2669851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0" y="615068"/>
            <a:ext cx="10515600" cy="1668780"/>
          </a:xfrm>
        </p:spPr>
        <p:txBody>
          <a:bodyPr/>
          <a:lstStyle/>
          <a:p>
            <a:r>
              <a:rPr lang="fr-CA" dirty="0" smtClean="0"/>
              <a:t>Soutien aux veilleurs</a:t>
            </a:r>
            <a:endParaRPr lang="fr-CA" dirty="0"/>
          </a:p>
        </p:txBody>
      </p:sp>
      <p:sp>
        <p:nvSpPr>
          <p:cNvPr id="3" name="Espace réservé du texte 2"/>
          <p:cNvSpPr>
            <a:spLocks noGrp="1"/>
          </p:cNvSpPr>
          <p:nvPr>
            <p:ph type="body" idx="1"/>
          </p:nvPr>
        </p:nvSpPr>
        <p:spPr>
          <a:xfrm>
            <a:off x="831850" y="2623930"/>
            <a:ext cx="10515600" cy="4119769"/>
          </a:xfrm>
        </p:spPr>
        <p:txBody>
          <a:bodyPr>
            <a:normAutofit/>
          </a:bodyPr>
          <a:lstStyle/>
          <a:p>
            <a:pPr marL="342900" indent="-342900">
              <a:buFont typeface="Arial" panose="020B0604020202020204" pitchFamily="34" charset="0"/>
              <a:buChar char="•"/>
            </a:pPr>
            <a:r>
              <a:rPr lang="fr-CA" dirty="0" smtClean="0"/>
              <a:t>Communauté </a:t>
            </a:r>
            <a:r>
              <a:rPr lang="fr-CA" dirty="0"/>
              <a:t>de pratique sur </a:t>
            </a:r>
            <a:r>
              <a:rPr lang="fr-CA" dirty="0" smtClean="0"/>
              <a:t>teams et </a:t>
            </a:r>
            <a:r>
              <a:rPr lang="fr-CA" dirty="0" err="1" smtClean="0"/>
              <a:t>facebook</a:t>
            </a:r>
            <a:endParaRPr lang="fr-CA" dirty="0" smtClean="0"/>
          </a:p>
          <a:p>
            <a:pPr marL="800100" lvl="1" indent="-342900">
              <a:buFont typeface="Wingdings" panose="05000000000000000000" pitchFamily="2" charset="2"/>
              <a:buChar char="ü"/>
            </a:pPr>
            <a:r>
              <a:rPr lang="fr-CA" dirty="0">
                <a:solidFill>
                  <a:schemeClr val="accent1">
                    <a:lumMod val="50000"/>
                  </a:schemeClr>
                </a:solidFill>
              </a:rPr>
              <a:t>Lieu d’échange et de partage des connaissances</a:t>
            </a:r>
          </a:p>
          <a:p>
            <a:pPr marL="800100" lvl="1" indent="-342900">
              <a:buFont typeface="Wingdings" panose="05000000000000000000" pitchFamily="2" charset="2"/>
              <a:buChar char="ü"/>
            </a:pPr>
            <a:r>
              <a:rPr lang="fr-CA" dirty="0" smtClean="0">
                <a:solidFill>
                  <a:schemeClr val="accent1">
                    <a:lumMod val="50000"/>
                  </a:schemeClr>
                </a:solidFill>
              </a:rPr>
              <a:t>Session d’information</a:t>
            </a:r>
            <a:endParaRPr lang="fr-CA" dirty="0">
              <a:solidFill>
                <a:schemeClr val="accent1">
                  <a:lumMod val="50000"/>
                </a:schemeClr>
              </a:solidFill>
            </a:endParaRPr>
          </a:p>
          <a:p>
            <a:pPr marL="800100" lvl="1" indent="-342900">
              <a:buFont typeface="Wingdings" panose="05000000000000000000" pitchFamily="2" charset="2"/>
              <a:buChar char="ü"/>
            </a:pPr>
            <a:r>
              <a:rPr lang="fr-CA" dirty="0">
                <a:solidFill>
                  <a:schemeClr val="accent1">
                    <a:lumMod val="50000"/>
                  </a:schemeClr>
                </a:solidFill>
              </a:rPr>
              <a:t>Ateliers de partage</a:t>
            </a:r>
          </a:p>
          <a:p>
            <a:pPr marL="800100" lvl="1" indent="-342900">
              <a:buFont typeface="Wingdings" panose="05000000000000000000" pitchFamily="2" charset="2"/>
              <a:buChar char="ü"/>
            </a:pPr>
            <a:r>
              <a:rPr lang="fr-CA" dirty="0">
                <a:solidFill>
                  <a:schemeClr val="accent1">
                    <a:lumMod val="50000"/>
                  </a:schemeClr>
                </a:solidFill>
              </a:rPr>
              <a:t>Rencontres en direct mensuelles volontaires</a:t>
            </a:r>
          </a:p>
          <a:p>
            <a:pPr marL="342900" indent="-342900">
              <a:buFont typeface="Arial" panose="020B0604020202020204" pitchFamily="34" charset="0"/>
              <a:buChar char="•"/>
            </a:pPr>
            <a:endParaRPr lang="fr-CA" dirty="0"/>
          </a:p>
          <a:p>
            <a:pPr marL="342900" indent="-342900">
              <a:buFont typeface="Arial" panose="020B0604020202020204" pitchFamily="34" charset="0"/>
              <a:buChar char="•"/>
            </a:pPr>
            <a:r>
              <a:rPr lang="fr-CA" dirty="0" smtClean="0"/>
              <a:t>Soutien personnalisé des veilleurs au besoin</a:t>
            </a:r>
            <a:endParaRPr lang="fr-CA" dirty="0"/>
          </a:p>
          <a:p>
            <a:endParaRPr lang="fr-CA" dirty="0" smtClean="0"/>
          </a:p>
          <a:p>
            <a:endParaRPr lang="fr-CA"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15</a:t>
            </a:fld>
            <a:endParaRPr lang="fr-CA"/>
          </a:p>
        </p:txBody>
      </p:sp>
    </p:spTree>
    <p:custDataLst>
      <p:tags r:id="rId1"/>
    </p:custDataLst>
    <p:extLst>
      <p:ext uri="{BB962C8B-B14F-4D97-AF65-F5344CB8AC3E}">
        <p14:creationId xmlns:p14="http://schemas.microsoft.com/office/powerpoint/2010/main" val="26681224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0" y="1134320"/>
            <a:ext cx="10515600" cy="833376"/>
          </a:xfrm>
        </p:spPr>
        <p:txBody>
          <a:bodyPr>
            <a:normAutofit fontScale="90000"/>
          </a:bodyPr>
          <a:lstStyle/>
          <a:p>
            <a:r>
              <a:rPr lang="fr-CA" dirty="0" smtClean="0"/>
              <a:t/>
            </a:r>
            <a:br>
              <a:rPr lang="fr-CA" dirty="0" smtClean="0"/>
            </a:br>
            <a:r>
              <a:rPr lang="fr-CA" dirty="0" smtClean="0"/>
              <a:t>On ne réinvente pas la roue</a:t>
            </a:r>
            <a:endParaRPr lang="fr-CA" dirty="0"/>
          </a:p>
        </p:txBody>
      </p:sp>
      <p:sp>
        <p:nvSpPr>
          <p:cNvPr id="3" name="Espace réservé du texte 2"/>
          <p:cNvSpPr>
            <a:spLocks noGrp="1"/>
          </p:cNvSpPr>
          <p:nvPr>
            <p:ph type="body" idx="1"/>
          </p:nvPr>
        </p:nvSpPr>
        <p:spPr>
          <a:xfrm>
            <a:off x="831850" y="2326512"/>
            <a:ext cx="10515600" cy="3763140"/>
          </a:xfrm>
        </p:spPr>
        <p:txBody>
          <a:bodyPr>
            <a:normAutofit/>
          </a:bodyPr>
          <a:lstStyle/>
          <a:p>
            <a:r>
              <a:rPr lang="fr-CA" dirty="0" smtClean="0"/>
              <a:t>Mettre en lumière les qualité de bienveillance déjà existante des travailleurs. </a:t>
            </a:r>
            <a:endParaRPr lang="fr-CA" dirty="0"/>
          </a:p>
          <a:p>
            <a:r>
              <a:rPr lang="fr-CA" dirty="0" smtClean="0"/>
              <a:t>Resserrer les mailles du filet de sécurité aux structures déjà existantes.</a:t>
            </a:r>
            <a:endParaRPr lang="fr-CA" dirty="0"/>
          </a:p>
          <a:p>
            <a:endParaRPr lang="fr-CA" dirty="0" smtClean="0"/>
          </a:p>
          <a:p>
            <a:r>
              <a:rPr lang="fr-CA" i="1" u="sng" dirty="0"/>
              <a:t>Fournir des </a:t>
            </a:r>
            <a:r>
              <a:rPr lang="fr-CA" dirty="0" smtClean="0"/>
              <a:t>:</a:t>
            </a:r>
          </a:p>
          <a:p>
            <a:r>
              <a:rPr lang="fr-CA" dirty="0" smtClean="0"/>
              <a:t>- ressources </a:t>
            </a:r>
            <a:r>
              <a:rPr lang="fr-CA" dirty="0"/>
              <a:t>envers leur intérêt qu’ils ont déjà sur le mieux-être</a:t>
            </a:r>
          </a:p>
          <a:p>
            <a:pPr marL="342900" indent="-342900">
              <a:buFontTx/>
              <a:buChar char="-"/>
            </a:pPr>
            <a:r>
              <a:rPr lang="fr-CA" dirty="0" smtClean="0"/>
              <a:t>outils pour mieux accomplir ce rôle</a:t>
            </a:r>
          </a:p>
          <a:p>
            <a:pPr marL="342900" indent="-342900">
              <a:buFontTx/>
              <a:buChar char="-"/>
            </a:pPr>
            <a:endParaRPr lang="fr-CA" dirty="0"/>
          </a:p>
          <a:p>
            <a:endParaRPr lang="fr-CA" dirty="0" smtClean="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16</a:t>
            </a:fld>
            <a:endParaRPr lang="fr-CA"/>
          </a:p>
        </p:txBody>
      </p:sp>
    </p:spTree>
    <p:extLst>
      <p:ext uri="{BB962C8B-B14F-4D97-AF65-F5344CB8AC3E}">
        <p14:creationId xmlns:p14="http://schemas.microsoft.com/office/powerpoint/2010/main" val="20362603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6210" y="2242764"/>
            <a:ext cx="1927622" cy="4242864"/>
          </a:xfrm>
          <a:prstGeom prst="rect">
            <a:avLst/>
          </a:prstGeom>
        </p:spPr>
      </p:pic>
      <p:pic>
        <p:nvPicPr>
          <p:cNvPr id="14" name="Imag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6038" y="2116053"/>
            <a:ext cx="1512178" cy="4299934"/>
          </a:xfrm>
          <a:prstGeom prst="rect">
            <a:avLst/>
          </a:prstGeom>
        </p:spPr>
      </p:pic>
      <p:sp>
        <p:nvSpPr>
          <p:cNvPr id="2" name="Titre 1"/>
          <p:cNvSpPr>
            <a:spLocks noGrp="1"/>
          </p:cNvSpPr>
          <p:nvPr>
            <p:ph type="title"/>
          </p:nvPr>
        </p:nvSpPr>
        <p:spPr>
          <a:xfrm>
            <a:off x="512323" y="385454"/>
            <a:ext cx="4527228" cy="914400"/>
          </a:xfrm>
        </p:spPr>
        <p:txBody>
          <a:bodyPr>
            <a:normAutofit fontScale="90000"/>
          </a:bodyPr>
          <a:lstStyle/>
          <a:p>
            <a:r>
              <a:rPr lang="fr-CA" dirty="0" smtClean="0"/>
              <a:t>Cas-figure 1</a:t>
            </a:r>
            <a:endParaRPr lang="fr-CA"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17</a:t>
            </a:fld>
            <a:endParaRPr lang="fr-CA"/>
          </a:p>
        </p:txBody>
      </p:sp>
      <p:sp>
        <p:nvSpPr>
          <p:cNvPr id="6" name="AutoShape 4" descr="data:image/png;base64,%20iVBORw0KGgoAAAANSUhEUgAAAHIAAAFOCAYAAABaEkkfAAAAAXNSR0IArs4c6QAAAARnQU1BAACxjwv8YQUAAAAJcEhZcwAADsMAAA7DAcdvqGQAAKu6SURBVHhe7f0HmGXXdd+JrptD5dw5oIEGGhkEE5JAUSRFiVSyCNojy6Y0lug3tqmxZdnzOYwh+Nkeh2c/e2T5jeV5z/M5ySZoe0TRCoyGxABSBEEQGehudKNzVVeum9P7/9Y++1Y1CJIItxoN2atq33POjmuvtNfeZ59z7L/Df4f/DlcQpJLjH1agf71wGqGX+sAH7hnfWKxM1bq9oW6zNdTtWSHVtl4hm13JjY9fnMhma5V0OtMUvOtd79p44IEH2l6y10v98i//ckrXXa/qCoI/7Iy0+++3dP2p94xcWFo5XG92317ptm7caPSurTVb+2qd7lC70y11Ot2ssvYy2cxqOpU5kctlT2Yy6XrW0pVcxi4UCqnniuXiozsP3HxyeXnZmfjggw92OF4p8Ieakb/wx949tzG//P3NVvNHzDp39Sy1a6PVyy1UOlZr96wjXe30etI0HTttS6UgR8rEyJ7Ou8VcplXIplvFXHoxn8o8UipkH5yeyH1h7uY9Kw888GBLmV+i7W8cZJLjHyr4hx/6UGnXvtL7VhZX/0an3f5Yutt5m47jlUYns1zv2mq9JQamLZ3Jef5ur2PdTtdS3a7Oe5bJZFKyrOmUpbLpXjdXzqaHRvOZfWmzdzSrrd3N87Wjjxw7fdELXyHwh04j/+qH3r37/NrKz9UazT9dymR2TpSyVq037PTihhjYsYYMYlXGsZOSNU2nxbiutdttSXTPytmMVZtd2dg0zLRioWBD+bQNaQDN9WSH85luMV+oi9lfsXT+b/6r//r1L0lzrwit/EPFyF/4iXtvXFxd+eWUdX/0wNx4rphN28XFNTt5fs3WaljClIkLttLsWEvnMrU4MNLGju0YH7aUmLpUlYkVQ11DpZND+axNFcRM1ZVuNS2XT3cLhbw1O6lne9n032zPXqvh0sdLaPmGMfUPjWn98z9y1w0LK2u/mknZDx3aPZYZkSYeO7loz51aFnNa6mjKpGg+LlbbXWvKjPa6HUsrPi/tGy8XbKPetFqrbS0xFkamxeRcumd4QnJ+LCPl63V7KTmzqiszoyruzFdXlv/6O+751oNPPYUT9IYphrr25of777t3x1K1en8xn7133+yIWbtj33puwU6cXZPZlN6hJ2ietHG1WreWmIUmQnccnJ4yNKRtWZ2XJNrZdtM6jbryd6wg85u1rrXqdTFSjpCuU3KFajLXvV53h1j+y785f/SnmJo4Mm8QvOlN6z/52PsLjz1/8W+KyL84IzWs12p2ZmHDFtdqCeFTtlatWVYa1ZI6NiS7FR2bcnbkkbqWFcS8XSNFG85lTUOhm9r1RsMWKm3L5vM2M1KwPNqZTQXJFzOrzZbYq7lnsSC+Zl8o5HN/9l99/uu/7Ui9AfCmZ+RHP/D2+1qt7q+Nj5bGpX526tyqrVca1hShCxrfpFaubblczgq5glXFxI6YNzk8ZDPDBSuKwTB7SucTBTFedVYbLVur1O3s4qqd3qjbWrNnc+OjVs50LavxsS2Nb0q76xprU7Ll7VRGgpL5RmFo5H/8N5/+0mMBs8sLb+ox8i/IQ12p1f5uIZe/TrywpbWGrW00rd6QmcxkLZtmZNRYJ80cHZYzg+ks5Oyte6fs3qtn7YZdE3Zodtx2jQ3brvEh2zlespmxosbLvI2V5LEWc9LSjDVkRhc3ajYm5g8pXgbZvV3NUVSnPN+UBtJUaleq2yl9/5FbP/+1o0cbCYqXDd60jGRM+vX/6//4qVQq8zOa8smh7KSX1zW2Mf5JC/PSQE0H3XSOjYzKLGo6kenZzXvG7a2Hpm3v1JCNimFDmmKMDxdtbKhgZTGpKFOKJpO/LFOrql2ru9LSi3KahoZkgotiphjYbIXFnbTySONTmo/ua1n9W9964dyznnAZ4U3LyIXHf29/td78ZfkdB+RRptYqzXRdxG5hUnN517y8GFkS0UvFohU04Tg0PWzXSwvnxkpidF7zxJKVyyXllfaJiWUdNdZ5WlbjZ1blC9JImDksStVrDauIqdMys4y/TZlYBk35RKlULtspFfNDMruld99y+He++uzJeoLqZYE3LSOv2Tf3ERHyI5rdZWXX0qsbzZRMm08nCkUxSRqV0/hXLJas3ajKmcnbNXPjtlvMHC7nxLyylcpD0sKSFQpFy4mJOY2huayYKOZhqsUr1YzX2xGhulZKde38ck3ML4rZWWdkR5lSMuNNTWkmxkc7nU5zb63d+8pjx04fTVC9LPBmm364c/ZzP3Hvnnqj/UfTvXRRmpGqVlvM7pnbycvMydTJpIqJWZnXruZ8rMzMyivdMQ3jMJtidLFs5aExKw1NiqFjls+XNdkvW0bamMnmpK1FmVGNiQqjJZlTOTnTqmOulLb1jYrllUceq+UVX9IcVNY41em1u+OjQyPdTuuD4Hk54c3GSF852dio/oCm5m9hnNJQiSK6+XPnQwTOSLNSGRiqsUsm9aqpku2ZkAaK2gVpXjFfkuksyHQWVU4cENPTqitooIRA2szqDst0mOYxmdLZmQmbmhyzvZMjPl42NEXJZLNqI+dlXGh6Xekvi33p933kB99xwDG+TPBmY6T9L/e9Z0xOxgfz6YysZwo+akLPxF5cFmFTCj7/51pThL1jeTuscXF8uOQODB4njBOPRPiWpWUic3kxVGniuxicd+aglfly2YojYlxpyObbZs8sN22+k7JiLmUVzVe7aqTJnLTVQ4NlhdPSylRTZa9qd1JvDxhfHnjTMfJMtXOg1+veDkPy0rA0UwyFtDgjLfU//lm9kY7YnskhGx4KTk1e2pUWg5hTZhlDNRZm5fBkh8esODap9GFnaq4wZLnSmC1Ue/Y73zhpD37pOXvoqQv24mrTFhsdW6zWxci65pNdX/LrSooYazXOplqKEyMzrXb7XQnKlwXedM7ONXun3ysm/slcJpsul/IpVmvanW6YIkgDMbdoZ6fRsMlCWvPEsjV6aaunsiK4zKDGvvzQhA1N7LDS5A7LDY1IK8VgjZlpOS1paXSrm7LnT1+wrzx53OZXa7ZfTtLtV+2yW/bvsBsP7LaN9Yq9uLhu+VLZOhbKDMkBYu1WKKCpqWan1Xvf7Tf8p4efOlZLUN9WeFMx8p9/9KO55+bP/DlN9t+qKUNPnmOq1mxL+1jkxneVdqKZImin0bSSpg8X1yr2+IvL9uyFVXv67KI9d37dTi5VbaHes/HZOSvLq81ijsVEPKZeu21NCcHKxYu+2nPd3mmb03E4JwFhutHras5ZtpPnLlpTJphVnXa3ZcOlnDWaTTWf7rZlX8XNnByy33rs2IvnEvS3Fd5UjJyaHt7X7DR/KZ/JzGnOlmIuV613fO7oY5yY6BolRrTrdWfIrtkJu/uWa+wt1+y3vVNjlpEXu7GybLW1ZV9ymx6S09OsW6eyYq2NVevUKlKphmXTbY07MpM4UNLQhoSlXm/a2sqarVc2FKq21BRS0uY6nnEpL4vA6ishhduTb3Vbv/f4sTNPBuy3F95UjLzm4I7v63W6PyunpVDWOIdXuiFGMtKn0AyNi8xQGmJgT17lzQfm7D1vP2w75GmygjM5XLYDYuw1cxO2a6xoxUzL8r2GWbtiPc01e62q6qhq4r/h5rObLkjbMhoTG7bW7MixCYxaW1mxteqGzTe6ltaY2lC7TEFSsqtsGZFZEBbdXKfde/Zbx09/PmC/vfCmYeQX7r8/+/Dxpz/U6XXeWy4U0iyjtWRWazgcOBi4nNJQ1kDrYmROZvUtB2dtopix9dWKbVSkoeJ5g8Vu8QPtbVdrVq2uyrSalTRXZCGg1aza2vqa8ubs4mrVnjw9b18+dtaeOLNop1cqdvzMRau1GprKZGx+vWkZOUsdxmcxEMGSI+brvDrIErdWfuJP/NwnHnroIbW4vfCm8Vo/efrJUY2EN2kUE8/SfncDk4YWQrxwe1FeDkTVNYsCdWnNhQsX7fTSuj1zYcW+8sJ5++0nXrTfO7FkR+fXrN5hAWHIraFKiLlFTuTJlq0iJq8009YamrXT8lZtZNLe9n0/YGsac+fXqjYxOuK3vfCVuTHNjWj3lrkjopNwDzR94PSTXxn1DmwzvGkYuXjm/B45NTem/P5tSiav5x5ih9UAXbdaLb+PqFMxtyUiyp9Md+z0xWX7/JMn7MnVjj27VLdnV5Rndp8dvvt9VpNVLY1OiwhZq6+uWWXlolXW1jTGylHSHHLX3Ixdv2PM7tk1ajeOpq1z+jm745pZe9vVu2yYZcA8Jc3YUoI0cC9TApbS1CcFXkJlUnZ+Evy3G94UjLz//vvTtXbnBo17e7LSxrQm9BCqJU4y6Qe47rGlUddpRbHWOjs+YgWmBtLSwzvn7K3XH7aZdM32llTH+kW76pqrfE9Oo1GzRq1qnaY4q7x1MbMs07lzetj2jZft+99yrd1zcMKumzC7+fBuu27ftA0rfTiv+SirOgqIV1aayaKDrIEQExLd3mi32bgsKzxvDo08d67Ys9bbivnsCIvVGon85i6TfpbHuM8I4XzbBnfyNUYNMeEXw2+Q9vzYndfa/t6yzVTO24/dctBunsj6mumOqSHLdOTgaKxlLuprtHKiUqqjWV2zbH1d9XRsYjhnU3KYdshR2q0wNVK0EXbXaRxuy7xjGljOYwMliwzyWeGrrEOvrDnlVX6+zfCmYOTFtePj8mhuKxfyIQKGJYsAOd+uoY5IU6Ee9yIhKLeg5ELa1NiwHT60x245stduPTRn12lSv2920qaG5NxomtGS4+JjrbS5I+Hw9VvVX6vVVVdb5tPk8WatyG0vCVGBlSHNH3PKk5X5bmvqovmjzz/Z49PRsd1qpLyudJr1wl1YlID49sEVz0iIUKk0bxDrjnCn3xfGxaimxkGW4zCjuN54jdJJjZ0aq/BYiFe+vDSE+4zjYyM2Mz0hJ6Vs5WzP10tz8jhr1cCItrRQxtm1Us1oDtr06UdxZMaK5RFNVaRxEp4u8Uxz9J9mTBYzq7Wa8rfcSnQ0VrY9nl16wiPdndp17ty2zw6ueEZWH31UQ1z7baLKZK/NvYXAIHaEM+2I4xPnEBDNghMwHTPsZlc50DQ2YJW46SwPND8yJc3Lyjtldxx3+PM2NL7DhidnbUiOzmi5aJXVJWPtNDexw/LDY5pqFDU+51Qd04zgbIFHu41QCQeds8qEmVYWH7MlYNPPVV9ITMn2wRXPyNZwZ6bXbN6S6qZymC6I3mXeKA1B6jFlENPvBHMtZrIzMS1l6HBnotbxPTeY2Uwmb7nhCctOzGjy37LK0rK0rWBzO6b8llSNpT5pIeuxI9NTPr+sVdfFLdWXH/ZbY9yvzOYLmlmkrCE8YBztIEQsRDQamtvWJUxoo4RIw+VotVv7b5uRrK22G7Xd4twRvFE81GIhJ0mXBoh5TOAxZexLdb1LNBH1aGl8q1VFWHaYq5zP6+hutuAL6t2GvFSVbWgOcvbCoh09dsKeffoxe/rpJ+z5o6fsxVMLtri4qHlh0+rrSxIYxkyeGZFpRdNUZ0vMYrWnLUbieDGHbIuxNZlZBAqcxcrhXq0UHjLZRriiGXm0fb7YqNVuktk8hDamuW2Lp6ixCEZiLt3nEdFaaKY42GEcw8SJuHV5o0zUGau6Mn/dtjRTzJOaakxMSxuHfOzLpzK2d+8BKxSHpL0dmxyfdI+Ue5id6rJtrF7UGCjvVsxkCa6DIOmvRTuqm6kPjONhIOSo0eJ5EuEoYUr1OrlWu4OcbStcsYz8+H33ybdIjTdajXeLGWUIJOmW2WLPqhgE4xRwepg+AK4lIihEhYmETk/5ROCWiA8jGhuL1qisySvdsE6rZqOTkzYxPWOFUsmmJmZtYnzMiqW8leXtcnurrXL1yrptrC9blYV4XasF1duxprRc8uLC44zE9MvktsRsTC677NSHZjGTCghuI1yxjPzsxES6vrjCIsBdEIm1U5wVqZIoJydHnOUxOOZxrK2yVcN3iaMh0jrW0ldlVvE+8UrrYkJFDFlfnbfVpXnbWLloGxsrVm2IuWKwxEBmseYT+kJRllBDcLPdFOOCEMzPL8g7FSMlOKyt1nRcrgVvF1vOdAMtxLyTpyEOw+B2u9vK9pSwzXBlMlLeys7scqHZqP2kENwBrZi/cc+RPwjEvNHHQwGmrS0zxkKBD5C6xryuiYlVMbHJ+KUyEHhtfd2WlxdseW3RllfXZJJF9Gpb3qs81/KcNKlsiwsNW7pYk9a2bLVStYW1dTfFGY2vjHoNjYFLlYYtbNR9XMRcw1xvOhEkHyd17X5Xo6TE7YUrkpEsp86fvvA2mar38BAOBGI9B1rVZVobIj6L5ZiynHuvdIQphqYlzCExwjqva6xCc2pVjYnKSzq8X9vYsBdePGdnzizayefm7cTTC3b8D561Z7/0mJ17+oTVV9vWWMva/NmGnTxxQQyvWnFoCMykYW1b5/mS5apdrDYlVGIY2ihBgclNhEhtuKIKJHRjK8XWtjs72z5RfZXAMJhqHf3WjtXV5T8nAr1reaWaZpVmRN4qu0tr3GtURrY+Blrh8Ggir7kCM5AGN5mTRYNSumM7R8s2PFywfF5OjaYNbIPspPK2slLT2Ne1sZFdtm/3frtKYXZk1Hbs2mOTc7t84aEr6qiIjY0Oa56ZFhMbMscbdurckj18dN6eXtjwxwtwvCQzvg+IueRGs9UbHSr3NMeVP5aqFTP2Hx47dmbF0d0muNI0svcX/8RPl1fWlt+uifj7Gs1Oht3jMCZ4hwrJcJNjzVXjIlqWYa+NjmzEyilIHGxNmnt+rW7z6xXf8bZRqfnkvymNYmvHzPiQjY1pXliUmdZ8MTc7bfn9B6w3NqZx9ILG0/OqZ1Webd495So7AlZW7dzCih09t2LfPLPkjhXSxG66hjSxIa2s1bm1hpeakrOsYaDXHam1Utt+B+RK0sjU/ffem60M2fjK8urPdVvt7xcj00j45MgQvJFJ1Ryt3vKbwsVCXton956buFBTxOROR03OC2s9q5W679cZkiaOl7lLIZkVYT0vJtbLMHlfE4OXbfHCi3b+7As2f/6YrVYvWDvd9F137I7Dx8I8X1xdt/mlDfvmCxfsm+eWbYh0tclYuCqBY9z26Y+QlUbKIWOQ6KULGfutJ06efz50c3vgytLId71L3mR1V6vVuqvRameYbLMXpyDtYz8TKzYMmQFtmT4xmTsVvoAtavPgDsms/jBdvChm/sGpRTt2YdWWxNQ1adXGes1a0pqsnKfhoWGbnpywsalhG5uTWd0/Y7sO7rKd+/fbzt37bHpq1obEEIRoTRp9YWXDzi+u+zsJaIM5KF4r2siUA3wIrNcWc9x98XFb88jufrDeTriSGCkePJWu16t3aq54yCfVYgYmFG0SfWRadZ3hOUc82DauvXuyEJrSvl8GrRMXMaGYY7ZnPHbyop1ZqtmKvFD2o9ZqFU386747fGR01Hbu3G+7dx2wmckZm53ZbbOz+21Sc8pyeVjCUfQ54YWVNbu4vC5cejaheWZeOLFMyCJ9W+2BH3j4rTA8qm6bRycZtzNK2gWK2wlXlEYufWt9ttvp3Kmxp1yR07IhyWcbBeOfiOHM4zE5qIYHi2cKs1jYZs2VTGkxp6l89abmhlBWeZgKPPXiBXvq7JKduLiiqceGO0W+2I3qEpQ5Wx6zzNCoZcRAmART2MQ1v7Rk5xZX3UzvnipbOR+mPuBUbTWtovqpgZVyhI5dA6kuj/eYHB5VnOrt/od/4UMlsmwXXFGMrNfqhzq95mFewoCkM5GfKJd8QZpphj+4qjQWp9E4mEfwW1piHmuvzDehcLhRjDOU9v2pI2LC/IUle+rkBXvy5LydvbisaUjVb0GxQwCmdhTY51Nfu2i1yprVFT+/tGAvnF2wMY2z+2dGvK6geUyH5OCwcK62YCo7BFiogKg4aF2NwYzJyj/39NELO+jjdsEVw8je/fenG93W/nQvnc5nM5JkSTbuvCb6dZm2fF7mTNrGln/GIfbldJm/+VFmlLmltLCr/KywoB1+t15axdNU1+0at+t2jFpRxD9xZsEeeeakPXn8lF1cWpZHuyLGLYqB89ZcX7Amy3jVFbtw/qw9d+yEv2PgwI4Jmxob8odgq82Oz3XrzGXFJsyqc1JxjOk4PFzosiuB01DfzTdqnan7778XZd0WuGK81nO53Khc9Tulcjt77Y7GyE6Kp4dLzA8VimJijZ1zYhpSHhfKw5SEpcyetCAlM9e0dTkzrOhkCuweT9uR2WG7afeY7ZwesUnNKzMaR9fWN2x5Zd3WNCWRJMi6Nq0p7Vxb01goU3rmvDTx9HmV79renTBRc0kxaWOjYo8cW7AX1xs+Z0Tj3azqd6RYdC1lJWmkzHMm1ml2ejXpyzF52V/dWOwtPvrsKbY1DxyuGI2sphqT6XR2SYS5qMl4uyjJ5zE4VmaqmnIw1iH93C7yLZBiBnNIVwcxk2t2lrMuy7iJaUYxMnKOMH15MXVUTIQpNx3eadcfnLOpkZLV1tbtmedetK9+4zn70tefsoe/+Yx946lj9tzJs24ad86N29TEmBwfzSdFLe5t+jIc7QtvGMeSIGjw0gm/uc2FEtVsSv/1Xq+3IkQ6jWZuTEUoNnC4YhipMaWXyfUuSCurqUxmqZDNOHUqYuKGPExnnPK5iwEDdeR9ATgqGLgGXix3HKSd68qPtqRTWX8gtZUsocla+/OOc9Ojds2+Kbvh0JxdvWfKZsfLmhPKO872ZMLTNjJctB1yavbvmrCds5M2NlJ2bWSBvilvmlUlKb/jwJjNeAnv6mIiwsV1tc76bSsrwct3e6lqt91r57qV1H33Xb8ty3VXDCMbnVyzm8phH9dEiaVsJtsCOcwp3mtVJhP+4VCIZmJoYCbeo78/RwxEg9hIxZiaZjcATyazzKYyTFXIz3SGR8fHx0ds9+y4Hdg3Y4f2zyrM2FUHZuzqvVN2SMw9dGCn7d09Z2NjYmJObbHRSgKBJg4Xc6pXcYlwgYOU1JoaO9ktAHbgUxfujWpjol6vHK41mvlUtSjtHN2W4eyKYWS6UK/12r1GOpVZ1LTivOhSY37mt6Tk3i+ta+6HEwPIlIU7HniM3MBVPmkchF5nRwCOjsZVwriYMJKjmyK6yjAPZGVoaHjIJqbGbcfcpO3aOWX7dk7awX07bL8YuEvmd1ZpaCYvhUCAGJPbPhanfH11SFoHAz0NddQ/Zh0G4ggxvWHlibhKpXrXwvLFH2mVOqmNjfEwpA4YrhhGNkvteiuXejGTzR5NZ9IvdHvdeca6sFrSlYnFvAbmOVsgngBnh6klhOZGbktUhFHswSloUNs/XpTZlBYrD2uxaFa31bCexjPMY0nTm/HJMRudHLfR8VEbkhkdEZNLQ0V/PwCK12s3rCWrQP3se4WRI6zcOCJkgL0y9QgW5l1hg3uVwglT2+708tWN6s+ePHvxI+PN5rgjPmC4YrzW0t0/nBptW6Pcq4snqbFms7mjWq8d5A1TTDOYmLO2iVbCUAiH1ENCv98sOWdcrIiwGsV81WZOc79b5oqafuRsrCRnhyeXS5hcboqJsSroc1Pxwvf0SGAgCIvq2UJB/kla43DTatWqvNmqTKcaUV5M5osL67as66YLGm2iFapE1ywjUievdqEdTH272xlqdtrXrzeqYwev2n/6RdziAcIVw8hzjzxiM/fNdCbPpbu9TLZXbzX3iZk3ScrTeKmYKZbmeKqY7Rc+Nioe5jHnRHN5x1zdNVJOjqYuh2fKdv0kC9tyYMRANJN9rmyTVJRrizPNX8mioxjHGMoLJTDf3W7LWtw5ERPZNsJLJljtqTfadvSs5pm1tr9lEiaqeZ+zIg94tTw1wDjOpmbMrS8ndruj7Xbrdnm+75mdm3rL3K4ds3v27EztOry39dGf+Wj9oYceovhrgiuGkYLeyYdOdt/9I3fZwnxlZL2yfkOlUrm9Vqun17n9JK+UZ/95JoN5I5LupkyB1RSIucoqi1JgDAvtt+yWdzrFDnExUtrIZB6tgRkwzbVSBMcMx8UDV29pJitFbWkjt6/q8px5D09e80TsMbfEvnXiop2rsp7LrSrQV1msh2soThhxrA1jWs2nQB7PioGlZqS1b5E3/aOasvwPrVrzx5985ol3zu0UY3ftac3edNPGhePHMTevGJLm3li4++67J1ZWFg51muwm792a6rbv7DTqR7qN+hhPI7PJCQdmerhsuydGNAaxxTEsjG/IEeKlgKy7nlyvWzeVsWJxyMbFuJ+8adJu3VF2AjOHZHd5WpqGRvKEMStHeR7EkcmGUUwbgLY7NWlfClxf2fBxOTc8LCXt2fr6hh1/4YL92mefsOdXxUh3yIL2oY+umaKq5ELectqmNAZX6k1/nQvcTWuOwzgrtyvl4kib+ve13UwGEVrSPPppzan/qxytLxSzxadlXVYefvjh7/ougjeCkembb775bZqR7ZZKTWrud1e3075NXdzX63XH3KlUpq60oVev+epNG40ThUZkLg/OjLtjE8bHnm+wEo+tJOKcrqhWmdZyuWzTYuTPvG2HHZwQw0TQ8nDJzRzvYWUddHxs1IoaO920SlNz7CJXy+y4C7vxelYT06prFagsrqQ1j+z44sRTz562f/6ZJ+2UNJJ1JjTSCZkYRt6WxS2PbFYerrSYeWxVw4BvqhYuvPolLavB+wcoG8bX4AFHVfYdCimrqMy5cqH4YrlU/ntf+9rXPu2JLwPQ7LLC7bff+pONWvXXNf79jLTtR7ud7q3i0Q5N+Eu9Dg/fB5HmrgR3O6AQss7+VBjAag8dZvUEZwUPFYcDTaiJIoyPWC/mj0cmpHGSfdZj22Jgs9mQ4xS83oI0JceLIETo4tCw5ctDIp4K4bhIMtiJUJdZ5blL7jXWqxorNQXa2Kjac8fP2+Nn18IrQ73tYK5hpC8IgHNyzrIhTOFJaRYPYCTv8UETwZUjfVaKAwJLfb561OnQ28l8Ln9QsW+75pprPvniiy+uJVkvAfp02eDee+8dbzSav9Trpad6LRa+ITLzszAPDEtfhKAVYYt+eDcOZo8NwRuNMOHnPXC4+QCs0WRClAv3CKGXlMHa3NkQA9JiREkE5FG7UkGOkMbMXrvpL43wDcwqJ5y8HphI201Nd9qaprDI0Fa+tqYfPbXN4+qa5EtBg2MDuCZxJU0kFgZKHiRCjI1hPw92BhmVfLqG89Y8xk1nfqKFfs5R5f1PBaAJwqQ+XSdT/9Oe72Xgsmrk9I7pe5qN1i91Wu0ME+WwXqk/sPdOOBk8ry69g2gcUt9lmiAJxq1BW3liGbNbE0NrolgD7ikPUo527Jso2w8cnrZd06M2ozCpCf7E1IS/jozFABwkpjEQHMbh2PB4AI/ZNWoV91YREawALyksKeQUmNasr9fs3ErdzsusO54gDK6qk5vKHL1TCs6kBPegqvqXgHZ5748KU97B83Mkm+pAU3XJ9AhnjKmQNHXupptu+o/Hjx+Xvb8ULisjd8zN/rxM1r2YN+7mB+/OWbnZeXWWOwrOVF2HgDcgJirN55RigN+vRFol1DAZJ4cFcsY8zNreqWH74DuuttmZMRvReDgCA0fHNdEfkVkt+rjI5q0u2xnFvFZN80SeB9G4zOMFaDZealEmuFAq6rykssP+0ogNOVUnFyt2YgVmQ/2AujPR8dcYyZs9VIebV43tLBkyrfHcWAAxirQIwSQntFAagVRf3GBKFNJnpZ3Hz549+/VQahMuq2nVHOotbvcSZrnk9Y+xI5JS/cBA77CbTBapQz6ksyVp5rsBbI/sKA1Gs5BNZ9F05p14pCMTUzYyPWcjU7NWHp0WQ0acITleKijnJicm5Ytl5dXkXxNLGEEd7OfJM93IF1Vm2J+PLA2P2dDYtI1M7rDRiTHhFbSPHQsoGmMhj/iFOoQv9QmHMCzwbrvATEWoh4FZCAuCxxEhpW23QupPliDhJQ0mYWZR4Xa786ff/e53z0HPrXDZGHnnnXfukr2/Cj4GhOkIWibJU4CDHs+fjlDHpVLnMBATw50MNLMnovRyCrruwUAvL81V5W6yReZyAe2EePJGc2VpRVkaIUKKyAiTExsBgFAqjscKEyAeKz+UzeULfszmYPyoNGNY9Qyrjqw/hYWwRAaygyEwFuZI+8QwPNOM6kCrwBGXBqHDqYrtBCYGIQ19DdqISfeb6/TP/xgCuF3XuXVjY+OnAlU34bIxst6qvENj3UGh4kTfRFyXSnfmCTyeLAp+rQwhLRABxokyMqcSAplSJ5Knh/KcQ8xRJu+MpU15q/WK1TfWrKGJfFNOCytC3EdEqJj4Q4QsjpUEgzkeWuTPQYqBmWxJfFNdqp8xneGgrbGZhXpWgRAuFwZngHASc9Iq62ZUzAoPxvLBCRRKDYo5/irShIkwLAQxV0f6DyPp/lb6cO2CoBO1/1Pvf//7L3nty2Vh5Mc//vGMPNM/5kOHrmnUkQdR/b2UEd4Zj/MI7xjgrjnxSLUfSWNfqxir9Nh5WsmeX7XU/IamHLyxY83q66tWWeb1K8tW3VgVY9fl3MgTFUP4w5zToks/hNQFS4HtDu9JlzA05AA1JRD1Dce9KEHpyWS6Zy1GMz7DOEwoDlE0pT0JVTdhDOAMg9nC09vTEQZSp2umh5BGX+kXQN9xypKpyfWr1dVrkySHy+LsnDxz7L31av1/1VxbPQsEcxBSEelwGSSezsFkZ5QC16QFjzZcOyRHUgDY7UxXnW9d79k9FxpW11yyVZJTw+YqdhBIE+Xh+JiDNuIBsyDfFlOdmLEN/XVT3BpjU5byKS8L6Kurmj+uVu3R5y8YmzZwWqK5RPO4xmIIEcfJBY+j8Ke/zkTaSfpFnGOfXKOlEVyYFaIQkA69ZIVyOv/imdNn+p+mCK1tI9x33315zbv+rOg15Cg7nQKCDjrQsSiRXJMPSYzIOYOTI51xpnKuABBHoM6YF4Eon63bzG+fscLji9atN/1ZDlZulIlSNKSDTDMmWsTHbLvpFmPwLTqNljVrPHGlIwsDS2uWffys7fjKORtdFmPJKzMpO6xyjN0qL0YgcH2cEhz9mOAY8fN+cK5o4oPlCWUYDwGOzK29FspiQRgyOt0bPEMC287I06dfOKwx6R76ofYVQgfcu0skEzMGkjgO6IRjTQEOBNITCEmbRIhmmCwQP5QKt7Qa0qjCas92/v6KTX3ughVOrFuae0w4TIytjGU6xwnCKYGBBG5m++taVI9r1FrV8t84ZxOfOmk7H1qy0ROaonRZPKDd0A+pUjiSPwHOEFC0yBmnaw86d1OZxPFDXtdAXbhTk+Trl9qsNtCw07nx/vvv7+/K23ZG1rrt7+taagJugAvSFJngUpv8AVz7GOHxHtHPC/g50pAA15dCUm8Sz28T89ho28ixpu34/IbNfmHRRp5as9yar5b4Up94Ii9Yk3RNujs67zjh1c7FDSt97bxNfPK0TTy0aKkXNqxardu6xs21BKvwGyHpjcoTv4lpuHahTXCLfIGZIMI1wcdsRUVtdsePNC/nCfrl3K77/Oc/P8MJsGmQtwHe+973zq6trfzdXqe3h6eJHTmhBXIJWn3wFGlDv6PkdaRDGp0iLWoxcc5wr5PkQIwwzqXtSC9jd6XD/UPuGTa7bcsrrrCSsoIGt8KLDcud2bC0JvfpumaklbZlFnV+et0yx5at9K0lG3lk1UYlALZct2q9Zu206hFGNY2pn8m07byo5xZEAB6O61b8OfKjOMwjcZeMj0keoej5XKOTvJE6aB9mP2hrUp6/VGokl8t98tSpUy+Sb1sZWRop/c1uq3sfoumqLySROLxKn/h6rqQTCj5GKA9S6nFJZ8nHdehaqCumu3lSiBCZe0Mqb/dmy1DC2LFOaSboWE9edJSumuVXhOOZlhWfq1j+mTUrPbtu5ecrVj7ZsOKCphe8nUyO0Ya8VfbWggCPoldV52+lmraMOVXNjqe34BeX4Oo4qs9RCMHPcUwY6nmSfPSfIQHTzoNcMNRXdhTvi+9b8iseMjx+5syZh4njYlvgHe+45UCr3ryPRXE3HwkSdDDsS000FEaQwHkSvLNbOko6hIhaF4nEdRxniHcCeXwYL3ngJ8ecTXWFY2KW3J9hk5Y4JY80JacmU21Zms+9xntSGdoTE+tV4REm5lTMx0LrSq+RJwHwjLgCUZ8Ifg5CgpgjCh/4ghsJoWdJHhbyRR9WmNJM2IhUXqoJuUKd7U7nHcnl9jEylxupCJmKe19QVYDjAPIsWDMxb3LP0RMCMwggGhkSwedTW+KcaIStQHoSx7FNFhGBiTqM8HfIMb/DjoVc3i523pfH8poHyvnJ5Hi7VdC0pqYe7Ewo5jVndERTVpR3WhV7aiHCAaI67hEnrrekO24IJqd+qd8+rv4bEoBEwNNYD8Xx+J5Pxby+UKe3J5pKIK7njhJx28bI2267bU0EXKLRsIoSkEDTPIhYbK33u/0J0Bc6TE48Rjrkqx0kCpBu124gOZLHg19RRxirWopgU7J/fVXpORileV6KSTxuMJkI+P4Q2euhpSB44BvelMwNZ+GkONJZimOpvI6C+l+oJk4RojUBb3B0QdbRFz+8jRD8GqxViHhnDnXpPHQm6KifJkAeb4e8OqZ7vX3tds2fvdw2Rn75618+qKavohMuPdx7E3gnZN59fVJSB8LcQSefd1TH0A+6tQmxQ3SCOvTTZ+rWznIBK1fl3GxwI1mmkHfLsdIi6VExdRkzCaHFWNkv/8IA9Xmbyo+W1sVEzF65wGcgwrgF8OWeddXPmwy2tutDgY5gFOMdT9W5tScxnb5y0s+bBABhdEviOAbB7DMw6XNyPi49uIbrbWNkp1Z7izqyI0g5xA/xAHHecUWGlzpAqIAkmgjJyB4R987HCnQNsYn3SrcEynk9Om8qCh0Z4sMqWc0RvavkoxJVoTy8T47aQxQrNDoo8GQXZrVUDI80usDw78eeLYnRHeEftE9k75vrkIf8UcjitePlMQLaTk7BOfYRoCbOKePxCr4IQGJsUwFQknDu3eRJHrMN0On2vo9jYBhECiYldtLjdOS+ogTeIXYG4Jz8HGM8HeCc/DGdDnjQuS8yqI9MbxAI34/DyguRW2siHwcJRDgTOFVUrh02Q3PnIyMz7B6na0MQHl7zssTqEMLo9XhN4VfXsRVnRHJOfExHy6EJgTTKhhCYypjMkBDXVdlt7/RCWDgmbQCU0tTuCOfbwsgPfehDpU6nczvnNMbeGpDy944744SKEOJWDgjwgCnxIEkBjpgWylCe4EC6gPJRo52YSTxHCMURN8pvSKup8JJeJ2kISlcNob7+pFb5RcRKtaLojH8IjXrQap8O6JwAYReJxTz3gQo4RO0O4OOjoD8+6pwjgT6E+aJQSDTaaUMc9ZCHa+FOutMCdD1ncgT1bu/gxz72scK2MPLUqWMHNDYdoCEngP4gPLduhA/LSy7lXNApHszhHHKgqV4m6VwoHyAyjeDaR2VbIGoN6U0FdhD461wU7133xglccVSccFEm/TetUquIuB3/Og/64ltBJAAp3nolxoFnTXHzqcAANeQ4h/oCruAIcO64qB++b9atQ1gwj8LmeUINfg5uLOZ7171tOTSKD/uZlFNZXdM5EVBW+M0899xzk9vCyFqnc323l5qkvdgoDcESHB0GcW4Au/Q5osGrBWkYFCWYNMA7mYDHJ52J8cTxRwshmFVEjZVuM2g/4IvlgdGOE23zgKuY2GrztFfVx8W8nBuIj7bgKNEEcuamUMTc6LVtUem04nXp2J/cJzjBKO+HCvpckHSdhylIwBGco1XxOjiCn195RNKme6deH/SK3nGSS/l6o+vr63PbwkiZ0OtksZLubgHXDDw/tuYzHQjIRegTPemcM0t5uX4pbO1MGH8DMUIwayhUhQF1+CtAxSQ0jxcR8oVWtM2fsNKRL+lw5MYywJTIvdR+szpRY9RNneuYY0XE9vqQ4BoEK8Al6QDXCiod0pJkTtE6YedMB2BiyBPohIBFSwW4VTMrq49T28JISdW1kcp0itPotUXt4Q+TwzMaMBUmRkb6L/mQSI8JQKeQUoD4GLyc0rxMYpqlf8ark6STVsNsairCvLBJEFMbHSb7OorJ7BaHJLy6kz2sWA2+VKAKPd7rZVuH8F1RMxWaIl7tgg3n5HM8tvTBA1qtowfVE6awCIEigOSEYphQdwJhkOKZa5PXx+iEFtCNNp0KKqS8SN/IwBn53vfePJTq9K5LLvsdiMEbByWdwtSonThEAMhGk+MdT/LHazdb6qCbX5iaxIdA9cFhYA/sikwnL5Ngzs8zIlUxs9Kq+SPigZlBE/2WlbSBcZDpCm04w7kHiemlHjRUdZ6Raa3RNh3Q0fFTACjnOOucl5j5BmoxJgoD/QVifge1K8wdZx7Dow36RR+DcFOvzLIkgFUeqqA0gXpljdLtdm9o4IxcbRYnRMy93pLAGxVCcaIfr2NnApv8JPyEvjpwGplED5xInCcQzjxXaIO/JB9LdMuYSxElTkPY7CV2+YM3vi9WhPMHZWWumDOOjoz5tAPph7EwkXphIu9urYq5J8VItm70LYvjs9kuf6EvoLwZn0SQmoAYwx/MIVZc8Vt8SWHMPqfZtBwkMdFzkaQATjA5aUbQGR04I1P19pws1Kg3LcTRBmecJwZThZQBASFw0w/5YoKADkMsEKSjrqU4ShBFgZyeTkYnwCZ4lEI1m7J8Jq/AJ+lDwPN0p0Nl2XBVyBVsuMgbJEd915t+fOMV+1dhLtOQcqHsXycQC21enfP7l+CbtApKAQ9d68h1ZFCfkfoP/Uzi/BxLQxT1BBPsWgu9FAKepJMS6MazmERy4OhJaSsPnJGNdnePtF1iHZDxlrYM0H6mn4C6AuOBLmCis4MiMZ+AfHQ76Yt31E2Yzr2zOtLhPlAgCYyR3MvLSxNZNOdFhMPlko3wJfORUYURXYtJpbIq2TIvpH4xlf2vfKqX15iV2AsrpjNGAjQRwaMU4QJLn4kTnkHQAuOITpIcQjVRFKBD0pekDB1mmAiRygmzPZoSoTKsHHXK7G6lwGCg123vVdW8ysbRjBtraT4CuHEd42LnfZAHQZ1754nU0b21aIJ0zfjhqCfndIK8mBvKef36WaOj+uMuCM4KWxPZqsjnHnzbI2MYQub/apv2OSbjodsyT1dI53x7yLpbhUSQFBxIT4C4uIpFAMAIgYrXm8xV7iTAtDA2qjf0T+lcg78bXOECRbwGFaHOzVbNX5wxUGi3O3scOUFsyrUoCZzHjnpcIktO8oThYZB3bPsOBOUiAfQTzimnfDGdo9egIyZ9VRP3LozwNqhZAWZp7GQhgG9/eHlnHGOSgqcrxPwO1KFxVcSs6Uh0bNfTkmxu/jlRGng77o7/Zk0A5wRPU3BQBLeuyExfuMtCCr1EcEI7m7X02xZ0U91qUsvgQNIzC1ahidAgHXLpEiLegSQAkQkkYGZJJ7h2+V+SX9fkg/l+7WU2O0ZaZKbXp1x1EZ5XU/NueJ4ZCe8iUBuslGjaocwJIcmfHJzxvgIQrlnFScwZr/Pk+ctQezj6ojknWwDMXbuoX9culN4r5VeI2T3GkzRdQpg8JaQSTV+wRm5WidG1a3ECzl9Br92rD5SRakRY9MJbK17Suz4CW+IjShyJ9TxJsmtvOPUO9cspD2cxzjv7kgAzIEBTxKnzwBDLdGrF00Vgf1yAB2PQAJjmZSLzuFagFShFY45hz6rMM1UvTArCguCGVK/DD2qDY7gIfSMt6T/YR4sT++uPEcJInXveJF/w0KnPE/qhn8ev9Z9NNQbKyHe9610F8TLcsRaOUUsAGncp1TlMinEgxnV4xkEQ+hZCkg5wvvXaj8k5c7VAzQQSorElgx1xTKxhim8ihlkxUM4ZmTDORYc4zhWoxt1Dgcz+iojNDWtPRVi24BLxI4RxN4RIA/4crSRpK4QVGkUytCS403awX57iRqGfloDHW6qT7WQHa1pXzIrqII8qBRp4QCqDZEZE+I1ESJaZnDBugpJrfsMbT4NJjQKxFaiDOvt/Ovd6PX/aVtW7mmpyT8+rotaYO5xBvCRRRxUIFPMocjgk54sqz2Pw4SpAtBzOLEKireASGBiKb1KB8xDvoHzBcw/4+5F4N6cqoTQfckjzGLKEvElUq5vuVgbKyGK9XhBhRrHpUZDpMn99U0IMR4WtBMBMkEqa5w0Z+b0EogDwG5lLLidicg1wymdZahAhBjECh8oXJwgw0Z2c8Ii7iw8L6ThDyq8TD55N+S/0Wn7DOvbNcVcarPQ+6I84v1lOH2gDzVcOx48zkFUFMV3/l0C49EwBR78W0CHBJdmVLivXzhaztYEyst1ucyu+vIWL3rHQFXAJ8ZupASJydAwmbs3rOqQ4QuzMVggCkly8JJ13czTFqI5cWJghNuoIQ2EehZLAOUzz1lQN0REr0sRUls/OKD2a1q0QpiNJLzlnDNYpi/XxVaSxD6zY8E5Zzrnrw5tJGvKeAVp0wVDwe6jKE9tyzcTTRsC4Bq8ALWUaLCNThWZJTQzRIf76TOQYiaxjZFJEhauYTqc3pTfk4Degn9QlKfc6koDp8TJck4cflRXZrAUjdWTR3u8ucPS0fs5NILIvhMnR4zTtEPEvSHNj25vt6z+hIn3weHGR5UDmuHEtV0Iebt2h4QljacE/mgZzKKejvyZUeWkWnFlCpBz67lM15YtMpC1ZmWa6kx7sGNnp+DeHCjQapwveMZ1H5IOJ0xEkKKPrqIXkd6nTeZ/gHHXtZRQieL0CyjhbdCQuxhPFFkoeCQjpRDIFUn7ycRmzUoaqnYkKXgf1BsJxBWlrCkFbAzg+pCtDWCd1HiqETIyfvg2Ttd5keZB1X1/0F1M4+k121ROF1htTJVzhzYI7zloaLUeIPNMmqFhTfR6sRsqbzwupLDiBCAhu1QCkLW6OAvxX5/EaprhEKsD4eMM51JbUqbDJrCAA3o7y90HpOE+0ADMhQNAkT+rn97Vd6lAIOKAZxOlUgSlkXKRgEb3jJjRYGQA8XJCoT4z0Fr2eBJL0GOLknzzUCV1araZwYRVXjBfD/CnmRMUZa/3Oh+cN+TknFc8YuVNdjXw+P1iN7HbSRdUdBogEWTcnkciKQwPdlPhlmHo4Ejo6wtxxgMgQl2udB0HQn45bwQlCHJ1ESJK8ShEKafd6W9QLOsSqobBWGXlFeVIUn6Do9fmFgpLQs16nJ+FiIxTlKRPyApyGDWSqLcEn4h5DaEFAug4uRMrD+OmvmBFi1AkFHE/l85WdRAMDPcL4GPBTLBXpR203JiYmBm1aO0w/aCY0COgKxHlYlBSXNjoqwivB85HTcyvdJV/xXgtpCrHjMUSi0VHKUJp4/Xh8iFIndWjgxKhOHBKYGwIZyBLqcmYmZQgciHC8ERARsSGfosVjBC6kpAfwrCqAQDoOgkABQazPT3VEu1WnWxxd+6fvlVpggR4z63nCGNoWvfwbmdQh8DVlGKtADPGM+frJFIvFRNcHBJleexiBZzGADoAwyIEEDbOLzs2MJweGBYQC8g6iAZ1wTVVwhikySiv1EihPGuOOOwECz+9ngZiggZdJXh97pVXEuamlXqWFJTYEwhMoqrwipHDl5jPaxrSlrjqqyhNqja2obogJToIgRElaEh3jOAcP+hawUD/VBmkslIMP8aSzO54Hj6I1Ize1el1eMoCfp6148eLFwd7G6vTSO91wBzwdAjKBmQzetTqfdAga5gxU+laEGRPw8mAw4xb5InDmjA+XDoEQ4W4IRN0qtU4Y5feVnwjUq0A5/Zjvj/FlKKV5FJouPHLJDWn3PrNhDxC4CE/AywvCIgMyoHZjnEIyYvqFM1snCC6CgeAwV4VhYfeCmIdnCy2UDlPZVsIdkwiRXtAq7kLkWtWWlpeXxwfKSCF3dWww2nM6B/FxcvDcemqR945HBvmRfDqH4GgYZf3OfaBDvz6Q9VJJWSAQPvEAQ6prMMSAmDxsQ93OHXccGI8CUakzFFGa3wHXqQ4IAvnQEdda4SXxk3lNsidAu7GPMTgO+keUaBdUI7r+/gIBt89Y/2WPLGV4Og0GkdHvgCjdrQL4CWgDa8aXa2E+W1Ai01XPRK1Vu2qgjJRUHWQVHwbQG74C4GMjnRIyTHKjC+77YdzMBAKEHgdp5Nw7Rho1kZYA9Xj1W4DyEBWIeT2P4iuy9R7jTBNuOiUPATK5c8XdELUXBEZpbi4pxIG80h6IpkqDrxQSXTtUD23H9kNS6K9nToJbEuV3ZisKE+p4C1NK+ps9RBt/Nzt9V6QvWyofJjjQQ6B8bnFUib8ssd3OdxqdmwbGyF7v/rRUfgIpxzmAiBleZqtj0mCSMUhysVDwc97Y6IirQ84E/umoykSmEdzUkiCIRyAQNuTxcYY0XRANo9ZZEMDj0x8vgnDvjzweQl2+ERkmi4EMA2gO31WOYzh/NeVlhYgyXo681JEw0OvR0adXCs64WF4BRpAGbl6/6MGNAn/RkgJ5GVIYs7EAOH08rYZzlcvnrSB6sUkNRQDCQkNYPOi2u9cOjJG/8AtfzUl/CuhQ6FAwC77LWgjAULTQd7ApgASPupHmZkMMhXDsy2Hw9y/PKQ8MQigiQaibcycKgWT/BYKnCZCzKy5XOEJQFJIiniZA0EQwJtpIuO8WEJF49VjQLtUF8Z1YHX+6q6ux1Ms7P/UHvqrUNZvjluDAQXnIB+7USt3hjZSqxB0t0QtcGI9z+VAMy6Q0/4yUPFq0lmECnF24FPAl2IOEEGiMH9wY+cIL2YykOesdwVQl0g2wraLAC/qKvPA9eLB4hDCvJcnyl+ZhRpQ3IYHX4eOkziECXIhHkSGcQ4wkeD7V4eOGyjkg1RQREcQzL8OfF4FZyu8aRQTVqYhbQh1dM0TcYAq7tqHAgoAnCmgHgDF42P6X4Ec7YaWHP6/ai0XvmudF/drrQwPBTwyRhKDpQXjC9MPHUuUnDgbGfqPVeLbgJ2dscCs7jUYjjAY0JNQhLdJNo2wrbDTqVuf9qbwHVQi6i11v+PtUGzW5EkipEEVb/VkH1RPGUGjDrwjgNXMSiOWBtiAEQdcQiE7HdP+2Y1LOc6sseQjB41SK8gGkb4KzxgUMAalKG108yEv7whEm0i6ATACxboA+gIMLdxKiRsU8DqqDfDSPp+oPNymO8dtNvDMx+Bs6Ibu0N27ulmbmM98YGCN//ud/np0Va0gy5hLV5/Hy1dVVW13mtWEb7vwQHx0evqvBp28LQihKKx4cJo2O+MZhnUMsH//UCQgBuV06dXTCKS0eqYfyEJw4H9YUPA8akJCQaxjp37ZSnC49hGTEELpCNBFUdVUSDSM9mLZQJjITPjjoZCvj8Dwj89xasFtBeanNTbKEgjTesMXnD4PPIAEmnnS1GzzUILDQlo9+8w68fF5To3z26aHp0f84MEZ++MMf7mhO9gL9qUnDVtfWfM5I42W2H46O2/DIiDMQEruLDyUScEOljsdHtv1SyGOCnYCKI3fUNJjqnmZyjeb4H0TVHwKgi5CuegJADP/1JogNWqlAhPJ53aQk5dA8jv033VKBgo+njlGAeFcDoF7a3QqhLTHH8VK66oVhfLC0LjrhJxDP0AOzcHB4+yRlsF61es0qCuvV8Hpuf2WLxnXl+We//+nfPzUwRgJCNg/zePsiL90bKg85E/HCGpK0dWnlRqXir6BuN3nHW2AEdskJqI5sSjhE11hAHpgGEdQG5tPHFNqjTBKCJASCofWYIcqgb8oRmEIGFaRsgHDm6bSpy6ghPsapAALHwvu68nmaGOB1IHDqF3V6vRES3PxUIRLYcYGJAuol8MPRrROMEwMJvAXay6qNYgE6lv1Y4GUViqtrmKKubDb3tdx44d9R58AYefPNN3ywWq38CN2gYT7JgPlhTKxpbESqIDgfYckz6RWhOpIsXkGNyWUK4B9kERGRdjoeGCqiipn0eytRAh34DUcIH8GJryTXEqcq+WAMBo0MRKKXnCZCFOtScIZRnzKQB8eC+SgX7Mgjk+fnmjI679eV1KFIFwgHnTOd4tqHENVPXqwIWhe9esbEZqOpI3VzHbTczakCd0YYhvI6glO703v84U8/vEQTYVLyOuHuu++eWVpa/Bdq8yoQdbVXPLdo0CjGxP5roZXOHQg6Tped4CCMCeNaIUquOxpO4LDEhybqtD/mQSAnCIH8OvYZQr3KfLW6eG86PJgDeLlwFnCgGiHhc0l1wJmta5+WKA3WVFoN+61e1U5ThfI4XjpFY3zsTtp00HmcbnhQFNYhPOXF97TScuJaEuyWFeUfXH31YTty5Hq75prDdmDvPjEtY5WNdSlAU/WLmaoLwfUhSUeEnOlQRSZWAts+eNuBB88dP9cYCCNHRkr3tNqdPy+smYL4OIcAwyQIR4chK6RzZnAmJNm9xjMXBw5eZXfedbe984477dbbbrODBw7asEwy7nWY9AYt8DVTFYvairxHM5uwRdkgoEe4dl/dS9v3Z3ghBJ4go5oSKK8/lgvXr5ux3vX7rF3KWiMnl77UtcZYxloFlUcrlXdZpuw3OzW7oE5FYlLe+0CbiiPE8wjgSXm8dGgBI5lKcL5j50676+577B71+/rrr7cjCm97+9vs7nvuthuuu87Wlxdt/sK8eqPhBeFSmb4Q6oCV6/Tas9a0Ly4uLB5NUl4f3CSoVNc+1+v0ZiAeD8ZAMhhBt9AzZLgX7JwzFknbs2+//dQf/+O2a8dOj6vW+HyRpiRMUTSmrlU2bFke7/LSkq0sr9rR55+zldUVeuQrIgDEYUwMAgJB0UOnn/G6sR/v5exvlGZkmngcJbTPjnGY2Mn07Pw9B23oliOS+LzV15etvrwgrRDT2w3rrK1bd2ndVs6v2id1fqzZQWhtcb1uZ5broqGmVonGRBsTcFDjCvQR64JzQh5wHRufsGuvO2KHrrrKdu3aZePj4/7FPFZuRvmoDHNt9aeyvmb/8df/nf2Xz3xGAqkuS2j8sQO1gCDV6lWfqhWHhv72i8dP/PWBaOS8YG5udreQfSca6ZLjIujd8k55nLv/Ap1OTc/Y//Rn/ozdeL2IKML5i5E0XhTUkZJMzsjIqO0Qg2dnZ2V2rnOtnZmes6o6uCLmumag6VSrehEc2iKe3XF8KxKX/UbL2jsLZWuMZK25Y8jWZzJ2fjZlF3ZlbWkuZyuZqi0tn7PFc6dt6eK8VTUFqDeqttHStGd2p2V37bDU7inbNVm2q0ZytqOYsgNjRbt2qmwHx/K2q5yz0bwESd30ZTO1iTALDTExMNI1UrjN7thld7zjnXb48GEbn5iw2blZOYNlm56esiFZIFa6fAhQn4ryM268+SarrCzZ8RMnRLSEdokV4MrnlenM0fXV1U8OhJHAoUPXPNNoVD+g8WFKfRAkhNVfuGJsDAaQ10b/8Z/+EzKnd6jDXR8rYCKDekFzS5jqH64+d9KOfv1LdvHcKTtz4gUnxC233uISvrC4GBYMkFY1Qc0oPARzp0Lt7Cjl7Lpdw5a+atyGPniPFW+51hbKNevOlMwmylaYHbYSH/tUuZ7GLd48zhftctySZo1W+HILi1q7jXXLZ9oa43r+3chR5ZsbztuBiaJdM1W0G1TXNZNF2ykTPV3I2Xg+bROFtJWFCMd9k8N208G9NpNumC2etO7avJU0H9x98GqbnJp2bQ1WBbmnD+qUNPDgVQft+HPP2YXFJddKV4ikv3Azk819enVl5bOh5IDgppuu+8h6pfJ/qplsqssKPQ3KifBWGDfxxDp25Mab7K/+tb9mw+WiMshMyKQiuZi0oeFhO/f0t+z53/245Ztr1kZD2mHrfzc/bPnxGZ337ILGj9WlixpD5VSpHcwRS31MCPjc/MxwwfZPlsQveXvlEbvu9rtsUjgtnHzSXXzeFMkHQFk+rK6vW2Wt6oQbGsbMyStkMcL30uivIzMrRrvTAi58qVU4VDRfZi6I9Qlfv8NRY3VKZaCz2mjIA601eOoZLRWiqtMJA2XSOXF5t03e8A6bPnS9jYyOOh3YIonDxTnD0u999tP2r//tv1cdWKHAMpgKfvJmf/KZZ57/TwNl5L333ps9M//iP2232n86xT0fpEaNgzancJTO/Mmf+R/tj/zEj9maxh2uYWBJ804cG1zrU5/+dbMTj6qcOqN0VkfCa85UjergGx3ukvP6aYiCpicd9MV2Rfk6qeLwAjHBNRF0mE9HtOTtKd9QqWzDk6P+cbNGleVC1a8yw6PDvoDdqlf8y6+ZPG/5UL0taTKeJy+iz5ctWxwViTu2sXLaahIEHK+4WYupAdOKfJF5X0aM6Wq8r8tnCB9kg9kNmW4+qYRF4iu0ndnDNnbDnbb/8LVWlUfqTFTfWI9emr9g/+Qf/iNbWF1zASSeeaecnaPl4vC9jz766NmBmVbg5MmT3evfeuNXKxvVd6qx/c47J5tAB85Lsv3ved/7bGJszIdROsIciQUDlp4WHv+qNZ/+PStq3EHKYQZmJ59JWVmE4ausaDKB66GhgjsgQ+WCHAVWRPjyHHdVgkMEIwsae4ZlZosyd4xDLG+hPbU1OVIL5yVQq2KS3P1uw5rVddtYXrK1lVWZuoyP10WWxHK8zgyzL2EQ4kOT+21iZp9V68tyjGo+PZDESNvVps6zybIjphDNxMdmCMBU891mNA3BZawTWparLNj5E0fNxnfZyPikz7t9SU/Cw6s+H/vGo7YigXHnDrooTtbkn37rm9/6Tcg7UEYCLx59sbpz91xdk/yfQFHQjgBu1TW4j9h7xUjuR4ZP3q45EXyeJMQXvvxJG24uB2STMYOxA6YyH83piFTGDsX9oj4lkPSHB0Ipw3xW6Yrj3IkLQUXEMQmRf095dEREm7AxjVFc44CMjI27Rpu83VE5V+WREYVhZ0yj3rJKZU3HitWk+EtL5+WMnFP7tKigdsABjWZRwhnoRAgeJxW7AVGa769Vf7E2mEvvb23dlltp23H1kXAPV0z0eaSsybce+6acshX3IdT/59PZ9D+b2n/1//vks8/yZMTgGQlcf88NJyrL62+TcTiEGXDj6jxJ+dLdW9/6VkeeTrL6A8Hd06uuWfWJh6yYkplLmAiQNwRuGYWqIISXjwxH3JUHGwcffCxJ2obQXHYwZ6225q4sHY6I0Hk3b0x3WGXiM0p8FBSPt17dCDj0+PhZzVYuXrDlxQu2rilKo8lq1Yr8oXUJiEgYvC1nEALm6OgHRnInw28GK80dGMWTBo5hehIYqQwqn7Kl1XWbOXyLT0e4O0QR7nw8+fjjdlHeuizEb8/O7rjvK196+DciE4FtYeTJp042d1938LFmvfFuMXLasRZwQFqZ9E+Mj1mz0fB3v8GgEUn++ovPWUdjI+OkZ3aC+MGBc/JyWymuBKGJ4mnIJIIiOIxDzkQfV2W+lD9TlhYOz3mH+ZxgtVLxqUxTVqGZ3HWoE7exjnumssJtddEqGxu2srQo56bpixejk5M2ISepJO80jyVA6yQofhcF5uX80yYObjVoW0fxLCxsKA/jH1MjmOQvENSRvjDbrmru3BjZYbs1x/bFdGklmvvoN75hy6urtZGRoV/4whce+mbSRB+2hZHA/Mlz8wcO7Xm83qq/R0iOuoERsSH0voMH/IuqMNLNozqKNK8ce9yycs19vAmc8fwwBZVy86R81AO4gyGmBSKIsU4cXSkDY2+Yz4nZ+ZLN3XCPzYzvtsriOScubuX41IzN7DtoU7v329jknBWGxiUYmgKVija1Y1bjb9m/UDc+M+tmtzxc1piLIyTHRR4r7+lhuTHs+QkY87gAODC3pW+OrM7jPdaAFzvnwoIFXrBPm5SGmV2VA7hRGLd9h65xgWjwzUoJ0cMPP8wc9yv79131vz311FMy7JcCsrtt8M2Hn3hoeKj8c6lM97R/q1aosf56UnNCzEheTkmjzs3mmi+0I/V4qXxADHc9foiaTqu/OlennTlCHG1wQpEWiICOwjzcdy+v/Dx6vqY56YnTL9iZsyc1/7xgq9K6Ku9al1DI+7GumOf37NEWmd7KiqY9Ykxa4xFYs1x27sWTdvrYc3b22HGN7R15vPtsaO6g7xpoajqCVuHIMBYX5VD5F9oleD5uqw6ELqxDS0jlRIEzHzN1vNXJtswKcayGLZw5JdNd8QVyrEllQ5aj1WiJlv/uE5/4xMt+a3nbNDLCwtnFY/sP7fmyJO8GEXovPeaDm9dff0SWUNoi4hXk4rO6c+H5Jyy1fEYd5+5FkGAY6Q/iKISFPhFcxIEwTDEo59/uIEWMJT9jES8L9I97SihSkvzV8ydtaeGM1Rsbto7U8zXzVkVMqIkxGps3luWpLshjXfblwZqcmg05FzXl68AoONXT3HN6l8zrnI3uutaKkztsZfmC9RpV11QY5XtvuA0lBji+YjT9gFnEMY1ak9O00ehYTcKEiUVgmY7U6k27uLph5zZaNr5zr+3evVsMbNva6urvLcwv/tnpav03Hjt58tu0Edh2RgIXzlw8c/i6w59vNGt3ycDu0vTEpqYnfY2VuRlSymR4/uRRa86fEJ/EHHWOZy18yUuEgFlIL0c0019IKzPGTj3GqbbGQjQRhoadctJgEa2KwyAcmKrk8zKnGotnWRIbLrhJrGuMrGhcEtclUAUbFR7DMqFDwyM2veugze07ZLO79yWmdULm2zSur9mq5p3nTz8v7T3f97r9Do9CR9rFfiO5MY67zxXFkGqjZUuVpi3VdS4zw3MfWJ9qy/x6rdqwhbWKPX9u0coSlqsPHUJYmfX/pb/yV//ab34nJgKXhZHAmRfPrOzev+c5aeMH2o3WEKs5R66/VsTsWLk8ZJMar87LpKyefMbnfSiASyrjiI5cN/WDFFc0sV4nSLJ5uAZX1vOKGTAY8HFLSeK9bcgjRTOrkngY15PGaYCWBkn3uVkrJmDm2XYSnoTKWnl8zlIsBoi5iAcfOFtbXbbzF87ZYkXThOXz1m2s+SpQuBkME1mgSCVjH0NEz6q1pp1bWrVjYs6LF9dtRZrIhjC+K41gMmygjVVZqQsy6c/Or9l6Su1mC7Zzx5zt2LFLPk/zn//bf/tv/UMt3wlkpy4vHDly7f+jUl3/xzot/OiPfcBukoktF4blpR2y5598zE599tdtzyif7MtKW2V6lDFhjZtXJtG8UJcxE08RRiPxeLJ8EX1stGiTpYKVxBwWzVhHXa813NngDVjZdMHm8qOWZTNTl118cljKeTEsrXFN5lGeR7vRs2HNNdPFMD/FRLPLe3VpzRYXl3wFaHR42EakuaWRso+NeNOQkw95L23U7IVzF+3Y2QWb57taYvSQGD4qP6AsR4o5NK8UxWowV1yX+T6/sGQnVuo2c/WNds1h0WRoyKanmd+OVUqF4vt/+Ed/9ItOhu8Al52R9997b/bjF8//Bbn//+vs3MzIT/zED9nuHftsl8zY6VOn7cnf+fc2012z0SG+tcH4ESQ3uOzhvCGTWZepQiOXqk07s7xhZ0QEHKHJ0YLtnx6x6/ZM2KE5TfDFXJ94i8B8IPT2uz5gByf32Mb5o5ovMk/rWLZcknC0ce811ViwxYWL4SsDIjgEakuTlxeXbX21LtM8ajt3yosdH7XiUE4CwHitaYMsxPzyuj16/Jx96ZnT9gLaJ1PJeH74wG47ODdpYxKWrNpjP06Z70+KkViYusbeRqZkB6+70d5xx52+25DpGMPNmXPnfnt5ZeWnfvZnf3YlUPDl4bIzErj//vvT//mTn/hwpVL9f91xx+2773j72+2mG98upUvZY1/7irXWNUZYwzY0CV9ZnJdjshHMkTRscWXV5hdXNEY1xUjMrEyw6vRbWbj60kxuY2leb9fMDdk7D83YVTNjVtQ4Whfj56670w7vOGBrzz9ixZy0URpX1BQjrzkiH/5cVnsL8/OazzU0Jg6JcWM2MTFr9XW2X2VsenannJ0Zy0kbz184bk8+9agdPX/RHju5YE+eXrbTy5qXCk8h4oLFZJ53Ctx++2327ne9yxbOn3dnql2vStsmbXpuzvYfvNqXJ3fv3S2vlwX9rC1cXNDo0PvNZqv1iz/8wz98DLp9N3hDGBnh8HWH/om49wuHDx+yP/rhP26HDlwtaazLu0v7eMUXyU+fPGHf/OajNjk7Z49+85v20O895IvtmCbWQJlsY9aYp2J+WRQIc7JwHzAnsh6eHbJ3XLPDDkyNal4m4orz9bUVEU0es8xicbjoN3fHZCZ51ecQb4Qsj/j9z9HJKcsVNDWq1vx5xo4GtXW+mTU8Zg8/+Yj9yr/6D3Z8sWJ1bhKoLne+hA9zWtqHxAwBrNT8sf/hj9kHf+iDNjY+ZpX1DZuamfZbcqRVKhXfKXf69InGyOjw85KB//P48cq//J//5z+x5sT6HvCGMvKqq/d9vN1q39dstOXsTNpdd95t733Pe6UBE8YbjEc0Th07dsyee+45e+HECfvyF3/fVqWRTLQZQ2EkWqjR0xkpAyyiMRWBpWFkZYcBdxO4f3j9nnG7+/BOO7JjytJKXq/w/eW2tFdjlxhZLuAFy/HRmMai/ChrshOTPpdbuzAvZ2fdzi6s2VdfuGhPXViy5xYWbU3jKd9V9ttoCFUyt/VXpgkXX1cVV1j8xhP+xb/4i3bnnXe5wG5oPiuzaSdeOG7zCwtifON3r71hz9879uyXvv4P/sEn2bj3iuENYyQbti4snv19HkBpiZGsYIhiNi7iHTx4wPbs3uuOwNkzZ21e5mhFHfZNXRBGGgfivg8nuQZ8rkmAsWIwqy6LS0u+OA8wbRkvZu36uRHbNzViuydG7H1ve4fdKAcjKw92bWNJZvuCLWhuuCKN3XAmy9SpviVNw0+vNe2/PvGCHZVn2VXbcSGer/NE3Hh8gPZ9G6eOvhqldhE3luNyGhv37d3rdzdYgmPvTV0ePHinMqn/9MKxEz/pyL5KeMMYeetbb3pPo978lBhZwLyww7ylgd89VcYV8QYiMHZgenyepnJ0GAkHwgI1JFJHnIE6KhPpsBrlYCcBS4HEhwd/Qh20M1zI2D/7a79kN01O2Klnvipt0hRFhL2woUm5pgIdTR/wYk/Or9rX56t2UQMy0xy8VH/YSIzzB2FhItqY4EL9aCAa6XdcaBfs9Y/XzcNM8doHBeFJ+Xwxt5jKdd71zLeOP6EMrwpU1RsDt7ztxr/dabT/qngWPFI3RWKAOo/DEh49DxPsoF1CNmEC+ZF+COeMpBxHpamoZ2Q+h8uxtLKkOV0Yq5imQGklqQ7Y3rN9s9OWk/NRraxJK+XdKn1NThQfaClovGOhe0PjYkEOUU5xOFXccywV8l6H2BpwUQAXFxKCxkX453c+OKE18PVWE0iuYT9xmHXZ/J9+6oln/62nvwq4bAsCW+H9739/YXVj5X7RdS9qBMPC/UMd3VwpiAAu6SLQt4mbCBOevYAQQQvcYyVJghCYFNIb0kZEnrGLJTJCJDphaW1DZrNua+L1SjPljkxT7TaliVVxtc6KtvAZLg87TkXNB2++es6umtW4qqnHRp2ROdQVA/ggVBy5BvyX8ySP44DA9vvIZmW/j7k4f2HBbxa/GkBoLzusrq5e0+WbTlKN2HlnZBJC5wNB0NIIkSh0mrSYJ0IgUMZXWjh3Z0P1cXM5OEg6F7HCU0zsIpDnq3kK5ts3fmnOmc/ngiAl5+wwYLXH4xTGyiYnS3PMLDe7NPapHQLaFgGhcmuxRRMjnv4IHnk9u+K3Mlwnwv+Hbrzjxv5XGl4pvCGMbLSq94o4E5zTV7SIzrhp1JGtFLGDAH2OZpQCgRCBCJ7OdXJEyuM56V5WmsTb+vnCq98j5DphTJy+xJc+YN48jzOfbRuUQXvYJ5TXGNq1F15csadPLNnJhbqvq9KIt5rg4eC4JJrPdWJBwN+T+UuyR/wRWsXuyXazP+sRrwIuOyNF3FS3074DaWXMowvOEK6TDkUGeqICmpX03wFeBckO117Or4Pkw3QckU1G86P/xKyGuHAemBo1VkxMGEzAKw3fZU7KiLmWG7G1ZlnTjqJ1U/lk3Avt015EM/Yl/AqS6037IkgyR6sTxlbRoZv5vnvvvXfYI18hXHZG3nnnnTNC9W3gHhhIZwMDIEPsaDBNOuEYiYBTozJ+HYr2CUW8p1NHQlD3bj1fUj/xnNAiZrzPSDHONTF4oq6RCpjiviWgFEeC0lTYr/nz4SDU6vlovw/K43X4aUgPebcE0pPgjlu7c0QO3S4lvWK47IzspDrXtrudg4GwoWNObYfQGf2EDhKNhJIEcRJGRMaEXETH8oLknJS+YKgiqoWgrq04V2JEf1zG4UiJkcS5CQzeqXIrPnjN1HUJHlSrgHUIgXIhDvB+bIUEReJpm9SID0wgEJdo51i73X4rJ68ULjsj2+3aPSKSf02MvkISJwTXSQDod+Sza2E4dUIDnp4EB1UWHY6YwzWjX4eCPFCOiaqrCARVBrLpILYxmUiYGRjp5albAuX3FnXpTKNOhQiRcTGOq8DcKHQhAFHw+sd4ngTO2SLjia8QLisjP/rRj+Zard73oSZsNA54x2PoAMTvE4oEGKdrN5dJOsSJhIvnPt4qeJwCrI8Pq9IeRze81EMmP+J1kl8/ns6iwSY+HulpxHkpj3EBoXwSuPYtG0k64GmM7YlF8fjQWEjTpefXuUPsh/78Ydpe752sfoXE7w2XlZGPPfO1A0L8Nu8Ik3M6JoidpCNhIYAOh047cNQ1+fxUwTVYJ8QFwviZ0kIhrp35HLeSmELJgTqgYyTmSy1ArJHfEBfLhmPUOK6ckLRHPtIVqM+96CR/wEaQlHPgPJyFI7hQTzd1davVutYTXgFcVka2Wt1rxcBZ156kI4EhOt/auQToInkDQZOOKg/Ecs3UZWJp+0A+2EZuluHIi9Cw0hJDAOoJwkGdDtIeauAqxPPjZ2HsQvgUGca4TTwAshIiQwmheEh3RHXqcfQhHPyY5PD6PA0tTqVynV7nniTpe8JlZWSvnbo1EsCR5kg3ks5GwjAWRUZtQsgT3ASunM1+1SdOcuE5qaMTmQgTdK6jL6th8jC7yR8l3AxLBAi0DcN5spi3bbDrm7VTBA2CUT40KoAbYuwWnXfg2uuhXQVHjfIae7E6bnmSSvrlFOc0UIzj2mr94H333RfeovQ94LIyUhry9viwKchztrmSswnOZI7+G5iH8wFgqiJBHXTOPA8zF/Qk1BWYwQQ7gCubgHycEpzIyuNb82Gkrn3dV9eEOL4xLXHmqRSoIgTg4BN+xTpQVnVRZwTvF9fk5U9H12biQ4bN8gJKer06AXc1efuZM2f8o+PfCy4bI++666591rGbE2xDBzjf0vEI/c6Sz4+KVD7PngSiAejr+10TgpHXs4sQnjPJyIEa/CUPsRaVCe4+DA9M4oc2YZ4/RKTpB3FelqxkUaCGiBPHiGfQ8yROB2cMJ1sgaF1Sh6cnzhzXgr7W92y40Wi8P8R+d7hsjGy0q3cI+f1+IaQDOYCAfr/TXEQicC4gu5unpNMeFwOJSXwgdtAWn1irBjTZ54wxUF5lyOfm1SsnjnrRMJgHWVQHaU7yRENcKxWvOlzjPSUwb3OlKmIdgDTA8QYv5SNma3+I8XPPCSqxbaZr7fdwk8EvvgtcNkZ22h1JllBOEIwQHY6+PHrHuA7nfog/W4pCxEjIQIKQGIkjTiZthTYD43Tt9UOohDlkgdmUE6P9bkRSBwsFXPsjDcLTnSWvMaDjeFERdXEu8LY5JudeT8iZFAhAfKRFwH8TiPe/kH7t2traAU/4LnBZGHnPD96zs9Vu3+uvoqbf4KeeB++VixAfu0MMwDWdcYLoj4l60BXKhRM63C8gcAIp3l9q6y4t6bCO7BA2rMHSHkx0QifaGkQoxG3VZFpFA3kBIu2GukLwCAElA54JTjHeJSUQmlRwI2ZzVSsplwQgJoXhwcabzdqNHvFd4LIwsr5auUdmKZhVRzJBOHTfGQoiUUK5SRqJwrIZVN8cA0VWApcEcrkwhHPKuUMj75TyMCKunaJdZHXhUNv9dOL9CFMpj4YGBnrNKsRzlzhAQGBugq9CaF3ZwFVtIwTOFA8ITMRPQad+pH3PG+5DxjqBmIe6dcy0272DnvBd4LIwstNuvlcNeVtREulaZBxyF+7uoSmbhInghEjy8hvHJycWoEhnInFkULq/EiXRBup006o/igTTGYgOEdm24ct7CmF5zmsK+XUGkYnve7doiudNyBdx05HuUTwuvtPtyFRy0zbg7ehI4P5ojHfm6ghb41iszN9zAT3BZPtAA/WMPPp7MDEQs+8UgDiIOrmcF/3gBkVnoWsCleEBV+ZeZCCPR8cj0QkxIUOn3fWHZagZZnbjGmvIQLN+jdZx4gsHjJfS4rCVP3kRhOJ8SgHjBDy/EU1l1DIqi32J4ClKj/PFGBdqcRT6R/D216zEOnTtgkegbfeyu++88847R7zQd4BtZ+RSZentQuwQaDtiCk50EAZvIQ8hkEA3LvTOISFQktdPkz+X2piWAGcUJRrNIV/fpErjOLoGURZt0CmPsevUA+UcnHDhguyxLJoLsHnKvUqdR0vBuf+6lvEX8CE4muqzC4TKulAk5eI5Cw7JeBgYmJQljRdMdFvdWyRG33Wc3HZGtprNH1JnsnQI4gdpY4VFBGEcQ8IVR3AGJ+D56DzxXAvVLTrqZ36lOjnSkWAyeSI4mEBKwRj3NmlT9VHvZjvKL+KH21gEMdYZzjzSR+pNPBTAmec7AWqIuDkuOoljGwLJkbI+bibn+lGhwDDAhVHgjFbdvA3EC3okvQ3tC52yeP1d74ZsKyPvuOOOWWH4rmCNII4GdSdQ0kkFOuFB594ZmS9MTVuBR9N8BxwdTjodhcE7qnOPTQjoQD0yq3Fco5wfPUcM6rjiuuo9qPlLDWG48oKrm2O1TTxLeq55AkqiPX7uVQXBCafJGEiiIJQIwHiZoo86j/GueUmI5tuHH4/bFDgCcaLDuz/0oQ/xapGXhW1lZDfT2NvpyuNiJ5o6GjUKInvnCB4fOsh5yMd1YCx5o1RHiJoXagvgzooAIvD66GBKg2lNp8PTw16X8oSsakfEo41AuIAD7ZIL7YwmNZflJbi8SzWrusPYGZ0qJ7bXtglOfI7h0tulrhjvzKLtyEDFUZ5+4Y0Hy4DZD15zyNd5y6nzp67X5cvCtjJytDT1jCbTv57KBBYGFgl0gDmRSf1zIQ6RdXBG+U5uGEEHA/U3zxWozQnpletawd/56vtYAQjmuYL2E0RK8S2kJnFRoHQhHEPdAQlKUgfOkM4UeKoLjxgAjyiIoBBx4qgaOfNfT1cb7iErLd4UuASSugI9knp09DjOezbaqXeOcPpyEOzcNsHx48dbb3vrO75QrW9kuu3u20RUOXEBsU3mBDJEosDQqA0eR0WeLyGcjsH8QOIAnppc+5slpTWUp75Qv4Knw0HaCPGxPQCG+/dB0M5kTMW8s0GZc2cy9Skf7+rhNTPeriD2KeITIKTCGIekfAj0MTG55EniESohpDjFgnKCYwj2dLk89L+fOnVqIVR4KWwrI4Fnn322+fM/96f/69EXnr9aY84tTksByAUQulvOwdjT6BSgc++Q/gLjRUv/VZ8VnADxKBNUqVV0wYJ3eIrYBSORbK/Lq/USHlQkjM0yx655iZmlPayBb5PErPJ8h8q7ACmPMzJp2yHWrxDa0j/tJkYv9tGZFf6TfJfW4dZFeTiway+VSS3ncrl/Njoy+ue/+MUvPuf5XgZC7dsMQj515KbD/6ZVa/8UBPaXCInA3qkt8G0vmI1Af/0QCOmaqSOlwz4a5mxp45MUy+urlvd3fwevMwxm4BDY73NGHZ0JOmGM8pqVHV1AS7AIpPv6qv54vB1cEZRu8nj75OS0P7UV+xBx5jfEXAowyOegnqifBDU3pUkdaCMjJnV4fCb1RGlo5C9+7ctf/nTI8J0h0fvthVtvv+nHu532j2LaeLE6752DoH3oE4He+eklzCTe0xKg20nXA8AUHaq8wUrE5mYwbw6hnUaD1043fVzDVPYdjIR4OEHRoWEDMk4NmgR7ISr5QMWnKTggzCd1jdCAowvVJbiCzkviOKc9bzOYS3I6BpGJlNEBYXLI2Gcnd0z+yCthInBZGClC/phEchhUmWCzalLltSiNhr+kIe5O8+7RyaRTTmydODG3pEcmRIeB3IFRTX9rVmQILw/EPPodDUm4A21JPXypUMXdQ0T6+fN4orEWQVvdyQkkV0OqQ3nJzzMlCGMo61U59I8BWX483eunXx7HdQhAv4waZQ7cUj8Ev/HQ7z7EG3dfEWw7Iz/60dtz6WxqOqw9bu7iZkc3GtpsNfyxN8apAGFUoZM+JqqXzjxPCkyMBIhEJb+/41tEx8lx85gR0aRFYSE81EdZd5RcK3FiuA5TELSVV0ujvTCJaxwg2kYYeHQAIfGvJOQK7hjx6m7qDDKRsCNhVBCN0C7gR/IqcA7O4AkgyMyXeb01Ty0j7IVC9hU9qRwh1LSN8K2juVnR6jr2lEaJxPmgoxDI3+emnvGhlmqTd5nzesstZjcBJ5iCMw5iUY/iIQrfGsGMhq3/YSkNwvotMmVA+3x4SupgvAwODl5pYnoVfGkvacMFTvPGOAUK75QLrw71h3sUXxXR62K+ini/AH49KDKM4/wF6+GsVj4Yj+kGB97HyqtqMNXk4GEif9dsKrVB9lcK287IdrX6FjkJB+geEg6hnL4K8smcADCWdU+2VvDyBJ7k9RfbJw4KFHBCOSXCuTNTgCaurq26uaZutAoz29TYyItueVmgfx2P8VGEC84NeDBOhhAZF0wxO86DKXavk2acCT5iOuIwFYJzvb7O6840byVJWR2rBDfQjcITQOdqPzzs2hQT+eJ5R9ZJ9eWDlfKVL7bJ9lLf9S0eL4VtZ2Sz3rxViGUgmPNCfQrdCqThGDovZDQG8dAMD5KiKesVvtyzZhvVdTc5jB28kprdbTCQ5+/56gD18lRzTibPV2HQINUTvE/Mb2AIAgBRAzMDwDB/1lJ/fbMrXIPG8mYqaa1CWBTYdJSoG68VPPn+FxbB+6U2qMcn/d6xoHms0faFirsoyuzWRcIbb6m5sKqWdDbdyadfnUZu6zySrXzzCxf+suaPV4s2QTJBWrbF++gElJlJOkxnIAaX7iEqnTJoFqYHZvJoOB8vIbAW6881wkRpU7hB7DVBJSc2tVGri4zqiowMDHbp3zR7CbjrD2HBRP+YQuWWMoY4rtmURf0IDYwOCxFivjrqL83FKihgWVhtoiEfvxPGBW9X585DzkMANL6v5nPlXzl9+rR/ZeeVwLYyslQq7W40639FEjnqcyiQ5aAA6fjjPIITOSEqAaLR+fDBUN6GBaOC58tckXfHMV6Rh7pDVVSuczfjYpj0PqylhnqBaOLJE+qL42BgfjCphICDj+k8zAODSSPojzK81hqzTM62zLczUVrKNAdGgRvp4O4ftnEMEly2dJ62SQv5cy+qvX929uzZl30T5MtBlN9tgW66OyuUp4Im6FoS65/HTUHghHEJeYPrr/MkhLSgLW4KdaSzvIUxOARCPU0exhzulIiAnTAWcs0RMxzMYigPuDlDc3Ue6woODWMUJhnii6jOxcAwUJSxdSfMhUDB56uqmyOMRqD89WQK/qoXHZ2BMIiqVEkUKKqkfQDNdAFKBMQtUS51ulwu9z+Q90pgexlp7RuFcAlpjpLJkcfaNs1J6FQ0MXQcSceb5eULmEyITVnmhmHizhQgMCCMg05uB69Pki6auKl15tM2+f0ZSOrhsXLeFBIYCqM3Fwr6PHdcmMbA2CAAgeCsIoW7/4yvitPR23DtlMnVud95SdKDtqslnfPaT3oM07ZCbBf8Bccfeuih/muuXwlsKyPbjeYdPqCA4BYKgWyURPcQ1VE6GcYNmBLKkD96li8FiBq8SxFQzHGtYpx0Mxk0jTVSPhbDk8guTP4MpPJDZMXhZlFzsBiY4E0L4HHJ0c09QbndBsiqsPXEHRXhQUByAgM3+8E5RxVVGfoUzsM1HUy6mYTwo7K99GOcvRrYNka+96ffO6QO3+oIqzOEvuZ4n0Ic/XOgE7relHwYxTXlXF2dQCDMPbtAYBHWNQmiq6Jgi2XCFTiS5vnITyO0yVHXSvO3f5Dm8RGRICSOq44xvo8TzHLBw6ok4yb4JXkpF8qEI+3GphEF37sBoh4ZoD8to3MpW88VC4+ElFcOFN0WWHjuzH6NJVdBMFEtBIDO0SlHWkSIRNQ/P07wQHVhF9MCgcKlfiBaUg5CBg0gylmiuJDfA39eJDDCF8JVP0IQqRz21nqNHgBvR4kcwnk4ek4dg2yFcs4gSvplwMEB5qDFCFwSPJocSV2gkFQfGJm2U8VM8dkQ88ph2xjZbXevEsGmwTHsQQ3Yxl/+vOc6QAgnOgxImIDG0tGY03ORNwlJZChH8Cj9wSxdh/RQP8EdCQXmg6FF/brAoA06OKh8gmeAwJS4G87rFfRz6MTr0NHv5esYMNHRmYxTRx2c90spjatQt58n9fImaY2n39T4+KoWA4BtY2S71z1MX9wEgqiICNAlp5yCL53pknyMoWRx7YKZXHAuKaYk8RFcy6OCEzwrwhCqZiTzNEUEbRVzvX3aVD7XTqXTjufZwnwFvhRAUKpHAT5VUbWRYNQTWkmKUc+W/A5+oTj104NHhmjwDLjpastRUvqVkOvVwbYxste2W+g80Ecy6Qod9k47sUKsdxPiKDBmcI4me6qX3QTqi4qDmXSt4F/losl0U+akTtIUxwTd66YceT0/18z5Qr1+ErL08eKSNzSHiBBL+4zBXEFE8njOpCwHN+E6Y5c6+UOvSUtKwVxvT7lDwoa836/r7FXDtjDyYx/7WEFzrmSjUEII/00QTwCJpGveaTobosNKjxcKBADQhn4GgLTIFCV4efUmjF3eUvjz61CJTzFCxR5HcMFRlGsYBFUahOaUK3DhmKDhQHVRm7zupB4PSidE8LoSVjvzkw6FcopNyoXr7tNjY1OPe4ZXCdvCyK8/8/Wxbqc7I6oJYifBWpc67wMd4Egn/Myv/Nc7reBbJyBCKOzpAAoiA+mCsFme00sJTDxOjnuwCoGO4ANyW0l+aRlvzaWHE/0reHoCYBWvPa8yeI0IlPc3lN08hvKbdShPckoc3rDmyJ/7zGc+86oWAiJsCyNbG5Xd6udYcplAgjj90lFXocNEJB2KnY7gV4qL5hDice1bBjlP6uE/mtg+w0Lh/h91MCZm8+lWrphtUtjbp3hSNniWIT9HHWhChKYqb8yvQ5nk3K/5DcwPPyEdYHwmHWZRP3X5ORmTeMZopTXTuezvhlKvHraFkY1m+5DwHHUJ9R6FXjmRvBMCdQhN8WvitwQfW0R4P9cxjDWhFpQE89jhV4SJDNR/HzShTkwfR4ikMl121qWtVCj9RiaV+YySvf24agNs4hDGPgp6/QiG2gvzVlXm8cJI8ZzHMlvr0Jkzid4GDzZccwyBfuuMOtS8HLDHJkYmHlXCa4JtYWS30zqgLjgFo8TRBTxBT/eOEqNc5IlX7krS+TB2JuTt/wYvNxEEP3IWiByAtljMTuqhUkF4HI7rdHOoVPxVEe8JiM3tpXY7rMU6A0J2AXjr4LjoIE1m6uIpOsR8zm5FIDihn+QLfQX6DA1X4d8D9cuyuAOl8hwz9thnP/vZVc/6GmBbGNnr9PYGnoUO0hGu/WzL0TvKdQxeOJzo1/N5eQXiIWLIuCU+5NJ5aMsLx3wC2MMKDkTLZrIP33////P3FR3eja00ZMeZSED7ue+ocxyjeE+S8n5UnN+q8sVzFBIB0Lw00dRo1jetBCG0RIdiXITNPohSvexrcnIiDJyR9913H2+P3gfCEUm3RvpDdyCyn6vzHvzK+0nPJJ3xzppzw8/ouztLMS8EJHhMzOc1+LUTMvlTNo9lWa1QKv67D3/4w/ADi75JRFfgoCUxHs1y7SIk+SKEa1pK/nSJNjoe/Ovc8yT5AjcVXLiEFfglgSwy7585sG/4XyrxNcPAGXnmzJmyBPYAbrYT24kazFAkgHeGOKVBZ1ji4493LhxhMeOgEpSDctAjMMbL+XkghjPOzz2b1x2J6VsppI2ZbPrZkaGRT5Keymaei+3GfFGjCdRDvYCfc+JpHCBZzIsE8P1Kl4SQj1TS/I9o4r1gSNwCtEF6Jpv9D5/85Jdf1VcFXgoDZ2Qj1ZiQKdoZCYypEZWV4t1xxCGAjycQjzgK6jqaJiciDPUnoRT8nmK8FxjyhNtOoX7Mm+dLzGKID4FrPoJWyOX+0ze+8Y1zNJXudU/q0KZdb8o5wA9MDFoSAS0lznG6BJRX+Xy6QVldRAbGnP16LqmP/ocIH3sz6VNjw6XPecTrgIEzstfuzciBGcaKRISBYHoExHOtENcvufb8pG8FT9CP/yMIZBJjvEzI3ReMxBQyFrLbjXMnqNLTmdRyoTD0CS8gSBVzy8q34dWpGq8ZC6LrzSM/ypwwSDk9+G9oWkCG5FqhHx+iQz3hVGn9Qn0Ax0w284WHHvrqK96/+p1g8IzstHbrtwjeEfkozfxKSWL3SfDesxYbJv5oaGCMU4V45QnM0tgZVEBlA5OiW+//nHKVmGYi0V6IJSfnC3/kj/yR/udsS2mrqw3/jn2wE0nhPhAXGOp98PZDHMF/vQmdgZ9Ov60OXQY0khb8YlNIvDqRI5XOfsrPXicM3rR2mvuFZ6ZvIkFevz6OeQdC57nmKQyIHfqkX/1zz54FZswuTAhMdK3yOR83o32xm6B4vzktR4Y0BCCa7cBwHIlMr5Av/PoDDzyAfXeotLpDSh32LR/kTTBw0HXAm3N+nPLhKAhRoR8QjyP5XYDUF8+mttFsrAN9CEXIE/JTC5/BkAP21NT41Oc9w+uEgTOy02pfFc6EbOh2QJ7O61wsjH11iGnuejDO4eA48fQPYbgiHULEP+XzDJ7IP3HhEnCNVmtE6fSxoaHRL3hCAmOlsTURcsHv6LvAQHBSAo6BOQEfZwBJQIIDPfBpB7gmeTxZgd3uGpy9deJdgD2VmkOdoRERP5v51Oc+97lFT36dMHBGCvPdCeZ0RYRSIyJMkEThr475WdL5JNbTnYAeiNqaTnaIAgmDBiMkgcgJIfuEB4We72SDcKrzN/7gD/7gEmLdcccdF6TgxykDlu7ViqlxTxFa5AENF4kC/qFsYIsuHAmOSUICLkL0QUdHCxy5UEykgQPnuczDydXrhoEy8oMf/GBZpJsNU4EkKD6Y1ZCHDsRTAIZ4/+g017qIhOAIEUHSmQVsKeyEgdhoYHKEEQA73DQHXMwW8//ZI7bAe5aXwdAfO6Ze94J5oFWTfV+CUyPOSJnruE0y7C0K9UdGh+VFZU/4E0oiPjpu4RmxWy99Q3Q6/c2hdPE13bJ6ORgoI0+fPj0kl38HnYtMiAylM354CcStNvFOQ8zrTPIz/gJ4XZAkSSNPCCEqnrMKw7k07Hd+6kM/9W0rJh9+8MGO6rxI7SFQ1nXJ24Cxbd+jGr5jxTt7fBWB9hP8wCNqK5pLw46zGKwIz+P5PL+AND8on7IUM9lfffjhh8945ABgoIxspVujMm9T3oWk0wS6zF8E77CCd1E/oa/KETtNObTEA0TzbIJA7ORC2RKN4MfNpIRC+WGCnKFmNpf7D1udnK2Qz2Ue86pUNsxLNVdlz62LlZjjWqf6t+aRgFC3L9exZ7YdHvxptTfTwnw3zHUJm3QI56HrqXP5fOp1zx23wkAZmbbOuEzTqDD2a35hGsf4DORmx0IgF9s5HOhlTAsxDnHs65cLNSVBvyqORjEd4RFy4rP57DcmxyYf8gwvA7l84XmJzkuYHIRkc1YTCE+0a1ISPCftYSJ1jD5ATANemj/ijzrK0friD/3QT7AoMTAYKCNT7fSY0M4L/XDtHQlNeH8gm/rCmIm00rsotYxPSLVrokv85tNTYdE60YR+CPFh93rUAMUr4I3msvlPfO1rX/uOzxhKONg/3GdG/1sfmEX9h4WFMBYS6EucTjBtwc7wajRfQRIezqRQcxIAKJFYEQHlVU03n8n939/JUrxWGCgjO5nuuHdiy3gXls0SZiUED/OtcBvJgzNB8YxFbeJDGm/XCE4I9aCNm3UBLigiLA4Ii+34KaRlMqkzQ6Xcd/3imwRjNHAO4jqB/Qj+zkyIT1d0FsZB8gSGcmRcdG8XxorhkDKkKfSZCULUEQTAF+DT6ZO5seJA5o5bYaCMFMFn/SQhNEDHNiU6dKa/5d4ZQFpIVwbvPtQLTzuFh19YDGArfnhsIOwS7xOSLd8J4HF6/bncZ771rWe+4xswgHwmO6/GeGldIhgISlSSYLyFRLhSuudRIEZi5czydVidE2K+CCG//hHqBEXHOZX53T946A/Oh5jBwUAZqW7NBKwDY5w5Ag5hBQbiB0b4tn7F+TZ/Z1B4iIanhPP+cA1MDFv8oyC49FOvE5H6Q2thqQ6t9vhWKpf+uDf8XSCTyVdE2MCBgKbXF6F/7u2EC1oh4JQFBpIMPpuAtWHo2FpXKOW/DfX326ZDg4DBamS3N5XgfCkkcS6wdFCED9uEQSAsGgCROf6T5ItMA8IcL1aX/EYtgHjqjcavR6dHpr8UIr8zyGgPy4SyIqj/YCpdSBKhidD3pAXEunaGSz/fXLkJw0UAR17xuiadeOpM2/OlUmlgc8etMFBGyrZOCPPkIumOM4UzUhjfgsSGP3U2DGyeDnh6HDMV73VwJJv/UR1ohzoB2qAc0YVC4ePfzcmJ0O529ottvCBO/9zlDwJDzX0v1HOCP4fN9gBnThI4eJwCpcjp6YAXoz4+05v7L5o7vuKHV18NDJSRwr2cYO6wSYzQSYek88FEBoid995GgmkCx+I587gQHwjsXiPniRq7oKh2GC+tOlXMF1+R6ZK3OxsERX+qAxGJwuMhnoN5QJnDZnqoJoHNK/D1UsrjmFHQY7rtXGawc8etMFiNTPVyIB8YuEnoyDQPYgSM4T2t/TgFIBKPa+eT1DCarlhnP28kpuJ5MxWDXSaf/b8ff/zx40R/L5CWZ5IaVBcRqlsq7UxN6o4BUHSCFzjE2ACOU4J3PBL6ZdWZVCZ9PD2Sf9VfM3+lMFhG9thOlpzr6MSHAlwm50FCPaJ/hAk+/Ck4ASCkTzMCY9EU5ox8ES6s9kSHItTBFEfuYKWQyT7oEa8AepqVU9qr8EZDXQD1uoOV/IHaZmpI5y9CgnpgHP0jJLjxm8xJv/CN3w87FLYDBqyRib3bAt65BMK5SKBO+oKznwckeMWy7xiI+TjHAZHX6kcm58midVi4DvHk5k/jz8NjY7e8ckei05lKzgShDp/nIjgKUeAi/pv94AwhAkX/6ed14FqHIIzkC7Kdy+Ze0avIXisMWiOzsAL6YoKSuNBRDwmjiNOf9C2kJeDji8pFTQu5w7WfQaQkf1glSfvigU4snc09+PDDn3jFL08QicVI6uMK4gdcIjrejhpNUCEiMNjLYEXAPsTHLEDoWwDHW3qvcDaVb38jid4WGBgj77//filVquzIOwHoXpDczQWBwAAnCuOh/nyJKyESAe80EiaQbZOY4emsAKF+vFuW5FInR4rlV7zd3r8Al7JxJCfiFtoJuAOhfgGMISRxgdm64p8jWfxXkFxH8PGUDqVTj/z4+3ecTqK3BeIm0tcNzWZzutGo/Tl1dpqd104ROpKwhWO/m97BkEK2QKhArEiMSLw+JPmpiTSIhDDASE2y/8PTTz/zbzz5FYDKjbfbrY915LlyLaMeHJKIVxKcycT73ybDSLsEuQTXmMfxo5y0kTpy2fyvPvjxrw/sJvLLwcA0stOpDMk5Gfa1USfwZnCmKAB+TM4jBDIl0q6zvoZSVozyhXGd8zIiFsXJ504P67FmjVw285+8olcMjSnNHXeJI4HgWAlBwCPgGAMNOGPFEMbmsFTIilTYTeDjtYIzN4EoCKFw72K2mN+2aUeEgTGyne4Nq7NDwVQFcwVADGeCGNDmboXOY/A0J5jn7JfhlyWXLKaP635d/EKkzfpT2czjk5Ozr+op304qOyGZSG63UV9oA4b2Ta1CxN3x77Ssw/3HNu+3402S3I8M7/MhbPYFHxyB9G0mCumvZTqZ573hbYSBMbLb6u0VPSYghL8RSiG8MiUEf0WK0iKh9IO8evDRMhkrE56iln4CrQOBuBahWUyXx8qck3ry+exvffnLr26XdqbXm0FOnFneRmjLQeeBAYGp/YD2sWCfrP0SQh+cWaGsQFH62SKU6czvPvLII+Ft9tsIg9PIbvcmYU23vDeBSN4nYvyauxWBKAq63gzKkJg3COlk9ULsi1GSygQzRlnqCkxXrrViNuePAbwakEHeydFvpwm7OF+lbXAHnJl+lgDNkabgi/d9nAJe3j88VPXDLQakTWfOD42OvOZnHl8NDE4ju53bwrpp6D6E8TM6xl9CFY9Xvku8LE90l8MZ68RIJH7rInbUHkwdkM5lv7Z794FXvVoiPCfCHRM1AfMS4CxqZ8Q/QbvPHI5RIyPzAlPpI3myIZ/HZb75gfd+YNvNKjAQRvrLkdrdI/59yEhsBY6XBOX1I9TR0V/b4jUIdO3RfqpfQlKXXycAo4nnIMfjdwSNkPLKoZfq7mAuSCWbNQu8XQ5oKXjqSEMKziyZA7QxClf/tpyuXQAJqsaLqHNKf2zQOwG+EwyEkSvPzh+QmMsLhA6bDOiPeX4dnIbkMtCMH2knmsyfvzOAOEDUSJTbCRQh6okIu5IvFl/TaolQ2eeVg0MSBzjzknPaDLgkDHIUEKDArDAkBIY6aOwmL/8+V05ZI5XLbLu3GmEgjGx0Ggc7ne64r3mqsxAgdJfLwKRIIQ6k97dBEulmLuVTiki8pFRC0HBEK8J41mWc/frkyOSrNlv3fuTeosbG3aEdQO1EVLf8ApsM9Iu+Jn5bSOKjuaXrYvQTO4/s/HJSetthIIxstzo8Rpf1VRq0y4mUmEqdc+kxfq48Og/aynlI5BzwfPqLThIg+vTPg3uvuEzmc6/2DYpA51inpPqHvZUEt9Bo0LYAERcdkzT3qhVc2HRknMdZ8jku+46Y03odQQCkrU9/5t+8tjd0vBYYCCPVkSm/BeWdCxoUSBE6BcRrgBiCd9zP1XESEvASoZiD53HioAGS+nSqlssUXpO0r3XWcmo3B5Oc6IrbbEqxIB/BTwODccT6whUQ8nTyxzlxLEuyBO2oX1wmGAgjVctw7CFGkVNnbNKxEEPfN5uLzoHnUDIluXbGu7MRygCxPGeqWETKvjA2NvZ0EvmqIFPXhLZn2aDYW9oUbqDr54LIGO9D0g8lJmZUeRPP2svrGMZMneuPp7VTuVz/Mb7LAQNhZEdu4CWEDxTxYzLfc1ZEyQUwUxGIQkM4CUTlX3+ce3qox80aceneZ7/4xS++7Me+vhc00g2+xeCLAQB1e/CrgLO3p7Y86Nzvg/rYTBpHmVFPU1BJ+uLLfF6l//TSvfSr+m7H64WBMDLdtTUIQUfjTV8nBkddR7MLxHgnQJKPPxTEiRuvU4GQnp86Fbi5LPb2ctnsd9xB/r0g22prxofyYA30F3GgnT6zwDVYi35fEhzCWBnOQyCdco6616n6V3Lp3qt+w+PrgYEwMpPPnksEvA+BGAFC0uZ1TItEi0Th1SeR+VwDcRslhHdGp1Inh4qjX/PE1wC9XgF0HF20vg9ihhL7OLlTBZqYSYaEhPGBscG6uNAmeAJejmMm/cU/+IPHXvVbkF8PDISRmkLxZFNT3eszhU6FRCe+/nVM4iL5PC45xmUvXnbEnlbWajfLBjSZn2WymS9+7Wtfe8339tLppnghvXJcAl4hhLEPCIx0lnjo90Xgack5/Yl9EYvJKRPrO92fUJ2bHL4MMBBGtlutnWJffvMZjEullCsnG+NIPCdAQJiH1omIOAuergybpAt1OCg5l8n8Rrh4bSAh6aidBMEwJvfnf0mrW5pTgJGXCuhWxvK0mD/2oIAgU41q29abyC8HA2Fkq92dwRKJLU4QuvmyHd9CgAiRfFHOyRJz9cvK73frlk4/NTyc/b0k+TXBRqMzk05nxrmDQuOBgZwGrfRIBZ8zYuqTPsT+ENdu8yhdy7/nxcNFpIda8Hx1lkmN++VlhIEwcrhc/or6IodH0i2TyLb/eOM1uOQB4InzReebcWHc6T92R+gLQRAIIl2vU/blr3zlW/Ne8DVCJp0ppbOZHJ9t4lMULng0RMMOQUv7Agl+W5gYmRueBAtxYdxUGRXgUxi9tt0U6rp8MBBGjpWLx9TlZX/0TdJ66WNmCei6/75wJUUCkW9rcCaLiDJPGg/9DoLHS0HaOv9iqOC1w8G9Bx+VJX0Y8QqOFLehkoeF1G4Yq2EkeIQyffzCZR/AM95v9Xr8vmuKtyBv6465l4OBMLLXK9fVrTpdZZx008Mj27x6WhLL43Iwl1dtdtt4p5t31p2Z7sJvSr4u3HXotKgnPBUs4v7GD7zrvf8+afI1w6c+9alqr9v5PT6YFl6NnYxrogTm1m8gw1RMr5jtQpWMoQlfHcgTPyTDGO/rwPqTIPz9xx574nW9V+61wEAYedttt1VT6cwanXWIEuxB104pmSqS5dXFW0NckodtIK7JIipTkIY/t8/4k5hY6jT7zV/5lV951besXg6yucLT3O0HX4SJ70f6V+QkMEGQEkblw1d/ioWClYpFK+g6ah/xfH2HOsDPvyjbam4o/bJrIzAQRkJgacy8d+oSJgbNIvh1kt9NGEGEcCZ7CFIdA2z2Dck6F5anSvnh1+XkbIVUJntCpqOBFw1Dkajg3AQrgRC5tUiGCB8DE+x9zFdgbESjEQLyAjKtyuq3gC47DISRQDabfh6GbGViAAixOXmOaRDHl9z8mnwQZzOPx1CfPAgJyYn2te2BvQEj0+2syiqsi304P9Iuvj2ZfPVOwHQDRsXhgU/11uuN8GFRN/chPq5iBasBzqnK8HB5IC9AerUwMEaqE9+kM1F6nVne0RAgTJ+JxCcMC8etITAxmjBQlG4++uTHnxrYBqZCYWQxlUmfoym0CRPvH1BLGIpFcDXV/1Z8t+INvPRamjy2vLZ2q19cZhicRhayp2WqOv44thiCJvofHVWIRAmdJkVE8HwxPpyjhUAwXU3rpbuPHpq85gGU0xMGAJVKxd/OyTcoEZYGH+zmi6zCg6/h8GHRQiGkRXw2cQx92MpA/0KdhgbVWe60uz/mkZcZBsZIET4nNsgKSn+883Rys7OBAJEgXDMKXmqK++bMP8GbjFet9sYdP3jHQBeg77vvvpV0JvsoaKB9Oe5sqX2YybtzaBulLMm5gan5xOmJVmLrWB6uQ3w2n23k8sXfCa1cXhgYI3OZ4slMKn2ODnnnfB8rAWn127IMoS7hLuMwNUp1ZDDpIg6fh+d7jxBaOlD86le/KiEZHLAhqpdqf6vWqPm3mnFYGJ/ROISHz+nWanX/qnlIe8nd/y2MJIQFDPJ0nxreO/xfkmYuKwyMkU8++uTT2WzqcxCfat2J0LgTxh7Nt/KMP7jvwakIzA5HfwmEpL2g9CLjVFpmTQQipHqp0fPnz496tQOEXrs36Rup/aUTaNW3MwkZw4TCyMQ6KISvqhNCnI7ydiWGwje/fOOOG1/19pNBwMAY6dBLX3AtQrITVz6OJWghKyZsUt46F+McokFEJJv1y2q96h/F5jkSZc+rfN7rHyCkc5njIBUELuAT11rDnRCOm4yNaW5AXDtDOuW8P7I+GnhnH3nkkbI3cJlhoIyUGSyEeRZdTsylAm46E30Y25diHXmfW5D2MDb6C/wUcIQA5pHZXP75H//mjw/8SV/Z1lrAS6ZTZjEKln+UW4wD6AMQ+hEcnchAwI+Jc8eqVa/bTs/MZIJRuswwYI3sluiseuamJnb4EvC40HkIGLdQRgLlZGYDQTUNIM6s/kBq8Jt8e9Yeim2i+cwTGQ/ZxoEX6tZCwU0/QZobbrcFZy72jV/Og3nOtmq10sBxfSUwWEbK0RMPnYmBWZfOwaKGqucJIaK5SuIF3AXpm2PlUcrkvfffz/fhBwrdbm+aNmgLwOwjXEz+a3JyOGItAGeizCcmmJc5ERhfvQ8KcVFAYine58KqwmWGgTHyHe+4cU7kvwV++D05P24KJ0SLqzu+zyWJd2kmxHFICRAwEBiN7E3kvvSloZB7cJDqpkYDEpvaBQ5oH0f6gflHS+uNujzZhtWbLQ+s7vi2FJjXDn2ib9hrr+gNgIExstPp5UWcklwDSSsSGzxWCAOhIsPiOTT083hUCO+Zi85FIgyd3ujy8vJLvnz3+qHb64wjTs5LaSMQrQKRAacgXODjgb4wndIxMpyAxvrtL+liNuv70C47DIyR1123a6nbay/5U8VIq4ji5lFpjC3cKeC+X+x0+IR8QgCCCOdaqDLxmsIi6HCrVd3yBo7BgKg96tMb/YFvNOVAYCInAf8YT6l4HixGYD7nOnD+hjARGBgjT5xYKKub/uEWek/nuBfp5kmBW1P+tK/mYX7XgCCz5Z4qdxuYi4kOUdJZGIBmEoehZqc1E1oZHKjuPCxhbHShEUQ+hCNMVLyPnVv5E8ZvIB69rywIaMhY2pYXlH1vGBgjK5VUWUSRJ6iL2HFdBIYg4SFERqENQUuDpoYVoPiCh0AstFonmkfadKhwMMAbSCQgw7SB6fSFCw0F4LCJa4J3UiZCQCloKQFwCxIsTVH9KXrkZYaBMbKXr+clvLlMFmbRMXWSjqrXQXLD0UPCKN8Z4KErKxaYHxnvQJTOexnbEyIGA7/75O/mNJ4Pcx4FBzPq2pkwJQibvFUJ2tZFCwQQ4YtjZ0zXpepJ9dplzWXeABgYI9vtTKbT7WV8N7j44HMxdTI4Bpta6QBzdBA7fX01sDlA1EYHsitDJiH6oKD7YjenRjTnFaipyMw4VsZzzGVM6+MkCAsAYV22RdBwwVxUf7VyuzyQXQyvFgbHyFZbc72uTJZ7sOoc7yBniz9vbcT8BBMaTKmbIT/6e1J1DnNdC5J0Z7xzUkTtdQLRBwTN5lJBOjgEb6Jwwah4Hr1VwC3HViYmR7KywyAIaMiv3/bIyEjwgi4zDIyRDrKB6rV6SHeZKIelOb6bgfTi7MBcpD3OKaMGcCQ+5GONNhDQCdbrDXRBQON5XiiWHFdBNJubTIMXWA0a9ywOnpaUcdiSBiiltb6+/uZmZCG8XSFQ3okQOuzvJk/GnEAw4gIFPEdCDJfsRCPDmBSknQzS6ZBpwNDHw5kTmBkhxMHYcA1EHEOagENSxF0CY/uIhQ08lxkGRiF1Tv0IMy/6yUUS72ErkTiPWhDOOSpPgg0aGkEuSDgMEHrFHs96pcNcN7QldPr4APGtHy+FyEQ/cppkU+9VxlYfeuihNzcjW1EjE4gEiRAZGs8vOfp5ciK4tKxYmUoP9IVDvWoVZNOBiaGt4NwEEx9CglMCm/GbQtnHM2F6Opt+XbvgXw8MjJHZXLfdS/U6aCJ/dDhCJAAQOx8J4kcnJmNqiN9KUK8rnVr2QgOCXqGIe+J/EV6KF5fhGMK3wdYopaORlsps24t1vxcMjJG5/FA73bO2m0g6JoJE2EqIGB/jIsOSi29P11+qkxqopKvuYFC9jdDmS9sF0NiXpsX0vhC4Nqq/XPds4N/zeKUwMEb2ajVpZKq1teOXHJP4S81XIv3K4xqi860eJARSaMtNGiiBUo2UlDzVCTgkkS8DkWkBl81jP15/gNtp/Wo68uY3rVYqttQXH+hjB7dC7Py3AcSMfzpn6hEn5tSksJobyr3oeQcE2Wyzo3odVxeV/nzwUsa9FGfitwbQc13EClmvks303vwamW1lG+rTJRuP+h3eAk4wHWM8vwlNHLYSlIOu5ieGJgb64OjISLmZSaeqtMPYxjIhsBXViHvAJVqIEB+tCj1xFgbsF8eHhge2G/7VwsAYOTc3V1PfNtTDfqcjQ7iONHrpObDJuLjWGcyrfpiaPCuXfqD7WvfvH6+q8mVaJ/QX9pkMboFN/PzgEHEFR3oCMx3fTOrsu9998IInvgEwMEbu2rWrler16qFrdPbbiRIJA0SCxHgCkr51DKWKTDY78NeAPfjgV/h8/aIzz7mZ4JC0DXjaFg5uxZdzvzPDNT/kzWSff+CBB5se+QbAwBj5a7/2ay11Nbzlnz77UscmIV4KfWZtOd96DXRTvXoml3tVb0d+JSBG8IWSi45dgiItersKW4Upnr8UKBaYrSKMkZnUtn2c5ZXA4JwdgTqzTse8g+p86Gy49nQdI4EIW+O3hgC+U+DJXbO7vu0byYOATBcP09kX2tWZt70FB47RzG+NCxCYm5Tklte24PlKYbCMtMwqHQ3Og2ZqSKrT5lKmRdjKVEKMc+IKs1w2/ZnPfvazq54wYEjnsqcdudDsJQyLOH47XptxIZ/ihKfOFzLtzAue4Q2CgTJSc7M+0b3bcglZgvVddYKthCJEEGn6hHKAQKlUd6gwNPAvn0bIZFNnZRK5o622LzWfW88vGbMjwH9d9vuVTp+Us/eGTT2AgTJSYr0GWzw4Ay8lQDx/abzY+u0MTqcWOtnUsXAxeEin8qekg/JeBZsy5Xi9VDv7OG0Bx1/RuAIi4sntshyvFAbKSClR1dmDRiUQmRYZt5myCZfkSWgm4p2aG89v29O/+XJ+XvwJ0xo1S9ton1+GBTxnYGTqJcztC17Ik8mmL+srPV8OBsrIbipTg1HR5ACx836uQIORKFCCI5uutubhPJNJH//MZ76+bW9YzLayG+lsZj6u6oCT7x5XWnxZUjtZZXpZ85pAh7KZzFPJ5RsGA2WkKmsGdrw8OJMJCWHIG5kIIQlBKWF0+hnFfzvlBgW3WzXVy/hKTNyDS2MsDmzVPiAevw1UQONsI5POP5vEvGEwWNPas9W+1G4hxFZJjgQLTkYISLxLfpIGm9PZ1LYS55Ffe6Ql9M66M6briEc0r1Gw6EPEcytERmdT6eVULvWGrehEGCwj06lawjsokxyC5nlIOt/PE2FrPCFtlWI+v+3jjjA85+2Fc0f55ZgWIcaDazjRfzp1drw4flnfzfpyMFBGsiGQrsZ+0nGXagUiX26s8fwECukCR0PnS+lCYfvfsJiy5YCBThMNjJuUvxtckp6yF9/1rndtJFdvGAyUkZmUjV4irfBGTOubrCSNPGGva2geUkbmKpa/1Vw7t+3EyWXSq+DkaNE+Q/JLPO6Xgven1/Ey7ihZ+vQDDzzwhuzT2QqD1chuak9USZyYOM7EQOf9XEyERhDEx0aFCCl2qWfS80tLS9u+0beTSi/IAjRhjjOIFzb5SyECA6NQbmVof9dAosnpnr1ht662wkAZ2e2057x7TpiEAAlD/V00zkxJMdMTD0g1jAvmjHSHdPr8888/v+13EnrdnjcMzrF9Angz9SBE52eTmQF3rtTLTi6f37ZFi1cDA2WkOtt/IDVIs7qKWZUUu3mVtMd3BbAdnz2s4dOEYed5IA7M7a0k9N1WyGfTm/tQE0aBN/tqCb4TXngFJmOCtwTPa5VsLv2GrrFGGCgj06kc+2tcaBlr4mQbBvLYXNzCISPm7w9A4kOcs9yZzpKX9dKXxQvMp3MwsqmGXdDAxU19ooWBgUFLQ19CXDwqciOdL7xh+3S2wkAZmctll/D64jpr/ygQSdyERmnPZfP+2kykHsLxZo9+3nTvsszL6u36kNiRAzfw4EW/iBSPOcQ3jITHHBjHJWgBvT5TpaXNbCH7hjy081IYrGntdHp4owScAhgUmYN5dW1UwDD511H5Agf66W/2CCDe66f3mj7O8mohnS7wpqPuViuO9vmjcolZFdc8PvbDrY3bDw69dKpaH/iLKl4LDJSRMp+jMCw8Ys77whPnRoExhievXPKVDj1aMre8ZCESyc1rr9dKpbOX5U5CabgkgenV/BNI4MifPzUWXs/C25ELfgxWxE2s/rjfCu+FdlZ9/MPHyE7Kpnh5rfcwkWiIks/n3JRGpwZy8Lg5r0AR3zcZTiU9a+TSucvyOaJ0q8Vzf/54ieyFvxomjpO8WDAcNZZjWrdYF8eTo1S508m9IQ+2vhQGykjp04h6J0dGzJTIYmLdPAkSJvl6aqPd8PGHWNdQJH1TczeGi8OXxYHgbfdCiYHc571AdHrC97BgriTNM4U/mKmkBN90M5+XSbkCYGCMVAfFuvC9IjqOxkEUOsw1z0PCPN7GyHtrEO6MP7cvFJQlMhLXNZORplwGyOayaJN/UBiTGr/SDk6+oCHEwoO4yXhJR4S448pfN9Vsl4t/uDTywQcfTGvsKLBdBxLwy/SiS1DnOYe5EI338ECgSBTyIun8iYO5arVe8Eq3GSZKEysSptVMKuvOGODjI+8HSpgX8ANVYef4imjJtEqWtVto8PDzGw8DY+THP/7xfCaVKjLo4XlCkLS8UkwTmsmYyVv7YWIkUjBTW7xblUPSNcMLlW4zlEqlmtyumptVSaDjIAA3N/lJAJyJjhskC0uM6VSmOfsGPdj6UhgYIxcWFoYkofJaw3QiSC8dl+3SmIMo83KIvunCi3VzFSAQynnZLpfTl2XcuXjxYlG4DdE2670+FOjPGer92Fwk8Dj1IWopzJec5lcLjcsjdd8DBsbISrdSkioywXbAUjGJDu8K2FzFAVhf3To1ccJEpqbSlV6vwIrLtkOhUOhqXOy4UyZ8+GAMCwGIE4sXQeA2hQ+IAke8zkZrtdzA35P3WmBgjOxs1IZ7HfPXqNBZl3LmWxBFnUa6eZUJDFUOxQXmuQneMv1IpVPru3f3LgsjZ2ZmGvlcfi3He/OYLxbCu45wytBQoeSaF3EDIFhgvF+ul1qty/ZB7O8GA2Nks9k4JM2bYLLsUquO+jtPJc0wKx4BfycNL6rFXMFqdx44FXM1Zk1O3nxZxp1PfOITtXw29ySM4QX0/gpPzXWzrDixViz8omOD0PFtS9fUULyTyWX+xacffvgNemnZpTAwRrZ63XvV5QwvordeOow3IgAMhKGRqQSYF8YdHD6YCfN57bWbsos8R0KdlwMOzY3+1oGpcneqnLGiUAfnMM6HOS9WRch5Xq4BsfmMNPgvvvOdd/+KR1wBEAzEAOCaa6/61+1W66e7HaoMjgIQVnhYPrl0qwd/GKww9uiK21q8yL6Y/9fPPvX8n/TClwH+4od/4G2lVOszI5n0GOP2ajttp5Y27MLqhq3WWtbQuAkv0cZSIWvFQvFYujT0Rz/9hS8+klRxRcDAGHn99dd8tFqt/dNeL5XjBfQsNkemYTYhUjClmxBNFgwmsIQnB+QfPvnkM7+UZNl2+J9+8r3vm8q1f2P/UKY4WS7a5PiYZYsl68iy1MXE9UoteVF+19oaDlaa3X/9l/5/v/UR4X5pZ95gGJhpveGGW/+/OydG/3FZUhs+VyutpKvORTExZPMjUXFJjOW5+JZ/NFfHy/aR6R/5/rfdcOzC0t/aaLaLQtetBC+Zl2tmY8WszZVztnckZwdGc7aj2LPhdNdG0r1TVxoTgYEx8sEHH+y8+8b9j3zglgP2vhv22i17Jmzv5LCNlgtWyIpZMEmBW36QgTGx02lZvdHgE0fWajblaGTPTU2NveYvmr9aaNaaP3Nufultpy6sCh8EjDFaQifr0PSPmvEa7IamJM2wsKEyyveGPcz63SC4kQOAG687dMdoPvW/3rhjdO/b90/bD956jX3/LYft7dfutSM7J233aMmG88Hja8pr5WW8zWbLiVYuFW1qcsKmpyY6Q4Xyf3zu6PHL8rHpfTvG95xfXL1rvdYs7xwt2O6JYRsqlfwzSliMrR9raUllK62Onb648vWHnjnzmaSKKwZeNyPf857bx4qZ/J+TNP+T/XNTR+YKKRvJp13Dzl1YsBdOnrFHnjpuT548Z0sNjYPDY7a8vi4T1rOx0RHbOT1lZRFueKhs4+PjxWq12v7pj/zsbz/00EPbbr5OnF385vT46LTlSnddWN6wueG87Z+dsEKRlca2NWpVvujuL0VkDvz4yQv25Nm1zz1zbukLSRVXDLwuRt57773Fs6fO/ePpifG/fON114x0GzV74dQZ+/rRc/al4wv21VMr9txi3VrFUbtYbdnietWWVtfcZGHKipqS8BGXtY2NsFgg50LSf93JY0efPnn67DNJM9sKs1OTf+raqw/e2JNz88SJczYqITwwNy0bKvMqPNtuXuv21Ivn7XPHlmw9lf+t0/OLX0qKXzHwuhi5c2hotN5q/lVxZed5ad/pi+uWkoBP7NhjIo7t2TGrpJ5NjZT9MwtrlWoy3RAoHhfIdwtobAqrPl0xuZWvbFR3X3/TTf/55MmT2/qdqduu3bsrkyv+jVKxMHFg9w55DGn70tMnrdOo2ggL/s26rayt2cPPn7HPvLBqGymN9/nCZ05fWBj4CypeL7wuZ+crTz65rGnDkw2NHVNT0zY1PW1HDuy1q6ZHbDzXs8kyHytLiYkNGx8uhUVz1i4V8FnRStZiYe7IsMYnmVdc2kar+c7VhYUfDq1sH6RSuZ+XEB2sNdtWymft4NykdfNl++RTF+wf/c7X7f/4wuP2L79yzH7n+IYttbN8pt9yuStiZ8e3wetipLvhKXu+LAdh58yUjQ4VuSNAvKUzOWvIQSiLOaVCzoZEKN+7Ku7FhQEWz1npoXypkBeDpQXSTKVlq/XKR9///vcP/Ct1Ee665cgNtUbzowzEYyNDvtKk5mXuM7Z39257caNrT62lrTO130YlpCXfrqI+8Bb7KxBeFyMBadexjcqGnZuf9z04q2urvpR18sJFO7+0arumxq0qk7qgc78T0pEG+pxRk/983kbKJctoPCpIAloai9hBwIJ1q9W+4/SJE/ckzQwcVqq1n262u7sQOt6qv7q2YZlcwa6VRem2wueUpifHTdNJx2fX7IzlhWO7ySu/rzx4/YzM589ms7mGuOMLzzBsamLMSqWyrW5UrFGtOkPXOxqQM2kxmQ9Up31ButloWlfOzj55ijOjZWfyljXYfLtV/8nQymDhfe9852Sz2f5htJHpz/zisrXVdrFYsAOzk2ElR141xFnbqPrS4VCp4GZfQnhFbO14KbxuRubzubr612VOiKu+Q5I7InM6J02cGR+18xeXrCCm3nTd1TYuE4Z09yggR4fxZofyjcskNzROtZyJLOtBYF+w/r63vvWte5OmBgYXKyuHO73etThabHmEmex8x9QPlzWnHR3yc3bP8QmlSQmmuCgrkrXRsdErYrPVS+F1M7Ldbuc0ZUh7x8XItjy+1eUlO3P2rG1srNtipWZDwyO2Q2aqrPkZBIFRIgv7YG11fcPWml0bn5iQaW26BxSYyU3pzt5Oo3I4tDQ4kCBdk8/mCpjVUqlooyPD1mDbIwsVMgaMhThgG9WajYyO2pA0NSOhm5ickFM2ekXcf3wpvG5GdrrpskwPXox/NmlVpmhxdd0uLK7K2UnZrl27NemftKx0EJNKi77Kqh+++taV71AqD/mcresJAZyZ3V5eHuxVSdTAoNNs7cbhYn0XS4KTUxDz+Jqsb1NJ8gFNjdv0aWR0DK+6IyG4LLvgXy28bkZqIiqvvJwpyjMdHhqysbFRO3tx1a7av8dmJscs3esEh0FE0ggpDiUFBeyQGZJGrMtBWpZm8jXVcA9QThFHtLLTHfh3sVS/Brxg2rvSyrGxMZu/eNGa8rIZx5nT4o6X8KY1LOTlUVfk0En6qunslfH01UvhdTOym7b90qZ0SmNaPivFFMPqmleyVrlvZsLEGjFqPRBGJsrviAgwa0w1cCwW1ypWLA/b6HDZxyvuQnAH081sZ/NRvUFBLps7zx0ZNHJqfEwO2YbfN10Cj3zBVuTBsmthx/SEjZcYQ+WFnz5vp86eP51p2YmkmisKXhcjP/KRjxS7nda7cRCQ8Fk5BYf27bYjVx9k6cueePaotXsp2793t62trdnaegWL6kxiDGKxoCWms19mz845IRO5DFpJzgF/vAVQe/NhM3LG1lZXbEPTozlZj+rGhj3+zPM2v7LuglYSXhWNk/V63UaYa3Y7z764vPyGvuHqO8HrYuTXvvzlt+VzhbsP7dmJ7XQXfkxahddXLGStnSnYxNSUvNURO3F23lZqdRFPTUrTwu2inrUUYN/xEyf9Ji4EhIXE8Wi69HOgr8EGeu3eMFMlGuGuRjZf9EcEWLjPySHjA6YQBk8WfFPsL8LS1OvZ2dnZ10Wz7YLXhVSr0/r+Qi47PCaN3DEz495frdGyC0srNjYyarceudqakuZzCwumcdQmRkeSG8qYzsAs9vKwWF5RuVpDnn3CSIeUnSyWR34nuRoYpHJWYKMVQoPwsTTYaouh0lDmtixc0DjDwO6Zadu7Y9Y92nq1enV9cXEi1HJlwWtm5Mc//vFMPpt/uyhiC0tLlknJMZHXyuL4ikwoc8KCTOc3n3zaHn/uuF2UJ7ugiXdYngtMhGAVjZFD0lgIBVFhJGQkh+r/+JNPPjnwZ/RzvXSbVSXuO9LeiJw0nLW8HB1WpzIyu8hbIZeRkImx6gsebTab3VWpVvcn1VxR8JoZ+Q/+wd86NFwu3Hb9of1+o/jiyqrf3TgPs8QlNvoefeEke0dtenJKzFFTmlxjUiEMTGSKgYnb0NjEfJJFAX+rhtKkLWuFQvbBpLmBQq6QqfCgLYv4rPE2GrXkCeWmbTTaViiWHIfllZX+fLLVdiEbrrUbA58ODQJeMyNblcZbp8ZHd121c9ZuP3KNHbnqgJvNdCZru+am7cz5BTt+YZEFA5duRsLp6WmfS4aX9oV5HMcNjZ01mWDNGV1jyS8v8omx6Z3bck+y101JljqyGgG3E6fO+TJcQWPl0PCwx7HAgffNo+do6HC5hMVIt5utA0k1VxS89jEym75zXI6NvFa/RXVw55Q/0Ipp5SnfjWpdtad9Mr0uTW0pvlrj5f5hRYelOhiJR7guj7ZarSbIMH7yXEX6G1/+8pe3Zcd5u9sq1dQeK1E9CRJzSRbvMa+jw0O8SEloYC2KvHTeJsZHbd+OGd+8LKfoUFLNFQWviZEfuPvuCUnmXcN4ppJYxraqzE9DjgJeazGTkku/IUdBzBVTz11ctrSkGs+9Ku1D66QWODW9Tqf9aU3MfyWXTtUQAO6MoA3SgkeT5gYOhVy+jFnHjOOVTo0O24X5eTu/sCj+da0h4cL047U2ZVJHNYaPjY04k8Xzqz/4wQ+Wk6quGHhNjDx58cKdmjocoTDMY2GZ5baRoZIdObDbzl+44PtCJ0bKvkbJY6vc9cBkQRzGHTGsl05n/tXMzuE/OpYr3Z/NpI9xP9LT0ulKrlB6OrQ2eEhlMrNYBpYUZ2Zm7TZ51yPjE3bNtdfZLYcPWlZ4Yk0Q0qePn7TTZ8+7QLJ4IBM7215ZuSIe3NkKr4mRjUbrJ+XBFdCs8vCIJFsOgjy8IZmm+fmL9uTRF3ySXVEYGx3jyWBbkTPE5Jq9q3LzT+cL+V/cM3Twzz300GMrmcnJdTH8BV5fxhgqRi5mCoWBzx8jVOuNG9hQNTE2Zgd2TNvyxQWfGh3aPWPtWkW4V9jSIeblLSfzipCePT9vtWbTSsXiVLmYHk+qumLgVTPy7bfeen3Keu8TP7zDVQVWaBZkNjdqDXtB0ttJZ21dU5Czi6t+139GZqkmzcUZEnEenhwf/Ymjx0/+44eeeshfHMjHM+XcnGXMZG6nfGclKAP91GCE++67d1iMuZrVJJbhLszLKTu7IFOesZZM6jMvvGhVtn5IKPfMTtrYUNHmJkZtbm7WDuzZY+VifrxTyO5Iqrti4FUxkrnjRmX9Y8V8dvd4WZLa6YkI533rY0lzMt+qobhqrWkNOTNrGg+ZVvjbPOQ06Pjc+NjQRx994tmvJ1X2QZ7kWeaWidk9pXFoWzZezZ+oXp1OZ68a0bg3IVM5Nz1l1x8+ZLsnx21VVmN5Q+NjLyXHp+DbIReWlm1lo2LjcoaGcrhhvULJ8tNJdVcMvCpG/p0HHvgZeZwfgeBsyWDMGxoa1hyrY/t3zWmCnbdiSXMwMY25pTxPWxcz1+W5igLV0tDQX/nG48++/IdOUqlKf3EulZp/4IEHwrrAoCFtd+TyWZlHzR/lkM3LrK4uL9qjzzxvi2IYwohV0NRK2ijmlcJN79X1NV/kZ4tKu9PamdR2xcArYuTH3v/+wk3XXfdn6/XK39+3a2fprdcf9ltAMKuk49Laujs8mKNOq+63rliqW11ft1WlsZVCjuwn/vr9N/1GUuW3gYjXgYC8gCCVymyLWQUyucxbZ6emrChvlakS8/yFlYpNT4z7OH7u4pI8bJn4bltMXvK9tyzyP3/ylE+lpjRMiGpHkuquGPiejLzzppuu/cLzz/yqmPiPcrn85KFdM7Z7vCQnQY6B3PeWCH9xbcPOJp1mjwtTiIzOufPBYnS90TiZzZX+0Yc//OB33u/CjQ5fNvDF8oshcrBw++2352QyD1Q31nyCf82+3RrL160ijcOheXF+yS6sVnwJcRjLIovSaTfdvNabHe8jqzxjwyO3/IUPfaiUVHtFwMsxMnXf9dfn3/72m/bcfO01v3RxffVTnVT6T8mE5sc1jxriaSuNfzPjI7ZzctTSmk6MjU1YKpuzi8srtmvHnKYYPXbBSbLzOC7tXC73v33zySe/+1NWmjxCQFgpjQwfVhkwHDx4MFur10u5Ytkn/afPntFY3vUbx6wPs+jPqhOrUfOLS1apa2qlYYIZL/NkrhfE6Gqzeeh8t7YnqfaKgEsY+SPvfsfcHTdf+48u5LufaS6tfq7Vavy9I9cfufqW66+1XdMTkkSeiej6NsZCPiumFvxm8G3XXuVbJTbqLatonBlzR2JUrrry5fL/MX3VNf86aeJ7Ap5tNiXp2AZYXV1NDw8P5+amJzWduGANy0ps0o4zCxhIElMpdvhhadiGUiyVbXZ6mrcqBS+9KgdocXl6deMKZuSZcxf/l7GxsT9/cPfO73vnganDt+wcS3frGzYn7WP5jb03lY11n24MF4u2d88uHfP29Uce8XVLthOmJe3cjsJbbTbrp7L57N955FOf+t4alrF1cdG9VhnmbXl0rVQqyerzffZgLVjdL+V5ZwBtmp08fcbvT2Lem9LUMWko4ygrTQdlhgsFeeo4cel0vl6t7PZKrxDoM/Lm6w/fnckVPzIlR2CqYPaOq3fZB95+ndVWl/z5B7Ys5rpNu3rPTltc3bBnXjxn43LfZ6Ym7fTimszqmq9XIrWVat02JOWVWuP/+vwXv/qtpInvDunC5+Xs/P1cLvP3eoXCwL8ZCaxceHHHyvLiFP2ZlVCm2Sgv5edBIjaMrVSblpOjkxXjatLQF154QcLNFo9zPlQcufqAnKIxN72aSl1Rt7P8IZ77778/+9ij3/g7jWbr7Vl5a7fvm7TDhw/7TODZE2ftzPKGXbNz0oakhcViyeqtlk/6cXZGSjk7Pb9oo2NjPg87feGia2Sj0TyVzRT+0tl5Jb4CmJ+fX764tPJZwsLCwrZ4rXMzUx+s1hsfYUUKb5tnUlhtatRr1m3WjGck33PjAbth55gL7bV7Zu2mXeO+6Xqt1bMDO2d9Q5m8OY3j6S8/c/T4FfN4Xea+++7LP/S5z/z5drv1ZxqtdvauW66zu285YlMaDw8cOIjrYc+cXrB733qzP4797MnTVvdd4xl3148eOy73fUMmNqfjmi1XpI2VGt7qv/rWM8/+m6SdKwL27d33I8L73UWZyLW1VetJs647tM/ecmiv3Tw3bLtG8nZkx7jtHsnZRDFj1+6ast1lGS0NLydX6jazY4eNlgruxTabtV997vipJ5Oq33DIZLqtn240Gv+k2+vlGRuKvaZNpuo2mumETcVyw7/01HG74dqrbXFx0aqaeDHdOHFu3l3xWktzRrnvmCfuFCzI7Lbb3eOl0tBfPic1C81cGbB7x/RtrVbn/Yz3k7IkH77nVnvLtQfVt8N2aMekjeR4tqPhS3cTY6M2oeFkWB55WUPG2cUVu1jriB7OyK/3SvW/9dxz57bFu34tkJmennx/u915H+aGcEFj3RPHT2syvGi1pQV75vhJe/LCuq1XG3bszAVb0jjSTmkK0uO+ohxzjSc8Vrei+SN3OaSJR7O57C8++viTv5+0ccXAnn2717rt1jtqtdqutx7aaT9469W2Z3rKnzspGhusappu5Gzm4HW2/+BVGjaKNjY1ZzOzs7Y4f8EePbOEWW1pnvs3PvU7D19Rz0hmrjq090y6l9qZyWZ257K5ojy7lBWG7EK9a0/Pr9vR5ab1CuXeWrXRXm+0WzK/rWazvaHerMjpO9Ppdp/ppFKPWC/9OXns/3x0eOxvf+WRbzyc1H9FwZkz5y9ef+jgE+sblXdU19ZmC611y7cqVltZtIvz5+3F02dtfMceO3TbHTZcyNmFk8ft1KkX7fjRo/bQk8ftfK3TzmSz/3Rkatf//tRTT10Rb4WMwOImj5APpzv1a+vN9lWaxu3VDLik0bzHs4uFQkH+d+dcvdZY6HQ6TXmWrV63vWGdzHonl9soFouVd73L6g888NAV1bHvBvfcduT7llYr/zjbbd02UzR/3Jy3Ja80zHbNTNi+XTvMqqv21Aun7XylbVVZnEY2f3F0dPTv7jpw7f/nU69kOnWZwRn53yLcc8/bD1aW1/5Us9X+oV6vd40Ed4S1Xt4Z0Ou0NMXsWTudaWYz2fOaNz40OlL4F1995KkvKg+uxBUH/80yEhBHUj/0/runa+utGzLp7A2dbnu2WW+U2tZtpXqpFaUfLWTyT/5A+YePP/DQG/8hs+8MZv9/wIkj3T7OjM4AAAAASUVORK5CYII="/>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p>
        </p:txBody>
      </p:sp>
      <p:sp>
        <p:nvSpPr>
          <p:cNvPr id="7" name="AutoShape 6" descr="data:image/png;base64,%20iVBORw0KGgoAAAANSUhEUgAAAFwAAAFOCAYAAAALhnp8AAAAAXNSR0IArs4c6QAAAARnQU1BAACxjwv8YQUAAAAJcEhZcwAADsMAAA7DAcdvqGQAAJ/xSURBVHhe3f0JvGXXVd+J7zvf9+4ba67SUJony5Ity7IkywgZPOCZYBmCCQ5D2gTC1IQmDEHtfEhCJ/0nkHQ3AULSTE2wmUyY+QM2nm15kK25pJJUg2p883Dne/v3/a1z3quypKonueqJ9rpvv3POHtf+7bXXXnuffc4ppL/n9IpXvKJSXe1en2rl2+qV+g2lcuWy4XCwpVIqF8qV8kKpXD4wHAz39VP/8V6796WJuW37PvDgBzpZ8r939PcW8Kuvvnp82Gy+azBI7ykVizeVCsVGqVxMlXIlVSvVVKvX00h9JFWq1dTv91O73RquNleXup3OY3J/3E6DDz78bY9/Ib0vDbIs/17Q30vAr7jootcPer2f6ff6rxwI8cFwkEqlUqpW66leq6WJ8fFUH2mkQrGYlpZX0vLyUhr0uwa+r/hJ8TvtzvIwpY+pkf79gePH/zrL+kWnUnb8e0Goj0ah8lO9Tuc/dbvtS7q9XhoMhmk4HOo4SEWBPjIymhpj46kvNJcXF9PqylLqdjtJ0p2azSaSLrDbpKlKmq5Qtu/aPjndmlte+kSU8uLS3xvAAbs3u/gfe732jzbbrUqv25fvUFI7MOBVqY9GYyxNTkynSqWS1AOkXmiAEfXTgoCWEpGEF4opFYW0vLL+OywPhsOv275l+om5paUv4vNiktj7+0GVVu/fSnl8T7sj6ZQ0A1i33xPkw1SSzq6UpbflUBdNSTP+xSLyUrBOn2g00rRUzfjoqOKWlb7g3jEYFmiwknTNT952ww07orQXj/5eAP6G2+/8x1LHP7yyupJ6g76ALAifoaAsprLARH9bWAUyDdLpdFOr1U7NVks9oJfq1UqanpxOk5NTqVyqSMKVUglKql2pMExlZV6rVK7u9Ybf4GxeRHrRVcqb7/i6y4aD7q/NLy5Orays2K/bk2qQbsACKZXKHjTHJMEMiJ1Ox+qj1+umkVo1jUqlFAUo0o6aKQ16aUTWzKTCJmqVVK+UBXZZ6cfSlqkt848dOvBBF/IiUQjOi0ivv/WO/6Pb63zf4aNHUlfSK/1ta6MgoEuS1oEAHJOaKBRKBpkwJH56ajpNaPBE95QkynXp9clyIe0ZK6ddY6iflPrtZmp1u2mu3UtPLvXT8cXuiUqt8fq/+szHv5AVv+n0ogL+DbffeXOv1/mb43Oz4ysy7VAXOKS1KMDR5TVJOaAyeLY7LauHKamPmszDgdRPoz6ato+Pput3TaVXXLYzXXrRLjVQPQ37nTTsdVKvs5pmZ+fTp5+YSX/14OG02Or93fS2be/4k49+dC5jY1PpRdXhw9T7nzv93jiSzSCH9CIDxaLAlmWiCY+BDjXSSgU1QF0N0GqtpsX5mZRWl9K10+X07bddnr7zTa9Kr77t5nThZZenqV0XpKkLLk2TOy9KI42JNDlaSzdeMJUunKzKhGx+TWdl9V8r/xdF2F40Hf72O+/8Wunqf720vFzuqdt35PrDvhpBJLAZ9GTOWY105KQh0mi9lnpqlJ4k/aqtY+m7XvfK9O1v+Zp03bXXpMbWXakscCuN8VSW1GOzS/X7iNVSKw3SytJKeujwSeWbXvnrv/IrS08eO7bptvmLAvjdd99das0v/Zz06/XNVlNS17V66PVkc1vCEb6wwSEuKxoIexpMy4r3lpuuSj/67W9Pd9x6cxodn0iF6kgqCeSSZqJFnRc0/WfQlWFoK6Ug5AfqRX0Nto8emUvzzRb5XfuSy654/75Dh5ZcyCbRiwL45Vu33rXa6bxPZmAJPa0pvAc3pLeqyYy0i/wAH7ALMvVCtWwfq6Xvf8dr0/f8w7enXRdcoElORSDXBDJA61ipGXwDLqnGeknqHZoReepPAxybXUpHFptSTfXJybHxTz7w1FMPBlebQy+KDm+1O++VCVjtSjejPkC455ljOY0wSDKWyw/JrlUlE4pz9a4t6V99193pW77xLWlkcmsaCuxirZ40BZVFUxX4UjpyBakQmS2WcKadBh5bvtZIk9PT6dq9u9JWTZAwM0cbtVcHR5tHmw7422+//WXNTvdNy6urklzpWYHZsWVSTA2m6SKDJfmeaIzIKimla/ZsTz/1Xf8w3f41d6ZuZST1641UHJlIRY71MblR6ZyawJeTdAO05qqyVDRT7cpa0dhQVM8p10bSxTu3pSnylckp76tc4CbSpgO+1O6+u9VujVWz6TeTGZTH2Kgkrl7XOYAX0uRYQxJfTRdNT6b3vuP16bJrrk0nl5rp4OFj6eCho+nE/HJqDiTVZUk4aqQqW11SLFQl4ZJ4AcpMFQnHpjfgkvSxsVGpE/mpgUvlypY//YVfUILNo00F/O5XvGJyubn6enQ10owaYU2kzDqJJi5tqRjZJ7ouSZdX0paRavruN78m3Xb7bWl8y7a0c/u2dPlll6SdWyZTv7mUDj+5P83OzEjfSy2hmiCrEakbSX1hhEaQq0j1qGcUBX5FoCP5lF2rlie+8OijY5Fwc2hTAT/Sbr+s3e5cX1OlY517qMEsgJLUpxWpmb4Gt5JAm6qV0nu+7pXpNbfeIpAkyUsy52ae1nFOJl5K05rcbKkVUnthJnWXZtKgtSS3kgbN5TSQfT7ULDMh+WNbwkn10AOQdkzNlaZmoa329P4Dj06YgU2iTQW82x+8Q9PyYhVpFsBFAduXBQHIK82VmGm2WmmbgPyOu25Kd932itQXiAtPPZKOPPyldPLwwdRb1ASx1VZug1StlFKjLPNRIPdWA+j+ynzqLRxP7ZNPpznFP3zocDpw5GQ6dHI5tYtSP+pNPWatKr/Vbte77cJXp0r5eqmTdrf3Bkw8zDSAHso+5iYDM01mk0jezpFy+u7X3ZK+/vaXp3K/JdCeSvfe+8X0l/c9kf633/3r9J/+8K/T/Y/sS93VldDT6iV9zTz7rMFgazdXU2dxITUXZlNvaTbVek3NNCupXiunudmF1BoW02JbM1duWqwsDyolzYg2kTYN8Jmlpds0Gl7DINntSndLk6CzVzXx6diSGKbt9Ur67jfcmu66Q2qkManxbyzVxqbStl27056LLkgnV7rpI48cSZ9/eik9+KWHUmdB0p7Z10zUh7IjuyuLqa1e0G+vWvWMaXbKWvkFF+1Nuy66MDU7PQ2+q0i3yl5d1kxXumfzaNMAlwH4dpmBNvji1lk/La+saMCLCc+k7O1/9LUvS3fe8jKNb+OaOTZSdXw67dh7eXrpDdenW666KH3PW16T/tnd35Buve7qdOzw8bQ8KylW4xWk40s1bk5otoqu73c8M61L5aD/B1JXHUk8C2EDWTAnF5ZcpszRxdJwuBwcbg5tCuBvecUrtgmLNwxRI7ruqrLcDsvv7qBE33nLNemNt9+U6kzRNYEpyf6uSDrroyOpMb01TW/dnm6+/tr0yst2pcm0kl5+202pNjGuTjP08myZWVJzMXWkx9vdftr/xJPpQ5/6XPrYZz6XHn3oobT09FOpM3ciLa4007JUCmN1t9dfHLvuuq8+wGeaza9Vl7+UdWwWkwAa1WKnaf3Ne3emN9/+ijQq9VGRGUccL9Ey2xSQuHJ9RBI/KfC3pC17Lkxbd+9OtZrMv9QTchpE0eWdlgfEEzML6U8+83j6V7/5l+k3PvwlnT+UvvDFB9UYK2lpeSl1emEhqflnf/mXf1lz/82jTQF82B+81usaor5UAGvavskgoRwtF9JdN16ZprYIbKRbJiPLswBeEHjDblcN4EmKGqOe6o2xNNKoJ2kLqR6ZfZris+Cltku9VkfqZSRNyGa/88ar0zff+Yr07re+Pt141RVpdlHqSw3iu0W2jPpppFI5YKY2kc474O+58876YNi7jXuPqI+ejtjhWCkDAXrh9Hi68sLtce+yVrOpCAFkUdLOUmtJs8iyzksyJzUnSqnTZOKugaEmS4V1FHkq3VAtWNH0nm0U11y2N33bW1+Xbtg5lm68fE+6/VU3q0fU0/JqK6Qb0IfpsAvbRDrvgB+ZmblEXfhS7lNiBtLlyyVZExo4qfTebVNpcnxMs0Cm4iJ6gsArVGrCk2k7ayMOUZDCGAekQnqyvbvLskaW51NBDZA6KywxegEMvY8KKmmQHNH51u3b05adO6Tzp1NXPaGgHw2rIfyIM95EOu+AS7vePBwMJ7FKAG6g0ZNZZluqoqTrS3ZtFUCSXk1IMBVpFExEGdiSYYZYEQOizvsCurO0mFZnjqfWiadTZ/YYNy5971MZK4r0ufKsAnRjxLZ3VXq+OlJLNZVRLNdSy8u+UkLKslopHI8CNo/OO+C9Xu+VqJKyJA/bF/0N2ABbq5bTtskxATLqGSDSzR16gB10mzbvaKi+7HTuCjXnTqbFI4cE+oIkd9yLW1XZ66Utu1OxsUVjhRpVoA9ZHtAUvjrSSJVR9R7Wy1E7IqwU2hN+1ADz9txEOq+A//A73zki3f3KrmxtFqOYTZYFBOsYHFmwGpX0AUxRdjNSTEP0Bz1bFB3uBjHdX1lOy5JoJjQrszO2Mh47zHR9MQ1YLSwITDVMQdb+ysnjsrlPerxALbkh6Sgqu9PuprnFVcUvatAt9+ulwqaahNB5BfzRJ5/cLdPvOrpwqGakbGhJB2yknc2Z3uiD3pbqGEpCe9LJbc0U25qwNJmmz55UV1Fj1WWlyCxcXFxOh/Y9lmaOzaYTBw+kkwf2p4c+/am0vNRKLTXm7MEnrZZYNZSJo3OWgVNaEeBPPv20wC6pwUuter22GpxuHp1XwNut1s2Dfm8SaQYA7Grpc5tlWCpc0xIexAQCgxzbI1i75qZBl0nM8oIbgnuVshvT6LYdafvevem6669M02OVtDC7kJ5+6kB6+EtfSIuaTaI+MPnYz8JESxnZleX/yKEjad+Bg5pcyRoql5c1nrQyVjeNzi/g3fatTG7QlwDNjBD1UpQKyPf/sS4tJeL4DI3Y3BUNcFXZ2Eg+M9KlubnUarXSEBNQwI9MbUvbLr4sXXrjTemyG29Me6+4NH3dm16XLrzqqjS5c3ca27ZVIMsiaoXtzfJBR1L+h3/zd1Jnq+pVdbY+L442tn31AH7P3XdXpUpu7AloAG9Kh2KKseUBE4HZI7fBZpdWrG+HskpQN6idoqwO9PrI5ERaWVlNf/aXfycJfiQdvf/hdOxLj6cTDx1IS4fmlV9D8aZ8v5IbDTQed3KqUj1dZp0aaLtt2d3K/6GnDqe/++x9HkxrstVrtdritmr1qwfwTzzxxE5NMK7H6uB22gDgBUaHmWb2JAMyve/ISQ2OqrdAEVqWeqsBxeXm73ijka7UVH7kgkvStttuS5NXXyFAa6kzN5+Of/GhdOBTX0yHPr8vNU+uKh8GxpZ1d2d5Ufp/Pq0uL6dWt5/+5MMfSwvLK95cxDbner2+cMWuXZsOeNhK54Gu3D59a6vT/Z6+wGOGt6TBjHuW8wIA/T3eGPXu1/ml5XTbdZemqalpqxMAx9EDMO/KksatUjG1lUEaufCSNPGSl6bJa65NU9e9JDV27/QAy222+z53fxpoYG2M11NtZMzAd3tDDb6ddPjEbPrVD/65eAh82Ze4ZXLLF/79733gt+2xiXTeJFxq4tU8mcDWNNQJ02kARk/jh/pARz95fC597IuPSt+upl52EwHTUINtGnS6Al+SPiGdriT9R55I7c/cl/rzmlWOTqTqNTeknW94c7roTW9KD508mQ5o8KwLbFQVG4OKFVkj6k2f+tKD6dDxEy6bAZzeVSgXNt0Gh84b4J1B75VUvCJbeKXVtkXCLiuAZl2aQZSpOjr3rz7zQHr6yFHpW9ndDI4KA5yertHsTPtrF+1IpemR1H3y8dT63JdS98HHU+f+R9Ly334y9T9zf/qHX3Nb+prX3qaJ0JjBZsJDT2lKr//JRz/t9W8GcJZ9GUuKgzQLn5tN5wXwd7/mNbulra7GKgG5lic8JelS9p+wk6rkNXGO3HI7vrCU7n3g0bSqGWRbKqKnnoFkM9hh2gF+UcCVhktpMNJJq/NPpsV996flB76UVp9+SqHLaevlu9LkngtSSbNWNgj1FV+ZpL/57P3pqeOzAbgcg7OXDwaDGTO7yXReAF9cXb1Mg+OlgLbSZK2j4HuIVLou/c1AyuIVDQID3LV5+sRM2v/UwbS6uuwJDxYGu6tsQ0s1eI+g0te2b0/1i/ak8tZaKu+opZErd6aRi3ekmiZEQ80qB2pQwEa6P3X/o+nPPnl/Gh+fiIZTy8VqJD1ooNnU5tN5AXyhtXqzwJWFh1SznS2lVQ2aqBXUSWysH6QaulQgIMlI/Jwsj2NHj6aVhZm0KguD5VYvudY0K1W6stQEy7RV2eJ1gVgZ5TnNsmeg0hWpT0NKfQ3Uk764b3/6mf/2AZmDB9PyyqL5QgDQ4WXyLJW+eiS83W6/Gv3cE5At7u4ITG4UM1ihk7udnmeWTH6YBDELXV5tp8ZoLc3PzqWTJ06mxbkT0ukCTywWaiNSE2zWrKRSRYDxJNtoI5U0sJa564PZqXhdmX/skv3io/vTPb/0/6RHDh5NJ2dPptmFRUs85iD3OMvlUr9SGn516PBbrrhiQsJ7fU8zuxUB66VYgYAerqqy3g6h7l2vceMA32E8cymTDaulXimmOYF+7OixtDQ/40WsriKgmwsCrMAauQbFwthkKknCJeJSI2pcgd9cWUof+uyX0k//yu+kB5485AkXD2ex2MVgwoSnIgkfqZS7o6XCMfjdbDrngE82ai+VNF2+KACZxrNwxf5vHu0DfN+AEBBMgtgugZ2OWl1abcm104gkmQ2zywLv6cOHBb6k/QQWjAZcSfVQ6fqtZUmyrBnNRmksJk6HDhxIv/r7f5H+1//2e+nJoydVnvS/2pM1dw0hXj/RZMeNXi9X5iulka8OCW+2+9+40mpWm7I2GLy8qV6VriFtUi1INKt1DIb5dgnpA6mcflpc0cRE6NPtR+uy31sr6eBTT6ZDTz2Vjh54MjU1SUIlDZWgowZpr6ykGamfv9Qs8id/8bfSf/4ff60BuxmDsQdHdQD1irGRWmrwXL5MwrrM1Hqt8vR0vR6PzG0yndOZ5muuuWb33MrKzy232lPcPgPotiYvVQFMl7dkCwzMQfspzoJArAqbCUng5Xu2p62a5JSkajzblGiy53BmbiGdODkrFTMfTgPqwsJCuv+hR9L/7zd+L/33v/6kpZqZKkRPIj2PsLAOT68Z5a6/pL4xUk1bJsY+fag28lsPPvgg7bepdE4l/OTy6rs1q9zLDWO2/LANraKKYw76xq2OrGVgrXCjCz+cN2vKh3PWT9hwydrLENMxyV5P3dRqLqRH9j2UPv7Jj6dPf/Jjad8Dn09/87GPpD//5Bc8sVKWIpXRC3ubJd8qFokaAVOUcrnxzIb/eqVy9AMf+EAsUW4ynTPA9+7ceUmz3fxeTD4eG2HBioq3BJqfLhYiYOJZnic/gIw1J3WDXmUQJYbiVbgpgcko9iolpLLuTfQ7JkbSBdsa6YLtE2nHljFv6GF7mx9JcYPG/Upmk2x55gjYrOGQNdY3ZVUrpRftfSrnCvBCadD7qXq5eCmqAnClxxMDJ8/u0L2RXn5Iou9FqnvjT8OgY6fGGh7UePqYm8CjjUZqjI2l8YmxNDU9laa3TKftO7alXbt3pimdjzRG0+xyK/XoFcozZrWx+OUNRzrn6YnpiUmbnYwVRBmpVmStuEu9KHROAL/lsr0/OFavfSeqoymAl9rdtCpTDAvC0ucujnSHLRzvP4l1FJ7JYTFrfLSexht1AT0mNyrwq6khsCc0gxzfsjVNbsVtSw2ez5Fjw1BLEi7No/yHaVQmX5iZMj8FKk8msyI5qt7B3R8UCquU+Eu1SORfHPqKAOcmw9V7LvrJudXOv13qDApNWRvsZS1KgnnSgMGRfYJ0d8i32hSHO+j420wUYrPNniY9o2lE4IxOTAjgnXI7/G4UpJ39hiPckBgT2JNbdZywPU9mjPoD4TypmSe9JSvK90prFU2qVAZ7YtDhXKPHVzu9RsTafHpBgO9Ou0dvuPaGl//xlx7+9VKt9jPF+mi9zG7X+liqsQFHwDKDRKzR3zE4MigO/Cw9QHV7HVkwoUpnVzvpiZlVT1Jqmr7XBCgbOMe37VIDSH2MT6bRqS2pIVdVwwgzzWa7llrNk2SdxHM8mH4IOT2KngX4bPSPwZp7+uh59cBm+5pvfdOb9rrwTaYNm4Vvv/PtUzu2Tn/zlqmpH6pN139M9fox9eSXswRLV0Z3UkGklgoa7MzO5u4Ztje6FCBqUitI/XKzmS1ildJCN6UpmWyX796aJqRCeCENz2DaYU4yw1TP4I0RLOHOz82nex/en546saBBVgOudDaDJEsJlEOeQw2i8MIgjXqpq9yimGl2086VZvdtO3deePn11730qX37923aQtaGAH/z1775DQvNuf/a7Q2+T9i9TF57hoNhJTYfZyDL0X2R4nyQ6kmKWdsGZBwzPq+fqDU66uZsCGLByRYMOlmTn5su2pImJqfSiAY7D36ZnmdNPMDueEK1uLycvvDwE+ngyblU5pFBOqvi+saFyq4IZLijdwF2gzUXdn0NCx5jRNOLq8uvarVa33rZJVdecPV1r3x4//4Hz/tNiecE/Dve+R3bd+2+6O49O3Z9/2pz9WfE2CXsJ0FqkRqAAlhsbravId6+O6NKAzITH68KqhGouqfYCgN4QFhVXsT3jV+pHyS6pWwu3rElXbZne6pIZ6M+4qYybGoiw5ItjaryFwT4fY/sTyfmFzU4xPYKHkFhGZa79DQWvQ7zcNJqiIZFumWqdtRwKndWechuHxn0uq8adprf+NLrb3p63/5HHwgEzg89K+D3vOee+gOHHvi15cX5f9Fut2/q9roVlk9t2Blk1ERMWlwxfpKoXLoh705VxQEU/YlKAXDCaYCO8kDhYtmQB7tnkfoDx+fTDVddmi7aszM2cwpw/VOOSkUapSeH5eWVdOjQ0wZyrsWaDDNTWSAqoyW9LbTd+KPKAxvfM12Vt6QeMlQDtzQDptFIj/0uzia73c7bLtt7Zfepw098PKX3uR7nmp4V8JFtE9+5tDD3o7wSCQll6xkbc+iqODC1XY0fzLpywL6uXli44p4mwNcAW5KNKoGid6iuumYJ1w+pCizUzcJqM+07dCLVZaFs3Sr7e3LCgBOfhuKZeiGbBhpw2+zKEnBPzCwpH8LZMxhPyMEHDTwhW55exU1llhYCcG6I9FJbPRGu6TU0kFRguT/s33X5FR/Yf+DgE+flhWSnAX7PPcPiSPne71iYm/m3zVZrlOk1EpBLtqskxqhY3KYChVAfkJ9aUCUJ550m3OUBqQqAIqWklaNBOHej+VQNIqBY1waU+ZVW+sjnHkyf+MLDAq6QLpa0j4/LkpPa4C4+HPDuFJ7F/Lv796UnZ5fdaIBMHssSFLW/Jley5TWZ4hyLiGuWAVixhAevXMqvxNwgq4PMVbrTS2657a3vf/jhe8/5AtdpgF918dNfM3PyxO8uLi2MGZSA2tIFARZd3BVWJQAsD6SyxIdQI9ybRKVAsY4RxJF2gpiwkAbTEcDrMi0jC0mypHJmYTF96osPp3u/9Gga08B3yYV7PDVHQgHqkScPp9/9+H2e0bqX2fpJaXFp3hMeegzvWMEOlz7y3ODk4pKFBzEiLjdFPD+gVDFG3lJx26rFwROPPbnvXrg5l0RrrtGJYyeuWllZLqGjQ32EBPocJgUqr8EQfpbmsirPYGVSOEA3JXWr7dXALSfSZi6fBLmC+tGIHQawhXlvo/BebzULdrwnSALtwScOpH/5H/9b+pc//1/To/sPuHFOHD2WPvjhT6fVAepKPNAI8l9YnHejosAAljwQnqp6BnvDm5qdMm5g6WiwhBXzAC+sLsIVg3270369A88xnSbhF+ze8yOrqysvZTua9ZrZ4KgzgQ/g4s2DJiEA6dmkQRfTah1vNeaujkxC1AvRrHtJqCOWifNTWvJEkinBD6pKDRGOJCL1anxNXJatDnie80uPPpY+dO8X02S1nP7mL/7/6W/2PS2QefdVPPdJHF6LyiDM+jurkOONMQvCqGarKwJ7cUXh4ov6MZACNhIOd1guLHYVxFNNxv3b3/itv/Opz3/0nKqVNcC/5a3fsnN+4eRPS8q25M/jGF0RTHEOmLYqMn1p0Bwu0LNH/ZBMdDqv5Mj1PkdscFQJwDudnCsrG7pSrVv68WMG2u22bWm0pJZ4WWS84LfiF4strqxKxTyUHj9yMjXFPotUPNcDeIuSbiwlVMmIdDfCwFHw+sXATLQW3CDwHwJkIaC3CvSu+KaxWe+pVkcmNU/4y0cef2A/GJwrWlMpw/7w1bq8HLAMSOZvIHyGNPNiALpk3AQGwDXd7dFPLYh0VauSvHhwKn+PFaokB5WfwRYwWCOslUyOTbH9TG5aUjmeJiam0rYpbkhssXTyfhMalfPWsJTm+oV0cvaE3HG/dxarCEHgnmXobp56YOFMDSAQWZdxLcQMjQQP8G7wezx2qHjuqcRBOnrF1ur8XfY4h7QGuIy419L1cukzyAIFP1QI5ziYb/Jsu5jlHbBQDiLSBcgAG7a1LA9VDnBZRqUepKPhSItk84SC4PcgyB7EagXJZOFLAAs4xgjyJT96EuXQS1jUmhqf0uA4ZnUQpimNXTHYSL15UB68i4XyPO1XPNfOf9Qy6sXmI/LI+UeNtTutO1U3sj9nZMDJtNlcvZnBIru2oyTAopv7WueYVuVixRt2/KYdSRHxCEdiGGBRSXgCmisulcBgCCBUmHqWeByEzfOkyfJGf2PekZb8IEujTj3ZYjNQFodGY5AEVJPSA673DaphWKJFxRE+IsAJt0CpW8Iv/8jLbyPK8nSI8CUe45h6zeWvfe2bL3b+54gM+He9+/su7rQ7F/vRPre6yjV4mHQsAgEiVgvqgzvg6NyB328CeWpPOiET5iTTeFVajcPmd7rzuFTEmCSypim7p+3sNVFFSQYApzaYQc+IGSwzVfMFSAKEH7Q25bc6i/VuxhgGYOctojYeJAUg+TNBQ5LzuvgukcYmJmfBTIwxhAv4HandfIkjniMyV/32wqUa6bd5RoliFvFfxVK+jjAYuh1dieeIdCmbe5hNUmkkFH8knvULunAugUh6VaqD7j8u0Hn8Q2gpjNedhhS6p+SVtTQHqFwTnqsB/GlggydQ4dl62nFgRT2yyywX81VAM8kRz6u8SEFpuAsUICtHQKcYHVFnDJ6ePVMuDTnoF1VrFuvOGRnwpWbzchVSoXIwbQnjHIZEmG4eKJEOMcXGHqQG6eVREGZsZIUfFWLAZNcsEl5BH9PNLaX5oMoTx4BLg2KW0SgBeg48gMJPxDMb4Sc4Qs2gilBp3D/NxgqVQVkQs032osB3R7PL5dUlpdTA78mR0ioO5h8zYBqiKz83kMuK2bMX5vqDO++55571LvcVkjMqDodXo789lRdR4bzSEOoBlYKdikhgBbQ0wcGfyU+nvQKLZjgkmrvlEcY9ylzaCfdkSrkwoOJPI3rRi3KU5lQHod+dr4FhBTJW+pBAhJNVSEu84ykdPKl8NhmhYlAvswuzGnNkTqs+uUkIhXDEvVU2E3HHn15HenoZgMsqe9m99z6w2wnOAYVK6Q2vZLeqOArJpplVm1zKuIAp4uhgplARq5qUAAyVBwh6hiXUUPA/rolDehJzTZ4GXlmH2slut6nRLdVZPs6buHLOQ36RB/nTcNLvbrS8TAZqGlomqdLwjCfWx5ImUN4yrXiU63FG4b4ZIoFgvaVW4+a15gRKqyCD7QG939u6OjfzCmd+Dqj4t/f8bbk37O2l6wW40Y05sjCF7qaCSAa3p2wiwqyAomLLtlZCtxPm5gEwxYcAMu8p0QwBCurH4CuM8rAqGAQBPX9DEI3kXqA0sFZiui9Jxx7HGqGnMaAikWZduVMS+WAZYb6i8ljHj7fty/yV0NCABlvp6wI57p1yszlf1AILGoWCU0mNdgO5nwsqfqr1qYaY2EpBwXMMXJTnCtgCkVShN/VjFZCuTby6mIzuG3d2cnBzZjG76OYQXTQfE1wPN6pIRwAgHV0c+5oIfvkv5YgAEPDdS0R5Oc6TchQOb5TLNarELzLrMHj2UkvO70hxr4qtdny6gLdOoPI6g0JqSZ1YhajcnE+I5ePucHhddvkVU3H/0/snu53OSIAkbuUAyqLoarj+9qtyK0v+zOywDsL0q7lRWM8gIkBY0t1i5KVCJMmko1HdTamQywkQ7fQDDBoW0Nk6Qu+i5+TS7h6R/cwfmYtoKE6t1rLyuBnRVTQaratBPdT20Hf22VjEdoyk+YRSeF2cp+sQDkCnLEOhFNxlkh6/4W1v+85xcvhKqTg/N7+t1+/W181BjlFxKmw/AYqepeJYHlSKD18wbbf1gXQrjGvUAXfKl1aWvPC0qvNOV1NngDhFzQAOzioKUqZUND/SmDU1JnzYjIsuZ3+IazeUXeh7yqDHodfJp5vtjYE3QEd1NRo8dNtIrWHBe2hW2zJr5U+tUZ22TuTyRu5JkAbd3iXtpZN7XPBXSMVev32xpLUBUxCAA0gMWLrWOU51EQNIQDwGCDOoF1sFrJsIOOxdFp6oGOsSGgKcY4z2SGpsVUb3WlpVgBrbwLscylvjQwSAxJe0My4whqz1HAIVN+LzoBbLAtxMKOsSbiNW1CsGSha/ipW6glkuiGVhFyKHdFN3sS5VFY3rcwmTdPpou7dyvT2/Qir2BsOLxYEsw6zb6ueCVUEcBQIcflScI3WoivlcUjHxQjJYqat6UkSj1GQHM/LXquxcpWcgSXTvmFABDoOfikldJjCDeI/4Guj0uuw8b1gIibbeVz7wQHwakHJoCHjkmt4XeMZxIIFRN3M6XkgZg3w0IIN45I2gRe+h6AGvA1HKfqtzkyN8hVSU7r04VvQCSBi2KlGh6EYq5IlCpj4ADkkjHtLHeYfN8QBAOuUTTjWUFNmPU3lRQdYukHYayoOeAnnHFWamCnB8h6lclw2gGahkQs+jB9l21zXA4CBMOjdGltbhqgONXpUA0E+5yYFDQOCfMQirh7jMiLGgoq4UByb0Do0Dg84NOo9W+QqoKCnagRQr52hVAx8M2/bV9ZrUwZSYhEEmCe6G8vZg6ng0DE6eolwCCYu7/mHD57a3wVJc8rYaIm/5o0tdHikJz49y5Ec63yOlsQAbvslD6QiPBlVvUQzfuhtlP+KUt0Ij+QhNY7ThmTIgk77T69iMtHCQs/IHB/JFUAa9wZXf+PXfPq2gr4jom9PW0RYSQOcYug9AkZAcOEuVqoEkwZjj+qiKZ4PWOjBiUro7H3zZomD1If1JRCpOg7pRlS5MNjGk+KiPtXBUgyKEMJB/OBLljQv/EL0O0MkPwRiVfc2bg7CxecUTgzDqjsU3Gt3vUZE0kyHborG/c6uIhnRZyhrVpnFub2u4sNMFfQVUVIG1vCVNKigsgzCxuKMdhUYcAMckBDwYRiIFlyvrngIpgScP+oUKCH3KWECeBo+8nB/XjBt5/niIMQFtnhRXlz53w8pfV/azf6Qggs9RHwgK8eo13nuV73WMOYH5ce+KhnRSypM/Eo+ac87ydPmiTODqnc7yV/yC90weIM6oXByxq9FdtHxeeZtnFghmlp01MNmEafMuY9A6X2mjhyj7rIR4RQcnAV7uIADIiWwog3IJ9ZQeclTyA4x8YIuel6sxN67cWo/J0nK0+iGaHGntp/xQT5yjGinCY5ciER0HIWQC/ca4euEkHgqyUah4VBJGAJIWBkQYoVvHhCUGQNvCiocJqCp79c+LQqo4hPpB2tD1lhS8ESOcQ/RfZa07R5Bb9/c5/4KxjA8klx4IWNGYBIcj74gPLwpxPhaEU4h8iGmXpbGqpBEURpnEca/XuR35qO6aAH3FM04JBJBlLKgQwHLlxHQ8r66BkomEKFRPSBaVzhkmPhXN9V/sxsIPhvnBPGmZkdJohpIMHZ9sIqv8nIvw9HkEEl0xwkHiQv9z6Y8yUG8IDOWQzL0QkLM8ct7zRj2VRxIYbHnbFtdJ3nAewwbp2ve85wenIuELI1kp+u9KAzynmZRLR1tSFe4GkC6neCQGXqlsnia3DqD8GJWMsLzCOHtK0jlQWTtyk/0bagUPcxJBGQVA4WdHfvoZIIVlwU7pGwlcSq1YjeSUnbOOE70DlzWGMtCZe2sIRziI8J4nSYOruqsnLrHnCyQknFc36DSYibLpwjHJCV0caiVaOqtZRDfj6PZch8MkLzMgLn6Yj/BtwJRG2eiINEY+Wam+WqMs7wAyQgyKKNKRf3bu4IjDf0CmA8GzVYV+AayjZLoeFzxCNBz1QlgYdG31ZDwG8BydptZqdq52ohdIGrCLy4AAcGtciUJlxJ0e/BnpKZQGQAIs1boOiecGgCwTd2PyWAcc/2zAiWs3WFBedfLDZUn9LweYI+CtU5wHiJmzbMIz/hzjJrMlNC8uPzrbUy8CTPJBT5MbBL7ctOYyBxzbfmV16Su65SaxLc5zoJgoChIDqlfcWpPkIjXyQB8G6Jmel4tKYwEoK8VjMMuJsLwyuLz7G3QdceSVVwgYcj7yNBCDJWU7j8w/xh7SKb2AoWHzwQ/+8wmNL/FRVk6nn9O5gcWbfvAc1yFYuXDBSc4/R+40aZb68sjxhVGxMBwcZRFfedtRjMvSPwoGECoCY7ZeRCziE54zYtZ07ufbMybJKbfdaRC88nMSeMLCicskPpQdAYa8fRqSl8dwbC6cIdeGLAvPeoLTrjfC6RTxswSZLteJrjmyPs5zSq5X7qiHfvDR73b3vv3t73nBAyclH0c6AzxaICpLEN0STtw15YckMIODCSQ/VvD6XpsgRdyeigqSF0wSl0mU01hCmqk74M5/gG41IxfpiC9/jQmEGQc8fIzGg5BMQukx8Ar/ONLDunsfPUI+rPWQKTBHvciDc+Kju7GxKTsGfvx5BR+0Vrb/66hw8bqnefLAC34gqyhWTpAxBcHOOsUIT3cGKGQGhmkEKhR+YXYJomh9u1jjDlUBqMw6ZcOq4oDI4hCqh0UszE46F3kEYCINVh5PTiFXWP+MlwnhiEZxo8mRZz5P4AgPueCQkHPqeapzxjQkKo5cUVO69gTPPlnZkOKTr0qdaA37LxzwcjHNiclOXpd1KTCfAkNSLCaoiK8z6cklkmuays+4a1CBsVPY1GnkR6ViXTyknYaLu/YBNGsagOeCFN+Vc6NFfvwIz6/zFUygIQWE0JAGwKgHS618ZZZZMYJAOoSDQT4G+lh+4IdA5Pc7nZaYyksRnYpiozGUZtB7wZZKcVipLohRmYa6kqNCp4LuAUWVj4riGyuGOAa/6JrrkiwP/gI3DllW5MmYELfPYhsaRK7kwaxU/x0v172C2OXi3BgZD8SpKH7ZDrUSDRbh8ESkOOfeKLcEeSsF917diGs/YpCv0urojapZHK7XKOOBpqXn9Lr9FzzFl3VXXJWU9UJOocg8OzPglB1MAGyE4W+J8y/8OUYe0YUh8uKUdjl1EhLrLaQIacYCYKaKlNkOdgi/AJ1lXPtQjk45osIw1ZDgPL5V0ynlmA/5kZo79zjqEm49P3j2EoXqBajhdwopG3hxgw371yhdSNrzpGKtMlyWhHVhFkbX7qZD8mI7AaUxsK2ZZHIemDJ1QLxcD679j5N1wsuVC0cpdNFup5uabGOQZNHtzUcWlls5PqeyNJKcVVNf8aUGCItBk8ETVRdpIxtmiMTreIEKFUa5ARolBYBuIPUItuDRIOQPOUyxHExKslU6qcXd73jHOy5wpOdJxZFicalcKrRhmkwNbwaqpQM/DSZeW1jzCwbyaTtHamoGdYw4AVyeRzgIf+JGOOlRMQymeZl5g+jC5+S7Lo2AHmUwlqDamC8gKKiVGAsiDju/WJ6lUXm6IjYyBR/OKwOUPKk5W+ZaLR54yECWy/k0X/CtuLJqtrXmW5c74HlS8cLGS1ZLpcqKmdbPpYjEjzGiICYRPd9vjMEIZiMs1JAnCpzgT0V0CJCi+8Y1/nmY/lGWiPxyRyDZeDk2uyaeJVwOMjgKytMQI1YyI9xqS+kYBPmETX53hx3A7ChgnDH/GQVPsW6POmn6GU9CqKejmKLOawJQ7fbaLwzwdEnqaMCasa6GskLgO04EKAtX8n82RomGlHkQhBnHyR1egKVK5ipBehfK83ee5KXzSGvPNb/Mx4Q3PYukefk52BxRBTxfxLd6UFFscYBY7eSmNqkp3/Z07rJyuPndbje9F9GLWyrEQkAqCRaUq7gs7QsD/H3ve9+gWq0cdpfOPE0Uah91Nkk/hVMhjqiB/Eg8q4VqxcwbVKWyxJNe4RzNqH40QJh8AaUB5yiHHUx6yHlloBC2lrccAy4As3bjsUN/lMJXwYkPP96fIpf3FmaQvocptaEI0VjOE/Wh8Uj+y5LuMBlpPMrKBEH/Q/nIqTzGGjXmFbp83uSmK5drB3MQ11oV53OkGNs7pvnixv7ED8c6R4QbPIc7C/q3ziPf3DOvJKCHNcC51ESWlq1lxHHJOloaqbyO2PCYeVgytmqkMuKGcZhz3hInntwYyps0nJMPvMKjd2kpb4OpMMqN3jmwOvEysVgJocjsdKvDgJyfJ0aDwbU8Ik+dng8Z8Gqp/AQDn6VBlINOiwKYZ5yqTFQgVALnOKuMTFpJRx7RM0SEW4/DfDh3/cxxHRJPhbLGcl5yyouzvEybjDYb296A5I9yaFLDXnW2qQF8q9W0Sgmp5Y1ybOQMGxxbnF1g7AqzVaTemjcIKnFpZdH8WPDkjIfgidogAOQZ+NBQEpadD6w8sdUez4OcQ71afVI1NJOueEaGTdf45ROVAJlWjn3aVBCpIxkp14CRhOEsDQLVJqV/ykPdFv3qpQAkEetC8bg36kaRX2zmlB9lucxofD8vhFpQTpZ+nNIDEmoNfY25Cui899BfhlUDsQWi2eFxdB79Fr/mKwZL1MjCwpxVBwyKVasdW1/mNzAhvgVEx0G/1+i1Fi92wPMgAz7SqD2hXGZzUHPQ8yMNwcAJAwBihqgw4Tr30V0u4rK/xK+ww2TjK3XlUCuME+xcJYytx9z1J20u6frnRsivCzj9aCyeXPCzmpqcYHl4oCZ/5Ye+Bmh0OOCuCui+1Ayg0viUTZq6n5CL/TCoBnjHNp9fmLcF4zv28NPHBR8mR9Uvqzd1lRCMSo09bz1uwLfXL3hiWBgcpTuZyJNSMuKcq5AGWjnTiejnNUZk9yJl3hRkD/93DOLRmByVBxLKFN+vqdY1MZH4LqacpTb2myONfNcHUH1DWoQf4ADcWGPMjwTy0CtSTaOw54SXQmKVTExOp1HscMVnlZJ82eHFdmYanwakp87Nz0iMYzxBedAgbhTXNcxQSJeSS/qBGkQX3U7/eT9wZYTf98vvWy0Xy0cBD+KYn5N5Dr1vu+kCRtwbYEyMxyqbGkESx2SDpFxb7TDAtTHVpG/ZZtZsehKC7vXGGzlKsR3MrJYCRDEZUnk6Rz+Hvm550ONx7tFRHpZlbYb9i5Le6oiA5tv4vMmtIfClWtSLxsYm0rgcxHM+fgeWegLlwCMNC7+httDTCpLzWGQBjHg0gMn1V3zxrZnu876/mYk0lkpp0QOGSwRLSuVPPyRT1x5IdLRJ52iog9Cv+MESIzyLSgZBUhaODZ1V781GCm0FwLDGgFgyiBdCAlhd0un3FwImoFFpZUy6sdExS7P51C+m88Ejf1wDDjyRJ9IJj7ylYmpyi3rEuOuKxAP0/KL0tvhGPSGx3rwEuHKxYJc1AvVWmXEd1op7Yn/4ku/93u99Xt/FXwNcGc4BJgXA/GkOtilYP0DPGdE/Mwehe22jCkAPhllDYMMjbaga7qSMqIt7Cxrd3ro4HjNhUMOScOX0QyezAZOpeUMSi+Surd3Apw7wYD4Mq47ilZ5Cg8An+8SDPfa1V6x+eN3e2Nh4mpqYShNjk1ZPtj6U1taHXfCPs61PJi4rqzfk+g0vnTu6cmF4bIzWAJeKmIvKBmVluOXzitHK2N2WfpFb3XGj1Vnm9IieOfyRYirFZkmsGtvYSsfdIaSZ9xE2JHlWEdLpfsW1Go1HEW1Lk09ULsrKnfMPl/No/aqjWVGasoCMMUIknuGb55LYak2Dov4wJcOCWicLno7kSw9wOTSIYhHGOjtdS9bRSLvfvDJSbYzWANfANI9eFstmPKoVFYNydYM05I+f52aTTT8dba5RafsG4/gh4YBMvphkbgC6tQDNbXgqo0j60wAqf+4IsQ0a6Q/zMcwx85M1gNNxtH/wwZgReUtduR7Bh81HX8W1mFfeqDUeoGUcirJziuV0uJIjvovjKrvWufJnlvXCANeoPeOWzgp1PayX+WVMikKPEx4DJwOdbWcGIoXVpAIwtUhkaVdFyRedzO5VHIMdBaC/A0yZmopalPPb30oF633UCGMAvcGzWeVPXhkD0eUFrN+bZR7DIRzoZfPgxjHrEYcTeVAeT00Qj7p4tVTO8R1F/xEGZehrgPZ/vMIgQPq7nd7z2uC5Bri6yTHrMuXowtaYB+B1hzTkOjJKD7VCDbqaBMUmTx7H4xGQkGxBG5MKEY3EYMhiEcBTUchlCVR2ttoCgg/5o4IMkMtXXCKKOZ4iNh/ys5eIaxqHAdsNE/CKwoyFF52Ej/IEbMxDeoKXBfKMIJ36fYmKj2qkYTFJUZHo9VA3EpZh94p77rknHs3YAEXpomq5OBetGBWFoWAg02dq+ZCWYD78JeWKk1cOJrB3edOEX5UhX9RJpRxSjdlokJBWnQMMvcE2OapHlgpgG1zicVQeRlQu5ys4DD/b9cqb+D7iZxcNErfgnEuklSN13KclD9VFfsTxZCoD3j1dfzFwKq7iKMTh3m3rtF7Qu+TRzz4aducGaA3wSrUmK6W4CqNr+otMdQywxajOIa5RA/k1ZpZiyhE/jj1JO6/hW1xZ9BTb9wptdkUXP1VvuhEyYLBEKBaK3OOYn+cE41Q6BwherJPFmwGTC8Ewbv6X80ivQFC49v53/ZBWlnWpF/VzesWzrY9QoNbUIPDrPLK8O+32zsVh+/kDvmNyy6zUxKyZModgHaBzDEuEsCgMnZpFM4MQMgiIsf7MtxbizWqkx+7l3YFYBfkNXfwYID2JoJvahZWSm2ZrhWQUl7kdnKVhLYWyFYKUWnUAqI65nmfFkUaLu/1yuqLhx/i2MrNjncdEre38AdUvt0QAyV2ZG2zFy4Uk20PfqBbLO+BqI7QG+J2veuMJDUonQ5fl5h65U5x+AJ05zqm6ux2OS6WgEgZAXKFjGSiZAWJ75xMaP7qn9MwaJR2WfC+xsqpIRVURJMt6E5OS1T96k4CDH6/NK1/44tpr4Kx9qAei0hi8420+bc9u3QP0C6HJHOzipx8v0OHxbxo4QMxWQ8lLjeRbdvLDgLDeVhriMYbBm/IrqFE3PHCuAf62975tVdU8vDZIrjEZawkUAqNIDP45oSY8mDl+mF/czgIg384iFekpCpB05O1ANhXlj8Txci8PRkh6jypFY/OyLxqSB2tpFHoEpqQydw/zGgvjgdVTmLR8XcXmJFItHliDsWAoFHLdKNgXceCp5G1btqs8eArz1dLOOjt1CIYk3eJe4cYCT+INumnYa294g+ca4NCgkPblzORH6zMVkDOKxODHmsTC4kJqNfk6IEyZq+iumFP86TzX2UgJEhv5xYqiLQo5320if48TgOTmURbxsBM9hSVU7rTQ5b0kQBlKE2MBRw16Osc68svds2dFDTY9znECrKgbVlWsrXsXmMplUhQ9go6r+G7QaHTXz+UBtnzMK3Wk15U3/AL40wAXtQ0zTIKYGSNzQAS4rGCFARKA2B5V16PC7h2WdLr4KRKlH4wyACG1rozA8R0YAJWJCLB55UIvU04MaixQoWeRQEClprzkMecpCG7Wdb4PCqPzkZcbRuW65ykt4wjSa9NQZdBLxGJmqYgXpB0PZW8trrpREhOqtmfN8Wgija+MN7y58zTAVdBYLs0BGvpLlcokLyeYByTWOVxd1S5f8uSctNiqdGvOc8miQYgQEqYzGgjwhYpVg9IjVeRBFHQ3g2uoNVQHZh+qLfupjHyAdTlUB4Z0nucPr/Qi6oFq6vqVeaytaBKm8SQagWVbJmPxgoR8f6QSOR+YsdrKeLdZCK+qE+UO+4NtOp6G5XPRaZHUxetUxPpSFaWreXATox44MtBzAAEo397LQpMlFcZFAboqqYHFel9+MGuwA4/1o07cO8hXeSJdLDyhcmhEGk6oqLqSWFWWtQzeFuEGctuJa5XnvKG1AyfMiANMQCuXeZ8h6/r02kwoFI1yx8cm3QNYRkZ1IcWWa/I2b1kvteph4I7xo1gq1P7sz/6M21BnpdMAr5arVVh0K6rS7so60gjYqOhtRn63vuJ4AJHLl1gnJ6fS1NSWNDoy4oUhAMlNLZt9YtykQsjTFfE1PcryE2ZX5tzD8FNF8+dy+ORuqC5jqKTBAyCST/DlXF0eRYZlhQ8paHx6b+xAQIWgrhjEsaTGxicVRq+WcDFOUJLikYYsVJJ5M+/yJ7dmc2X7n/3ZRzZki58GuOo8UpA0IKkY+4Btsykz6ZgRUjA9gO4MByy1TohJGKY70vJIPcuvXoYV+DblqDyVyPRsLo22CFSxfOEJifOSqMJoMCSc9XVAI15YDeuA+H5oNpi21BuxLNhbgnTmqiFXO0aMAVRHS6ZOGEP49pB5UTyWguEdvmho4rsnYL4qnPK86GMKLDrdzuTi8ac3NHCeBrgqPGZ96auQFFQHJheA1iqxPs10PB802KLAcif7/HhVnddTOviHRULt6I5mUedIHBU2qTKU56/BSnJLVfUKeoYHruiyVBwbnXUMXmzGYAegHeniVje75i48AKuxvLVB5bohdA3oqAwI9YaNHo1BHJhR2QCrc/jFryEzsaqGgCzXpCccwOUTdaAucS6jYazVHow4wVnoNMCV4Qifyw37M9u2KymiQQW94wAsQFvtqCEY0YmHuiGdTSxdI60tTe2XlxbTyvKSP9e4tLwot+BzxgZ6iwcfOevjTOpQGYT1h+LF5cVtuLVpNmsvOiIEND69L3fkQ1r+YpwxWubd1+hijlgmWZnRA/LBspemJibUO3nRe66KxJPqCZ8g7B5GTxUBuv43hsX+FnuchdYAv+eee+rq1uNIRkhHMIHE0KVgOnSeBknZun6vlBedeLMEUhUSgBRyx5x1ZtKxYEUPiHenEJ8xgXdatQX8suz42LpAfOqGdo4jS8bxErBYJkCt5Xmgd2N9g1t3qL71hSsNbC4zwrivCe+AjD8qKtZrohwAcI9ArakeF+7cmf759/+zdNPLbsxUIOGoOJ0LXHUI8w/OPMzlJ93sU9xO3LPRaRLOiG8JEJPuMvKLttR/Z0xX4p/+MqaZkNRq1dbWqemHVakuTHpQFUe8qpqJCKM6L/bl7Wm8B5b1i8bomCc0VLKpnsAmHVYZ/bomVT5Xbe5FcgyYMOhyXXZIq60W+SONgYLSZjwwLpAml2w7GkZHiJ4YarHnV+m97mvuSD/1oz+Ybr3l5Wnnjh1Rf9QUZ+QL6CKgCMGAQ99LUF2KG1qijdFC9OEPf7h31aWXf9Nqa/XyfDoL46GnaMkcYAqFFRxU4CXnj771DW/4ppOzs2+fX5ifwjSkUgBlvaj8UFVIESyS0tIryUVS6dqukBxxKTcGLHvHP/3lEoxSxioGZPRzziOOxsqlfc1PBPgxZYeXriRtmEZU9uV7L0qvv/OO9J3vvju98XWvTdPTU2qIYXr0scfSF+9/0MLmGx9Zo4dFFFhYBnW0mVip/OUjjz78ORd2Boomyuhtr/uGnz128uiPLWvwgzmYdSvyd1oFqHj4gURxWDzwTW992//50KMP/JsjTz9VevPX32WJXlQ+SytNuXh/YJOvD2qA46N1DHR83ovPu3jHlcrDEsD8Y9BFmlxJXeeOyubSCbl0MFZs1J9C3VjMBi39DmdNhhe419L2bdvS9i3T6YI9u9MVl12SrrnqirRz+/Y0NtbwmMO3lxk0EYD7H3w4/fj7fsbLF95whKWEJDN2cK78rabUuGONxnDblh2v++Cf//Ffm7EzEDyt0Tvf+o1vPHLk0J/xRjaP4khaVlmk0w2QXQfwkP16t91888ri/OzkJXu2pTtvf2XauWuXGWR9AlUCo5Z0geEBVaBz5GtVrMcsLmmAXV72G5t5DHHJFg8f78im4T3GlOAp7ynuRSoDqeWagTDWaMpSWSNpy9Rk2rZ1S9ohUPlE5ISAHR8b8xqLTU8BTJ6kJ898njBUw/KdoJ/6mX+TPnfffTZzc1XERiJ/eVzXZaleyhwbm5jZsuPCV/3hH/7O487gDHQa4O+5++5dBw4d+rgk8lLvgnL3zpgwsEiX5SYDPI5U8vK9F6cnntyv7vnq9JbX35Vqsr+ZfXqQQiqkIjw+6Gg/S01IK5JL/uSttuR/6Gu6rzkM9UIUl+reh394Ei/8c750LiAdpv85mAaWtAgPv0gU4blfFp+J3y/+6v+d3v8HH9RAHauIMOP3x8A/gHNUHcbGJ9L27Re+7fc/+P7/oeRnpDUdDt334IPLV1xy2Stlq97AlgaYsURnXch1zySca6QrwguS0qa6mhhVpFe87AYG0uieAhuJA2CsBBiFAgRnaCmzlYO05U4S7UmQQIIXjmvnvmb5l94Sa+bRAxRHYSxLMBh7MoXNzeCpcjxbldIH1hCeoLxBHEIruH4sKfTTRz7xMfkH2Lm/j+SlHwQOsp4O7Xts31/Z4wy0XmpGtXr1kzHii0kVHtLEIBrMUITYsyTAG1f4w/TE2Lh0ZV3WRtOMIQFoWFYTe1INnhAJINLRUJys5+nMqIvD6L5+DYcLkkrzTYbMSpB/CIB+As4SrojY0FD+nL3+hSrQOaZuSD3YKb74jUZW+QLTtr8bQXlmeV112WXpsr173Rg5gQU5Gx/x7IFb52r0DT2D/wzAZTncv75yhwqIykXLAoKr6R8FumI6IA3oY6976IfUAQSVjwkKEg44wXxeB0CMU+RL1/pnP1cIUkkqw8sDLgugCAeosBwoM/gMqwiw3CjSr06fNY4BVr5rutqhZBl54sNNaWBhvJmcmki3vvIWxyEyR3DhxrQQCj8aU72r226/9Nve+W1n3U37TAmv1Z4QQNxQ1hVFhANE/4dLM4g+zKROUbAMGOgAOp+YkAZiAhR1DPAA3eABpJiHsmxNIbG6FkCEk0+eHpYjLIB1u9BKhCpd3uWZEXtCFiH2o3EoKZduA00wGRKFfNUb8Se+GE83XP8SDfp1l0x4PvCHFUfSWN/pDXo7F5srryK7M9EzAJ/evXu5XK2dUF7KDOlzjVxBIIcPcW6pwT6NRSAGjzCd5uYXNZFprQ0sxDe4VJQKyq2pBv1gmkgGXtFyILx2rhp6sQhyBeEhfpEazpBYwFelUVdKT4iBFzGDBXjfRHbDRB2ip4oynvCPfDklDpEKadeObf4sme19BRHV6QhWzwp0pFJYNGsufx1BZ6JnAP7OO9/ZboyMzBXzEoyNi1D5OVjBJPqPOLlupBHYlzIv25VBD2mwf1YB6hAUlaOHGMQMDOLkqoO8AwhRBojHFqUDKtLnwWRMEGmdL8KhQOcn4CMZjEaeuYOcsyNQAjpf/4WKBUBxEBpMTPLEj7gkhe9Y+oilaT7Gp+tLndEZ6BmA3/Wuu5aVwWPeVpwxErxRqSgw98cPopJQp8vSZdlqhcElFrNYBIu1GCiYjkuOVh9cqgKQ8yZcxwCP/wx6kqNMQl1eZOfGjpvWgLg+b4AAKbexnZ/9wwF4WCYE0TBKpzHGlozTkm6gMYhxiFd6sLFJ8cV/FK0rylYeXuvXudKN6foZmJ5KzxpYq4/OxeAnom6BuBnnPHfuTO7ySBPT535a1eyRO0DY4Ux4PDHJGCJJZJWDwlH/VVmDKkknHv5IM0OToykNMFBmHo4nP/w93uCFj8oC+JxXp3dMpcsZcJnoe+UPgFkZqgyVdOMRj/CJqSnPUDE1/TJ35c0rOHzXKYOPcqh7q9PZ/T13f88ZvxfxrIBPjk93kHBzYYbJNCoCUME3lQ8e2f+HHYzeXlltpwcf3Z/6knbieuFKVkoAlTPHYEZe9jC4Xq+gkZ2vGkhHCEDNg+IAjtkRHw5xBjkF8GEyxoSExrZVka8mkp40WbWoj9Uh16QlG5WLP0RabqJccMGe4Ev+qEqWq/Oein+ECYNOe8uBhf1nfCriWQFXxqvsB8zOlWE2cAGTwECX0wXtDBbSsl75z33xgXTsxMkYrBw/KhgqIRjseWICsK6jGwTJAhgq6twsuSSWI5KcAZNDZiMKDRG8kK/zd0D8CzAQFtQOxyg/B5XY8MEEiSfneASRtR0LFkUpnKWBIm+q42dWsvrToPAo8qRr2B/pdvvfbo/noGcFvNlcaXM/E+miJSEXBvMCJmaGYliF54OcVYIKJezIydn04COPxoKVHGslVIa1cu64ADz5OC9Je5h3utaR5dK8NwSRsygD2oWaABPpDL7Mj/zciOTpGWZYJwQx26QXAiyOG9yYc348UWF8pcs5CEi2ctjW1jn12SGVgh7Pv8lMT/FRP/CJzZ0KV73UCG/7oR/6medUK88KuBKustoXC+xh+oXZl3VROVrXcVWwKymwrTfFIMfH9j8V4VRYcdiGTNcGLt9/1Gy0Kbt9dWU5LS8tpZXllVhNbMpfRxqqLYuH7XDcuPZqHo67Ueod6FMfAU9HA5npWQbqDjNb34rTkUYWDyw60Wvyl/2Gng/1wJdo2Srhmxb0MNUbu5v67d61S+G8fTnUKn45cRY9LBqhWqlPDbtLz/nGoGcFvD/sr9BqdO81SXR3pABsT6RNESlNzszRMHSxbL3kiYNH0vLKaqy0CWivrnFkPwhPm7Fqp4G1PhIPUlVq8RgI+SCdfMgI8FdphBag80QEK4yx2iiuxA8SGA3u9RLxzOfa6w3lPz6u/Md8XdXEpaSxBGmlxoLZko8U83XCWi10fL6kGzFCnZL31NR0Gld+NKaxOBV0HY0L/0Iw67MzJy6LwGfSswKuEe9kp9secjuNbkPB5BqzN0bqkObQ7xq1s14AqO4B6pIzcwvpgYcfVRq6da476bRqMjeQBqW8xzDtr7DWLCmTKsO6aYw1UmO84bVqJh7M9tiNywYeb49TWhqHbs8SqbdlWAXEBIhG4v6q77ZL2ttqPF7nwWDOVJzyUYdIpgHTj/zgk3bxGj0n4pl6bZnekjqq/0C9KZ+NsmmVjPK9lKRno1Fz9blfe/3sKiX1j0lFdDmnuwCKdVUGJnLgFpXzyp4cDPsnP1xbDXPw8FFycOWsmzPGoiIkjwYjHQ0rL8fF8c+Wgz38Z38PVkiijl4ikD98kK9XF9UL6A1WOXIsmHGNgEBU2IO8MgvzT39qJPKwatQx79VqiihX8Wn4ddUZ8UyUrUP0shinmu2Vl//S//RLz7ox6FkBr9XrRyWZbboZgwFAU3FXXpSDzTVSpYtYT8gtjwzQg08f90I+KqWSfYkK1CwdiuNsVGnrea5dUYUZBcLW/akWP3qVt0LQW5QBjc1KogcscUKvQRezRg9g/AEwAyH8urFOqUfwnJUDXxmoWfO7DPzjrtTQa0Zr/NBg5Ak+yp8xg3uzEoZrH+4/PO5CvoyeFfBCb2RO+WnGmbdcBuIplDcAMgAzMJH758eDR46mw0eOOIxgGNefpRRGI97aP1fRCLlypIlKkcaVNMjy55eV52m1krvSmoxQRk6MGf7GmsYH4iHVRCZtDjDl5deAz5HeBkcRP+NMcakTgDOlz/khjzwua0odSbgabVur2n/W5zefFfCRHSNNSe6RvOvmDBl8dykPmy7M+l2USw6Oc6rCV7iffOqgGbTkWPcpr4xJ/jm1K85Rfwb4VKc0lK9z80D3VyIgUaiTuZGzcPOkI9f5L9KFGZibnbnzhv7s3MBRD9ncqE6Wk12S8ncv1xX88Fgi8WFYJern4hyPY7vTqnea3Wddqn1WwH/pl36ppXQHKAC1kgNJZeh+OfMURRem+8bkJ7IjHmk1CUj79h9IC/OL+NofhmwTu/HELt2ZfLOGpAFpWPzzNLlVQFoA4EB8PuLknuA0AVroVnjVOX72j17qXqhg4pAf5L0qqB+EhDriGUFKR13UEAqbnJj0JiTOed+KG97xlL9+CKaMJtdbZRXazfazWirPrlIKhYGAnNfJMyQ3um6AHxVSRaiA0tlPXJoZEd346eMn05GjR+UflXQFYIw8YS9TL77Wedj6MQ1X5KgUhywtfu4FA/FAWZJQrJJc7VFhhTopUglZvyu/HNz8RjMAYuHkgkJaEsbAGHXhmjTT05PmkfkIM9emVIfrAm9Z3ZxcmSAgrfbys07xnxVwSFPZ49ZLGeA5keBUaYYCjPVCAdLnSja7sJCefvqo77w7HxiMaKLsRB7WsZSFqSagDEQGfDxWIn/FMSpYJ0WlUdcPy4ntb7h1szRu/Ab/7MLiY3rcFMEUJA4Na0kXWDGhIb8wU1n7iXPKUx5yU+MBOHtpuHPPZIx0UZm87lEfZrpqrWt+4Rf+NNZHTqHnBLxUrMyQPl6+mAEjotBTHUR4Hic/90/HdruXnjjwdJo9ObOmNny3COnMekjeKyxRckhY5KHyaViXQ3l5+QEaPcFSKzDd8wSibWuFZ9w4DZKYjRo6Dx49HmUOT2ahNJKtKeUZJmkIG7iTL3fsic9mTxrB++azXsd6eAH2dY6O7w36L3n0vr99xiuanhNw2bgn4fE0UPn5mFecsAjPKY9vvSzHXXbUyvz8vKfpAGtTTAwCRIAN+OHPLJJzJVVeWbl2gEZp+qGGoCyMRsvXTZBYl2E1E/kTRwEGx/FJp+SeNKmhZAZza9ENRsM4TaaXozoFNvu4hxBOQ4yOjoV9T4PJ12vt8Wf+W53WTs2Tn/EW5ucEvFIqH1HOfmc1TAWFqiBTKg7T2YXIVyY3BsqMiupw9MRsml9YSqua6sOsa5FVngjER2IstZIupDoaA2AiDqWugeUGChcLUgK3x3k0GJMdQCOudXF2xx+Xl8V6EMsOqBukV5FdphsuixcNhX8/TWhqbxXjPHuJL5jTgDxxHWXJReUNh2bkhUG784w3Bj0n4LXayHHB3KKq1q3kAgMiF0D24Ia/AzMG1wi9THcspsXV5XTs5GxaWl42MzF45esroVtZRzHYAsJqJCPyDOuCiuugcwOPn4iic/7cuzIWiMOAirTjSBvjhAAXcIwRNL4blYmTfvQ0Gik3hT1zd72wipB44isvpaEoXgHFQwDxkjX4yjBR+TRct//Md2I9J+BTk9sPS0cuu0jrstBnbsmswhTs3H3kJCqad1m4Ig1SuP/g4bSytJj48Kl4ckUCKK4iHWCiFuiSblRVji4bJmRWFnmKbXoDAKx3e4L1AyVRDlzo+tgzvpanjvQGbPJoQPyjPuZD/LrR5Vyk/iM8xOFoM1U8NUbHvXUbKYdnP+Uhp2KVl9XcM55Qfk7Ar77p6jkNRnNRqVApgOMBSZnCCZVwq0ZgHCEKdanBACw/JUvlxMycbPIFN0A+MEYc8oi4eX65KiAtlXT2PuqEo34Q4HvXAL1FDpOPQRSTLzYiCS7l5dj6J8zcqDjqANE4HlP0QxW6p6me5kk/GhsdPiL1U+fNRDRgluF4Y8KLad4FJufeCEaU2+s94+uEzwn4D/zAD3QqpdphKkTlkBxancIAAHBcbQDQOa2fU7Cpo5lSPMU5MTOfDgr02dlZL7OG1AK6Ki9pUxbKjeiBAtnikWESJ46Dp9LoPHoDabNYJAIoXbrx4sQJ4Q8Vk6skiKOXei2dAYaz0D/CLPUqA+GhR8C3VzbVsEz4FMt48C4uTEVYJj5H8692Uj6nYfycgKvQoUylx9HBvjZ6wagnJSKkFFUewIakRPXkqJQYRlKpNLfbTs7OGfD5+TlXnopaos0d0VXJrKI5IZ3Ws8qGJYI19UJlNfUOfU84jERZ8EP5ubP1QpLMH3IDuPwQCAuOKfLmKo/rEKvUokHnJTsBuCA3rzzFnDWCIuf5qva1D3zggdhMmdFzAg6pPg/71pJGabqsKy5/JNyDj47hEwybsYxJ60Mdo6PqTCK0sLTi226sIOa6VLwpncoQKDkIucuBJn2+B8Tg6ei1+Ugsp3/6c3lKkJdtVuTvLW+Ey99jED1LP3g+Xb9nCUirH3/+p4zwNQYqkxcnoD6UIomjNSHh7pLvMMkON+gpVefm9m8c8LGRxgNiqG8pgmGBTMtFy2cgyx/YfeTaVwG05ZQ0CkNHzi4tpTmZhysrvMVYfpJyqwRSUCMdbUkoH8qkUVnzhiL/rGdRQWHtRvHSLNItf4MWXZqeGbNTDXJUXmDiz7UziwJFUWbUJYSIMH7kRTr8WN71DmDpa3nEAtYaFtQl5hbUKb/dp6xHnn7w8dMeRTkj4PV6+T7Zm4eY6sKHWTRDHIIxO51TLMDlVgJM2lcMBfspLUnCj8/MpkUB71U7SRt3kKLLR7rIXimdVP/w0NG2NODqPFyAkfcUoq6BLGcAdYQAK7ZMY9nk3ER5ocay8rMGQ4qx7TnP67Zly5TAooG70tc80KVJkMslffAJTmXZ9vRY6tUb9KpLzYMbl/D//Ju/eVyZ38f7Xl0qGXNCZbIKBbDxg/ifXys0O1NBirsqdbIgCecGcmyhCOuAwdPSg3WQ6UHnwxGntGGj0xABNLQOfnauH2sxtqN1DXDkpCSWcqyj6FX5EdOQSVP4MT7EnvO4W+QeBKhyk+OTaceWaYPt999mmHALzzepVQd4RY8zpxAT8DWUBRPMZnRGwE2F4sfqI6OekATASA/dWkDhVKpVhzz5UXnV15XHz+fyBEwAnllcTDNzs36e3daBflSO6DCKJHoiJGlcUy/OW5SBmuUuh4RRuq45Ei7nSYoSmGedxCBKBhASG7/Q2QiD8qcMyqJx1WgxKYuFMFxX0/gqmSoj38xWI5Wq3HyOBTHKNamHwwvvUVlYmKk+/sTjp91qOyvg3d7Kp8ulqloqe/MCv4xRQDhVdeDriqhAx9NP2sLP0yAtSO88akWzzkUB722/mQSh81At6GmAAvxYTMoeguUms679SlXZw24Q5UeZnk1m0qjCM9UinWvwOIb+tcuv5XJwqQGgYWnE0m2+bEs6BlzVEAup10kjxWF63Y3Xpr1bJnxjGn2NNNM75uZmvNsAPuhN7Xbz8mG98F6wyumsgFf7/c/3Oq0vcSfdQMsBPHDzC9gBOqTNftGd1lrdgx2irgqy4XNmbjEdP37CzLFHhQZisYnuzXlObkBnEflQcYBhomNpVL65ZEJUNFze+HJmJ+sl2bnTipeQbPFKvDUJXe8BJmVAvXlnAE8nT47W0te//Lr0rbe+JN156e50wVg9VdXg3XbLD/HyrCn7aVjY4uU3x48//Zb3v//9awNnTCHPQA/u39++8rJLxGjpLTyuHVIYFfSij84tpWIYAAysmI3/QdjLpEHPoR/Z/rt9ajLt3rUjAETqsu6/vpYSAJGvy7NesDeebljAg8CKeMhDeESjOQ6XjsY/uTzOKUT2QY4dZfo8wlgkg6eHvvSlVJOJ/OqXXJMKndW0bbSartqxJV25c6vO66nTXEmdoeqhOjGGMLAyM11eKf7Rvfd+fIb8zgo4dMXVVz8qtF6rlr6QhfcAVyzBf9Q2QJL+oiA6qfWYVAbywgDJFjeu2WDEBp7xsdF02SUXe20ZpFjMIisqSiNEo5JP8BAnuewJEIEdYbpyrwtwcjJgXCuSvR0hvOCT8ShrjsxFoHlQONJPSxEPgcIGnz15NG2tltLN178kNeq1tG1yMl2454J04w0vTXfcekt6yd4L0/YRqUKpF5nUqVRjP81YaWp0/C/u/cJn/EjhhgB/7LHH2je/7IYdq83W1+WAUwGbZFIFrre45a4O31wQl9ap7ebq2po4+pPHvdGTq622H/u+ZPf2tG3bNleu7AEoBh/rcQBRGe7y9qPMHBAdEWL7h3oIWOOcNPi7YeTtfFRG7m9LyNdwriM/4pN5FOO08nSYG1Txl+cX0vZaOV1+ySWpLgFpyHKpCviSpvUjYxNp9wV70rWXXpyu3XtBuu6SvenAyXkZFeX/+Fu/+1u/qCxN9N0N0fe+972Tey++0IxB2WqYH7Vg1ObuBwMIaiV/Sa+XXKmc0vDSdt4mwU2IsUoxjUsSlmStzJ88aXUCeACBSsF6CdscF+ZWsBplh2LWn0DIMFI5AlIRrb/dKsQLSwQJxfQjX8JsP5O/wtS95IfeZ3Kkc+dGcmWguFFi+PGE3qjU40CCRV7keezIUdVjjpmP/dievXVyKl2yY2t6262v+D//6M//+MedOKMNA37t1Vft5vlLpuZMa/36DTGEVLOlDLB5wwSA84Z6XmLARIBXDG3TYLNnajy97KJd6e5XXJN+4t3vSN9wy0vFJKbTnHtA2L3xbCiUD4CuOJT5u8H5yxo+t0gA37Y8ExzGFpGlU+mwhgy0HCYj+eZqxSuNskRsveiI+RoWCvlmjayiKa4mS4l39suIcB48FXH48DHVn01qikBjk7cEgvTX7NlBgHew5bRhwGVNbNEk2fmyxw9iLzXnExMTadxviBgFKd/fG9Mk5cqpkXT7hdPprS/dm3747XelH/9H35i+9a2vSy+96rJ02Z6dqaY4PTVgT1IPecKBdCt9SDdjArpDhaoCgJw7yAMt4Ob+Oo2xRU6/aCPUSuhhzwjD0wfyj6yjZ8UsVV5Zb8lVHOmIyl5LNp2iQui9zVZrptjuzk40xtOQ3cVWWXIIgOxzpQ1GT6ENAU7Cfq9TG5d1QdflbfbWy+qO12ngu3zrZLp8etQAv2TXdHrlrqn0TdddnO6++Zr0La+/I33LO96SXn3HHWmHBpiKGmgoyZ5WXlvHx4CFJwfMLMzkb9wHMFMOjJxhzAGVY5ywqkAdKAqbNH2e/chC0EVOeXaK6Aa1OpG38qEQjmv6n8ioK/IgzPHkpUap1OJ9XnWNOdLhv1ArpDe2e4Mv0bsK6gEeH9TTMR1E8/w7lTYEuJgZSi8Pbrju6nTbK25M115+aXrDHbel22+4Jl1/8QXp4qlGumByNF2xbSLdcfUl6Y2vvD69/o5b0q2vvCldceXVaXR8woDF29piSlyS5G6fGBcD6hG6ZhMmQOQ7o5Bwd1GlC8CdhYAKnuwXZwEGKgUplXNcAHXaSACIHhuQ9NxJjzNBiRsi4Rfg8j/yID2Da/Aga4Vr5cObJwTy/rf94m99ZtBa/e0K6lCpO7LB+xqvWDVUb/28MzqFNirh5X5vUJuQKfe93/Ft6X3/4ofTP3rn29LtN92QJhqNdKXUwx0vuy699paXpa+Vu+6aq9Lk9LRniQUVDHASx3CSIrEvyeymLQK8LoB66i1UjG3FVIz1CWxf4vmnMMml6iNwBSyAWJ24C4fq8OCoATaeaED1hdRm/BvMQNNepgCRM3n6uH7qoMwPXe8A8Vl0o6l39QaDXm/QJJy3FBUpQ+NZuxljnCJ9vjBsfIjwU2lDgJ88+fCIeB9Hv3ptQSYdzO7atTNdfvGedIN08pWXXOS36PDJF15oMBCTg0JFWl8Sp8oyNUZC+BgSaoD3YRUZaKUnV7i5rK5oMxOwREyjPQCJwM3dXOxyBEjARgWYxAt5djvrqoIUBtQNFn552tzO90zTDaiwDNM8TZRBuALk5eUHNmpqvGmvrGjc6RSLA424onp19OmiQB8KaOYcxcIAc3H/ze997wLhp9KGAF85MeRW0RYAgTM+Q07GrJjt2bkjTY+jGhSkygICVkFLUYfSa1L63NvLbj3BOYs/3bQ4MyvQl2WodNL87HFJJ3dN1EBZ9yYO3/whHaM+QPhBALk4j+7vNRFJu2esKju3OIweEfQvAM11NH4xsaHROMfpKhv0OINNGi/UjgdN+cMTFgpjUKiZwTi51bZvv67kV++R01CmYTmtdNIRwr6cNgT4sN+cUuHbKZwKsByJtFKxKozL1x9V0gnse9QXU16cEqP5WE23tygVyrLHY6MO3bHLIyVIfAacpVyVjFfyZZKe5SFvOddMfipb5Xt1T40bW90CVGnsAE1x3RvknI5kcrHARh0ibTRGVADTkTJ7VlORnjS86Eyyk/rquZobp2J1RMHDQqleezPIIITEHRQrab46doCyvpw2BLiU6i5JRMN6UAwASHTJTF0IOLqTtwnAmpj2Ir3MJ8K8FgE4VEDx2TPY6yiPYjWNaabGtmBsWjeo0ubSygX2vXsWYBkvl2Ag4por5e0Djc856WU1qHohyQQiCGoc8Yyg+A6OGyd6T6w4xuSFfPFTdN/5t9TL8Zq+8S0Xp/E9L0m1yQu75dLIwSd+47/eoMbc22XBarVtw6DX7R3cVR3+Py70y2hDgLcH/Qvj3mZ0ZT+iQUXF0UD2Ju+tQmJL5dj4ToU1hmv6LotEGDLL7HdYVxEEGt1pGAaXnqb+IwJgVKYiYAMIYIMlayvkFRMilZmBzUlIKo1rT9PamYAxsGrE2ODJG+ViedfffhPQ9IpoqOh1OcheX8kawXa5JJ8yPAirm66qDq3uamoUO6lWKz04suvCT7WWZ6+VtIy1VldTT3nwFqRCpf4XL//mf3zYBXwZbQhwFb/XIKqise4c1cOvJyaFdVpqayCU/uXFkLaH1b0G0s/txcW0Kue7PG2hjz6nu7Icq1EdiWvI0qEhaRxPPoQFPYHbVfizHBCNHMC6dIHCmdMBFlwCNL0uk0gPjgY3eoX5F280oPWykjotvcn5BdGehHk8kYBADlbPfOjw4fSRT/5d93Of+eS/GHQODse3bfsexqblpVXuoKSVfm9/M5V/3omehTYI+HB7sCwgpJsBFF/PxFShquq4fJw9JwtpdaWZltW1VldbaWV+XtdLaUGNwJ365rLAX1ryADQyNqYGUYUAXXnxOCEAGSwkTcWhhqrWmzx7KfMyA9YSrgahUThnIOU8BjhQBDCuwz/X5SSjGuTthqIhKNLeER7xwrk04iuMfMcnZcbK3H3oxOzgwYWFQalZ/LnG2OidszMnvSNB+lOz5f5/ftW3/uMHlPhZaUOAy9TaYm5E2Mpe8xAjLFkOBU6lVk21QjfNHjvmLjl77GnfoV/SQDhQ15xZWElH5xbT/EJIOhVlikwv6Et6eX8VEkkXZlwg37CzeVa/4scIKZPBjHLxNxIiSzK9Qg1v8NUTANrb0QDU0fL4iA3H9R4AUbVY5IoGIh5OPhGGk6RPTE2nye3bU7/VrNyye8e/Kw4H3zk/N5Nm52Y1PrXYQ/lrzXLxvzjT56CNAZ7SDkwyKsR6h3mGxDSADwUKDy6tLi7IKimlYbedjh0+ZLOQFwHwdZPH9z+puCpQfkyN463LtdSTIw/A9qIRagBw5HJ1kOtjpNYWC3iI6AGQgRbIeAegyiNnMosbEh1AE+Kclc6SnHvYT6duPMcOT478SRiYZd6+9+Li5RfsuXF+5nj5xNFjnkuUG2M/17nqlu9+zbu/dy5L9Kx0VsAfffTRmiRo20BAwzQYMJh5l7+uPbBUBF6lbp0MY1u3TaeeX+y7nGqjo2nvRXtSd3XBO03pAczK6vKv16fTSGOHpsuqIGIkMMJEo6pIJwBlIMQcw+f673PLolUG0khYHJ0+MNL1uuTCv1UOgZSQNWBM4cORNijiyDM7LVglbmuvpisuvUI9eFkTwlkF9DuFkcl/9YpLbvyxu+66S6Ccmc4K+GCwOK6Kj/k7wircdiZMqqWpHfp2MNqQ9T+aaho0YJ5Hr+u1clqQCuGR661bt6TpsZG0vLhkxvtqmIrCmyeOpNEBnxIr2Ya1U75WEfKjptSXcqMws2RQ3fXl7xCO5i3Ow4x01IxC7cB7LrUOVgL8WAaAPIlSPJOixU0PMuW6mOYOHkg1ma8HT8ym/fufYAq/nKqjP/6K7/6BewobABs6K+CN4kRd0ozzdVRIlRVjSKMu0lA6fGT7jrRty5bUVcv3hyXh30gLM3Opo/hMIHbt3J7mpet48zKrg6WRWvrSySPprz79sXREgw4NR70i/5DuXI/jItAR3Kj5MZdQUxaOFNumhk+RgZYL0APyXJJpshD67Nr5+oQ/Zxm5pNRUHp/b91iaO34kVbdu/6O0Zecdr/r+n/i5LHhDdHYJH7aqvW67GrNMdSBJIMzZTs4GHUvU9JY0tnevmJSZqElNtTGRhjwGvcJbIpqaMEzbYvFERrXgfdyTe3anR48dTfOa5nvBShLuzToCq6fzsDhCPWSCaYACBpROIBJ+ma8ie4k0AzdIjWIAFUNeoZ6iIWkEjx3EJfqp+XGIU4ftvvyqNNiyPZUv3JOqV1390Gv+6Y/cl4VumM4K+LDbqw97PV6eEpJkpjSQIX2uVExp1QKpfuXVaezq69JwdMI3ULfIhFqRGukqWUnmHc/SHMd01FR+YWYmXTA9pYlPUZbLauznyLayYSdThgfIgBFW1gA0eBkSDHCexeK41j+OVg26MMgRVedhSsbUHf9Y+1lLnyXmkCWJ/PyvlCa3bksve8Mb09RVV8timdiZRXledFbAO63OhMY0zUwANt6Mz5YzWxP6GRy4NP/DNLJzW2pcekkqS71URupp5cRJSXnT+hw189Rj+9K8TMbFxfm0ZbSeLpia1HjA5scwN8nDg1yWHyAZtIwyWMNPkRxEXIEImJ7Q8NOR67W0xMnicmKrRXUhnWeyboSsIURrQHPua9VZx+lt29OW7dtSnXuIL4DOCnixUmlUKtWqdaKcu6v1YVgNViciGIIxbGskv7ZzVxq75vpU3bY7nZjXYKkp7/jUFPfR0sKJGRVcSG1N+a+8+CLvdvLsT3l5Gq2wdbDINXQ6hBf+9tW/DF5d6SKimvI4SC9ebriwaxSPMIdGGCE6sVOUXi+WkGNWTRpHUnjMF9QvyHhKZZDJ86KzAl6tNYQHgPQ96WGsiU9osRWCZdcAHImncsSjsnwdZUygb335jalx+eWpPDahyUFPamYinZSNfuz4bJqbXRQEhVSfmEjluiZCqjFrJzjGDPQ5KPKyYQPjBsBl55lDKmks/PzTteGUUFjiM5cljTQAJzCtYqTKWOuPpWHKXIsYgmT1pDKor3PW/+Fwe/rsZ0/bGbsROivgvW5rEsbggYLR3aygMajFq41iVxKOyvY16fGMEFtY6QF+5wUXStXsTvXJrWlCqm/bjj3pUU0YnpYkzanxtuy5ME1q0FXtnB+OvYaUgTsNLFGIVfxfA5lwOTeUgAHE+KB1JqEGOAb9ADdWBvEjHbmp48qJb4PMgBpWEqFmgcgZH/Kf3tfrbejLJqfSBgDvbIUrKlXWbBKuqFBbAx8SCTNe5hTg0QUVU5VhcuNaKK2f4dFFZfdFUjW702B8Iu256qp0yc03pctecXO6/NprU2Ni3DPQXFVRMwDxsm2mtgy88rQqMcIQF7AVICEQ2NMhuQAkfnQe1k+AD1v2hzc57O0YPFF0CgdwovBzeJ6Gf6F65DlWHq8846Gps9FZARdtczlimjsylM7GH8CFC9a2maRYEhwRJtGJ5soVz8EpCNDG5XvTJbe9Kt16111peutWL2eyLMAy6qlfQ+FuEkfWl6NhKZpqM3hFIwOQLYxMnRmUiOJ/xGH1kUvs7nIleiLqL78ztGaPuwFUji59TmVUrgXI/EfjuX76r2jirr6hT8mcSmcFXK2/JePfBSNFuUkFw4CCH9cGRM4DFNc5a6ok9zmrPGKtKf2E1EdRQMbjiMSnEgJMaf32OIcBChIfgEWlfZIdw88Nan6QCc7jOrsF5oanRwC+eaFh4FMJnBXO1xCZZHz7jxEmKM8n6oUgDavLreVzD7iYb7gQd7c4IhW8DMBvbFNFLFsAQ3eWxFMhgIKiq7P3mhsB8Yo6ogc4TKKoMeWox+iUutN+OXjRaIATznF1JJy4AV4AYj4yivMA2UXkkko+PndxPvqf81FpOqz5QfLPB2QS2BehS8OqarzhzzrmdFbAVdgokmLdCjciurIfPGVqT0NkUmj9Kem0ZOrc/mLYz7VbP2tgFeOAYXMtq9OXA0nFoXyMWO/WGSmYfO1vFAiLOEye1oDPehqX0SB4hWUSKU9Ntw5qllpEWDS8Evlc/+QvASqVVYn+hj8+ndNZAVfhY1ROuIYQiAkew+NuTK4PLc1IMv5qCL9vVsdcJeQ6nuSWSJ/4wlWGqKzrogDOw35WBRWPhjRIxHHkPD4n2XkOpEDJH7h1bB3XG0ygix/fVVLGUZ8g8wmPlOts+QUvCJrVlK/Xeep3B894PcfZ6KyAK3O3ovlVQTAEmOhugITRkGQYLlptoKu5wWAVYtCzVThajUzcU0L6na8rQhkBEv7k7RscWblUcF3Cgo+8B5kHytcR54EyO8/nB+s9CvNV51wrOzx1aheNiCdFRnikiTjWTY6YjQnFtKHPgZ1KZwVcLTuSS5fZAFSB6W8lyA8gqBxE5QEYFw8jcecG9RKVzLjWOXnJUVmnI3UQuhxbmuLCDiZaxDcfOS8KIBnntoi4ppeRIP4cFkFccR12OBIf6kqUha0/kph5+R9A01BRBtxGqZDqmornVoffe++9Fdmp1uGQpQ5zSkDGqE0l1yUrlzbr8uw22dqCPjXhbxg2NYxT5XARxwOzHFWztMv5OgOIc4MrynkiA+PDKTzZRb784xj52Ud58I+AyN9gCuw1oQJg0li6s3S5yyj81UiFtF3nZxXaU+mMkS+qX1QTiHWqA9hBwRAlWjcLfDNpJgAFycwaAInj6HQhLRTpykQua2BFRRVH8aE8PxxEw+X5muTtcIPHeeYXoZGOjDlyqvxdlguLMPvJ2epC9eAINplJNwSTo7xx5CX+Q2h0sWXfvn3P+gbO56IzAr5UPzI67PdrZt4l4et/a5XPB5rcRS2jMp652S/SkI8lXiDZNKMymWQZblXKUq58c2knftx2o9fE4OuKwxNZZeXlEh+lZWHmIcJNa34AmwmO/Fw6F7gsjcvRD/5MRHCCvBG4How3Go1cEjdEZwS8vbAi/d3z004e58xIgIxagSkcxDEHJPeD4jwcoLgCZlx+CuM0Xz+hAbwgpsZA13rdQ1PyXram4hVLN1Ckz4GP6XlWLs5YhBoiqhuHFARxnl0TkbcBxQ3o3C+CzaaO5Jn3qpBs0ofEC4vGysHTH+0+G50R8GKzVRePZWXvcuzn7hdWx1r3FoVEhqTkQJBI6deICsdR4CifHKRw5KWj/pNvSHVIufNZS0t4lhdFZOnXypQjKOKfIqEi9yqFI525v9MoLnnk1/xyNXJqHcmb6MDmY2E44TWI50Gn5PZMko4uin0J9DowURDAIJ0u/TSC7zyuznw005l/qBRi5iAqlzVpinihHggnApUEoKjsulsPzyniBZCeXZ5CBpI0xOccT0Vd4ykrx2GZg5k4nkK6zpcNlHKsOlocy0I2RGcEfDDsaDo1EOAhvRATm5hh8hd+hBHsOHK2YMyY/JFSS6qrGvGzyrku9gSIyCNYillkqI+IRwXjPFxO5oFySBwZmMiRhsYm93WWJtQMvOkiT4K+dHAGsFxItnM/hYi0XrbyqfQ7xfHsckN0RsBVbIXduOvqQkWIYei0rgZjls6c8aA15uVv8PHT/ywLUTSK05GQ5IqPBIV3rr4Ijzwo12nwyeJTBuTz7EiaiHW6P56RnsT+IyT7nzdEhOfnkd+pDSe/qESpVOifO8D7naHAlp3pkkUqzMXoOrz0b40ZoNT1WtT1uDhAX4ufNWAenxDIfnJxu03pycMuyy+TcsqCfHoKuQSXk8cPl9NamWteOiGOfnnZa9zIn0t6Y7wjPScSc+1MSt3B85venxHwJAsT9QAjZl5ejOjcAuPNyfjldnMuAWY5rxDhOpjdrALEcwXxd74EijjRn3uDfuRNWVEvKPggDyg7nHISZJ4cKcD2c5lrhZxCWTyrOzKJP1OkDnJecuR1KiEQqouo/IxX5Z2Jzgh4WaUwPhBtjTm1NmV70KDbGuhgJnjLOOd4KsG0DgZEx1xHRyzS5E6lZeYl5yyNeiBU4pB68tC5/lnH48cPTyXgCG+hq4NylUZj45x3To5P42KShhA5pyieM6LYnxMvOyhAZ1Z3Mpuf13aJMwKu/MG8BANs3LEflVdxsVyrP697ROXzCkN5lexv7i1HorxC2ZXAsZ/S5WkIsg7OrBauSXVq3PVysh/5Ox1b8SJMkUiehXEW/Lgs/BR3jReCM9UR4Q6QU4y1fAhlf6VO5EdZOp47ldJPmtZrohc7Z6mMJE8/SwpSqOQBRA5AVlFR7ueK6frUSjszx8XhpyN14MrxI557ka6dj31C2k6l9fJz/R555Mc8ffSO9cQ+z67znhLYrpflbPDjxzkCsJ6FyDGf14rhGQEvyQbUAFcqqFubebqjgKYgNuVTSS+95laMfl9eWSivBOndpRFch5POUYjkOMRFcGKlUD6qoCVqLeKpdDqIkMty9CjfecjBa26uAvBaA2R+llaR468R51kjOyr/1DiZX/S4wlb5b3h6f2bANWwKpJLvmkvKxb6n2Gw/WJuOq+B8YYtwM+WLqGheafxDHWGxED+AcfwsLn70anKwl46hApTOFSQkBxSX5x/nUBzDH1ov1xc+EBYqS3xR5hrYPrh8/yetfviv5+eDyb2iUBgfHhye9qq8M9EZAe+mfhlJI2NXXD9ethUvIQAI9n7E9+k5Jw6MuSJUEobNtBhGutUwvgbALF5ekbX/XCsOB8r2Qn90ibW4hNtltH6ZSy8ueuCp5PKyIwQvMLd+HX5ZKa6v49jHBQQ5DvMJyuhPPtV/asPT+zMCXq3WKszUAI/ub4sAyfYCk0b1bKdSbj3kjOeVDmZhNyrKtZdBrYaiW0KoJGKtAaAyyYs9jFDkkzv5ZQ2QqwXKIoxoBjXjw9npn6/58zHCclqPq/TZdc4HjlDH4NxxI8DWmsstjMu6OTcSPhxWVKdsg7wK4Klh3iTPM46snLG5k0JphNykgmDMuto6+pQKKhyQ8soThySkzckVJ47IlVW5qBl5Ou465fmiEuLcabNIedwcQB+zfCFfGzxyyPx1WC8jO8mKIb7+wteRhIfzG47VBoNzA7iku218JJHeGoZ0qzBuIPPxCbYfe3OQ2UCq4SVTPzrmlXc43Ip80KXj6EdF8Mjjr1XM107hRP45C/zz3kP89UZdL48kER5ZkCHHiINz+XkDrCWLNHl+HHIbHkf28GHKJFxeo8NCJ14gswE6s4RXK+gSmdqsQ4cUWhplI8UuKd4fmN9Ky27yimAuQM+BEenaasnhEQdas1xcobwHEBbhTo9NJr/wgfKzPE64yDPAWQMxC8yBzh3kcukdThfpcbnABE8kz9MRSzwS5rLlN0j1Qbe44e0SZwS8rBJ5pJvZFQSDEOXSnayL7biPyQ2JYA7K465RVhESm2Eqh39+njnSG3QiggVxqFjWeCGV6w0L5WUGRVwF6hg+eb5Q8CqTE7ApMwPuyynyhoEIJ4bLl3PnycJZaxr0euO62BCdEfBeszUYdHuUEqafCsIsZH2CHagUjv4MRmKq60rYReXWKpb5kUlUxuz62pXIwuxFHP0nnuumMmK6TxgUeSmZCB7saYo4Odj8i/xPpVAnWQPqOg/miAv+ojA4OJ1/cqTBo94WuHL53AA+6HQkyIOhgbMlQeuqkKxk7nZDAA3nuU6MBogjMeN6nXEC7UeijHRpJ/GPOC6DJiEgegbsrudNlDyMNI7g3rGu2rJsOM9czssakTY7RXjyATjSRW/Lz4N0ocaKvAkQh3z2ZIN0RsD75WFXefa5mw1jVMQSa33tGluK7WwvO9ppRLwc6Agy92u0Fkbe1IUM+HM6IrA1IoCMBHEgUp43nk7GPxOWTfijxUyUEQfzG+mIcTqRR2QTaU/Nn39crsfh3A3eiquz0xkBr9VGB8VSeQjzbkRK0Z9B0o+butzkhQGP5kqTSxe0DkDQqZVzHnCfUZ5nLqmUQ9cnSgzKOlEYR1JRHsAJArNF7nmeeb70uAAnHBFJHcHRWDHdd/S1eHl4xInzaC7iRDz8SU+SUqGw6sAN0BkBL2lWL90p4VLXku6GkOS4y43Fwkb3mOrHc/BZReFKlFc8J98YNnh5sevgOMNTo+feVE5HA01cZ01XJyy7PCVuXrbOwj9Lb3BIJ4HIB2+T/PNGhHLvHFSOoabCP2fXEXWhfHvDQmElPM9OZwS8WCl3lH/Yg1mJMeNkMUtqRAXGa6UzCyQL59wDk9Lg8i5sfUgcVBCg64Kq5otfVCJPYwg4z/IxyTzkNHLBL4tnt06RJnxDtcjPXT/Ky9M4XzkD6lhfnlOouFB3WYy1Q/Cts9awVDo3Ej4clpUvryfg3EXEEa7EBAFc54AGMHF9KuGfh2U6z/ENtFWFgsjUGWfXVCnzIy0qHFgcPw9zfusz3Jw8Drhxc11NPEKcsYm8oKwIzrJ8skbNzv3LBSJzTksarodpVY3aIYeN0JkBL/RqKsyPkFE+DWqg/NbJkLxMsO0flcviZKDnYERYhEPhH2GYVqyxOA9d859gx8E5LeeRw3o4Z/opPC8H8niihgEY/NdCLKVkQmOTkrzW+QxgHew8IXjDH6jcW/zHj/hu3G61XD43Voq6Zl/d330xCggmom461zEqGpW2GslbQBSghyqBIn1cr6XTjwyJi3pak2D87fiflS3nVD5XGntFFSKmKJjLVEGcB5hKq8tw6zzmS8xBefxw+Xn4Zzw5LPKmbDXCaq9WOzeAVyuVjrLuw2xMfCgI/Zw9ygfpkOtv2+OuWF5ZgETaw88NQsR1dIhuF2nWG8nx5EEl8Uc4M8tTYbrgzwf983/S51eRZ2SeSaZ8Ofopah3NDxlQAtGIkpXlQpwfx7xxJCjyc2MTgMrSuf6KheVlp9gInRFwMRU1IGPAFHmg8KDpSzOeq5ecXBmB60Eyi+hGE/AZlL4mCOG3jwfErJJyHqRI6vSRB+0a6QQiKsjcKywbTHOKwQwijyxAB85CNpQm/iL7jKgH13DJCxDM71r5ZKDEeXYukPByrVSpBDgboDMDPij1leUgKqlCKYRzwjATM38/AZ0xQihSij9mIy6YDiIsl7C8IvkM1eX4LM6JQ1Kf53GzcmxjO51cppuJ57yzHgetl5ydKwOruDwfXecN7fKzBOtqJzwiHLs/GkVNl9ez1WfPyAbpjIC3h21q4aFpzdSi1TWQ5BMhg6K4OpOfpNoqJ5gK9RD+69ciV0we5JdVaO0OjfzdfgrL40fjBCg5QBEQecRllid5O53Al3PcLJwDfHKWx13Pz5FEwU8E537BC34meec8FMpnhPAZdMbYrKpThtkBNKsE/dSdkSTe8GbGoYw3rsIPAOxlQPKB0zHkYTAVgbg8XBuR45pfDgTxUB8GiqSOtd7IecVPo0ziI0QxUUHiPYjrDPysjC8n/OCXx8fJx6y5LAdGznnaYWG0W69veFP+GQHvDodtAdAzCHJ+yMldWQl5eDXYtvNPp8Fb5uej62fyoJl11Vy/uxGNQRbJpHSRNCqtP+tlV5AASuZIXpFfziMUxa83miXVackn4hGT/zwmHksH66puPV3wRtJQQ+FnwhMnDuv5M+UboDMCPhyyl1MqRWXY/KJwd30NmmIyVglRXzBKfEkGPJipDAC5qF6En0qhQogSmzZ9gZqABFI0UKaS8EJSFZdrRXS6AIB85XJQHDectQuhujhdRUXZLpJrOXxzcrZrlAG9Fld/WdrBsNDs8WnzDdIZAZcWhw8VhkVAVAFLIX0GTFWepyDMRQBiTvjvCgUBEIGhA0OCwvaVA7dBpKSMAF3hEhiHmbIKwkew8GVgiAMXp3SZtOdxcMFL2OwuM+dtGLNmX9tl3jqHz7ixQkEZz2pkS7kL15FrGQ4DdUGFZanPTmcBXFlboikiaoA97led0ouEgN8A4dpl8TPO18A1owGEuy0NZ75JE+CzGEYcWx3y9kfu+CmZQRKQvj4FGIg8nI+kQGw6vbtjFofozjAjhMPxM1o7Jx+M/Ehgf06DdzKWpzzcAD4njBcR8zmzfnG5uLKe6VnojIBXymX0hbIPRi3pOsIIN5VtDura0gsjRBYjfTYKCcTgItIarIx8DThy3mahMMJzZ2lXnt6TkpcdKa3z13uLvHAqXJeOr5AAZo3IM8aCvMEcGl/917XS+qDwrKzIFMsqJD3vWeaTH2XrFz2xPzqyxD7jjdEZAYf42JylGJ2tqTfkwgQUH0XqMagBwGmSm0kHDGbdOAeIYx6Hiqw9oYCEkwH/87S68o0NEY9zu3EsdZFngBTxvBYD3JRDY2ZlhpAQnjUE4TrAi3lQuEtVnq7AGilQjvFQsu348TxnlEcZ7tmDYbvbrpwbO7w81jnabrd/u93tHlIpq2xMx1ExCoN/dy0xBb9mDsbkkJbgLJgLgIiXn0daKuW8BEiAgkSheignfuj2sCTiviaOdHkjuuLhJZKHrgHSZSsC3hzXepJVVUTVVZw4Tu7oxewtj0ZDkklLPMri57V9uW6//X9f9TU3nXAGG6CM0zPTw/f+7bZCb3BBv936gd5w8K2aZdZ5jp6hkt1XIR1B+cAHaL6Tz5WYNTj6IZ0sUlH0uvQDcFQ2GoTQ6NKcU1X+53Ex82KlMA+LvDw+5NeEODG85I2Tl6kYJPY/omS5aDrvBskcaSB4Yqzhivc1wkOn3z9Zqoz8+4VB8RfvuOOOJUfcAEWOG6R77/2lSmnpgpcMu523lSuVNxSK5VdVhR632tivApihWqjR0B/nCKApKEAgbr7kacnXD6nxUWnX1QUAwF5UnHyJD3j4AYL9Ycw+/CMdcQJ4ziFLJeXxy/yc0olDmvNyMk/zAT8hHPF6qU63tyom7pNu/R/F4ujv3PCa1+x35OdBOb/Pmz7+8Y+PTHSbt/WHrXcVhsNb5XWlwB+FSb5hAzi8UiQagEqjBxnZATxUBtLGYBZMoFa4YSwws1t4BkDXnvTknGYgu3EJN5h5YFAOFuQG4ERxAusMXHyztAAOP/Ht52gY1GOv119UrCekoB9W5/jIoFP+UHPk5P7bb/9mf07mhdDpnL5AevSTn5xYWVm5qFLp3KAK3tVrdb6tVCmN8F5xBjMqSsUorOdFL8aAUC/9XqgjhxskVVf+luBMmomfgwqASGzo1HUKAHUi/5DiiA9ZBWXDldWLjjSi83TD8zK1Li34Bfk9ItAfGgyL9xUrg4fLw+7Rq25906ITnwNa5+oc0af/4A8uOn7gsY/1Vhcv6nSaqch3GEbH/MZl3orPy2tKtZosH3VVKo20S/XE+1eQLpHAtv0r9nTmNwohsQATYGK1AGw0Vubl2rjhcK6a0mPZqMegEth82ml3/drt9upqaq2spKWFhbQ8P5/K1cbi9r1X3vam7/quByOz80PnHPCP/v5vX77w5IGPLp14etfC7DFXjLv6rGAy8GBe+sMUDK4CkcHXL7JRI/iD/5JE3izEN9smp7akrbv3HJnYsfWTilqXmuLNFrxSpLE8v3DtsN+XH70hA1UDOPvX+TQuH9Xjbfx8OpeJGp8eI4zvGPOuW74DSg/jq1I00PTOi1cuuf7Vd37jD/6Tz0ZNzg+dc8A/9du/fdXsiac/0jx5ZMfS/Al/3ZtXniJhVG6ACrHu1rWXkUOaufa7BVEzklgaZPv23Wn3JVd/5D0/+799TeQedM93fsue4uLcR6ul4qVc5/oa4GgA8qBvIPjqCKmscHoS5+4M6hJ89IMy6SMM4pM7LmhdcdOtr3vbe9/7UaKcLwpOzyFVxsaGZamK077YLZWB2uDNbmx19rGcvZ4JNeLezzJB/oIyBtVSTHb63W0HNEBH7kGjg05DA/WYk6GH9ZcvEQAoUMt8Tbyekl5k+HUK4IwN0ajhuI7VuSSbsDTqAs4jnXPAJWHDSqU0rGvAHBW4NQHPDNWfL5fUWgoZDOVnYD3ZYYBU2kBQdQegeJyl1+9NPP7446c9mjdo9cbKpWLD1o7ixwCYS3BINt+dp8cwKQuA1Qg68qgMnSz6gK198yQLS9kNnverTZ8vnXPAS/V6v1qrDuojtTTaGE2NkZE0MlLXYFlJNblqhReHIVn5iibdnZ0YYXkAFuIGkFxIT0+srrR32TujQXGIJAocRVA8WzQOUXpEWeRexX1JhRPKEgTxoGhSZrBlL12MSDgkIKVaWQPHeaZzDrjkpF8DdMCtS8I1GI6ONvy0RAlpl5T740YoT3qyJTSknXP3APnHiiGPmbfHu6tzpz3tK2t5pCTD2djSKPyDlBbrxTZ69otwF+SeQK/AVKXnjY1qYB4fTWMSDL58W65XzjkeX07nvIBitdotVSo96+oSEl3x11VH6rVU4xO3mlz4vYYK93tllQaAQroFjTiq8uVVVIR0cuJl7p3Onsg9qKcR0OoES4dG0s+SrfOQ8nU7HbCRcj5txqwRfkZrldSQAIyNjqSxkdE0LjemXljNnrY+n3TOAR9UKu1iudKhu/INtKoqUlfF+F6yK8i51E2lGoOjQRJ42Np8MC9fPUTvehCU7ayB4QJ7ZlTW+EY862+NB17G1bmn/rSYgQ+pZrGtCtDKe0S9bURgM76M1EPCxxu1ND42Ih7VAze+2+EF0zkHfIKPgaRiy29dlurgWSBUytjEWBodH0sj1uv1GFA1kCL5DKglgELKUQH6x7gKmJhu8jhNhytmH+lmxY5xAfXAxAn1Va/iNGCrUa0yxlAZIwJWkqzjxFgjTeh8QpOwBnwxIVt7o/OGH0Z7wXTOAb/49tubw1JxCcDZTsHbkv0mT1QLkgXYWXdG0msaRJFAKwMBXbLUos+Nv9WNRrzTXpFRqRZ6jAMeiDOgR+X4VCR5N5y3QKZXCVB09LiAx3GOAPDBPXodA3tNcXn5ZSpK151nOueAQ8Vi+bjET6AFeDFYMXsUwBqcanV1Yc4FVnzXUlrY3T8GTlSE17+RcjRDsTipxqBNTIVhaUA6JJMGbEgHI7lTkxNpcmI8Tes4PaFz9agpDYpT6l2T4w1/PrghyR5THBpiVBLPG/yx/2UWqvyNP8L9Qum8AF4oV54qMQAJQN+OEmq8UBKpB9xKmSk96yelVMdfjcFHTPNHEFEvDIQMdAY8Jcy1NcBrVSGT9Zi6pBNp9rf1BfDE+LgAFuhTEzqXGlMYbgSJFsBINR8i5f24ZYHNe829bi9exdtaGeeLzgvg0gSPFUpVSWsA51U/6QcsB6bsBh91I3MQ/T1i1aAZqSrN5AjAOS8rDj3ky0m6dihVNGQQRH2MTQhMSfiYpHdcYE9MTKYxAc/16Pgkn4ARyNLTAC2QPQNWYxVVLmaRNzbBI9bkeabzAni5UnuYr37L7rNOyIEHPCYk+DGFDxMRsDX4yb8mK6GsMFseqCOly8YCNryHnSfSoDgcrVeHDL5Id32kYVBrAMu1GgG1hW7G1T0PGNEALhUmK4XBkTs3jANYOnw6GKQxUc83nR8JHw4PDQvFuZLsbgbOmMmgm3UOoKqsJVyShW0cOp6GAeRoGHoFflY3lXJLYWuAl0uFTr1e7QJuRVLLujt62CorUxGA6TUbjlnjWnUof/jADMV5rCBTLCPWGM4znRfAS43GEQH9FAtUqqFFU9D5v88ygDm35Ls9OHJiQL0E4G+kCazBlz20VC3XOxqAmWC50cgPHUwjWVa5lr+tJOVDmJHUMXqMjr5U6fbTFWUPBht+dOSF0nkB/Kpbb10slMoPl7BrVfnAQP9EBoafKhiOukrqFA7IDIZ8viAfQH1fNJVOu+MyLBXa5WK55Z6gcQA0UVuWYKpEg7oXAXrmMD2RdtSJdTb+0cis5aBOlHLDz1u+UDovgEMaGD+hWrvyQA2o9jcgVJIKhw9BmIR8GZbBE73ufTACyOZaqcSXQteoMVZvCqkWku30AJeB5zUZpdeJ/LHv8ddl1iA0jtRdYiEXO5+09AZZnf1hsfiC71VulM4b4Jomf6xXKPTowkbUYGQ6U0AYADkkLf9QB/oWK6WM9SJ/31pTeuExk2UbNEDFFFfcawA4AxaipxSHMje4pFjlE4OhlA3+Pldq+XNflYis4ShgoIH+/7uAd6qNJwXWPqwB1Vo+1J5FJZ0CEEAqjF1dSDQqAcCj7uhxGgZQSFM47TvDc1fcNK885wCTBGSJ1JIvaRBdlhLdCAyGoO8WAOjoCfyI4Zms/qRWWC9edqTzSOcN8Ote9aoZTdTvA1SqyoYxS5orLpAABp0LSJZiSbb88r0sVjFyQzdOaZ6kOb3rXe/qayB9kmczsICsrugtlnZ6TaZKdB2Ntl5NbsHhYm1X8RVGY6lZeirvnN2dfy46b4BDmlh8Envc0qf6URhWRUWgMnDlU3gvQsm0wyopyEKxdZI1hu9vFovP2NmkwfJzlm2Lt/JmK4Ra1CsAboCIR7DXyJWR7/TrmiDWbby6yLXSynXKIyOnNez5oPMLeLHyiX4qdtYkzv9VQbq1fkgzpiNqh1W/sJOxzVExgZhw6aoJnvlodan0iXavb4nWP6sq38HP71MCKFKsbMgrforDPkEd3dsEP3HgRtKxonFkw1vWXiidV8CrW7c+KnUge1wS64q7/gaAQdISLcDCZWpE4DkOMKihNPh2Rqr1Z7w8oFcqPaRYD7I24wQArGPILBQAhycSLB+VYVVGGL1OjjbxgwWFwmx/YuL/u2YhdOnLXz6vwejTfA+ZGlNJwMZaccEArXNuVFgKaQhd2+pQmOMVCp1Brf4MCX/d9//EjFTE3xloufwOj6dZ2aSUhTP9uQznJedWcBoOpCMFfBWPf+HKKzf86MgLpfMKOKTKfmJAMQKQgVO1doUReSsZJM19HJDkh1Qz2En6rePLpXa51H/WtzUo6vtbrTabWyy5blDOlZdVBsBa1+BUOneQCEPlOFhgwwppi8PZdxUKzut80nkHvFIZ/URvmFZQD6qpK22odY3E5YtVVDpXMwyoFlSllwS2G+XpZ9Wts+XOp5TXJ8kDq4OtEAZejoqt6fCI7jxRW7bffU046oabz8XTJlfni8474LXR0YcE7H6sjui+IlVaNQ8JzmeVTHay9ZNcD1u3F0qr07dc+6yAv+2971uVgfc//OFrwOOPApB09yB7yeUBuJDoUCdhHnrgLBZPs/XPF513wLnlpnn+x7DHDbRJYFi/ShIBVT4sMnkFT8ADVUinVcvipZde+pyDmaL/Vafba9J7NI1xXvY36CovA3Qd7vxaVzp6uxsBg+GCg88znXfATcXyJ9GpgAyOkB8oz6498WEpV9exggdsctbn1ZOR4tmp3Ws8qryfVNIYB7jpLPBJ7/GBMtDbMgdpSK4Bnel/PA0BQwqpVr6KAK/W7+sPCwu+M49Dvoxp6G58GCRx4MHNB9ZEmBAVS4WjZPFc9LXf930rQu0BGyY5eDr6x7XFl6JoACCPXzQOw3m2M2BQOO+zTGhTAJ8YH39kWCofwgIBbEChaM8KBQrrKuUq0izQUTGgjjpR/EK5cpA8nosUl/nOPlshuWRj/okAnLUSA08jODz8kfpet6MLP+kgC3P41QM4erxYKH6WwdFSJlCxFrz2wexSR7a72brIALflwoyzVDmcZfOcJNXwZM9PVjAoI9nyYxOnXNjiUSbnfiJNwNtpphq6P3XUSOd9lgltCuCQgPuEpDVAQcKwEFRTAGZKL2i4UEzMtEzKua4Uzgq44h+SlPZQE566AzQqQ+WQo5rO5+RpacdPjcytOZZsJd3t3qD81SPh0KBY+GK722+ja71aB6g6F6yWdPQ25/E/A2dQ6JQ3YB8PCoVDAlLT/2hICGAjL5EKYiYK1HkP8p0iqSzsdoV1Unnw1QV4pTHFusqhfO3bgGQgc+sWifPiFU4/76gtl5eqjcZZrYfa2Ih6QWGZ5oKAGjBVQFzHCJ3YGI6Ac5X3MHMwLDRHt1x63lcKoU0D/Jq77jopwB9dX8/Al5OgfM0aABj0fIO4UlmWqXLWmwKrF1+/IPSO+0aDAZSUgywuBN752gwc5I+9wABlySStVBdfesdLv7p0OCQJvpdKomNBHHubLm67Gbvc3nwnQoCzllKtrkyNXXhWwO+6666eeswTtt/dhqiWANSSbuxDpdgP4IklPzdEqXxSve28L1xBmwp4f1j8HNN7A5xXn0rn0i3wvcaiazaBFouVlf47vnZD73XVGLmPfBksjbUIOLNT+wM2YQbfYENu9GM+3QTaVMALlfojnf5gkUEyrzxHr3ugz5Fs9o0zsAF4tbJyc6HQJdZZqVB8LCCUyxrQBLiqJv8dSo/KGpV4NlUl4RH5/NOmAt6vXHigWKnsq1aqIYmADgBDVVwmY0zxy47rmWexsuGX6PYH/QPNdsu5QjYIwZSGDKRdnk/x46YDEWncVPjqBPxlb3jZikaoL1B5zDTfMUfS0L3CycDYC9NNrlTamHSLypXK08NBfx672man8oj1bhpAUJO5nOUc8NU00RjsUUmbslIIbSrgkFTFh6k0FgXd2c9I+ihWBE5MhGJGqsg0wYao360eG/b7S5kMC9D1+504N6BcqDGdo2qiM+jq/N+tz2nTAR+Wqp/pDGQzq7KhVnSUTjXAien9+nq4Qjf8GN/R3btnlXYOGQZwrB4PlJZiXUtd4WgQF6V/Lls9Sj3tvN/LzGnTAd+6Z88BHb7kPSdIoS2LeD9WbNKRvIEIaAwGG/7GGXtVdHiac17zZ5XFFJ9rckd9IdLqPb5pLMcNCGxzgUDaTaFNB/yCm29eLZQqn/G+kxwEJB3gOUcYUSkCYtDrjd47HFaypGenQulAfgcn83DegJ3r8FxLce05gJqDZ5XtuQm06YBDhXL9o12wRXfjIUDijRCae2Sgy5PXbYymz352w8+/DwuDQwaVSRQAK3fb3D5XZXUwxFnjcuSVHip4w4PzV0ovCuBpZOSzgwIDlcCVJPOB1LhTozBx5KckAKPTHlt66qnxSLQBGgyO0XCewtN4AC6w/c4U/CztctzIRo3Ri3Qt1fPVLeGDSuWYsHiEAQyJjoUkuriuVXXMxXank5qry3tWTszdmCU7Ow3T3Jr0Kk+IfLH1w09OP9QKuwfk695ULm7OtB56UQB/2RvesDIY9h/ATujy4phuJ622mqnVXk2r7ZW00l1MnSTXOlbpD5r/+/333n9xlvSMNCgMV0ItqbcIXHqPJT0TYGsWgS/fbMBkwqQmKpe/eq0USVnpV+/5X35opt29a3ZxLi2tzqXmoJm6lW7q1tqpMNJNlXov1arq7p0FvuG5s1iub+hrfoNWZ6WjxhsMe6k3UH69jm+j9eOVpQJ3oMaVf1v+cp1mS3G6bTXKhme0XyltOuB/+fu/v7VY7H/f5NTo3uFoORXHqqk4WkmlulRKGR0br0RitZCHX/vdZq27ND+WJT8jLffbL1/urKSFpZNyJ9LS0vG00pxR75lL7eFqaqnnLC8dTs3efGoX22l1sJianflaq9/mrXSbQpsO+Ou+8R80m63mXKvFLD/2FKJXoZjOa6YpG5mn0ioaO7ut+fr8yROTjnAG+shv/dZ0Krb/WUmW+5BX5grQVJSmkCuUulItS9IsizpXL8K/sJoK6kXVSk8avf/2LJvzTpsOuAbGpWq1dpQXgBVLVUEdA6cHUP4XYsCzCi5UBHjvZHt15awvZJyZfeJyJd3lPFQtLBIGX+8nxK0Npqh2qSv5YbH4ZnL+2cRNoBdl0Kw3xo75W8s8VijCUuONPa12L62uDlKzWUjdfiONje5OUyMTY2ll9rRXMD0bHXzi4HS31x9l3UStFj0HgAWoB085Nyn/QJ1eRVtH/4olyk2gFwXwVKj/2bHjy490usVBr11IMk7SsFNLtTSZxmrb086te9MF2y9MW8Ym0uRIbVTmys1ZyucktR2v1yv1erwej9kjHwbhHbGD1Op0/Wa5Vqud2q2Oz32tBmanRLYCsCn0ogD+bT/6k7//0pe/6ocaIxP9ybGtaboxlaYnptPU+GSaEMhs4LcdDQxCQ6bb2yStyOZzU6s5ylpXZ0m9ZKGV5k8sp5VFZpINqbEtsnx2pOronlRr7NXYsVPdaiIN2vVUKanz9Iv3Zrmcd3pxJFxUq9d3aUZZcZdndsivWEo91ID6vTcJCWLmQidnj7/yO7/hNddmSZ+dhuU3bJ/akbZPb0vbp7anHVt3qiEn0vTImBpza5pU2PTUtrR1envaNrlVbot60ra0pTGWxkvVbVku551eNMClY6MnG1W2pukI0CzV5kurETHNLCxNnTg2+4bweCb9zr/+8e0ry8uv7WryRHwWv/zaJWVLzqweSr8whWeAjMaVf75XRWfXKNaZe9A5ohcN8GKp9Lhsk5af4xR5HPOwhoXBuc40ALJXZUUTlGOz829//z13P+sLZBbmZt/cafUuK1dqqVgdUd5lqZCRVK6Pcudf42jcYfJPwNuKyW7rFXgJUHF4wd/9zvs3RcpfNMBLjcb9hWLpIJaKb0QICGMuHWKh1ynHVCqkiy68CHXz8t/8k4f96tMvp9mllddUyrx0RmqcPYoCsVStp5LGW9rO36TQYNrX4Mn7af0wQL0uwGs2DwuDtLPWWb0hcju/9KIBzgsQBMrHuRkADf15mejVa1Ybt8SkBvbs3J1ectkVEzt37/mHjnAKffxXfvaWcqX81tHaSICNepIbZMAXJOFeNxHYtj8l7Wz+KSo+r7jCah+p16qyx1+TZXle6UUDHCrW659FbRRKvPkB/R2reLGqB+b6r/PRsfF07ZVXpwt27XmnwqYidUp/es/3TyzOHvmFbaOl7dNTU5LYuDc6LFYwbkSoJKkNGpI/uoyy5BWpLNFS+Sizp+veN/zpn/7phu8wvVB6UQEfrizWBn4vobQ5WOiIVcJbJZBCT2IEELfjtkvK5XfNI5+//8oseRrWht8ujG+dGufFZYovnVyq1pRMEszNDWWKPa6E0Yg4+fE8kfcz6hwXL6TsvWxyZuaOLOvzRi8a4Pfee2+l326/heVUptfxFEI2WooAgufvsThoENZWatVqaWlmxubhH/7oj45LMr8D83FsnNcwJU1qWCcpebAcCmjWwfty3s8oI8SGD/czucYh9nL0pHohVQv9zj9Ro+B53uhFA7w0f2THoN+9nkGMFerEdyPidldspEcC2aElaUTv8l2J0UZDU/8lL9UWysuXDgad6+ka3JscHStrxspNpDAteWQFXV6UehmyZqMeA95MLZ0/bYs6UxyOfAwk9dpvvff3/uh2op0vetEAr6URTfcK9WG/m4oCOZ7gZkoehN5l0OTRbg1/aXFxPtVHx1abrdVPE94t9Pdq4lRl2YteAG4VSXksSrELQD+Dz2Z/JFpHZd7tqEeh4NWi0YvUA1BBUkcadkeH7YUflZSft7WVFw1w6dIrhMDogOdsUCu9jjAAiIEaQEffqREoAqPTadm/MT71q2/85m824INisUEvaMtG53MDvU5TEK9KgFckrVbQqSTAu231HAbSISoEaZYFI8B7slp45CQH3XmqsQrN5Td/9vd+7+vscR7oRQNcpsItmgkWmAX2u3ynQYBL2jEDC24A2cwGXdcCe3LLtg/u2LPrX2apNej1T8ZkpuAG4dtwneaS9PixtLKyIED7um6qgsRQ31EvwPXUFqgWbHM+S2DVpT7A5KhYKadacVgeLMz+xF/8+q83oqRzSy8K4A999KPjvdby1/WaK2kosOGCdXBbLFIHSGe+rMp7xCWih66++sYfeN273rX2NES/0z84GAwX/cIwTD/1BCS4zz3RxUNpSSqoKynurjTToM1tN7WxJJ583VBYQCqHpXCetkAt4XiLaLnQ/5rxQe87oqRzSy8K4IVm89WDVvOGXot1WV0DBIOjKy6WVOkipiHSKXCE+eE77n7roSy56eiFjSdnlju/MjM312w3pUq66h2ZxBcL7TR34gmpm/Dvrq56lulQQCZnTYhYLOOlNazFM9slDPDd6J3mj9z3e793YVbcOaMXBfBOu/kPSr12kS+Hs62NLg5YHvx0TT/HNrN+lZ8u2JRPtDX6wR/8T+3v/N9//Z8fbxXefXSpd/TY7GI6MbeYVltdS3u5NkyPP/lQarV49EdleGovp17DkKqD7XbeWMSiAlKPxRQ2eT/Vi4NLlPZfRGnnjjYd8Ac//OHdw9XF13VRJ2AoHc5GHW/CV/ja7TB0Nw1QrStWYVbgnwZ4Tj/0H379D0anL/3mYXX6UK9QT8fnV9LhE7OpLeO+UO2lp55+KC0uHVUjx04IBlR0NyDnb5/oSbp1quFCfuoRnhcoTlpd/q7P/e4fvMkJzxFtOuCDxcVvqhQKl1iPDlQ5AY46RZXY7gZ4gK5oxljgtUy8+U3W3xno2378X/5duVT6qZHaSNoyvSvtvPL22fKOq94tWN+32G0dPLl4WGblU2nm+CFJsaRZAzP7YXpd6XOaOetltt9rNd/EpqOV++16Z/H4v/v0H/z5RVHS86Nnm0RtKuD3//nHtxQK/ff6ldaaW4cFEboTCUN3sK7itRW+ZqXpY09hmo2edV/K2OTYB2WD7BsdHU2VyuR/ftf3/8h//75f+O3/dW4weNXh2fn3LrQWvtjrHU/Hjz6iSZQsIgbYrDdpAAlOVBag857zitQSfarSbb5kuHz85x966KHxrKgN07P1yk0FvD3z6N2F5fnrO4uzBtoviFQlQwwK7sadTjs1W4tpaeVYWlo+kJaXn0zt/mJF0nJGXr/xh983Xxh097WVfm7x5F9k3unf/MofHPmp//KHv/zk4Zk7F5udny0UmqvHnn4wzYsHBko2BSHlPCU9FMiDxIwUa4WnpuWk0svNxX+w8vnP/epDH33+oH85bRrgR48e3Tl5yRX/U0f6Y7XVkpRJulTBYaWuWeMwrXZX0nJ7Li13jqVW92jq9k5KApdTtzkrg2Husoc/9vBZ7WJJ6IHV5YWV9nLzGV9wfd+vfXD+u//df/3x2aWVu1Ox99SqVMzyyrwB9Vp5V/wI7IFA7muSNFADMLgytmLtdOZP3D3zyMf+DWtAkeMLo00DvDe38MPb9156044bbklbbrw1VS+4OA2nJtNgYjSlhuowIp1eUxVL6oVqlEEfVcLQ5qG01l6ZPetXpKSkWpqt8vW353zU8J/+h9/40+OLS29f6aw8uLJ4MLU0Q+0I8ObSQlpdPCH7/Yj0/aG0uPB4akoFNQuLqTWck2um6uTk9453B39x5LHH3qwe94KA3xTA7//4x7cIjneyaZOt2LXRsTS+c28av+CKNLL94lRubFGXZllVJqDwNsjS4xxjcB2UOsOls65VF2RTytLopPL0GfcK/sj/8f77Hn965psXW60nW/3FNDv7mNTQY2m1fSgNyytpyxVXpOqYxpBiR2Yqb7iWhTNYSKXqsNiYGL9L2u0Pjzz+1F8c2//kjx3bv3/ju3tFmwJ4uZeuXZk7ufvY4w9IiuY8ZedOT5nbYCwqMdtkTyEjp6wUbPI+mzA1qPlz7v1BWU1x9psDmj3Jvu6U+qV25vOc9G9/80/ur0xt+365lca2XbxFVJZLO7WW5tPyzNOpPr1HvJRluzc9qOskrWjAnXnq/tScO1YuF9JdpWLpZ2V8fvTIvv3/1+HDhzd0T3RTAO8MmpOLM0fr3GMc27orjYxPp1pj3IB3ltUAzUUBjkkwKr3O9jfZGwKaPeJd2c2sdEh0n/UG8qkka7JSKA77C+VxGdFnp/f8xM/+8cLC7E9jSpTrUyq7lvj259zh/Wn+8OPCWwJRn5Bk87mD8TRoL6S5fZ9IBz/9wfTkZ/8ynXji/tSaPz4mEfmnhWbnb048+fTPnzx47Ntnjsxc/1wqZ1MAH52Y3leqjsyW62NWG7ZzdeyuLKTOwnFxIfmtNGwhMEFho2dbs0ImMsWRralfHFlt9ftnfavEwtxcaq6uFscW559h/z4XFS7+6V/otpv/ZdhZ9oSHdkeNtSUEzcWZ1BUvUDyVUvTNadlTqTVzIB1/4MPpwKf/KB343F+mhSc+/9KVo4/+YPPEgV9bOvrkRw/ffz/u3x9+4IF3HNm37yXK24P+hhn7SumLH/rQL4+MjPyTsmzrxsRkWjh6UEx+QVbIslRHJ3VWZlOPVT/VeMAWhvqkKjeWmgJ+rln8+X/8kz/9w1lWz0n3fNMbb+gUCjtfXhj7m3d94AOyPzZGf/Vrv7Z19cgDf15O7Zs7mml6DV6iGHMEwWw1N/CxLKsqtmGoN0o19jsMF9gySiAV5IkaX1LRJIxvULAnXXkuKPnhpcX5/7BpgH/+bz9xSW2k+Ncj1dJlj3/xE2n/4/vTRKmTdkzKLOy2Y6AslFTBikyzclpstXszc3P3La72funAidZv/18f+MBZ3yrxldDv/dw9N63On/jvjXLhSm7bcXO5Imnm2Bd/gM/sjLmjJ2xuCCZKmhkzVRb5yTwChG7+EC7jEdSTujpycv6/bxrg0N/8wR99XTW1f+WJz39oLxLTbDYL46P1IcsbkoJOp9NvNzudk91+/0Nz8zN/dP+jD3zojz97ZNOeTvjn3/zGy6fGaz9SLhTeMFKr756eHB/h82WoEAZ0wOXuEBM2pNuPtzBxA2OFI83tXk9B/WZ3OFhRsiPdQXq82ek/IJH/VGH0gg9tKuDQn/7GL184d3D/Db1Br3Lk6LFSc3Whl7qJT1XPLy6unrz3048e/+yRzQP52ejdt1wxMbpr17Xj1fIVlVJxW6VSniqXy1M6n6pWSpOSlS1CeETSPCgWSquS+llZVE+rCQ5UNPmSaXqw2eweerAzfvwDH/jAKV9OSen/Bcphkz9nf+NbAAAAAElFTkSuQmCC"/>
          <p:cNvSpPr>
            <a:spLocks noChangeAspect="1" noChangeArrowheads="1"/>
          </p:cNvSpPr>
          <p:nvPr/>
        </p:nvSpPr>
        <p:spPr bwMode="auto">
          <a:xfrm>
            <a:off x="365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p>
        </p:txBody>
      </p:sp>
      <p:sp>
        <p:nvSpPr>
          <p:cNvPr id="8" name="AutoShape 8" descr="data:image/png;base64,%20iVBORw0KGgoAAAANSUhEUgAAAJQAAAFOCAYAAABg7jQpAAAAAXNSR0IArs4c6QAAAARnQU1BAACxjwv8YQUAAAAJcEhZcwAADsMAAA7DAcdvqGQAAMMjSURBVHhe7P0HoCTZVR6On8rVuV+eN3l2Z+NsVFwFFLEkQAgESMgCLCGwwMb8MMLAjz+2l3Ug/G2MsYyxhG0QmZVAQiAjAQqLEkJxVxu0cWZ28ov9OlXu+n3fqe7Z2dmZ3QnvvXlvpLNb0/26q6tu3fvdc75z7rn3GvINkTe84Q3Wi7dssefCle2p5C9Nk+zGPM8CS+QBr+TeW22UHvvZX35X2zC0unL90TfkjPL1Cijj9ttv12cP5g5f45r5j8ZR9K2t5ZWxMAgb/N4AohzXTkq+F5RK/pLruF/2bOtvPDv/xE+P79lv3HHHgL//hjxZvu4Aledi/Ivv+44b7Nx4i+f6Lwd0rg6ifjVJMhkMMokz6KhBLha1Ef4eJKkYljkolb2kVq7Gnuct4rv3G1b6W9n0nzx4xx3yDWCdIl8vgDJg1sxae2GvZVtvN2zr+92yPw3YSNjvS5rEkgwGEoSRSJaJY5oEkdg4HMcUz7LEBMAs287LpdKgWipZjmUcRu394lwp+Z1f+7X3BcP7fN0LaMLlLz/yHS/dXc/jf+049m/atvUy07QqvmUDOIZEQSB5EomRphIHodiuKxaAZIIpEUSGmPjbBrgsydPciJMUHw9y33UbrmW9sjlwBt/3kpu+8P7P3pMMb/d1LZc9oP7VG7/9RSXf/w3Pdd8EJeQ5NgBT8qWfJNKPUtVM1XJJaj4+A7iiNBPTdsRyXAAK1QNgZWkiGcyf5zlSxpFlmWHallQrJRvAui01S4PvfNHLv/TBz3wmHt7261YuW0DdCc9t761XvsFyrXcZpnVTL4zzNBsYnX4gnW5fwiiSIA4lxeHaptSqVQERV1Cl0FZpGoNeGeJ4nmotaqwMn+NDKfklMaHdXNsWz7adXLIXDsw4e83Nz//i//3857+uQXVZAopguruUvNF1nF8HSdy23FrJjdwwghhAyQYADj4F+TbBlwgKByauCs0z5nvigU+5eSpV15aa54pPU5clUFQD8V1PHAAq4W9hBmE6wasssU3DzpLkhYaTLb51+94vvPf++79uQwuXJaCuv+36by/ZzjvBhbYsLK/QWTNSeG74X02YKSDeFrQPgARGLg441FTZl73btsjVW2dkW8WXrTUclZKMQTWZ/Y6kEbQZNJgF4FUqZZhDXAqHAQIPCk8ib8VJfEunbh/68OfuubcoydefXHZe3r/7p99zo21Y7yx73kuXOv38+IkFWDKgyAL3wQu1Dck2NVQFeJopu7J3dlq2b9smtUZDfJg4Cxoq6nUlY8gAKOz1OnJ0cUkem2vJ0X4sGTRZs1ZjCALm0FGT6UNTMdTQT+J/cCznX/7kb/zeZ4dF+rqSy0pDvev228tZ0n9rqeS+LYE5m1+YNyJwJQNggn0ScwAOlEM7AU87a2V53q5Zee6+q2XXzh0y3myCZFelUq1JqVoRr1KRarMhjYlxGcMx1ahLHVotBQeLoNUMAMl2LJjQVAYg9hnNIK7rmea2MA7j73jBc/7+rz5/z9ddOOGyAtS3POf6WwZZ9m9Bqqd6vUBWVrpKrG14bIwvGeBBVj6QveMN+eabrpFrr94r1bFx8cpl8eHplcoVKQNMbqksHog3D9fj4YkP0j7WANiyWOLOiiSwdxY4Vg5wEVADNXzQWPgHpm9PP46+9vGvPHhfUbKvH7lsAHXnnW+w2ofNbwcRf2sPnlqrtYwmZiwJ/4I8OzBJNHMzJU9ecv1e2b1rBzRRTcowXZV6U8r1cXGrdbEAIoYMLMcXy/XFARG3HE9JuAGCXqtVpQQAtZaWJMBnfqkCzZeJhXsQVAA0QJuXk0HWfPVzb/zS337pgfmihF8fwjq/LGT5y2NXZUn2+n6/p6EAMnAHHpwBO+QACASUa+Sye2pcdoAz2QCODe3jABA2DsvHUarhAKjKDbEqOPDewGemX8X5FXHKVXFqddkKzXbjFbuk1O7K/NycJGksFXAxH+opA9hMxroM65u7veBb77zzzsvS8TmbXBYPe/vtt5ted+VbkyR9BwBlJASUARBBsyTpACYPxNmxpQwX76bd25WAe35ZXPAkgsTyqmJ4FRCgksC+oVZgIqF9wLjR5fAKIBowlQIOZtC8QQtV4AnaIO1Hjh2X+XYbP/WkDo0Xxxl+a8LrsyRKksmDD9xz92fufejwsKiXvVwWGmpP0p5N0+yV0EzGAF5ckmYS48jJkkHGfXhlMIVSL/kyCR7kgPu4JWgnF+4/DoH2AZEqwES+BSAKTF4BLBB6iyCjycOB65geDnCuK665Qm7cNitOEMny0iKAN5BypSzdMJIA5hUewK15FHzXL7/9Dcxg+LqQywJQ6SDemQ7SF7X7fQApBVUaaAAzxSsDjxaARfI8Xq9Ci0AbGTSFDgBCDUTQQFHzwOdATKGVVDOhehhiUB7m4msf3h04FcBHjuVBI+3bd51cOTMt/cVl6ay0xMxTieEJLsMc9vCaDwb/NEmTN37hC+/ChS9/2fSA+u3fvt3vhp3b4ii8IolisfFIjA/pGBxME1AladgTC8R5EoTag2bJYZJymDHYME1R4Tn6SjdtJNBsavKooUjoobkMci6/Bs5VBb58yQC66vS07NmxA+bUlKWFRdwbWgqasLuygssmkmdZA5f+qXv+9J6XDa98WcumB1T81WO7e73oO3vQTo7riO9CswBRxEM+SPCAMH8AWglaqulY0CDgQ0AbG54Dvoo+xRYRyPdEFQAEDQbyVZhBmkMGRjMDvCiXXpBJu5/gNZF2uy+NRlOatYYsAlBB3AegYFKh2QIONicJC3JNJ+i/+fdu/5ntWujLWDY9oJZ7vZuSJHlBCIJMMmzAPAEuRZiA2ikJJQLYoJek6jswhUykI6CIpYEeCiYeRBZ5F4CpWonvmXGAagJHg9ZpyeKJE9KaW5QsGgBr8AAHMJ8A4DRDD9CPc0dPSBIGUqvXJASXsuBphlEoQb/zum7U/SYt9GUsrK1NK7/8w6/fHiXxP4ui+NYoSqUET47DINQM9OriqC9hEIoLrbNrvCl7ts5o8NKFh2fhICE3QcANaiJyJjVvOFSGIIOGGQQ9idotSYO+2ADa2NQWmdy+U6pjE1KtN6Til6QCDtbBOceXFpT0k8DHSQYtmEsQxuJ7cAPKvvWm1776i+//6KeWhje57GRTa6heN7o57Pe/OwSACADfBeehduKQSNCRJOhKHkfScC2ZqJbEBAnPQbwTKKUAAOz2+tLptiUCUAY0TeA8ksQKIj2Gf+e4PsMFDDNUmuPwEMGfoPliDhrHIYi6JVNX7JBb9u2TmUpTup2epFFPajB9Ga6TJJF0cK+wH35T2m9frYW/TGXTaqifftvrankQfreRD/5RCI+uArI91myoeetDo/Tp8cUZuIwlM7W67N4C7VSp6pAJc6JWllek12mDsDMIWjhzdPsLjoUP1ALiNY0Bjj74UwLvMQEourKwvCgPHjgoBw49LgtL8xKB9BPEzfGGxN2eHD0xJ30OLMN0Uskxwm6YFjVZ2fX8u3/qh7/tS+/587sYV7jsZNNqKDfOJ+GSPyeOIrrmauLyLIV5CaG5ACholRTawWNOOIh6AqAsrrRlYWFJeq2O5FEmNb8KAg2PDWiieYwAlhiaLcd7gftPpA2ggeJeR0Lwp87xY3LgoQfl41+8R/7wU5+XD9/7iHzxgUfk0YcekqC7In61Itddd41MV+v4HQAYx7i/AzMJZ8HzmTcleZLeNH8gnC6e4vKTzWvyksGuLB+AjMM1B1hyeGwdNGofoAhBimMQYhdPV4EZZGb4wnJLWq22NBvjcs2Nz5Jrn3ubbNl7tdQmJ8X2XUAnV+0TdJcVVAOaPgZHmQfV7wFU0Gitlsy3YllsxzCjZbl19xVy295r5BrwqTrAaeXQUmOTsnfnTqnBM8zhNdKjpPKrMJAKpyGLo239oFMrHuLyk01p8n79x3/cC5LWq5Mk/Z5utw8+bctYpQQN05NlaJIuTBonIIxDY7BhRw+5fet22XHlVcqF6N1xylQMIEa9toQg1DG4VIxr5NAsFki6hf6WgdQTUIMcwPUqUh+bkau3bZXn7Nkt18yMy/YdW2R826z40HQOg6IwcQyiHp2flxXwN/qcFhwFpsYwwGpbtutVKp/8wN997uFhsS4r2ZQaaql/rAJistUwzJQhALYig9nkTe1uoJHyKlNOHJBwAIf5341yWcYbDRmgsVfAgb56/1flrz/9KfnI574k9+w/IksLLQkWFyQBrwphFtPlJXh3ATiVKS68P9/wpAFQzIxVZevkmMwCRGOzW8Ur1/F9SUpeAxxtDGZvTMYmp2S83pQIHI6Re5eB1CzEvWmek1nHkBu+8pHfrRRPc3nJpgSU707lxsAwBllqazYBCG+eZeBNnHSQwsw5AvarqSvkVyW8r1Er4b/l1oJ8+e4vy8e+cI98HBzo41+5T45HhniT26FJPLHwe4P8h9wMmop5445Tgvl0xQdQmbqCK4udQvOEqZhwBG2DqS7QQE4F5rOqoKrXGyjTQPq4HoOlacJ8LJYVP0mDshfEm5duPI1syocq23YGOEVoW+omHa9jBgDH7hwQ8DIHgwGqFJ6WDcLNeXZeBZzGyGUOntmJQ0dkslKTF111lbzu5hvltiuulKnJGalWJ8TKYOgAogz8KQMPy8HRBrhHpuN5AESpLG5tTAeWLcPFvaEsvSq8BF9yDhzDOeBMmVK1Cr4Gcs5ywdNMOcbIjFFcJwoi4/jhQ1Stl51szl6yVyJYokW0OxoIGoLuOcDFXCQf7nsd3AkKTPowbwMQdmZUWmhoyzSljAa99eq98o9uuU5ecd0V8tJbb5LZsYaY0EiAB7wyD2aSQXYOMqeq+Zj1yc8iaEDOf5EaADQ2hWMGbHscYMLfzEhgYTROwBnHruzasVsmG2PShRnlVHdqTJ2KlRu7uq3kssxA2JSA+omfeGcEr/4A6FHITEnYPYkimCc05kStBhPnCrM2ExJvaBjVNvjewvczs9tk9x5opJktwMMMNBnc+TCWMqdOAYhOuQTeE2uwk7Epq1wTp9rUdGACSyPmYRcgQtXBjAq8tyJbochQIPAIYhtEfGICfKrZhNYDiJhLBUBbtgOwOdcHSQxEXn6yOTUUBOxoEeS7S37CbG5YI2lUyzLRbOh4HtcpiOG2x2jgMGJAMgQnyqCByuKZJfHAe+wEYAwyHZrxKgDN5BYxYNISgNGCZtJcdAApBweLCZp6XU1surIsEnREkh60DbMUcBMaRhSCgOKgsw3whCuL8PhC/KwqCbRlEAbiAbS2X7oaQJ8tnuTykk0LqDhKPBMEpgS+VC/7OkW8WivrOFqGZmfqSgJy3Ye56zM4CQ1FTcK0Xxf8x7FLMHAu3HjmN0HTwEOTxqTkIObkQM7YmJxYXpD5g49If/GELB58XFYOHILdg/kEd8IN8B6AyjjsQzKXqhfHAGmCV6bDdFpLyudq0HIB7h+GzIhwxXOdRpKGN/727bf7xdNcPrJpAQW14JZ9tzQ50YDXx8Ut4H0xSwCmJ4F3xQcjSQ9g7tpxJL0khrYC0GCKMhuaBBrNsGGmygATXHywaBHOySPphoeWQNN0j89Jb+4EcNOTaqUhjfIk7lUDLmHmgCf9Z8ChGwIogYfJweg2Xvn3QHr4XRnaiUDmkBBn3GTQUpxyZbvW88p297LTUpsWUNVqOayUvC6T2Vzwkiq8uJSNyJF98CKumEIBbiQAj1rqdWWl25EoiQA4knVoFT69RaJEDoRXaBXOhClZ4FILgWytTMrs1j1Sm5qVsetulPpNN4u7ZQaeHAwuB41JsDNovgFXcOlLGnV13E9wfV6u3+nJ3InjkuDzMWjOigeFhPvy3oMsf04U9r8BqI0iE2O1FkzcI0xZgd3TmE/AVBWYlBKIsgmCzLULzKhICV7orMj80qJ0u/C48DnNomZt0pWHdlEtk4Sa8Vktj0kNXlx566x4W7aIMz6lueRi4FwbYDBB9PMQuAnwU2qjGAopFOZeDaB9OMCcg1vRoztx6DB+FsqVV+ySbbPbpYnrmqYjcRzvksx4Tn7vvUyRuGxk0wKqUS61auXKV33XScIwlC68Mo/pK8qZQKph2rhQ2AQ0Tg28qN3py5GFOVlYmpN+0IX5g/nhkioGNBUAQTAJfqcmiSlRkzUZlDnXDmDjLBpot2x+UdLjOJba+CiEOY0kSqGZoKUygFIzQGlKQc5pdmk2+71AInC52hhM5vSk2GUPxNwH13fFdI0f/dO/+r3biie6PGQ0zLXp5Hu/99sGabe7JU3iF4Or+K12W91yrjyXJRm4TE8Btm1mViquLR2YvBAagynCJMp+hXPtfPAoIoBRbGgVgCqFNklzAqQIauZLHcmPzONYUDC1Dh+TpYOHpHNiDloKXKjCyQsmMAmOBpDRm6NJ23/oqHx1/wFctRh6cXxoTnC1NmNSKZcKMjkhdGp5YWlw241XfP5jX/pad/hom1o2LaDe+3/vir/7Jc8zkiR5EQC1ZbnVUo1QAcnmEEcHAEvRsIwf1ctVKQE3MXhPhs/K4DMOTBi1GOyTainmn5NUxwBUAnOV9vB6dFnCg/Ny6JFH5e+//Hn56v13Szo/L2UoLS5c5jYrYtVpCgFGaiRoMi71MwBwv/LAQ/KlRw7gREumx+oyMzkJqubIkSPH5MTccQ4S4ykMmZ9f2pl0+p+46/7H9hdPtrll0wKK8k9f8W3tVnuh1u62XxbGkZFmDBfkaNAEhLgtXZibJfCqx1tdOYHXY13mOQ1kplbR/CldhYXaCaAaQJNwkbEYHlq/25Pl/cdk5aHHJTgxL+HiouZEVQGiHVM7ZHrHHqnunBZnSwVcLFXtBpWjvx1w/A73/tSX7paHjh6DlrTA8TypjTfgUNaku7wix/B5H+eS63W6YRm6cP5NL3vhly6HxTU2NaD+4K67olfdsrcPgvvCQZbMMHDIHG4OvwQrLemHqXTjVA6C8zy0sCJH2z0aNtk1WZfxWg1mCCaPoIJG4hKHNJmMkKYA36ALgp8BDE5ZpprTsnv7btmza6+MbdsGII1LPgWPreKAfOdi0qUzLZg8aECA+fHHH5dPf+U+mYeXV6uUpNHgQLFIpx9KyNgYzG8b5auPjUkLoO8H4RXtXnD8pr1jX/viQ8eg/zavbGpAUb7vNd8kUT+8Kur1n03uMj0xDhJuS9Du6AwXzowKk4GsBLGm5fKoQ2PsmhiTcq2qU69yeHocZ7M9T4HFACVXXKnNTEp1Zkp8HPb0mBg4ZLwieRO8qUbuBC2nhwveRA0VSq/TkQcffEi++ugBCTXe5IhbLgGslqwsLyuX60XkWpnmUPWDSJIoqnb6/Z39/uCuex8/fmL4aJtSNj2g/uzvvtj/4t98oJ4PBq9t1OrWFXt2w01PJeh2JQF4IpigCFor4DAMAMbpVvTAZuplmL6quCDp5FwUjrOZmlXJ2JIhDkyj0QQYajgaIPHNhlh4NaF1LGYWAEycMQM/EeBN1BE4cegQTNpRObywCO2YiA3SH6cD1UwGgJqGfQ0ncAzZ9crKt2iioyTZEqfxZx44snCPFmaTyqYNG4wEJmtgm3l7fHIymt21Q0xoFr/BJLcJEHKu5MteY4gHoHCNzFq5LI8vrcinHj0ohxbmJOz34BXC/e93wZ1WAMJYc8CZ8sLopInf2Bw0hom08GpxyZ9qU0wffzMb1HGV6EdRX5YXF3AsigeyP1Ypc5lEndpVQSE4eWG5w2EZTpyAWUa5GMNyADgf3dqGTWyUy9//09/1zVcNH21TyqbXUJR//NIXlrySexNI8W4ScceFRoG56XVWZLnPYZeBWK4rzekZ1SjLrRVZ4mAxfrt1rFok43Fgd5DpeRZASTA58Bg1tdeDVnJwTU5Nh9eoU9QH1EvwDlUzcVmf43L0wH6NoDvw4FowfT2YwLF6SZrVIorPiZ9MUihBK3qcioUrVKu4P8DLsENqml6U5x/80iOHj/K5NqNseg1FmWhWTwT93mMrSwuycOI4eEoHvAVaxUGjwbzhf2gFaDNO2Ox0pUSO1Y/lsw8+Lh+990ENePZB6Gmyeu1WMTyD61LzmBb0G/gV7JsSb0UhscQZxficqTGdVkvmQMTzKJI6NFkZJrEGwEzApE4AMA0cVWjGumNIFQ5D2fWl4Zc52KhLDY01x6QJ81ov+bM1zxvnM21WuSw01Iuv2t5or6z8o16/c3PQ72tIgFOW5ufnZLHdl5ieH8wQA5xlfMd1B5jv3Y8SEOkAJgdmCFqFW3HQS0uhqTh4zBAVE+Wc0XpRBBaj4cwmyJl8l8jK4pwcfOR+6bWWZGJyXCqVmoYOFpcZF8vxN0g8wMeYexVlmJ7ZKpMTU7qc9UoILelBg03P5hXXNbZMz/xDuVr9fM1ePnD/4XY6fLxNJZcFoF59wxXbut3Om7ud3h4TAKizEdH7lxaXpN3j4mOGjFW9YkHWUkkDnF1oE3qAzFIowfiQw9CKcZHohFOnEo7v0fKZIO6eEnZVTzgfqANoYmktz8vBh78q3aUTMjbelObUDDxFl+N0cmJuTgKmILM8uG8V952empaxLVtkcnYrTGtZDi12ZLmHDuDaRn2scWDrjp1/srLSfqzbCY5/8bFjQO3mk8vC5LX7HT8Kowkun8NxNA+93gMIuK44U1a8si81kGSD2gWAYJoLY1UeMwDGJ0GyGxKgYZcWFuQETGYb2qULM0btszB3VOYXj0m3D40z4CZDsfTCjhw5/Ijsf/BLIPPLMj41KeNbZqXSbOqCrznUWwjQsjwZXlnLOdRdlgWSx13wKMa9TJS7J4tLy9ILooHll1tHjx9/dphEwbv/9ovt4aNtOrksAGUNcu6qYSZQOTwMzxeuTNgF8UbT4W9PHGgIBgdIjjmRgNPDucLdQrsjx5Za0EDcZsPRmS4BCHV/hRM7l2Rp/qgc3v81efT+L8gjX/0Mjk/Kw1/9lBw7cB+AE0pzckpqU1vEqzfh8XnQcgPprSxzQic8zFy9v/0HHpEjRw/J4sK8tObnNZPz+JGDsgLngLNhALqs2+nsjKKog2c5gmKSqW1KuSwA5Vr+wHCsTEdS1JsKhIu3kjuFaBrGmTjJEjjS4ZUwon9lC3O/A4BuuR2AhBsgxlw6uiklRtCp3WD2oiiQqAtwLR2TlROHpLN4XLVMBcS7CSBVxifg+JXB2WwdTE67PV3OxwaBp+fWb+O3DGjiWABI5/C6jOPosXnNQhigzL2VJSdotxoA47xbqm3qQeLLAlAD3254ru9xcgLHyHrxQLqmI4ucE2c5AAfMIAORQBzDCt0QDQ/Tx6AiI4w9cJ0OCDpXb5mAxzU5Pi6NRl18Luxqg5TDNPrQcFw/swZNVJ+ckTr4UgXgo3nVgWZcmyQ9A8nnTBney2b0El7gaKHXPsDLZRuXuPYCiDuj88zZisO+pGFg7j9w6Ae+cP8D7/lnr3/Nj/+3n/0XN//fX/91TqXZVEIrsKmF09IX5h/6EfCjXw/by7LS7crk9DYJAKqHDh8GaDIZr5fliq3Tstzqyr37j0oAtRDC1PQAOJqlMvjMbVdu1alVO0Ga4WkV0W8Ajssn2iVfvFJFHB/gIYBgUpkRynG8QivCK8R7TmmfP3BAjhw6LAeOnYCnt6hZD304AJyBw/1mTM+WbbMzstgK5fByR7VovWTLs27aBzPbk4ePzQ8y02rvmJ3uvOC2Zy/u3rb10c7CsSNxt3sA8P9C7E09FG29auGNb3wj1eyGk03r5f3lb//3LW966a2vj/sLL0xy42VJFF+3gsZzoJF27dohk9WK9Do99bSYrjJWLekShiv4jFmdZCkkzTobyjJkouLJzqlxmYC3xjxw7pzgwzvzyhXx/KouUkbTphoJWsvSgzt9Mrsh1sU14n5XOktL0un1pIX78NUymPILwAE4jDrkqHHuJzMJAs9Zzd0QJhimr9GoyS7c30pTY3ml5XeDXqMbR1uuft7zr9l74/NuHduy58XlSvU7B92Vt5hLj778h77rNdUf+oE3hj/2j17Xevdf/iXxvyFk0wHq7c9+tvPvf/wNr2l69rtL1foP1MZnXmEZ9rW9TsvpQzuJaerQR9xbln63LZ0gFh9gKUMzrHCiJoBUKjnKpbI0lxI0UM02ZLLiyxaAaQymTvd6gYljDIohAw4Uq+cIUFFD2dRQIPAGwUQzxxAE41dRCM7UkXa7C+B2pQ1AMX3FA3lL8xTXcvAe14RDsH3HVpmq1zT5jgPEFq7LBT+ysCsDPEOvH8ni3JzYY+PmVc9+vr3t6n3+xO5ra7PX3DjmemN7l44cfZktyZvHr9j9LT/1g285+J1v/eHD73nPey45sDaFyXvgA/+rttCOX3P48f3fhMbYccMLXvxNll+ZsJySrKy05Pih/XJ0/2Ny6JGvybHH90uZy/OEPfClHvgRTEpjDNrFl4MLbdVYgoNLKHLQtmzl0nBEdm+Zlmddc6Xs2o6Gnp46GQLgIDB5mInDZjxquIQisKSg5GBvAgeA+xZHIOMrc/NyFKZ2/+GjcnRxUXwH969VFGR0FnSaOsoyPTstNZSLSXcPPnRQjqy0ZevUJEj/vCxytRfTlV4Y6gZGr3zDm+RFr3qtTM1sV+1IMx62FuEcBPBIXEkN+zOu6bypPDFxaFhll0w2BSmfuPqFs1fc9Jx33PaKb/mxF377m1675eobJ2b2XicTu/bI1M7dMrVtp0xMjEvF45R0eGfgPvSgEoDGAvnlGF2gacHQJCDkAUwfOU/VMWXMN6UBDjMGLdYo+zoLmf2MJkojnfitaXAvlwE0Ev6m+YJW4mQEBjg5GQEn6FggB5Qrzbo0xgBgAGdgWBLAIeDwzRTAUqEZxXsGXj3cp8GZx9B6e/ddK+MTU+JUampWW+BSJjTklrFxMaD1SuB8x+++W44feAjPFmnYowzHoLJ1N0Bf4Va1L3RL9svwTLDll1Y2NKBQQWZ3aenm2rbZO6avvOq2nbc8y5y64kq7jJ5drjekXIN5wkHX/viBBwGYvpqpfi9Sj80GJjj9nPyG25xx+KVR4sQFW8Z5VCxpVKExfHAaXG+y1pASzJLFLAMcDJIaTLwDUIAolqgAEKPloO3EHlNYuMG1HtBeDsfpmuMyMw1PEJqo0wt1BvPYRFNmZ7fAnMJzdCwFX7VWEgtlm5s7IXkagMQvSQ/PQs8zDnpy1U03y9TYhMR5IrtuvlWE4Yb7vgCvsAfM07jg2TisU6qJ4frfgfpqst4upWxYQOVHjpTzLH6bW/Y/AvL7PZxQYKKxNJ2EO0Ch8VipYWdFTux/RB594H7pdDswbzXZumVSxup0+x30ePKlRNcqILdilJw5T7lp6VZmujKLC3CBz4w3mlKlJ8cpWNBSNGscz6NHx4ObWvMA3PR7y3RggqDVwH9YNibTlcCDKvWKNHC9GrSNA3As9QJd3GxyakrNL+9pAYDH5pYAyIHGuVKYw4BLMkKjVWu+VGzmwPelCsegt7IgySCUbbfeJpMTO2TpwMMKOCKaqTZ0CvLc+M48H3xwMBi8CsDiONElkQ0JKFTKnsH01P8Z5Pl/dyxzxnYcOwfX4N4rupni0CxxcdVee1kOP/aQdAEsxoDG6mW59oqdMtusyTQIdq0MLQDwsBE5Xd0GOWbP9gBQ7gEDRYTPS+AqdXGbVfEABPItpqDoth4avwKIcoAIACLn4aH7vkA76Tn09nAoieeECJi8+liz2AYE5504sSBLMGPoHFIGaLlRUaVWg+PQl8OHjgEcAJxOa09g+iZky9Q0NCl41/HjeGQAJgbfwzm8VnXHLpnedY0Ec8ekt3AUHYuJfjrWaBmG+TyA6f043ow6vCQxrA0FKFRCaTBI35Zl8edhbr4HleTl0ELaeGhUguhUUaLM/VlgzsqoeC4qtmXLFtm+a5fMwLzs3DEr3B+Y2qACTlOHuclwnUjQCOBQXDLadtG4TC2BZqGGsfFqwYvjGlHkU9BlelcOzdjgLrwWNRyXTLQBMBuNSa9PwwkufssyQWv40HR4Hjmy1JW5XiwHTizKMrzQCkCe43kWO4FEKEIH3mCxbNBAtdTWq6+Xa2+4SSZ4Hvhbv9fB/bgrO/kbTS30IzRffccVuvRQMH9I0hhgZDkhpmmWAah/hw924Vh32TCAQuVX0jj+0SwbvMu23QnUjIWKQTUBSMxFOpPgc5dz7NDIjFZTM4zDQ+uAjHvwiJqz20GO4e4DCFByGksaAICMmtfKns7Dc0C0OWGhzJAAvjPhFXKNTJJvRRLNHNz4YoYMDiXgNFk4F6Dj5ybMFHOmGPnm+uZZpy0Hv3a/fOnee+V4pyfLschDh+fl4PFFBQXL04ZX11qY15CDDdvqM6EPt2PUvAwwjTfHZAL80APoBr0V3UU0DlZg2ggqFAVlsBsTUp7Yqt8n/fbJ71C+nXh5C+q0ph+so2wIQK2srFzV73d+B1rpV2wOigFGw9bEUVTSmQUNAe1SqY/LSqevC4ItHnhMHn/gPvDXJUnQwD7Aoim9eM9pVjFTSoBRDwdnvNDdtypVqc5sExOgssCnCq4ErQgzZzA7Dx4il6wG6vF3hs/xngSLAEIV0vhyPz1+zrTepeMndGPGGKaKY3rUc8v9VNfyXICW4voJ/CUnhjKzlCaZuzEwjyvjCsQg3dWSC6ejIpOTY7qO1fjOayUPYwlaCyjGKUFym/MDZ/V6WdgBXotJM4Ms+1ci6XX6xzrKJQUUNJAZBMEr0NgfT+Pse2BOHM1sUyAVDc5GU89KQXaqFKArVZsysXWnTDUbMgYCvnDsqHTbK7ovSzcZSAen6b55GdztQQxPriTb4XGZaMgMGpCZmjFMZePFr5barS8Xd3wbeNSYuHDhTZ1Z7BXASlEGRsQZKtBwAgHG9wxBZGoGDWiZAXkdTVulrlmYFQOAgRbkEzx6aE6Y3TuAc8DgKQOcHrMcoDEZKLXx+FyGMQoiqY2NQ2va0pyeRodAHwPo/Mmt8G7HJIU2Il/EjbUmqDm5MJpNbw/9UVOZoeZB1L8PWqpenLQ+cskA9dBDD3kA0/cag8GfOI61TYcw2FAE0Unw0LzgRV31U3qlSgE6vzkh26+7QabGJ8REo0cBJ2vGcvToMTl85Ch+By0EbcPZLpwMsO/Gm+SKa27k+lIaKU8AOsevSGliSryrrpXKi75FvOtfIDaARX7FcTwLPMz0cDCgCXCynOB6uDZsmQyBFcWcM6qxL84NrM9slbHpGTWtZTxD1bWkBDP5+JFFaS234MnVxAMX4qwYTrNKwMcY++K+MgZMbpearFSVie07YV7Br/GdCkDnVkDstV5w75PCD3hAWwJ8hZjfhn8ub0BBK5XRIC/as2fPz4NzvAc9aZIb8nBf4JWlRYnQ87h+Es4sNBNNCc0el815CqhQfWjgmSuukiuf/UIxwF/Y2NxdoQMtxbE0DsqygjUvyrFk6+5d4sL74nZo/X4gdXh3e/ftg0aYLK4HANm7rhDn2S8W6+aXiLl9nxjj2/F5E1/ScbJQLkNnKDOXaQBQQo2J2RgXc3aPlPbeLNd8zw/K1d/zAzBTV+g1yz7KOFmXrTNT0lrpwPwFMK0wc3ASuH55AtPYhvljBoQBk0nzyjUSuFP7lt1Xa446EKXXUiFvs0uoGoJ6BKpRJ3xCwKWuxMs1tATFJ2sv63YjPNQVWZb9Lxx34/2n8LD/2rENh+NhPPxqSZowWzkaOukVKr2Y4k2yQ1+L2HoqoFS9+67Ud+4WE0BR04P/PDSyAwAyqMlXelHLy205vv8hWTx6EPyKAUtLdu25Uq695VnFfU4VenONhpgAhXnNzWLccpvIs18ixs0A2o0vFHvfC8S6Ce+f/XKxnv8qMW99iVjX3iru3uukumeveDCjlbIvVa6jAKB4cADG8YwcvJ5fbAm3SxsfH5PJiTG9Fw92LKYu05Pk6sUR+Fp9dodMbttdLM94mhjUXFRVBBXucRbhxo/l4u3ay5oBCqAxcFjQGLNxEPxI0O9/ECD6IRiqvZoHZOJfNhqj0aqi8Znrio9G5Cg/x8y0shRUhZbRqeKnCz1BVPwA35ea4zrEwVkm0+MNaYJgA7E6fsbhmOVORw488rCkyyekBu9wolmTfc9/vmy59pbhxZ5OUE6GL0DcDfArAx6YAe2iGzRquQoTzO34FRzgRdzYugyTxxk3zFl3YB4d8CxuHUuzzKlUzS1bZTlINOOAs2xCro+ATmFDm05t3wWzB2K+dRs8VGqp00TrZ3hvff9UQRvc0ul01m3pxTOX4iKEIMrz9mSapt8BbfRHaZI8jE//J7TNvgykliAa1j1e0UjKmfie/0ADqfc0fM91m5T8nvwBjtNUOz4iaS2Xq7p1qwFuMr5lWr2jq3btkK0AVhWmw4apandiObKwgssZsmfrtFwFU3fDi1+BC6xiB2a6CrQRB5IZCGXmJ4dy1AtE2Ru+o6EKmmbmSkVpBPJelr3bd0vJLevqxR6AusJZMxbOAzFrzu7U9dHPKqpdR3X0FHmp4zjrNiSzaoAqgJRPZlnyLweD8tfQyO9Hu73B1pXhGbeBKSrsFv/R3xSVQCJe/HVS9MThhzRz6lmdyheeEGourvVUa5KoOnJ0bl6Od9pSBUl34XpPobHGOdlyCt4RbrXQ6svB40vSHG/Ks1/4Upm9+ly007kL41O266PImXT7HemDE/G+/LtUb4hVKsFZhBl2HVmE6bvvK18Vs16TW171LdBE2+F1hmKic3jw2O7+xMdkaeEY8A6NeLpJPkeBJaihLXaibVZdeZxJVuUm6G3jSZL8VBJFX4Tn/59R+AnmdBM4A4IAANEJkwAVQ5VPEYJGCThBhCLx2VmBJswJ58RRYNaKnz4FfWoey2W4/mVXquj5R4/Oy2fufUC+9tBjOoslWlkWE1qjCg7DhTMWFpelBxO45SrwI26xv4pSRD0GsnLiiLSXF3WiKXPXmfDe6vQB6K70wkhDGnNwHOZXWjJ/8AAchI5G7DN8vrw4L9uu3it2P5Jj4HxxFBYXvxBBfRjGgNupXRgiz1MuGlALCwv1IOj/sWObv4Kr7eR8Ni7prNyIoEAF06xxzUv+rUT7pFA7DYugH+MfEml06SLEwh+DkzhodLjwbBj9zWkS9NvSOvqwTDV9ueKGG2VhJZTPP3BQHj4xLw8ffFweP3FMx8o8M4X7bur0quXWsizPz+HXT73exQij53ym9tKCrhOFbqAeYQJv8MjRY7pnH43fEu6dBH0oXXhzeOZHP/sxCXsrOrXr8CNfExN88Lmvfp0sP/Y1ac9zIsyFCZ7uozC9H0cbrMsyQRcFqI9//ON2tVrdCnq9j5ci2WbOEAN/DmM2AAg/YyS4QAz100jDEDxsTLySR/E9zRqLxL9PE0BSTZpeRv8pjqi7LIe+8HF58ON/IV/93N/DhHxZXHCvEq63tNKXEODsdEIJA3p7A6l7hjQ9Wzx4Wz1ogs7CauekoezMl2I8CZqX2Z4mnIMM9wvDIijKkNLiQhvazJEmB5OhvWvmAPzKlC3w/BLwp163JdPoHDWnJN3jj0GJX/C8z5twbHxSDjNXf/5zX/h9+SD/O2ijrfyMOOBMEo5HFeS7AIbmFY3ej/4lHqid9AMADe9p1QSVzMFQfvzkCDle0UDKpfRbQzLc59BXPi2f+/M/lofu+5p027gvbM6WiXG5coJeHrwlcBr2eu6S7nuOZiNsGYcXODXFdZlk6cAjevVVE2rlHACBhmnAW62hYzHHyoMnWOPkUqCJQyjM9lwAKa/NTMmOWZwLoO/YPi3XXbVbdk5MyPw9X5EEGovjkf3jByTprwxvcH4CDsUtQK7bkBwKhbIBpFIURbfi/f8pVdzf8X1vqrBP1EaWuvA5KisIugoAah6FBAGlHhxviUqlRtKDQMEBIHKqEf44eZ4uUlEgDi8A5Un3nNosks78YXnsC5+R1vHjsuOKq6QxwalNY7J1x3bZc+Ue2b1ru2xDg42NjwNIFdk2NSm7tmzRY/v2rVLyXQU/y7OawqzR3HVlDPebnhyXcTgNZQBm21RVtjVKIDOpGNBiVcfFnW3Zef11cuU1V8js7m2y+4Zr5ebn3SSzFUeCI49IpeJL3lqUsEXzfMHl/G4cteLt2so5AQrgaQJIt2Zx9n0g3/8BZuzvgfzvVjCgfTlvTQGCBmcqB6l30uOO4THe4QTWwwg4Sr5JFGEQ9W98DzPAJH+OrRU3LF6KNyf/wDv+V/w+ixNZPnZYFvc/CO3jgXzPyeMLS3JocUmO4XCrFbnx2qtl765tMlmrgl+NK8B279kjO3bt0qV9alt2g55NSgLCvppC4JdqYzKzc7fMzM4AzFWpu55usj09WZemT43FHUfLNOTS6qGe8H0XJri7siBOsy47br5JbK6pvnRUXCi9pD0HS3phZg/t95041mUI5mkBhUK4ANJzQbJ/D++/ZLnW77iu+w7LMlyuujZqbGqSwqRBS9mulOsTMDUc3U+gbAApahbVUENw6W3xBhqM29sXmOKExx7vqSBVGQFMhe8BQg7S4nNuf9GdOyZ9ThcH+T107KgcOvCodJeW0HDjMs1d0NEw1Ylpufr6azVvuzY+KW2YG6PsS4UTNadmYWYTiQD+1RRG4JvTW2Ry91UyMTmps2km6zWZmpyQLTMzsmPHLqn6vlTLjoyjjEk/hoOwLGGXe8GUNDial+oycKCllubB/wLpHXtUswkuRND5Oa60vfhrbeWsgKL3hsZ9E45Pg1S/thhfKxpeAUKNNASRCs2TxokAKvS2cn1KwcI5afyNAkW1FXRMDO8Gn6uW0rACE9ccsXBKFoe4NK7Nc0fX573Yl3GPETdj2msGz410P+px5i3nxqUyMTEp19/6LFwrlaVjR4SzdHNoUL85JkePzkm4PK9buE5fcb1Ux2b0WagdV1Vg+v16U6oA7fjMrExNjcvkWF2j+Nu2zsoMXkuuj06RyZYr98qO628ssgg4NR0HyzS+9yaZvvll0ty6B2VuyfEv/YOsHHoAdXnBZX0F2mDNh2CeAijc1IFWurpWq/0CGvw9QLfDBH8mkmmahjYyfsiUiqHWKIRoQIWkMB8ADdNjS/VxraAs6uvYHFciodFiWq3yI5xjOuAIer5zckaufkcQjUCo9ykMHoXmlVF3H0R7YmxMGpWy2OAspXJFxrZs1UYM20vSXl6S+cMwiwcPydxjB2Th+DGdHrXtpufJ1JX7NOGOuVJPqYTVEDwbZxvXAPASTG69UdUpUZPbd+pyPi4cBK6FwHoa23WFNPF5Gc/i1Rs67GLXGjK27/kyc8vLdWWXCRzH7/mMdE7sx8WLejgfQVu+HvW8F8eowdZEnlSXuJkVBMHrkyT+HEzbTzI1NdGoLnOn0dA8nY1NGb2eBBS/Yz5PCBBBK8DNpXfnVOriQH3bXkUs9EqDgUoTB7RSPmCwkyvv4oB77JSqMEHUWLgmrz8CFisQrzSf5GnkXDSXXsmWCZDuWZiVKn5TYYoIiDbQJmmfC6QCwAAeJ2Cm/a6mhdiVmlSmZ8WBu05tp+CGdiykAO6qCB6B2aRcYtFlinGtrptqVwka/M31pCbgLDB/yS2hTONTMJF7YKJndEIpgc46re24Qqb3PUeaM5MyPgbv78G7YRovyON7No7fRxszm3PNZIQKgsnodJZuQ6P9QdzvNdm7mc1Ir00bkBU91E5aW3qMfj783CwGRXUVEnhPnBqk43FnaSgC7kmC38OXA1ag1gkeHIWSslAEjn/RTHLZZ3iEAIntmOLWKsUQyzg0Vaksg6Av/c6K5AAenQOSdwOatYHzZma2oDic3buot+Pn1LjFYmL6yfD1qWU9b+EzmOSPuUDhQPva+oqKUV5UAyHfuvdKcR1DPHimbrUmjR1XSRXcq0kNBtCpcN7dzn1Snt4BrWbjuTtok/Mzexr7wgEtdSP+/F68P8NI8+rISUB1u91pY2D+imUaNoORUdDT0W+aF7rzmjqi2uJpBL/jjA4LWoBTi7hEXM6ZunTzR5rmrILKR3tyehSXddYENl5PtRS/w5d4paeTwSvLc3INptcyiGppqGAW3KSM01rzxyUA6LhCb7Pq60ziCl63bZuSBrRtf/4Efs/rs8EJKJrvkRBUI2BduDBeZqLOmOte5oRN8ko4BXkUSAkg2rJ3r4xfsVc5YEZnhPULh4bTxcpTW8TyRl4+OkZjGgdXOHYBRFczQAs5N+BDWWhHHb7/V3hZs3U8FVDUTkkQ/BQa8UXMFDSomtFrqGVY4QzC0RUrshT5ME8HLBQc5sywYd5c9DJcq/gM+oKVdlJGlUGw8brUhnSLi3RaLiJPD4wWn9yJ2inFZ2G3o2sWkJfZBhoMLji9uYkd23Qr1opvS9xalpWlFelDU87OTkkT/IXTpsanJ2WsUZOsA48KHIvlYWKfg8ZeXaFmZSZoWVNxGjBbzR27dVKqXwHP44znq/eJ15yUiT3XiMvV7fA8HFnwQBFSrl11MsMCAkqQl6cls6s611D3qFE55ZyzCpwk0gS8UhjoROdcs0AnOwjFvPXG638SLtleZjuS3HJ2K6dT0+vi3H1BI7PHq9WjHaLm0ELqB8PXJ2QU0VaPUD8Y/kTPO+VcmB0NajIOBc0UoweHcOO7y3MScDVfAIEeHddY0jgWf0IN1V8SoAIuNYAHTkbuwfn+4IDqCHCcLMV1Z7fTy5rQ6UsegMWgI01rY+suPA+uDVCVx2dw1SeX/+IE18Lz6yJn4FBV7mVsOuBOJZiyCoCE8oAz9ft9mbjqZpi5nZJ0l1UDueUaHhOOS2VCuWWBA47+odio/DyLxapOFhqsaIzifmeUJ74rmmz0Pl/Ay6fuuOOOVXZvh4D6xCc+gQf3p2vjE6/m7k30QAgEeiA2F3fHA0XgJTQ7OsgLcBUPAxmZspPPhDcACbkK4zHsdYoknn+mZ+d3HOsDYBhbClGx3HmcO5xzGjkrcfSTlGSbcStwMyvuoM0CCaJU3LGt4ChlCTvdYgNq3J975XFjRuZKcbJkY+uMEuKw19fZKON7rgJYOeA8EL9RpP+uppDo03O162Ni1Sd0e1jG5pxqVcrQTOQ0dAxqW/aIXW7q/sXse9z/eGCDlJfHUC0wxXx41ju0aJ5GsIrU/vBMcR5Nvi4TpBXL6uVrQR0KGb7RD4a0ge/yPICm+lMAanUjuhC9w7FjB/bUK82/chz3Gt5UE8Lo+WgBhoVCYwYr83gYVxfe4sPqDAv0GJJbTshkL6DQNBrcGxP8gfLEJM2RyRueyOurFwuexpgVuAT3WdG1KlFZFswmQxWMoCuvSpmJAI3UXRArWFDTt7LSl/LkTlk5ekCW9z8sIQhvRlC5Jno+gAZSy42m/bInBgDUX1zSZLUdt71S57RxTc7azO6iPGsoWW8RWpYhFHi/7KDUvpMoX6UAc7p4AM8aoH7LkuYww7UpPP+TTXG6wkkX0FDwmg1mYNBb1npFfSrxRv3iTwXiE/RYvyYxV0UAAZj7URRdXy6XD+oHqyjm/v37/bgf/mKWJtdoUBE9CXpBG/Kk9uGBwpSgqjn9KOl3dHEtBhZj8hmmreJIgy402ZJELZgjqmkAiY/L9yogwTSFTNnQyZQ4mN2Y4zppdwkdJ83cWlN7ID097pSZwgSSyxXEGb8nn0v6kuA6A1RqBT0c7l5RboCNHKM2VpfpK/fKtltukx3Pf6VM33CbVLZywoCtU5RI6Ln8M0MGHrTEeohVgcapTYozNi12pSn+2Iya3KJ+8X25DnxUVROpQh/V2SnCmTc0hYbXwAnsrEXtDlGkoxQcWH8SmFSKe4wE2qkMZ+GKteBRZsk0t5Zs701sfM7L54JaxXQhaijeDw9G1UPuAbLtNsbhVUEzccNmzmjtryh5NqBVuIgFCa4JTZSE+J4HyCbN3wAg4NRv3fgZ18o5uyPuczghCVYW7zdy807D8d/T77T/Luy1F7hwve7di57F3CpOE+dUqzwBnxtEYvpNcBG415xtgnszQMpyejXGmWaksesqeFHXydSV14H4Xi/17ddKdQauNzQXm0F3kcLvVIOti7Au0SksaF1oSgvgMqllRqBA+c3hvDpyVfIoNHjx3VBMr1poJjKVgpBCnnzOmWVkFCnFO1CBq/mif6yiANTupA0gMQea9pg9vbjpqAgo+Ijn6Cu8DPQwtzEFkjshtdld4CJ1gAZkOMvg2ZXAE+rQPgwstvXzsLcsncVjABkDnjCRABwnRcZRv51l0fvRqG9zJ7e9yamM/1DZOPY6K5f/mKaDR7ikDoOPVOE6fAOTwZm2pt9A5aMMnJCJxlHzS1PN6eb1calv2w1zt023yzfwbP7YBIj3tJ5fqgNwjQa4Fswr+QfM6voK6AS1C2mAUopCioAvtBOApfNd6dRoW5wiTDY8XfucBrozy4hX8Vy8wXWhBMbwx2kXu3gx08FgljsycTdKzsSgqeFOAvSsziqoDEa2oZLwB8oEENlQxTZ3aOJ72HgfxJMaj0vpdOZPyMLjD6MR2wBUJP1euxt1u5+1be+XvObOH3Ybs58rLoxLjz9nxZva+d+zKPyZoLOyoCubgK3SpNJM6kxeANiAebAckFdtAKp7aNjmGEhwQ1yAh4t3kQcqd+AiFqUq7g1th/NKExMyQOcAfeId9b7rK2e4J8FiAFTQYHgwaGN+Vnz1tHKOxT8Fu+jY0d1R1P8o3j5NI1+YmEaWPY8RcYJqeeGYdJaX4GnBVMH1LtA/Os4irIiTWo0C/sUeqCYTqnvACQqulKv1KOx1Hwnanb+2LPM/+uNTb7XrM78MsDxlCB3aJi1N1z5abkz8plUex+VzBSavmSsZBYhgruiJ6iopni8lcBKmo3i1MfTyEsACFgKKQM9RB5t5DWYVoKPYFYCOfGQU0tggUkwn43AUOggQcI5YgTxN+1AUTaMDd/C8+0ql+oOo59NU4MULqId3PTfO0aESLimTcHFRjq8BEAqoc3gstedPFBhqDv+Ao0AzVKe2ySRHzq96zrHK2NafrW6tf5ff3PbLhuk/VJx8ZjHNyXbYjf8qbM0vkKByTQEuZgp2juuCfJLnAbyagYD3tckZHZm3CSZoWoY7lBOSqJLzoWg0tZzfRk+V07+p/eBaKid7wgNdTWH9ndrZzkVYhww5wMM7Va2cVU6p96eTU6+Vy3MAJrL3VRcoCOtL9fFxmZjZKo2JaSnBVHDHSy4vyFjJudnoU2UUchiBrBB4L67bmN4iMnPOeTlwGB6wTfP/2NWamjYCPkcDFcMxLFrRWNRWXrUJDbVDypPb2Et4Fr7B/cmRoEXZYQZJAFMIvgjQMd5DwHNcjLxudYV1dmq9nWcdqvlDHZ4TxTkHMKmcWqb8ShB+uIqrLzRMv52k2ZfZNJxPz00LOWOD88h0IazzBtSZBY+9FQ/yX3G9dwOob8TxjO6VMTbWgm36SJ7mXb/WVA+U5ouEVaO+7HXgcySxNBMWNGsFZLy+4yopVcdh3hitZ6eAhuMME4CHjoRfnwCRpwYAmXdO8ZxWTdjIo4OgOBdgnC787bnIebYP2hOOjpVl2fVoi9V8aBWzMjl5OO7H71hZmDtIuw2ug3aiJ8KxOzQesw2exJEuXHBNByrxJXiQ/4k/fwavzxhRtDPjfmii90Od6HoBXBiVyzdTtGwol0b16W5rHAZ1xJgMORbbhGBKOKzTw29tKUGD+eOzSuqLhh41/OYSOk+azaFtcy4yfE6tFL4YN+CFanBVRbvO5PYtd6FJ/k0cBscLIGXQVnRbGQcaZRoUjbcaAlCNAUw/A8D+exw34Dh7OkVlvpVEwRd4b+6F51cbINO2eqL8TKPy0FYk2AwfMNGO07Y0jgMizuApA7Ep5+WNwaRP7RSTU9ZpljeVPLnuma/PUYUn5PzaBm1wA9pgbQAFEOXTu/b8vqTZv42jfp+BxO7KMv6E2YOWyrhsDUhxAarV0VZ4IB/3fSMe6rfw+v/i9SxzwnenwHibpJl5UEzUqwIYLIISbeVT0FLQTLqIKkDHbAV+xrIzNsbAqu2XNaru1CbxIw5p6KNDLv5ZLoXQmqjjNNQ4eDN8PTcBH3056p2xqFWVUa0qqKZ27fnfSZT8pzzNAubodNstNEgRsdV1kNjj8b5ohItvCNzTBbBuw/V/DlrqnWmavhnvT+dW3JwwodfIclBbchsLv9YYFr7QROpka9lY2aQG/Jt/mLqegD+xVTyaulHs7KQMG2L42/WTi7ufZnGcxNDoWudyzaK+TNuaRX3+Sxyrmmd+as2ygQfznd4v5qb1K4Zlh2mvq4vKM6JM4Tx9NuoT5T6XBziLEBzgAbwG7ktu9WIc78T1/zXAdX1xUlEmaGYdFR+NfdG7Y1jAZr4VrqO8SQc+Ya6pVTlYjffKraDBmILscqiDvEnBdibhc13E8zyjXOy1n6yBUFd8Qrzjdc/n2qyX4lqo25/Ey0tR56tGzp8EKMoNN9wQt8L4l2zX+zdRFH1s8djxo1EQSMK03mFKsPKqJxF1vF4wx3qiovCAzCT8lzh+A6D6edyTi7ifkluCc8GPdIAZby2fS0EzI6EIJWg6B00cvVMOXbA8rHjGrM44aDoSXExNR+ERro888dwXInRCNKrOZ9JOzvo/f0H9vgUvZ+ew5ylnfSrcyDj++P3Xt0+0b4TJ+NlavXYL9KQuksW0Vo1Qc4CVBxty2Khs8HMXVgQObcwnFwWAYg09BpB9Htcewz2+pfiGmq2YZcxJDwRQ3FvBD1JxyhV8PpCwX0yF90sVBZOQX+n1Cfina8hRw5xWnjOUb3WE5RnJM13/9LKf+jfLjY7A+n+G6+ioAc4Zaaksyw5A2z0bB1NELlrO1mVRh0Y+u2vffVd/6MN35mn4js5y6++5NRdX9edkSzaY2nE+ACp8xLW0l5+j0JYX8/2eWgl4QDhu5lUox5sLMPHaw0pUIk5HIVIy7nD9JMfDt0VZ2P5JHIGUQ5Myb1x/R3nqfZ4s/P2qaf9VEwXB6BGGQvxoXvzJOjlLuU/7Hc/lEpQjC4Nf7kIdr9qCZM9UwyoAirl4/PhzPNf9UYDorX6pZJguB17ptnPkOpUkDKVcqajGKq7Kf57+8gQgvccnZp2cSYYVpq84CtdOXebCewMvGmpFVhLzq+LhYLcDjuX4xU4HmuSn2pBnPn251ls090wVMkqmY6CjoqLhixNQfnQi1ZSFFJ2Xs4DYufBWvzpVP+BD/b8AI8/nvEgNNzCN2PPEhYZnmjGoxfNhdT5PJTL88QXLedXswsLC9kEY/r3jOtu0Evjz4YMwF7w5Pqk54CjYKQ//9Lc4aSrPKqwNkuyCYJ8U/E4TAlFhtndKkhwAzjysmHlYuDdjU5zQyaBnoVEpT1+mdRc0dpHQWICKdVc8K8s5qsszlJlaRs8rtE0ho9/xb0KyCE7TAcoS5u4Xmp3b/HulRqHZ8/yfoM3+GAe9pIuSU1romeX48eNzaa/3+9xKgsIf8yDySdwDaAYNgvLQHvTMouA7m/Aa4EZF6koRyDwpqEgGJzM6CzFXUBkKQMOwAlfN5bw8mmdqTy2XytPc71IJAQR+CrWvQCrwg5qlVj0JrDPIybobtYT+EEdRT5xJM9DZNAN0LFc7ll9vSLk5JZ5Pfsnf4Ows4fLTq2Lriyueo+zbty/Jq9X/EYTx/4QJycrVmpSrKCBMHUvTXlqUXqeje9MV0fVTe86ZAMbPzlJZFP2K3hvNwFOLquN36GGnC4FmMweKmQmWCUzGkqBiT3p+ZyzLBhACRJ+VFOBs9TIq/+nPwPNPqSN2Rjy7rlxMsOKVmRpaj6AITPFRxYbrhGGML1ZHzgtQtLHbtm17fLJW//lBnPy/YdDvcpo69+etNRqqSdqtJeEeJhE8Lc5Q0VnAZ23ApwGTCiuYEfBhSvJpor2ZHqZ6Lk8WTe/llG56pKhIaikSda1oLc7ZyrQRhPVyprphmXkMv9fnfupz6L40+JyTPHQq1lOaGb9BPejP8Y9tGA/j3UiFX5ScF6BGYjabS4v9/jvTNPnRdmv575gxqXvpVqsSB33dW5fZn5wGzkOzP6GtCs/iAkRNAnXgUytZPbhhbOxJArAxjYVxKvI6rkKcMIWFqSp6mTM12IXIUxt07WQIJBXc9zRzqPULHvZkDgs55W0h/J7ay1JP2HCN+/AhUXjR8pRbnY/Q+1uem7vRduz/x7XMt9EnmT92WLWKD1eeGxnqGpPkNdAYuvAG/6bqPQ+hdtl/95dlcf6E7HvJy6Ref8LLpRnLIpJzQ6d3FZX8hNC11kAsuRRX1SMZhWeogc7Tzr1wIaguqirPIqdfdwRefjb6rnjVYO+A68BTk5/qaZ9Nit/1+71Dg0H+3FqtdqL4/OLkomoUPWEwNj19T5QN/k2UJD+ZZYMvTExN69aoNp4lw0P2ej0Jwan6va6Sdm7Vej5CsPQOPiLZkYel+9j9snQcgD1FyA84/49zAzWlY+QpDUWncuEgl2J4gjOKO8tz0msvwiSv1jxHPOyT+OJqyZkAUXymYYNTnrUw/+wkJPL6iX7+ZGH5RmUsvrct+wPVanXVVlw7010vSPCATtya2xdF6XO6nZV6nGbbbNf97kqlvIszdbn2E7MWTCuXsZlZbeThL3GcuRjMY4qPPC750jFdvGNxYV4Gk1vlqhe9YnhGIVT1nJbFSxVZB6dnt7LyB0XMjFO34JVywVbOvKmMTaMsT+Vn5y/DxtLH4fOMnokhAepP/H2qGbog0YsP3wLAw/tQO52NEpxRlD+xLWxy3Z94/MiRd1199dWn5sJcsFzsE55R8vwLzoGvWBXLs27ODfMHYObe2hibsNorK3x8mdq+faiaUSnkPgCXVvpJ28+crIGEJ45K/viDOoUbjy/9IJAQRHP7C7gfzmlClU8HYOTRnPXR2OhFkC9oL6knVIEb/QTAL0bY4JTT7k1tcsFgGoKI1+B7aCJqYubHj0y2XlmdllPvMfzdSLQMrCbw2jTVZRY5Q3wwMH+x0un8B3PnziJr8SLl1BKsugAkxvFHH52yHPPlIFH/CmB6DhP3pmahofBf4cZD0KhpFINvlQoNg97GBTqWvvJ58ToLIvAk8SWqyJKBV5bKtTeJz7l/pwp7LE0e3iqgTvKjsz8iZzxz8S5Nh6nU8MlpjbAhZFgmumTckA8di6MEWkqAVL3fZ9ROvIZI3OsUWh9clksHcLlt2/M/Zbml71jzsbzVEIYZZvfunZvaued9lmX/gq6jaRoSkEehx1Ar6Y4LeGXD9totDTUwWBm1lqV3dL/0Iy4g1pM4jHQQWiekgmA/RQggXP/k+CIBxuNphDnoXA2FE0h1qaINBybKsEzUcKplmFg33GlUJ4eeDUwFiAopvuecSW426dFhKld1Gj46L+for4bNV1lTQI0EwMpS07zLct1/X4FmGcBri8F5NFMBRJnDIsxgWDj8mG6b3+92ZOXYUck6LYkApER33wRPYu8EDwvb7eGVTxOCCiZPK38AwGZnAN5pwhx1C+Yu5SQGDT2c2hAbSPhMKKdmoGZwJpRDnQ6mp4LoCeHMatS1D8+7UkFHKivXREffmqbpdlqT4YkXJesCKMrMzEy3Zln/dZBmbzdt97MuI9lMmFOVbeIBa1KpN3TpZDOLdduMkMFIAIqVyOV9VO1DXScA3dmF9UKmBgCeBMjZQULzyLRhHVhWr2lV6nVthIBKUukuzgnXk3iy4Bmpwc5ByFVPjotCw6EzP3PPO0dZN0BRGBCtTU39Tq1S/X7Y8TfH/c4niskGzKosy9jkljTNBnctHT/x093lpfupbSJwKybMcU0DLilEImmCULcXuWbW2aVwo/F4WslPDxLmVXF1F670UqRhnXvjrLfYrincJu2psTw84wgk5y8vwrEqZu+SdUeoWAtkalsi6R5okqvSdOBkaXI86wRfbh04cPzoQ/c8ywi6P1v23NdxmeXxySlU5Lhushihh8WNcZm9dt/waiM5BTzQNupOqzd5DhUNAMVBsSUbZxwrpvDfyZ68IQTPRKDTy9PA7Gp4pnz0/F68vHQ1iPkl1+9qu+8TJ7/+YcN431dS441vPKl+P/lff/nF4EF/VPad7ZPj47rmt1tp6K6XHRR97ytfMzzzqaLmjhWvg8fn9pg0exyhJ5vgorOc6l7IJa+moWTSg7Piw5GgVi3KdUonugBRKoaf52nyYsNxPstg9fCrC5JL3v3oCRo3GLFpXh2dCiZKP7G+DB3z3zl0w8mdxSp2sS4vmIOwLx19uq3JUNHnWc/URroEJLWaTsxYDyDxPucoONWCUnpyEPPiykgw8RJJnu/Bu4vGw0bS50+RV//0T/cM0/7ISpjtT5Jct+AgqLiYh4d+tLz/7FuTkXgWnOI8GoyC3zDoyhH7OFiBkluVAPLZRbnaOSoFlI2L5Ossn9WSIR5BzL8N1uKpuUDnKRsaUJSelx3Mzfx9YA8ShzFskS+Oz2WiK9BSZx8XVK5Bfc72Ol+CTVAx/cVjjApm8OnWyrpYIejpvea8BzkSvVM4IKeNSRbCGNSp3OmirNPp8l2os9/GcUr66/nLhgfUa//5zy1bmfXhbi9IGQogx4mDtrhjdZm4+trhWWeWIrkfDaO98DxBhR9x4JlZEoxnrfoGQ6eKmjB4bShioVhp186shYq+gXpIenh/JtBdmECjw3803wBAcWWWod46f9nwgKLM91qPBmH8kShOJGgt6k6XYactK3PHdUGxMwp7PhqGs16GH+A4X1AVjauTKFRzrF4DPlkURTgIIjbJ07UnV0SOUA9LeHYOv53/M51VcOsoirgD6OUNqMXpnUfDbvf9i3MnZGlxQeL2ighIugWwcCjmTKJxKDSQrjbMgdSLqHgGP3XuIQFFM3oJhc/VmTsmK4snJGgvSgSep4l1qySe5zHZ7PIG1I/8yI8kjmd+ZanfO0FABd2OBIvz0j9yREJdee/MyYZqOmC2dKEPrSMeBNYFaCqCimRYzcx6g+qJMgM8HVikh0u1WuiXy+LgkTguMPwS//NZz//5RgJz90K8XHCQc1MAipK53glTrLuYdrHc6kjchbrnmGDAHRtOjxoPBYTEYIYCpw8lOF9N1ghYFyA0SRwrvNDfX7A8UWYA6lBzeuu3O27pfxtONTT9Or5iMwJEADtnuFykvBagOj2h7Jxl0wDq0NjWE1GS/S2T9Y4vzIvBSabLS7Jw/1eftj+qZrE9XfQ1Yz45Ncz5en1PkhGYLuYaFyOmEbhur1wZ/5pl++glgBA1MIsDYOXcdOgiisbZ2nj5JoDqzF7BM8imAdTY2NsHluPE3O9laWFZemEPHl8g0eIi8PH0HIkZDdzLl4PMUb8tXJT/4uRSgmqwlHW7keG7s/TMWBZ6s1oS1VT4OydvvHBNBTC99UK11KYB1BvfaGSlXXvjq1/5WnnWm98q6dS0LMDLa4NLFdmWo0Y+s3BMT+NX3CcFFZ8AjBcnvN/p93wmgF08AHHHrFarShaGJwaM8uKahcLlP7lqZE1pZqT/wsMKr4dKvyW//fbzxsemAdTy/v3N5772W2/Z982vku3X3SDj+24S2bZL0nYgvYWnzzx4koCoMzhIz6gg66spBFjRsCeFHpge/OzpQf9UOfVaxWsuZh+Xcpxy/nt5GN0b91qi++cBPIW3h4PBLDokZ4llPZPA7KGSzF/N3/GO817h7nyf8JJJr9V6jmWaf+H5/hbOJeOkzSP33SvLjz4me1/8TdLctQtnnfvjMIbD/GrmYV1cNYwa/Wx9k99dxPUJEv05/6E5G/wqNOx/hLlbzlutsdhIvs10Sz9smMYL4IXCTFFL0Vqdm67otzsy9+jDksNpsXOmFyfqHXPPnDxO35NE0c/vfOELj+LUEbKfVi6mJtdN2u32lGsYv+D57j/PwIN0XShUdAfkfO7wESmPN2XrbmayPl3DPlV0YyPwD7d0UaMNkFFdr351xkFXA6tMAsSz9ywrfymo0xeHX6vE/ZUXxHH0J365tIO7VxQ7d529HsJuTw59+YsSHHxE0pVFaYA++JUG6P5ojVIqKGo9/GfmIazn13J78BXTsR4xjPxhK3b/tvlN33TGLMcNDyiQQzMOgjc4tv3HSRLjgYuHZhsyWr5wHJ0HKn92x+7i8/N5JNiOTFfSZXrsRY+LrokMkkj3yOHqxpmYj6PVv9Xzapzpe1KC1sKr2ovHf7s+Ob2V++9wE80iI2EkBeCp7I586pOy/NXPyfjEuPjVpqSOIzl4l0UwwUQ6qAdNzWad4GfsuLlpCHzkfGBmcIR6MjDy5SxO/wYftxzLXrYd+w+qL3zVfZo5onfawBIEwV4o4t9xXe9FzO4koHT1Wzws14FaOHZElqGpZnbtlvHpLehd5xeTK1bDS/SaHLvbGEIAnNI09Nrw5yDLl9NMXu553t3Db1SyYOU/xHH8E7lhVgdo5RIcD9IgFeVVFFPmPvNJ8fstHV0Y4G+OUXKJ5YzeIaDA3xTb0xncHASAKjLCDDvXvQtjdL6Y29RZhkTozI6axjK3QUzNzH7n8YNz/79ztw+XQKCdHBTwxQQTp1npLOFTFn/gXi1jUzOy/cqrxAUguAbo+Yp6RVDvmqailc/GLHr0pROC6fQy4G9Dnnj4UwQaJcVz5LpXMToUNAU+LX6v60oAMMvgm5VBJE65BI2Oc2jaQB245QkMqpo4hoG5/QljfCT2tHoGc9fDUDfezLtdCdoteJiBHnFnRe8ziGPbSAY/uXXr5PdubEBF0W7TMH6CT6bpuNYTxaXTRLXul0pSrdWlVKmwC4MTnT+o6PWxEbh9P1utODaS8LlRJjAazg46XUCe/yoOgxN8BgcgKUrP8we6T3N/Dl7w0nGtH00kGD5esa474AStRFPHvw100hwUAj6wDHKOMHCGDagBwNgLu3L84UfyEwf2J+0T83G/20/bcwtp2FpJ+8uLURz2gw0NKNDvq2zPu4XrenJZntHSiQxQcuYvzRTrJ4V24XjWaDnE8xfmGaHz41rc0xj/Fh9fMqF2GbY6RQOWgBW8kSyLnrIepllpfA5c56fCfv8RrkQzOp/8hxp46ZH79LlydEhofTydQR6EHxJcpnA3dt0yF0DKTXxvAIgAU5RFMqCNAFATtMHiieNJrx9+ZnF+6cfSZPC6OEp+vL+y8u97YfCOfh69ovYd33vnKaXeWDKAZ5d53n8AGX17Cu6kngcBxIQ3knP2JlQWhZolDXuFyYM2qzS5bf75S2H26EWO1oIvzMaTGveMn62FnHYfBimZPZGn32WazvuLD58sg97CtoFX/yuYvRuLDwCKKJKjn75LqriMz7VGUY9FZD3X0QMS7hQmjouzkVPR6y12pgTLgkazAUCawOXD++XQscM/89xd1/+X01O1T5UNq6Fi122i9m5jRZISFMly6D14SO1Yav6KSuf8Pq82ofngnHJ1oRqGnh552hN7qLAxeeA+bFAeKvzsYqVotNEzFDL6jM/Kv0+5zyhI+dQJeSfFrEweGQzS90Iz6Woq1EXclpdrGfBa3Kke3VJMqPU8SaB1Ah04py3gFDXWrz4tgMjvuRhvBE3V67fBt2zZunvPA3LffacW+CmyYQHlogZQMSA3FuMvuqNDiorhysOaqT/iFaeIzlUjF9KU3ad97rMKr0EucnLdBRXchw2qjboaYKIwSIkmJ9lFJ8E/+J8HXKY4Vm3L708VYOkQPKz9wz/PKLZt/jGe/whBSc3CWBv0DvgQU5lTNV3FyoL8m4ADwQ4C6Xfb0mstSB9H1F6WpLckeINaTsWt+lKaGherUrrhvn37ntYV3rCAWl5edlaWl7IAnoS69uhJQa+jlc+xOAWMemVPiE4rh5cTwBu5YOG19frURhem6c5VinWrmK/F5YUCCftdiUB8R7vAF97aE2IaJsA0eNoFtkzTf9hIzX8bR/HhAQClSxvhHknIhXV7kuAeSY+rJIe6IEmE92GnA1D1QO4DyaHRcoYGUL+O7UvVbUjFG4O5bIhv2D8/WTa+5dE772zceeedQ5X5ZNmQgIIdH/cc6wfBB/cFcFm9akO8cgUVAi1F1TwkndRGpwrdfw0BcG4dz1MtNTrOXeg9KmhPmri1FAPtzY5giefDdPvVwkE4Q9MAHvcZhv+Mi4PZZe+9gzT+t2EUPU4NaFYrEkATEbRcmMTB9csASwkeYYlhA9SZi89qoA21+oy4/hiAWJJ+nEm73xfuY99rd9G9rCp42AeqnvGHz8uj1xz54Acn93/8tzlB8KSslv5eVUmS5NWozg9lcWS1Wi2Z3LoVbTvQzbUZe9J9g1EJRemf/AjcPp9LH5aa3DaGacA870Iek9qJgOJvV9PUARjkKifLxPvw/anXZwd46t8ww78Ijvf/x28ZAHpG6bYWXx2FvV/qt1o39O673ymDO3Gxext16PllcQCmCFop4nzHYcfjCi0rXNZSw+QoHQHpwgtMcvH4WvJ0+2AuSR3H2X2mkf9JxfX+r9sODjTe8pbF1aulVZITJ05UJxqNH7c87xfpzfVWVsSvVTS+EmseOb29wuM7k3AxfPIGR6eTg0fg/GI6+gWIchiAShv/jBp+DaRo2CeBjKYdHQNA/EWA6ZwBRekce2S630t/6cRX73613evPuq5jknqXYVZLZkmW5o5JYgNopRLYEmm8Kd3DhzSM4FQAOnzOjS+p2WwofY4qhHBaGG3nAibVUlWgtmBVzE8AqG99ql69xDI1NeVmg8FWvmfcicvORAEXrme4gCPhjDixws8s5CQMMbBn6cL44CcMKzAJj3GZ8xICiRtKXzSYRiAZydnLX4CIzTIEkz5tcT6eYQKg4oDlOUttdu/czN5rf6jput8SpdGHO71ukPQD8TNbfLOUx+2OtOdPSHt5AXXGdQJzGd+xU8aak+KlmXSPH5FwuSXuwJBmqSx1hhqiMGovnmgtHD04t3j8+FwUJ8ueW35O1Iu+a1TqDSODINgb5+n7YOdv5mKsXAszAHGs1OoS9nroSVwphbthncWUoSdxHU3GU5xSDaYS7m8IMo9TGRHXQWAFyWo9+ggcp1+Pn5+5fMXHz3R//h4H/i/Ww2QMLvsgetSP4dmfvHLtOQrAaH7unf/lv8Td6HVbJqazZnPq0KGjjzSXO4vjMGfj4HFeuVQzao0xY0t10jYNI33oobsfW+r3g53bd47PTs1OGmnmLnYX/2h+ZeHvoih6FO5DumV262ytNO6NjVf/bLVqdVXk9ttvN//1z/3ct9mO80Eu2UeeQU3DhfQ52k6TZ1NreVxX6uzKNQMvYPTcqwyDyiTXWQRQ4ZrcDf0MhPfchQ1NObXqho2vnz1dlT7deaded/QeuolaFX9qfCxLPg5gvQ31cmB4wgXJF3/rt66LRZY+fPjw/B133DH4+//0n/ZEefa9lpVdZSTiTU3OmLNjs9st0zru59Y/M7/rHy0e+8M/3Fcp138wD9PZ3Ih+vPm933vGlVqe7unXXdrt9qTvur/keN4PjyqVBJbrQvKVM144lqVrnWvOz5mLT+7F/V8c2HfzZAYBGmZQjNozZ+j8Hv1MjX3q7/kZD704PzijcIqTjt+PvNTTZai9dBkicD+9Kk03PmPS3CCLP2SYzj+Dhnq6VUIuqVxMV111QTNPgSu9VhuHlcs4Ciqfg5Ykkhxu4cbUTywkxuOpwvNoEuP+qR42GxLg4u/Ol0s9CSinvh/J8DNclxrlSQfMVXE8A5goIxOOInJGtPJARdPwN4bJzEkONm5YeZqnW1+BBjJS07wS3sYWkIYCKkOzxkrVYB+AQuKoZkAr/8yAYgMUPTp98kgFI90GuAg0Bf2ZixPe+9T7s+E5Tpbq0A3TRngwgU+nb/HcEWBOF+0cTwjNWwJvNei0NNWZGpeSpin3tDtnD+9SyIYB1PLych2uKWetKqFmbx+JTtfUwWGaL3h7HKqgkGkXb4avTwij5o5TEu498yRho+fwZXR45mJAdeZ7cxsxC/cl+ecYIzfatvF3sfnRWQB1BqBxmWt6rByC4X7PvA/I+SEAqkDXBpUNAyiYKCghQ6OuOo7Gdhr2XH2Lo4heMye6qxXNRVbpAanGUnAU56ugkTTPB2T+dNExP2g/3Ujo1N+cj6jpfLrfngU8Tyu83vB3eFauVEfNzDUc+J1Br36Dy4YpYL1eT+HBFOtFozI5mFnEX4pG47+ML/mlsmRcahoeH0MCCopTtNkTkuN88q5RULO4TiE0oYXGuOD8J2oV5TYXAhzKqeWh0KMbPu9JTHETpqqODLCpBmbeoOtffLsxZcMU7i7DCKKwf0+31YLy4brkmUZnR6LpKxAblduY2aKRczUpJ80J5TRg6O9Hmuv0hmdYosgByrjugQ6zPHG/Zxaeez7nny5nKs8QoLisZlXgPR9BKQDEzs0ZAIpxjw0rGwZQLzeMNO50Phd0u/+102r1GUfiRtRaudRAGukuuBNdapuTNYcVfVKeZILQMGgg8q+i5z9VqAG4px7HCVPuXzy8/rkJAXE6KC5EWLbTDlyWXuoTAOPnLNvgRun1anizYWVDqc/JnTuPGIPBr+Ht39gwKUyW03QVfEBzx2otKhwHzFnBZUeg0rOGlT8UNgjAx2/ODipbx6q4pzE3v6Zn+MzCa535ehcuLOXwwKX16nxAzXwA59NsyvzGKMtO2+RmY8mGAhSlnaa9bhjcH0axRHSZCSj2Vpg1k24/ZQQO/ZuNQMGrIgw9+aSmGX6GQ+M5ZxHTgkfmVjTEEIVtdfOLONKpoOF7tjS1Jd+f/XrnLqdeZ3h9PZ4QlpvjlzwvtwzH8P3VuPGayYYDlN3rmUG3X1paXJa54yfkyOOPy/zxY9JZaUmirj7q86xkGJ/lTPOgeRw1zOi8JzdUIU98xg153BI6P37LFVpS8KpiFRM1NScBpo7C04Dz7HKG++tH/OeJg2acnis15RPPgOe1HMZ5v5gkyTfiUOcjy8eOxWmSHDMBmjRKpb24IvPH5mXu2HG8HpXFueMA17Lua1yQ1dMad6iRnppdMGocyuj9k39LTeWVmqoJudtnxvE/1XbD86ktnqQVz0ee+hsFJ4GK51AgQUOmaYSjiJEZo/LD3FNMMefT4ssNKxsOUOnERDxIB3PMd2pMzsjM9t0yMb1VqtUxGcSmdFt9WVluS6eFo92WoNeDmQpPekLUXsU0bACBY3fkWOzpp+LpKY37xJe8r1eq4QxO/iSHw4fQeppX9YxA4nVGB384LNPJv0ehgaEQ+LgmPTrVfjiFYCYhV86omvgJsV13p8No7QaWC+lqay6PPfjgS1B9dzEoSW+OY3MuZ6Sgkh2NKxUJ9zE9M/xnOVyp10ZHLiLqLn6nVonaBe1XmKtiDPCk56QnUE59ZWMXf1NbFOEE/I3f8ZW/1Zm5CtjTZQSU0fVOAQ6FZcB/aYIy4RSN/Ot1RuefTU4tUzaHZ/gn4FV/g2OE1g0lG05DUVy30rFtq0+nn43A8TvyJwIojPo6+4XgYNCvXGmIY/kSB7F0V7rQXB1pLS2r9opimL2hxtLouDYMr6goe0qbnwoGaghO0+ZvqT04k4bcKuy38P5MwVD+9lRwjP7mTYpzU2g8js3FYQ/X6UjEhSc4KnBWGZYTr+SFKNM0/rgJx5PyuDeSnFoDG0YO799/qyn2p3y/VGYOE7UJe7N6PDiYV17Eafh30WQMJXDtD04RCjh1CKTWoukAoHguZx4zzdV1R0HQcxQSfB36gBEFoDlQyzmBOlbHGSXaJ59ajYVp40FuVExZiuMigEotx/LRTLNjMMeLCXTFOl9DLYrfD19wCQAcGpjJhuBab8ZzvBfPfi7xjXWXDQmo/Q/uv65cKn2kWq/uSGAi1DywEaFlOF2a7+lKE0xnewKdy9fvQxMU5J3n0yzaDg6+qjkdaa1zF4YWmFI8Ko+OhKAgJ81XgQDcE1qN2Q7QpkkKUAKYNMkENnO0yMe4OwM1VqJb1MIkZsVvCETmbNPcq8nHfeIo+Ycsif4yt6zfmZiY2LD5UBsSUI985ZFpr+7+bLlUfh1AsL1ULvkO135CmymIKOdZcnpRXII6ZioIfsuf0z2nuKWyQBvq+2cSAiTLGFWH1gAwSKg1+wEFU37FcwgkaCVNtcF7gplJgcw0VS+RoBuVH2/puHHtK24AydEBmlc6BXQ2aHoN03nY8r1/PjOz7WMblTuN5Ezs8pLL2MzO0j0PPnTLQw8/Ul5a6TwKk/OI45rHTMMI4AV12HpoP6gdoQtNV+6ZjpS/sF3HLOa++UKAmmgaaglG5Gm4LE5vp515GnliSKQQgpKBUJpa5jBRgxUxJBRPHQSGIkoAlK8eHAt++kENxHWZvBI5YV2qtYZOd6JmRl8C5gZ/IWb2R/B0n3FO3qWW8+zn6yPveMft14Zx8sFjx4+NPXZs/qHpLbOt3bt3OttmpuqNcikeG6vDe3bL6LnqWdOUoF3Q2lzrCUQefEX5E8wbntDwHKfTrJcj27ImcRoYbkHMB9AG/U5Hep0V0JTcqDTGVpoTzUGzXq9tnd3S9X1/G656pRbqTALQkFSrucI1Rxqv4EKFI3Aq+C5UsiT5iaPHj//Wzp07L3bp4jWXDQmo22//jzeFQfLJhx87XD+y1BYQDzSMBUVlxDAvnUzSnml5Fs0BG5U9mfPIiC6ARheDsFwbJgbE2TRhI/IuPu84plnmSsy6CD6zKmFm4rAvvZVlTs02LNdr1xv1rFTya+P1yqEXvfB5rZe++AXOlXt2N6BJboV24sY6EGKyAFGxcVMBaIJU/yeN0nP4BuQaX9I50Orm6fz4lJrneaqt9K/iHP5NARf70ygKf6pcLh/UDza4nPJYG0d+9d/96o0L3d5dX3jk8FivD94DM8JV1ugRDRj4g2liANIGYGi6GJtyHItaRmycoznl0E4uCDCXquHMWG18aBKmxiQwccxmSAGmuNeFBijGDJnKQktavB8E+MHBUsU7fMM1V81/y6teHj332Tc1JicmtjquM4n2buKaTdtygdkntFABIgKhABxxAVON96xqfKfvhwAaHmeTKIj2m7n5j92K+7nhRxteNiSgfuwn/92NQZzedWB+aSyGp9YPegANvB14ZlyYlVqIExc8aCXPLannxHZhU1rUBGwohhnQ0IxZcY0kJuyRECuolFgDOHDjQ5i7qNdRvqMr7ZIHwevi9agzdFwtTVpWnj+4c/uW5av3bKuP1cvp2Nh43hwbH0zPbunPzsz4pTK02lizW6tUYYrNCorCOVw1HCwWEcfP6FaeKuSAXE2XC60TZ+DxWfDoYwevPXz4eOPehw89NLfS/b5f/Nkf/gJP3gyyIQH15h/71zeGYfbJxVarkQEM/X5XSa3lFeBxASYCgG4/FcIojEBNQE9rAG1Ac0jNQcKtXhjaNeNCWjhHx8043EFeTy8t7EnQbUkE7kUg0kvT6xILOJfX5mq8zaon4/Vy5hmDVmt5pbuw0ult2zrbc8pNK0izUtlzO2PNulOr1/rjtQrJfxWE22g0Gseb4zUXJrVqW3auQVY4iXEULZxYXDGXltrVME1qXCO82w3SlXZn7/z8fLUXD3LT9T40vXX6f+y56paP3/GDL9/QM14oGxJQ3///3H5Drx/ftby4NE7O0wv6ypN021Y0BlcCpvZhk9Okob0BHoKI5s7FU4Fb4evCFAFs/BffawYoXh0b2oiEGf8xoMjYVhc86sSRQxJypWGuhgKCDzQBfEU+Vpb0ZbziyszkmHi4LOcI9oJYMtOTpX4s3V5fzS1ulMMcd0HKtfFt2wE3c1ue72aW49sMipooBjiYkeV5AM+z6jn+BDpAibFZgNgIotgAb9IgbA0eX22secCpWG/6Hz/9Qxve9G3IsMFVz3vltjROfziJY5eQ0FkfMFns1sV/hYyAwtVEGD2ndrHwtwc+Re3F9vWh0Tg51Pc9Pfie8SDyK8aQqC0GAwOmke5/rhzr5NCKuvncKd2DVrSkhNoyoL2W2z3pJaYkAFM3ySVGgTyAvVSpilupGX6l5nmlSgXAqpiOUwaoxnEh8i4uCTMONI/jmmM4abpUqTXL5arruB4wZRmuVzKYQ+6VylL2fSnhvVuqNKNe9MCVz375V+7/+7/ekBHykWxIQN38rJfPAkz/JAwDnwtkqIlixiKglOKV9kg1FP6nd8eoMgeEbQCJ3MdDz674NhoDn6NRbGgbRwFGnQTzRQ2BazJ2xImjMbQgiT8bslJnDAhknkFGkHbuFkbNWPbLyt0iAC9Ak3ajDNwu0JgTRxypDQlqzsRhGTlRk9t/0NyqOcb3LDKHWUoAS4mzn1kulJ09hOk4Ibgih40C8Dg8vw7zMMjZA8dbWVy0gn7nY4/e/enWsJo2pGxMQL3gJXbQD64P4/haTpdyXVvJtc7LQyPo8Acj0eRK0ErUWAQch1sYOtDxPwIGiItTcic2Mr27TGKASBctQ+vS9VdA2NBqaGCPPA1gopcIiOB3HMwN9d7w5XS72YBhB9xQZ+UMwM/Y+PQSU+bAwyPVSDeBSt4GTofyaJoxDjoFXIqIY3tpxHIkuj4T42C9TkciRstx0HSqJwstSoOb05nIBy6s5Pse+crfzWklbVDZkIC69pbbjH6UXA1+9E1sVGoGjnmhljVcwFABF7/S3CE2LjUYDl20HdqLGoIEmwfNJQGVofHJt6jlCAaSexBkjVXxWtR4NvgUVVyiACwGdAm4BFoDzF1sRrR4P4ANd0JJoe9oElEmXUOBKgh/01TqvimmKzmHY4ag5z8pgQ6AEtjUubwGfqiatFKtSRlmkxqMC4LRHBOYjleW8cnJyvjMzPu++NH3X9RCGWstePoNKLYPT8rqOeylaAWdsEBvjMMkMEXFSr85OJErfhk8o+RKqQozUoVnVYInqAOq4FNguSRhJQ/ktlqVRqUkY7WajMGsleEx+jSVACeHR8rUTACMQROlNpHLLtNk0lsrNm+EV4b7AgD8muAFeHR5IIBpAACZ4FQOQMRF0RREMHVK/vGeZo8xJ1a4Q56H+5EfgT9JpQy+VK6Iz9gayq18LoHmHJhS4VBMlZyqAn/RfOXP/vKdDVbRRpUNCajrpyREYxxCMxSmiwCCeeN/lDyLoDWYG4VXmi8I14kkwEoAWA3gqlfK0qzXpV6vSR0gKpcqaLiq1CoVHGWAqchcoEbSmBRAgheYnFQDnBqCwDmcvetCQ1DzhNAqAQCtZhCmSWNUQFcGAOFiYjClhQCs1sWDpinG8Lwi1KFlA0fD9QgkH9zPpcbFNahluRY7l2/mBFYillzMNFLdpJrdKqW2zQY7O2ZvQ2dsbkhA3XHHHSkYzDF0ZO3dJM4+ejQ1FT06JbPozTRzXIKZoYWoH0jQI7FlRkHhsdHE5Yyw4zHp1THcUHAfAAG/pfGC6lGYkqArBxryH2aBkrPZjH3ZXPLPUBMagvtkuG4xTkcwciwPoGZYA5/leFVwoYw66IvyasoMtRTuw0TBXq+LA55id0VWVpakH3bxXYYyMlhbhEZMAIoamSnOreVFCUHMB+lgi0RUiRtXNiSgKLkxmAOgjnAMjJrAdgqSTG2FDq1eGgmgDrXQvKHx2cBKlEF24QcCLNAeAwAFv48zZnyCOJOYUyNACzFs4KARNV5F84VXBk2pUWjufNcXg6aN94CWGmQMlJJsQ2fArHKFFyXcuN4AmiXuLkrcXpC4syRhe1G6K4uysjwvvaUT0l5alE63LYwvcYiIXmmlUpNqmUdVTV8Z7xmwpdbk0kOaY4W31F7dVgvasfeS0Ey5MeCGlQ0LKN8vtSzTuJclVFKNRshYudQg9IaGmoTagnyHLju1APUAU4ZyE4CxqBOgn/BCMs2wgYIQ5hOOHfgKiTi0CBrR45AOOj/5Ek1kDXyMMS2aHm6w46imAi9iGaDleKgfRwJOjQJgcmNI0ynhb5g5F7wHIKSp9cqNwgzSfAI4HngRt8XAhcXB/QheLiVtk89Rk+GaPswjiXoJ/GpqYlImxptSrVR917Rf+bPv2rg8asMCCrICc/cFnZwwNBcWeq4OpuKg1uKSPExO63N4JgC3gRbCp6qZaM1GD0etxvOVEgMkdMkZOPTBczg+aNK84SDfoYfF4CfwopqLkW01j2rmyGaKMcC419ZYVcJwBL+nibMBKGgueqIGDqBKDICsAA3XA4c3CGSbTCnGM9FsUyvSpGuaMTqACyDVQMLr4HrkgQzG0vtjHC2HucXDfHN7KZkYPtqGkw0LqDvf9cttw7G/6KBCyWO4oi81BcGlmogNR65ClYHGpmdE4hqj0sOQi32hkfEdNxhiLIj8i6aRLr7rw8MCeScxZoN5pSKKXgGJ1mg6NJFLM6hAomkEQcZn6vnhdoy+E0AZrkntSfTlAC3BzYxO8jp6ojqVnkwfv+PIL7UsyT49V8AI/QIeLLQSNSROVJOuBhXA1UxQ8ECeT23MAe1etyOtTvf5Qdzfh+uxj2042bCAgiaCxcofhlrZr7t44jO4zaj4oQkkGcYfjI6T81CbsNHIrWyaOpg9Ng5NHjUaX+nVeQATh0lo4nxoJA5v1KAB6A2Wyoxek4fhHmzgnB4kHYEiPkWtEhMgEAZByXPIeZSDQQgero7HmFeRCQpg0QuldsT1cp3iDoeAChTPUHiUCToIlRP4m+mKp9eiM8FrwbTi5BAATUIOB2Uwe9Bgfunbfurdf7EhtVRRExtUbN9YsE3jk0zNZRzHo4aiecB/So+glTSHCX8wa9P3bKk3akpwme7C4V0HQFDvEGCgZtHYE112eI0ezvdL+MwDlwFoaNCGA7cALICD3xHDxGQEkh22Tuj2FgQzZ/W6AJPrcEVinSaupi9hMFQ1ErVbrrGrfr8vEbQmlyjipItRuIFBzgTnJACRajM4EPo7lgHPC9UF82tKBdq0OTkuDQA/7ffgFYbflS6F3AZ+w8mGBpRXmunAi7qPM1Q4pKIkGAcbj7qDnlzMhLmYQyQZXPpUAv6NhmKDEYjs8PTklKvgfDWZAI96gfyb14CZ5LhdnITwpCI1L9ygUIHBm+G3+LfQjPh9L+R0pkQ1HJdA1HWmcB1qFYEzQPMFZGgnsHC+knaAk7NaWN4oosbpF8M29DwBthTn8740ZDSvjFdNNJtS5j3wW/6OHioBmyQy1Uv6b/uxX/yzDaelNjSg8nZUh8dzS5JwABe9F5qBY23KR1D5NEvEBTkOvyOP0X3eYCJAPLRhSYJpBknW2fs5FBOiIdX04PMwZCYD/odnRe1BvqKEH0AiTcHP1dsr1ZvqnSkw8JlqGQCQacTUYjpFCzzPhrYqouPQqviC5pDRb02/oSeq59FbtIqBZ9zchc0jf6vV6gqkRrOmkXRqTJ6UocPoQDFvzGfodVDu7itWosWxYVVtGNnQgOomgZ0NshLNHBsH8NBhErr+aFctPE0P+Qi1ASCgIGHYQLc5xfucKoqNyd8rcSdZLr7Ti0ATpQQrPuc4oGYxKGigu9DoNKcEheuU4LQxYs7LGRJAq5ATeV6RZUCQaL4VgMhhIr7VAqJc1JbkXxzs1QFocDim0JThyXEGDq7AJ1EuVQxs4+AF8GLDLDuM6uP31MvkgRoWyQbXQi/uxIcbSljKDSsPfuWTnWc99yVfAslugOTczCwBemDUMFrBaEQ2FGNJ5FQKHhxFtiajzvTk4CVqYxRtRJNSBEBp0qC5FAAkzdAEw/cavATAmHee4RxowDxoL0vUX4GrANDBxBF0OtfOr6gHyt9SA/LaxAQPBaWaPb6iAAAoUaKA4HVxMO2YGo27PBE4RabB0BFQkl9oY+gzPJOF8uBjdIgcz4dbDJ79mu/6zFc+9sGn3UNvPYWPuZElv3ab94jvlz5cRU8mJ2Kgkaggv1FtgEpndgDesoILsg7gFdO/wTnIr/B9QvCoBstA0knquT0Xz4PeQyNykgMDnTpcgkZmXIoXY7S85HqfsfLB7QDAP8Cl1M2g6d1F0GwyKDRVkhbbyhIA1JKMLfGV4YwYnCnlTpr01hiQRfkYJC0cAYarGPeC9owBFNV0DMZyXzsUAWAshnRclIuZFvgQRL0YPsq+A7yO6x1sGNnogOK43sAo248attliQ5PYsuFRm0UPZ+MqgSZfovkjt2LDojEJLJBnAkPXDqBxUV5DsPA9PUB6kCYAR0uD76hd2IgwrYyacz0Ew7XbjZnZP7QM6w/w+0BNIVUOfwMkM+pebFNPfkfFAoINrjaKS6nmA3DxlYKM50RwINgJmJ7HHCsoQX2OnFkGuD95H89n2T2fWRHFUIxqMJzL/HPLtMetUK6+/faNszLwhgcUxR34c77vf65cAYcZmjRGsOlZcR8YqCC0FCoZ53KtASbeEVQc8A3RQIUmwisagUIwsAFzeme4Hn6toCKxjxkboufOBsV55GXQdEY28AZlv/xn0BYfY2YDyT5bnNO8YMTEJ0DxGWNmBLxDcLJ8uCbThpWjURsC+MxC5foI/X5P33v4HcMb1GIMM4S4Jq0um4cDxS61pwunAVopw3V1I0SUgR0GXPDNB+Q3NoyW2hSAmty+bR6a4RNU+eROrGQKezTaDECCiaEGQMOQnxSNBvMCl5zBRfyj2otZl+z3gXpmObDJgV8AlpwLAKJ5ocfFkX+aJV6bUWwoiTxIWs4/3PX+w57jvg+XmdNoNs6nxgGqNeecM3MYmdc4OABCDeNQ6+D+BHOsq9NRAwEoBAXNKkxmBE7YCwMdqyyyJDI1p0yX0cxUdpYYPA/XRFeCVmb8ywbQ4UyY2fcYpnUjboZfX3rZFID61Z/+J70kHXyFQUwHfINeFWpZd5RkMpx6Rqhk1Lhql5GXxcbVLE0qE34H9JDQGvCigDs0EswSNALTT5hXxQg3gcLIu08vDKSbjYdfPLI0mNNMyR3NHR+wLeevdPYN/uZ1O0xpyUL8AdNFUOMa6i1CNCammkkLBhCjrAQiSTU0ZJLiPe5H1OpYJLkUtCRn3zAjouCMhRfLTAjVViiTDpajzMwMRQFvfvu737Uh8qQ2BaAoVsl9HBrqqzq7BY1Ib4sDszAm4KjoseA1eQrwEEBoO203NCJ9IZoa5TREGRqbtorkWIdq2GhoQOVT4FkueFChPWC6yInQwLjj0fvf+15OypQ///Nfb9m+8z4A7yGSeRMgpEfItGDqvxJ+x+xLep4aH0NheFvVntQ2uFcUFnnn5G+afsMwAcpu4qAG0nITgCgbvVGa1BI6EnPCitLje9QDRw4Yc4NWe1b/aFZl+S61bBpA+a4sooE/xxVKBgAQZw7TJqHadcYKNcyo9zMHSveLwZ9sq4zaAp+zwZUVobFUY+E6ei30eLrqDBHE1Cg42IgpTRUDimrXnpBbd7/iI7Zh/ZUGOXF9mjZGvxmNJxDJ8XS2DdNS8Bl0iWopXn+AcuggNTHE6wN0SQ6wo8zcGJpZooYHLQwijsuTv6Ho0F4EJspK54LOCdNcCCiOW+KK34W76ba6l1o2DaC2u/Gi7bmf8Us+3GlmDxReGs0OiRAbK83hjoMb+arFaHaYlYBejVan5eCkBo7buSVOcKCVycSz6Z6zGnAt/EZRSLPHxsX7HIgEnoiZk/Lud/9IYjvGndCUn+eEUGohzufjSTnIdsp1nXAtH+B3/IowpYXOBJset1NTTbNGnHKczrOHyXz4LwGHoq5j0zA3nuaTA9I0odRqzMOiztJsUjwbZ0q7ruPljnPVnXfmWh2XUjYNoJgWjL77KDymWOfX4aCHxgonsPggfOVsFY7zae4SCDEPOtWMnHOaUhDAu+p0YSbAS9AoFjQJ10igJqFjT0KuTT8MXuZZ8oCRZndrIU6Rz/71n3wGWuJvaZ5wGjENLQVyDnNZKQNA0D70GjmEwlwoahfynoQHPuegcAqi3e12de2GGJyJnEhBg4O55jTtBDgJfZRwfQZ8Bi1LZ4SDxsCSUkd2GKi4l3380T+85LssbBpAUaI0OZGbgy/75bISczVb+JwmjFFv5kNpPIfVjoZjCIC5URyEpeuOX6ChcaAB6KIHvRAueiS9oBgQtqDdyHfUHYcZ1bxw277XbMg9RQmeLK5TIpf6NE0mmzrFdSPcP1HtQ94WSgBthY+gBen9UZNxYBlnA3AZPDxOCM0BdK5WpyEOeqcoS4wytAG0EECiUdVcd3ymWafQnjTVgBNAxTFInDMYvAaXuORje5sKUNOVStc2nf1QP+AqnpoPdGmN9RQaCg8EkJEBaQgAB62ZGkZag2GPL4KG0EQk6PiMJiVlqIFgY4PhMwfmUaPUjhUadbsIg58mn/zI73wJkPugMeAaifTiSLhDOAgD8cyBkntGwzlBlACneWI5ObSTcgIqPqPZU82FZyBfskyoHQBTY2P4jqaTpttzYOq5S6lqPgByqBlJ2lFM8DX7Cs+JrgL550NeMtlUgBo4Zs/O8/0eNAf+UrPH7q/z6NDrU3pbeKWZY3BTvTr8z2g6NRq1BHt0jve0F6x5mh0du4Nd1EFbEF7Gu5jJwOwDnBht87wzAopSqzsfADA/SaLNFuZ/Kcpnw8y5DC3AlFarVfEIXgCEtpF6VU0l+RL+5vCMcj38nlqIz6BjhviP2oqmj8NFhIoFU0xgcnq9BwdArwmAweSxQ7zqR37lvZfU7G0qQP36HT/Zyhz5u4zdE0RWp2hDLVEjaaIaQUVvChqBmZD4QhuD5lA5F65BLcSGojZDqymR5x8KOjQiA5vFmCE1F8yMZMfefccdZx18/egHfu8h27T+Gl5loNoG2q7X7at2oQdG88Z1CnTlGM8rygKwMd2FGpDCYKbmWsHcmQQQCsp0He0cDG7i98yycJk0OExR1sxSPgmAzGtpvGuQv8JKut8A1PmIb1WO+479OGcFc7FDZdzQApppAOG/qgOIHlS65hBBlLfgrc50QYMwC6HE4CW0kQfQEWA0S8rDeC5hmiUZPD8uCPa0UnfcPwet/5SyJLj/5Ex9NDD34MsiZmv2lHgTzMzwZHYmo+GpmjOYV5SJ5o5JfRHKwNAFVwUmyLiOQhrF0gdIFWAsI0Cpjgnux47DR7dZZkOuB8e8pDNiNh2gKhWn5Xqlr5bKFZ0tzCgPzYONRqCGoclQTw9/M+rMimcsio0Uo0GpwRjUpEfWByHnKyFHrlOCt8ehFg5Ak5u4ltcu2ZVnBNTffuh3HvZs669hxnpoVDVdMYg+TWyJ+U4McqbFTgxJ3NOOwLABF1PjvZm9QC1DhyJRsk4TSNMGTYRnYlAU+qvQbvgFI+bUbnz+Yo0H1AKVtum4gNktb3/Xu0DELo1sOkCJNFuowPtLJe48Xrj7bET+o8Mh1DQAlZJVVDLNH1AkrGELf1swZWygmA1H6gvPToc6wki6nH3M9FyAjnwFrj4DW8WI8jMITNoHLMf+NCPkWV4sqRiBg9ETpbliLIomiotkBCGX72SwM5FUE/UYsOC3KBf+1jWq0CkYIPUrJfHg1XK/QM5ajiMQfw4i4/mgatU5YRYrg6EcnwSoXlLpNmvDYq27bDpANV+2u5ubxn4N+rHR8RmjUMxjGhBc8ITwj/Zguv30COnTkdxqs0EbqEkEyGgCNQ0FJJfkmYPKDBkUUXTG1bNj+OJYceenl7v+4n8/glL8tZENulwsg2UgoLSQjILj3kz/Jamm10mTR8qf4fZcn0oXu8epZZ+eIUMiDHtw3uHQacDvdZYz+RPO41Voom1G1Qk8mG7clZ3l29LMuWThg00HqDte/vK05HjzHCRl+gk5CFiPNlABLgjMG80HSbK61/wPQGKDoRVwNsECQYPwFyZ6NnEF/aXmg+fwyLMBh251DO9cxC+Z7wcqPw0s4loAAt6E4GSMxPsWTTNAjO9YJqazsIwaPkAZcBo0GzsBTsDB8UkGLJkgCCInpsvOwu8ATT4IXhlx12fkzfH8XP/Kdr2tMujOaIEugaCEm0/QHCdAYvsnNwICMKgBiqg1wMAGRS2zXxd/AEKseIKEZo+NwcAgtBr+oN4CbyEwYR1xcLxNOVg+KOMHXL33nOSjf/bbj5VL7kdwxQ5aHWaNJpdmj9oPt8LfQJKCjepR5+nFMH/QRIwvcbEOzrqhOUzJpwA2aidmfMYxABPgfDwDsw1I0FXL8fq4NsuvHQbvc8PZcfvtH2dsZd1lcwIqi9pogP3kGLqWJjUQP0cjUstQDXDSJSs7AmeJht5SkfIBzYHGY4MO0LgcHuGkBQKNK+UxGKqTIggG+PMRNMn5yESteac1kI8T3Lg4FEmuExq4dCMHoIEBzUSgI5EzSs6cLZRxAH5Eb44ZnjTP1LqMMw2AEmopennqTCRwJGAiGS7QlVqYU4WHV86H+zPCjot/czRztFaUaH1lUwLKNr0eau1xHa8j1wGAWPEa7SYHApgKLwiaiBoJlU2OxK5Mc0Ee40FDketAr+k1GczUFezwOXt8sRyPFVhGhnudu7zvd3/tiO/In7mOfYxeHi/GgWyCloPPHOszDQdcyBNxfY11hVGgINH0ZW7NFoViQSORQxE43NiI3pxmGaCMVfAsajx6pURSNsxYZZqOLuKfZy/otQfnrFlXUzYloBr1iRXP8x9k6ICkmj2frjrBw7iMDk/wRACKU54IG+UvODgMwrQRDV8BaJrHjVcdsNXYDyPVcMGZf+SXcpcE6zxlfHYrPb5PFFOfOOgs0oUG8solgUnUWtdMCByG5aEjmPDaYNIAiAgeJ7lQAC2lwU2WB89E814uOeIRpHjWcslTj5EZEUyFYXKgmnn8DvzsesPMuOLwusumBJT3gp0r8Ioe1KEUeD2kTQwFkF9o61Mj4H2KymUwcQATwzgUaIn2aPXw+FYbHOQX/2nT40O+18Q5/OGX/bw+MXvegHrvu39lxXetP4SWfIhAoMZjDClEedDi4HOM4tPUwvsDkGDYxGG5FOXM4kylG3SlH/dgLrvKqRiz4sxheAkKIs7qwaMpUXdKvnCKPUkTibxjO7Co5o2XIh61KQFFTy8ZyEHGmBgA1FXtUMn0+HQwFf8RBaPJCmyMIrMR/IkNQm8JFIemiC665ldRy+H3dNfVNQeoCDrLZKb3+ctf/8n//Evc5mOa447bMa04CQEmmCxNaQE/0vxzXl1NdcxsCu0ITOvlWJ2CH2WkJuqHIcziMH6Fcuo4JTsJf4PfO96wc+HJSeKTJHultVRd9yzOTQkoCryjFlTTIhPu1HTwM/yrEzNx0DVnQJOeVqF64BkRbDSNqPgBCTJ+k6CnhzAtIYgvk9sY06HmIzAzuE5xL7ogQFEcz/wzcLf7FZwEAK5NBwHqBWUrUpAFfIoLvqq2wd8pTR1ML89LAChYQP2OY4EMk+h2JDSN6CAxXvk8jJjTg2XIQSc+4MlwrRdK2voGoM5VDMfuwpwdoUnT2BFAowO8aDQS8AHMB6BVEPLRUegxNXkuyTnO1UZFw/E3OtETr4QmvaxBmg7QUKRAFyR//cfv+hvQ77tclI9MjI3PVGFdsxxAH8204Tw/qCv8jXvjPJ3ihTJyihXn9lFDUYsZ+KxYpB+mnOaP4CMwcS92InqxzFpgDAvPdI3klXWfXrVpAWWXvD68tKNam2wHVKaOwTFcQA1AUwOAqOGCndN31DUEFjQUwceezUkJOiEBHpRmbuIUphTpVK0smVsO2id4vwuVctn7U6DmPtg4NWcUTo/iImdcDpuc3warppdp4tXCKbrco07/4rZu0Dx4Hibi6Vrr+G0GjYp/YBb5mNy+DQADiOic8Lk07gXQmpLc+uO//uvrusjrpgXUntkty5blPgBbwCovNA9Ape8ACEaRaVo4EJdCC9C8aXoJenUxcIwPgDAqN82rwnt0egE3U03C4KFpWA/+4S+/4zHe70Llz//gv33UtaxPWLBBbGx6pYxtsQwpV28Zmj4CiAPIOgSDJ+JYHufbkAMO8DsdvEG51JInNIeimQk6/484xRc++aTLxfaBN8E9xLgxCvx13ZJ/0wJq9/jefpKGx3QZHzQOwcL0DwIEdV8ACIfO8AXXiNGIDA0QODQpdM85Xjea5wcM4rfkUPgNerqmlfjlLu91sVKp1v7Mtp37yH8UxKh2TuR0Wd64rzs10HxxqleccI+YCJqWeeUcCIaJA9JpMot8T/AqXINMn8DTsuJvXUMBz8WVjpkOQ+KVROmzsxXzG4A6FzmA/7IoGLBXa/I+KxioUEKO7zUuxSpnl+bfaEzdNQEmjk1KtBULV8A0KgrRYvgNZ5LQ3CUJDEmecmPEi5b3/86vfKzkWJ/RMKqWa4DGxr2hgTyuCuxxB4iKWBqopHZiLImLoHHmM7QRsyAArF4MvVOoVphrdATwRKaEkYcxcBox6g5gMnxCbQiv9bmA7HBb2/WRTQuoX3jrW5nB0aKrz0ZSQEG9ABJqVgorgH/xP5QXtBQ0GD0nvILQK19hGIHrHvR6fZ3MQPqtpg7XSqMkSQO0+iqJ7XkfNyzjcYIdsFINw5Xw6H1yTI8rCrPspk5nL5YHordHTcXV8rgUYwhNxokXLLPO0wOIdKYyrsk8LnYgXfAMf3NqfKVScb1yvm89x/U2LaCg5geW4xzl4hQW843YI4vP8U+hcRhTIrD42cgL4oh+wbTo9VEhAG1EHF6VYw2PNMuWYYIWccqqiDkI/8YxjXsZsmCpWEwNxEIbWTBtOoTEKD/MFhPyinWjAHoScZYJmgd2TcFFQs4NIDW0QIAReAAUF6LlozPWRa+Rptx2vCuObX0Iqm99ZNMCipK5RhvqaYmtQ3DQXCiIiBZChlghh8JbmgVO++aHNCMEFcf/qClsaAU2AkfweTqJMFzzXpBmHV5pNeQDv/cbizBLnwaAuwxocuiF65kH0DZqjl1Llw7iZ6MoOB0OJtYRJYCTRChfQLOGV07D4sAz1SqzTpV74XcMKzCHnZkIvIdt2leUjoKpr5NsakBVzErHsZwj6uJTC+nTAFCoTIYOqAlo/DiaRiwx1Y4H41OqotDzdW0DvGoMC647r0MQUocM6HmvoniO8SHXMr9WTDLApXkvfE7Wx0wDmjUChIDhIrTkRQy2MtxAncqAq+74gA7gAyPUWsymgF7Dz4adCf9xGxIxwNBI2G3rNqNhr9tCGpsaUHma9gzDOkxXmUKCrfEofod/uPIKtQ35BvOL+FkRSCSWACycr+aN5Bw9niDTlBg2Go5iNc/Vkw/d+a67wXA+ZYFxcwCbzgS9UAYw8Znk/Y6kvRUUjuskoGwAOw8WjJkTXGiDu0ZoPAuaS3e50tkwKCdaUhex5fPzmvT6qM1kcI2RO+sW4NzUgGqOT2aWZUXcW05XiEOFah9FhVIBsXI1UQ31zGGKEN8xfsNhGSWwAA23/iARZ+ihMBdcGc6UcqWUV6slnL26Ao15p2Ha9+tKwbg6b0AtYwAc1JDUViTdEbenBeiKzZBo4nim0nk8K8MJkQLRB4csuf5wrQdG+9EhcKjGxvM7sOWA5qt+8lf/ZF201KYGlAAi6LU5V/FlJeqIHmzIaPiE3h9JNzWRAozchO/JLaDVSJAZb9IsTzQYO3gRpU64CBkA1Vx1QH3kA+/+rGuYn2eogrBW/QNwMQlPQwrUkigfPVXuyUdulCWBTqqgWBbXbKfhBvBAFiOUUAezYSZJ2hnt10X/lT8ViYZQXd+Wht11Gdfb1IBqL7f9Xrc9HdPlRgMU3hyzJFUTFA2EVxJYelMGgJLTZKChNPkfjUGg0bPigvIEly41CJWGjwblBjr3GkhuGR/FrR9n7asDgXLSjGnmhMnyAlzsGCgd17xiEJQxKd10MiwW+lBWhfISiOpk6DUGuj4CtTX+1DQYajkjz/d5VWtdJoBubkD1Qw9AaLBy2fKa38SKZa9kjULzkMxS9adKYGOdwsTND2O80nRQCuoOFx0NE5Ica7BUI1ZUIKsu403/owD/g6NBYdxctSpjTBadCQ1QFunAOgrAoCWA02a8jCu1BABVEqIn8DvuMorzAcZC03HZxVhHAQrngjNjvMnc9J+7HvlRmxpQZpodB4n+NPehI5lm1JjRcg32qcbCgYpVUEHlMFiomwLBjAT9ru6SyZVLaNdoZjiVnWugk8wmUQLXq7jPasv7fvud865pfBYl6+naFigniqceHfep4aL4gAr4X5GEN0rxBX5Us7KMPEjquW4oOwu9VR2G4bPzwPlsXJ3mjudK0/z712O+3qYG1F/88X874drGpzlST1RQT9GCUFCnxT/QUgQYNRhsitg+l4n20IC59Pp9abdXpA9gsfF04ignZOJnaCSr2w+hPtZGSrb3l5ZhPAIM4H5aOpUIQHDAg04NYegrziPrYgdhZic7R6/fg9YtOBZnzjB1mOcSf1x2keBjbIprJgyi+DVmFF2FW4yqaE1kUwOKgl6ZMfas28KSgLMBWGd4r+4z2woagOECogPvgCtuiFhhFFlBV2isQltxTfBKtY7vuCMIm3Ft5MPv/83PW5Zxj8ajKCgHzVsfQCAX5I05Lld4rwxtcHCbTkXxOckXz+N650xf4SCyDirzXNSFjlNSq6E6qNkARSu05XU/9Z9+t1zccG1kUwPqh37o52bgfr+UsSTyJuVBqFCCS6PJOKdgR2wsVmwBOC60UQQyPSlVa8XOnuzZXDccjUKNx330PLrfayiAxCdglo/peuhDQBVJddCWLDDLzjQDdhYAi8/I75jiGwb9wszhIS1diQZNyb6E59bsCfxeMxZo4vVzDZW8MQ+dNZ28sGkBdfvtt9vzUevVYRD8E8ZkqOoZDmClKpFlhRJUCiz0T4BI61W1FhqLwCK/MjhdygdvocYqos/9XpsrpizjkkvF3dZGqq71V7ihknOFP58BwGBqDad4cZ8/uv18Hu0U0Dq6CzyAxHgZgUVQEZrUto5XFtNlJJ1rKVjQ3ozDoXOBb+FSYtvu3kFFnsW6K0qw+rJpAXX/AZkMY/MlURT7EXorAUQ1xAeieeOrJqmxQWg26NGht9Kz4+IY5BtsC65bjrPwHwFHnQbQAVRBr/dYNfce1g/WSD7y/t86hjb/KrRTqlpKD+Y2FdpptFsDn0q1KzrHKE4GdAEsRfYEP9cF0qidcA0uJOsDXI5f1nVE+fyaLoPvwSm/Wab2rVmO1KYFVA//ZbmBagWP6K2oqVI8UBMpuPgnTCA+4hAM87CLXRWKdBDypjQO0Dj4HYOG+A3jOaxz9vRSudS5/zN/uGqDw2cT03LnoH0CNgR3ZmB5WX5G9jk3kJsY0Zsj0Dj5lF4heRE7guaXa0oLQyDUXlEx4yWCl6qmMxcfmovORg7TGQQ9jhk+vxMufwNQp0vvQGUhG5ifyg2wDdPV5XiUwKIns+fqDgpEFUBVGAy418CZut3wevpRoOGBMGTGJEwHTSEaS9cC1yEQcyKs750s7rZ2Ytnm14CjJQ1MMpRJLgTXrw9AFLleRRMVi2vAMOI7ZidQh/Ebaid6fQZHxkGW0J9gDrlYbBGz6lN7A6bkXoxl9aPoum4K1bVGsmkBddddd6RGFnzKtp0PVydnxK834VpzbUzUK4FD88GUFFY03tOboilg8hrDB7oVPmNXuBYrm+sHKOdSG6NTwmtoRhxrK+OW9xnbMg8Xwy0ojb4yTx6CMut+yfoc1EihRsu5wRCfh8NNun0/NJA+I7SZTlIgwccFCE7ORuYzknNRAwNw1WxgrFk6y6YFFOWq6fGFim1+2UeFe6hYgsUAuba8GiqWQWFUMiqVsCH5NmzUIz4H3dWpRly1znO5YwHMZthDg/XQEAlMaF/aK92ci1GstXzwg79xFF7lcV2kA6ZNyTf+JcAYQzIAdi6mTw7FwCdDBIyEq4kDl+J2H/TmmANF4GgmAn8/NJFczZjmkQBk4FM7S9rjqWsimxpQC3EwDcP2LGYwFvv/9qBuAoCJi3MxMAj+gYpVrYUuq5mP7LFUBDjIn2gS+jAP0Eao8GIGzUqnLUvLy1IeG1dFsdZi2/bf4/7LVEsEBAFOgs4hFdulxsHn1LTUSF5JOwdXKKY3yC346fmFcV96eJYA3JBjeMxSYMYCd8AinxpxS3KzgRHTYq6JbFpA0fVNB9aLkyx9da+7jPZAb0bFa3J/f0WCzgLMVhufpUpuaRYYa4JFQGMNJARJj3m+g17MxVsrNfH9ivS7AUAWil0ply3DXZcR+nrF+VOA5GFqJZpdggEwUiCQ//HBOH+PAVxODGZ0jORcZ7lAQwE+2kM4uYHOSbFTAzQXNB57D7lkMVoArWXJI0ZqndeKMucjmxZQv/ALv5BlGr20jUyHIlBd7Nmc4IiGQVeXJOxKuDIvSXsBJKKP6sxg5iw1c1xSkYfjlHC+I/1+XzrtZSXpaCt4edUrc8e8eni7NZW/+P3/vt+2jA+AWrcIepZdzRY1Jt9DyzCWRI+OIRI6E/ycExMINoKH5k3zupTI03xyiSLmmDODwQYCae2h4QzzQxWRVZkedibZtIACePK43300i4O2rj1JMqq+D+2ZA61UEpfDKwAPP+93lqW7NCf95UVtHK5Wwj3xmDdEdzsM0WDo0NzHzvXKnG7VAVrbxd3WXpoD+3+WbPv/gIC3daAbj8F5fFx/3QGw2BE48M0sCabrkEdxbI9mjGZSg58EEv7jYhyc9AmA6nWANLzib/weXOwj8/dPB8VdV182LaDe9tP/q+ZWmy+B1q+n3KyQvRZqnbCisHdzNoxXaYhXnxCr1BAb3jIT1uaPHJBjjz0g84cfky4Bhotw56hKpSq1al3qtRo0lHdX3l75lF5sHeRDH/rN5clm6VO1qr/sgv8RByTSXKNTU5zxPDobBge/JCGn5wb7RjIonKI+IuQM5pLEM32PZo+jBKauMMPruq33vvcN3+BQp8vS8iOzuWm+ygZgHBymW0ZP9AGikm4VxmQ1klgCiysDuwBTuTYu5caEuDifi0qQtK4sn5BO64QE/bbyF9ejd5j8Q7nuv+f3f/Wn14xrnEn6vf5M3F0q2WBFug0aNQxe1QpCM2meJkgQV8Cj58apVPT2OFzEXC4umFbsXAWSTi4JkDGAm/OIce4AnqCZjr3hzveuWbtvXpMXJq1Bv/c1A+ZrQC8PFcg0Da4XkHIvH5gE3TQavRzdVPUW58E5AF19YouMz+6UsZnt0pyclUp9DO55LL3FY7J87MD9cdj9pXf+xA/A81pfqYw1d9uuX0si4phzTHXQBSAwxYKmYZijSFkW8dBBGBKJ+iDhABaHaWjy1PGw6HxAV6s2s+EBJrrPcre1fCCNw8fe+8Y3MiC/JrJpATVV7nSzXvfxOOxJ2GuDgHc0QqxRYhDsXr+LYwVeWwueD2flDnQUnnulcLYII8/95SVZPHpQ5h5/FJ5hW/OxjTz/1Otu3fkXw9usqyyceHw3nIpSbpUkY/xIOwKXSwQuvBJaixyo8NY4McN2fM3torfHTM0wijT4ST5Fgu4DdKUS+CAcD7B1Ohv/vu92Lmrxj2eSTQuoBXfXTrM5+c0pKp6OdD6ggYCAZNPE+eU6eBA0j0VSzl3EudRELv3FEzL38L1y6KF7ZH7usK4OzCg7c7OXFubRiIMjb1zDHnw2+dZvfduuznJrdwuOA1ez48PoupnQTByD42sEMs4gwSBjUl2vGMPDbxmb4qp2nFLf64O0wxOM0KmosekJ0tvzPfdvrXL1Q++9445zXnf9QmRTAuo1P/7jXhJ0Xw6V8wrLq4pfaYJH1UHAa+BKVXClMYCppvElr+TjITNpLxyTE4celdbyvMQwB15zAuZui9jo8a1jR3XJQQDxfbm4vzu8zbpKN4t25pbXiJjzvgReN38Ur8ckaC+AW61IF1rYTPoiMIcpgEQSnoADZvg759r84FC6cTaerR/F0uq0ZW7+hCy1lgE2Bnrde8Zde8054aYE1Iff+c4oj+LDeRbpdrEcm9PcJhBUkxFzmL9ee146S0fBiQ5KC42j418EWHNMKjWQePCK7tKiBjjtahMgbDwyPj35B3/+rjt0O/31lurE+O7G9PZaFfwOngUINsftGHPi9v1FaIpZA+REJr7ne8f2oMhgEmHuAi5FjbqoeDRzdWhobkplqunndCy/5Jes8caat/emNXmemx/2jPyQzriFOdBFJUASuPnhABUuMHWm5esm0n59XCoTM1If34LKbmiMqgQNVR2fFr86LrXxKWlOzByemd62pvlPTyeOU3JhuqxSZVzqk9vgOOyQSmMrgD4ltleXarWhppxrbRJQNO+6gD8dkqAtMTzVlROPS3seZhwarATNXIOz4eNZe50OTebugTmgC7umsmkBZTnOANop4YAnd7vkoKqlkW/uLoBXhg+qVanX6lL2SxoS4LI5eAMF4IpbKaPXVjSqzBH9su9NDbLBJduq3vGtz2ZJeDjlNCmYPZaXAVvuNMU4VAXl1TXU4c0aeI4Ejka/34HTATDF0L7wALnmAd/PHXxY5g8/KI6ZSaPZAH90JY2T64OFZM1HuzctoFCz7iA3KpqNif84n4DWj5M6dWUScHUOoWhMBg3Eo9duS39lCa/L0uZ7NB6XIGS8JkoHu1q9/jXDq6+7vO9dv3R/VfK/HYBt0yMgMFKYvBwmT0FG04UjgVeriXIAFs28zcFidB6r3BQbXLICbTs+sxW/jeTAA1+RhcP7Qc77PWjwr6DTwX6urWxaQJXKzYrjlmez3ELlFql0zCQo1gMYqObRsTDTl8zkmJYvNgi7jveCh3CeHnisDrWgXSTsrDzQX1n8YnH1SyQl3zNt0yZQPHAhlpOzhun15TTtjKADPCYP8CfL8aHaSpphymUQi2Q8WDW3IuXxWSk1JtQzbLfn/3PYW/mJ7XK4Vdxo7WTTAiqBUzPIE5ueDvxo4fACg36c98+BYi50z0w7HY6gqoJR1GlFAJ2uTJLQ/cYRdqWzcFwWjxx45Ghw8N7i6usvr//hn9neaq88F53Co1lmBqcJ/mfDLDOVRXkTzJqmS+AZOQjOZ+VzceiIwUsuPhYGIZ4v0fM8cKgKPNlSbeJQUk2P3XHHHWs25DKSTQso1BqAhOpEZaea/5PpghFF4hmT0Hhw+lExLMGxrWIfF5yHBks7y/AA9+skz1IdXt74RLyts+Osu5+vtaR5mOQppxgybwnPg7IybsZMAYYDOG4X9QON/jNPjlyRHq7DyDjH6tBZmLrD33F3Ky6XyEQwLi/tln1U1vrIpgVU2OUculi4LQezM9lXVeOgYjkEgTea8qrmj7Fl1K/Oru0uS7e1QM4EyzAGDVADD6nCIxqXx8aO0XJeEql6U1eVG+NNlkcMTwOWwBbMmKVpNjqEhGfjwG+xcwTes9MMEnxMjcYJq+g07Cx8Vvyeq9gxIIqPH17rgOZINq/Js0wjY8oK2TcqndtbZORG6M0ZjhTcissxJ3SrOYCaFMs3cyhDwwngHfTyuNpKAsIex2n+7Gc/e3j19Zcoy74PuvMqPgtTUHRKFcDAyLgJb89xwZk4fsc0ZgIlCdUsctJFwmnnMHeaC4X6oKamSeeaUbiEwO9d89k7I9m8Jo8CRaQeHt4SUAaIqk2ugQ+4uaKFN1z5jYOlnCliuWgQekUchnHQcDiYTxTBI+rBe7pU8vofvX16af7Yvl63bfc7K3Dx+7r7Jx0LzrNj7paZc6890CuoHk5s1aQ6UkMm1eFzUsWEnwNIXFifJrLX60oAM9kJQ565LrJpATXQpVQycAjGoIigWExoI8ZoOPdONw9ijQNguS5+CkDRS6IGIMnFNZhwxgFWRp3RqS+Z3PSKfa00jUMOo8RRV6KEGrMHoIfFQmNmLp1Oq4h6Q9ui+KqZ6aHS3KMrDTUv3kNro/vgtbg2l6tOWhe1u8h5yaYFlJWF0ERkCjQQ+JusgSEDAInZmyAe2pspfFXPDz1XvTzyK3xG4s6RezbEpayIA5++r1ypNlzHr+pYpFdqaNiAA9oEi4UHoFZ1ufQhzLkLTeyxzHgIEvACYXgp+BKABnAxxZkrzVj2pwPDnRveas1l8wLK9YAFsAwSU4IE2kjzf9hz2UNJZlnPqGSd+BmHUGIFLyUAGQQlqugBEoCu5xnLf3t03UzDqRL25fqBYU6Sz9Gzo2LlpE8qYToVWk4AR71ZlJ7aiGtAuWrbufJKkTzHAWPYPGhqeILkXfAE3Wr593dLZc3jTyPZtIAaEDe5kXI2h2qloTZSuOA9wwOc98/3xWwXU/Oh+MBsJF0XAL/lfH+dtj3Iyv1J/5Ls0wtruxOapq4eKkk1HQ2bk1Y59SvFZyg7zTX4Er7E+SDjeCZuJcGp+HxmLqpB50MHlQE8DhhrKCVN7n3Pe+5Y8wj5SDYtoLIwbGdZfJi9mSqfeOJbtXbEFCqbDVQs7QOSCtBwCRwOW0R6hNrrWelMk0WDTjhxbwuvvd4SJcl1aZqPKwiSwivlMVqtWDsIQQYNTM1EN0R3hRiCiaEFGn1Gzxn8VAuI5wqjXj/s9o7pTdZJNi2gPKuUoicHrGDGnPhCH5kAykjKYQ44aMy4DOeuKYnFKcAYeroDMgtyzopnT+ekyTi2c9+FzVx/ieL+dVmeVOI8kRhw4aHaE6Q7BYhozigsu8aWcNCL0JRfcEXuwpVBRfM37ETFOlJ8NZfT3GIu8brJpgVUYkOtGMYi3WZWMpc0VM6BR+I8PVY+CWrGLYPxnj2daxsUegx/EVTo0Ywks1Fy0yz1WsuXxOQB3J5Ok6e5AyhclNdjMdFRmMrLXRWSTleMKCoIOsGE77hHsT43Xg286qgATDkngeqCapZ80nT9NZuDdybZtIAKe3EfPfEYp5w7XCQCLHsUIeeqbVT5JOQMIXBIguRduZY+MWE3pLeMU0FVuZZ9hWH7+/Ti6yj/9F/+h9kkHUzQ+0RPACDICQuTxSEiDX+wnJwyjMIzZZmdhc8CCOpQDJ9N19eEdua6MTqhAaQcBvKTUSqcZ79usmkBVa/6Pcdzj3CuGh9iNOmRCgltopXOoRdGkvVvqil8z3Ewxq1IyplxwAYZkEOlaR0AHCuuvn6y3A183Nvm5NNBCl4HLUNiTrhnMGWctEozRvusnYGf4eCG3DTjox09PRBHhhR4Enem4paxYnkHXrYbFnQdZdMCSuoSgPsc54L17MQ8aCUKYXOgd0P72KBFqv7xJSwBGgcn0mSgF3Pd6GK3Avbw1EijhOx2XSXNBjuTNKkXq6rwIfgU0KQABTdZrDDHEvyI28TSacVXeDoGZwEkPAvXNbfxql4ekKWbJuHVzOIsN4KD65FhcKpsWkC979d+LTDT7CDrm0MrOkCKnqomj4BCr+au47plBbw8jUXBq6NpYTCTuEpBsmgpyDm0DTJuS76+AvjcYBrGJM0VORDNNM0dC8RQgQtulcH7S+CV0ltlhqoFMw5VplyKWpkraDDwSS1sAYQmc89N6yFce2V4m3WTzauhIJ5nL4Mv5UUKB0wCXtWtZi/Ge+3VRBk/QOWTn9DjU08Iv1dzgVdO03Z8zzQce923pQ+zbFdumHVG70mwqaV0SzMAhrqIa0QxyMlYFM2ePhvNGsoOOOk5HAQu9DOfZ1CktOTy+UFeWlf+RNnUgErFWhiY5mMM8jHhp0jXYD8t4jQEDoObOmGSnzPPiFDC3/gJDp5TDKTSfHhm3rjzzjvJdddNUObtpEB8z8Zg9JsD2jTXjIybDH9UymL5FcmhrQgmTsZQ28dOgpcUz0OuSKpFbatQNMzWwAr5dl1lUwMqbnfagzh+lJsR6rAFKlTHt+jR0dwBNVyprhjtI4JIbPHIaCy4RmgJutpMbSk2PjRta8tv/fXd24qrr718z0/+ainrhxPcfJG7tqspxjMU62aimCDZ1FBhpy1pvy12GqmZU6LH7znQTSKOk7npEGcAqRnEgc/2NyvT60rIKZsaUG6zEtu+t0KgUOPQBIy6JEk4YzYccuFjasosXqm1OJzB/XpHi3CRdXHqd5qbVSPrr8uuTZTw+JFKkiUec7Y0/o2HoDuha2QCFJowyIg5P4V20lgVzuFogPYJvGcYgQv7QFur18dlpB3PwWfBXe/7tZ9as2V7ziabGlDQLp0kig6qNuKQA4cgqIhQ0UzY1+Q7AIrai3DikAxTVkYb6xTL/wCYDsf0qbCSyUHurOvwiypKciaUiZpHuR85EQ6W27McfIbSK9iKMnMtA+hTnINf4G/yRgZtLcvDwXWg8gXHrqw7IadsakBNOtO56/rpsBJ18Je5TiSw7L3kIWwFai72fGok8g0FIDiVmj8Ih2E4gJxFcT0JozXduuJUiSwjyJI44gaSTNUlX2JQksFMOg0sH1+5RBHXdkLB8T9Nm4iN98z90vRmvCenYtaEbkTpWI8aRrZuA8KnyqYGVAv/DdS1Yy9nhiZNHU0G3gy1UIEZNSRa4Q7jUtBcwBW0AhoI7wnInEHQJGkMkvUD1N/8/q/2Bkm8xLCGCa5ED49uA00a6Le4eCDmzRsGuBE6C5+CIwJ0PNgxuLURs1Jd8CfyRwKLacB4/n8Ys81LkoK6qQHl9gPqm4ygUHPA2Axf+R+ARX5EjUWQ4X+AqzARGT4bwFywt3toPQ4bc1kgtonlrelmTU+ROE9zTqPnIDZBzgQbKhyyaZY/jkIJWi1oz0B5kzoWLDOfh89Br07DIdBy+Jqzoh3bu6fjbf2Ghjp/mQ3SMD3GtZJY0ahXDRFQaRXjYOjFBJEFMgstRFBxlyfyKTWNOmPGAo9hUj81VGQH7dbaL05+iniAk+48xQ6A8qmjAG1r6hALeV0mGcoI/w6gQRnpweF9sfEazwGo8D1QpoDkOObAiL764Xf+xCWZErapAfXe994Ro3/fPUjjFe7eRFNH08Z5atRP7PlckYUNRpCx3bhlhzYE+z8agnEd7kquA8dcYSOVGb34OkluWCgVmoHmF2Vj8ahnYdyUlDMC7ngVmDW8V34FDYtzBhk0E161k+A6OmKAA5d5NI3kOK99KWSTayiYvXplwbDsr9IzYkyGDcLpUwROEcwkdIrAX4Ta5o6ZBajw8MNeThCy12tymu+va514QA0zA1h2gkMLReKHsnI4BggSLv5Bwwz0FedAyJW4gjEnJLD83AOGab+mmX8eWu6STeHZ9IDyS9Y8eu2XHTQCU1F0WAUoIkRIyzWNhQdgRa7k4IkJNCbg8XOO72kgUBsFWmGdc+zomwlcfi4hTYBotqZyqkyj/AX2WVZoWoCLEGKuPLVXyXPEBoj46egZwKf+tjSZrNs8vNNl0wPqL9/9XxYkDT9FT4kmg5wC9arvdegF77klB1UVTYLOlEEvV+I+PIcf8TMLLQW+u651kmQRQ93gctzvGAAhvtghUGYGZelIcNKnckDqIiowfM+YmsbT9JH5OcAIly9z83/ggmzDy6+7bHpAqTjOA6jaL2gEAccovZdxHHIrJeD4nEFBmj9FHHq/AqqAlp5L7RD12rXbb//4uqipl77lLbCvOZeD0XIwzYYzVRigJbdj4zADk7nvOv1Ly4/P9HtbApS/GL+kI2JSy/Vc17ok3t1ILgtAjUl+yDHyj3G3AVU1nNhpcU6aiwN01XTV21OegYbipE9Gn5kyTPVE00gEMtps2/6Wzz3yZ+sSLY+PluqZ6ZSB7CLNBsXRISJqJYIFJo4r1hFo2lnYUdhTmEcOEJGUc+qY0i58bg5kf9aDQ3gJ5bIAVKvFDQfiJZJT1D2wgX9QyxpFpqfHaengJIzx6MLx+K8wJ2gJyEiDkU/FSTzTaQfb9Ys1FsuKQNxQSpRFMyIAKrr9KIpqTM6vY/jAIKBGoGKZ8UwEIZ93lEPOqfbQXx+14/XbTuRMclkAKop6RhJ1zSwNFExMUjMGMUxFKHmGDotjwBXhEm4AzUQ2mpBYGxDtBd6CpslSnV6VBP0r4l7n2uGl11Su3+n0XMfuqH0dAYn6EuCituXMFRQU/8MgEnBkUXhlGITk3OF5+B07DvsQLnIwcsxvaKiLlR079qGDW1EWQxulkeYTkayyEZijTa9Ohys4WQHAItA4pMEAIs5SYJGncBND9PtJs1xaFw317ne/u19x3b8Dl27pCnQoNzWlhgfwHyceMASi65WnRWoKNxDSoSUIgUZNRfNIl2NgmId2GIfXPWXlVLksAMUAZ6M5+7jrl4RrZpJzaFyHCWmMkjMtFtyEpo0eE/s08IaGKAZhyaHIpzjjFrZl4FXG1m0uW2/+2F8D3QcY9lByjoIx9dfHwY0Vme9OsBcTVtlB0DFomjmFCkCjFwuYqSkELT/+3ve+d5TBc0nksgAUxfXNg+AajzCrkdOKKAQQB345GKzjeAQZSSzzikDW1WNCQ3ENSwKxWCdhsJQZ2bpFmu3M6MFkJ0ncV7M7ArrDuJTGmFhGaCEcgwHKynxyaF52A2oxDSEwy0LyjmEki7zmpZTLBlBRGLVhrg7a8IoKvw0VrsQVopqJ1V98rt8BTsyMZARdJy8AUDqGZhqOlQ44/EKXcc2l3V/ZBa1YD3tdiXRnUmgkACpG2XLbUeeBANIBZABel3XE3yPtykHu4fSpZUmdoiddQlmXSlsP2bPnxuYgz14JAF3DDsw+rAFNfMAXii5BjQbRNA/NL8dnaBBqAC7jzKGLsuf7aa+1fcuV12+57rkvb+2/7/NrujbA+NYrfhCm+TUoqxN3uzop1eImRugASb+v+e7kfzr9nJoKD8NolD4azuEEBXp/0FIV25BD1+y49p7HHrtnXaefnyqXjYYy0ByDJDiWhvTUuuAfXDwevRk1z7R9mgYKCQZXf9OsR7YKGopDHeRd1UoNgIukF3Sus0q1n4+S7Pv0R2sk3DdZ7PItINllApsbHcHDlHB5XlKAqVzxxXcdlB+9At/jgZSYE3R4VsnCvsRcpIxORprauSn/Ih6fmBpe/pLIZQOoj/3FH5/odbqfCQGkMOhIzG3N+iuS9PAa9GTALc7AlXRpHw5x4NB1veF2u+ArlXJVvSzmFxleDVorP45TvzK8/JrIR+968Nniertis3AezHJNzNoEQG9Jt9tWE1wHqErlsjhwOEzX1zl35IVcHRjFhbUkEPG3zw0ovb+Htr10aztCLhtAUca37hhUx2fEr6NRUOExzUUU6e4DIbQW99IbpBFn1YoNs8GYFVNmyUG4nSwHaTmsoduBGdnXJvxsTQGV2NbLbb+00y5VxeXuWVUctYb4zSm8r0sYgYTTBIKIOwCXNeR/BBK37OAirg4ODi+ZYO22m/3uK/eNX1JiftkA6vXf/1PThmm9kLnXHGDlRtR2uS4GKjxHzy5WBiYNganDK91zxqoodL+5txxXMOESQGUjkYYVlctWtqbb7Oe2XfFsjt4NxIRTYPQ7YkCj5t0lGYCgx+1lWZ47Lr3FoxKtnJCkvSQZNG/ax4HvB6p9u3gYmPY4/Bxs9b3rPfX8dLlsAGV5qNU0CwYJXrh8NP50wYu4qKmuN8ntLLg1B4CW257Gbopp3yC4DBkEbTTkvHjRklSlJ66Z1gaG1IaXXxNpVkqfM/LkaABQBH14eTDN3IaNmZncf4ZpvTHLBt0EV4JUHBoUQIQm1VnGXNS1A3B1FiVoL9pZnMzko6jnJZLLBlDv+9+/thTHvfdnQecLVD9KZEFiGX/yoKG4NDOX/uHkSXyoZDwHsTXTrlQkkLoVSc2JpQLPm4n/AFrViKM1naOXdlvbJQ5qjCIZKKPA7BnVMXEbU1Kd2iHl8W3i1ialNjYhfrWh+/pZJWhdD3zPB9+CqeRoQAC+FXbbz+2sLP7H537Td+8ZXv6SyGUTNqAcevS+x7ft2N3K4/CbYQJKjCbTy2N4kAlq5E5mGoo7iMWXSMpmIlUvl7pnSsVnIJEsBRwFJMWyrBq8wLu/9rUH1mSr/Ze+6nv2djudnwv6nRvisKtDQRxj1HFHaCpqzEGMz6GharUqNJSO2BXRfriq6lAwu8IGEMEDObhs2Nbe1Br84fzjDx8Z3mbd5bLRUCOZbvrHJpt+v+oPpGoBMGYgbtISP12RSt6RutGFSWtLDRqp7HLWC5VVCgLPPehIgjn2xwFjy4SLfuPb3/72yeGlV1WgWa6C8tzmOCiDASchARcCiMoEutED4KE5zVAabiplPEfFjKVhp1KzE6l5mVQ8PJ9r4BlEqiVHqnXQPdv+dUlKjwxvcUnkstJQlGffdOsW2zVf67jWBBd987iyim1ICVrI9xyYP84wRm8nQQdXoQYrxshgAmki6YLjYLoIvEALn9997733rvpO4ruvv6VlpgH0YrKvVvErZd+TqelxadZLKK8p5XJZatUKN5+GubbFMTLyOnSAAbQpNCqepwQw+nAgfOivZs2THc3KD//d39z5+PAWl0QuOw2Vx7GRRXHAqDj5E2M2mu/E93CvNQ1EI+VMaKMpLAKcxfqcvEAOgGUKMHx2XRjGz9cLr7Lc9Zd/tNCoWP8NnuU9NLRVqJpGxUODoBQoQwJyHoYg3XAyYnigHgBnMwYFM8dGY0cpA2hldBIfarZeAvD8fN0mqZ5NLjtADSTZgx6+z0PFe46t6xaQg3OAmDydZi2FWRulCytwYPK4kBeT2vh3FKIxg4AxICOJo5d993d/95qsvfmhD31oGbd9IAj6WRCEsri4LP0eHAVwOIJesx+YsMVgK8pKx4IBTWpVzjLmZxyWUY3LTpFZL/3n//yfr2mo45nksgOUYdv5+PiYvWULPCVwi/FGRUfjCSb2fB3/sqm10BgAEj8nkPg3D/7NZQVDgKrfD7ix0Av7/e43F1dffTEN6xNpmh1KkghkuwhjMJbm+yUAiFFx+oCiHE/nGbK8LDveh9BizIlycF6xQNng21filaZe+BLJZQcomIrPO475B65lB0mUShCwoWBCRpoJ57DyowgkPGU0aqgEOLaHXk8+xZRbjUSjMV3PK5mm+7wf/MEfXJMxsvGyd49n2/OANBWRml1qTNf3xSuV1ZvTwWCUuQCVjgqrhmJCIE22YzvD3w2uMzvm+s6lP00uO0D92Yc+9Jhj+/92cbH13n6cynIHrjfMgpoy8hIczC4oSDd7OpqC2gnv2fsVROjxnu/qZ2xlz/WuA/dak7Rgx7YHXrnEEKtqJ2pJAl/nDnIBAwCN5oyimZnUsmg1Mj5dXx1g4w5VzOgE53KDLOCPLplcdoCi/Nff/M3Hlpbav5sbxkHNFVIh+Uazobo5U9f3ii1WdUJlyj1SuIh8wacGAGIWxrpQRae9wu08dkM77B5eaFUlAFBNy5rge93aFWCnAwEUwcGASaZZJubxPcFOQPFv7lTFJDwODnPzxXK5ytd8eXmZyuqSyWUJKMrUzOzRSqn8sHIQVDF5kuv54pd81QLUTMw4oOfHxTaCfl96vZ50ul3p9DrSAynnjuQJGhReFkhzsCZjZLj1NTC3Y+RFnGNHjaNzBAkiakiqTfyvmhR/83lwCrQYTTjz4BPpMY8K/6Gj+LVa7Rscai2kH/T9XrfXWFpclPmFOXhuobgg58wuYDiBi+ITSDSF1FpsRM08YGoLvCkm2xF4uiOBbc+hIddkzzl4/0vQiqEOFqEMLEeRVkOIFGYNL2oOiTJqJZaJn8XQYPQOOe7XWlmWarUqzfHx57zl9tv94eXXXS5bQAXtRXeQRZWdu7bL8190m1x7/bWybds2aKJQQmijMAzUxNHsEUgOSHgJZrBC78rhGktFyKFcKonneXO+768NoGzTgCk2yJk0jYbcjp8D9EyjIagVWtRSNHcEP8pLk+eD55XKvlRrVSXm9PjCfvTj5uOHf+b/fcc7rr799tvXvX0vW0B1oqiZ5vnWrQDRC5//Arly1y6YPnh7CTwjNIpuUMjVg6mRyLNoBtFwtDAEGc0kG4gmBWT+/nK5/PDw0qsqiZGXgBCbvIkr/tJhYGBVlxqCVqIpJIB4EEz09JiubANQcBYALE9DDAQU9xju93vXLswv/KtDh078n+OPH78RnAu/Wj+5bAEFZOTgQObDX3tIPvfpz8pX77lPDhw8oGZFGwN8qkTThlbS5H8CB2Yx0Og0t0eDuaO3Vy5JpV4/xDl0wyuvqiS9aDlP0xBwUTAzLKCr7wHQbB4TZppgISoYT6OSSlFeDnzrUtQAHx0KdhSGEYJ+D9q3X1tqL7/o8Nzhf/P6179+XaPnly2gStXqY7Vq9S727AOPH5KjJ+ak2w/Ui2OjcTkcHWKhVlKQ2TRt6v25HkweTCDTXSrlilRLpcbwsqsutu8+C4CY6sEM0+yRHGmjAFEk4L6nJlcPh2OMQ41FUY8Uz8IFXzkhgyaR4GKnaK+04KF2vjMMw194wxvesGblP10uW0A1yuWG65aanHnb6bShdUDKoXHGGmO6GD68NunCqwuiUJPVdG0BNBbdclYKpy8ptwKXggGsg4+4xZVXT972trfVUI5boIV8BlN121o4ChxO0RAHztGhIWgihgYCaCAbz0CiTvLOE1wAjYt8UKNG+J6ail+ooYNTiH9/MEuzP/q+f/x9v/0DP/ADt641ryqgfpnJa1/72nLQ6X1v0O/+MIOa27ZvlZmJcXCiIqugCzc7watqIjQOG47vyUnYDnTRaVYG/AtfwpR88brrr/vIhz/8YY5vrJpctWPHS8Io/scoyyQBQ41Im8bwAQFCbYTCaNYmNRD3s+FHFAKK4CenYtSf2pZRBh8mmpyQ2opDN65tu0EYXAWA3oyPXtBurzw0Pj5+6ODBg2sSBrksNdRf/uVf9gdGfiCI4oCpINtmZkBwDZDWvqy0V9Rk0JTpYKt6cyDmw0wEJes+TAy8u1qtJpVKhTzmys985jNXDC+/atILw2+FZryiyIpgKIPTuRimYIoNY5opyk1tCY0EcGt6cMiNTIkqxqSKEAJ34yqVGGPjUA3DIkx9ZkIevF1oYGou/NYA+G4+cfzE/7JN+82vec1r1mRx2svW5KExFgzT6KBjy5Gjc+BRh2UFXhC3rvB8X9NAqJlgztAIDCQybaUIKhYuOdxxgIkNVS6Va83mVK248urID73pTTMA0q0AtEPzSuDSCSAvomYiWBgu0KzTofaiFqV57sNUF0s5Mg0n1zLyew16Qph9QCLPzxh556wMDnSvtLiLibnbtM3/7Pj+t7397W/nWq+rKpctoJqTkzI+MZFzDe8DRw5Liiet1RsAR2UYgYZ1gWnTYReYCwo9Pm4+xEXoQWJ0QJYeoeN54Lo4cRUlTPKboTRnCQgeNMWuAxOF+0VxpFxKY0tQUdy6g1PmXWhUAp1cMOEqMig3QUYtRjLOzkHtRbARnNRmDEPQFvK3Jb8kE+OTsnPn7qmtW2b/c6lU2od7U92tmlyWgLrzDW+w0iC+JgyimU6/q+52s17XbM0iAxKmDhXPkCG1ky4+xug0GwMNQE5CbqIJbjAzjm1N1Wrequ6lFybBPjT2NNcbL7QjSDiLoNF8aCegJBmkKLum3Eme5hIxRwvA06RBPacoPzsH42UEGQfAybs6K3BEwL1ovglAmkCuIcoYVgBtlUTJnsHA/PWf/dmff+5qEvXLElB/sLKytdtrv5hjXbt27ZTn3HyDNHxXKo4lZQCKjcDAIXsuezRNBGtChz7oQYGXoF+r10UTA29vK9z2rcXVV0eiZHAT8DDGLUHoGPier+Uip9M9a1A21V7UmgADbPHQSWDcLCm8PPzNfWIKFZNrB+B7/o6PxLwqmk8GaKnpCFKOEizOz8nC4iL4ZOvFhw7u/9PDjx//ube85S2rMlzDUl12smXPrOWWPH9yelKu3LlDFo4eRwUugUP1pc/0FTQNY1HUDAQUNRQ9KDYOMwxocph2SzLbaXek3W7Xe53eqm1w/f+Vd7YhdlxlHL8zc993s0mqScnG3WTbvDRrMU03Fdu0saTUaptgtbstiBX8FPKhlFhRCZSCbxQqGj8Ywe+Fov3gB1PKEsF0ITR1S9MIQWIbIXQT2UB378vM3Jk7917/v+fcW4rgh6yCen2S2Zk7Z87Muef8z/95OWfOnZ395ibZ4ZP8ACRCGQAwIAEQABu2hEkIb+gQ/ZwrqBMwpcXSVX4YlwywFp4p38dWk1Ea1xC7cp1FFym903bjljgeLBZSW1n1wzj6VNZufafol1557tnnvvrCr/+18MhQhg3u3//ghvrq6sNhszmdtmSMNhu5MBXTSNU5u0neE42gvdkragSatox6wGaS7YK9YcfamKHQ7WXJ9Kd3LF68eOlD95S1y1137LoviqKnBKJP0tgM+QBwBxy3UT7HUt2c+oaBxcIagEbXsnAaTgRGN/YTcTQDpPLAEoNjbknkn9iVdSLzJH2z0aIotCEmmYelMAp3isoeTpbaswfue2Dfo498qXVs5tjfXn3z1ZtaIojnDZ0cPXp0+/UPPviJ7KAnAEmmlsMm4t03pqmgPgpSfcyK7JOEhJ6vHiYWIH5DD8cohxXKhBDWj7XWjYw+++JLL/2qn2HN8rUn5o43ovD5OE03Dmz9gYc5WA+KICt7yleVB9hWh7A4laSdwaD2S+7K466j/AAFtWk2mTYWAUH9ATjQWhSjYWvJGBeYInvxgVkX2Fhch1OAMa+OlJQr1Vq1Wq0VKyOro6XSu3rAhV7WvlgJ1l068eKJf7p+wlAC6sTx41tXw+aPk3b6jdXVuhmq9E6bXSCAwDwY6ry4YJFobaTRCAxvUME2o9O1kzHDenmIhWL+Z3dMT39XgF2zxzc3N1f0Ot2X4ySZZbgFxuAZZrsJTGw2nKLNvLi8Glll1keLkgOekDUQdB1sa7aREp1XyNAM9qG7B52I6wASXDXAnrEzACMMoeczcgBLFljZz+gRUyBnyxuNrJMzUy6ngZ9PZNMnKmAstqvlfe9s2mn/9uTJk793mZwMpcrbMzHhZ0GwT/VyIJbKC1RRNBRAUgvo2L17N3hZgY2eiUs+GC+jkfG8iK7TaHhHynirevvlhYWFNc882L179+bGysrTge9tN9tHTUFgc8Asrnx4ZDbkYyxJbIrzLErbSVtOZat8ho4+qOgAFiJQ2XEk2ryF/FEz80v8BEvtSxn7wUik07EAFbfjD1ZcyvOUnvTVYhg2gyiOSqqDaisK1zfDxmYx/d5OO3t8/779X7znwGdXFv+4eJlbDCWgDj5y70in7R0K8oXP8eImNgVisxxF/+ZJqdcjNJ5FzWWnDAKFAAq7ZVS9k7WZqHQao1Iub9R+eXZ29o35+fmbsi0Gsmf79g2NRnM2jFvbWmIQWMXmvBML0zOMeWhsCQxJtJxhooiFNAQmIc3YFDB6xkypLgQGsq10Dg/RgCWg8T0Z9CYVW5Ehp0zPwuuzeVeiLIZ8eBrsx3WUAXDSwVDHHKMyBVs5JzUbeMZZ0ZaXx1iJk3hSSY/N3D2z7sK7F/4wlIB67KFHN/f83Fd0eCevQ9EDEfNwAJO2gQA4KtZNXYlzLVU8eeqNRi7VuYoqdpR1m8RuNHDeD25RI196Y2Hh/f4tbkr+/N579S3jWw6qsfbhdeFNwoS0qs3XUmNZuEINnaksGNtO/aHaOgYMGIhrTV0P0u16Vg2Wga4NZuN705m4l7EZRjqgNdAQflB+5TXbTOcQ7sOlAJ2grouJwZqoXecVG4NLZMiTj7k25SDw9s/s3Xt9KAF1+NChIPN6d/m93L30SvemC16de20KeyFJWvYyp/OkZASrYm3CmgBEHdGzURsYv6SRD/CpAT8RxvFfFhcXz9rD1iBTt9/+lsozqnvuERiK2D80PkDB7e/PYzcDmuCkHZMOWKT2YAyAY+taiW1ciEOGOtegplGPgE3HNkFQQCMPKtRYWM/AU7SxQjGWMqDrDJhFGepEv7gvdcA8Maby4NDApDA6YuXVPbkvL8aqIxRKI5WVoQTU/Nmz8f0HH1xutcLpbqe9jci3VbAoHHsk7UfCEaaooDpYzJVzAM2pH/dmCb/xS8AQ7xDPiMqX6az7P/D2+fPn17Ra3NWrV5vXrl17bWLb5J/ygV+Uo1Dx8wFBI2c4SRyT2AEfVUbn+WFws9GwFmNSsqlIu96UlgRIiE34pyQ+M7gEYHsCAsAwY17ndFs7D0zcGKAgoZM2V6ztwBo1I7F3YnmKxbIBL0liU8UwHPfLF1CT+Tfd84dUjj9z7PO1Wu3nYbO5t6ZKaUYyaNXjqBCrcDUCrjWj+6gDBNvKJvtv2GjeUaNel+0g9Sew0bam+jyvI1vnmdOnT//SMq1RGPIQKAv1el0s1S7q2dho40mWVdSst+l4k8oq7dYraduljfWqisLADgF9BAjoHFgY0bUWUG8zRUcMZMwD0LTpyIEO0d5gZ4Y/fEJ20mwlYfP0LH5lQO4b71xBPuXBLjOwCUyiO1OFxWJeDk3xSqlcPTzUgEK+/uSTd0ZJ9EOx1JeboWwkqb9Mtgu9zdWrepao3aaB4P1pD8CInNNCeF7Oruhfrz+EG7Ju74XX51//fv8x/y5xrSiZm5vzlpeX7Vhq24vjmOkn9nlqaiofhiFIMFFjb5UKYk2DXd1udov6y7jOTejzDm38zAjrrhdYApLvbZF0AcaxnPZKBHT2w0oCE7GwAaB0YABzD3N53Gn4TyALgqVqtfxKmmY/PXPmzHUr4LDLkSNHbpU/82313G/pi/uxVB6qizojLmUDpwXiUmgcF8OhX9qENu0HNpRjsZ55QDr+xdatE987depUk6T/sAza0fs4EG/cuOFPTk56S0tLm8SsgGq3APEZ7e/u+b1xdZkpfZ2yAASCjIXISJ2g/oyVDFiwOWrW1RVA4vTo2PqTYqwfCFy13/R/EmRQkKEXm1CWZfd0suRpqb0vCCTbZCN52FDYJkb89F5tsDyVCZCID5kuUU0RSKRnFkoloc3/0e9em39en51O+O8X2vojwMF6aSUdHeuNMeg9ngtyW/yej5qVw0aFWMfyfNUBa5Ay2tBN5cgkNg+rVyyXL+er1TPnzp27Znfvy/8NoD4m3uHDM5UrV7rjWau2s9PLbpMK25n3/AnxlIx0eig074KN+m9sRnRZ9omXCmelSuGd0bGRlxcW3vqru+X/vKwVB//QmXK5vwMuZ6m7I5qd1wAAAABJRU5ErkJggg=="/>
          <p:cNvSpPr>
            <a:spLocks noChangeAspect="1" noChangeArrowheads="1"/>
          </p:cNvSpPr>
          <p:nvPr/>
        </p:nvSpPr>
        <p:spPr bwMode="auto">
          <a:xfrm>
            <a:off x="517525" y="160337"/>
            <a:ext cx="3173162" cy="317317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p>
        </p:txBody>
      </p:sp>
      <p:sp>
        <p:nvSpPr>
          <p:cNvPr id="9" name="Bulle ronde 8"/>
          <p:cNvSpPr/>
          <p:nvPr/>
        </p:nvSpPr>
        <p:spPr>
          <a:xfrm rot="20735042">
            <a:off x="5620146" y="219730"/>
            <a:ext cx="3201223" cy="2178442"/>
          </a:xfrm>
          <a:prstGeom prst="wedgeEllipseCallou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fr-CA" dirty="0" smtClean="0"/>
              <a:t>Comment ca va? Je te sens fatigué et épuisé. Je suis disponible pour en parler si tu le souhaites.</a:t>
            </a:r>
            <a:endParaRPr lang="fr-CA" dirty="0"/>
          </a:p>
        </p:txBody>
      </p:sp>
      <p:sp>
        <p:nvSpPr>
          <p:cNvPr id="10" name="Rectangle à coins arrondis 9"/>
          <p:cNvSpPr/>
          <p:nvPr/>
        </p:nvSpPr>
        <p:spPr>
          <a:xfrm rot="20492086">
            <a:off x="881678" y="1664055"/>
            <a:ext cx="3127651" cy="1818396"/>
          </a:xfrm>
          <a:prstGeom prst="wedgeRoundRectCallout">
            <a:avLst>
              <a:gd name="adj1" fmla="val -20833"/>
              <a:gd name="adj2" fmla="val 62501"/>
              <a:gd name="adj3" fmla="val 16667"/>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smtClean="0"/>
              <a:t>Tu as vu juste. Effectivement, je ne vais pas très bien.  Je ne vois pas la lumière au bout du tunnel..</a:t>
            </a:r>
            <a:endParaRPr lang="fr-CA" dirty="0"/>
          </a:p>
        </p:txBody>
      </p:sp>
      <p:sp>
        <p:nvSpPr>
          <p:cNvPr id="3" name="Bulle ronde 2"/>
          <p:cNvSpPr/>
          <p:nvPr/>
        </p:nvSpPr>
        <p:spPr>
          <a:xfrm rot="950172">
            <a:off x="8814121" y="2161320"/>
            <a:ext cx="3508657" cy="3390308"/>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smtClean="0"/>
              <a:t>Je comprends, la situation au travail actuellement est assez difficile. J’ai quelques références à te donner pour que tu puisses obtenir du support, si tu le souhaites </a:t>
            </a:r>
            <a:endParaRPr lang="fr-CA" dirty="0"/>
          </a:p>
        </p:txBody>
      </p:sp>
    </p:spTree>
    <p:extLst>
      <p:ext uri="{BB962C8B-B14F-4D97-AF65-F5344CB8AC3E}">
        <p14:creationId xmlns:p14="http://schemas.microsoft.com/office/powerpoint/2010/main" val="42432925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5932" y="2847044"/>
            <a:ext cx="4127002" cy="2754993"/>
          </a:xfrm>
          <a:prstGeom prst="rect">
            <a:avLst/>
          </a:prstGeom>
        </p:spPr>
      </p:pic>
      <p:sp>
        <p:nvSpPr>
          <p:cNvPr id="2" name="Titre 1"/>
          <p:cNvSpPr>
            <a:spLocks noGrp="1"/>
          </p:cNvSpPr>
          <p:nvPr>
            <p:ph type="title"/>
          </p:nvPr>
        </p:nvSpPr>
        <p:spPr>
          <a:xfrm>
            <a:off x="831850" y="868101"/>
            <a:ext cx="10515600" cy="914400"/>
          </a:xfrm>
        </p:spPr>
        <p:txBody>
          <a:bodyPr/>
          <a:lstStyle/>
          <a:p>
            <a:r>
              <a:rPr lang="fr-CA" dirty="0" smtClean="0"/>
              <a:t>Cas-figure 2</a:t>
            </a:r>
            <a:endParaRPr lang="fr-CA"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18</a:t>
            </a:fld>
            <a:endParaRPr lang="fr-CA"/>
          </a:p>
        </p:txBody>
      </p:sp>
      <p:sp>
        <p:nvSpPr>
          <p:cNvPr id="6" name="AutoShape 4" descr="data:image/png;base64,%20iVBORw0KGgoAAAANSUhEUgAAAHIAAAFOCAYAAABaEkkfAAAAAXNSR0IArs4c6QAAAARnQU1BAACxjwv8YQUAAAAJcEhZcwAADsMAAA7DAcdvqGQAAKu6SURBVHhe7f0HmGXXdd+JrptD5dw5oIEGGhkEE5JAUSRFiVSyCNojy6Y0lug3tqmxZdnzOYwh+Nkeh2c/e2T5jeV5z/M5ySZoe0TRCoyGxABSBEEQGehudKNzVVeum9P7/9Y++1Y1CJIItxoN2atq33POjmuvtNfeZ59z7L/Df4f/DlcQpJLjH1agf71wGqGX+sAH7hnfWKxM1bq9oW6zNdTtWSHVtl4hm13JjY9fnMhma5V0OtMUvOtd79p44IEH2l6y10v98i//ckrXXa/qCoI/7Iy0+++3dP2p94xcWFo5XG92317ptm7caPSurTVb+2qd7lC70y11Ot2ssvYy2cxqOpU5kctlT2Yy6XrW0pVcxi4UCqnniuXiozsP3HxyeXnZmfjggw92OF4p8Ieakb/wx949tzG//P3NVvNHzDp39Sy1a6PVyy1UOlZr96wjXe30etI0HTttS6UgR8rEyJ7Ou8VcplXIplvFXHoxn8o8UipkH5yeyH1h7uY9Kw888GBLmV+i7W8cZJLjHyr4hx/6UGnXvtL7VhZX/0an3f5Yutt5m47jlUYns1zv2mq9JQamLZ3Jef5ur2PdTtdS3a7Oe5bJZFKyrOmUpbLpXjdXzqaHRvOZfWmzdzSrrd3N87Wjjxw7fdELXyHwh04j/+qH3r37/NrKz9UazT9dymR2TpSyVq037PTihhjYsYYMYlXGsZOSNU2nxbiutdttSXTPytmMVZtd2dg0zLRioWBD+bQNaQDN9WSH85luMV+oi9lfsXT+b/6r//r1L0lzrwit/EPFyF/4iXtvXFxd+eWUdX/0wNx4rphN28XFNTt5fs3WaljClIkLttLsWEvnMrU4MNLGju0YH7aUmLpUlYkVQ11DpZND+axNFcRM1ZVuNS2XT3cLhbw1O6lne9n032zPXqvh0sdLaPmGMfUPjWn98z9y1w0LK2u/mknZDx3aPZYZkSYeO7loz51aFnNa6mjKpGg+LlbbXWvKjPa6HUsrPi/tGy8XbKPetFqrbS0xFkamxeRcumd4QnJ+LCPl63V7KTmzqiszoyruzFdXlv/6O+751oNPPYUT9IYphrr25of777t3x1K1en8xn7133+yIWbtj33puwU6cXZPZlN6hJ2ietHG1WreWmIUmQnccnJ4yNKRtWZ2XJNrZdtM6jbryd6wg85u1rrXqdTFSjpCuU3KFajLXvV53h1j+y785f/SnmJo4Mm8QvOlN6z/52PsLjz1/8W+KyL84IzWs12p2ZmHDFtdqCeFTtlatWVYa1ZI6NiS7FR2bcnbkkbqWFcS8XSNFG85lTUOhm9r1RsMWKm3L5vM2M1KwPNqZTQXJFzOrzZbYq7lnsSC+Zl8o5HN/9l99/uu/7Ui9AfCmZ+RHP/D2+1qt7q+Nj5bGpX526tyqrVca1hShCxrfpFaubblczgq5glXFxI6YNzk8ZDPDBSuKwTB7SucTBTFedVYbLVur1O3s4qqd3qjbWrNnc+OjVs50LavxsS2Nb0q76xprU7Ll7VRGgpL5RmFo5H/8N5/+0mMBs8sLb+ox8i/IQ12p1f5uIZe/TrywpbWGrW00rd6QmcxkLZtmZNRYJ80cHZYzg+ks5Oyte6fs3qtn7YZdE3Zodtx2jQ3brvEh2zlespmxosbLvI2V5LEWc9LSjDVkRhc3ajYm5g8pXgbZvV3NUVSnPN+UBtJUaleq2yl9/5FbP/+1o0cbCYqXDd60jGRM+vX/6//4qVQq8zOa8smh7KSX1zW2Mf5JC/PSQE0H3XSOjYzKLGo6kenZzXvG7a2Hpm3v1JCNimFDmmKMDxdtbKhgZTGpKFOKJpO/LFOrql2ru9LSi3KahoZkgotiphjYbIXFnbTySONTmo/ua1n9W9964dyznnAZ4U3LyIXHf29/td78ZfkdB+RRptYqzXRdxG5hUnN517y8GFkS0UvFohU04Tg0PWzXSwvnxkpidF7zxJKVyyXllfaJiWUdNdZ5WlbjZ1blC9JImDksStVrDauIqdMys4y/TZlYBk35RKlULtspFfNDMruld99y+He++uzJeoLqZYE3LSOv2Tf3ERHyI5rdZWXX0qsbzZRMm08nCkUxSRqV0/hXLJas3ajKmcnbNXPjtlvMHC7nxLyylcpD0sKSFQpFy4mJOY2huayYKOZhqsUr1YzX2xGhulZKde38ck3ML4rZWWdkR5lSMuNNTWkmxkc7nU5zb63d+8pjx04fTVC9LPBmm364c/ZzP3Hvnnqj/UfTvXRRmpGqVlvM7pnbycvMydTJpIqJWZnXruZ8rMzMyivdMQ3jMJtidLFs5aExKw1NiqFjls+XNdkvW0bamMnmpK1FmVGNiQqjJZlTOTnTqmOulLb1jYrllUceq+UVX9IcVNY41em1u+OjQyPdTuuD4Hk54c3GSF852dio/oCm5m9hnNJQiSK6+XPnQwTOSLNSGRiqsUsm9aqpku2ZkAaK2gVpXjFfkuksyHQWVU4cENPTqitooIRA2szqDst0mOYxmdLZmQmbmhyzvZMjPl42NEXJZLNqI+dlXGh6Xekvi33p933kB99xwDG+TPBmY6T9L/e9Z0xOxgfz6YysZwo+akLPxF5cFmFTCj7/51pThL1jeTuscXF8uOQODB4njBOPRPiWpWUic3kxVGniuxicd+aglfly2YojYlxpyObbZs8sN22+k7JiLmUVzVe7aqTJnLTVQ4NlhdPSylRTZa9qd1JvDxhfHnjTMfJMtXOg1+veDkPy0rA0UwyFtDgjLfU//lm9kY7YnskhGx4KTk1e2pUWg5hTZhlDNRZm5fBkh8esODap9GFnaq4wZLnSmC1Ue/Y73zhpD37pOXvoqQv24mrTFhsdW6zWxci65pNdX/LrSooYazXOplqKEyMzrXb7XQnKlwXedM7ONXun3ysm/slcJpsul/IpVmvanW6YIkgDMbdoZ6fRsMlCWvPEsjV6aaunsiK4zKDGvvzQhA1N7LDS5A7LDY1IK8VgjZlpOS1paXSrm7LnT1+wrzx53OZXa7ZfTtLtV+2yW/bvsBsP7LaN9Yq9uLhu+VLZOhbKDMkBYu1WKKCpqWan1Xvf7Tf8p4efOlZLUN9WeFMx8p9/9KO55+bP/DlN9t+qKUNPnmOq1mxL+1jkxneVdqKZImin0bSSpg8X1yr2+IvL9uyFVXv67KI9d37dTi5VbaHes/HZOSvLq81ijsVEPKZeu21NCcHKxYu+2nPd3mmb03E4JwFhutHras5ZtpPnLlpTJphVnXa3ZcOlnDWaTTWf7rZlX8XNnByy33rs2IvnEvS3Fd5UjJyaHt7X7DR/KZ/JzGnOlmIuV613fO7oY5yY6BolRrTrdWfIrtkJu/uWa+wt1+y3vVNjlpEXu7GybLW1ZV9ymx6S09OsW6eyYq2NVevUKlKphmXTbY07MpM4UNLQhoSlXm/a2sqarVc2FKq21BRS0uY6nnEpL4vA6ishhduTb3Vbv/f4sTNPBuy3F95UjLzm4I7v63W6PyunpVDWOIdXuiFGMtKn0AyNi8xQGmJgT17lzQfm7D1vP2w75GmygjM5XLYDYuw1cxO2a6xoxUzL8r2GWbtiPc01e62q6qhq4r/h5rObLkjbMhoTG7bW7MixCYxaW1mxteqGzTe6ltaY2lC7TEFSsqtsGZFZEBbdXKfde/Zbx09/PmC/vfCmYeQX7r8/+/Dxpz/U6XXeWy4U0iyjtWRWazgcOBi4nNJQ1kDrYmROZvUtB2dtopix9dWKbVSkoeJ5g8Vu8QPtbVdrVq2uyrSalTRXZCGg1aza2vqa8ubs4mrVnjw9b18+dtaeOLNop1cqdvzMRau1GprKZGx+vWkZOUsdxmcxEMGSI+brvDrIErdWfuJP/NwnHnroIbW4vfCm8Vo/efrJUY2EN2kUE8/SfncDk4YWQrxwe1FeDkTVNYsCdWnNhQsX7fTSuj1zYcW+8sJ5++0nXrTfO7FkR+fXrN5hAWHIraFKiLlFTuTJlq0iJq8009YamrXT8lZtZNLe9n0/YGsac+fXqjYxOuK3vfCVuTHNjWj3lrkjopNwDzR94PSTXxn1DmwzvGkYuXjm/B45NTem/P5tSiav5x5ih9UAXbdaLb+PqFMxtyUiyp9Md+z0xWX7/JMn7MnVjj27VLdnV5Rndp8dvvt9VpNVLY1OiwhZq6+uWWXlolXW1jTGylHSHHLX3Ixdv2PM7tk1ajeOpq1z+jm745pZe9vVu2yYZcA8Jc3YUoI0cC9TApbS1CcFXkJlUnZ+Evy3G94UjLz//vvTtXbnBo17e7LSxrQm9BCqJU4y6Qe47rGlUddpRbHWOjs+YgWmBtLSwzvn7K3XH7aZdM32llTH+kW76pqrfE9Oo1GzRq1qnaY4q7x1MbMs07lzetj2jZft+99yrd1zcMKumzC7+fBuu27ftA0rfTiv+SirOgqIV1aayaKDrIEQExLd3mi32bgsKzxvDo08d67Ys9bbivnsCIvVGon85i6TfpbHuM8I4XzbBnfyNUYNMeEXw2+Q9vzYndfa/t6yzVTO24/dctBunsj6mumOqSHLdOTgaKxlLuprtHKiUqqjWV2zbH1d9XRsYjhnU3KYdshR2q0wNVK0EXbXaRxuy7xjGljOYwMliwzyWeGrrEOvrDnlVX6+zfCmYOTFtePj8mhuKxfyIQKGJYsAOd+uoY5IU6Ee9yIhKLeg5ELa1NiwHT60x245stduPTRn12lSv2920qaG5NxomtGS4+JjrbS5I+Hw9VvVX6vVVVdb5tPk8WatyG0vCVGBlSHNH3PKk5X5bmvqovmjzz/Z49PRsd1qpLyudJr1wl1YlID49sEVz0iIUKk0bxDrjnCn3xfGxaimxkGW4zCjuN54jdJJjZ0aq/BYiFe+vDSE+4zjYyM2Mz0hJ6Vs5WzP10tz8jhr1cCItrRQxtm1Us1oDtr06UdxZMaK5RFNVaRxEp4u8Uxz9J9mTBYzq7Wa8rfcSnQ0VrY9nl16wiPdndp17ty2zw6ueEZWH31UQ1z7baLKZK/NvYXAIHaEM+2I4xPnEBDNghMwHTPsZlc50DQ2YJW46SwPND8yJc3Lyjtldxx3+PM2NL7DhidnbUiOzmi5aJXVJWPtNDexw/LDY5pqFDU+51Qd04zgbIFHu41QCQeds8qEmVYWH7MlYNPPVV9ITMn2wRXPyNZwZ6bXbN6S6qZymC6I3mXeKA1B6jFlENPvBHMtZrIzMS1l6HBnotbxPTeY2Uwmb7nhCctOzGjy37LK0rK0rWBzO6b8llSNpT5pIeuxI9NTPr+sVdfFLdWXH/ZbY9yvzOYLmlmkrCE8YBztIEQsRDQamtvWJUxoo4RIw+VotVv7b5uRrK22G7Xd4twRvFE81GIhJ0mXBoh5TOAxZexLdb1LNBH1aGl8q1VFWHaYq5zP6+hutuAL6t2GvFSVbWgOcvbCoh09dsKeffoxe/rpJ+z5o6fsxVMLtri4qHlh0+rrSxIYxkyeGZFpRdNUZ0vMYrWnLUbieDGHbIuxNZlZBAqcxcrhXq0UHjLZRriiGXm0fb7YqNVuktk8hDamuW2Lp6ixCEZiLt3nEdFaaKY42GEcw8SJuHV5o0zUGau6Mn/dtjRTzJOaakxMSxuHfOzLpzK2d+8BKxSHpL0dmxyfdI+Ue5id6rJtrF7UGCjvVsxkCa6DIOmvRTuqm6kPjONhIOSo0eJ5EuEoYUr1OrlWu4OcbStcsYz8+H33ybdIjTdajXeLGWUIJOmW2WLPqhgE4xRwepg+AK4lIihEhYmETk/5ROCWiA8jGhuL1qisySvdsE6rZqOTkzYxPWOFUsmmJmZtYnzMiqW8leXtcnurrXL1yrptrC9blYV4XasF1duxprRc8uLC44zE9MvktsRsTC677NSHZjGTCghuI1yxjPzsxES6vrjCIsBdEIm1U5wVqZIoJydHnOUxOOZxrK2yVcN3iaMh0jrW0ldlVvE+8UrrYkJFDFlfnbfVpXnbWLloGxsrVm2IuWKwxEBmseYT+kJRllBDcLPdFOOCEMzPL8g7FSMlOKyt1nRcrgVvF1vOdAMtxLyTpyEOw+B2u9vK9pSwzXBlMlLeys7scqHZqP2kENwBrZi/cc+RPwjEvNHHQwGmrS0zxkKBD5C6xryuiYlVMbHJ+KUyEHhtfd2WlxdseW3RllfXZJJF9Gpb3qs81/KcNKlsiwsNW7pYk9a2bLVStYW1dTfFGY2vjHoNjYFLlYYtbNR9XMRcw1xvOhEkHyd17X5Xo6TE7YUrkpEsp86fvvA2mar38BAOBGI9B1rVZVobIj6L5ZiynHuvdIQphqYlzCExwjqva6xCc2pVjYnKSzq8X9vYsBdePGdnzizayefm7cTTC3b8D561Z7/0mJ17+oTVV9vWWMva/NmGnTxxQQyvWnFoCMykYW1b5/mS5apdrDYlVGIY2ihBgclNhEhtuKIKJHRjK8XWtjs72z5RfZXAMJhqHf3WjtXV5T8nAr1reaWaZpVmRN4qu0tr3GtURrY+Blrh8Ggir7kCM5AGN5mTRYNSumM7R8s2PFywfF5OjaYNbIPspPK2slLT2Ne1sZFdtm/3frtKYXZk1Hbs2mOTc7t84aEr6qiIjY0Oa56ZFhMbMscbdurckj18dN6eXtjwxwtwvCQzvg+IueRGs9UbHSr3NMeVP5aqFTP2Hx47dmbF0d0muNI0svcX/8RPl1fWlt+uifj7Gs1Oht3jMCZ4hwrJcJNjzVXjIlqWYa+NjmzEyilIHGxNmnt+rW7z6xXf8bZRqfnkvymNYmvHzPiQjY1pXliUmdZ8MTc7bfn9B6w3NqZx9ILG0/OqZ1Webd495So7AlZW7dzCih09t2LfPLPkjhXSxG66hjSxIa2s1bm1hpeakrOsYaDXHam1Utt+B+RK0sjU/ffem60M2fjK8urPdVvt7xcj00j45MgQvJFJ1Ryt3vKbwsVCXton956buFBTxOROR03OC2s9q5W679cZkiaOl7lLIZkVYT0vJtbLMHlfE4OXbfHCi3b+7As2f/6YrVYvWDvd9F137I7Dx8I8X1xdt/mlDfvmCxfsm+eWbYh0tclYuCqBY9z26Y+QlUbKIWOQ6KULGfutJ06efz50c3vgytLId71L3mR1V6vVuqvRameYbLMXpyDtYz8TKzYMmQFtmT4xmTsVvoAtavPgDsms/jBdvChm/sGpRTt2YdWWxNQ1adXGes1a0pqsnKfhoWGbnpywsalhG5uTWd0/Y7sO7rKd+/fbzt37bHpq1obEEIRoTRp9YWXDzi+u+zsJaIM5KF4r2siUA3wIrNcWc9x98XFb88jufrDeTriSGCkePJWu16t3aq54yCfVYgYmFG0SfWRadZ3hOUc82DauvXuyEJrSvl8GrRMXMaGYY7ZnPHbyop1ZqtmKvFD2o9ZqFU386747fGR01Hbu3G+7dx2wmckZm53ZbbOz+21Sc8pyeVjCUfQ54YWVNbu4vC5cejaheWZeOLFMyCJ9W+2BH3j4rTA8qm6bRycZtzNK2gWK2wlXlEYufWt9ttvp3Kmxp1yR07IhyWcbBeOfiOHM4zE5qIYHi2cKs1jYZs2VTGkxp6l89abmhlBWeZgKPPXiBXvq7JKduLiiqceGO0W+2I3qEpQ5Wx6zzNCoZcRAmART2MQ1v7Rk5xZX3UzvnipbOR+mPuBUbTWtovqpgZVyhI5dA6kuj/eYHB5VnOrt/od/4UMlsmwXXFGMrNfqhzq95mFewoCkM5GfKJd8QZpphj+4qjQWp9E4mEfwW1piHmuvzDehcLhRjDOU9v2pI2LC/IUle+rkBXvy5LydvbisaUjVb0GxQwCmdhTY51Nfu2i1yprVFT+/tGAvnF2wMY2z+2dGvK6geUyH5OCwcK62YCo7BFiogKg4aF2NwYzJyj/39NELO+jjdsEVw8je/fenG93W/nQvnc5nM5JkSTbuvCb6dZm2fF7mTNrGln/GIfbldJm/+VFmlLmltLCr/KywoB1+t15axdNU1+0at+t2jFpRxD9xZsEeeeakPXn8lF1cWpZHuyLGLYqB89ZcX7Amy3jVFbtw/qw9d+yEv2PgwI4Jmxob8odgq82Oz3XrzGXFJsyqc1JxjOk4PFzosiuB01DfzTdqnan7778XZd0WuGK81nO53Khc9Tulcjt77Y7GyE6Kp4dLzA8VimJijZ1zYhpSHhfKw5SEpcyetCAlM9e0dTkzrOhkCuweT9uR2WG7afeY7ZwesUnNKzMaR9fWN2x5Zd3WNCWRJMi6Nq0p7Vxb01goU3rmvDTx9HmV79renTBRc0kxaWOjYo8cW7AX1xs+Z0Tj3azqd6RYdC1lJWmkzHMm1ml2ejXpyzF52V/dWOwtPvrsKbY1DxyuGI2sphqT6XR2SYS5qMl4uyjJ5zE4VmaqmnIw1iH93C7yLZBiBnNIVwcxk2t2lrMuy7iJaUYxMnKOMH15MXVUTIQpNx3eadcfnLOpkZLV1tbtmedetK9+4zn70tefsoe/+Yx946lj9tzJs24ad86N29TEmBwfzSdFLe5t+jIc7QtvGMeSIGjw0gm/uc2FEtVsSv/1Xq+3IkQ6jWZuTEUoNnC4YhipMaWXyfUuSCurqUxmqZDNOHUqYuKGPExnnPK5iwEDdeR9ATgqGLgGXix3HKSd68qPtqRTWX8gtZUsocla+/OOc9Ojds2+Kbvh0JxdvWfKZsfLmhPKO872ZMLTNjJctB1yavbvmrCds5M2NlJ2bWSBvilvmlUlKb/jwJjNeAnv6mIiwsV1tc76bSsrwct3e6lqt91r57qV1H33Xb8ty3VXDCMbnVyzm8phH9dEiaVsJtsCOcwp3mtVJhP+4VCIZmJoYCbeo78/RwxEg9hIxZiaZjcATyazzKYyTFXIz3SGR8fHx0ds9+y4Hdg3Y4f2zyrM2FUHZuzqvVN2SMw9dGCn7d09Z2NjYmJObbHRSgKBJg4Xc6pXcYlwgYOU1JoaO9ktAHbgUxfujWpjol6vHK41mvlUtSjtHN2W4eyKYWS6UK/12r1GOpVZ1LTivOhSY37mt6Tk3i+ta+6HEwPIlIU7HniM3MBVPmkchF5nRwCOjsZVwriYMJKjmyK6yjAPZGVoaHjIJqbGbcfcpO3aOWX7dk7awX07bL8YuEvmd1ZpaCYvhUCAGJPbPhanfH11SFoHAz0NddQ/Zh0G4ggxvWHlibhKpXrXwvLFH2mVOqmNjfEwpA4YrhhGNkvteiuXejGTzR5NZ9IvdHvdeca6sFrSlYnFvAbmOVsgngBnh6klhOZGbktUhFHswSloUNs/XpTZlBYrD2uxaFa31bCexjPMY0nTm/HJMRudHLfR8VEbkhkdEZNLQ0V/PwCK12s3rCWrQP3se4WRI6zcOCJkgL0y9QgW5l1hg3uVwglT2+708tWN6s+ePHvxI+PN5rgjPmC4YrzW0t0/nBptW6Pcq4snqbFms7mjWq8d5A1TTDOYmLO2iVbCUAiH1ENCv98sOWdcrIiwGsV81WZOc79b5oqafuRsrCRnhyeXS5hcboqJsSroc1Pxwvf0SGAgCIvq2UJB/kla43DTatWqvNmqTKcaUV5M5osL67as66YLGm2iFapE1ywjUievdqEdTH272xlqdtrXrzeqYwev2n/6RdziAcIVw8hzjzxiM/fNdCbPpbu9TLZXbzX3iZk3ScrTeKmYKZbmeKqY7Rc+Nioe5jHnRHN5x1zdNVJOjqYuh2fKdv0kC9tyYMRANJN9rmyTVJRrizPNX8mioxjHGMoLJTDf3W7LWtw5ERPZNsJLJljtqTfadvSs5pm1tr9lEiaqeZ+zIg94tTw1wDjOpmbMrS8ndruj7Xbrdnm+75mdm3rL3K4ds3v27EztOry39dGf+Wj9oYceovhrgiuGkYLeyYdOdt/9I3fZwnxlZL2yfkOlUrm9Vqun17n9JK+UZ/95JoN5I5LupkyB1RSIucoqi1JgDAvtt+yWdzrFDnExUtrIZB6tgRkwzbVSBMcMx8UDV29pJitFbWkjt6/q8px5D09e80TsMbfEvnXiop2rsp7LrSrQV1msh2soThhxrA1jWs2nQB7PioGlZqS1b5E3/aOasvwPrVrzx5985ol3zu0UY3ftac3edNPGhePHMTevGJLm3li4++67J1ZWFg51muwm792a6rbv7DTqR7qN+hhPI7PJCQdmerhsuydGNAaxxTEsjG/IEeKlgKy7nlyvWzeVsWJxyMbFuJ+8adJu3VF2AjOHZHd5WpqGRvKEMStHeR7EkcmGUUwbgLY7NWlfClxf2fBxOTc8LCXt2fr6hh1/4YL92mefsOdXxUh3yIL2oY+umaKq5ELectqmNAZX6k1/nQvcTWuOwzgrtyvl4kib+ve13UwGEVrSPPppzan/qxytLxSzxadlXVYefvjh7/ougjeCkembb775bZqR7ZZKTWrud1e3075NXdzX63XH3KlUpq60oVev+epNG40ThUZkLg/OjLtjE8bHnm+wEo+tJOKcrqhWmdZyuWzTYuTPvG2HHZwQw0TQ8nDJzRzvYWUddHxs1IoaO920SlNz7CJXy+y4C7vxelYT06prFagsrqQ1j+z44sRTz562f/6ZJ+2UNJJ1JjTSCZkYRt6WxS2PbFYerrSYeWxVw4BvqhYuvPolLavB+wcoG8bX4AFHVfYdCimrqMy5cqH4YrlU/ntf+9rXPu2JLwPQ7LLC7bff+pONWvXXNf79jLTtR7ud7q3i0Q5N+Eu9Dg/fB5HmrgR3O6AQss7+VBjAag8dZvUEZwUPFYcDTaiJIoyPWC/mj0cmpHGSfdZj22Jgs9mQ4xS83oI0JceLIETo4tCw5ctDIp4K4bhIMtiJUJdZ5blL7jXWqxorNQXa2Kjac8fP2+Nn18IrQ73tYK5hpC8IgHNyzrIhTOFJaRYPYCTv8UETwZUjfVaKAwJLfb561OnQ28l8Ln9QsW+75pprPvniiy+uJVkvAfp02eDee+8dbzSav9Trpad6LRa+ITLzszAPDEtfhKAVYYt+eDcOZo8NwRuNMOHnPXC4+QCs0WRClAv3CKGXlMHa3NkQA9JiREkE5FG7UkGOkMbMXrvpL43wDcwqJ5y8HphI201Nd9qaprDI0Fa+tqYfPbXN4+qa5EtBg2MDuCZxJU0kFgZKHiRCjI1hPw92BhmVfLqG89Y8xk1nfqKFfs5R5f1PBaAJwqQ+XSdT/9Oe72Xgsmrk9I7pe5qN1i91Wu0ME+WwXqk/sPdOOBk8ry69g2gcUt9lmiAJxq1BW3liGbNbE0NrolgD7ikPUo527Jso2w8cnrZd06M2ozCpCf7E1IS/jozFABwkpjEQHMbh2PB4AI/ZNWoV91YREawALyksKeQUmNasr9fs3ErdzsusO54gDK6qk5vKHL1TCs6kBPegqvqXgHZ5748KU97B83Mkm+pAU3XJ9AhnjKmQNHXupptu+o/Hjx+Xvb8ULisjd8zN/rxM1r2YN+7mB+/OWbnZeXWWOwrOVF2HgDcgJirN55RigN+vRFol1DAZJ4cFcsY8zNreqWH74DuuttmZMRvReDgCA0fHNdEfkVkt+rjI5q0u2xnFvFZN80SeB9G4zOMFaDZealEmuFAq6rykssP+0ogNOVUnFyt2YgVmQ/2AujPR8dcYyZs9VIebV43tLBkyrfHcWAAxirQIwSQntFAagVRf3GBKFNJnpZ3Hz549+/VQahMuq2nVHOotbvcSZrnk9Y+xI5JS/cBA77CbTBapQz6ksyVp5rsBbI/sKA1Gs5BNZ9F05p14pCMTUzYyPWcjU7NWHp0WQ0acITleKijnJicm5Ytl5dXkXxNLGEEd7OfJM93IF1Vm2J+PLA2P2dDYtI1M7rDRiTHhFbSPHQsoGmMhj/iFOoQv9QmHMCzwbrvATEWoh4FZCAuCxxEhpW23QupPliDhJQ0mYWZR4Xa786ff/e53z0HPrXDZGHnnnXfukr2/Cj4GhOkIWibJU4CDHs+fjlDHpVLnMBATw50MNLMnovRyCrruwUAvL81V5W6yReZyAe2EePJGc2VpRVkaIUKKyAiTExsBgFAqjscKEyAeKz+UzeULfszmYPyoNGNY9Qyrjqw/hYWwRAaygyEwFuZI+8QwPNOM6kCrwBGXBqHDqYrtBCYGIQ19DdqISfeb6/TP/xgCuF3XuXVjY+OnAlU34bIxst6qvENj3UGh4kTfRFyXSnfmCTyeLAp+rQwhLRABxokyMqcSAplSJ5Knh/KcQ8xRJu+MpU15q/WK1TfWrKGJfFNOCytC3EdEqJj4Q4QsjpUEgzkeWuTPQYqBmWxJfFNdqp8xneGgrbGZhXpWgRAuFwZngHASc9Iq62ZUzAoPxvLBCRRKDYo5/irShIkwLAQxV0f6DyPp/lb6cO2CoBO1/1Pvf//7L3nty2Vh5Mc//vGMPNM/5kOHrmnUkQdR/b2UEd4Zj/MI7xjgrjnxSLUfSWNfqxir9Nh5WsmeX7XU/IamHLyxY83q66tWWeb1K8tW3VgVY9fl3MgTFUP4w5zToks/hNQFS4HtDu9JlzA05AA1JRD1Dce9KEHpyWS6Zy1GMz7DOEwoDlE0pT0JVTdhDOAMg9nC09vTEQZSp2umh5BGX+kXQN9xypKpyfWr1dVrkySHy+LsnDxz7L31av1/1VxbPQsEcxBSEelwGSSezsFkZ5QC16QFjzZcOyRHUgDY7UxXnW9d79k9FxpW11yyVZJTw+YqdhBIE+Xh+JiDNuIBsyDfFlOdmLEN/XVT3BpjU5byKS8L6Kurmj+uVu3R5y8YmzZwWqK5RPO4xmIIEcfJBY+j8Ke/zkTaSfpFnGOfXKOlEVyYFaIQkA69ZIVyOv/imdNn+p+mCK1tI9x33315zbv+rOg15Cg7nQKCDjrQsSiRXJMPSYzIOYOTI51xpnKuABBHoM6YF4Eon63bzG+fscLji9atN/1ZDlZulIlSNKSDTDMmWsTHbLvpFmPwLTqNljVrPHGlIwsDS2uWffys7fjKORtdFmPJKzMpO6xyjN0qL0YgcH2cEhz9mOAY8fN+cK5o4oPlCWUYDwGOzK29FspiQRgyOt0bPEMC287I06dfOKwx6R76ofYVQgfcu0skEzMGkjgO6IRjTQEOBNITCEmbRIhmmCwQP5QKt7Qa0qjCas92/v6KTX3ughVOrFuae0w4TIytjGU6xwnCKYGBBG5m++taVI9r1FrV8t84ZxOfOmk7H1qy0ROaonRZPKDd0A+pUjiSPwHOEFC0yBmnaw86d1OZxPFDXtdAXbhTk+Trl9qsNtCw07nx/vvv7+/K23ZG1rrt7+taagJugAvSFJngUpv8AVz7GOHxHtHPC/g50pAA15dCUm8Sz28T89ho28ixpu34/IbNfmHRRp5as9yar5b4Up94Ii9Yk3RNujs67zjh1c7FDSt97bxNfPK0TTy0aKkXNqxardu6xs21BKvwGyHpjcoTv4lpuHahTXCLfIGZIMI1wcdsRUVtdsePNC/nCfrl3K77/Oc/P8MJsGmQtwHe+973zq6trfzdXqe3h6eJHTmhBXIJWn3wFGlDv6PkdaRDGp0iLWoxcc5wr5PkQIwwzqXtSC9jd6XD/UPuGTa7bcsrrrCSsoIGt8KLDcud2bC0JvfpumaklbZlFnV+et0yx5at9K0lG3lk1UYlALZct2q9Zu206hFGNY2pn8m07byo5xZEAB6O61b8OfKjOMwjcZeMj0keoej5XKOTvJE6aB9mP2hrUp6/VGokl8t98tSpUy+Sb1sZWRop/c1uq3sfoumqLySROLxKn/h6rqQTCj5GKA9S6nFJZ8nHdehaqCumu3lSiBCZe0Mqb/dmy1DC2LFOaSboWE9edJSumuVXhOOZlhWfq1j+mTUrPbtu5ecrVj7ZsOKCphe8nUyO0Ya8VfbWggCPoldV52+lmraMOVXNjqe34BeX4Oo4qs9RCMHPcUwY6nmSfPSfIQHTzoNcMNRXdhTvi+9b8iseMjx+5syZh4njYlvgHe+45UCr3ryPRXE3HwkSdDDsS000FEaQwHkSvLNbOko6hIhaF4nEdRxniHcCeXwYL3ngJ8ecTXWFY2KW3J9hk5Y4JY80JacmU21Zms+9xntSGdoTE+tV4REm5lTMx0LrSq+RJwHwjLgCUZ8Ifg5CgpgjCh/4ghsJoWdJHhbyRR9WmNJM2IhUXqoJuUKd7U7nHcnl9jEylxupCJmKe19QVYDjAPIsWDMxb3LP0RMCMwggGhkSwedTW+KcaIStQHoSx7FNFhGBiTqM8HfIMb/DjoVc3i523pfH8poHyvnJ5Hi7VdC0pqYe7Ewo5jVndERTVpR3WhV7aiHCAaI67hEnrrekO24IJqd+qd8+rv4bEoBEwNNYD8Xx+J5Pxby+UKe3J5pKIK7njhJx28bI2267bU0EXKLRsIoSkEDTPIhYbK33u/0J0Bc6TE48Rjrkqx0kCpBu124gOZLHg19RRxirWopgU7J/fVXpORileV6KSTxuMJkI+P4Q2euhpSB44BvelMwNZ+GkONJZimOpvI6C+l+oJk4RojUBb3B0QdbRFz+8jRD8GqxViHhnDnXpPHQm6KifJkAeb4e8OqZ7vX3tds2fvdw2Rn75618+qKavohMuPdx7E3gnZN59fVJSB8LcQSefd1TH0A+6tQmxQ3SCOvTTZ+rWznIBK1fl3GxwI1mmkHfLsdIi6VExdRkzCaHFWNkv/8IA9Xmbyo+W1sVEzF65wGcgwrgF8OWeddXPmwy2tutDgY5gFOMdT9W5tScxnb5y0s+bBABhdEviOAbB7DMw6XNyPi49uIbrbWNkp1Z7izqyI0g5xA/xAHHecUWGlzpAqIAkmgjJyB4R987HCnQNsYn3SrcEynk9Om8qCh0Z4sMqWc0RvavkoxJVoTy8T47aQxQrNDoo8GQXZrVUDI80usDw78eeLYnRHeEftE9k75vrkIf8UcjitePlMQLaTk7BOfYRoCbOKePxCr4IQGJsUwFQknDu3eRJHrMN0On2vo9jYBhECiYldtLjdOS+ogTeIXYG4Jz8HGM8HeCc/DGdDnjQuS8yqI9MbxAI34/DyguRW2siHwcJRDgTOFVUrh02Q3PnIyMz7B6na0MQHl7zssTqEMLo9XhN4VfXsRVnRHJOfExHy6EJgTTKhhCYypjMkBDXVdlt7/RCWDgmbQCU0tTuCOfbwsgPfehDpU6nczvnNMbeGpDy944744SKEOJWDgjwgCnxIEkBjpgWylCe4EC6gPJRo52YSTxHCMURN8pvSKup8JJeJ2kISlcNob7+pFb5RcRKtaLojH8IjXrQap8O6JwAYReJxTz3gQo4RO0O4OOjoD8+6pwjgT6E+aJQSDTaaUMc9ZCHa+FOutMCdD1ncgT1bu/gxz72scK2MPLUqWMHNDYdoCEngP4gPLduhA/LSy7lXNApHszhHHKgqV4m6VwoHyAyjeDaR2VbIGoN6U0FdhD461wU7133xglccVSccFEm/TetUquIuB3/Og/64ltBJAAp3nolxoFnTXHzqcAANeQ4h/oCruAIcO64qB++b9atQ1gwj8LmeUINfg5uLOZ7171tOTSKD/uZlFNZXdM5EVBW+M0899xzk9vCyFqnc323l5qkvdgoDcESHB0GcW4Au/Q5osGrBWkYFCWYNMA7mYDHJ52J8cTxRwshmFVEjZVuM2g/4IvlgdGOE23zgKuY2GrztFfVx8W8nBuIj7bgKNEEcuamUMTc6LVtUem04nXp2J/cJzjBKO+HCvpckHSdhylIwBGco1XxOjiCn195RNKme6deH/SK3nGSS/l6o+vr63PbwkiZ0OtksZLubgHXDDw/tuYzHQjIRegTPemcM0t5uX4pbO1MGH8DMUIwayhUhQF1+CtAxSQ0jxcR8oVWtM2fsNKRL+lw5MYywJTIvdR+szpRY9RNneuYY0XE9vqQ4BoEK8Al6QDXCiod0pJkTtE6YedMB2BiyBPohIBFSwW4VTMrq49T28JISdW1kcp0itPotUXt4Q+TwzMaMBUmRkb6L/mQSI8JQKeQUoD4GLyc0rxMYpqlf8ark6STVsNsairCvLBJEFMbHSb7OorJ7BaHJLy6kz2sWA2+VKAKPd7rZVuH8F1RMxWaIl7tgg3n5HM8tvTBA1qtowfVE6awCIEigOSEYphQdwJhkOKZa5PXx+iEFtCNNp0KKqS8SN/IwBn53vfePJTq9K5LLvsdiMEbByWdwtSonThEAMhGk+MdT/LHazdb6qCbX5iaxIdA9cFhYA/sikwnL5Ngzs8zIlUxs9Kq+SPigZlBE/2WlbSBcZDpCm04w7kHiemlHjRUdZ6Raa3RNh3Q0fFTACjnOOucl5j5BmoxJgoD/QVifge1K8wdZx7Dow36RR+DcFOvzLIkgFUeqqA0gXpljdLtdm9o4IxcbRYnRMy93pLAGxVCcaIfr2NnApv8JPyEvjpwGplED5xInCcQzjxXaIO/JB9LdMuYSxElTkPY7CV2+YM3vi9WhPMHZWWumDOOjoz5tAPph7EwkXphIu9urYq5J8VItm70LYvjs9kuf6EvoLwZn0SQmoAYwx/MIVZc8Vt8SWHMPqfZtBwkMdFzkaQATjA5aUbQGR04I1P19pws1Kg3LcTRBmecJwZThZQBASFw0w/5YoKADkMsEKSjrqU4ShBFgZyeTkYnwCZ4lEI1m7J8Jq/AJ+lDwPN0p0Nl2XBVyBVsuMgbJEd915t+fOMV+1dhLtOQcqHsXycQC21enfP7l+CbtApKAQ9d68h1ZFCfkfoP/Uzi/BxLQxT1BBPsWgu9FAKepJMS6MazmERy4OhJaSsPnJGNdnePtF1iHZDxlrYM0H6mn4C6AuOBLmCis4MiMZ+AfHQ76Yt31E2Yzr2zOtLhPlAgCYyR3MvLSxNZNOdFhMPlko3wJfORUYURXYtJpbIq2TIvpH4xlf2vfKqX15iV2AsrpjNGAjQRwaMU4QJLn4kTnkHQAuOITpIcQjVRFKBD0pekDB1mmAiRygmzPZoSoTKsHHXK7G6lwGCg123vVdW8ysbRjBtraT4CuHEd42LnfZAHQZ1754nU0b21aIJ0zfjhqCfndIK8mBvKef36WaOj+uMuCM4KWxPZqsjnHnzbI2MYQub/apv2OSbjodsyT1dI53x7yLpbhUSQFBxIT4C4uIpFAMAIgYrXm8xV7iTAtDA2qjf0T+lcg78bXOECRbwGFaHOzVbNX5wxUGi3O3scOUFsyrUoCZzHjnpcIktO8oThYZB3bPsOBOUiAfQTzimnfDGdo9egIyZ9VRP3LozwNqhZAWZp7GQhgG9/eHlnHGOSgqcrxPwO1KFxVcSs6Uh0bNfTkmxu/jlRGng77o7/Zk0A5wRPU3BQBLeuyExfuMtCCr1EcEI7m7X02xZ0U91qUsvgQNIzC1ahidAgHXLpEiLegSQAkQkkYGZJJ7h2+V+SX9fkg/l+7WU2O0ZaZKbXp1x1EZ5XU/NueJ4ZCe8iUBuslGjaocwJIcmfHJzxvgIQrlnFScwZr/Pk+ctQezj6ojknWwDMXbuoX9culN4r5VeI2T3GkzRdQpg8JaQSTV+wRm5WidG1a3ECzl9Br92rD5SRakRY9MJbK17Suz4CW+IjShyJ9TxJsmtvOPUO9cspD2cxzjv7kgAzIEBTxKnzwBDLdGrF00Vgf1yAB2PQAJjmZSLzuFagFShFY45hz6rMM1UvTArCguCGVK/DD2qDY7gIfSMt6T/YR4sT++uPEcJInXveJF/w0KnPE/qhn8ev9Z9NNQbKyHe9610F8TLcsRaOUUsAGncp1TlMinEgxnV4xkEQ+hZCkg5wvvXaj8k5c7VAzQQSorElgx1xTKxhim8ihlkxUM4ZmTDORYc4zhWoxt1Dgcz+iojNDWtPRVi24BLxI4RxN4RIA/4crSRpK4QVGkUytCS403awX57iRqGfloDHW6qT7WQHa1pXzIrqII8qBRp4QCqDZEZE+I1ESJaZnDBugpJrfsMbT4NJjQKxFaiDOvt/Ovd6PX/aVtW7mmpyT8+rotaYO5xBvCRRRxUIFPMocjgk54sqz2Pw4SpAtBzOLEKireASGBiKb1KB8xDvoHzBcw/4+5F4N6cqoTQfckjzGLKEvElUq5vuVgbKyGK9XhBhRrHpUZDpMn99U0IMR4WtBMBMkEqa5w0Z+b0EogDwG5lLLidicg1wymdZahAhBjECh8oXJwgw0Z2c8Ii7iw8L6ThDyq8TD55N+S/0Wn7DOvbNcVcarPQ+6I84v1lOH2gDzVcOx48zkFUFMV3/l0C49EwBR78W0CHBJdmVLivXzhaztYEyst1ucyu+vIWL3rHQFXAJ8ZupASJydAwmbs3rOqQ4QuzMVggCkly8JJ13czTFqI5cWJghNuoIQ2EehZLAOUzz1lQN0REr0sRUls/OKD2a1q0QpiNJLzlnDNYpi/XxVaSxD6zY8E5Zzrnrw5tJGvKeAVp0wVDwe6jKE9tyzcTTRsC4Bq8ALWUaLCNThWZJTQzRIf76TOQYiaxjZFJEhauYTqc3pTfk4Degn9QlKfc6koDp8TJck4cflRXZrAUjdWTR3u8ucPS0fs5NILIvhMnR4zTtEPEvSHNj25vt6z+hIn3weHGR5UDmuHEtV0Iebt2h4QljacE/mgZzKKejvyZUeWkWnFlCpBz67lM15YtMpC1ZmWa6kx7sGNnp+DeHCjQapwveMZ1H5IOJ0xEkKKPrqIXkd6nTeZ/gHHXtZRQieL0CyjhbdCQuxhPFFkoeCQjpRDIFUn7ycRmzUoaqnYkKXgf1BsJxBWlrCkFbAzg+pCtDWCd1HiqETIyfvg2Ttd5keZB1X1/0F1M4+k121ROF1htTJVzhzYI7zloaLUeIPNMmqFhTfR6sRsqbzwupLDiBCAhu1QCkLW6OAvxX5/EaprhEKsD4eMM51JbUqbDJrCAA3o7y90HpOE+0ADMhQNAkT+rn97Vd6lAIOKAZxOlUgSlkXKRgEb3jJjRYGQA8XJCoT4z0Fr2eBJL0GOLknzzUCV1araZwYRVXjBfD/CnmRMUZa/3Oh+cN+TknFc8YuVNdjXw+P1iN7HbSRdUdBogEWTcnkciKQwPdlPhlmHo4Ejo6wtxxgMgQl2udB0HQn45bwQlCHJ1ESJK8ShEKafd6W9QLOsSqobBWGXlFeVIUn6Do9fmFgpLQs16nJ+FiIxTlKRPyApyGDWSqLcEn4h5DaEFAug4uRMrD+OmvmBFi1AkFHE/l85WdRAMDPcL4GPBTLBXpR203JiYmBm1aO0w/aCY0COgKxHlYlBSXNjoqwivB85HTcyvdJV/xXgtpCrHjMUSi0VHKUJp4/Xh8iFIndWjgxKhOHBKYGwIZyBLqcmYmZQgciHC8ERARsSGfosVjBC6kpAfwrCqAQDoOgkABQazPT3VEu1WnWxxd+6fvlVpggR4z63nCGNoWvfwbmdQh8DVlGKtADPGM+frJFIvFRNcHBJleexiBZzGADoAwyIEEDbOLzs2MJweGBYQC8g6iAZ1wTVVwhikySiv1EihPGuOOOwECz+9ngZiggZdJXh97pVXEuamlXqWFJTYEwhMoqrwipHDl5jPaxrSlrjqqyhNqja2obogJToIgRElaEh3jOAcP+hawUD/VBmkslIMP8aSzO54Hj6I1Ize1el1eMoCfp6148eLFwd7G6vTSO91wBzwdAjKBmQzetTqfdAga5gxU+laEGRPw8mAw4xb5InDmjA+XDoEQ4W4IRN0qtU4Y5feVnwjUq0A5/Zjvj/FlKKV5FJouPHLJDWn3PrNhDxC4CE/AywvCIgMyoHZjnEIyYvqFM1snCC6CgeAwV4VhYfeCmIdnCy2UDlPZVsIdkwiRXtAq7kLkWtWWlpeXxwfKSCF3dWww2nM6B/FxcvDcemqR945HBvmRfDqH4GgYZf3OfaBDvz6Q9VJJWSAQPvEAQ6prMMSAmDxsQ93OHXccGI8CUakzFFGa3wHXqQ4IAvnQEdda4SXxk3lNsidAu7GPMTgO+keUaBdUI7r+/gIBt89Y/2WPLGV4Og0GkdHvgCjdrQL4CWgDa8aXa2E+W1Ai01XPRK1Vu2qgjJRUHWQVHwbQG74C4GMjnRIyTHKjC+77YdzMBAKEHgdp5Nw7Rho1kZYA9Xj1W4DyEBWIeT2P4iuy9R7jTBNuOiUPATK5c8XdELUXBEZpbi4pxIG80h6IpkqDrxQSXTtUD23H9kNS6K9nToJbEuV3ZisKE+p4C1NK+ps9RBt/Nzt9V6QvWyofJjjQQ6B8bnFUib8ssd3OdxqdmwbGyF7v/rRUfgIpxzmAiBleZqtj0mCSMUhysVDwc97Y6IirQ84E/umoykSmEdzUkiCIRyAQNuTxcYY0XRANo9ZZEMDj0x8vgnDvjzweQl2+ERkmi4EMA2gO31WOYzh/NeVlhYgyXo681JEw0OvR0adXCs64WF4BRpAGbl6/6MGNAn/RkgJ5GVIYs7EAOH08rYZzlcvnrSB6sUkNRQDCQkNYPOi2u9cOjJG/8AtfzUl/CuhQ6FAwC77LWgjAULTQd7ApgASPupHmZkMMhXDsy2Hw9y/PKQ8MQigiQaibcycKgWT/BYKnCZCzKy5XOEJQFJIiniZA0EQwJtpIuO8WEJF49VjQLtUF8Z1YHX+6q6ux1Ms7P/UHvqrUNZvjluDAQXnIB+7USt3hjZSqxB0t0QtcGI9z+VAMy6Q0/4yUPFq0lmECnF24FPAl2IOEEGiMH9wY+cIL2YykOesdwVQl0g2wraLAC/qKvPA9eLB4hDCvJcnyl+ZhRpQ3IYHX4eOkziECXIhHkSGcQ4wkeD7V4eOGyjkg1RQREcQzL8OfF4FZyu8aRQTVqYhbQh1dM0TcYAq7tqHAgoAnCmgHgDF42P6X4Ec7YaWHP6/ai0XvmudF/drrQwPBTwyRhKDpQXjC9MPHUuUnDgbGfqPVeLbgJ2dscCs7jUYjjAY0JNQhLdJNo2wrbDTqVuf9qbwHVQi6i11v+PtUGzW5EkipEEVb/VkH1RPGUGjDrwjgNXMSiOWBtiAEQdcQiE7HdP+2Y1LOc6sseQjB41SK8gGkb4KzxgUMAalKG108yEv7whEm0i6ATACxboA+gIMLdxKiRsU8DqqDfDSPp+oPNymO8dtNvDMx+Bs6Ibu0N27ulmbmM98YGCN//ud/np0Va0gy5hLV5/Hy1dVVW13mtWEb7vwQHx0evqvBp28LQihKKx4cJo2O+MZhnUMsH//UCQgBuV06dXTCKS0eqYfyEJw4H9YUPA8akJCQaxjp37ZSnC49hGTEELpCNBFUdVUSDSM9mLZQJjITPjjoZCvj8Dwj89xasFtBeanNTbKEgjTesMXnD4PPIAEmnnS1GzzUILDQlo9+8w68fF5To3z26aHp0f84MEZ++MMf7mhO9gL9qUnDVtfWfM5I42W2H46O2/DIiDMQEruLDyUScEOljsdHtv1SyGOCnYCKI3fUNJjqnmZyjeb4H0TVHwKgi5CuegJADP/1JogNWqlAhPJ53aQk5dA8jv033VKBgo+njlGAeFcDoF7a3QqhLTHH8VK66oVhfLC0LjrhJxDP0AOzcHB4+yRlsF61es0qCuvV8Hpuf2WLxnXl+We//+nfPzUwRgJCNg/zePsiL90bKg85E/HCGpK0dWnlRqXir6BuN3nHW2AEdskJqI5sSjhE11hAHpgGEdQG5tPHFNqjTBKCJASCofWYIcqgb8oRmEIGFaRsgHDm6bSpy6ghPsapAALHwvu68nmaGOB1IHDqF3V6vRES3PxUIRLYcYGJAuol8MPRrROMEwMJvAXay6qNYgE6lv1Y4GUViqtrmKKubDb3tdx44d9R58AYefPNN3ywWq38CN2gYT7JgPlhTKxpbESqIDgfYckz6RWhOpIsXkGNyWUK4B9kERGRdjoeGCqiipn0eytRAh34DUcIH8GJryTXEqcq+WAMBo0MRKKXnCZCFOtScIZRnzKQB8eC+SgX7Mgjk+fnmjI679eV1KFIFwgHnTOd4tqHENVPXqwIWhe9esbEZqOpI3VzHbTczakCd0YYhvI6glO703v84U8/vEQTYVLyOuHuu++eWVpa/Bdq8yoQdbVXPLdo0CjGxP5roZXOHQg6Tped4CCMCeNaIUquOxpO4LDEhybqtD/mQSAnCIH8OvYZQr3KfLW6eG86PJgDeLlwFnCgGiHhc0l1wJmta5+WKA3WVFoN+61e1U5ThfI4XjpFY3zsTtp00HmcbnhQFNYhPOXF97TScuJaEuyWFeUfXH31YTty5Hq75prDdmDvPjEtY5WNdSlAU/WLmaoLwfUhSUeEnOlQRSZWAts+eNuBB88dP9cYCCNHRkr3tNqdPy+smYL4OIcAwyQIR4chK6RzZnAmJNm9xjMXBw5eZXfedbe984477dbbbrODBw7asEwy7nWY9AYt8DVTFYvairxHM5uwRdkgoEe4dl/dS9v3Z3ghBJ4go5oSKK8/lgvXr5ux3vX7rF3KWiMnl77UtcZYxloFlUcrlXdZpuw3OzW7oE5FYlLe+0CbiiPE8wjgSXm8dGgBI5lKcL5j50676+577B71+/rrr7cjCm97+9vs7nvuthuuu87Wlxdt/sK8eqPhBeFSmb4Q6oCV6/Tas9a0Ly4uLB5NUl4f3CSoVNc+1+v0ZiAeD8ZAMhhBt9AzZLgX7JwzFknbs2+//dQf/+O2a8dOj6vW+HyRpiRMUTSmrlU2bFke7/LSkq0sr9rR55+zldUVeuQrIgDEYUwMAgJB0UOnn/G6sR/v5exvlGZkmngcJbTPjnGY2Mn07Pw9B23oliOS+LzV15etvrwgrRDT2w3rrK1bd2ndVs6v2id1fqzZQWhtcb1uZ5broqGmVonGRBsTcFDjCvQR64JzQh5wHRufsGuvO2KHrrrKdu3aZePj4/7FPFZuRvmoDHNt9aeyvmb/8df/nf2Xz3xGAqkuS2j8sQO1gCDV6lWfqhWHhv72i8dP/PWBaOS8YG5udreQfSca6ZLjIujd8k55nLv/Ap1OTc/Y//Rn/ozdeL2IKML5i5E0XhTUkZJMzsjIqO0Qg2dnZ2V2rnOtnZmes6o6uCLmumag6VSrehEc2iKe3XF8KxKX/UbL2jsLZWuMZK25Y8jWZzJ2fjZlF3ZlbWkuZyuZqi0tn7PFc6dt6eK8VTUFqDeqttHStGd2p2V37bDU7inbNVm2q0ZytqOYsgNjRbt2qmwHx/K2q5yz0bwESd30ZTO1iTALDTExMNI1UrjN7thld7zjnXb48GEbn5iw2blZOYNlm56esiFZIFa6fAhQn4ryM268+SarrCzZ8RMnRLSEdokV4MrnlenM0fXV1U8OhJHAoUPXPNNoVD+g8WFKfRAkhNVfuGJsDAaQ10b/8Z/+EzKnd6jDXR8rYCKDekFzS5jqH64+d9KOfv1LdvHcKTtz4gUnxC233uISvrC4GBYMkFY1Qc0oPARzp0Lt7Cjl7Lpdw5a+atyGPniPFW+51hbKNevOlMwmylaYHbYSH/tUuZ7GLd48zhftctySZo1W+HILi1q7jXXLZ9oa43r+3chR5ZsbztuBiaJdM1W0G1TXNZNF2ykTPV3I2Xg+bROFtJWFCMd9k8N208G9NpNumC2etO7avJU0H9x98GqbnJp2bQ1WBbmnD+qUNPDgVQft+HPP2YXFJddKV4ikv3Azk819enVl5bOh5IDgppuu+8h6pfJ/qplsqssKPQ3KifBWGDfxxDp25Mab7K/+tb9mw+WiMshMyKQiuZi0oeFhO/f0t+z53/245Ztr1kZD2mHrfzc/bPnxGZ337ILGj9WlixpD5VSpHcwRS31MCPjc/MxwwfZPlsQveXvlEbvu9rtsUjgtnHzSXXzeFMkHQFk+rK6vW2Wt6oQbGsbMyStkMcL30uivIzMrRrvTAi58qVU4VDRfZi6I9Qlfv8NRY3VKZaCz2mjIA601eOoZLRWiqtMJA2XSOXF5t03e8A6bPnS9jYyOOh3YIonDxTnD0u999tP2r//tv1cdWKHAMpgKfvJmf/KZZ57/TwNl5L333ps9M//iP2232n86xT0fpEaNgzancJTO/Mmf+R/tj/zEj9maxh2uYWBJ804cG1zrU5/+dbMTj6qcOqN0VkfCa85UjergGx3ukvP6aYiCpicd9MV2Rfk6qeLwAjHBNRF0mE9HtOTtKd9QqWzDk6P+cbNGleVC1a8yw6PDvoDdqlf8y6+ZPG/5UL0taTKeJy+iz5ctWxwViTu2sXLaahIEHK+4WYupAdOKfJF5X0aM6Wq8r8tnCB9kg9kNmW4+qYRF4iu0ndnDNnbDnbb/8LVWlUfqTFTfWI9emr9g/+Qf/iNbWF1zASSeeaecnaPl4vC9jz766NmBmVbg5MmT3evfeuNXKxvVd6qx/c47J5tAB85Lsv3ved/7bGJszIdROsIciQUDlp4WHv+qNZ/+PStq3EHKYQZmJ59JWVmE4ausaDKB66GhgjsgQ+WCHAVWRPjyHHdVgkMEIwsae4ZlZosyd4xDLG+hPbU1OVIL5yVQq2KS3P1uw5rVddtYXrK1lVWZuoyP10WWxHK8zgyzL2EQ4kOT+21iZp9V68tyjGo+PZDESNvVps6zybIjphDNxMdmCMBU891mNA3BZawTWparLNj5E0fNxnfZyPikz7t9SU/Cw6s+H/vGo7YigXHnDrooTtbkn37rm9/6Tcg7UEYCLx59sbpz91xdk/yfQFHQjgBu1TW4j9h7xUjuR4ZP3q45EXyeJMQXvvxJG24uB2STMYOxA6YyH83piFTGDsX9oj4lkPSHB0Ipw3xW6Yrj3IkLQUXEMQmRf095dEREm7AxjVFc44CMjI27Rpu83VE5V+WREYVhZ0yj3rJKZU3HitWk+EtL5+WMnFP7tKigdsABjWZRwhnoRAgeJxW7AVGa769Vf7E2mEvvb23dlltp23H1kXAPV0z0eaSsybce+6acshX3IdT/59PZ9D+b2n/1//vks8/yZMTgGQlcf88NJyrL62+TcTiEGXDj6jxJ+dLdW9/6VkeeTrL6A8Hd06uuWfWJh6yYkplLmAiQNwRuGYWqIISXjwxH3JUHGwcffCxJ2obQXHYwZ6225q4sHY6I0Hk3b0x3WGXiM0p8FBSPt17dCDj0+PhZzVYuXrDlxQu2rilKo8lq1Yr8oXUJiEgYvC1nEALm6OgHRnInw28GK80dGMWTBo5hehIYqQwqn7Kl1XWbOXyLT0e4O0QR7nw8+fjjdlHeuizEb8/O7rjvK196+DciE4FtYeTJp042d1938LFmvfFuMXLasRZwQFqZ9E+Mj1mz0fB3v8GgEUn++ovPWUdjI+OkZ3aC+MGBc/JyWymuBKGJ4mnIJIIiOIxDzkQfV2W+lD9TlhYOz3mH+ZxgtVLxqUxTVqGZ3HWoE7exjnumssJtddEqGxu2srQo56bpixejk5M2ISepJO80jyVA6yQofhcF5uX80yYObjVoW0fxLCxsKA/jH1MjmOQvENSRvjDbrmru3BjZYbs1x/bFdGklmvvoN75hy6urtZGRoV/4whce+mbSRB+2hZHA/Mlz8wcO7Xm83qq/R0iOuoERsSH0voMH/IuqMNLNozqKNK8ce9yycs19vAmc8fwwBZVy86R81AO4gyGmBSKIsU4cXSkDY2+Yz4nZ+ZLN3XCPzYzvtsriOScubuX41IzN7DtoU7v329jknBWGxiUYmgKVija1Y1bjb9m/UDc+M+tmtzxc1piLIyTHRR4r7+lhuTHs+QkY87gAODC3pW+OrM7jPdaAFzvnwoIFXrBPm5SGmV2VA7hRGLd9h65xgWjwzUoJ0cMPP8wc9yv79131vz311FMy7JcCsrtt8M2Hn3hoeKj8c6lM97R/q1aosf56UnNCzEheTkmjzs3mmi+0I/V4qXxADHc9foiaTqu/OlennTlCHG1wQpEWiICOwjzcdy+v/Dx6vqY56YnTL9iZsyc1/7xgq9K6Ku9al1DI+7GumOf37NEWmd7KiqY9Ykxa4xFYs1x27sWTdvrYc3b22HGN7R15vPtsaO6g7xpoajqCVuHIMBYX5VD5F9oleD5uqw6ELqxDS0jlRIEzHzN1vNXJtswKcayGLZw5JdNd8QVyrEllQ5aj1WiJlv/uE5/4xMt+a3nbNDLCwtnFY/sP7fmyJO8GEXovPeaDm9dff0SWUNoi4hXk4rO6c+H5Jyy1fEYd5+5FkGAY6Q/iKISFPhFcxIEwTDEo59/uIEWMJT9jES8L9I97SihSkvzV8ydtaeGM1Rsbto7U8zXzVkVMqIkxGps3luWpLshjXfblwZqcmg05FzXl68AoONXT3HN6l8zrnI3uutaKkztsZfmC9RpV11QY5XtvuA0lBji+YjT9gFnEMY1ak9O00ehYTcKEiUVgmY7U6k27uLph5zZaNr5zr+3evVsMbNva6urvLcwv/tnpav03Hjt58tu0Edh2RgIXzlw8c/i6w59vNGt3ycDu0vTEpqYnfY2VuRlSymR4/uRRa86fEJ/EHHWOZy18yUuEgFlIL0c0019IKzPGTj3GqbbGQjQRhoadctJgEa2KwyAcmKrk8zKnGotnWRIbLrhJrGuMrGhcEtclUAUbFR7DMqFDwyM2veugze07ZLO79yWmdULm2zSur9mq5p3nTz8v7T3f97r9Do9CR9rFfiO5MY67zxXFkGqjZUuVpi3VdS4zw3MfWJ9qy/x6rdqwhbWKPX9u0coSlqsPHUJYmfX/pb/yV//ab34nJgKXhZHAmRfPrOzev+c5aeMH2o3WEKs5R66/VsTsWLk8ZJMar87LpKyefMbnfSiASyrjiI5cN/WDFFc0sV4nSLJ5uAZX1vOKGTAY8HFLSeK9bcgjRTOrkngY15PGaYCWBkn3uVkrJmDm2XYSnoTKWnl8zlIsBoi5iAcfOFtbXbbzF87ZYkXThOXz1m2s+SpQuBkME1mgSCVjH0NEz6q1pp1bWrVjYs6LF9dtRZrIhjC+K41gMmygjVVZqQsy6c/Or9l6Su1mC7Zzx5zt2LFLPk/zn//bf/tv/UMt3wlkpy4vHDly7f+jUl3/xzot/OiPfcBukoktF4blpR2y5598zE599tdtzyif7MtKW2V6lDFhjZtXJtG8UJcxE08RRiPxeLJ8EX1stGiTpYKVxBwWzVhHXa813NngDVjZdMHm8qOWZTNTl118cljKeTEsrXFN5lGeR7vRs2HNNdPFMD/FRLPLe3VpzRYXl3wFaHR42EakuaWRso+NeNOQkw95L23U7IVzF+3Y2QWb57taYvSQGD4qP6AsR4o5NK8UxWowV1yX+T6/sGQnVuo2c/WNds1h0WRoyKanmd+OVUqF4vt/+Ed/9ItOhu8Al52R9997b/bjF8//Bbn//+vs3MzIT/zED9nuHftsl8zY6VOn7cnf+fc2012z0SG+tcH4ESQ3uOzhvCGTWZepQiOXqk07s7xhZ0QEHKHJ0YLtnx6x6/ZM2KE5TfDFXJ94i8B8IPT2uz5gByf32Mb5o5ovMk/rWLZcknC0ce811ViwxYWL4SsDIjgEakuTlxeXbX21LtM8ajt3yosdH7XiUE4CwHitaYMsxPzyuj16/Jx96ZnT9gLaJ1PJeH74wG47ODdpYxKWrNpjP06Z70+KkViYusbeRqZkB6+70d5xx52+25DpGMPNmXPnfnt5ZeWnfvZnf3YlUPDl4bIzErj//vvT//mTn/hwpVL9f91xx+2773j72+2mG98upUvZY1/7irXWNUZYwzY0CV9ZnJdjshHMkTRscWXV5hdXNEY1xUjMrEyw6vRbWbj60kxuY2leb9fMDdk7D83YVTNjVtQ4Whfj56670w7vOGBrzz9ixZy0URpX1BQjrzkiH/5cVnsL8/OazzU0Jg6JcWM2MTFr9XW2X2VsenannJ0Zy0kbz184bk8+9agdPX/RHju5YE+eXrbTy5qXCk8h4oLFZJ53Ctx++2327ne9yxbOn3dnql2vStsmbXpuzvYfvNqXJ3fv3S2vlwX9rC1cXNDo0PvNZqv1iz/8wz98DLp9N3hDGBnh8HWH/om49wuHDx+yP/rhP26HDlwtaazLu0v7eMUXyU+fPGHf/OajNjk7Z49+85v20O895IvtmCbWQJlsY9aYp2J+WRQIc7JwHzAnsh6eHbJ3XLPDDkyNal4m4orz9bUVEU0es8xicbjoN3fHZCZ51ecQb4Qsj/j9z9HJKcsVNDWq1vx5xo4GtXW+mTU8Zg8/+Yj9yr/6D3Z8sWJ1bhKoLne+hA9zWtqHxAwBrNT8sf/hj9kHf+iDNjY+ZpX1DZuamfZbcqRVKhXfKXf69InGyOjw85KB//P48cq//J//5z+x5sT6HvCGMvKqq/d9vN1q39dstOXsTNpdd95t733Pe6UBE8YbjEc0Th07dsyee+45e+HECfvyF3/fVqWRTLQZQ2EkWqjR0xkpAyyiMRWBpWFkZYcBdxO4f3j9nnG7+/BOO7JjytJKXq/w/eW2tFdjlxhZLuAFy/HRmMai/ChrshOTPpdbuzAvZ2fdzi6s2VdfuGhPXViy5xYWbU3jKd9V9ttoCFUyt/VXpgkXX1cVV1j8xhP+xb/4i3bnnXe5wG5oPiuzaSdeOG7zCwtifON3r71hz9879uyXvv4P/sEn2bj3iuENYyQbti4snv19HkBpiZGsYIhiNi7iHTx4wPbs3uuOwNkzZ21e5mhFHfZNXRBGGgfivg8nuQZ8rkmAsWIwqy6LS0u+OA8wbRkvZu36uRHbNzViuydG7H1ve4fdKAcjKw92bWNJZvuCLWhuuCKN3XAmy9SpviVNw0+vNe2/PvGCHZVn2VXbcSGer/NE3Hh8gPZ9G6eOvhqldhE3luNyGhv37d3rdzdYgmPvTV0ePHinMqn/9MKxEz/pyL5KeMMYeetbb3pPo978lBhZwLyww7ylgd89VcYV8QYiMHZgenyepnJ0GAkHwgI1JFJHnIE6KhPpsBrlYCcBS4HEhwd/Qh20M1zI2D/7a79kN01O2Klnvipt0hRFhL2woUm5pgIdTR/wYk/Or9rX56t2UQMy0xy8VH/YSIzzB2FhItqY4EL9aCAa6XdcaBfs9Y/XzcNM8doHBeFJ+Xwxt5jKdd71zLeOP6EMrwpU1RsDt7ztxr/dabT/qngWPFI3RWKAOo/DEh49DxPsoF1CNmEC+ZF+COeMpBxHpamoZ2Q+h8uxtLKkOV0Yq5imQGklqQ7Y3rN9s9OWk/NRraxJK+XdKn1NThQfaClovGOhe0PjYkEOUU5xOFXccywV8l6H2BpwUQAXFxKCxkX453c+OKE18PVWE0iuYT9xmHXZ/J9+6oln/62nvwq4bAsCW+H9739/YXVj5X7RdS9qBMPC/UMd3VwpiAAu6SLQt4mbCBOevYAQQQvcYyVJghCYFNIb0kZEnrGLJTJCJDphaW1DZrNua+L1SjPljkxT7TaliVVxtc6KtvAZLg87TkXNB2++es6umtW4qqnHRp2ROdQVA/ggVBy5BvyX8ySP44DA9vvIZmW/j7k4f2HBbxa/GkBoLzusrq5e0+WbTlKN2HlnZBJC5wNB0NIIkSh0mrSYJ0IgUMZXWjh3Z0P1cXM5OEg6F7HCU0zsIpDnq3kK5ts3fmnOmc/ngiAl5+wwYLXH4xTGyiYnS3PMLDe7NPapHQLaFgGhcmuxRRMjnv4IHnk9u+K3Mlwnwv+Hbrzjxv5XGl4pvCGMbLSq94o4E5zTV7SIzrhp1JGtFLGDAH2OZpQCgRCBCJ7OdXJEyuM56V5WmsTb+vnCq98j5DphTJy+xJc+YN48jzOfbRuUQXvYJ5TXGNq1F15csadPLNnJhbqvq9KIt5rg4eC4JJrPdWJBwN+T+UuyR/wRWsXuyXazP+sRrwIuOyNF3FS3074DaWXMowvOEK6TDkUGeqICmpX03wFeBckO117Or4Pkw3QckU1G86P/xKyGuHAemBo1VkxMGEzAKw3fZU7KiLmWG7G1ZlnTjqJ1U/lk3Avt015EM/Yl/AqS6037IkgyR6sTxlbRoZv5vnvvvXfYI18hXHZG3nnnnTNC9W3gHhhIZwMDIEPsaDBNOuEYiYBTozJ+HYr2CUW8p1NHQlD3bj1fUj/xnNAiZrzPSDHONTF4oq6RCpjiviWgFEeC0lTYr/nz4SDU6vlovw/K43X4aUgPebcE0pPgjlu7c0QO3S4lvWK47IzspDrXtrudg4GwoWNObYfQGf2EDhKNhJIEcRJGRMaEXETH8oLknJS+YKgiqoWgrq04V2JEf1zG4UiJkcS5CQzeqXIrPnjN1HUJHlSrgHUIgXIhDvB+bIUEReJpm9SID0wgEJdo51i73X4rJ68ULjsj2+3aPSKSf02MvkISJwTXSQDod+Sza2E4dUIDnp4EB1UWHY6YwzWjX4eCPFCOiaqrCARVBrLpILYxmUiYGRjp5albAuX3FnXpTKNOhQiRcTGOq8DcKHQhAFHw+sd4ngTO2SLjia8QLisjP/rRj+Zard73oSZsNA54x2PoAMTvE4oEGKdrN5dJOsSJhIvnPt4qeJwCrI8Pq9IeRze81EMmP+J1kl8/ns6iwSY+HulpxHkpj3EBoXwSuPYtG0k64GmM7YlF8fjQWEjTpefXuUPsh/78Ydpe752sfoXE7w2XlZGPPfO1A0L8Nu8Ik3M6JoidpCNhIYAOh047cNQ1+fxUwTVYJ8QFwviZ0kIhrp35HLeSmELJgTqgYyTmSy1ArJHfEBfLhmPUOK6ckLRHPtIVqM+96CR/wEaQlHPgPJyFI7hQTzd1davVutYTXgFcVka2Wt1rxcBZ156kI4EhOt/auQToInkDQZOOKg/Ecs3UZWJp+0A+2EZuluHIi9Cw0hJDAOoJwkGdDtIeauAqxPPjZ2HsQvgUGca4TTwAshIiQwmheEh3RHXqcfQhHPyY5PD6PA0tTqVynV7nniTpe8JlZWSvnbo1EsCR5kg3ks5GwjAWRUZtQsgT3ASunM1+1SdOcuE5qaMTmQgTdK6jL6th8jC7yR8l3AxLBAi0DcN5spi3bbDrm7VTBA2CUT40KoAbYuwWnXfg2uuhXQVHjfIae7E6bnmSSvrlFOc0UIzj2mr94H333RfeovQ94LIyUhry9viwKchztrmSswnOZI7+G5iH8wFgqiJBHXTOPA8zF/Qk1BWYwQQ7gCubgHycEpzIyuNb82Gkrn3dV9eEOL4xLXHmqRSoIgTg4BN+xTpQVnVRZwTvF9fk5U9H12biQ4bN8gJKer06AXc1efuZM2f8o+PfCy4bI++666591rGbE2xDBzjf0vEI/c6Sz4+KVD7PngSiAejr+10TgpHXs4sQnjPJyIEa/CUPsRaVCe4+DA9M4oc2YZ4/RKTpB3FelqxkUaCGiBPHiGfQ8yROB2cMJ1sgaF1Sh6cnzhzXgr7W92y40Wi8P8R+d7hsjGy0q3cI+f1+IaQDOYCAfr/TXEQicC4gu5unpNMeFwOJSXwgdtAWn1irBjTZ54wxUF5lyOfm1SsnjnrRMJgHWVQHaU7yRENcKxWvOlzjPSUwb3OlKmIdgDTA8QYv5SNma3+I8XPPCSqxbaZr7fdwk8EvvgtcNkZ22h1JllBOEIwQHY6+PHrHuA7nfog/W4pCxEjIQIKQGIkjTiZthTYD43Tt9UOohDlkgdmUE6P9bkRSBwsFXPsjDcLTnSWvMaDjeFERdXEu8LY5JudeT8iZFAhAfKRFwH8TiPe/kH7t2traAU/4LnBZGHnPD96zs9Vu3+uvoqbf4KeeB++VixAfu0MMwDWdcYLoj4l60BXKhRM63C8gcAIp3l9q6y4t6bCO7BA2rMHSHkx0QifaGkQoxG3VZFpFA3kBIu2GukLwCAElA54JTjHeJSUQmlRwI2ZzVSsplwQgJoXhwcabzdqNHvFd4LIwsr5auUdmKZhVRzJBOHTfGQoiUUK5SRqJwrIZVN8cA0VWApcEcrkwhHPKuUMj75TyMCKunaJdZHXhUNv9dOL9CFMpj4YGBnrNKsRzlzhAQGBugq9CaF3ZwFVtIwTOFA8ITMRPQad+pH3PG+5DxjqBmIe6dcy0272DnvBd4LIwstNuvlcNeVtREulaZBxyF+7uoSmbhInghEjy8hvHJycWoEhnInFkULq/EiXRBup006o/igTTGYgOEdm24ct7CmF5zmsK+XUGkYnve7doiudNyBdx05HuUTwuvtPtyFRy0zbg7ehI4P5ojHfm6ghb41iszN9zAT3BZPtAA/WMPPp7MDEQs+8UgDiIOrmcF/3gBkVnoWsCleEBV+ZeZCCPR8cj0QkxIUOn3fWHZagZZnbjGmvIQLN+jdZx4gsHjJfS4rCVP3kRhOJ8SgHjBDy/EU1l1DIqi32J4ClKj/PFGBdqcRT6R/D216zEOnTtgkegbfeyu++88847R7zQd4BtZ+RSZentQuwQaDtiCk50EAZvIQ8hkEA3LvTOISFQktdPkz+X2piWAGcUJRrNIV/fpErjOLoGURZt0CmPsevUA+UcnHDhguyxLJoLsHnKvUqdR0vBuf+6lvEX8CE4muqzC4TKulAk5eI5Cw7JeBgYmJQljRdMdFvdWyRG33Wc3HZGtprNH1JnsnQI4gdpY4VFBGEcQ8IVR3AGJ+D56DzxXAvVLTrqZ36lOjnSkWAyeSI4mEBKwRj3NmlT9VHvZjvKL+KH21gEMdYZzjzSR+pNPBTAmec7AWqIuDkuOoljGwLJkbI+bibn+lGhwDDAhVHgjFbdvA3EC3okvQ3tC52yeP1d74ZsKyPvuOOOWWH4rmCNII4GdSdQ0kkFOuFB594ZmS9MTVuBR9N8BxwdTjodhcE7qnOPTQjoQD0yq3Fco5wfPUcM6rjiuuo9qPlLDWG48oKrm2O1TTxLeq55AkqiPX7uVQXBCafJGEiiIJQIwHiZoo86j/GueUmI5tuHH4/bFDgCcaLDuz/0oQ/xapGXhW1lZDfT2NvpyuNiJ5o6GjUKInvnCB4fOsh5yMd1YCx5o1RHiJoXagvgzooAIvD66GBKg2lNp8PTw16X8oSsakfEo41AuIAD7ZIL7YwmNZflJbi8SzWrusPYGZ0qJ7bXtglOfI7h0tulrhjvzKLtyEDFUZ5+4Y0Hy4DZD15zyNd5y6nzp67X5cvCtjJytDT1jCbTv57KBBYGFgl0gDmRSf1zIQ6RdXBG+U5uGEEHA/U3zxWozQnpletawd/56vtYAQjmuYL2E0RK8S2kJnFRoHQhHEPdAQlKUgfOkM4UeKoLjxgAjyiIoBBx4qgaOfNfT1cb7iErLd4UuASSugI9knp09DjOezbaqXeOcPpyEOzcNsHx48dbb3vrO75QrW9kuu3u20RUOXEBsU3mBDJEosDQqA0eR0WeLyGcjsH8QOIAnppc+5slpTWUp75Qv4Knw0HaCPGxPQCG+/dB0M5kTMW8s0GZc2cy9Skf7+rhNTPeriD2KeITIKTCGIekfAj0MTG55EniESohpDjFgnKCYwj2dLk89L+fOnVqIVR4KWwrI4Fnn322+fM/96f/69EXnr9aY84tTksByAUQulvOwdjT6BSgc++Q/gLjRUv/VZ8VnADxKBNUqVV0wYJ3eIrYBSORbK/Lq/USHlQkjM0yx655iZmlPayBb5PErPJ8h8q7ACmPMzJp2yHWrxDa0j/tJkYv9tGZFf6TfJfW4dZFeTiway+VSS3ncrl/Njoy+ue/+MUvPuf5XgZC7dsMQj515KbD/6ZVa/8UBPaXCInA3qkt8G0vmI1Af/0QCOmaqSOlwz4a5mxp45MUy+urlvd3fwevMwxm4BDY73NGHZ0JOmGM8pqVHV1AS7AIpPv6qv54vB1cEZRu8nj75OS0P7UV+xBx5jfEXAowyOegnqifBDU3pUkdaCMjJnV4fCb1RGlo5C9+7ctf/nTI8J0h0fvthVtvv+nHu532j2LaeLE6752DoH3oE4He+eklzCTe0xKg20nXA8AUHaq8wUrE5mYwbw6hnUaD1043fVzDVPYdjIR4OEHRoWEDMk4NmgR7ISr5QMWnKTggzCd1jdCAowvVJbiCzkviOKc9bzOYS3I6BpGJlNEBYXLI2Gcnd0z+yCthInBZGClC/phEchhUmWCzalLltSiNhr+kIe5O8+7RyaRTTmydODG3pEcmRIeB3IFRTX9rVmQILw/EPPodDUm4A21JPXypUMXdQ0T6+fN4orEWQVvdyQkkV0OqQ3nJzzMlCGMo61U59I8BWX483eunXx7HdQhAv4waZQ7cUj8Ev/HQ7z7EG3dfEWw7Iz/60dtz6WxqOqw9bu7iZkc3GtpsNfyxN8apAGFUoZM+JqqXzjxPCkyMBIhEJb+/41tEx8lx85gR0aRFYSE81EdZd5RcK3FiuA5TELSVV0ujvTCJaxwg2kYYeHQAIfGvJOQK7hjx6m7qDDKRsCNhVBCN0C7gR/IqcA7O4AkgyMyXeb01Ty0j7IVC9hU9qRwh1LSN8K2juVnR6jr2lEaJxPmgoxDI3+emnvGhlmqTd5nzesstZjcBJ5iCMw5iUY/iIQrfGsGMhq3/YSkNwvotMmVA+3x4SupgvAwODl5pYnoVfGkvacMFTvPGOAUK75QLrw71h3sUXxXR62K+ini/AH49KDKM4/wF6+GsVj4Yj+kGB97HyqtqMNXk4GEif9dsKrVB9lcK287IdrX6FjkJB+geEg6hnL4K8smcADCWdU+2VvDyBJ7k9RfbJw4KFHBCOSXCuTNTgCaurq26uaZutAoz29TYyItueVmgfx2P8VGEC84NeDBOhhAZF0wxO86DKXavk2acCT5iOuIwFYJzvb7O6840byVJWR2rBDfQjcITQOdqPzzs2hQT+eJ5R9ZJ9eWDlfKVL7bJ9lLf9S0eL4VtZ2Sz3rxViGUgmPNCfQrdCqThGDovZDQG8dAMD5KiKesVvtyzZhvVdTc5jB28kprdbTCQ5+/56gD18lRzTibPV2HQINUTvE/Mb2AIAgBRAzMDwDB/1lJ/fbMrXIPG8mYqaa1CWBTYdJSoG68VPPn+FxbB+6U2qMcn/d6xoHms0faFirsoyuzWRcIbb6m5sKqWdDbdyadfnUZu6zySrXzzCxf+suaPV4s2QTJBWrbF++gElJlJOkxnIAaX7iEqnTJoFqYHZvJoOB8vIbAW6881wkRpU7hB7DVBJSc2tVGri4zqiowMDHbp3zR7CbjrD2HBRP+YQuWWMoY4rtmURf0IDYwOCxFivjrqL83FKihgWVhtoiEfvxPGBW9X585DzkMANL6v5nPlXzl9+rR/ZeeVwLYyslQq7W40639FEjnqcyiQ5aAA6fjjPIITOSEqAaLR+fDBUN6GBaOC58tckXfHMV6Rh7pDVVSuczfjYpj0PqylhnqBaOLJE+qL42BgfjCphICDj+k8zAODSSPojzK81hqzTM62zLczUVrKNAdGgRvp4O4ftnEMEly2dJ62SQv5cy+qvX929uzZl30T5MtBlN9tgW66OyuUp4Im6FoS65/HTUHghHEJeYPrr/MkhLSgLW4KdaSzvIUxOARCPU0exhzulIiAnTAWcs0RMxzMYigPuDlDc3Ue6woODWMUJhnii6jOxcAwUJSxdSfMhUDB56uqmyOMRqD89WQK/qoXHZ2BMIiqVEkUKKqkfQDNdAFKBMQtUS51ulwu9z+Q90pgexlp7RuFcAlpjpLJkcfaNs1J6FQ0MXQcSceb5eULmEyITVnmhmHizhQgMCCMg05uB69Pki6auKl15tM2+f0ZSOrhsXLeFBIYCqM3Fwr6PHdcmMbA2CAAgeCsIoW7/4yvitPR23DtlMnVud95SdKDtqslnfPaT3oM07ZCbBf8Bccfeuih/muuXwlsKyPbjeYdPqCA4BYKgWyURPcQ1VE6GcYNmBLKkD96li8FiBq8SxFQzHGtYpx0Mxk0jTVSPhbDk8guTP4MpPJDZMXhZlFzsBiY4E0L4HHJ0c09QbndBsiqsPXEHRXhQUByAgM3+8E5RxVVGfoUzsM1HUy6mYTwo7K99GOcvRrYNka+96ffO6QO3+oIqzOEvuZ4n0Ic/XOgE7relHwYxTXlXF2dQCDMPbtAYBHWNQmiq6Jgi2XCFTiS5vnITyO0yVHXSvO3f5Dm8RGRICSOq44xvo8TzHLBw6ok4yb4JXkpF8qEI+3GphEF37sBoh4ZoD8to3MpW88VC4+ElFcOFN0WWHjuzH6NJVdBMFEtBIDO0SlHWkSIRNQ/P07wQHVhF9MCgcKlfiBaUg5CBg0gylmiuJDfA39eJDDCF8JVP0IQqRz21nqNHgBvR4kcwnk4ek4dg2yFcs4gSvplwMEB5qDFCFwSPJocSV2gkFQfGJm2U8VM8dkQ88ph2xjZbXevEsGmwTHsQQ3Yxl/+vOc6QAgnOgxImIDG0tGY03ORNwlJZChH8Cj9wSxdh/RQP8EdCQXmg6FF/brAoA06OKh8gmeAwJS4G87rFfRz6MTr0NHv5esYMNHRmYxTRx2c90spjatQt58n9fImaY2n39T4+KoWA4BtY2S71z1MX9wEgqiICNAlp5yCL53pknyMoWRx7YKZXHAuKaYk8RFcy6OCEzwrwhCqZiTzNEUEbRVzvX3aVD7XTqXTjufZwnwFvhRAUKpHAT5VUbWRYNQTWkmKUc+W/A5+oTj104NHhmjwDLjpastRUvqVkOvVwbYxste2W+g80Ecy6Qod9k47sUKsdxPiKDBmcI4me6qX3QTqi4qDmXSt4F/losl0U+akTtIUxwTd66YceT0/18z5Qr1+ErL08eKSNzSHiBBL+4zBXEFE8njOpCwHN+E6Y5c6+UOvSUtKwVxvT7lDwoa836/r7FXDtjDyYx/7WEFzrmSjUEII/00QTwCJpGveaTobosNKjxcKBADQhn4GgLTIFCV4efUmjF3eUvjz61CJTzFCxR5HcMFRlGsYBFUahOaUK3DhmKDhQHVRm7zupB4PSidE8LoSVjvzkw6FcopNyoXr7tNjY1OPe4ZXCdvCyK8/8/Wxbqc7I6oJYifBWpc67wMd4Egn/Myv/Nc7reBbJyBCKOzpAAoiA+mCsFme00sJTDxOjnuwCoGO4ANyW0l+aRlvzaWHE/0reHoCYBWvPa8yeI0IlPc3lN08hvKbdShPckoc3rDmyJ/7zGc+86oWAiJsCyNbG5Xd6udYcplAgjj90lFXocNEJB2KnY7gV4qL5hDice1bBjlP6uE/mtg+w0Lh/h91MCZm8+lWrphtUtjbp3hSNniWIT9HHWhChKYqb8yvQ5nk3K/5DcwPPyEdYHwmHWZRP3X5ORmTeMZopTXTuezvhlKvHraFkY1m+5DwHHUJ9R6FXjmRvBMCdQhN8WvitwQfW0R4P9cxjDWhFpQE89jhV4SJDNR/HzShTkwfR4ikMl121qWtVCj9RiaV+YySvf24agNs4hDGPgp6/QiG2gvzVlXm8cJI8ZzHMlvr0Jkzid4GDzZccwyBfuuMOtS8HLDHJkYmHlXCa4JtYWS30zqgLjgFo8TRBTxBT/eOEqNc5IlX7krS+TB2JuTt/wYvNxEEP3IWiByAtljMTuqhUkF4HI7rdHOoVPxVEe8JiM3tpXY7rMU6A0J2AXjr4LjoIE1m6uIpOsR8zm5FIDihn+QLfQX6DA1X4d8D9cuyuAOl8hwz9thnP/vZVc/6GmBbGNnr9PYGnoUO0hGu/WzL0TvKdQxeOJzo1/N5eQXiIWLIuCU+5NJ5aMsLx3wC2MMKDkTLZrIP33////P3FR3eja00ZMeZSED7ue+ocxyjeE+S8n5UnN+q8sVzFBIB0Lw00dRo1jetBCG0RIdiXITNPohSvexrcnIiDJyR9913H2+P3gfCEUm3RvpDdyCyn6vzHvzK+0nPJJ3xzppzw8/ouztLMS8EJHhMzOc1+LUTMvlTNo9lWa1QKv67D3/4w/ADi75JRFfgoCUxHs1y7SIk+SKEa1pK/nSJNjoe/Ovc8yT5AjcVXLiEFfglgSwy7585sG/4XyrxNcPAGXnmzJmyBPYAbrYT24kazFAkgHeGOKVBZ1ji4493LhxhMeOgEpSDctAjMMbL+XkghjPOzz2b1x2J6VsppI2ZbPrZkaGRT5Keymaei+3GfFGjCdRDvYCfc+JpHCBZzIsE8P1Kl4SQj1TS/I9o4r1gSNwCtEF6Jpv9D5/85Jdf1VcFXgoDZ2Qj1ZiQKdoZCYypEZWV4t1xxCGAjycQjzgK6jqaJiciDPUnoRT8nmK8FxjyhNtOoX7Mm+dLzGKID4FrPoJWyOX+0ze+8Y1zNJXudU/q0KZdb8o5wA9MDFoSAS0lznG6BJRX+Xy6QVldRAbGnP16LqmP/ocIH3sz6VNjw6XPecTrgIEzstfuzciBGcaKRISBYHoExHOtENcvufb8pG8FT9CP/yMIZBJjvEzI3ReMxBQyFrLbjXMnqNLTmdRyoTD0CS8gSBVzy8q34dWpGq8ZC6LrzSM/ypwwSDk9+G9oWkCG5FqhHx+iQz3hVGn9Qn0Ax0w284WHHvrqK96/+p1g8IzstHbrtwjeEfkozfxKSWL3SfDesxYbJv5oaGCMU4V45QnM0tgZVEBlA5OiW+//nHKVmGYi0V6IJSfnC3/kj/yR/udsS2mrqw3/jn2wE0nhPhAXGOp98PZDHMF/vQmdgZ9Ov60OXQY0khb8YlNIvDqRI5XOfsrPXicM3rR2mvuFZ6ZvIkFevz6OeQdC57nmKQyIHfqkX/1zz54FZswuTAhMdK3yOR83o32xm6B4vzktR4Y0BCCa7cBwHIlMr5Av/PoDDzyAfXeotLpDSh32LR/kTTBw0HXAm3N+nPLhKAhRoR8QjyP5XYDUF8+mttFsrAN9CEXIE/JTC5/BkAP21NT41Oc9w+uEgTOy02pfFc6EbOh2QJ7O61wsjH11iGnuejDO4eA48fQPYbgiHULEP+XzDJ7IP3HhEnCNVmtE6fSxoaHRL3hCAmOlsTURcsHv6LvAQHBSAo6BOQEfZwBJQIIDPfBpB7gmeTxZgd3uGpy9deJdgD2VmkOdoRERP5v51Oc+97lFT36dMHBGCvPdCeZ0RYRSIyJMkEThr475WdL5JNbTnYAeiNqaTnaIAgmDBiMkgcgJIfuEB4We72SDcKrzN/7gD/7gEmLdcccdF6TgxykDlu7ViqlxTxFa5AENF4kC/qFsYIsuHAmOSUICLkL0QUdHCxy5UEykgQPnuczDydXrhoEy8oMf/GBZpJsNU4EkKD6Y1ZCHDsRTAIZ4/+g017qIhOAIEUHSmQVsKeyEgdhoYHKEEQA73DQHXMwW8//ZI7bAe5aXwdAfO6Ze94J5oFWTfV+CUyPOSJnruE0y7C0K9UdGh+VFZU/4E0oiPjpu4RmxWy99Q3Q6/c2hdPE13bJ6ORgoI0+fPj0kl38HnYtMiAylM354CcStNvFOQ8zrTPIz/gJ4XZAkSSNPCCEqnrMKw7k07Hd+6kM/9W0rJh9+8MGO6rxI7SFQ1nXJ24Cxbd+jGr5jxTt7fBWB9hP8wCNqK5pLw46zGKwIz+P5PL+AND8on7IUM9lfffjhh8945ABgoIxspVujMm9T3oWk0wS6zF8E77CCd1E/oa/KETtNObTEA0TzbIJA7ORC2RKN4MfNpIRC+WGCnKFmNpf7D1udnK2Qz2Ue86pUNsxLNVdlz62LlZjjWqf6t+aRgFC3L9exZ7YdHvxptTfTwnw3zHUJm3QI56HrqXP5fOp1zx23wkAZmbbOuEzTqDD2a35hGsf4DORmx0IgF9s5HOhlTAsxDnHs65cLNSVBvyqORjEd4RFy4rP57DcmxyYf8gwvA7l84XmJzkuYHIRkc1YTCE+0a1ISPCftYSJ1jD5ATANemj/ijzrK0friD/3QT7AoMTAYKCNT7fSY0M4L/XDtHQlNeH8gm/rCmIm00rsotYxPSLVrokv85tNTYdE60YR+CPFh93rUAMUr4I3msvlPfO1rX/uOzxhKONg/3GdG/1sfmEX9h4WFMBYS6EucTjBtwc7wajRfQRIezqRQcxIAKJFYEQHlVU03n8n939/JUrxWGCgjO5nuuHdiy3gXls0SZiUED/OtcBvJgzNB8YxFbeJDGm/XCE4I9aCNm3UBLigiLA4Ii+34KaRlMqkzQ6Xcd/3imwRjNHAO4jqB/Qj+zkyIT1d0FsZB8gSGcmRcdG8XxorhkDKkKfSZCULUEQTAF+DT6ZO5seJA5o5bYaCMFMFn/SQhNEDHNiU6dKa/5d4ZQFpIVwbvPtQLTzuFh19YDGArfnhsIOwS7xOSLd8J4HF6/bncZ771rWe+4xswgHwmO6/GeGldIhgISlSSYLyFRLhSuudRIEZi5czydVidE2K+CCG//hHqBEXHOZX53T946A/Oh5jBwUAZqW7NBKwDY5w5Ag5hBQbiB0b4tn7F+TZ/Z1B4iIanhPP+cA1MDFv8oyC49FOvE5H6Q2thqQ6t9vhWKpf+uDf8XSCTyVdE2MCBgKbXF6F/7u2EC1oh4JQFBpIMPpuAtWHo2FpXKOW/DfX326ZDg4DBamS3N5XgfCkkcS6wdFCED9uEQSAsGgCROf6T5ItMA8IcL1aX/EYtgHjqjcavR6dHpr8UIr8zyGgPy4SyIqj/YCpdSBKhidD3pAXEunaGSz/fXLkJw0UAR17xuiadeOpM2/OlUmlgc8etMFBGyrZOCPPkIumOM4UzUhjfgsSGP3U2DGyeDnh6HDMV73VwJJv/UR1ohzoB2qAc0YVC4ePfzcmJ0O529ottvCBO/9zlDwJDzX0v1HOCP4fN9gBnThI4eJwCpcjp6YAXoz4+05v7L5o7vuKHV18NDJSRwr2cYO6wSYzQSYek88FEBoid995GgmkCx+I587gQHwjsXiPniRq7oKh2GC+tOlXMF1+R6ZK3OxsERX+qAxGJwuMhnoN5QJnDZnqoJoHNK/D1UsrjmFHQY7rtXGawc8etMFiNTPVyIB8YuEnoyDQPYgSM4T2t/TgFIBKPa+eT1DCarlhnP28kpuJ5MxWDXSaf/b8ff/zx40R/L5CWZ5IaVBcRqlsq7UxN6o4BUHSCFzjE2ACOU4J3PBL6ZdWZVCZ9PD2Sf9VfM3+lMFhG9thOlpzr6MSHAlwm50FCPaJ/hAk+/Ck4ASCkTzMCY9EU5ox8ES6s9kSHItTBFEfuYKWQyT7oEa8AepqVU9qr8EZDXQD1uoOV/IHaZmpI5y9CgnpgHP0jJLjxm8xJv/CN3w87FLYDBqyRib3bAt65BMK5SKBO+oKznwckeMWy7xiI+TjHAZHX6kcm58midVi4DvHk5k/jz8NjY7e8ckei05lKzgShDp/nIjgKUeAi/pv94AwhAkX/6ed14FqHIIzkC7Kdy+Ze0avIXisMWiOzsAL6YoKSuNBRDwmjiNOf9C2kJeDji8pFTQu5w7WfQaQkf1glSfvigU4snc09+PDDn3jFL08QicVI6uMK4gdcIjrejhpNUCEiMNjLYEXAPsTHLEDoWwDHW3qvcDaVb38jid4WGBgj77//filVquzIOwHoXpDczQWBwAAnCuOh/nyJKyESAe80EiaQbZOY4emsAKF+vFuW5FInR4rlV7zd3r8Al7JxJCfiFtoJuAOhfgGMISRxgdm64p8jWfxXkFxH8PGUDqVTj/z4+3ecTqK3BeIm0tcNzWZzutGo/Tl1dpqd104ROpKwhWO/m97BkEK2QKhArEiMSLw+JPmpiTSIhDDASE2y/8PTTz/zbzz5FYDKjbfbrY915LlyLaMeHJKIVxKcycT73ybDSLsEuQTXmMfxo5y0kTpy2fyvPvjxrw/sJvLLwcA0stOpDMk5Gfa1USfwZnCmKAB+TM4jBDIl0q6zvoZSVozyhXGd8zIiFsXJ504P67FmjVw285+8olcMjSnNHXeJI4HgWAlBwCPgGAMNOGPFEMbmsFTIilTYTeDjtYIzN4EoCKFw72K2mN+2aUeEgTGyne4Nq7NDwVQFcwVADGeCGNDmboXOY/A0J5jn7JfhlyWXLKaP635d/EKkzfpT2czjk5Ozr+op304qOyGZSG63UV9oA4b2Ta1CxN3x77Ssw/3HNu+3402S3I8M7/MhbPYFHxyB9G0mCumvZTqZ573hbYSBMbLb6u0VPSYghL8RSiG8MiUEf0WK0iKh9IO8evDRMhkrE56iln4CrQOBuBahWUyXx8qck3ry+exvffnLr26XdqbXm0FOnFneRmjLQeeBAYGp/YD2sWCfrP0SQh+cWaGsQFH62SKU6czvPvLII+Ft9tsIg9PIbvcmYU23vDeBSN4nYvyauxWBKAq63gzKkJg3COlk9ULsi1GSygQzRlnqCkxXrrViNuePAbwakEHeydFvpwm7OF+lbXAHnJl+lgDNkabgi/d9nAJe3j88VPXDLQakTWfOD42OvOZnHl8NDE4ju53bwrpp6D6E8TM6xl9CFY9Xvku8LE90l8MZ68RIJH7rInbUHkwdkM5lv7Z794FXvVoiPCfCHRM1AfMS4CxqZ8Q/QbvPHI5RIyPzAlPpI3myIZ/HZb75gfd+YNvNKjAQRvrLkdrdI/59yEhsBY6XBOX1I9TR0V/b4jUIdO3RfqpfQlKXXycAo4nnIMfjdwSNkPLKoZfq7mAuSCWbNQu8XQ5oKXjqSEMKziyZA7QxClf/tpyuXQAJqsaLqHNKf2zQOwG+EwyEkSvPzh+QmMsLhA6bDOiPeX4dnIbkMtCMH2knmsyfvzOAOEDUSJTbCRQh6okIu5IvFl/TaolQ2eeVg0MSBzjzknPaDLgkDHIUEKDArDAkBIY6aOwmL/8+V05ZI5XLbLu3GmEgjGx0Ggc7ne64r3mqsxAgdJfLwKRIIQ6k97dBEulmLuVTiki8pFRC0HBEK8J41mWc/frkyOSrNlv3fuTeosbG3aEdQO1EVLf8ApsM9Iu+Jn5bSOKjuaXrYvQTO4/s/HJSetthIIxstzo8Rpf1VRq0y4mUmEqdc+kxfq48Og/aynlI5BzwfPqLThIg+vTPg3uvuEzmc6/2DYpA51inpPqHvZUEt9Bo0LYAERcdkzT3qhVc2HRknMdZ8jku+46Y03odQQCkrU9/5t+8tjd0vBYYCCPVkSm/BeWdCxoUSBE6BcRrgBiCd9zP1XESEvASoZiD53HioAGS+nSqlssUXpO0r3XWcmo3B5Oc6IrbbEqxIB/BTwODccT6whUQ8nTyxzlxLEuyBO2oX1wmGAgjVctw7CFGkVNnbNKxEEPfN5uLzoHnUDIluXbGu7MRygCxPGeqWETKvjA2NvZ0EvmqIFPXhLZn2aDYW9oUbqDr54LIGO9D0g8lJmZUeRPP2svrGMZMneuPp7VTuVz/Mb7LAQNhZEdu4CWEDxTxYzLfc1ZEyQUwUxGIQkM4CUTlX3+ce3qox80aceneZ7/4xS++7Me+vhc00g2+xeCLAQB1e/CrgLO3p7Y86Nzvg/rYTBpHmVFPU1BJ+uLLfF6l//TSvfSr+m7H64WBMDLdtTUIQUfjTV8nBkddR7MLxHgnQJKPPxTEiRuvU4GQnp86Fbi5LPb2ctnsd9xB/r0g22prxofyYA30F3GgnT6zwDVYi35fEhzCWBnOQyCdco6616n6V3Lp3qt+w+PrgYEwMpPPnksEvA+BGAFC0uZ1TItEi0Th1SeR+VwDcRslhHdGp1Inh4qjX/PE1wC9XgF0HF20vg9ihhL7OLlTBZqYSYaEhPGBscG6uNAmeAJejmMm/cU/+IPHXvVbkF8PDISRmkLxZFNT3eszhU6FRCe+/nVM4iL5PC45xmUvXnbEnlbWajfLBjSZn2WymS9+7Wtfe8339tLppnghvXJcAl4hhLEPCIx0lnjo90Xgack5/Yl9EYvJKRPrO92fUJ2bHL4MMBBGtlutnWJffvMZjEullCsnG+NIPCdAQJiH1omIOAuergybpAt1OCg5l8n8Rrh4bSAh6aidBMEwJvfnf0mrW5pTgJGXCuhWxvK0mD/2oIAgU41q29abyC8HA2Fkq92dwRKJLU4QuvmyHd9CgAiRfFHOyRJz9cvK73frlk4/NTyc/b0k+TXBRqMzk05nxrmDQuOBgZwGrfRIBZ8zYuqTPsT+ENdu8yhdy7/nxcNFpIda8Hx1lkmN++VlhIEwcrhc/or6IodH0i2TyLb/eOM1uOQB4InzReebcWHc6T92R+gLQRAIIl2vU/blr3zlW/Ne8DVCJp0ppbOZHJ9t4lMULng0RMMOQUv7Agl+W5gYmRueBAtxYdxUGRXgUxi9tt0U6rp8MBBGjpWLx9TlZX/0TdJ66WNmCei6/75wJUUCkW9rcCaLiDJPGg/9DoLHS0HaOv9iqOC1w8G9Bx+VJX0Y8QqOFLehkoeF1G4Yq2EkeIQyffzCZR/AM95v9Xr8vmuKtyBv6465l4OBMLLXK9fVrTpdZZx008Mj27x6WhLL43Iwl1dtdtt4p5t31p2Z7sJvSr4u3HXotKgnPBUs4v7GD7zrvf8+afI1w6c+9alqr9v5PT6YFl6NnYxrogTm1m8gw1RMr5jtQpWMoQlfHcgTPyTDGO/rwPqTIPz9xx574nW9V+61wEAYedttt1VT6cwanXWIEuxB104pmSqS5dXFW0NckodtIK7JIipTkIY/t8/4k5hY6jT7zV/5lV951besXg6yucLT3O0HX4SJ70f6V+QkMEGQEkblw1d/ioWClYpFK+g6ah/xfH2HOsDPvyjbam4o/bJrIzAQRkJgacy8d+oSJgbNIvh1kt9NGEGEcCZ7CFIdA2z2Dck6F5anSvnh1+XkbIVUJntCpqOBFw1Dkajg3AQrgRC5tUiGCB8DE+x9zFdgbESjEQLyAjKtyuq3gC47DISRQDabfh6GbGViAAixOXmOaRDHl9z8mnwQZzOPx1CfPAgJyYn2te2BvQEj0+2syiqsi304P9Iuvj2ZfPVOwHQDRsXhgU/11uuN8GFRN/chPq5iBasBzqnK8HB5IC9AerUwMEaqE9+kM1F6nVne0RAgTJ+JxCcMC8etITAxmjBQlG4++uTHnxrYBqZCYWQxlUmfoym0CRPvH1BLGIpFcDXV/1Z8t+INvPRamjy2vLZ2q19cZhicRhayp2WqOv44thiCJvofHVWIRAmdJkVE8HwxPpyjhUAwXU3rpbuPHpq85gGU0xMGAJVKxd/OyTcoEZYGH+zmi6zCg6/h8GHRQiGkRXw2cQx92MpA/0KdhgbVWe60uz/mkZcZBsZIET4nNsgKSn+883Rys7OBAJEgXDMKXmqK++bMP8GbjFet9sYdP3jHQBeg77vvvpV0JvsoaKB9Oe5sqX2YybtzaBulLMm5gan5xOmJVmLrWB6uQ3w2n23k8sXfCa1cXhgYI3OZ4slMKn2ODnnnfB8rAWn127IMoS7hLuMwNUp1ZDDpIg6fh+d7jxBaOlD86le/KiEZHLAhqpdqf6vWqPm3mnFYGJ/ROISHz+nWanX/qnlIe8nd/y2MJIQFDPJ0nxreO/xfkmYuKwyMkU8++uTT2WzqcxCfat2J0LgTxh7Nt/KMP7jvwakIzA5HfwmEpL2g9CLjVFpmTQQipHqp0fPnz496tQOEXrs36Rup/aUTaNW3MwkZw4TCyMQ6KISvqhNCnI7ydiWGwje/fOOOG1/19pNBwMAY6dBLX3AtQrITVz6OJWghKyZsUt46F+McokFEJJv1y2q96h/F5jkSZc+rfN7rHyCkc5njIBUELuAT11rDnRCOm4yNaW5AXDtDOuW8P7I+GnhnH3nkkbI3cJlhoIyUGSyEeRZdTsylAm46E30Y25diHXmfW5D2MDb6C/wUcIQA5pHZXP75H//mjw/8SV/Z1lrAS6ZTZjEKln+UW4wD6AMQ+hEcnchAwI+Jc8eqVa/bTs/MZIJRuswwYI3sluiseuamJnb4EvC40HkIGLdQRgLlZGYDQTUNIM6s/kBq8Jt8e9Yeim2i+cwTGQ/ZxoEX6tZCwU0/QZobbrcFZy72jV/Og3nOtmq10sBxfSUwWEbK0RMPnYmBWZfOwaKGqucJIaK5SuIF3AXpm2PlUcrkvfffz/fhBwrdbm+aNmgLwOwjXEz+a3JyOGItAGeizCcmmJc5ERhfvQ8KcVFAYine58KqwmWGgTHyHe+4cU7kvwV++D05P24KJ0SLqzu+zyWJd2kmxHFICRAwEBiN7E3kvvSloZB7cJDqpkYDEpvaBQ5oH0f6gflHS+uNujzZhtWbLQ+s7vi2FJjXDn2ib9hrr+gNgIExstPp5UWcklwDSSsSGzxWCAOhIsPiOTT083hUCO+Zi85FIgyd3ujy8vJLvnz3+qHb64wjTs5LaSMQrQKRAacgXODjgb4wndIxMpyAxvrtL+liNuv70C47DIyR1123a6nbay/5U8VIq4ji5lFpjC3cKeC+X+x0+IR8QgCCCOdaqDLxmsIi6HCrVd3yBo7BgKg96tMb/YFvNOVAYCInAf8YT6l4HixGYD7nOnD+hjARGBgjT5xYKKub/uEWek/nuBfp5kmBW1P+tK/mYX7XgCCz5Z4qdxuYi4kOUdJZGIBmEoehZqc1E1oZHKjuPCxhbHShEUQ+hCNMVLyPnVv5E8ZvIB69rywIaMhY2pYXlH1vGBgjK5VUWUSRJ6iL2HFdBIYg4SFERqENQUuDpoYVoPiCh0AstFonmkfadKhwMMAbSCQgw7SB6fSFCw0F4LCJa4J3UiZCQCloKQFwCxIsTVH9KXrkZYaBMbKXr+clvLlMFmbRMXWSjqrXQXLD0UPCKN8Z4KErKxaYHxnvQJTOexnbEyIGA7/75O/mNJ4Pcx4FBzPq2pkwJQibvFUJ2tZFCwQQ4YtjZ0zXpepJ9dplzWXeABgYI9vtTKbT7WV8N7j44HMxdTI4Bpta6QBzdBA7fX01sDlA1EYHsitDJiH6oKD7YjenRjTnFaipyMw4VsZzzGVM6+MkCAsAYV22RdBwwVxUf7VyuzyQXQyvFgbHyFZbc72uTJZ7sOoc7yBniz9vbcT8BBMaTKmbIT/6e1J1DnNdC5J0Z7xzUkTtdQLRBwTN5lJBOjgEb6Jwwah4Hr1VwC3HViYmR7KywyAIaMiv3/bIyEjwgi4zDIyRDrKB6rV6SHeZKIelOb6bgfTi7MBcpD3OKaMGcCQ+5GONNhDQCdbrDXRBQON5XiiWHFdBNJubTIMXWA0a9ywOnpaUcdiSBiiltb6+/uZmZCG8XSFQ3okQOuzvJk/GnEAw4gIFPEdCDJfsRCPDmBSknQzS6ZBpwNDHw5kTmBkhxMHYcA1EHEOagENSxF0CY/uIhQ08lxkGRiF1Tv0IMy/6yUUS72ErkTiPWhDOOSpPgg0aGkEuSDgMEHrFHs96pcNcN7QldPr4APGtHy+FyEQ/cppkU+9VxlYfeuihNzcjW1EjE4gEiRAZGs8vOfp5ciK4tKxYmUoP9IVDvWoVZNOBiaGt4NwEEx9CglMCm/GbQtnHM2F6Opt+XbvgXw8MjJHZXLfdS/U6aCJ/dDhCJAAQOx8J4kcnJmNqiN9KUK8rnVr2QgOCXqGIe+J/EV6KF5fhGMK3wdYopaORlsps24t1vxcMjJG5/FA73bO2m0g6JoJE2EqIGB/jIsOSi29P11+qkxqopKvuYFC9jdDmS9sF0NiXpsX0vhC4Nqq/XPds4N/zeKUwMEb2ajVpZKq1teOXHJP4S81XIv3K4xqi860eJARSaMtNGiiBUo2UlDzVCTgkkS8DkWkBl81jP15/gNtp/Wo68uY3rVYqttQXH+hjB7dC7Py3AcSMfzpn6hEn5tSksJobyr3oeQcE2Wyzo3odVxeV/nzwUsa9FGfitwbQc13EClmvks303vwamW1lG+rTJRuP+h3eAk4wHWM8vwlNHLYSlIOu5ieGJgb64OjISLmZSaeqtMPYxjIhsBXViHvAJVqIEB+tCj1xFgbsF8eHhge2G/7VwsAYOTc3V1PfNtTDfqcjQ7iONHrpObDJuLjWGcyrfpiaPCuXfqD7WvfvH6+q8mVaJ/QX9pkMboFN/PzgEHEFR3oCMx3fTOrsu9998IInvgEwMEbu2rWrler16qFrdPbbiRIJA0SCxHgCkr51DKWKTDY78NeAPfjgV/h8/aIzz7mZ4JC0DXjaFg5uxZdzvzPDNT/kzWSff+CBB5se+QbAwBj5a7/2ay11Nbzlnz77UscmIV4KfWZtOd96DXRTvXoml3tVb0d+JSBG8IWSi45dgiItersKW4Upnr8UKBaYrSKMkZnUtn2c5ZXA4JwdgTqzTse8g+p86Gy49nQdI4EIW+O3hgC+U+DJXbO7vu0byYOATBcP09kX2tWZt70FB47RzG+NCxCYm5Tklte24PlKYbCMtMwqHQ3Og2ZqSKrT5lKmRdjKVEKMc+IKs1w2/ZnPfvazq54wYEjnsqcdudDsJQyLOH47XptxIZ/ihKfOFzLtzAue4Q2CgTJSc7M+0b3bcglZgvVddYKthCJEEGn6hHKAQKlUd6gwNPAvn0bIZFNnZRK5o622LzWfW88vGbMjwH9d9vuVTp+Us/eGTT2AgTJSYr0GWzw4Ay8lQDx/abzY+u0MTqcWOtnUsXAxeEin8qekg/JeBZsy5Xi9VDv7OG0Bx1/RuAIi4sntshyvFAbKSClR1dmDRiUQmRYZt5myCZfkSWgm4p2aG89v29O/+XJ+XvwJ0xo1S9ton1+GBTxnYGTqJcztC17Ik8mmL+srPV8OBsrIbipTg1HR5ACx836uQIORKFCCI5uutubhPJNJH//MZ76+bW9YzLayG+lsZj6u6oCT7x5XWnxZUjtZZXpZ85pAh7KZzFPJ5RsGA2WkKmsGdrw8OJMJCWHIG5kIIQlBKWF0+hnFfzvlBgW3WzXVy/hKTNyDS2MsDmzVPiAevw1UQONsI5POP5vEvGEwWNPas9W+1G4hxFZJjgQLTkYISLxLfpIGm9PZ1LYS55Ffe6Ql9M66M6briEc0r1Gw6EPEcytERmdT6eVULvWGrehEGCwj06lawjsokxyC5nlIOt/PE2FrPCFtlWI+v+3jjjA85+2Fc0f55ZgWIcaDazjRfzp1drw4flnfzfpyMFBGsiGQrsZ+0nGXagUiX26s8fwECukCR0PnS+lCYfvfsJiy5YCBThMNjJuUvxtckp6yF9/1rndtJFdvGAyUkZmUjV4irfBGTOubrCSNPGGva2geUkbmKpa/1Vw7t+3EyWXSq+DkaNE+Q/JLPO6Xgven1/Ey7ihZ+vQDDzzwhuzT2QqD1chuak9USZyYOM7EQOf9XEyERhDEx0aFCCl2qWfS80tLS9u+0beTSi/IAjRhjjOIFzb5SyECA6NQbmVof9dAosnpnr1ht662wkAZ2e2057x7TpiEAAlD/V00zkxJMdMTD0g1jAvmjHSHdPr8888/v+13EnrdnjcMzrF9Angz9SBE52eTmQF3rtTLTi6f37ZFi1cDA2WkOtt/IDVIs7qKWZUUu3mVtMd3BbAdnz2s4dOEYed5IA7M7a0k9N1WyGfTm/tQE0aBN/tqCb4TXngFJmOCtwTPa5VsLv2GrrFGGCgj06kc+2tcaBlr4mQbBvLYXNzCISPm7w9A4kOcs9yZzpKX9dKXxQvMp3MwsqmGXdDAxU19ooWBgUFLQ19CXDwqciOdL7xh+3S2wkAZmctll/D64jpr/ygQSdyERmnPZfP+2kykHsLxZo9+3nTvsszL6u36kNiRAzfw4EW/iBSPOcQ3jITHHBjHJWgBvT5TpaXNbCH7hjy081IYrGntdHp4owScAhgUmYN5dW1UwDD511H5Agf66W/2CCDe66f3mj7O8mohnS7wpqPuViuO9vmjcolZFdc8PvbDrY3bDw69dKpaH/iLKl4LDJSRMp+jMCw8Ys77whPnRoExhievXPKVDj1aMre8ZCESyc1rr9dKpbOX5U5CabgkgenV/BNI4MifPzUWXs/C25ELfgxWxE2s/rjfCu+FdlZ9/MPHyE7Kpnh5rfcwkWiIks/n3JRGpwZy8Lg5r0AR3zcZTiU9a+TSucvyOaJ0q8Vzf/54ieyFvxomjpO8WDAcNZZjWrdYF8eTo1S508m9IQ+2vhQGykjp04h6J0dGzJTIYmLdPAkSJvl6aqPd8PGHWNdQJH1TczeGi8OXxYHgbfdCiYHc571AdHrC97BgriTNM4U/mKmkBN90M5+XSbkCYGCMVAfFuvC9IjqOxkEUOsw1z0PCPN7GyHtrEO6MP7cvFJQlMhLXNZORplwGyOayaJN/UBiTGr/SDk6+oCHEwoO4yXhJR4S448pfN9Vsl4t/uDTywQcfTGvsKLBdBxLwy/SiS1DnOYe5EI338ECgSBTyIun8iYO5arVe8Eq3GSZKEysSptVMKuvOGODjI+8HSpgX8ANVYef4imjJtEqWtVto8PDzGw8DY+THP/7xfCaVKjLo4XlCkLS8UkwTmsmYyVv7YWIkUjBTW7xblUPSNcMLlW4zlEqlmtyumptVSaDjIAA3N/lJAJyJjhskC0uM6VSmOfsGPdj6UhgYIxcWFoYkofJaw3QiSC8dl+3SmIMo83KIvunCi3VzFSAQynnZLpfTl2XcuXjxYlG4DdE2670+FOjPGer92Fwk8Dj1IWopzJec5lcLjcsjdd8DBsbISrdSkioywXbAUjGJDu8K2FzFAVhf3To1ccJEpqbSlV6vwIrLtkOhUOhqXOy4UyZ8+GAMCwGIE4sXQeA2hQ+IAke8zkZrtdzA35P3WmBgjOxs1IZ7HfPXqNBZl3LmWxBFnUa6eZUJDFUOxQXmuQneMv1IpVPru3f3LgsjZ2ZmGvlcfi3He/OYLxbCu45wytBQoeSaF3EDIFhgvF+ul1qty/ZB7O8GA2Nks9k4JM2bYLLsUquO+jtPJc0wKx4BfycNL6rFXMFqdx44FXM1Zk1O3nxZxp1PfOITtXw29ySM4QX0/gpPzXWzrDixViz8omOD0PFtS9fUULyTyWX+xacffvgNemnZpTAwRrZ63XvV5QwvordeOow3IgAMhKGRqQSYF8YdHD6YCfN57bWbsos8R0KdlwMOzY3+1oGpcneqnLGiUAfnMM6HOS9WRch5Xq4BsfmMNPgvvvOdd/+KR1wBEAzEAOCaa6/61+1W66e7HaoMjgIQVnhYPrl0qwd/GKww9uiK21q8yL6Y/9fPPvX8n/TClwH+4od/4G2lVOszI5n0GOP2ajttp5Y27MLqhq3WWtbQuAkv0cZSIWvFQvFYujT0Rz/9hS8+klRxRcDAGHn99dd8tFqt/dNeL5XjBfQsNkemYTYhUjClmxBNFgwmsIQnB+QfPvnkM7+UZNl2+J9+8r3vm8q1f2P/UKY4WS7a5PiYZYsl68iy1MXE9UoteVF+19oaDlaa3X/9l/5/v/UR4X5pZ95gGJhpveGGW/+/OydG/3FZUhs+VyutpKvORTExZPMjUXFJjOW5+JZ/NFfHy/aR6R/5/rfdcOzC0t/aaLaLQtetBC+Zl2tmY8WszZVztnckZwdGc7aj2LPhdNdG0r1TVxoTgYEx8sEHH+y8+8b9j3zglgP2vhv22i17Jmzv5LCNlgtWyIpZMEmBW36QgTGx02lZvdHgE0fWajblaGTPTU2NveYvmr9aaNaaP3Nufultpy6sCh8EjDFaQifr0PSPmvEa7IamJM2wsKEyyveGPcz63SC4kQOAG687dMdoPvW/3rhjdO/b90/bD956jX3/LYft7dfutSM7J233aMmG88Hja8pr5WW8zWbLiVYuFW1qcsKmpyY6Q4Xyf3zu6PHL8rHpfTvG95xfXL1rvdYs7xwt2O6JYRsqlfwzSliMrR9raUllK62Onb648vWHnjnzmaSKKwZeNyPf857bx4qZ/J+TNP+T/XNTR+YKKRvJp13Dzl1YsBdOnrFHnjpuT548Z0sNjYPDY7a8vi4T1rOx0RHbOT1lZRFueKhs4+PjxWq12v7pj/zsbz/00EPbbr5OnF385vT46LTlSnddWN6wueG87Z+dsEKRlca2NWpVvujuL0VkDvz4yQv25Nm1zz1zbukLSRVXDLwuRt57773Fs6fO/ePpifG/fON114x0GzV74dQZ+/rRc/al4wv21VMr9txi3VrFUbtYbdnietWWVtfcZGHKipqS8BGXtY2NsFgg50LSf93JY0efPnn67DNJM9sKs1OTf+raqw/e2JNz88SJczYqITwwNy0bKvMqPNtuXuv21Ivn7XPHlmw9lf+t0/OLX0qKXzHwuhi5c2hotN5q/lVxZed5ad/pi+uWkoBP7NhjIo7t2TGrpJ5NjZT9MwtrlWoy3RAoHhfIdwtobAqrPl0xuZWvbFR3X3/TTf/55MmT2/qdqduu3bsrkyv+jVKxMHFg9w55DGn70tMnrdOo2ggL/s26rayt2cPPn7HPvLBqGymN9/nCZ05fWBj4CypeL7wuZ+crTz65rGnDkw2NHVNT0zY1PW1HDuy1q6ZHbDzXs8kyHytLiYkNGx8uhUVz1i4V8FnRStZiYe7IsMYnmVdc2kar+c7VhYUfDq1sH6RSuZ+XEB2sNdtWymft4NykdfNl++RTF+wf/c7X7f/4wuP2L79yzH7n+IYttbN8pt9yuStiZ8e3wetipLvhKXu+LAdh58yUjQ4VuSNAvKUzOWvIQSiLOaVCzoZEKN+7Ku7FhQEWz1npoXypkBeDpQXSTKVlq/XKR9///vcP/Ct1Ee665cgNtUbzowzEYyNDvtKk5mXuM7Z39257caNrT62lrTO130YlpCXfrqI+8Bb7KxBeFyMBadexjcqGnZuf9z04q2urvpR18sJFO7+0arumxq0qk7qgc78T0pEG+pxRk/983kbKJctoPCpIAloai9hBwIJ1q9W+4/SJE/ckzQwcVqq1n262u7sQOt6qv7q2YZlcwa6VRem2wueUpifHTdNJx2fX7IzlhWO7ySu/rzx4/YzM589ms7mGuOMLzzBsamLMSqWyrW5UrFGtOkPXOxqQM2kxmQ9Up31ButloWlfOzj55ijOjZWfyljXYfLtV/8nQymDhfe9852Sz2f5htJHpz/zisrXVdrFYsAOzk2ElR141xFnbqPrS4VCp4GZfQnhFbO14KbxuRubzubr612VOiKu+Q5I7InM6J02cGR+18xeXrCCm3nTd1TYuE4Z09yggR4fxZofyjcskNzROtZyJLOtBYF+w/r63vvWte5OmBgYXKyuHO73etThabHmEmex8x9QPlzWnHR3yc3bP8QmlSQmmuCgrkrXRsdErYrPVS+F1M7Ldbuc0ZUh7x8XItjy+1eUlO3P2rG1srNtipWZDwyO2Q2aqrPkZBIFRIgv7YG11fcPWml0bn5iQaW26BxSYyU3pzt5Oo3I4tDQ4kCBdk8/mCpjVUqlooyPD1mDbIwsVMgaMhThgG9WajYyO2pA0NSOhm5ickFM2ekXcf3wpvG5GdrrpskwPXox/NmlVpmhxdd0uLK7K2UnZrl27NemftKx0EJNKi77Kqh+++taV71AqD/mcresJAZyZ3V5eHuxVSdTAoNNs7cbhYn0XS4KTUxDz+Jqsb1NJ8gFNjdv0aWR0DK+6IyG4LLvgXy28bkZqIiqvvJwpyjMdHhqysbFRO3tx1a7av8dmJscs3esEh0FE0ggpDiUFBeyQGZJGrMtBWpZm8jXVcA9QThFHtLLTHfh3sVS/Brxg2rvSyrGxMZu/eNGa8rIZx5nT4o6X8KY1LOTlUVfk0En6qunslfH01UvhdTOym7b90qZ0SmNaPivFFMPqmleyVrlvZsLEGjFqPRBGJsrviAgwa0w1cCwW1ypWLA/b6HDZxyvuQnAH081sZ/NRvUFBLps7zx0ZNHJqfEwO2YbfN10Cj3zBVuTBsmthx/SEjZcYQ+WFnz5vp86eP51p2YmkmisKXhcjP/KRjxS7nda7cRCQ8Fk5BYf27bYjVx9k6cueePaotXsp2793t62trdnaegWL6kxiDGKxoCWms19mz845IRO5DFpJzgF/vAVQe/NhM3LG1lZXbEPTozlZj+rGhj3+zPM2v7LuglYSXhWNk/V63UaYa3Y7z764vPyGvuHqO8HrYuTXvvzlt+VzhbsP7dmJ7XQXfkxahddXLGStnSnYxNSUvNURO3F23lZqdRFPTUrTwu2inrUUYN/xEyf9Ji4EhIXE8Wi69HOgr8EGeu3eMFMlGuGuRjZf9EcEWLjPySHjA6YQBk8WfFPsL8LS1OvZ2dnZ10Wz7YLXhVSr0/r+Qi47PCaN3DEz495frdGyC0srNjYyarceudqakuZzCwumcdQmRkeSG8qYzsAs9vKwWF5RuVpDnn3CSIeUnSyWR34nuRoYpHJWYKMVQoPwsTTYaouh0lDmtixc0DjDwO6Zadu7Y9Y92nq1enV9cXEi1HJlwWtm5Mc//vFMPpt/uyhiC0tLlknJMZHXyuL4ikwoc8KCTOc3n3zaHn/uuF2UJ7ugiXdYngtMhGAVjZFD0lgIBVFhJGQkh+r/+JNPPjnwZ/RzvXSbVSXuO9LeiJw0nLW8HB1WpzIyu8hbIZeRkImx6gsebTab3VWpVvcn1VxR8JoZ+Q/+wd86NFwu3Hb9of1+o/jiyqrf3TgPs8QlNvoefeEke0dtenJKzFFTmlxjUiEMTGSKgYnb0NjEfJJFAX+rhtKkLWuFQvbBpLmBQq6QqfCgLYv4rPE2GrXkCeWmbTTaViiWHIfllZX+fLLVdiEbrrUbA58ODQJeMyNblcZbp8ZHd121c9ZuP3KNHbnqgJvNdCZru+am7cz5BTt+YZEFA5duRsLp6WmfS4aX9oV5HMcNjZ01mWDNGV1jyS8v8omx6Z3bck+y101JljqyGgG3E6fO+TJcQWPl0PCwx7HAgffNo+do6HC5hMVIt5utA0k1VxS89jEym75zXI6NvFa/RXVw55Q/0Ipp5SnfjWpdtad9Mr0uTW0pvlrj5f5hRYelOhiJR7guj7ZarSbIMH7yXEX6G1/+8pe3Zcd5u9sq1dQeK1E9CRJzSRbvMa+jw0O8SEloYC2KvHTeJsZHbd+OGd+8LKfoUFLNFQWviZEfuPvuCUnmXcN4ppJYxraqzE9DjgJeazGTkku/IUdBzBVTz11ctrSkGs+9Ku1D66QWODW9Tqf9aU3MfyWXTtUQAO6MoA3SgkeT5gYOhVy+jFnHjOOVTo0O24X5eTu/sCj+da0h4cL047U2ZVJHNYaPjY04k8Xzqz/4wQ+Wk6quGHhNjDx58cKdmjocoTDMY2GZ5baRoZIdObDbzl+44PtCJ0bKvkbJY6vc9cBkQRzGHTGsl05n/tXMzuE/OpYr3Z/NpI9xP9LT0ulKrlB6OrQ2eEhlMrNYBpYUZ2Zm7TZ51yPjE3bNtdfZLYcPWlZ4Yk0Q0qePn7TTZ8+7QLJ4IBM7215ZuSIe3NkKr4mRjUbrJ+XBFdCs8vCIJFsOgjy8IZmm+fmL9uTRF3ySXVEYGx3jyWBbkTPE5Jq9q3LzT+cL+V/cM3Twzz300GMrmcnJdTH8BV5fxhgqRi5mCoWBzx8jVOuNG9hQNTE2Zgd2TNvyxQWfGh3aPWPtWkW4V9jSIeblLSfzipCePT9vtWbTSsXiVLmYHk+qumLgVTPy7bfeen3Keu8TP7zDVQVWaBZkNjdqDXtB0ttJZ21dU5Czi6t+139GZqkmzcUZEnEenhwf/Ymjx0/+44eeeshfHMjHM+XcnGXMZG6nfGclKAP91GCE++67d1iMuZrVJJbhLszLKTu7IFOesZZM6jMvvGhVtn5IKPfMTtrYUNHmJkZtbm7WDuzZY+VifrxTyO5Iqrti4FUxkrnjRmX9Y8V8dvd4WZLa6YkI533rY0lzMt+qobhqrWkNOTNrGg+ZVvjbPOQ06Pjc+NjQRx994tmvJ1X2QZ7kWeaWidk9pXFoWzZezZ+oXp1OZ68a0bg3IVM5Nz1l1x8+ZLsnx21VVmN5Q+NjLyXHp+DbIReWlm1lo2LjcoaGcrhhvULJ8tNJdVcMvCpG/p0HHvgZeZwfgeBsyWDMGxoa1hyrY/t3zWmCnbdiSXMwMY25pTxPWxcz1+W5igLV0tDQX/nG48++/IdOUqlKf3EulZp/4IEHwrrAoCFtd+TyWZlHzR/lkM3LrK4uL9qjzzxvi2IYwohV0NRK2ijmlcJN79X1NV/kZ4tKu9PamdR2xcArYuTH3v/+wk3XXfdn6/XK39+3a2fprdcf9ltAMKuk49Laujs8mKNOq+63rliqW11ft1WlsZVCjuwn/vr9N/1GUuW3gYjXgYC8gCCVymyLWQUyucxbZ6emrChvlakS8/yFlYpNT4z7OH7u4pI8bJn4bltMXvK9tyzyP3/ylE+lpjRMiGpHkuquGPiejLzzppuu/cLzz/yqmPiPcrn85KFdM7Z7vCQnQY6B3PeWCH9xbcPOJp1mjwtTiIzOufPBYnS90TiZzZX+0Yc//OB33u/CjQ5fNvDF8oshcrBw++2352QyD1Q31nyCf82+3RrL160ijcOheXF+yS6sVnwJcRjLIovSaTfdvNabHe8jqzxjwyO3/IUPfaiUVHtFwMsxMnXf9dfn3/72m/bcfO01v3RxffVTnVT6T8mE5sc1jxriaSuNfzPjI7ZzctTSmk6MjU1YKpuzi8srtmvHnKYYPXbBSbLzOC7tXC73v33zySe/+1NWmjxCQFgpjQwfVhkwHDx4MFur10u5Ytkn/afPntFY3vUbx6wPs+jPqhOrUfOLS1apa2qlYYIZL/NkrhfE6Gqzeeh8t7YnqfaKgEsY+SPvfsfcHTdf+48u5LufaS6tfq7Vavy9I9cfufqW66+1XdMTkkSeiej6NsZCPiumFvxm8G3XXuVbJTbqLatonBlzR2JUrrry5fL/MX3VNf86aeJ7Ap5tNiXp2AZYXV1NDw8P5+amJzWduGANy0ps0o4zCxhIElMpdvhhadiGUiyVbXZ6mrcqBS+9KgdocXl6deMKZuSZcxf/l7GxsT9/cPfO73vnganDt+wcS3frGzYn7WP5jb03lY11n24MF4u2d88uHfP29Uce8XVLthOmJe3cjsJbbTbrp7L57N955FOf+t4alrF1cdG9VhnmbXl0rVQqyerzffZgLVjdL+V5ZwBtmp08fcbvT2Lem9LUMWko4ygrTQdlhgsFeeo4cel0vl6t7PZKrxDoM/Lm6w/fnckVPzIlR2CqYPaOq3fZB95+ndVWl/z5B7Ys5rpNu3rPTltc3bBnXjxn43LfZ6Ym7fTimszqmq9XIrWVat02JOWVWuP/+vwXv/qtpInvDunC5+Xs/P1cLvP3eoXCwL8ZCaxceHHHyvLiFP2ZlVCm2Sgv5edBIjaMrVSblpOjkxXjatLQF154QcLNFo9zPlQcufqAnKIxN72aSl1Rt7P8IZ77778/+9ij3/g7jWbr7Vl5a7fvm7TDhw/7TODZE2ftzPKGXbNz0oakhcViyeqtlk/6cXZGSjk7Pb9oo2NjPg87feGia2Sj0TyVzRT+0tl5Jb4CmJ+fX764tPJZwsLCwrZ4rXMzUx+s1hsfYUUKb5tnUlhtatRr1m3WjGck33PjAbth55gL7bV7Zu2mXeO+6Xqt1bMDO2d9Q5m8OY3j6S8/c/T4FfN4Xea+++7LP/S5z/z5drv1ZxqtdvauW66zu285YlMaDw8cOIjrYc+cXrB733qzP4797MnTVvdd4xl3148eOy73fUMmNqfjmi1XpI2VGt7qv/rWM8/+m6SdKwL27d33I8L73UWZyLW1VetJs647tM/ecmiv3Tw3bLtG8nZkx7jtHsnZRDFj1+6ast1lGS0NLydX6jazY4eNlgruxTabtV997vipJ5Oq33DIZLqtn240Gv+k2+vlGRuKvaZNpuo2mumETcVyw7/01HG74dqrbXFx0aqaeDHdOHFu3l3xWktzRrnvmCfuFCzI7Lbb3eOl0tBfPic1C81cGbB7x/RtrVbn/Yz3k7IkH77nVnvLtQfVt8N2aMekjeR4tqPhS3cTY6M2oeFkWB55WUPG2cUVu1jriB7OyK/3SvW/9dxz57bFu34tkJmennx/u915H+aGcEFj3RPHT2syvGi1pQV75vhJe/LCuq1XG3bszAVb0jjSTmkK0uO+ohxzjSc8Vrei+SN3OaSJR7O57C8++viTv5+0ccXAnn2717rt1jtqtdqutx7aaT9469W2Z3rKnzspGhusappu5Gzm4HW2/+BVGjaKNjY1ZzOzs7Y4f8EePbOEWW1pnvs3PvU7D19Rz0hmrjq090y6l9qZyWZ257K5ojy7lBWG7EK9a0/Pr9vR5ab1CuXeWrXRXm+0WzK/rWazvaHerMjpO9Ppdp/ppFKPWC/9OXns/3x0eOxvf+WRbzyc1H9FwZkz5y9ef+jgE+sblXdU19ZmC611y7cqVltZtIvz5+3F02dtfMceO3TbHTZcyNmFk8ft1KkX7fjRo/bQk8ftfK3TzmSz/3Rkatf//tRTT10Rb4WMwOImj5APpzv1a+vN9lWaxu3VDLik0bzHs4uFQkH+d+dcvdZY6HQ6TXmWrV63vWGdzHonl9soFouVd73L6g888NAV1bHvBvfcduT7llYr/zjbbd02UzR/3Jy3Ja80zHbNTNi+XTvMqqv21Aun7XylbVVZnEY2f3F0dPTv7jpw7f/nU69kOnWZwRn53yLcc8/bD1aW1/5Us9X+oV6vd40Ed4S1Xt4Z0Ou0NMXsWTudaWYz2fOaNz40OlL4F1995KkvKg+uxBUH/80yEhBHUj/0/runa+utGzLp7A2dbnu2WW+U2tZtpXqpFaUfLWTyT/5A+YePP/DQG/8hs+8MZv9/wIkj3T7OjM4AAAAASUVORK5CYII="/>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p>
        </p:txBody>
      </p:sp>
      <p:sp>
        <p:nvSpPr>
          <p:cNvPr id="7" name="AutoShape 6" descr="data:image/png;base64,%20iVBORw0KGgoAAAANSUhEUgAAAFwAAAFOCAYAAAALhnp8AAAAAXNSR0IArs4c6QAAAARnQU1BAACxjwv8YQUAAAAJcEhZcwAADsMAAA7DAcdvqGQAAJ/xSURBVHhe3f0JvGXXVd+J7zvf9+4ba67SUJony5Ity7IkywgZPOCZYBmCCQ5D2gTC1IQmDEHtfEhCJ/0nkHQ3AULSTE2wmUyY+QM2nm15kK25pJJUg2p883Dne/v3/a1z3quypKonueqJ9rpvv3POHtf+7bXXXnuffc4ppL/n9IpXvKJSXe1en2rl2+qV+g2lcuWy4XCwpVIqF8qV8kKpXD4wHAz39VP/8V6796WJuW37PvDgBzpZ8r939PcW8Kuvvnp82Gy+azBI7ykVizeVCsVGqVxMlXIlVSvVVKvX00h9JFWq1dTv91O73RquNleXup3OY3J/3E6DDz78bY9/Ib0vDbIs/17Q30vAr7jootcPer2f6ff6rxwI8cFwkEqlUqpW66leq6WJ8fFUH2mkQrGYlpZX0vLyUhr0uwa+r/hJ8TvtzvIwpY+pkf79gePH/zrL+kWnUnb8e0Goj0ah8lO9Tuc/dbvtS7q9XhoMhmk4HOo4SEWBPjIymhpj46kvNJcXF9PqylLqdjtJ0p2azSaSLrDbpKlKmq5Qtu/aPjndmlte+kSU8uLS3xvAAbs3u/gfe732jzbbrUqv25fvUFI7MOBVqY9GYyxNTkynSqWS1AOkXmiAEfXTgoCWEpGEF4opFYW0vLL+OywPhsOv275l+om5paUv4vNiktj7+0GVVu/fSnl8T7sj6ZQ0A1i33xPkw1SSzq6UpbflUBdNSTP+xSLyUrBOn2g00rRUzfjoqOKWlb7g3jEYFmiwknTNT952ww07orQXj/5eAP6G2+/8x1LHP7yyupJ6g76ALAifoaAsprLARH9bWAUyDdLpdFOr1U7NVks9oJfq1UqanpxOk5NTqVyqSMKVUglKql2pMExlZV6rVK7u9Ybf4GxeRHrRVcqb7/i6y4aD7q/NLy5Orays2K/bk2qQbsACKZXKHjTHJMEMiJ1Ox+qj1+umkVo1jUqlFAUo0o6aKQ16aUTWzKTCJmqVVK+UBXZZ6cfSlqkt848dOvBBF/IiUQjOi0ivv/WO/6Pb63zf4aNHUlfSK/1ta6MgoEuS1oEAHJOaKBRKBpkwJH56ajpNaPBE95QkynXp9clyIe0ZK6ddY6iflPrtZmp1u2mu3UtPLvXT8cXuiUqt8fq/+szHv5AVv+n0ogL+DbffeXOv1/mb43Oz4ysy7VAXOKS1KMDR5TVJOaAyeLY7LauHKamPmszDgdRPoz6ato+Pput3TaVXXLYzXXrRLjVQPQ37nTTsdVKvs5pmZ+fTp5+YSX/14OG02Or93fS2be/4k49+dC5jY1PpRdXhw9T7nzv93jiSzSCH9CIDxaLAlmWiCY+BDjXSSgU1QF0N0GqtpsX5mZRWl9K10+X07bddnr7zTa9Kr77t5nThZZenqV0XpKkLLk2TOy9KI42JNDlaSzdeMJUunKzKhGx+TWdl9V8r/xdF2F40Hf72O+/8Wunqf720vFzuqdt35PrDvhpBJLAZ9GTOWY105KQh0mi9lnpqlJ4k/aqtY+m7XvfK9O1v+Zp03bXXpMbWXakscCuN8VSW1GOzS/X7iNVSKw3SytJKeujwSeWbXvnrv/IrS08eO7bptvmLAvjdd99das0v/Zz06/XNVlNS17V66PVkc1vCEb6wwSEuKxoIexpMy4r3lpuuSj/67W9Pd9x6cxodn0iF6kgqCeSSZqJFnRc0/WfQlWFoK6Ug5AfqRX0Nto8emUvzzRb5XfuSy654/75Dh5ZcyCbRiwL45Vu33rXa6bxPZmAJPa0pvAc3pLeqyYy0i/wAH7ALMvVCtWwfq6Xvf8dr0/f8w7enXRdcoElORSDXBDJA61ipGXwDLqnGeknqHZoReepPAxybXUpHFptSTfXJybHxTz7w1FMPBlebQy+KDm+1O++VCVjtSjejPkC455ljOY0wSDKWyw/JrlUlE4pz9a4t6V99193pW77xLWlkcmsaCuxirZ40BZVFUxX4UjpyBakQmS2WcKadBh5bvtZIk9PT6dq9u9JWTZAwM0cbtVcHR5tHmw7422+//WXNTvdNy6urklzpWYHZsWVSTA2m6SKDJfmeaIzIKimla/ZsTz/1Xf8w3f41d6ZuZST1641UHJlIRY71MblR6ZyawJeTdAO05qqyVDRT7cpa0dhQVM8p10bSxTu3pSnylckp76tc4CbSpgO+1O6+u9VujVWz6TeTGZTH2Kgkrl7XOYAX0uRYQxJfTRdNT6b3vuP16bJrrk0nl5rp4OFj6eCho+nE/HJqDiTVZUk4aqQqW11SLFQl4ZJ4AcpMFQnHpjfgkvSxsVGpE/mpgUvlypY//YVfUILNo00F/O5XvGJyubn6enQ10owaYU2kzDqJJi5tqRjZJ7ouSZdX0paRavruN78m3Xb7bWl8y7a0c/u2dPlll6SdWyZTv7mUDj+5P83OzEjfSy2hmiCrEakbSX1hhEaQq0j1qGcUBX5FoCP5lF2rlie+8OijY5Fwc2hTAT/Sbr+s3e5cX1OlY517qMEsgJLUpxWpmb4Gt5JAm6qV0nu+7pXpNbfeIpAkyUsy52ae1nFOJl5K05rcbKkVUnthJnWXZtKgtSS3kgbN5TSQfT7ULDMh+WNbwkn10AOQdkzNlaZmoa329P4Dj06YgU2iTQW82x+8Q9PyYhVpFsBFAduXBQHIK82VmGm2WmmbgPyOu25Kd932itQXiAtPPZKOPPyldPLwwdRb1ASx1VZug1StlFKjLPNRIPdWA+j+ynzqLRxP7ZNPpznFP3zocDpw5GQ6dHI5tYtSP+pNPWatKr/Vbte77cJXp0r5eqmTdrf3Bkw8zDSAHso+5iYDM01mk0jezpFy+u7X3ZK+/vaXp3K/JdCeSvfe+8X0l/c9kf633/3r9J/+8K/T/Y/sS93VldDT6iV9zTz7rMFgazdXU2dxITUXZlNvaTbVek3NNCupXiunudmF1BoW02JbM1duWqwsDyolzYg2kTYN8Jmlpds0Gl7DINntSndLk6CzVzXx6diSGKbt9Ur67jfcmu66Q2qkManxbyzVxqbStl27056LLkgnV7rpI48cSZ9/eik9+KWHUmdB0p7Z10zUh7IjuyuLqa1e0G+vWvWMaXbKWvkFF+1Nuy66MDU7PQ2+q0i3yl5d1kxXumfzaNMAlwH4dpmBNvji1lk/La+saMCLCc+k7O1/9LUvS3fe8jKNb+OaOTZSdXw67dh7eXrpDdenW666KH3PW16T/tnd35Buve7qdOzw8bQ8KylW4xWk40s1bk5otoqu73c8M61L5aD/B1JXHUk8C2EDWTAnF5ZcpszRxdJwuBwcbg5tCuBvecUrtgmLNwxRI7ruqrLcDsvv7qBE33nLNemNt9+U6kzRNYEpyf6uSDrroyOpMb01TW/dnm6+/tr0yst2pcm0kl5+202pNjGuTjP08myZWVJzMXWkx9vdftr/xJPpQ5/6XPrYZz6XHn3oobT09FOpM3ciLa4007JUCmN1t9dfHLvuuq8+wGeaza9Vl7+UdWwWkwAa1WKnaf3Ne3emN9/+ijQq9VGRGUccL9Ey2xSQuHJ9RBI/KfC3pC17Lkxbd+9OtZrMv9QTchpE0eWdlgfEEzML6U8+83j6V7/5l+k3PvwlnT+UvvDFB9UYK2lpeSl1emEhqflnf/mXf1lz/82jTQF82B+81usaor5UAGvavskgoRwtF9JdN16ZprYIbKRbJiPLswBeEHjDblcN4EmKGqOe6o2xNNKoJ2kLqR6ZfZris+Cltku9VkfqZSRNyGa/88ar0zff+Yr07re+Pt141RVpdlHqSw3iu0W2jPpppFI5YKY2kc474O+58876YNi7jXuPqI+ejtjhWCkDAXrh9Hi68sLtce+yVrOpCAFkUdLOUmtJs8iyzksyJzUnSqnTZOKugaEmS4V1FHkq3VAtWNH0nm0U11y2N33bW1+Xbtg5lm68fE+6/VU3q0fU0/JqK6Qb0IfpsAvbRDrvgB+ZmblEXfhS7lNiBtLlyyVZExo4qfTebVNpcnxMs0Cm4iJ6gsArVGrCk2k7ayMOUZDCGAekQnqyvbvLskaW51NBDZA6KywxegEMvY8KKmmQHNH51u3b05adO6Tzp1NXPaGgHw2rIfyIM95EOu+AS7vePBwMJ7FKAG6g0ZNZZluqoqTrS3ZtFUCSXk1IMBVpFExEGdiSYYZYEQOizvsCurO0mFZnjqfWiadTZ/YYNy5971MZK4r0ufKsAnRjxLZ3VXq+OlJLNZVRLNdSy8u+UkLKslopHI8CNo/OO+C9Xu+VqJKyJA/bF/0N2ABbq5bTtskxATLqGSDSzR16gB10mzbvaKi+7HTuCjXnTqbFI4cE+oIkd9yLW1XZ66Utu1OxsUVjhRpVoA9ZHtAUvjrSSJVR9R7Wy1E7IqwU2hN+1ADz9txEOq+A//A73zki3f3KrmxtFqOYTZYFBOsYHFmwGpX0AUxRdjNSTEP0Bz1bFB3uBjHdX1lOy5JoJjQrszO2Mh47zHR9MQ1YLSwITDVMQdb+ysnjsrlPerxALbkh6Sgqu9PuprnFVcUvatAt9+ulwqaahNB5BfzRJ5/cLdPvOrpwqGakbGhJB2yknc2Z3uiD3pbqGEpCe9LJbc0U25qwNJmmz55UV1Fj1WWlyCxcXFxOh/Y9lmaOzaYTBw+kkwf2p4c+/am0vNRKLTXm7MEnrZZYNZSJo3OWgVNaEeBPPv20wC6pwUuter22GpxuHp1XwNut1s2Dfm8SaQYA7Grpc5tlWCpc0xIexAQCgxzbI1i75qZBl0nM8oIbgnuVshvT6LYdafvevem6669M02OVtDC7kJ5+6kB6+EtfSIuaTaI+MPnYz8JESxnZleX/yKEjad+Bg5pcyRoql5c1nrQyVjeNzi/g3fatTG7QlwDNjBD1UpQKyPf/sS4tJeL4DI3Y3BUNcFXZ2Eg+M9KlubnUarXSEBNQwI9MbUvbLr4sXXrjTemyG29Me6+4NH3dm16XLrzqqjS5c3ca27ZVIMsiaoXtzfJBR1L+h3/zd1Jnq+pVdbY+L442tn31AH7P3XdXpUpu7AloAG9Kh2KKseUBE4HZI7fBZpdWrG+HskpQN6idoqwO9PrI5ERaWVlNf/aXfycJfiQdvf/hdOxLj6cTDx1IS4fmlV9D8aZ8v5IbDTQed3KqUj1dZp0aaLtt2d3K/6GnDqe/++x9HkxrstVrtdritmr1qwfwTzzxxE5NMK7H6uB22gDgBUaHmWb2JAMyve/ISQ2OqrdAEVqWeqsBxeXm73ijka7UVH7kgkvStttuS5NXXyFAa6kzN5+Of/GhdOBTX0yHPr8vNU+uKh8GxpZ1d2d5Ufp/Pq0uL6dWt5/+5MMfSwvLK95cxDbner2+cMWuXZsOeNhK54Gu3D59a6vT/Z6+wGOGt6TBjHuW8wIA/T3eGPXu1/ml5XTbdZemqalpqxMAx9EDMO/KksatUjG1lUEaufCSNPGSl6bJa65NU9e9JDV27/QAy222+z53fxpoYG2M11NtZMzAd3tDDb6ddPjEbPrVD/65eAh82Ze4ZXLLF/79733gt+2xiXTeJFxq4tU8mcDWNNQJ02kARk/jh/pARz95fC597IuPSt+upl52EwHTUINtGnS6Al+SPiGdriT9R55I7c/cl/rzmlWOTqTqNTeknW94c7roTW9KD508mQ5o8KwLbFQVG4OKFVkj6k2f+tKD6dDxEy6bAZzeVSgXNt0Gh84b4J1B75VUvCJbeKXVtkXCLiuAZl2aQZSpOjr3rz7zQHr6yFHpW9ndDI4KA5yertHsTPtrF+1IpemR1H3y8dT63JdS98HHU+f+R9Ly334y9T9zf/qHX3Nb+prX3qaJ0JjBZsJDT2lKr//JRz/t9W8GcJZ9GUuKgzQLn5tN5wXwd7/mNbulra7GKgG5lic8JelS9p+wk6rkNXGO3HI7vrCU7n3g0bSqGWRbKqKnnoFkM9hh2gF+UcCVhktpMNJJq/NPpsV996flB76UVp9+SqHLaevlu9LkngtSSbNWNgj1FV+ZpL/57P3pqeOzAbgcg7OXDwaDGTO7yXReAF9cXb1Mg+OlgLbSZK2j4HuIVLou/c1AyuIVDQID3LV5+sRM2v/UwbS6uuwJDxYGu6tsQ0s1eI+g0te2b0/1i/ak8tZaKu+opZErd6aRi3ekmiZEQ80qB2pQwEa6P3X/o+nPPnl/Gh+fiIZTy8VqJD1ooNnU5tN5AXyhtXqzwJWFh1SznS2lVQ2aqBXUSWysH6QaulQgIMlI/Jwsj2NHj6aVhZm0KguD5VYvudY0K1W6stQEy7RV2eJ1gVgZ5TnNsmeg0hWpT0NKfQ3Uk764b3/6mf/2AZmDB9PyyqL5QgDQ4WXyLJW+eiS83W6/Gv3cE5At7u4ITG4UM1ihk7udnmeWTH6YBDELXV5tp8ZoLc3PzqWTJ06mxbkT0ukCTywWaiNSE2zWrKRSRYDxJNtoI5U0sJa564PZqXhdmX/skv3io/vTPb/0/6RHDh5NJ2dPptmFRUs85iD3OMvlUr9SGn516PBbrrhiQsJ7fU8zuxUB66VYgYAerqqy3g6h7l2vceMA32E8cymTDaulXimmOYF+7OixtDQ/40WsriKgmwsCrMAauQbFwthkKknCJeJSI2pcgd9cWUof+uyX0k//yu+kB5485AkXD2ex2MVgwoSnIgkfqZS7o6XCMfjdbDrngE82ai+VNF2+KACZxrNwxf5vHu0DfN+AEBBMgtgugZ2OWl1abcm104gkmQ2zywLv6cOHBb6k/QQWjAZcSfVQ6fqtZUmyrBnNRmksJk6HDhxIv/r7f5H+1//2e+nJoydVnvS/2pM1dw0hXj/RZMeNXi9X5iulka8OCW+2+9+40mpWm7I2GLy8qV6VriFtUi1INKt1DIb5dgnpA6mcflpc0cRE6NPtR+uy31sr6eBTT6ZDTz2Vjh54MjU1SUIlDZWgowZpr6ykGamfv9Qs8id/8bfSf/4ff60BuxmDsQdHdQD1irGRWmrwXL5MwrrM1Hqt8vR0vR6PzG0yndOZ5muuuWb33MrKzy232lPcPgPotiYvVQFMl7dkCwzMQfspzoJArAqbCUng5Xu2p62a5JSkajzblGiy53BmbiGdODkrFTMfTgPqwsJCuv+hR9L/7zd+L/33v/6kpZqZKkRPIj2PsLAOT68Z5a6/pL4xUk1bJsY+fag28lsPPvgg7bepdE4l/OTy6rs1q9zLDWO2/LANraKKYw76xq2OrGVgrXCjCz+cN2vKh3PWT9hwydrLENMxyV5P3dRqLqRH9j2UPv7Jj6dPf/Jjad8Dn09/87GPpD//5Bc8sVKWIpXRC3ubJd8qFokaAVOUcrnxzIb/eqVy9AMf+EAsUW4ynTPA9+7ceUmz3fxeTD4eG2HBioq3BJqfLhYiYOJZnic/gIw1J3WDXmUQJYbiVbgpgcko9iolpLLuTfQ7JkbSBdsa6YLtE2nHljFv6GF7mx9JcYPG/Upmk2x55gjYrOGQNdY3ZVUrpRftfSrnCvBCadD7qXq5eCmqAnClxxMDJ8/u0L2RXn5Iou9FqnvjT8OgY6fGGh7UePqYm8CjjUZqjI2l8YmxNDU9laa3TKftO7alXbt3pimdjzRG0+xyK/XoFcozZrWx+OUNRzrn6YnpiUmbnYwVRBmpVmStuEu9KHROAL/lsr0/OFavfSeqoymAl9rdtCpTDAvC0ucujnSHLRzvP4l1FJ7JYTFrfLSexht1AT0mNyrwq6khsCc0gxzfsjVNbsVtSw2ez5Fjw1BLEi7No/yHaVQmX5iZMj8FKk8msyI5qt7B3R8UCquU+Eu1SORfHPqKAOcmw9V7LvrJudXOv13qDApNWRvsZS1KgnnSgMGRfYJ0d8i32hSHO+j420wUYrPNniY9o2lE4IxOTAjgnXI7/G4UpJ39hiPckBgT2JNbdZywPU9mjPoD4TypmSe9JSvK90prFU2qVAZ7YtDhXKPHVzu9RsTafHpBgO9Ou0dvuPaGl//xlx7+9VKt9jPF+mi9zG7X+liqsQFHwDKDRKzR3zE4MigO/Cw9QHV7HVkwoUpnVzvpiZlVT1Jqmr7XBCgbOMe37VIDSH2MT6bRqS2pIVdVwwgzzWa7llrNk2SdxHM8mH4IOT2KngX4bPSPwZp7+uh59cBm+5pvfdOb9rrwTaYNm4Vvv/PtUzu2Tn/zlqmpH6pN139M9fox9eSXswRLV0Z3UkGklgoa7MzO5u4Ztje6FCBqUitI/XKzmS1ildJCN6UpmWyX796aJqRCeCENz2DaYU4yw1TP4I0RLOHOz82nex/en546saBBVgOudDaDJEsJlEOeQw2i8MIgjXqpq9yimGl2086VZvdtO3deePn11730qX37923aQtaGAH/z1775DQvNuf/a7Q2+T9i9TF57hoNhJTYfZyDL0X2R4nyQ6kmKWdsGZBwzPq+fqDU66uZsCGLByRYMOlmTn5su2pImJqfSiAY7D36ZnmdNPMDueEK1uLycvvDwE+ngyblU5pFBOqvi+saFyq4IZLijdwF2gzUXdn0NCx5jRNOLq8uvarVa33rZJVdecPV1r3x4//4Hz/tNiecE/Dve+R3bd+2+6O49O3Z9/2pz9WfE2CXsJ0FqkRqAAlhsbravId6+O6NKAzITH68KqhGouqfYCgN4QFhVXsT3jV+pHyS6pWwu3rElXbZne6pIZ6M+4qYybGoiw5ItjaryFwT4fY/sTyfmFzU4xPYKHkFhGZa79DQWvQ7zcNJqiIZFumWqdtRwKndWechuHxn0uq8adprf+NLrb3p63/5HHwgEzg89K+D3vOee+gOHHvi15cX5f9Fut2/q9roVlk9t2Blk1ERMWlwxfpKoXLoh705VxQEU/YlKAXDCaYCO8kDhYtmQB7tnkfoDx+fTDVddmi7aszM2cwpw/VOOSkUapSeH5eWVdOjQ0wZyrsWaDDNTWSAqoyW9LbTd+KPKAxvfM12Vt6QeMlQDtzQDptFIj/0uzia73c7bLtt7Zfepw098PKX3uR7nmp4V8JFtE9+5tDD3o7wSCQll6xkbc+iqODC1XY0fzLpywL6uXli44p4mwNcAW5KNKoGid6iuumYJ1w+pCizUzcJqM+07dCLVZaFs3Sr7e3LCgBOfhuKZeiGbBhpw2+zKEnBPzCwpH8LZMxhPyMEHDTwhW55exU1llhYCcG6I9FJbPRGu6TU0kFRguT/s33X5FR/Yf+DgE+flhWSnAX7PPcPiSPne71iYm/m3zVZrlOk1EpBLtqskxqhY3KYChVAfkJ9aUCUJ550m3OUBqQqAIqWklaNBOHej+VQNIqBY1waU+ZVW+sjnHkyf+MLDAq6QLpa0j4/LkpPa4C4+HPDuFJ7F/Lv796UnZ5fdaIBMHssSFLW/Jley5TWZ4hyLiGuWAVixhAevXMqvxNwgq4PMVbrTS2657a3vf/jhe8/5AtdpgF918dNfM3PyxO8uLi2MGZSA2tIFARZd3BVWJQAsD6SyxIdQI9ybRKVAsY4RxJF2gpiwkAbTEcDrMi0jC0mypHJmYTF96osPp3u/9Gga08B3yYV7PDVHQgHqkScPp9/9+H2e0bqX2fpJaXFp3hMeegzvWMEOlz7y3ODk4pKFBzEiLjdFPD+gVDFG3lJx26rFwROPPbnvXrg5l0RrrtGJYyeuWllZLqGjQ32EBPocJgUqr8EQfpbmsirPYGVSOEA3JXWr7dXALSfSZi6fBLmC+tGIHQawhXlvo/BebzULdrwnSALtwScOpH/5H/9b+pc//1/To/sPuHFOHD2WPvjhT6fVAepKPNAI8l9YnHejosAAljwQnqp6BnvDm5qdMm5g6WiwhBXzAC+sLsIVg3270369A88xnSbhF+ze8yOrqysvZTua9ZrZ4KgzgQ/g4s2DJiEA6dmkQRfTah1vNeaujkxC1AvRrHtJqCOWifNTWvJEkinBD6pKDRGOJCL1anxNXJatDnie80uPPpY+dO8X02S1nP7mL/7/6W/2PS2QefdVPPdJHF6LyiDM+jurkOONMQvCqGarKwJ7cUXh4ov6MZACNhIOd1guLHYVxFNNxv3b3/itv/Opz3/0nKqVNcC/5a3fsnN+4eRPS8q25M/jGF0RTHEOmLYqMn1p0Bwu0LNH/ZBMdDqv5Mj1PkdscFQJwDudnCsrG7pSrVv68WMG2u22bWm0pJZ4WWS84LfiF4strqxKxTyUHj9yMjXFPotUPNcDeIuSbiwlVMmIdDfCwFHw+sXATLQW3CDwHwJkIaC3CvSu+KaxWe+pVkcmNU/4y0cef2A/GJwrWlMpw/7w1bq8HLAMSOZvIHyGNPNiALpk3AQGwDXd7dFPLYh0VauSvHhwKn+PFaokB5WfwRYwWCOslUyOTbH9TG5aUjmeJiam0rYpbkhssXTyfhMalfPWsJTm+oV0cvaE3HG/dxarCEHgnmXobp56YOFMDSAQWZdxLcQMjQQP8G7wezx2qHjuqcRBOnrF1ur8XfY4h7QGuIy419L1cukzyAIFP1QI5ziYb/Jsu5jlHbBQDiLSBcgAG7a1LA9VDnBZRqUepKPhSItk84SC4PcgyB7EagXJZOFLAAs4xgjyJT96EuXQS1jUmhqf0uA4ZnUQpimNXTHYSL15UB68i4XyPO1XPNfOf9Qy6sXmI/LI+UeNtTutO1U3sj9nZMDJtNlcvZnBIru2oyTAopv7WueYVuVixRt2/KYdSRHxCEdiGGBRSXgCmisulcBgCCBUmHqWeByEzfOkyfJGf2PekZb8IEujTj3ZYjNQFodGY5AEVJPSA673DaphWKJFxRE+IsAJt0CpW8Iv/8jLbyPK8nSI8CUe45h6zeWvfe2bL3b+54gM+He9+/su7rQ7F/vRPre6yjV4mHQsAgEiVgvqgzvg6NyB328CeWpPOiET5iTTeFVajcPmd7rzuFTEmCSypim7p+3sNVFFSQYApzaYQc+IGSwzVfMFSAKEH7Q25bc6i/VuxhgGYOctojYeJAUg+TNBQ5LzuvgukcYmJmfBTIwxhAv4HandfIkjniMyV/32wqUa6bd5RoliFvFfxVK+jjAYuh1dieeIdCmbe5hNUmkkFH8knvULunAugUh6VaqD7j8u0Hn8Q2gpjNedhhS6p+SVtTQHqFwTnqsB/GlggydQ4dl62nFgRT2yyywX81VAM8kRz6u8SEFpuAsUICtHQKcYHVFnDJ6ePVMuDTnoF1VrFuvOGRnwpWbzchVSoXIwbQnjHIZEmG4eKJEOMcXGHqQG6eVREGZsZIUfFWLAZNcsEl5BH9PNLaX5oMoTx4BLg2KW0SgBeg48gMJPxDMb4Sc4Qs2gilBp3D/NxgqVQVkQs032osB3R7PL5dUlpdTA78mR0ioO5h8zYBqiKz83kMuK2bMX5vqDO++55571LvcVkjMqDodXo789lRdR4bzSEOoBlYKdikhgBbQ0wcGfyU+nvQKLZjgkmrvlEcY9ylzaCfdkSrkwoOJPI3rRi3KU5lQHod+dr4FhBTJW+pBAhJNVSEu84ykdPKl8NhmhYlAvswuzGnNkTqs+uUkIhXDEvVU2E3HHn15HenoZgMsqe9m99z6w2wnOAYVK6Q2vZLeqOArJpplVm1zKuIAp4uhgplARq5qUAAyVBwh6hiXUUPA/rolDehJzTZ4GXlmH2slut6nRLdVZPs6buHLOQ36RB/nTcNLvbrS8TAZqGlomqdLwjCfWx5ImUN4yrXiU63FG4b4ZIoFgvaVW4+a15gRKqyCD7QG939u6OjfzCmd+Dqj4t/f8bbk37O2l6wW40Y05sjCF7qaCSAa3p2wiwqyAomLLtlZCtxPm5gEwxYcAMu8p0QwBCurH4CuM8rAqGAQBPX9DEI3kXqA0sFZiui9Jxx7HGqGnMaAikWZduVMS+WAZYb6i8ljHj7fty/yV0NCABlvp6wI57p1yszlf1AILGoWCU0mNdgO5nwsqfqr1qYaY2EpBwXMMXJTnCtgCkVShN/VjFZCuTby6mIzuG3d2cnBzZjG76OYQXTQfE1wPN6pIRwAgHV0c+5oIfvkv5YgAEPDdS0R5Oc6TchQOb5TLNarELzLrMHj2UkvO70hxr4qtdny6gLdOoPI6g0JqSZ1YhajcnE+I5ePucHhddvkVU3H/0/snu53OSIAkbuUAyqLoarj+9qtyK0v+zOywDsL0q7lRWM8gIkBY0t1i5KVCJMmko1HdTamQywkQ7fQDDBoW0Nk6Qu+i5+TS7h6R/cwfmYtoKE6t1rLyuBnRVTQaratBPdT20Hf22VjEdoyk+YRSeF2cp+sQDkCnLEOhFNxlkh6/4W1v+85xcvhKqTg/N7+t1+/W181BjlFxKmw/AYqepeJYHlSKD18wbbf1gXQrjGvUAXfKl1aWvPC0qvNOV1NngDhFzQAOzioKUqZUND/SmDU1JnzYjIsuZ3+IazeUXeh7yqDHodfJp5vtjYE3QEd1NRo8dNtIrWHBe2hW2zJr5U+tUZ22TuTyRu5JkAbd3iXtpZN7XPBXSMVev32xpLUBUxCAA0gMWLrWOU51EQNIQDwGCDOoF1sFrJsIOOxdFp6oGOsSGgKcY4z2SGpsVUb3WlpVgBrbwLscylvjQwSAxJe0My4whqz1HAIVN+LzoBbLAtxMKOsSbiNW1CsGSha/ipW6glkuiGVhFyKHdFN3sS5VFY3rcwmTdPpou7dyvT2/Qir2BsOLxYEsw6zb6ueCVUEcBQIcflScI3WoivlcUjHxQjJYqat6UkSj1GQHM/LXquxcpWcgSXTvmFABDoOfikldJjCDeI/4Guj0uuw8b1gIibbeVz7wQHwakHJoCHjkmt4XeMZxIIFRN3M6XkgZg3w0IIN45I2gRe+h6AGvA1HKfqtzkyN8hVSU7r04VvQCSBi2KlGh6EYq5IlCpj4ADkkjHtLHeYfN8QBAOuUTTjWUFNmPU3lRQdYukHYayoOeAnnHFWamCnB8h6lclw2gGahkQs+jB9l21zXA4CBMOjdGltbhqgONXpUA0E+5yYFDQOCfMQirh7jMiLGgoq4UByb0Do0Dg84NOo9W+QqoKCnagRQr52hVAx8M2/bV9ZrUwZSYhEEmCe6G8vZg6ng0DE6eolwCCYu7/mHD57a3wVJc8rYaIm/5o0tdHikJz49y5Ec63yOlsQAbvslD6QiPBlVvUQzfuhtlP+KUt0Ij+QhNY7ThmTIgk77T69iMtHCQs/IHB/JFUAa9wZXf+PXfPq2gr4jom9PW0RYSQOcYug9AkZAcOEuVqoEkwZjj+qiKZ4PWOjBiUro7H3zZomD1If1JRCpOg7pRlS5MNjGk+KiPtXBUgyKEMJB/OBLljQv/EL0O0MkPwRiVfc2bg7CxecUTgzDqjsU3Gt3vUZE0kyHborG/c6uIhnRZyhrVpnFub2u4sNMFfQVUVIG1vCVNKigsgzCxuKMdhUYcAMckBDwYRiIFlyvrngIpgScP+oUKCH3KWECeBo+8nB/XjBt5/niIMQFtnhRXlz53w8pfV/azf6Qggs9RHwgK8eo13nuV73WMOYH5ce+KhnRSypM/Eo+ac87ydPmiTODqnc7yV/yC90weIM6oXByxq9FdtHxeeZtnFghmlp01MNmEafMuY9A6X2mjhyj7rIR4RQcnAV7uIADIiWwog3IJ9ZQeclTyA4x8YIuel6sxN67cWo/J0nK0+iGaHGntp/xQT5yjGinCY5ciER0HIWQC/ca4euEkHgqyUah4VBJGAJIWBkQYoVvHhCUGQNvCiocJqCp79c+LQqo4hPpB2tD1lhS8ESOcQ/RfZa07R5Bb9/c5/4KxjA8klx4IWNGYBIcj74gPLwpxPhaEU4h8iGmXpbGqpBEURpnEca/XuR35qO6aAH3FM04JBJBlLKgQwHLlxHQ8r66BkomEKFRPSBaVzhkmPhXN9V/sxsIPhvnBPGmZkdJohpIMHZ9sIqv8nIvw9HkEEl0xwkHiQv9z6Y8yUG8IDOWQzL0QkLM8ct7zRj2VRxIYbHnbFtdJ3nAewwbp2ve85wenIuELI1kp+u9KAzynmZRLR1tSFe4GkC6neCQGXqlsnia3DqD8GJWMsLzCOHtK0jlQWTtyk/0bagUPcxJBGQVA4WdHfvoZIIVlwU7pGwlcSq1YjeSUnbOOE70DlzWGMtCZe2sIRziI8J4nSYOruqsnLrHnCyQknFc36DSYibLpwjHJCV0caiVaOqtZRDfj6PZch8MkLzMgLn6Yj/BtwJRG2eiINEY+Wam+WqMs7wAyQgyKKNKRf3bu4IjDf0CmA8GzVYV+AayjZLoeFzxCNBz1QlgYdG31ZDwG8BydptZqdq52ohdIGrCLy4AAcGtciUJlxJ0e/BnpKZQGQAIs1boOiecGgCwTd2PyWAcc/2zAiWs3WFBedfLDZUn9LweYI+CtU5wHiJmzbMIz/hzjJrMlNC8uPzrbUy8CTPJBT5MbBL7ctOYyBxzbfmV16Su65SaxLc5zoJgoChIDqlfcWpPkIjXyQB8G6Jmel4tKYwEoK8VjMMuJsLwyuLz7G3QdceSVVwgYcj7yNBCDJWU7j8w/xh7SKb2AoWHzwQ/+8wmNL/FRVk6nn9O5gcWbfvAc1yFYuXDBSc4/R+40aZb68sjxhVGxMBwcZRFfedtRjMvSPwoGECoCY7ZeRCziE54zYtZ07ufbMybJKbfdaRC88nMSeMLCicskPpQdAYa8fRqSl8dwbC6cIdeGLAvPeoLTrjfC6RTxswSZLteJrjmyPs5zSq5X7qiHfvDR73b3vv3t73nBAyclH0c6AzxaICpLEN0STtw15YckMIODCSQ/VvD6XpsgRdyeigqSF0wSl0mU01hCmqk74M5/gG41IxfpiC9/jQmEGQc8fIzGg5BMQukx8Ar/ONLDunsfPUI+rPWQKTBHvciDc+Kju7GxKTsGfvx5BR+0Vrb/66hw8bqnefLAC34gqyhWTpAxBcHOOsUIT3cGKGQGhmkEKhR+YXYJomh9u1jjDlUBqMw6ZcOq4oDI4hCqh0UszE46F3kEYCINVh5PTiFXWP+MlwnhiEZxo8mRZz5P4AgPueCQkHPqeapzxjQkKo5cUVO69gTPPlnZkOKTr0qdaA37LxzwcjHNiclOXpd1KTCfAkNSLCaoiK8z6cklkmuays+4a1CBsVPY1GnkR6ViXTyknYaLu/YBNGsagOeCFN+Vc6NFfvwIz6/zFUygIQWE0JAGwKgHS618ZZZZMYJAOoSDQT4G+lh+4IdA5Pc7nZaYyksRnYpiozGUZtB7wZZKcVipLohRmYa6kqNCp4LuAUWVj4riGyuGOAa/6JrrkiwP/gI3DllW5MmYELfPYhsaRK7kwaxU/x0v172C2OXi3BgZD8SpKH7ZDrUSDRbh8ESkOOfeKLcEeSsF917diGs/YpCv0urojapZHK7XKOOBpqXn9Lr9FzzFl3VXXJWU9UJOocg8OzPglB1MAGyE4W+J8y/8OUYe0YUh8uKUdjl1EhLrLaQIacYCYKaKlNkOdgi/AJ1lXPtQjk45osIw1ZDgPL5V0ynlmA/5kZo79zjqEm49P3j2EoXqBajhdwopG3hxgw371yhdSNrzpGKtMlyWhHVhFkbX7qZD8mI7AaUxsK2ZZHIemDJ1QLxcD679j5N1wsuVC0cpdNFup5uabGOQZNHtzUcWlls5PqeyNJKcVVNf8aUGCItBk8ETVRdpIxtmiMTreIEKFUa5ARolBYBuIPUItuDRIOQPOUyxHExKslU6qcXd73jHOy5wpOdJxZFicalcKrRhmkwNbwaqpQM/DSZeW1jzCwbyaTtHamoGdYw4AVyeRzgIf+JGOOlRMQymeZl5g+jC5+S7Lo2AHmUwlqDamC8gKKiVGAsiDju/WJ6lUXm6IjYyBR/OKwOUPKk5W+ZaLR54yECWy/k0X/CtuLJqtrXmW5c74HlS8cLGS1ZLpcqKmdbPpYjEjzGiICYRPd9vjMEIZiMs1JAnCpzgT0V0CJCi+8Y1/nmY/lGWiPxyRyDZeDk2uyaeJVwOMjgKytMQI1YyI9xqS+kYBPmETX53hx3A7ChgnDH/GQVPsW6POmn6GU9CqKejmKLOawJQ7fbaLwzwdEnqaMCasa6GskLgO04EKAtX8n82RomGlHkQhBnHyR1egKVK5ipBehfK83ee5KXzSGvPNb/Mx4Q3PYukefk52BxRBTxfxLd6UFFscYBY7eSmNqkp3/Z07rJyuPndbje9F9GLWyrEQkAqCRaUq7gs7QsD/H3ve9+gWq0cdpfOPE0Uah91Nkk/hVMhjqiB/Eg8q4VqxcwbVKWyxJNe4RzNqH40QJh8AaUB5yiHHUx6yHlloBC2lrccAy4As3bjsUN/lMJXwYkPP96fIpf3FmaQvocptaEI0VjOE/Wh8Uj+y5LuMBlpPMrKBEH/Q/nIqTzGGjXmFbp83uSmK5drB3MQ11oV53OkGNs7pvnixv7ED8c6R4QbPIc7C/q3ziPf3DOvJKCHNcC51ESWlq1lxHHJOloaqbyO2PCYeVgytmqkMuKGcZhz3hInntwYyps0nJMPvMKjd2kpb4OpMMqN3jmwOvEysVgJocjsdKvDgJyfJ0aDwbU8Ik+dng8Z8Gqp/AQDn6VBlINOiwKYZ5yqTFQgVALnOKuMTFpJRx7RM0SEW4/DfDh3/cxxHRJPhbLGcl5yyouzvEybjDYb296A5I9yaFLDXnW2qQF8q9W0Sgmp5Y1ybOQMGxxbnF1g7AqzVaTemjcIKnFpZdH8WPDkjIfgidogAOQZ+NBQEpadD6w8sdUez4OcQ71afVI1NJOueEaGTdf45ROVAJlWjn3aVBCpIxkp14CRhOEsDQLVJqV/ykPdFv3qpQAkEetC8bg36kaRX2zmlB9lucxofD8vhFpQTpZ+nNIDEmoNfY25Cui899BfhlUDsQWi2eFxdB79Fr/mKwZL1MjCwpxVBwyKVasdW1/mNzAhvgVEx0G/1+i1Fi92wPMgAz7SqD2hXGZzUHPQ8yMNwcAJAwBihqgw4Tr30V0u4rK/xK+ww2TjK3XlUCuME+xcJYytx9z1J20u6frnRsivCzj9aCyeXPCzmpqcYHl4oCZ/5Ye+Bmh0OOCuCui+1Ayg0viUTZq6n5CL/TCoBnjHNp9fmLcF4zv28NPHBR8mR9Uvqzd1lRCMSo09bz1uwLfXL3hiWBgcpTuZyJNSMuKcq5AGWjnTiejnNUZk9yJl3hRkD/93DOLRmByVBxLKFN+vqdY1MZH4LqacpTb2myONfNcHUH1DWoQf4ADcWGPMjwTy0CtSTaOw54SXQmKVTExOp1HscMVnlZJ82eHFdmYanwakp87Nz0iMYzxBedAgbhTXNcxQSJeSS/qBGkQX3U7/eT9wZYTf98vvWy0Xy0cBD+KYn5N5Dr1vu+kCRtwbYEyMxyqbGkESx2SDpFxb7TDAtTHVpG/ZZtZsehKC7vXGGzlKsR3MrJYCRDEZUnk6Rz+Hvm550ONx7tFRHpZlbYb9i5Le6oiA5tv4vMmtIfClWtSLxsYm0rgcxHM+fgeWegLlwCMNC7+httDTCpLzWGQBjHg0gMn1V3zxrZnu876/mYk0lkpp0QOGSwRLSuVPPyRT1x5IdLRJ52iog9Cv+MESIzyLSgZBUhaODZ1V781GCm0FwLDGgFgyiBdCAlhd0un3FwImoFFpZUy6sdExS7P51C+m88Ejf1wDDjyRJ9IJj7ylYmpyi3rEuOuKxAP0/KL0tvhGPSGx3rwEuHKxYJc1AvVWmXEd1op7Yn/4ku/93u99Xt/FXwNcGc4BJgXA/GkOtilYP0DPGdE/Mwehe22jCkAPhllDYMMjbaga7qSMqIt7Cxrd3ro4HjNhUMOScOX0QyezAZOpeUMSi+Surd3Apw7wYD4Mq47ilZ5Cg8An+8SDPfa1V6x+eN3e2Nh4mpqYShNjk1ZPtj6U1taHXfCPs61PJi4rqzfk+g0vnTu6cmF4bIzWAJeKmIvKBmVluOXzitHK2N2WfpFb3XGj1Vnm9IieOfyRYirFZkmsGtvYSsfdIaSZ9xE2JHlWEdLpfsW1Go1HEW1Lk09ULsrKnfMPl/No/aqjWVGasoCMMUIknuGb55LYak2Dov4wJcOCWicLno7kSw9wOTSIYhHGOjtdS9bRSLvfvDJSbYzWANfANI9eFstmPKoVFYNydYM05I+f52aTTT8dba5RafsG4/gh4YBMvphkbgC6tQDNbXgqo0j60wAqf+4IsQ0a6Q/zMcwx85M1gNNxtH/wwZgReUtduR7Bh81HX8W1mFfeqDUeoGUcirJziuV0uJIjvovjKrvWufJnlvXCANeoPeOWzgp1PayX+WVMikKPEx4DJwOdbWcGIoXVpAIwtUhkaVdFyRedzO5VHIMdBaC/A0yZmopalPPb30oF633UCGMAvcGzWeVPXhkD0eUFrN+bZR7DIRzoZfPgxjHrEYcTeVAeT00Qj7p4tVTO8R1F/xEGZehrgPZ/vMIgQPq7nd7z2uC5Bri6yTHrMuXowtaYB+B1hzTkOjJKD7VCDbqaBMUmTx7H4xGQkGxBG5MKEY3EYMhiEcBTUchlCVR2ttoCgg/5o4IMkMtXXCKKOZ4iNh/ys5eIaxqHAdsNE/CKwoyFF52Ej/IEbMxDeoKXBfKMIJ36fYmKj2qkYTFJUZHo9VA3EpZh94p77rknHs3YAEXpomq5OBetGBWFoWAg02dq+ZCWYD78JeWKk1cOJrB3edOEX5UhX9RJpRxSjdlokJBWnQMMvcE2OapHlgpgG1zicVQeRlQu5ys4DD/b9cqb+D7iZxcNErfgnEuklSN13KclD9VFfsTxZCoD3j1dfzFwKq7iKMTh3m3rtF7Qu+TRzz4aducGaA3wSrUmK6W4CqNr+otMdQywxajOIa5RA/k1ZpZiyhE/jj1JO6/hW1xZ9BTb9wptdkUXP1VvuhEyYLBEKBaK3OOYn+cE41Q6BwherJPFmwGTC8Ewbv6X80ivQFC49v53/ZBWlnWpF/VzesWzrY9QoNbUIPDrPLK8O+32zsVh+/kDvmNyy6zUxKyZModgHaBzDEuEsCgMnZpFM4MQMgiIsf7MtxbizWqkx+7l3YFYBfkNXfwYID2JoJvahZWSm2ZrhWQUl7kdnKVhLYWyFYKUWnUAqI65nmfFkUaLu/1yuqLhx/i2MrNjncdEre38AdUvt0QAyV2ZG2zFy4Uk20PfqBbLO+BqI7QG+J2veuMJDUonQ5fl5h65U5x+AJ05zqm6ux2OS6WgEgZAXKFjGSiZAWJ75xMaP7qn9MwaJR2WfC+xsqpIRVURJMt6E5OS1T96k4CDH6/NK1/44tpr4Kx9qAei0hi8420+bc9u3QP0C6HJHOzipx8v0OHxbxo4QMxWQ8lLjeRbdvLDgLDeVhriMYbBm/IrqFE3PHCuAf62975tVdU8vDZIrjEZawkUAqNIDP45oSY8mDl+mF/czgIg384iFekpCpB05O1ANhXlj8Txci8PRkh6jypFY/OyLxqSB2tpFHoEpqQydw/zGgvjgdVTmLR8XcXmJFItHliDsWAoFHLdKNgXceCp5G1btqs8eArz1dLOOjt1CIYk3eJe4cYCT+INumnYa294g+ca4NCgkPblzORH6zMVkDOKxODHmsTC4kJqNfk6IEyZq+iumFP86TzX2UgJEhv5xYqiLQo5320if48TgOTmURbxsBM9hSVU7rTQ5b0kQBlKE2MBRw16Osc68svds2dFDTY9znECrKgbVlWsrXsXmMplUhQ9go6r+G7QaHTXz+UBtnzMK3Wk15U3/AL40wAXtQ0zTIKYGSNzQAS4rGCFARKA2B5V16PC7h2WdLr4KRKlH4wyACG1rozA8R0YAJWJCLB55UIvU04MaixQoWeRQEClprzkMecpCG7Wdb4PCqPzkZcbRuW65ykt4wjSa9NQZdBLxGJmqYgXpB0PZW8trrpREhOqtmfN8Wgija+MN7y58zTAVdBYLs0BGvpLlcokLyeYByTWOVxd1S5f8uSctNiqdGvOc8miQYgQEqYzGgjwhYpVg9IjVeRBFHQ3g2uoNVQHZh+qLfupjHyAdTlUB4Z0nucPr/Qi6oFq6vqVeaytaBKm8SQagWVbJmPxgoR8f6QSOR+YsdrKeLdZCK+qE+UO+4NtOp6G5XPRaZHUxetUxPpSFaWreXATox44MtBzAAEo397LQpMlFcZFAboqqYHFel9+MGuwA4/1o07cO8hXeSJdLDyhcmhEGk6oqLqSWFWWtQzeFuEGctuJa5XnvKG1AyfMiANMQCuXeZ8h6/r02kwoFI1yx8cm3QNYRkZ1IcWWa/I2b1kvteph4I7xo1gq1P7sz/6M21BnpdMAr5arVVh0K6rS7so60gjYqOhtRn63vuJ4AJHLl1gnJ6fS1NSWNDoy4oUhAMlNLZt9YtykQsjTFfE1PcryE2ZX5tzD8FNF8+dy+ORuqC5jqKTBAyCST/DlXF0eRYZlhQ8paHx6b+xAQIWgrhjEsaTGxicVRq+WcDFOUJLikYYsVJJ5M+/yJ7dmc2X7n/3ZRzZki58GuOo8UpA0IKkY+4Btsykz6ZgRUjA9gO4MByy1TohJGKY70vJIPcuvXoYV+DblqDyVyPRsLo22CFSxfOEJifOSqMJoMCSc9XVAI15YDeuA+H5oNpi21BuxLNhbgnTmqiFXO0aMAVRHS6ZOGEP49pB5UTyWguEdvmho4rsnYL4qnPK86GMKLDrdzuTi8ac3NHCeBrgqPGZ96auQFFQHJheA1iqxPs10PB802KLAcif7/HhVnddTOviHRULt6I5mUedIHBU2qTKU56/BSnJLVfUKeoYHruiyVBwbnXUMXmzGYAegHeniVje75i48AKuxvLVB5bohdA3oqAwI9YaNHo1BHJhR2QCrc/jFryEzsaqGgCzXpCccwOUTdaAucS6jYazVHow4wVnoNMCV4Qifyw37M9u2KymiQQW94wAsQFvtqCEY0YmHuiGdTSxdI60tTe2XlxbTyvKSP9e4tLwot+BzxgZ6iwcfOevjTOpQGYT1h+LF5cVtuLVpNmsvOiIEND69L3fkQ1r+YpwxWubd1+hijlgmWZnRA/LBspemJibUO3nRe66KxJPqCZ8g7B5GTxUBuv43hsX+FnuchdYAv+eee+rq1uNIRkhHMIHE0KVgOnSeBknZun6vlBedeLMEUhUSgBRyx5x1ZtKxYEUPiHenEJ8xgXdatQX8suz42LpAfOqGdo4jS8bxErBYJkCt5Xmgd2N9g1t3qL71hSsNbC4zwrivCe+AjD8qKtZrohwAcI9ArakeF+7cmf759/+zdNPLbsxUIOGoOJ0LXHUI8w/OPMzlJ93sU9xO3LPRaRLOiG8JEJPuMvKLttR/Z0xX4p/+MqaZkNRq1dbWqemHVakuTHpQFUe8qpqJCKM6L/bl7Wm8B5b1i8bomCc0VLKpnsAmHVYZ/bomVT5Xbe5FcgyYMOhyXXZIq60W+SONgYLSZjwwLpAml2w7GkZHiJ4YarHnV+m97mvuSD/1oz+Ybr3l5Wnnjh1Rf9QUZ+QL6CKgCMGAQ99LUF2KG1qijdFC9OEPf7h31aWXf9Nqa/XyfDoL46GnaMkcYAqFFRxU4CXnj771DW/4ppOzs2+fX5ifwjSkUgBlvaj8UFVIESyS0tIryUVS6dqukBxxKTcGLHvHP/3lEoxSxioGZPRzziOOxsqlfc1PBPgxZYeXriRtmEZU9uV7L0qvv/OO9J3vvju98XWvTdPTU2qIYXr0scfSF+9/0MLmGx9Zo4dFFFhYBnW0mVip/OUjjz78ORd2Boomyuhtr/uGnz128uiPLWvwgzmYdSvyd1oFqHj4gURxWDzwTW992//50KMP/JsjTz9VevPX32WJXlQ+SytNuXh/YJOvD2qA46N1DHR83ovPu3jHlcrDEsD8Y9BFmlxJXeeOyubSCbl0MFZs1J9C3VjMBi39DmdNhhe419L2bdvS9i3T6YI9u9MVl12SrrnqirRz+/Y0NtbwmMO3lxk0EYD7H3w4/fj7fsbLF95whKWEJDN2cK78rabUuGONxnDblh2v++Cf//Ffm7EzEDyt0Tvf+o1vPHLk0J/xRjaP4khaVlmk0w2QXQfwkP16t91888ri/OzkJXu2pTtvf2XauWuXGWR9AlUCo5Z0geEBVaBz5GtVrMcsLmmAXV72G5t5DHHJFg8f78im4T3GlOAp7ynuRSoDqeWagTDWaMpSWSNpy9Rk2rZ1S9ohUPlE5ISAHR8b8xqLTU8BTJ6kJ898njBUw/KdoJ/6mX+TPnfffTZzc1XERiJ/eVzXZaleyhwbm5jZsuPCV/3hH/7O487gDHQa4O+5++5dBw4d+rgk8lLvgnL3zpgwsEiX5SYDPI5U8vK9F6cnntyv7vnq9JbX35Vqsr+ZfXqQQiqkIjw+6Gg/S01IK5JL/uSttuR/6Gu6rzkM9UIUl+reh394Ei/8c750LiAdpv85mAaWtAgPv0gU4blfFp+J3y/+6v+d3v8HH9RAHauIMOP3x8A/gHNUHcbGJ9L27Re+7fc/+P7/oeRnpDUdDt334IPLV1xy2Stlq97AlgaYsURnXch1zySca6QrwguS0qa6mhhVpFe87AYG0uieAhuJA2CsBBiFAgRnaCmzlYO05U4S7UmQQIIXjmvnvmb5l94Sa+bRAxRHYSxLMBh7MoXNzeCpcjxbldIH1hCeoLxBHEIruH4sKfTTRz7xMfkH2Lm/j+SlHwQOsp4O7Xts31/Z4wy0XmpGtXr1kzHii0kVHtLEIBrMUITYsyTAG1f4w/TE2Lh0ZV3WRtOMIQFoWFYTe1INnhAJINLRUJys5+nMqIvD6L5+DYcLkkrzTYbMSpB/CIB+As4SrojY0FD+nL3+hSrQOaZuSD3YKb74jUZW+QLTtr8bQXlmeV112WXpsr173Rg5gQU5Gx/x7IFb52r0DT2D/wzAZTncv75yhwqIykXLAoKr6R8FumI6IA3oY6976IfUAQSVjwkKEg44wXxeB0CMU+RL1/pnP1cIUkkqw8sDLgugCAeosBwoM/gMqwiw3CjSr06fNY4BVr5rutqhZBl54sNNaWBhvJmcmki3vvIWxyEyR3DhxrQQCj8aU72r226/9Nve+W1n3U37TAmv1Z4QQNxQ1hVFhANE/4dLM4g+zKROUbAMGOgAOp+YkAZiAhR1DPAA3eABpJiHsmxNIbG6FkCEk0+eHpYjLIB1u9BKhCpd3uWZEXtCFiH2o3EoKZduA00wGRKFfNUb8Se+GE83XP8SDfp1l0x4PvCHFUfSWN/pDXo7F5srryK7M9EzAJ/evXu5XK2dUF7KDOlzjVxBIIcPcW6pwT6NRSAGjzCd5uYXNZFprQ0sxDe4VJQKyq2pBv1gmkgGXtFyILx2rhp6sQhyBeEhfpEazpBYwFelUVdKT4iBFzGDBXjfRHbDRB2ip4oynvCPfDklDpEKadeObf4sme19BRHV6QhWzwp0pFJYNGsufx1BZ6JnAP7OO9/ZboyMzBXzEoyNi1D5OVjBJPqPOLlupBHYlzIv25VBD2mwf1YB6hAUlaOHGMQMDOLkqoO8AwhRBojHFqUDKtLnwWRMEGmdL8KhQOcn4CMZjEaeuYOcsyNQAjpf/4WKBUBxEBpMTPLEj7gkhe9Y+oilaT7Gp+tLndEZ6BmA3/Wuu5aVwWPeVpwxErxRqSgw98cPopJQp8vSZdlqhcElFrNYBIu1GCiYjkuOVh9cqgKQ8yZcxwCP/wx6kqNMQl1eZOfGjpvWgLg+b4AAKbexnZ/9wwF4WCYE0TBKpzHGlozTkm6gMYhxiFd6sLFJ8cV/FK0rylYeXuvXudKN6foZmJ5KzxpYq4/OxeAnom6BuBnnPHfuTO7ySBPT535a1eyRO0DY4Ux4PDHJGCJJZJWDwlH/VVmDKkknHv5IM0OToykNMFBmHo4nP/w93uCFj8oC+JxXp3dMpcsZcJnoe+UPgFkZqgyVdOMRj/CJqSnPUDE1/TJ35c0rOHzXKYOPcqh7q9PZ/T13f88ZvxfxrIBPjk93kHBzYYbJNCoCUME3lQ8e2f+HHYzeXlltpwcf3Z/6knbieuFKVkoAlTPHYEZe9jC4Xq+gkZ2vGkhHCEDNg+IAjtkRHw5xBjkF8GEyxoSExrZVka8mkp40WbWoj9Uh16QlG5WLP0RabqJccMGe4Ev+qEqWq/Oein+ECYNOe8uBhf1nfCriWQFXxqvsB8zOlWE2cAGTwECX0wXtDBbSsl75z33xgXTsxMkYrBw/KhgqIRjseWICsK6jGwTJAhgq6twsuSSWI5KcAZNDZiMKDRG8kK/zd0D8CzAQFtQOxyg/B5XY8MEEiSfneASRtR0LFkUpnKWBIm+q42dWsvrToPAo8qRr2B/pdvvfbo/noGcFvNlcaXM/E+miJSEXBvMCJmaGYliF54OcVYIKJezIydn04COPxoKVHGslVIa1cu64ADz5OC9Je5h3utaR5dK8NwSRsygD2oWaABPpDL7Mj/zciOTpGWZYJwQx26QXAiyOG9yYc348UWF8pcs5CEi2ctjW1jn12SGVgh7Pv8lMT/FRP/CJzZ0KV73UCG/7oR/6medUK88KuBKustoXC+xh+oXZl3VROVrXcVWwKymwrTfFIMfH9j8V4VRYcdiGTNcGLt9/1Gy0Kbt9dWU5LS8tpZXllVhNbMpfRxqqLYuH7XDcuPZqHo67Ueod6FMfAU9HA5npWQbqDjNb34rTkUYWDyw60Wvyl/2Gng/1wJdo2Srhmxb0MNUbu5v67d61S+G8fTnUKn45cRY9LBqhWqlPDbtLz/nGoGcFvD/sr9BqdO81SXR3pABsT6RNESlNzszRMHSxbL3kiYNH0vLKaqy0CWivrnFkPwhPm7Fqp4G1PhIPUlVq8RgI+SCdfMgI8FdphBag80QEK4yx2iiuxA8SGA3u9RLxzOfa6w3lPz6u/Md8XdXEpaSxBGmlxoLZko8U83XCWi10fL6kGzFCnZL31NR0Gld+NKaxOBV0HY0L/0Iw67MzJy6LwGfSswKuEe9kp9secjuNbkPB5BqzN0bqkObQ7xq1s14AqO4B6pIzcwvpgYcfVRq6da476bRqMjeQBqW8xzDtr7DWLCmTKsO6aYw1UmO84bVqJh7M9tiNywYeb49TWhqHbs8SqbdlWAXEBIhG4v6q77ZL2ttqPF7nwWDOVJzyUYdIpgHTj/zgk3bxGj0n4pl6bZnekjqq/0C9KZ+NsmmVjPK9lKRno1Fz9blfe/3sKiX1j0lFdDmnuwCKdVUGJnLgFpXzyp4cDPsnP1xbDXPw8FFycOWsmzPGoiIkjwYjHQ0rL8fF8c+Wgz38Z38PVkiijl4ikD98kK9XF9UL6A1WOXIsmHGNgEBU2IO8MgvzT39qJPKwatQx79VqiihX8Wn4ddUZ8UyUrUP0shinmu2Vl//S//RLz7ox6FkBr9XrRyWZbboZgwFAU3FXXpSDzTVSpYtYT8gtjwzQg08f90I+KqWSfYkK1CwdiuNsVGnrea5dUYUZBcLW/akWP3qVt0LQW5QBjc1KogcscUKvQRezRg9g/AEwAyH8urFOqUfwnJUDXxmoWfO7DPzjrtTQa0Zr/NBg5Ak+yp8xg3uzEoZrH+4/PO5CvoyeFfBCb2RO+WnGmbdcBuIplDcAMgAzMJH758eDR46mw0eOOIxgGNefpRRGI97aP1fRCLlypIlKkcaVNMjy55eV52m1krvSmoxQRk6MGf7GmsYH4iHVRCZtDjDl5deAz5HeBkcRP+NMcakTgDOlz/khjzwua0odSbgabVur2n/W5zefFfCRHSNNSe6RvOvmDBl8dykPmy7M+l2USw6Oc6rCV7iffOqgGbTkWPcpr4xJ/jm1K85Rfwb4VKc0lK9z80D3VyIgUaiTuZGzcPOkI9f5L9KFGZibnbnzhv7s3MBRD9ncqE6Wk12S8ncv1xX88Fgi8WFYJern4hyPY7vTqnea3Wddqn1WwH/pl36ppXQHKAC1kgNJZeh+OfMURRem+8bkJ7IjHmk1CUj79h9IC/OL+NofhmwTu/HELt2ZfLOGpAFpWPzzNLlVQFoA4EB8PuLknuA0AVroVnjVOX72j17qXqhg4pAf5L0qqB+EhDriGUFKR13UEAqbnJj0JiTOed+KG97xlL9+CKaMJtdbZRXazfazWirPrlIKhYGAnNfJMyQ3um6AHxVSRaiA0tlPXJoZEd346eMn05GjR+UflXQFYIw8YS9TL77Wedj6MQ1X5KgUhywtfu4FA/FAWZJQrJJc7VFhhTopUglZvyu/HNz8RjMAYuHkgkJaEsbAGHXhmjTT05PmkfkIM9emVIfrAm9Z3ZxcmSAgrfbys07xnxVwSFPZ49ZLGeA5keBUaYYCjPVCAdLnSja7sJCefvqo77w7HxiMaKLsRB7WsZSFqSagDEQGfDxWIn/FMSpYJ0WlUdcPy4ntb7h1szRu/Ab/7MLiY3rcFMEUJA4Na0kXWDGhIb8wU1n7iXPKUx5yU+MBOHtpuHPPZIx0UZm87lEfZrpqrWt+4Rf+NNZHTqHnBLxUrMyQPl6+mAEjotBTHUR4Hic/90/HdruXnjjwdJo9ObOmNny3COnMekjeKyxRckhY5KHyaViXQ3l5+QEaPcFSKzDd8wSibWuFZ9w4DZKYjRo6Dx49HmUOT2ahNJKtKeUZJmkIG7iTL3fsic9mTxrB++azXsd6eAH2dY6O7w36L3n0vr99xiuanhNw2bgn4fE0UPn5mFecsAjPKY9vvSzHXXbUyvz8vKfpAGtTTAwCRIAN+OHPLJJzJVVeWbl2gEZp+qGGoCyMRsvXTZBYl2E1E/kTRwEGx/FJp+SeNKmhZAZza9ENRsM4TaaXozoFNvu4hxBOQ4yOjoV9T4PJ12vt8Wf+W53WTs2Tn/EW5ucEvFIqH1HOfmc1TAWFqiBTKg7T2YXIVyY3BsqMiupw9MRsml9YSqua6sOsa5FVngjER2IstZIupDoaA2AiDqWugeUGChcLUgK3x3k0GJMdQCOudXF2xx+Xl8V6EMsOqBukV5FdphsuixcNhX8/TWhqbxXjPHuJL5jTgDxxHWXJReUNh2bkhUG784w3Bj0n4LXayHHB3KKq1q3kAgMiF0D24Ia/AzMG1wi9THcspsXV5XTs5GxaWl42MzF45esroVtZRzHYAsJqJCPyDOuCiuugcwOPn4iic/7cuzIWiMOAirTjSBvjhAAXcIwRNL4blYmTfvQ0Gik3hT1zd72wipB44isvpaEoXgHFQwDxkjX4yjBR+TRct//Md2I9J+BTk9sPS0cuu0jrstBnbsmswhTs3H3kJCqad1m4Ig1SuP/g4bSytJj48Kl4ckUCKK4iHWCiFuiSblRVji4bJmRWFnmKbXoDAKx3e4L1AyVRDlzo+tgzvpanjvQGbPJoQPyjPuZD/LrR5Vyk/iM8xOFoM1U8NUbHvXUbKYdnP+Uhp2KVl9XcM55Qfk7Ar77p6jkNRnNRqVApgOMBSZnCCZVwq0ZgHCEKdanBACw/JUvlxMycbPIFN0A+MEYc8oi4eX65KiAtlXT2PuqEo34Q4HvXAL1FDpOPQRSTLzYiCS7l5dj6J8zcqDjqANE4HlP0QxW6p6me5kk/GhsdPiL1U+fNRDRgluF4Y8KLad4FJufeCEaU2+s94+uEzwn4D/zAD3QqpdphKkTlkBxancIAAHBcbQDQOa2fU7Cpo5lSPMU5MTOfDgr02dlZL7OG1AK6Ki9pUxbKjeiBAtnikWESJ46Dp9LoPHoDabNYJAIoXbrx4sQJ4Q8Vk6skiKOXei2dAYaz0D/CLPUqA+GhR8C3VzbVsEz4FMt48C4uTEVYJj5H8692Uj6nYfycgKvQoUylx9HBvjZ6wagnJSKkFFUewIakRPXkqJQYRlKpNLfbTs7OGfD5+TlXnopaos0d0VXJrKI5IZ3Ws8qGJYI19UJlNfUOfU84jERZ8EP5ubP1QpLMH3IDuPwQCAuOKfLmKo/rEKvUokHnJTsBuCA3rzzFnDWCIuf5qva1D3zggdhMmdFzAg6pPg/71pJGabqsKy5/JNyDj47hEwybsYxJ60Mdo6PqTCK0sLTi226sIOa6VLwpncoQKDkIucuBJn2+B8Tg6ei1+Ugsp3/6c3lKkJdtVuTvLW+Ey99jED1LP3g+Xb9nCUirH3/+p4zwNQYqkxcnoD6UIomjNSHh7pLvMMkON+gpVefm9m8c8LGRxgNiqG8pgmGBTMtFy2cgyx/YfeTaVwG05ZQ0CkNHzi4tpTmZhysrvMVYfpJyqwRSUCMdbUkoH8qkUVnzhiL/rGdRQWHtRvHSLNItf4MWXZqeGbNTDXJUXmDiz7UziwJFUWbUJYSIMH7kRTr8WN71DmDpa3nEAtYaFtQl5hbUKb/dp6xHnn7w8dMeRTkj4PV6+T7Zm4eY6sKHWTRDHIIxO51TLMDlVgJM2lcMBfspLUnCj8/MpkUB71U7SRt3kKLLR7rIXimdVP/w0NG2NODqPFyAkfcUoq6BLGcAdYQAK7ZMY9nk3ER5ocay8rMGQ4qx7TnP67Zly5TAooG70tc80KVJkMslffAJTmXZ9vRY6tUb9KpLzYMbl/D//Ju/eVyZ38f7Xl0qGXNCZbIKBbDxg/ifXys0O1NBirsqdbIgCecGcmyhCOuAwdPSg3WQ6UHnwxGntGGj0xABNLQOfnauH2sxtqN1DXDkpCSWcqyj6FX5EdOQSVP4MT7EnvO4W+QeBKhyk+OTaceWaYPt999mmHALzzepVQd4RY8zpxAT8DWUBRPMZnRGwE2F4sfqI6OekATASA/dWkDhVKpVhzz5UXnV15XHz+fyBEwAnllcTDNzs36e3daBflSO6DCKJHoiJGlcUy/OW5SBmuUuh4RRuq45Ei7nSYoSmGedxCBKBhASG7/Q2QiD8qcMyqJx1WgxKYuFMFxX0/gqmSoj38xWI5Wq3HyOBTHKNamHwwvvUVlYmKk+/sTjp91qOyvg3d7Kp8ulqloqe/MCv4xRQDhVdeDriqhAx9NP2sLP0yAtSO88akWzzkUB722/mQSh81At6GmAAvxYTMoeguUms679SlXZw24Q5UeZnk1m0qjCM9UinWvwOIb+tcuv5XJwqQGgYWnE0m2+bEs6BlzVEAup10kjxWF63Y3Xpr1bJnxjGn2NNNM75uZmvNsAPuhN7Xbz8mG98F6wyumsgFf7/c/3Oq0vcSfdQMsBPHDzC9gBOqTNftGd1lrdgx2irgqy4XNmbjEdP37CzLFHhQZisYnuzXlObkBnEflQcYBhomNpVL65ZEJUNFze+HJmJ+sl2bnTipeQbPFKvDUJXe8BJmVAvXlnAE8nT47W0te//Lr0rbe+JN156e50wVg9VdXg3XbLD/HyrCn7aVjY4uU3x48//Zb3v//9awNnTCHPQA/u39++8rJLxGjpLTyuHVIYFfSij84tpWIYAAysmI3/QdjLpEHPoR/Z/rt9ajLt3rUjAETqsu6/vpYSAJGvy7NesDeebljAg8CKeMhDeESjOQ6XjsY/uTzOKUT2QY4dZfo8wlgkg6eHvvSlVJOJ/OqXXJMKndW0bbSartqxJV25c6vO66nTXEmdoeqhOjGGMLAyM11eKf7Rvfd+fIb8zgo4dMXVVz8qtF6rlr6QhfcAVyzBf9Q2QJL+oiA6qfWYVAbywgDJFjeu2WDEBp7xsdF02SUXe20ZpFjMIisqSiNEo5JP8BAnuewJEIEdYbpyrwtwcjJgXCuSvR0hvOCT8ShrjsxFoHlQONJPSxEPgcIGnz15NG2tltLN178kNeq1tG1yMl2454J04w0vTXfcekt6yd4L0/YRqUKpF5nUqVRjP81YaWp0/C/u/cJn/EjhhgB/7LHH2je/7IYdq83W1+WAUwGbZFIFrre45a4O31wQl9ap7ebq2po4+pPHvdGTq622H/u+ZPf2tG3bNleu7AEoBh/rcQBRGe7y9qPMHBAdEWL7h3oIWOOcNPi7YeTtfFRG7m9LyNdwriM/4pN5FOO08nSYG1Txl+cX0vZaOV1+ySWpLgFpyHKpCviSpvUjYxNp9wV70rWXXpyu3XtBuu6SvenAyXkZFeX/+Fu/+1u/qCxN9N0N0fe+972Tey++0IxB2WqYH7Vg1ObuBwMIaiV/Sa+XXKmc0vDSdt4mwU2IsUoxjUsSlmStzJ88aXUCeACBSsF6CdscF+ZWsBplh2LWn0DIMFI5AlIRrb/dKsQLSwQJxfQjX8JsP5O/wtS95IfeZ3Kkc+dGcmWguFFi+PGE3qjU40CCRV7keezIUdVjjpmP/dievXVyKl2yY2t6262v+D//6M//+MedOKMNA37t1Vft5vlLpuZMa/36DTGEVLOlDLB5wwSA84Z6XmLARIBXDG3TYLNnajy97KJd6e5XXJN+4t3vSN9wy0vFJKbTnHtA2L3xbCiUD4CuOJT5u8H5yxo+t0gA37Y8ExzGFpGlU+mwhgy0HCYj+eZqxSuNskRsveiI+RoWCvlmjayiKa4mS4l39suIcB48FXH48DHVn01qikBjk7cEgvTX7NlBgHew5bRhwGVNbNEk2fmyxw9iLzXnExMTadxviBgFKd/fG9Mk5cqpkXT7hdPprS/dm3747XelH/9H35i+9a2vSy+96rJ02Z6dqaY4PTVgT1IPecKBdCt9SDdjArpDhaoCgJw7yAMt4Ob+Oo2xRU6/aCPUSuhhzwjD0wfyj6yjZ8UsVV5Zb8lVHOmIyl5LNp2iQui9zVZrptjuzk40xtOQ3cVWWXIIgOxzpQ1GT6ENAU7Cfq9TG5d1QdflbfbWy+qO12ngu3zrZLp8etQAv2TXdHrlrqn0TdddnO6++Zr0La+/I33LO96SXn3HHWmHBpiKGmgoyZ5WXlvHx4CFJwfMLMzkb9wHMFMOjJxhzAGVY5ywqkAdKAqbNH2e/chC0EVOeXaK6Aa1OpG38qEQjmv6n8ioK/IgzPHkpUap1OJ9XnWNOdLhv1ArpDe2e4Mv0bsK6gEeH9TTMR1E8/w7lTYEuJgZSi8Pbrju6nTbK25M115+aXrDHbel22+4Jl1/8QXp4qlGumByNF2xbSLdcfUl6Y2vvD69/o5b0q2vvCldceXVaXR8woDF29piSlyS5G6fGBcD6hG6ZhMmQOQ7o5Bwd1GlC8CdhYAKnuwXZwEGKgUplXNcAHXaSACIHhuQ9NxJjzNBiRsi4Rfg8j/yID2Da/Aga4Vr5cObJwTy/rf94m99ZtBa/e0K6lCpO7LB+xqvWDVUb/28MzqFNirh5X5vUJuQKfe93/Ft6X3/4ofTP3rn29LtN92QJhqNdKXUwx0vuy699paXpa+Vu+6aq9Lk9LRniQUVDHASx3CSIrEvyeymLQK8LoB66i1UjG3FVIz1CWxf4vmnMMml6iNwBSyAWJ24C4fq8OCoATaeaED1hdRm/BvMQNNepgCRM3n6uH7qoMwPXe8A8Vl0o6l39QaDXm/QJJy3FBUpQ+NZuxljnCJ9vjBsfIjwU2lDgJ88+fCIeB9Hv3ptQSYdzO7atTNdfvGedIN08pWXXOS36PDJF15oMBCTg0JFWl8Sp8oyNUZC+BgSaoD3YRUZaKUnV7i5rK5oMxOwREyjPQCJwM3dXOxyBEjARgWYxAt5djvrqoIUBtQNFn552tzO90zTDaiwDNM8TZRBuALk5eUHNmpqvGmvrGjc6RSLA424onp19OmiQB8KaOYcxcIAc3H/ze997wLhp9KGAF85MeRW0RYAgTM+Q07GrJjt2bkjTY+jGhSkygICVkFLUYfSa1L63NvLbj3BOYs/3bQ4MyvQl2WodNL87HFJJ3dN1EBZ9yYO3/whHaM+QPhBALk4j+7vNRFJu2esKju3OIweEfQvAM11NH4xsaHROMfpKhv0OINNGi/UjgdN+cMTFgpjUKiZwTi51bZvv67kV++R01CmYTmtdNIRwr6cNgT4sN+cUuHbKZwKsByJtFKxKozL1x9V0gnse9QXU16cEqP5WE23tygVyrLHY6MO3bHLIyVIfAacpVyVjFfyZZKe5SFvOddMfipb5Xt1T40bW90CVGnsAE1x3RvknI5kcrHARh0ibTRGVADTkTJ7VlORnjS86Eyyk/rquZobp2J1RMHDQqleezPIIITEHRQrab46doCyvpw2BLiU6i5JRMN6UAwASHTJTF0IOLqTtwnAmpj2Ir3MJ8K8FgE4VEDx2TPY6yiPYjWNaabGtmBsWjeo0ubSygX2vXsWYBkvl2Ag4por5e0Djc856WU1qHohyQQiCGoc8Yyg+A6OGyd6T6w4xuSFfPFTdN/5t9TL8Zq+8S0Xp/E9L0m1yQu75dLIwSd+47/eoMbc22XBarVtw6DX7R3cVR3+Py70y2hDgLcH/Qvj3mZ0ZT+iQUXF0UD2Ju+tQmJL5dj4ToU1hmv6LotEGDLL7HdYVxEEGt1pGAaXnqb+IwJgVKYiYAMIYIMlayvkFRMilZmBzUlIKo1rT9PamYAxsGrE2ODJG+ViedfffhPQ9IpoqOh1OcheX8kawXa5JJ8yPAirm66qDq3uamoUO6lWKz04suvCT7WWZ6+VtIy1VldTT3nwFqRCpf4XL//mf3zYBXwZbQhwFb/XIKqise4c1cOvJyaFdVpqayCU/uXFkLaH1b0G0s/txcW0Kue7PG2hjz6nu7Icq1EdiWvI0qEhaRxPPoQFPYHbVfizHBCNHMC6dIHCmdMBFlwCNL0uk0gPjgY3eoX5F280oPWykjotvcn5BdGehHk8kYBADlbPfOjw4fSRT/5d93Of+eS/GHQODse3bfsexqblpVXuoKSVfm9/M5V/3omehTYI+HB7sCwgpJsBFF/PxFShquq4fJw9JwtpdaWZltW1VldbaWV+XtdLaUGNwJ365rLAX1ryADQyNqYGUYUAXXnxOCEAGSwkTcWhhqrWmzx7KfMyA9YSrgahUThnIOU8BjhQBDCuwz/X5SSjGuTthqIhKNLeER7xwrk04iuMfMcnZcbK3H3oxOzgwYWFQalZ/LnG2OidszMnvSNB+lOz5f5/ftW3/uMHlPhZaUOAy9TaYm5E2Mpe8xAjLFkOBU6lVk21QjfNHjvmLjl77GnfoV/SQDhQ15xZWElH5xbT/EJIOhVlikwv6Et6eX8VEkkXZlwg37CzeVa/4scIKZPBjHLxNxIiSzK9Qg1v8NUTANrb0QDU0fL4iA3H9R4AUbVY5IoGIh5OPhGGk6RPTE2nye3bU7/VrNyye8e/Kw4H3zk/N5Nm52Y1PrXYQ/lrzXLxvzjT56CNAZ7SDkwyKsR6h3mGxDSADwUKDy6tLi7IKimlYbedjh0+ZLOQFwHwdZPH9z+puCpQfkyN463LtdSTIw/A9qIRagBw5HJ1kOtjpNYWC3iI6AGQgRbIeAegyiNnMosbEh1AE+Kclc6SnHvYT6duPMcOT478SRiYZd6+9+Li5RfsuXF+5nj5xNFjnkuUG2M/17nqlu9+zbu/dy5L9Kx0VsAfffTRmiRo20BAwzQYMJh5l7+uPbBUBF6lbp0MY1u3TaeeX+y7nGqjo2nvRXtSd3XBO03pAczK6vKv16fTSGOHpsuqIGIkMMJEo6pIJwBlIMQcw+f673PLolUG0khYHJ0+MNL1uuTCv1UOgZSQNWBM4cORNijiyDM7LVglbmuvpisuvUI9eFkTwlkF9DuFkcl/9YpLbvyxu+66S6Ccmc4K+GCwOK6Kj/k7wircdiZMqqWpHfp2MNqQ9T+aaho0YJ5Hr+u1clqQCuGR661bt6TpsZG0vLhkxvtqmIrCmyeOpNEBnxIr2Ya1U75WEfKjptSXcqMws2RQ3fXl7xCO5i3Ow4x01IxC7cB7LrUOVgL8WAaAPIlSPJOixU0PMuW6mOYOHkg1ma8HT8ym/fufYAq/nKqjP/6K7/6BewobABs6K+CN4kRd0ozzdVRIlRVjSKMu0lA6fGT7jrRty5bUVcv3hyXh30gLM3Opo/hMIHbt3J7mpet48zKrg6WRWvrSySPprz79sXREgw4NR70i/5DuXI/jItAR3Kj5MZdQUxaOFNumhk+RgZYL0APyXJJpshD67Nr5+oQ/Zxm5pNRUHp/b91iaO34kVbdu/6O0Zecdr/r+n/i5LHhDdHYJH7aqvW67GrNMdSBJIMzZTs4GHUvU9JY0tnevmJSZqElNtTGRhjwGvcJbIpqaMEzbYvFERrXgfdyTe3anR48dTfOa5nvBShLuzToCq6fzsDhCPWSCaYACBpROIBJ+ma8ie4k0AzdIjWIAFUNeoZ6iIWkEjx3EJfqp+XGIU4ftvvyqNNiyPZUv3JOqV1390Gv+6Y/cl4VumM4K+LDbqw97PV6eEpJkpjSQIX2uVExp1QKpfuXVaezq69JwdMI3ULfIhFqRGukqWUnmHc/SHMd01FR+YWYmXTA9pYlPUZbLauznyLayYSdThgfIgBFW1gA0eBkSDHCexeK41j+OVg26MMgRVedhSsbUHf9Y+1lLnyXmkCWJ/PyvlCa3bksve8Mb09RVV8timdiZRXledFbAO63OhMY0zUwANt6Mz5YzWxP6GRy4NP/DNLJzW2pcekkqS71URupp5cRJSXnT+hw189Rj+9K8TMbFxfm0ZbSeLpia1HjA5scwN8nDg1yWHyAZtIwyWMNPkRxEXIEImJ7Q8NOR67W0xMnicmKrRXUhnWeyboSsIURrQHPua9VZx+lt29OW7dtSnXuIL4DOCnixUmlUKtWqdaKcu6v1YVgNViciGIIxbGskv7ZzVxq75vpU3bY7nZjXYKkp7/jUFPfR0sKJGRVcSG1N+a+8+CLvdvLsT3l5Gq2wdbDINXQ6hBf+9tW/DF5d6SKimvI4SC9ebriwaxSPMIdGGCE6sVOUXi+WkGNWTRpHUnjMF9QvyHhKZZDJ86KzAl6tNYQHgPQ96WGsiU9osRWCZdcAHImncsSjsnwdZUygb335jalx+eWpPDahyUFPamYinZSNfuz4bJqbXRQEhVSfmEjluiZCqjFrJzjGDPQ5KPKyYQPjBsBl55lDKmks/PzTteGUUFjiM5cljTQAJzCtYqTKWOuPpWHKXIsYgmT1pDKor3PW/+Fwe/rsZ0/bGbsROivgvW5rEsbggYLR3aygMajFq41iVxKOyvY16fGMEFtY6QF+5wUXStXsTvXJrWlCqm/bjj3pUU0YnpYkzanxtuy5ME1q0FXtnB+OvYaUgTsNLFGIVfxfA5lwOTeUgAHE+KB1JqEGOAb9ADdWBvEjHbmp48qJb4PMgBpWEqFmgcgZH/Kf3tfrbejLJqfSBgDvbIUrKlXWbBKuqFBbAx8SCTNe5hTg0QUVU5VhcuNaKK2f4dFFZfdFUjW702B8Iu256qp0yc03pctecXO6/NprU2Ni3DPQXFVRMwDxsm2mtgy88rQqMcIQF7AVICEQ2NMhuQAkfnQe1k+AD1v2hzc57O0YPFF0CgdwovBzeJ6Gf6F65DlWHq8846Gps9FZARdtczlimjsylM7GH8CFC9a2maRYEhwRJtGJ5soVz8EpCNDG5XvTJbe9Kt16111peutWL2eyLMAy6qlfQ+FuEkfWl6NhKZpqM3hFIwOQLYxMnRmUiOJ/xGH1kUvs7nIleiLqL78ztGaPuwFUji59TmVUrgXI/EfjuX76r2jirr6hT8mcSmcFXK2/JePfBSNFuUkFw4CCH9cGRM4DFNc5a6ok9zmrPGKtKf2E1EdRQMbjiMSnEgJMaf32OIcBChIfgEWlfZIdw88Nan6QCc7jOrsF5oanRwC+eaFh4FMJnBXO1xCZZHz7jxEmKM8n6oUgDavLreVzD7iYb7gQd7c4IhW8DMBvbFNFLFsAQ3eWxFMhgIKiq7P3mhsB8Yo6ogc4TKKoMeWox+iUutN+OXjRaIATznF1JJy4AV4AYj4yivMA2UXkkko+PndxPvqf81FpOqz5QfLPB2QS2BehS8OqarzhzzrmdFbAVdgokmLdCjciurIfPGVqT0NkUmj9Kem0ZOrc/mLYz7VbP2tgFeOAYXMtq9OXA0nFoXyMWO/WGSmYfO1vFAiLOEye1oDPehqX0SB4hWUSKU9Ntw5qllpEWDS8Evlc/+QvASqVVYn+hj8+ndNZAVfhY1ROuIYQiAkew+NuTK4PLc1IMv5qCL9vVsdcJeQ6nuSWSJ/4wlWGqKzrogDOw35WBRWPhjRIxHHkPD4n2XkOpEDJH7h1bB3XG0ygix/fVVLGUZ8g8wmPlOts+QUvCJrVlK/Xeep3B894PcfZ6KyAK3O3ovlVQTAEmOhugITRkGQYLlptoKu5wWAVYtCzVThajUzcU0L6na8rQhkBEv7k7RscWblUcF3Cgo+8B5kHytcR54EyO8/nB+s9CvNV51wrOzx1aheNiCdFRnikiTjWTY6YjQnFtKHPgZ1KZwVcLTuSS5fZAFSB6W8lyA8gqBxE5QEYFw8jcecG9RKVzLjWOXnJUVmnI3UQuhxbmuLCDiZaxDcfOS8KIBnntoi4ppeRIP4cFkFccR12OBIf6kqUha0/kph5+R9A01BRBtxGqZDqmornVoffe++9Fdmp1uGQpQ5zSkDGqE0l1yUrlzbr8uw22dqCPjXhbxg2NYxT5XARxwOzHFWztMv5OgOIc4MrynkiA+PDKTzZRb784xj52Ud58I+AyN9gCuw1oQJg0li6s3S5yyj81UiFtF3nZxXaU+mMkS+qX1QTiHWqA9hBwRAlWjcLfDNpJgAFycwaAInj6HQhLRTpykQua2BFRRVH8aE8PxxEw+X5muTtcIPHeeYXoZGOjDlyqvxdlguLMPvJ2epC9eAINplJNwSTo7xx5CX+Q2h0sWXfvn3P+gbO56IzAr5UPzI67PdrZt4l4et/a5XPB5rcRS2jMp652S/SkI8lXiDZNKMymWQZblXKUq58c2knftx2o9fE4OuKwxNZZeXlEh+lZWHmIcJNa34AmwmO/Fw6F7gsjcvRD/5MRHCCvBG4How3Go1cEjdEZwS8vbAi/d3z004e58xIgIxagSkcxDEHJPeD4jwcoLgCZlx+CuM0Xz+hAbwgpsZA13rdQ1PyXram4hVLN1Ckz4GP6XlWLs5YhBoiqhuHFARxnl0TkbcBxQ3o3C+CzaaO5Jn3qpBs0ofEC4vGysHTH+0+G50R8GKzVRePZWXvcuzn7hdWx1r3FoVEhqTkQJBI6deICsdR4CifHKRw5KWj/pNvSHVIufNZS0t4lhdFZOnXypQjKOKfIqEi9yqFI525v9MoLnnk1/xyNXJqHcmb6MDmY2E44TWI50Gn5PZMko4uin0J9DowURDAIJ0u/TSC7zyuznw005l/qBRi5iAqlzVpinihHggnApUEoKjsulsPzyniBZCeXZ5CBpI0xOccT0Vd4ykrx2GZg5k4nkK6zpcNlHKsOlocy0I2RGcEfDDsaDo1EOAhvRATm5hh8hd+hBHsOHK2YMyY/JFSS6qrGvGzyrku9gSIyCNYillkqI+IRwXjPFxO5oFySBwZmMiRhsYm93WWJtQMvOkiT4K+dHAGsFxItnM/hYi0XrbyqfQ7xfHsckN0RsBVbIXduOvqQkWIYei0rgZjls6c8aA15uVv8PHT/ywLUTSK05GQ5IqPBIV3rr4Ijzwo12nwyeJTBuTz7EiaiHW6P56RnsT+IyT7nzdEhOfnkd+pDSe/qESpVOifO8D7naHAlp3pkkUqzMXoOrz0b40ZoNT1WtT1uDhAX4ufNWAenxDIfnJxu03pycMuyy+TcsqCfHoKuQSXk8cPl9NamWteOiGOfnnZa9zIn0t6Y7wjPScSc+1MSt3B85venxHwJAsT9QAjZl5ejOjcAuPNyfjldnMuAWY5rxDhOpjdrALEcwXxd74EijjRn3uDfuRNWVEvKPggDyg7nHISZJ4cKcD2c5lrhZxCWTyrOzKJP1OkDnJecuR1KiEQqouo/IxX5Z2Jzgh4WaUwPhBtjTm1NmV70KDbGuhgJnjLOOd4KsG0DgZEx1xHRyzS5E6lZeYl5yyNeiBU4pB68tC5/lnH48cPTyXgCG+hq4NylUZj45x3To5P42KShhA5pyieM6LYnxMvOyhAZ1Z3Mpuf13aJMwKu/MG8BANs3LEflVdxsVyrP697ROXzCkN5lexv7i1HorxC2ZXAsZ/S5WkIsg7OrBauSXVq3PVysh/5Ox1b8SJMkUiehXEW/Lgs/BR3jReCM9UR4Q6QU4y1fAhlf6VO5EdZOp47ldJPmtZrohc7Z6mMJE8/SwpSqOQBRA5AVlFR7ueK6frUSjszx8XhpyN14MrxI557ka6dj31C2k6l9fJz/R555Mc8ffSO9cQ+z67znhLYrpflbPDjxzkCsJ6FyDGf14rhGQEvyQbUAFcqqFubebqjgKYgNuVTSS+95laMfl9eWSivBOndpRFch5POUYjkOMRFcGKlUD6qoCVqLeKpdDqIkMty9CjfecjBa26uAvBaA2R+llaR468R51kjOyr/1DiZX/S4wlb5b3h6f2bANWwKpJLvmkvKxb6n2Gw/WJuOq+B8YYtwM+WLqGheafxDHWGxED+AcfwsLn70anKwl46hApTOFSQkBxSX5x/nUBzDH1ov1xc+EBYqS3xR5hrYPrh8/yetfviv5+eDyb2iUBgfHhye9qq8M9EZAe+mfhlJI2NXXD9ethUvIQAI9n7E9+k5Jw6MuSJUEobNtBhGutUwvgbALF5ekbX/XCsOB8r2Qn90ibW4hNtltH6ZSy8ueuCp5PKyIwQvMLd+HX5ZKa6v49jHBQQ5DvMJyuhPPtV/asPT+zMCXq3WKszUAI/ub4sAyfYCk0b1bKdSbj3kjOeVDmZhNyrKtZdBrYaiW0KoJGKtAaAyyYs9jFDkkzv5ZQ2QqwXKIoxoBjXjw9npn6/58zHCclqPq/TZdc4HjlDH4NxxI8DWmsstjMu6OTcSPhxWVKdsg7wK4Klh3iTPM46snLG5k0JphNykgmDMuto6+pQKKhyQ8soThySkzckVJ47IlVW5qBl5Ou465fmiEuLcabNIedwcQB+zfCFfGzxyyPx1WC8jO8mKIb7+wteRhIfzG47VBoNzA7iku218JJHeGoZ0qzBuIPPxCbYfe3OQ2UCq4SVTPzrmlXc43Ip80KXj6EdF8Mjjr1XM107hRP45C/zz3kP89UZdL48kER5ZkCHHiINz+XkDrCWLNHl+HHIbHkf28GHKJFxeo8NCJ14gswE6s4RXK+gSmdqsQ4cUWhplI8UuKd4fmN9Ky27yimAuQM+BEenaasnhEQdas1xcobwHEBbhTo9NJr/wgfKzPE64yDPAWQMxC8yBzh3kcukdThfpcbnABE8kz9MRSzwS5rLlN0j1Qbe44e0SZwS8rBJ5pJvZFQSDEOXSnayL7biPyQ2JYA7K465RVhESm2Eqh39+njnSG3QiggVxqFjWeCGV6w0L5WUGRVwF6hg+eb5Q8CqTE7ApMwPuyynyhoEIJ4bLl3PnycJZaxr0euO62BCdEfBeszUYdHuUEqafCsIsZH2CHagUjv4MRmKq60rYReXWKpb5kUlUxuz62pXIwuxFHP0nnuumMmK6TxgUeSmZCB7saYo4Odj8i/xPpVAnWQPqOg/miAv+ojA4OJ1/cqTBo94WuHL53AA+6HQkyIOhgbMlQeuqkKxk7nZDAA3nuU6MBogjMeN6nXEC7UeijHRpJ/GPOC6DJiEgegbsrudNlDyMNI7g3rGu2rJsOM9czssakTY7RXjyATjSRW/Lz4N0ocaKvAkQh3z2ZIN0RsD75WFXefa5mw1jVMQSa33tGluK7WwvO9ppRLwc6Agy92u0Fkbe1IUM+HM6IrA1IoCMBHEgUp43nk7GPxOWTfijxUyUEQfzG+mIcTqRR2QTaU/Nn39crsfh3A3eiquz0xkBr9VGB8VSeQjzbkRK0Z9B0o+butzkhQGP5kqTSxe0DkDQqZVzHnCfUZ5nLqmUQ9cnSgzKOlEYR1JRHsAJArNF7nmeeb70uAAnHBFJHcHRWDHdd/S1eHl4xInzaC7iRDz8SU+SUqGw6sAN0BkBL2lWL90p4VLXku6GkOS4y43Fwkb3mOrHc/BZReFKlFc8J98YNnh5sevgOMNTo+feVE5HA01cZ01XJyy7PCVuXrbOwj9Lb3BIJ4HIB2+T/PNGhHLvHFSOoabCP2fXEXWhfHvDQmElPM9OZwS8WCl3lH/Yg1mJMeNkMUtqRAXGa6UzCyQL59wDk9Lg8i5sfUgcVBCg64Kq5otfVCJPYwg4z/IxyTzkNHLBL4tnt06RJnxDtcjPXT/Ky9M4XzkD6lhfnlOouFB3WYy1Q/Cts9awVDo3Ej4clpUvryfg3EXEEa7EBAFc54AGMHF9KuGfh2U6z/ENtFWFgsjUGWfXVCnzIy0qHFgcPw9zfusz3Jw8Drhxc11NPEKcsYm8oKwIzrJ8skbNzv3LBSJzTksarodpVY3aIYeN0JkBL/RqKsyPkFE+DWqg/NbJkLxMsO0flcviZKDnYERYhEPhH2GYVqyxOA9d859gx8E5LeeRw3o4Z/opPC8H8niihgEY/NdCLKVkQmOTkrzW+QxgHew8IXjDH6jcW/zHj/hu3G61XD43Voq6Zl/d330xCggmom461zEqGpW2GslbQBSghyqBIn1cr6XTjwyJi3pak2D87fiflS3nVD5XGntFFSKmKJjLVEGcB5hKq8tw6zzmS8xBefxw+Xn4Zzw5LPKmbDXCaq9WOzeAVyuVjrLuw2xMfCgI/Zw9ygfpkOtv2+OuWF5ZgETaw88NQsR1dIhuF2nWG8nx5EEl8Uc4M8tTYbrgzwf983/S51eRZ2SeSaZ8Ofopah3NDxlQAtGIkpXlQpwfx7xxJCjyc2MTgMrSuf6KheVlp9gInRFwMRU1IGPAFHmg8KDpSzOeq5ecXBmB60Eyi+hGE/AZlL4mCOG3jwfErJJyHqRI6vSRB+0a6QQiKsjcKywbTHOKwQwijyxAB85CNpQm/iL7jKgH13DJCxDM71r5ZKDEeXYukPByrVSpBDgboDMDPij1leUgKqlCKYRzwjATM38/AZ0xQihSij9mIy6YDiIsl7C8IvkM1eX4LM6JQ1Kf53GzcmxjO51cppuJ57yzHgetl5ydKwOruDwfXecN7fKzBOtqJzwiHLs/GkVNl9ez1WfPyAbpjIC3h21q4aFpzdSi1TWQ5BMhg6K4OpOfpNoqJ5gK9RD+69ciV0we5JdVaO0OjfzdfgrL40fjBCg5QBEQecRllid5O53Al3PcLJwDfHKWx13Pz5FEwU8E537BC34meec8FMpnhPAZdMbYrKpThtkBNKsE/dSdkSTe8GbGoYw3rsIPAOxlQPKB0zHkYTAVgbg8XBuR45pfDgTxUB8GiqSOtd7IecVPo0ziI0QxUUHiPYjrDPysjC8n/OCXx8fJx6y5LAdGznnaYWG0W69veFP+GQHvDodtAdAzCHJ+yMldWQl5eDXYtvNPp8Fb5uej62fyoJl11Vy/uxGNQRbJpHSRNCqtP+tlV5AASuZIXpFfziMUxa83miXVackn4hGT/zwmHksH66puPV3wRtJQQ+FnwhMnDuv5M+UboDMCPhyyl1MqRWXY/KJwd30NmmIyVglRXzBKfEkGPJipDAC5qF6En0qhQogSmzZ9gZqABFI0UKaS8EJSFZdrRXS6AIB85XJQHDectQuhujhdRUXZLpJrOXxzcrZrlAG9Fld/WdrBsNDs8WnzDdIZAZcWhw8VhkVAVAFLIX0GTFWepyDMRQBiTvjvCgUBEIGhA0OCwvaVA7dBpKSMAF3hEhiHmbIKwkew8GVgiAMXp3SZtOdxcMFL2OwuM+dtGLNmX9tl3jqHz7ixQkEZz2pkS7kL15FrGQ4DdUGFZanPTmcBXFlboikiaoA97led0ouEgN8A4dpl8TPO18A1owGEuy0NZ75JE+CzGEYcWx3y9kfu+CmZQRKQvj4FGIg8nI+kQGw6vbtjFofozjAjhMPxM1o7Jx+M/Ehgf06DdzKWpzzcAD4njBcR8zmzfnG5uLKe6VnojIBXymX0hbIPRi3pOsIIN5VtDura0gsjRBYjfTYKCcTgItIarIx8DThy3mahMMJzZ2lXnt6TkpcdKa3z13uLvHAqXJeOr5AAZo3IM8aCvMEcGl/917XS+qDwrKzIFMsqJD3vWeaTH2XrFz2xPzqyxD7jjdEZAYf42JylGJ2tqTfkwgQUH0XqMagBwGmSm0kHDGbdOAeIYx6Hiqw9oYCEkwH/87S68o0NEY9zu3EsdZFngBTxvBYD3JRDY2ZlhpAQnjUE4TrAi3lQuEtVnq7AGilQjvFQsu348TxnlEcZ7tmDYbvbrpwbO7w81jnabrd/u93tHlIpq2xMx1ExCoN/dy0xBb9mDsbkkJbgLJgLgIiXn0daKuW8BEiAgkSheignfuj2sCTiviaOdHkjuuLhJZKHrgHSZSsC3hzXepJVVUTVVZw4Tu7oxewtj0ZDkklLPMri57V9uW6//X9f9TU3nXAGG6CM0zPTw/f+7bZCb3BBv936gd5w8K2aZdZ5jp6hkt1XIR1B+cAHaL6Tz5WYNTj6IZ0sUlH0uvQDcFQ2GoTQ6NKcU1X+53Ex82KlMA+LvDw+5NeEODG85I2Tl6kYJPY/omS5aDrvBskcaSB4Yqzhivc1wkOn3z9Zqoz8+4VB8RfvuOOOJUfcAEWOG6R77/2lSmnpgpcMu523lSuVNxSK5VdVhR632tivApihWqjR0B/nCKApKEAgbr7kacnXD6nxUWnX1QUAwF5UnHyJD3j4AYL9Ycw+/CMdcQJ4ziFLJeXxy/yc0olDmvNyMk/zAT8hHPF6qU63tyom7pNu/R/F4ujv3PCa1+x35OdBOb/Pmz7+8Y+PTHSbt/WHrXcVhsNb5XWlwB+FSb5hAzi8UiQagEqjBxnZATxUBtLGYBZMoFa4YSwws1t4BkDXnvTknGYgu3EJN5h5YFAOFuQG4ERxAusMXHyztAAOP/Ht52gY1GOv119UrCekoB9W5/jIoFP+UHPk5P7bb/9mf07mhdDpnL5AevSTn5xYWVm5qFLp3KAK3tVrdb6tVCmN8F5xBjMqSsUorOdFL8aAUC/9XqgjhxskVVf+luBMmomfgwqASGzo1HUKAHUi/5DiiA9ZBWXDldWLjjSi83TD8zK1Li34Bfk9ItAfGgyL9xUrg4fLw+7Rq25906ITnwNa5+oc0af/4A8uOn7gsY/1Vhcv6nSaqch3GEbH/MZl3orPy2tKtZosH3VVKo20S/XE+1eQLpHAtv0r9nTmNwohsQATYGK1AGw0Vubl2rjhcK6a0mPZqMegEth82ml3/drt9upqaq2spKWFhbQ8P5/K1cbi9r1X3vam7/quByOz80PnHPCP/v5vX77w5IGPLp14etfC7DFXjLv6rGAy8GBe+sMUDK4CkcHXL7JRI/iD/5JE3izEN9smp7akrbv3HJnYsfWTilqXmuLNFrxSpLE8v3DtsN+XH70hA1UDOPvX+TQuH9Xjbfx8OpeJGp8eI4zvGPOuW74DSg/jq1I00PTOi1cuuf7Vd37jD/6Tz0ZNzg+dc8A/9du/fdXsiac/0jx5ZMfS/Al/3ZtXniJhVG6ACrHu1rWXkUOaufa7BVEzklgaZPv23Wn3JVd/5D0/+799TeQedM93fsue4uLcR6ul4qVc5/oa4GgA8qBvIPjqCKmscHoS5+4M6hJ89IMy6SMM4pM7LmhdcdOtr3vbe9/7UaKcLwpOzyFVxsaGZamK077YLZWB2uDNbmx19rGcvZ4JNeLezzJB/oIyBtVSTHb63W0HNEBH7kGjg05DA/WYk6GH9ZcvEQAoUMt8Tbyekl5k+HUK4IwN0ajhuI7VuSSbsDTqAs4jnXPAJWHDSqU0rGvAHBW4NQHPDNWfL5fUWgoZDOVnYD3ZYYBU2kBQdQegeJyl1+9NPP7446c9mjdo9cbKpWLD1o7ixwCYS3BINt+dp8cwKQuA1Qg68qgMnSz6gK198yQLS9kNnverTZ8vnXPAS/V6v1qrDuojtTTaGE2NkZE0MlLXYFlJNblqhReHIVn5iibdnZ0YYXkAFuIGkFxIT0+srrR32TujQXGIJAocRVA8WzQOUXpEWeRexX1JhRPKEgTxoGhSZrBlL12MSDgkIKVaWQPHeaZzDrjkpF8DdMCtS8I1GI6ONvy0RAlpl5T740YoT3qyJTSknXP3APnHiiGPmbfHu6tzpz3tK2t5pCTD2djSKPyDlBbrxTZ69otwF+SeQK/AVKXnjY1qYB4fTWMSDL58W65XzjkeX07nvIBitdotVSo96+oSEl3x11VH6rVU4xO3mlz4vYYK93tllQaAQroFjTiq8uVVVIR0cuJl7p3Onsg9qKcR0OoES4dG0s+SrfOQ8nU7HbCRcj5txqwRfkZrldSQAIyNjqSxkdE0LjemXljNnrY+n3TOAR9UKu1iudKhu/INtKoqUlfF+F6yK8i51E2lGoOjQRJ42Np8MC9fPUTvehCU7ayB4QJ7ZlTW+EY862+NB17G1bmn/rSYgQ+pZrGtCtDKe0S9bURgM76M1EPCxxu1ND42Ih7VAze+2+EF0zkHfIKPgaRiy29dlurgWSBUytjEWBodH0sj1uv1GFA1kCL5DKglgELKUQH6x7gKmJhu8jhNhytmH+lmxY5xAfXAxAn1Va/iNGCrUa0yxlAZIwJWkqzjxFgjTeh8QpOwBnwxIVt7o/OGH0Z7wXTOAb/49tubw1JxCcDZTsHbkv0mT1QLkgXYWXdG0msaRJFAKwMBXbLUos+Nv9WNRrzTXpFRqRZ6jAMeiDOgR+X4VCR5N5y3QKZXCVB09LiAx3GOAPDBPXodA3tNcXn5ZSpK151nOueAQ8Vi+bjET6AFeDFYMXsUwBqcanV1Yc4FVnzXUlrY3T8GTlSE17+RcjRDsTipxqBNTIVhaUA6JJMGbEgHI7lTkxNpcmI8Tes4PaFz9agpDYpT6l2T4w1/PrghyR5THBpiVBLPG/yx/2UWqvyNP8L9Qum8AF4oV54qMQAJQN+OEmq8UBKpB9xKmSk96yelVMdfjcFHTPNHEFEvDIQMdAY8Jcy1NcBrVSGT9Zi6pBNp9rf1BfDE+LgAFuhTEzqXGlMYbgSJFsBINR8i5f24ZYHNe829bi9exdtaGeeLzgvg0gSPFUpVSWsA51U/6QcsB6bsBh91I3MQ/T1i1aAZqSrN5AjAOS8rDj3ky0m6dihVNGQQRH2MTQhMSfiYpHdcYE9MTKYxAc/16Pgkn4ARyNLTAC2QPQNWYxVVLmaRNzbBI9bkeabzAni5UnuYr37L7rNOyIEHPCYk+DGFDxMRsDX4yb8mK6GsMFseqCOly8YCNryHnSfSoDgcrVeHDL5Id32kYVBrAMu1GgG1hW7G1T0PGNEALhUmK4XBkTs3jANYOnw6GKQxUc83nR8JHw4PDQvFuZLsbgbOmMmgm3UOoKqsJVyShW0cOp6GAeRoGHoFflY3lXJLYWuAl0uFTr1e7QJuRVLLujt62CorUxGA6TUbjlnjWnUof/jADMV5rCBTLCPWGM4znRfAS43GEQH9FAtUqqFFU9D5v88ygDm35Ls9OHJiQL0E4G+kCazBlz20VC3XOxqAmWC50cgPHUwjWVa5lr+tJOVDmJHUMXqMjr5U6fbTFWUPBht+dOSF0nkB/Kpbb10slMoPl7BrVfnAQP9EBoafKhiOukrqFA7IDIZ8viAfQH1fNJVOu+MyLBXa5WK55Z6gcQA0UVuWYKpEg7oXAXrmMD2RdtSJdTb+0cis5aBOlHLDz1u+UDovgEMaGD+hWrvyQA2o9jcgVJIKhw9BmIR8GZbBE73ufTACyOZaqcSXQteoMVZvCqkWku30AJeB5zUZpdeJ/LHv8ddl1iA0jtRdYiEXO5+09AZZnf1hsfiC71VulM4b4Jomf6xXKPTowkbUYGQ6U0AYADkkLf9QB/oWK6WM9SJ/31pTeuExk2UbNEDFFFfcawA4AxaipxSHMje4pFjlE4OhlA3+Pldq+XNflYis4ShgoIH+/7uAd6qNJwXWPqwB1Vo+1J5FJZ0CEEAqjF1dSDQqAcCj7uhxGgZQSFM47TvDc1fcNK885wCTBGSJ1JIvaRBdlhLdCAyGoO8WAOjoCfyI4Zms/qRWWC9edqTzSOcN8Ote9aoZTdTvA1SqyoYxS5orLpAABp0LSJZiSbb88r0sVjFyQzdOaZ6kOb3rXe/qayB9kmczsICsrugtlnZ6TaZKdB2Ntl5NbsHhYm1X8RVGY6lZeirvnN2dfy46b4BDmlh8Envc0qf6URhWRUWgMnDlU3gvQsm0wyopyEKxdZI1hu9vFovP2NmkwfJzlm2Lt/JmK4Ra1CsAboCIR7DXyJWR7/TrmiDWbby6yLXSynXKIyOnNez5oPMLeLHyiX4qdtYkzv9VQbq1fkgzpiNqh1W/sJOxzVExgZhw6aoJnvlodan0iXavb4nWP6sq38HP71MCKFKsbMgrforDPkEd3dsEP3HgRtKxonFkw1vWXiidV8CrW7c+KnUge1wS64q7/gaAQdISLcDCZWpE4DkOMKihNPh2Rqr1Z7w8oFcqPaRYD7I24wQArGPILBQAhycSLB+VYVVGGL1OjjbxgwWFwmx/YuL/u2YhdOnLXz6vwejTfA+ZGlNJwMZaccEArXNuVFgKaQhd2+pQmOMVCp1Brf4MCX/d9//EjFTE3xloufwOj6dZ2aSUhTP9uQznJedWcBoOpCMFfBWPf+HKKzf86MgLpfMKOKTKfmJAMQKQgVO1doUReSsZJM19HJDkh1Qz2En6rePLpXa51H/WtzUo6vtbrTabWyy5blDOlZdVBsBa1+BUOneQCEPlOFhgwwppi8PZdxUKzut80nkHvFIZ/URvmFZQD6qpK22odY3E5YtVVDpXMwyoFlSllwS2G+XpZ9Wts+XOp5TXJ8kDq4OtEAZejoqt6fCI7jxRW7bffU046oabz8XTJlfni8474LXR0YcE7H6sjui+IlVaNQ8JzmeVTHay9ZNcD1u3F0qr07dc+6yAv+2971uVgfc//OFrwOOPApB09yB7yeUBuJDoUCdhHnrgLBZPs/XPF513wLnlpnn+x7DHDbRJYFi/ShIBVT4sMnkFT8ADVUinVcvipZde+pyDmaL/Vafba9J7NI1xXvY36CovA3Qd7vxaVzp6uxsBg+GCg88znXfATcXyJ9GpgAyOkB8oz6498WEpV9exggdsctbn1ZOR4tmp3Ws8qryfVNIYB7jpLPBJ7/GBMtDbMgdpSK4Bnel/PA0BQwqpVr6KAK/W7+sPCwu+M49Dvoxp6G58GCRx4MHNB9ZEmBAVS4WjZPFc9LXf930rQu0BGyY5eDr6x7XFl6JoACCPXzQOw3m2M2BQOO+zTGhTAJ8YH39kWCofwgIBbEChaM8KBQrrKuUq0izQUTGgjjpR/EK5cpA8nosUl/nOPlshuWRj/okAnLUSA08jODz8kfpet6MLP+kgC3P41QM4erxYKH6WwdFSJlCxFrz2wexSR7a72brIALflwoyzVDmcZfOcJNXwZM9PVjAoI9nyYxOnXNjiUSbnfiJNwNtpphq6P3XUSOd9lgltCuCQgPuEpDVAQcKwEFRTAGZKL2i4UEzMtEzKua4Uzgq44h+SlPZQE566AzQqQ+WQo5rO5+RpacdPjcytOZZsJd3t3qD81SPh0KBY+GK722+ja71aB6g6F6yWdPQ25/E/A2dQ6JQ3YB8PCoVDAlLT/2hICGAjL5EKYiYK1HkP8p0iqSzsdoV1Unnw1QV4pTHFusqhfO3bgGQgc+sWifPiFU4/76gtl5eqjcZZrYfa2Ih6QWGZ5oKAGjBVQFzHCJ3YGI6Ac5X3MHMwLDRHt1x63lcKoU0D/Jq77jopwB9dX8/Al5OgfM0aABj0fIO4UlmWqXLWmwKrF1+/IPSO+0aDAZSUgywuBN752gwc5I+9wABlySStVBdfesdLv7p0OCQJvpdKomNBHHubLm67Gbvc3nwnQoCzllKtrkyNXXhWwO+6666eeswTtt/dhqiWANSSbuxDpdgP4IklPzdEqXxSve28L1xBmwp4f1j8HNN7A5xXn0rn0i3wvcaiazaBFouVlf47vnZD73XVGLmPfBksjbUIOLNT+wM2YQbfYENu9GM+3QTaVMALlfojnf5gkUEyrzxHr3ugz5Fs9o0zsAF4tbJyc6HQJdZZqVB8LCCUyxrQBLiqJv8dSo/KGpV4NlUl4RH5/NOmAt6vXHigWKnsq1aqIYmADgBDVVwmY0zxy47rmWexsuGX6PYH/QPNdsu5QjYIwZSGDKRdnk/x46YDEWncVPjqBPxlb3jZikaoL1B5zDTfMUfS0L3CycDYC9NNrlTamHSLypXK08NBfx672man8oj1bhpAUJO5nOUc8NU00RjsUUmbslIIbSrgkFTFh6k0FgXd2c9I+ihWBE5MhGJGqsg0wYao360eG/b7S5kMC9D1+504N6BcqDGdo2qiM+jq/N+tz2nTAR+Wqp/pDGQzq7KhVnSUTjXAien9+nq4Qjf8GN/R3btnlXYOGQZwrB4PlJZiXUtd4WgQF6V/Lls9Sj3tvN/LzGnTAd+6Z88BHb7kPSdIoS2LeD9WbNKRvIEIaAwGG/7GGXtVdHiac17zZ5XFFJ9rckd9IdLqPb5pLMcNCGxzgUDaTaFNB/yCm29eLZQqn/G+kxwEJB3gOUcYUSkCYtDrjd47HFaypGenQulAfgcn83DegJ3r8FxLce05gJqDZ5XtuQm06YBDhXL9o12wRXfjIUDijRCae2Sgy5PXbYymz352w8+/DwuDQwaVSRQAK3fb3D5XZXUwxFnjcuSVHip4w4PzV0ovCuBpZOSzgwIDlcCVJPOB1LhTozBx5KckAKPTHlt66qnxSLQBGgyO0XCewtN4AC6w/c4U/CztctzIRo3Ri3Qt1fPVLeGDSuWYsHiEAQyJjoUkuriuVXXMxXank5qry3tWTszdmCU7Ow3T3Jr0Kk+IfLH1w09OP9QKuwfk695ULm7OtB56UQB/2RvesDIY9h/ATujy4phuJ622mqnVXk2r7ZW00l1MnSTXOlbpD5r/+/333n9xlvSMNCgMV0ItqbcIXHqPJT0TYGsWgS/fbMBkwqQmKpe/eq0USVnpV+/5X35opt29a3ZxLi2tzqXmoJm6lW7q1tqpMNJNlXov1arq7p0FvuG5s1iub+hrfoNWZ6WjxhsMe6k3UH69jm+j9eOVpQJ3oMaVf1v+cp1mS3G6bTXKhme0XyltOuB/+fu/v7VY7H/f5NTo3uFoORXHqqk4WkmlulRKGR0br0RitZCHX/vdZq27ND+WJT8jLffbL1/urKSFpZNyJ9LS0vG00pxR75lL7eFqaqnnLC8dTs3efGoX22l1sJianflaq9/mrXSbQpsO+Ou+8R80m63mXKvFLD/2FKJXoZjOa6YpG5mn0ioaO7ut+fr8yROTjnAG+shv/dZ0Krb/WUmW+5BX5grQVJSmkCuUulItS9IsizpXL8K/sJoK6kXVSk8avf/2LJvzTpsOuAbGpWq1dpQXgBVLVUEdA6cHUP4XYsCzCi5UBHjvZHt15awvZJyZfeJyJd3lPFQtLBIGX+8nxK0Npqh2qSv5YbH4ZnL+2cRNoBdl0Kw3xo75W8s8VijCUuONPa12L62uDlKzWUjdfiONje5OUyMTY2ll9rRXMD0bHXzi4HS31x9l3UStFj0HgAWoB085Nyn/QJ1eRVtH/4olyk2gFwXwVKj/2bHjy490usVBr11IMk7SsFNLtTSZxmrb086te9MF2y9MW8Ym0uRIbVTmys1ZyucktR2v1yv1erwej9kjHwbhHbGD1Op0/Wa5Vqud2q2Oz32tBmanRLYCsCn0ogD+bT/6k7//0pe/6ocaIxP9ybGtaboxlaYnptPU+GSaEMhs4LcdDQxCQ6bb2yStyOZzU6s5ylpXZ0m9ZKGV5k8sp5VFZpINqbEtsnx2pOronlRr7NXYsVPdaiIN2vVUKanz9Iv3Zrmcd3pxJFxUq9d3aUZZcZdndsivWEo91ID6vTcJCWLmQidnj7/yO7/hNddmSZ+dhuU3bJ/akbZPb0vbp7anHVt3qiEn0vTImBpza5pU2PTUtrR1envaNrlVbot60ra0pTGWxkvVbVku551eNMClY6MnG1W2pukI0CzV5kurETHNLCxNnTg2+4bweCb9zr/+8e0ry8uv7WryRHwWv/zaJWVLzqweSr8whWeAjMaVf75XRWfXKNaZe9A5ohcN8GKp9Lhsk5af4xR5HPOwhoXBuc40ALJXZUUTlGOz829//z13P+sLZBbmZt/cafUuK1dqqVgdUd5lqZCRVK6Pcudf42jcYfJPwNuKyW7rFXgJUHF4wd/9zvs3RcpfNMBLjcb9hWLpIJaKb0QICGMuHWKh1ynHVCqkiy68CHXz8t/8k4f96tMvp9mllddUyrx0RmqcPYoCsVStp5LGW9rO36TQYNrX4Mn7af0wQL0uwGs2DwuDtLPWWb0hcju/9KIBzgsQBMrHuRkADf15mejVa1Ybt8SkBvbs3J1ectkVEzt37/mHjnAKffxXfvaWcqX81tHaSICNepIbZMAXJOFeNxHYtj8l7Wz+KSo+r7jCah+p16qyx1+TZXle6UUDHCrW659FbRRKvPkB/R2reLGqB+b6r/PRsfF07ZVXpwt27XmnwqYidUp/es/3TyzOHvmFbaOl7dNTU5LYuDc6LFYwbkSoJKkNGpI/uoyy5BWpLNFS+Sizp+veN/zpn/7phu8wvVB6UQEfrizWBn4vobQ5WOiIVcJbJZBCT2IEELfjtkvK5XfNI5+//8oseRrWht8ujG+dGufFZYovnVyq1pRMEszNDWWKPa6E0Yg4+fE8kfcz6hwXL6TsvWxyZuaOLOvzRi8a4Pfee2+l326/heVUptfxFEI2WooAgufvsThoENZWatVqaWlmxubhH/7oj45LMr8D83FsnNcwJU1qWCcpebAcCmjWwfty3s8oI8SGD/czucYh9nL0pHohVQv9zj9Ro+B53uhFA7w0f2THoN+9nkGMFerEdyPidldspEcC2aElaUTv8l2J0UZDU/8lL9UWysuXDgad6+ka3JscHStrxspNpDAteWQFXV6UehmyZqMeA95MLZ0/bYs6UxyOfAwk9dpvvff3/uh2op0vetEAr6URTfcK9WG/m4oCOZ7gZkoehN5l0OTRbg1/aXFxPtVHx1abrdVPE94t9Pdq4lRl2YteAG4VSXksSrELQD+Dz2Z/JFpHZd7tqEeh4NWi0YvUA1BBUkcadkeH7YUflZSft7WVFw1w6dIrhMDogOdsUCu9jjAAiIEaQEffqREoAqPTadm/MT71q2/85m824INisUEvaMtG53MDvU5TEK9KgFckrVbQqSTAu231HAbSISoEaZYFI8B7slp45CQH3XmqsQrN5Td/9vd+7+vscR7oRQNcpsItmgkWmAX2u3ynQYBL2jEDC24A2cwGXdcCe3LLtg/u2LPrX2apNej1T8ZkpuAG4dtwneaS9PixtLKyIED7um6qgsRQ31EvwPXUFqgWbHM+S2DVpT7A5KhYKadacVgeLMz+xF/8+q83oqRzSy8K4A999KPjvdby1/WaK2kosOGCdXBbLFIHSGe+rMp7xCWih66++sYfeN273rX2NES/0z84GAwX/cIwTD/1BCS4zz3RxUNpSSqoKynurjTToM1tN7WxJJ583VBYQCqHpXCetkAt4XiLaLnQ/5rxQe87oqRzSy8K4IVm89WDVvOGXot1WV0DBIOjKy6WVOkipiHSKXCE+eE77n7roSy56eiFjSdnlju/MjM312w3pUq66h2ZxBcL7TR34gmpm/Dvrq56lulQQCZnTYhYLOOlNazFM9slDPDd6J3mj9z3e793YVbcOaMXBfBOu/kPSr12kS+Hs62NLg5YHvx0TT/HNrN+lZ8u2JRPtDX6wR/8T+3v/N9//Z8fbxXefXSpd/TY7GI6MbeYVltdS3u5NkyPP/lQarV49EdleGovp17DkKqD7XbeWMSiAlKPxRQ2eT/Vi4NLlPZfRGnnjjYd8Ac//OHdw9XF13VRJ2AoHc5GHW/CV/ja7TB0Nw1QrStWYVbgnwZ4Tj/0H379D0anL/3mYXX6UK9QT8fnV9LhE7OpLeO+UO2lp55+KC0uHVUjx04IBlR0NyDnb5/oSbp1quFCfuoRnhcoTlpd/q7P/e4fvMkJzxFtOuCDxcVvqhQKl1iPDlQ5AY46RZXY7gZ4gK5oxljgtUy8+U3W3xno2378X/5duVT6qZHaSNoyvSvtvPL22fKOq94tWN+32G0dPLl4WGblU2nm+CFJsaRZAzP7YXpd6XOaOetltt9rNd/EpqOV++16Z/H4v/v0H/z5RVHS86Nnm0RtKuD3//nHtxQK/ff6ldaaW4cFEboTCUN3sK7itRW+ZqXpY09hmo2edV/K2OTYB2WD7BsdHU2VyuR/ftf3/8h//75f+O3/dW4weNXh2fn3LrQWvtjrHU/Hjz6iSZQsIgbYrDdpAAlOVBag857zitQSfarSbb5kuHz85x966KHxrKgN07P1yk0FvD3z6N2F5fnrO4uzBtoviFQlQwwK7sadTjs1W4tpaeVYWlo+kJaXn0zt/mJF0nJGXr/xh983Xxh097WVfm7x5F9k3unf/MofHPmp//KHv/zk4Zk7F5udny0UmqvHnn4wzYsHBko2BSHlPCU9FMiDxIwUa4WnpuWk0svNxX+w8vnP/epDH33+oH85bRrgR48e3Tl5yRX/U0f6Y7XVkpRJulTBYaWuWeMwrXZX0nJ7Li13jqVW92jq9k5KApdTtzkrg2Husoc/9vBZ7WJJ6IHV5YWV9nLzGV9wfd+vfXD+u//df/3x2aWVu1Ox99SqVMzyyrwB9Vp5V/wI7IFA7muSNFADMLgytmLtdOZP3D3zyMf+DWtAkeMLo00DvDe38MPb9156044bbklbbrw1VS+4OA2nJtNgYjSlhuowIp1eUxVL6oVqlEEfVcLQ5qG01l6ZPetXpKSkWpqt8vW353zU8J/+h9/40+OLS29f6aw8uLJ4MLU0Q+0I8ObSQlpdPCH7/Yj0/aG0uPB4akoFNQuLqTWck2um6uTk9453B39x5LHH3qwe94KA3xTA7//4x7cIjneyaZOt2LXRsTS+c28av+CKNLL94lRubFGXZllVJqDwNsjS4xxjcB2UOsOls65VF2RTytLopPL0GfcK/sj/8f77Hn965psXW60nW/3FNDv7mNTQY2m1fSgNyytpyxVXpOqYxpBiR2Yqb7iWhTNYSKXqsNiYGL9L2u0Pjzz+1F8c2//kjx3bv3/ju3tFmwJ4uZeuXZk7ufvY4w9IiuY8ZedOT5nbYCwqMdtkTyEjp6wUbPI+mzA1qPlz7v1BWU1x9psDmj3Jvu6U+qV25vOc9G9/80/ur0xt+365lca2XbxFVJZLO7WW5tPyzNOpPr1HvJRluzc9qOskrWjAnXnq/tScO1YuF9JdpWLpZ2V8fvTIvv3/1+HDhzd0T3RTAO8MmpOLM0fr3GMc27orjYxPp1pj3IB3ltUAzUUBjkkwKr3O9jfZGwKaPeJd2c2sdEh0n/UG8qkka7JSKA77C+VxGdFnp/f8xM/+8cLC7E9jSpTrUyq7lvj259zh/Wn+8OPCWwJRn5Bk87mD8TRoL6S5fZ9IBz/9wfTkZ/8ynXji/tSaPz4mEfmnhWbnb048+fTPnzx47Ntnjsxc/1wqZ1MAH52Y3leqjsyW62NWG7ZzdeyuLKTOwnFxIfmtNGwhMEFho2dbs0ImMsWRralfHFlt9ftnfavEwtxcaq6uFscW559h/z4XFS7+6V/otpv/ZdhZ9oSHdkeNtSUEzcWZ1BUvUDyVUvTNadlTqTVzIB1/4MPpwKf/KB343F+mhSc+/9KVo4/+YPPEgV9bOvrkRw/ffz/u3x9+4IF3HNm37yXK24P+hhn7SumLH/rQL4+MjPyTsmzrxsRkWjh6UEx+QVbIslRHJ3VWZlOPVT/VeMAWhvqkKjeWmgJ+rln8+X/8kz/9w1lWz0n3fNMbb+gUCjtfXhj7m3d94AOyPzZGf/Vrv7Z19cgDf15O7Zs7mml6DV6iGHMEwWw1N/CxLKsqtmGoN0o19jsMF9gySiAV5IkaX1LRJIxvULAnXXkuKPnhpcX5/7BpgH/+bz9xSW2k+Ncj1dJlj3/xE2n/4/vTRKmTdkzKLOy2Y6AslFTBikyzclpstXszc3P3La72funAidZv/18f+MBZ3yrxldDv/dw9N63On/jvjXLhSm7bcXO5Imnm2Bd/gM/sjLmjJ2xuCCZKmhkzVRb5yTwChG7+EC7jEdSTujpycv6/bxrg0N/8wR99XTW1f+WJz39oLxLTbDYL46P1IcsbkoJOp9NvNzudk91+/0Nz8zN/dP+jD3zojz97ZNOeTvjn3/zGy6fGaz9SLhTeMFKr756eHB/h82WoEAZ0wOXuEBM2pNuPtzBxA2OFI83tXk9B/WZ3OFhRsiPdQXq82ek/IJH/VGH0gg9tKuDQn/7GL184d3D/Db1Br3Lk6LFSc3Whl7qJT1XPLy6unrz3048e/+yRzQP52ejdt1wxMbpr17Xj1fIVlVJxW6VSniqXy1M6n6pWSpOSlS1CeETSPCgWSquS+llZVE+rCQ5UNPmSaXqw2eweerAzfvwDH/jAKV9OSen/Bcphkz9nf+NbAAAAAElFTkSuQmCC"/>
          <p:cNvSpPr>
            <a:spLocks noChangeAspect="1" noChangeArrowheads="1"/>
          </p:cNvSpPr>
          <p:nvPr/>
        </p:nvSpPr>
        <p:spPr bwMode="auto">
          <a:xfrm>
            <a:off x="365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p>
        </p:txBody>
      </p:sp>
      <p:sp>
        <p:nvSpPr>
          <p:cNvPr id="8" name="AutoShape 8" descr="data:image/png;base64,%20iVBORw0KGgoAAAANSUhEUgAAAJQAAAFOCAYAAABg7jQpAAAAAXNSR0IArs4c6QAAAARnQU1BAACxjwv8YQUAAAAJcEhZcwAADsMAAA7DAcdvqGQAAMMjSURBVHhe7P0HoCTZVR6On8rVuV+eN3l2Z+NsVFwFFLEkQAgESMgCLCGwwMb8MMLAjz+2l3Ug/G2MsYyxhG0QmZVAQiAjAQqLEkJxVxu0cWZ28ov9OlXu+n3fqe7Z2dmZ3QnvvXlvpLNb0/26q6tu3fvdc75z7rn3GvINkTe84Q3Wi7dssefCle2p5C9Nk+zGPM8CS+QBr+TeW22UHvvZX35X2zC0unL90TfkjPL1Cijj9ttv12cP5g5f45r5j8ZR9K2t5ZWxMAgb/N4AohzXTkq+F5RK/pLruF/2bOtvPDv/xE+P79lv3HHHgL//hjxZvu4Aledi/Ivv+44b7Nx4i+f6Lwd0rg6ifjVJMhkMMokz6KhBLha1Ef4eJKkYljkolb2kVq7Gnuct4rv3G1b6W9n0nzx4xx3yDWCdIl8vgDJg1sxae2GvZVtvN2zr+92yPw3YSNjvS5rEkgwGEoSRSJaJY5oEkdg4HMcUz7LEBMAs287LpdKgWipZjmUcRu394lwp+Z1f+7X3BcP7fN0LaMLlLz/yHS/dXc/jf+049m/atvUy07QqvmUDOIZEQSB5EomRphIHodiuKxaAZIIpEUSGmPjbBrgsydPciJMUHw9y33UbrmW9sjlwBt/3kpu+8P7P3pMMb/d1LZc9oP7VG7/9RSXf/w3Pdd8EJeQ5NgBT8qWfJNKPUtVM1XJJaj4+A7iiNBPTdsRyXAAK1QNgZWkiGcyf5zlSxpFlmWHallQrJRvAui01S4PvfNHLv/TBz3wmHt7261YuW0DdCc9t761XvsFyrXcZpnVTL4zzNBsYnX4gnW5fwiiSIA4lxeHaptSqVQERV1Cl0FZpGoNeGeJ4nmotaqwMn+NDKfklMaHdXNsWz7adXLIXDsw4e83Nz//i//3857+uQXVZAopguruUvNF1nF8HSdy23FrJjdwwghhAyQYADj4F+TbBlwgKByauCs0z5nvigU+5eSpV15aa54pPU5clUFQD8V1PHAAq4W9hBmE6wasssU3DzpLkhYaTLb51+94vvPf++79uQwuXJaCuv+36by/ZzjvBhbYsLK/QWTNSeG74X02YKSDeFrQPgARGLg441FTZl73btsjVW2dkW8WXrTUclZKMQTWZ/Y6kEbQZNJgF4FUqZZhDXAqHAQIPCk8ib8VJfEunbh/68OfuubcoydefXHZe3r/7p99zo21Y7yx73kuXOv38+IkFWDKgyAL3wQu1Dck2NVQFeJopu7J3dlq2b9smtUZDfJg4Cxoq6nUlY8gAKOz1OnJ0cUkem2vJ0X4sGTRZs1ZjCALm0FGT6UNTMdTQT+J/cCznX/7kb/zeZ4dF+rqSy0pDvev228tZ0n9rqeS+LYE5m1+YNyJwJQNggn0ScwAOlEM7AU87a2V53q5Zee6+q2XXzh0y3myCZFelUq1JqVoRr1KRarMhjYlxGcMx1ahLHVotBQeLoNUMAMl2LJjQVAYg9hnNIK7rmea2MA7j73jBc/7+rz5/z9ddOOGyAtS3POf6WwZZ9m9Bqqd6vUBWVrpKrG14bIwvGeBBVj6QveMN+eabrpFrr94r1bFx8cpl8eHplcoVKQNMbqksHog3D9fj4YkP0j7WANiyWOLOiiSwdxY4Vg5wEVADNXzQWPgHpm9PP46+9vGvPHhfUbKvH7lsAHXnnW+w2ofNbwcRf2sPnlqrtYwmZiwJ/4I8OzBJNHMzJU9ecv1e2b1rBzRRTcowXZV6U8r1cXGrdbEAIoYMLMcXy/XFARG3HE9JuAGCXqtVpQQAtZaWJMBnfqkCzZeJhXsQVAA0QJuXk0HWfPVzb/zS337pgfmihF8fwjq/LGT5y2NXZUn2+n6/p6EAMnAHHpwBO+QACASUa+Sye2pcdoAz2QCODe3jABA2DsvHUarhAKjKDbEqOPDewGemX8X5FXHKVXFqddkKzXbjFbuk1O7K/NycJGksFXAxH+opA9hMxroM65u7veBb77zzzsvS8TmbXBYPe/vtt5ted+VbkyR9BwBlJASUARBBsyTpACYPxNmxpQwX76bd25WAe35ZXPAkgsTyqmJ4FRCgksC+oVZgIqF9wLjR5fAKIBowlQIOZtC8QQtV4AnaIO1Hjh2X+XYbP/WkDo0Xxxl+a8LrsyRKksmDD9xz92fufejwsKiXvVwWGmpP0p5N0+yV0EzGAF5ckmYS48jJkkHGfXhlMIVSL/kyCR7kgPu4JWgnF+4/DoH2AZEqwES+BSAKTF4BLBB6iyCjycOB65geDnCuK665Qm7cNitOEMny0iKAN5BypSzdMJIA5hUewK15FHzXL7/9Dcxg+LqQywJQ6SDemQ7SF7X7fQApBVUaaAAzxSsDjxaARfI8Xq9Ci0AbGTSFDgBCDUTQQFHzwOdATKGVVDOhehhiUB7m4msf3h04FcBHjuVBI+3bd51cOTMt/cVl6ay0xMxTieEJLsMc9vCaDwb/NEmTN37hC+/ChS9/2fSA+u3fvt3vhp3b4ii8IolisfFIjA/pGBxME1AladgTC8R5EoTag2bJYZJymDHYME1R4Tn6SjdtJNBsavKooUjoobkMci6/Bs5VBb58yQC66vS07NmxA+bUlKWFRdwbWgqasLuygssmkmdZA5f+qXv+9J6XDa98WcumB1T81WO7e73oO3vQTo7riO9CswBRxEM+SPCAMH8AWglaqulY0CDgQ0AbG54Dvoo+xRYRyPdEFQAEDQbyVZhBmkMGRjMDvCiXXpBJu5/gNZF2uy+NRlOatYYsAlBB3AegYFKh2QIONicJC3JNJ+i/+fdu/5ntWujLWDY9oJZ7vZuSJHlBCIJMMmzAPAEuRZiA2ikJJQLYoJek6jswhUykI6CIpYEeCiYeRBZ5F4CpWonvmXGAagJHg9ZpyeKJE9KaW5QsGgBr8AAHMJ8A4DRDD9CPc0dPSBIGUqvXJASXsuBphlEoQb/zum7U/SYt9GUsrK1NK7/8w6/fHiXxP4ui+NYoSqUET47DINQM9OriqC9hEIoLrbNrvCl7ts5o8NKFh2fhICE3QcANaiJyJjVvOFSGIIOGGQQ9idotSYO+2ADa2NQWmdy+U6pjE1KtN6Til6QCDtbBOceXFpT0k8DHSQYtmEsQxuJ7cAPKvvWm1776i+//6KeWhje57GRTa6heN7o57Pe/OwSACADfBeehduKQSNCRJOhKHkfScC2ZqJbEBAnPQbwTKKUAAOz2+tLptiUCUAY0TeA8ksQKIj2Gf+e4PsMFDDNUmuPwEMGfoPliDhrHIYi6JVNX7JBb9u2TmUpTup2epFFPajB9Ga6TJJF0cK+wH35T2m9frYW/TGXTaqifftvrankQfreRD/5RCI+uArI91myoeetDo/Tp8cUZuIwlM7W67N4C7VSp6pAJc6JWllek12mDsDMIWjhzdPsLjoUP1ALiNY0Bjj74UwLvMQEourKwvCgPHjgoBw49LgtL8xKB9BPEzfGGxN2eHD0xJ30OLMN0Uskxwm6YFjVZ2fX8u3/qh7/tS+/587sYV7jsZNNqKDfOJ+GSPyeOIrrmauLyLIV5CaG5ACholRTawWNOOIh6AqAsrrRlYWFJeq2O5FEmNb8KAg2PDWiieYwAlhiaLcd7gftPpA2ggeJeR0Lwp87xY3LgoQfl41+8R/7wU5+XD9/7iHzxgUfk0YcekqC7In61Itddd41MV+v4HQAYx7i/AzMJZ8HzmTcleZLeNH8gnC6e4vKTzWvyksGuLB+AjMM1B1hyeGwdNGofoAhBimMQYhdPV4EZZGb4wnJLWq22NBvjcs2Nz5Jrn3ubbNl7tdQmJ8X2XUAnV+0TdJcVVAOaPgZHmQfV7wFU0Gitlsy3YllsxzCjZbl19xVy295r5BrwqTrAaeXQUmOTsnfnTqnBM8zhNdKjpPKrMJAKpyGLo239oFMrHuLyk01p8n79x3/cC5LWq5Mk/Z5utw8+bctYpQQN05NlaJIuTBonIIxDY7BhRw+5fet22XHlVcqF6N1xylQMIEa9toQg1DG4VIxr5NAsFki6hf6WgdQTUIMcwPUqUh+bkau3bZXn7Nkt18yMy/YdW2R826z40HQOg6IwcQyiHp2flxXwN/qcFhwFpsYwwGpbtutVKp/8wN997uFhsS4r2ZQaaql/rAJistUwzJQhALYig9nkTe1uoJHyKlNOHJBwAIf5341yWcYbDRmgsVfAgb56/1flrz/9KfnI574k9+w/IksLLQkWFyQBrwphFtPlJXh3ATiVKS68P9/wpAFQzIxVZevkmMwCRGOzW8Ur1/F9SUpeAxxtDGZvTMYmp2S83pQIHI6Re5eB1CzEvWmek1nHkBu+8pHfrRRPc3nJpgSU707lxsAwBllqazYBCG+eZeBNnHSQwsw5AvarqSvkVyW8r1Er4b/l1oJ8+e4vy8e+cI98HBzo41+5T45HhniT26FJPLHwe4P8h9wMmop5445Tgvl0xQdQmbqCK4udQvOEqZhwBG2DqS7QQE4F5rOqoKrXGyjTQPq4HoOlacJ8LJYVP0mDshfEm5duPI1syocq23YGOEVoW+omHa9jBgDH7hwQ8DIHgwGqFJ6WDcLNeXZeBZzGyGUOntmJQ0dkslKTF111lbzu5hvltiuulKnJGalWJ8TKYOgAogz8KQMPy8HRBrhHpuN5AESpLG5tTAeWLcPFvaEsvSq8BF9yDhzDOeBMmVK1Cr4Gcs5ywdNMOcbIjFFcJwoi4/jhQ1Stl51szl6yVyJYokW0OxoIGoLuOcDFXCQf7nsd3AkKTPowbwMQdmZUWmhoyzSljAa99eq98o9uuU5ecd0V8tJbb5LZsYaY0EiAB7wyD2aSQXYOMqeq+Zj1yc8iaEDOf5EaADQ2hWMGbHscYMLfzEhgYTROwBnHruzasVsmG2PShRnlVHdqTJ2KlRu7uq3kssxA2JSA+omfeGcEr/4A6FHITEnYPYkimCc05kStBhPnCrM2ExJvaBjVNvjewvczs9tk9x5opJktwMMMNBnc+TCWMqdOAYhOuQTeE2uwk7Epq1wTp9rUdGACSyPmYRcgQtXBjAq8tyJbochQIPAIYhtEfGICfKrZhNYDiJhLBUBbtgOwOdcHSQxEXn6yOTUUBOxoEeS7S37CbG5YI2lUyzLRbOh4HtcpiOG2x2jgMGJAMgQnyqCByuKZJfHAe+wEYAwyHZrxKgDN5BYxYNISgNGCZtJcdAApBweLCZp6XU1surIsEnREkh60DbMUcBMaRhSCgOKgsw3whCuL8PhC/KwqCbRlEAbiAbS2X7oaQJ8tnuTykk0LqDhKPBMEpgS+VC/7OkW8WivrOFqGZmfqSgJy3Ye56zM4CQ1FTcK0Xxf8x7FLMHAu3HjmN0HTwEOTxqTkIObkQM7YmJxYXpD5g49If/GELB58XFYOHILdg/kEd8IN8B6AyjjsQzKXqhfHAGmCV6bDdFpLyudq0HIB7h+GzIhwxXOdRpKGN/727bf7xdNcPrJpAQW14JZ9tzQ50YDXx8Ut4H0xSwCmJ4F3xQcjSQ9g7tpxJL0khrYC0GCKMhuaBBrNsGGmygATXHywaBHOySPphoeWQNN0j89Jb+4EcNOTaqUhjfIk7lUDLmHmgCf9Z8ChGwIogYfJweg2Xvn3QHr4XRnaiUDmkBBn3GTQUpxyZbvW88p297LTUpsWUNVqOayUvC6T2Vzwkiq8uJSNyJF98CKumEIBbiQAj1rqdWWl25EoiQA4knVoFT69RaJEDoRXaBXOhClZ4FILgWytTMrs1j1Sm5qVsetulPpNN4u7ZQaeHAwuB41JsDNovgFXcOlLGnV13E9wfV6u3+nJ3InjkuDzMWjOigeFhPvy3oMsf04U9r8BqI0iE2O1FkzcI0xZgd3TmE/AVBWYlBKIsgmCzLULzKhICV7orMj80qJ0u/C48DnNomZt0pWHdlEtk4Sa8Vktj0kNXlx566x4W7aIMz6lueRi4FwbYDBB9PMQuAnwU2qjGAopFOZeDaB9OMCcg1vRoztx6DB+FsqVV+ySbbPbpYnrmqYjcRzvksx4Tn7vvUyRuGxk0wKqUS61auXKV33XScIwlC68Mo/pK8qZQKph2rhQ2AQ0Tg28qN3py5GFOVlYmpN+0IX5g/nhkioGNBUAQTAJfqcmiSlRkzUZlDnXDmDjLBpot2x+UdLjOJba+CiEOY0kSqGZoKUygFIzQGlKQc5pdmk2+71AInC52hhM5vSk2GUPxNwH13fFdI0f/dO/+r3biie6PGQ0zLXp5Hu/99sGabe7JU3iF4Or+K12W91yrjyXJRm4TE8Btm1mViquLR2YvBAagynCJMp+hXPtfPAoIoBRbGgVgCqFNklzAqQIauZLHcmPzONYUDC1Dh+TpYOHpHNiDloKXKjCyQsmMAmOBpDRm6NJ23/oqHx1/wFctRh6cXxoTnC1NmNSKZcKMjkhdGp5YWlw241XfP5jX/pad/hom1o2LaDe+3/vir/7Jc8zkiR5EQC1ZbnVUo1QAcnmEEcHAEvRsIwf1ctVKQE3MXhPhs/K4DMOTBi1GOyTainmn5NUxwBUAnOV9vB6dFnCg/Ny6JFH5e+//Hn56v13Szo/L2UoLS5c5jYrYtVpCgFGaiRoMi71MwBwv/LAQ/KlRw7gREumx+oyMzkJqubIkSPH5MTccQ4S4ykMmZ9f2pl0+p+46/7H9hdPtrll0wKK8k9f8W3tVnuh1u62XxbGkZFmDBfkaNAEhLgtXZibJfCqx1tdOYHXY13mOQ1kplbR/CldhYXaCaAaQJNwkbEYHlq/25Pl/cdk5aHHJTgxL+HiouZEVQGiHVM7ZHrHHqnunBZnSwVcLFXtBpWjvx1w/A73/tSX7paHjh6DlrTA8TypjTfgUNaku7wix/B5H+eS63W6YRm6cP5NL3vhly6HxTU2NaD+4K67olfdsrcPgvvCQZbMMHDIHG4OvwQrLemHqXTjVA6C8zy0sCJH2z0aNtk1WZfxWg1mCCaPoIJG4hKHNJmMkKYA36ALgp8BDE5ZpprTsnv7btmza6+MbdsGII1LPgWPreKAfOdi0qUzLZg8aECA+fHHH5dPf+U+mYeXV6uUpNHgQLFIpx9KyNgYzG8b5auPjUkLoO8H4RXtXnD8pr1jX/viQ8eg/zavbGpAUb7vNd8kUT+8Kur1n03uMj0xDhJuS9Du6AwXzowKk4GsBLGm5fKoQ2PsmhiTcq2qU69yeHocZ7M9T4HFACVXXKnNTEp1Zkp8HPb0mBg4ZLwieRO8qUbuBC2nhwveRA0VSq/TkQcffEi++ugBCTXe5IhbLgGslqwsLyuX60XkWpnmUPWDSJIoqnb6/Z39/uCuex8/fmL4aJtSNj2g/uzvvtj/4t98oJ4PBq9t1OrWFXt2w01PJeh2JQF4IpigCFor4DAMAMbpVvTAZuplmL6quCDp5FwUjrOZmlXJ2JIhDkyj0QQYajgaIPHNhlh4NaF1LGYWAEycMQM/EeBN1BE4cegQTNpRObywCO2YiA3SH6cD1UwGgJqGfQ0ncAzZ9crKt2iioyTZEqfxZx44snCPFmaTyqYNG4wEJmtgm3l7fHIymt21Q0xoFr/BJLcJEHKu5MteY4gHoHCNzFq5LI8vrcinHj0ohxbmJOz34BXC/e93wZ1WAMJYc8CZ8sLopInf2Bw0hom08GpxyZ9qU0wffzMb1HGV6EdRX5YXF3AsigeyP1Ypc5lEndpVQSE4eWG5w2EZTpyAWUa5GMNyADgf3dqGTWyUy9//09/1zVcNH21TyqbXUJR//NIXlrySexNI8W4ScceFRoG56XVWZLnPYZeBWK4rzekZ1SjLrRVZ4mAxfrt1rFok43Fgd5DpeRZASTA58Bg1tdeDVnJwTU5Nh9eoU9QH1EvwDlUzcVmf43L0wH6NoDvw4FowfT2YwLF6SZrVIorPiZ9MUihBK3qcioUrVKu4P8DLsENqml6U5x/80iOHj/K5NqNseg1FmWhWTwT93mMrSwuycOI4eEoHvAVaxUGjwbzhf2gFaDNO2Ox0pUSO1Y/lsw8+Lh+990ENePZB6Gmyeu1WMTyD61LzmBb0G/gV7JsSb0UhscQZxficqTGdVkvmQMTzKJI6NFkZJrEGwEzApE4AMA0cVWjGumNIFQ5D2fWl4Zc52KhLDY01x6QJ81ov+bM1zxvnM21WuSw01Iuv2t5or6z8o16/c3PQ72tIgFOW5ufnZLHdl5ieH8wQA5xlfMd1B5jv3Y8SEOkAJgdmCFqFW3HQS0uhqTh4zBAVE+Wc0XpRBBaj4cwmyJl8l8jK4pwcfOR+6bWWZGJyXCqVmoYOFpcZF8vxN0g8wMeYexVlmJ7ZKpMTU7qc9UoILelBg03P5hXXNbZMz/xDuVr9fM1ePnD/4XY6fLxNJZcFoF59wxXbut3Om7ud3h4TAKizEdH7lxaXpN3j4mOGjFW9YkHWUkkDnF1oE3qAzFIowfiQw9CKcZHohFOnEo7v0fKZIO6eEnZVTzgfqANoYmktz8vBh78q3aUTMjbelObUDDxFl+N0cmJuTgKmILM8uG8V952empaxLVtkcnYrTGtZDi12ZLmHDuDaRn2scWDrjp1/srLSfqzbCY5/8bFjQO3mk8vC5LX7HT8Kowkun8NxNA+93gMIuK44U1a8si81kGSD2gWAYJoLY1UeMwDGJ0GyGxKgYZcWFuQETGYb2qULM0btszB3VOYXj0m3D40z4CZDsfTCjhw5/Ijsf/BLIPPLMj41KeNbZqXSbOqCrznUWwjQsjwZXlnLOdRdlgWSx13wKMa9TJS7J4tLy9ILooHll1tHjx9/dphEwbv/9ovt4aNtOrksAGUNcu6qYSZQOTwMzxeuTNgF8UbT4W9PHGgIBgdIjjmRgNPDucLdQrsjx5Za0EDcZsPRmS4BCHV/hRM7l2Rp/qgc3v81efT+L8gjX/0Mjk/Kw1/9lBw7cB+AE0pzckpqU1vEqzfh8XnQcgPprSxzQic8zFy9v/0HHpEjRw/J4sK8tObnNZPz+JGDsgLngLNhALqs2+nsjKKog2c5gmKSqW1KuSwA5Vr+wHCsTEdS1JsKhIu3kjuFaBrGmTjJEjjS4ZUwon9lC3O/A4BuuR2AhBsgxlw6uiklRtCp3WD2oiiQqAtwLR2TlROHpLN4XLVMBcS7CSBVxifg+JXB2WwdTE67PV3OxwaBp+fWb+O3DGjiWABI5/C6jOPosXnNQhigzL2VJSdotxoA47xbqm3qQeLLAlAD3254ru9xcgLHyHrxQLqmI4ucE2c5AAfMIAORQBzDCt0QDQ/Tx6AiI4w9cJ0OCDpXb5mAxzU5Pi6NRl18Luxqg5TDNPrQcFw/swZNVJ+ckTr4UgXgo3nVgWZcmyQ9A8nnTBney2b0El7gaKHXPsDLZRuXuPYCiDuj88zZisO+pGFg7j9w6Ae+cP8D7/lnr3/Nj/+3n/0XN//fX/91TqXZVEIrsKmF09IX5h/6EfCjXw/by7LS7crk9DYJAKqHDh8GaDIZr5fliq3Tstzqyr37j0oAtRDC1PQAOJqlMvjMbVdu1alVO0Ga4WkV0W8Ajssn2iVfvFJFHB/gIYBgUpkRynG8QivCK8R7TmmfP3BAjhw6LAeOnYCnt6hZD304AJyBw/1mTM+WbbMzstgK5fByR7VovWTLs27aBzPbk4ePzQ8y02rvmJ3uvOC2Zy/u3rb10c7CsSNxt3sA8P9C7E09FG29auGNb3wj1eyGk03r5f3lb//3LW966a2vj/sLL0xy42VJFF+3gsZzoJF27dohk9WK9Do99bSYrjJWLekShiv4jFmdZCkkzTobyjJkouLJzqlxmYC3xjxw7pzgwzvzyhXx/KouUkbTphoJWsvSgzt9Mrsh1sU14n5XOktL0un1pIX78NUymPILwAE4jDrkqHHuJzMJAs9Zzd0QJhimr9GoyS7c30pTY3ml5XeDXqMbR1uuft7zr9l74/NuHduy58XlSvU7B92Vt5hLj778h77rNdUf+oE3hj/2j17Xevdf/iXxvyFk0wHq7c9+tvPvf/wNr2l69rtL1foP1MZnXmEZ9rW9TsvpQzuJaerQR9xbln63LZ0gFh9gKUMzrHCiJoBUKjnKpbI0lxI0UM02ZLLiyxaAaQymTvd6gYljDIohAw4Uq+cIUFFD2dRQIPAGwUQzxxAE41dRCM7UkXa7C+B2pQ1AMX3FA3lL8xTXcvAe14RDsH3HVpmq1zT5jgPEFq7LBT+ysCsDPEOvH8ni3JzYY+PmVc9+vr3t6n3+xO5ra7PX3DjmemN7l44cfZktyZvHr9j9LT/1g285+J1v/eHD73nPey45sDaFyXvgA/+rttCOX3P48f3fhMbYccMLXvxNll+ZsJySrKy05Pih/XJ0/2Ny6JGvybHH90uZy/OEPfClHvgRTEpjDNrFl4MLbdVYgoNLKHLQtmzl0nBEdm+Zlmddc6Xs2o6Gnp46GQLgIDB5mInDZjxquIQisKSg5GBvAgeA+xZHIOMrc/NyFKZ2/+GjcnRxUXwH969VFGR0FnSaOsoyPTstNZSLSXcPPnRQjqy0ZevUJEj/vCxytRfTlV4Y6gZGr3zDm+RFr3qtTM1sV+1IMx62FuEcBPBIXEkN+zOu6bypPDFxaFhll0w2BSmfuPqFs1fc9Jx33PaKb/mxF377m1675eobJ2b2XicTu/bI1M7dMrVtp0xMjEvF45R0eGfgPvSgEoDGAvnlGF2gacHQJCDkAUwfOU/VMWXMN6UBDjMGLdYo+zoLmf2MJkojnfitaXAvlwE0Ev6m+YJW4mQEBjg5GQEn6FggB5Qrzbo0xgBgAGdgWBLAIeDwzRTAUqEZxXsGXj3cp8GZx9B6e/ddK+MTU+JUampWW+BSJjTklrFxMaD1SuB8x+++W44feAjPFmnYowzHoLJ1N0Bf4Va1L3RL9svwTLDll1Y2NKBQQWZ3aenm2rbZO6avvOq2nbc8y5y64kq7jJ5drjekXIN5wkHX/viBBwGYvpqpfi9Sj80GJjj9nPyG25xx+KVR4sQFW8Z5VCxpVKExfHAaXG+y1pASzJLFLAMcDJIaTLwDUIAolqgAEKPloO3EHlNYuMG1HtBeDsfpmuMyMw1PEJqo0wt1BvPYRFNmZ7fAnMJzdCwFX7VWEgtlm5s7IXkagMQvSQ/PQs8zDnpy1U03y9TYhMR5IrtuvlWE4Yb7vgCvsAfM07jg2TisU6qJ4frfgfpqst4upWxYQOVHjpTzLH6bW/Y/AvL7PZxQYKKxNJ2EO0Ch8VipYWdFTux/RB594H7pdDswbzXZumVSxup0+x30ePKlRNcqILdilJw5T7lp6VZmujKLC3CBz4w3mlKlJ8cpWNBSNGscz6NHx4ObWvMA3PR7y3RggqDVwH9YNibTlcCDKvWKNHC9GrSNA3As9QJd3GxyakrNL+9pAYDH5pYAyIHGuVKYw4BLMkKjVWu+VGzmwPelCsegt7IgySCUbbfeJpMTO2TpwMMKOCKaqTZ0CvLc+M48H3xwMBi8CsDiONElkQ0JKFTKnsH01P8Z5Pl/dyxzxnYcOwfX4N4rupni0CxxcdVee1kOP/aQdAEsxoDG6mW59oqdMtusyTQIdq0MLQDwsBE5Xd0GOWbP9gBQ7gEDRYTPS+AqdXGbVfEABPItpqDoth4avwKIcoAIACLn4aH7vkA76Tn09nAoieeECJi8+liz2AYE5504sSBLMGPoHFIGaLlRUaVWg+PQl8OHjgEcAJxOa09g+iZky9Q0NCl41/HjeGQAJgbfwzm8VnXHLpnedY0Ec8ekt3AUHYuJfjrWaBmG+TyA6f043ow6vCQxrA0FKFRCaTBI35Zl8edhbr4HleTl0ELaeGhUguhUUaLM/VlgzsqoeC4qtmXLFtm+a5fMwLzs3DEr3B+Y2qACTlOHuclwnUjQCOBQXDLadtG4TC2BZqGGsfFqwYvjGlHkU9BlelcOzdjgLrwWNRyXTLQBMBuNSa9PwwkufssyQWv40HR4Hjmy1JW5XiwHTizKMrzQCkCe43kWO4FEKEIH3mCxbNBAtdTWq6+Xa2+4SSZ4Hvhbv9fB/bgrO/kbTS30IzRffccVuvRQMH9I0hhgZDkhpmmWAah/hw924Vh32TCAQuVX0jj+0SwbvMu23QnUjIWKQTUBSMxFOpPgc5dz7NDIjFZTM4zDQ+uAjHvwiJqz20GO4e4DCFByGksaAICMmtfKns7Dc0C0OWGhzJAAvjPhFXKNTJJvRRLNHNz4YoYMDiXgNFk4F6Dj5ybMFHOmGPnm+uZZpy0Hv3a/fOnee+V4pyfLschDh+fl4PFFBQXL04ZX11qY15CDDdvqM6EPt2PUvAwwjTfHZAL80APoBr0V3UU0DlZg2ggqFAVlsBsTUp7Yqt8n/fbJ71C+nXh5C+q0ph+so2wIQK2srFzV73d+B1rpV2wOigFGw9bEUVTSmQUNAe1SqY/LSqevC4ItHnhMHn/gPvDXJUnQwD7Aoim9eM9pVjFTSoBRDwdnvNDdtypVqc5sExOgssCnCq4ErQgzZzA7Dx4il6wG6vF3hs/xngSLAEIV0vhyPz1+zrTepeMndGPGGKaKY3rUc8v9VNfyXICW4voJ/CUnhjKzlCaZuzEwjyvjCsQg3dWSC6ejIpOTY7qO1fjOayUPYwlaCyjGKUFym/MDZ/V6WdgBXotJM4Ms+1ci6XX6xzrKJQUUNJAZBMEr0NgfT+Pse2BOHM1sUyAVDc5GU89KQXaqFKArVZsysXWnTDUbMgYCvnDsqHTbK7ovSzcZSAen6b55GdztQQxPriTb4XGZaMgMGpCZmjFMZePFr5barS8Xd3wbeNSYuHDhTZ1Z7BXASlEGRsQZKtBwAgHG9wxBZGoGDWiZAXkdTVulrlmYFQOAgRbkEzx6aE6Y3TuAc8DgKQOcHrMcoDEZKLXx+FyGMQoiqY2NQ2va0pyeRodAHwPo/Mmt8G7HJIU2Il/EjbUmqDm5MJpNbw/9UVOZoeZB1L8PWqpenLQ+cskA9dBDD3kA0/cag8GfOI61TYcw2FAE0Unw0LzgRV31U3qlSgE6vzkh26+7QabGJ8REo0cBJ2vGcvToMTl85Ch+By0EbcPZLpwMsO/Gm+SKa27k+lIaKU8AOsevSGliSryrrpXKi75FvOtfIDaARX7FcTwLPMz0cDCgCXCynOB6uDZsmQyBFcWcM6qxL84NrM9slbHpGTWtZTxD1bWkBDP5+JFFaS234MnVxAMX4qwYTrNKwMcY++K+MgZMbpearFSVie07YV7Br/GdCkDnVkDstV5w75PCD3hAWwJ8hZjfhn8ub0BBK5XRIC/as2fPz4NzvAc9aZIb8nBf4JWlRYnQ87h+Es4sNBNNCc0el815CqhQfWjgmSuukiuf/UIxwF/Y2NxdoQMtxbE0DsqygjUvyrFk6+5d4sL74nZo/X4gdXh3e/ftg0aYLK4HANm7rhDn2S8W6+aXiLl9nxjj2/F5E1/ScbJQLkNnKDOXaQBQQo2J2RgXc3aPlPbeLNd8zw/K1d/zAzBTV+g1yz7KOFmXrTNT0lrpwPwFMK0wc3ASuH55AtPYhvljBoQBk0nzyjUSuFP7lt1Xa446EKXXUiFvs0uoGoJ6BKpRJ3xCwKWuxMs1tATFJ2sv63YjPNQVWZb9Lxx34/2n8LD/2rENh+NhPPxqSZowWzkaOukVKr2Y4k2yQ1+L2HoqoFS9+67Ud+4WE0BR04P/PDSyAwAyqMlXelHLy205vv8hWTx6EPyKAUtLdu25Uq695VnFfU4VenONhpgAhXnNzWLccpvIs18ixs0A2o0vFHvfC8S6Ce+f/XKxnv8qMW99iVjX3iru3uukumeveDCjlbIvVa6jAKB4cADG8YwcvJ5fbAm3SxsfH5PJiTG9Fw92LKYu05Pk6sUR+Fp9dodMbttdLM94mhjUXFRVBBXucRbhxo/l4u3ay5oBCqAxcFjQGLNxEPxI0O9/ECD6IRiqvZoHZOJfNhqj0aqi8Znrio9G5Cg/x8y0shRUhZbRqeKnCz1BVPwA35ea4zrEwVkm0+MNaYJgA7E6fsbhmOVORw488rCkyyekBu9wolmTfc9/vmy59pbhxZ5OUE6GL0DcDfArAx6YAe2iGzRquQoTzO34FRzgRdzYugyTxxk3zFl3YB4d8CxuHUuzzKlUzS1bZTlINOOAs2xCro+ATmFDm05t3wWzB2K+dRs8VGqp00TrZ3hvff9UQRvc0ul01m3pxTOX4iKEIMrz9mSapt8BbfRHaZI8jE//J7TNvgykliAa1j1e0UjKmfie/0ADqfc0fM91m5T8nvwBjtNUOz4iaS2Xq7p1qwFuMr5lWr2jq3btkK0AVhWmw4apandiObKwgssZsmfrtFwFU3fDi1+BC6xiB2a6CrQRB5IZCGXmJ4dy1AtE2Ru+o6EKmmbmSkVpBPJelr3bd0vJLevqxR6AusJZMxbOAzFrzu7U9dHPKqpdR3X0FHmp4zjrNiSzaoAqgJRPZlnyLweD8tfQyO9Hu73B1pXhGbeBKSrsFv/R3xSVQCJe/HVS9MThhzRz6lmdyheeEGourvVUa5KoOnJ0bl6Od9pSBUl34XpPobHGOdlyCt4RbrXQ6svB40vSHG/Ks1/4Upm9+ly007kL41O266PImXT7HemDE/G+/LtUb4hVKsFZhBl2HVmE6bvvK18Vs16TW171LdBE2+F1hmKic3jw2O7+xMdkaeEY8A6NeLpJPkeBJaihLXaibVZdeZxJVuUm6G3jSZL8VBJFX4Tn/59R+AnmdBM4A4IAANEJkwAVQ5VPEYJGCThBhCLx2VmBJswJ58RRYNaKnz4FfWoey2W4/mVXquj5R4/Oy2fufUC+9tBjOoslWlkWE1qjCg7DhTMWFpelBxO45SrwI26xv4pSRD0GsnLiiLSXF3WiKXPXmfDe6vQB6K70wkhDGnNwHOZXWjJ/8AAchI5G7DN8vrw4L9uu3it2P5Jj4HxxFBYXvxBBfRjGgNupXRgiz1MuGlALCwv1IOj/sWObv4Kr7eR8Ni7prNyIoEAF06xxzUv+rUT7pFA7DYugH+MfEml06SLEwh+DkzhodLjwbBj9zWkS9NvSOvqwTDV9ueKGG2VhJZTPP3BQHj4xLw8ffFweP3FMx8o8M4X7bur0quXWsizPz+HXT73exQij53ym9tKCrhOFbqAeYQJv8MjRY7pnH43fEu6dBH0oXXhzeOZHP/sxCXsrOrXr8CNfExN88Lmvfp0sP/Y1ac9zIsyFCZ7uozC9H0cbrMsyQRcFqI9//ON2tVrdCnq9j5ci2WbOEAN/DmM2AAg/YyS4QAz100jDEDxsTLySR/E9zRqLxL9PE0BSTZpeRv8pjqi7LIe+8HF58ON/IV/93N/DhHxZXHCvEq63tNKXEODsdEIJA3p7A6l7hjQ9Wzx4Wz1ogs7CauekoezMl2I8CZqX2Z4mnIMM9wvDIijKkNLiQhvazJEmB5OhvWvmAPzKlC3w/BLwp163JdPoHDWnJN3jj0GJX/C8z5twbHxSDjNXf/5zX/h9+SD/O2ijrfyMOOBMEo5HFeS7AIbmFY3ej/4lHqid9AMADe9p1QSVzMFQfvzkCDle0UDKpfRbQzLc59BXPi2f+/M/lofu+5p027gvbM6WiXG5coJeHrwlcBr2eu6S7nuOZiNsGYcXODXFdZlk6cAjevVVE2rlHACBhmnAW62hYzHHyoMnWOPkUqCJQyjM9lwAKa/NTMmOWZwLoO/YPi3XXbVbdk5MyPw9X5EEGovjkf3jByTprwxvcH4CDsUtQK7bkBwKhbIBpFIURbfi/f8pVdzf8X1vqrBP1EaWuvA5KisIugoAah6FBAGlHhxviUqlRtKDQMEBIHKqEf44eZ4uUlEgDi8A5Un3nNosks78YXnsC5+R1vHjsuOKq6QxwalNY7J1x3bZc+Ue2b1ru2xDg42NjwNIFdk2NSm7tmzRY/v2rVLyXQU/y7OawqzR3HVlDPebnhyXcTgNZQBm21RVtjVKIDOpGNBiVcfFnW3Zef11cuU1V8js7m2y+4Zr5ebn3SSzFUeCI49IpeJL3lqUsEXzfMHl/G4cteLt2so5AQrgaQJIt2Zx9n0g3/8BZuzvgfzvVjCgfTlvTQGCBmcqB6l30uOO4THe4QTWwwg4Sr5JFGEQ9W98DzPAJH+OrRU3LF6KNyf/wDv+V/w+ixNZPnZYFvc/CO3jgXzPyeMLS3JocUmO4XCrFbnx2qtl765tMlmrgl+NK8B279kjO3bt0qV9alt2g55NSgLCvppC4JdqYzKzc7fMzM4AzFWpu55usj09WZemT43FHUfLNOTS6qGe8H0XJri7siBOsy47br5JbK6pvnRUXCi9pD0HS3phZg/t95041mUI5mkBhUK4ANJzQbJ/D++/ZLnW77iu+w7LMlyuujZqbGqSwqRBS9mulOsTMDUc3U+gbAApahbVUENw6W3xBhqM29sXmOKExx7vqSBVGQFMhe8BQg7S4nNuf9GdOyZ9ThcH+T107KgcOvCodJeW0HDjMs1d0NEw1Ylpufr6azVvuzY+KW2YG6PsS4UTNadmYWYTiQD+1RRG4JvTW2Ry91UyMTmps2km6zWZmpyQLTMzsmPHLqn6vlTLjoyjjEk/hoOwLGGXe8GUNDial+oycKCllubB/wLpHXtUswkuRND5Oa60vfhrbeWsgKL3hsZ9E45Pg1S/thhfKxpeAUKNNASRCs2TxokAKvS2cn1KwcI5afyNAkW1FXRMDO8Gn6uW0rACE9ccsXBKFoe4NK7Nc0fX573Yl3GPETdj2msGz410P+px5i3nxqUyMTEp19/6LFwrlaVjR4SzdHNoUL85JkePzkm4PK9buE5fcb1Ux2b0WagdV1Vg+v16U6oA7fjMrExNjcvkWF2j+Nu2zsoMXkuuj06RyZYr98qO628ssgg4NR0HyzS+9yaZvvll0ty6B2VuyfEv/YOsHHoAdXnBZX0F2mDNh2CeAijc1IFWurpWq/0CGvw9QLfDBH8mkmmahjYyfsiUiqHWKIRoQIWkMB8ADdNjS/VxraAs6uvYHFciodFiWq3yI5xjOuAIer5zckaufkcQjUCo9ykMHoXmlVF3H0R7YmxMGpWy2OAspXJFxrZs1UYM20vSXl6S+cMwiwcPydxjB2Th+DGdHrXtpufJ1JX7NOGOuVJPqYTVEDwbZxvXAPASTG69UdUpUZPbd+pyPi4cBK6FwHoa23WFNPF5Gc/i1Rs67GLXGjK27/kyc8vLdWWXCRzH7/mMdE7sx8WLejgfQVu+HvW8F8eowdZEnlSXuJkVBMHrkyT+HEzbTzI1NdGoLnOn0dA8nY1NGb2eBBS/Yz5PCBBBK8DNpXfnVOriQH3bXkUs9EqDgUoTB7RSPmCwkyvv4oB77JSqMEHUWLgmrz8CFisQrzSf5GnkXDSXXsmWCZDuWZiVKn5TYYoIiDbQJmmfC6QCwAAeJ2Cm/a6mhdiVmlSmZ8WBu05tp+CGdiykAO6qCB6B2aRcYtFlinGtrptqVwka/M31pCbgLDB/yS2hTONTMJF7YKJndEIpgc46re24Qqb3PUeaM5MyPgbv78G7YRovyON7No7fRxszm3PNZIQKgsnodJZuQ6P9QdzvNdm7mc1Ir00bkBU91E5aW3qMfj783CwGRXUVEnhPnBqk43FnaSgC7kmC38OXA1ag1gkeHIWSslAEjn/RTHLZZ3iEAIntmOLWKsUQyzg0Vaksg6Av/c6K5AAenQOSdwOatYHzZma2oDic3buot+Pn1LjFYmL6yfD1qWU9b+EzmOSPuUDhQPva+oqKUV5UAyHfuvdKcR1DPHimbrUmjR1XSRXcq0kNBtCpcN7dzn1Snt4BrWbjuTtok/Mzexr7wgEtdSP+/F68P8NI8+rISUB1u91pY2D+imUaNoORUdDT0W+aF7rzmjqi2uJpBL/jjA4LWoBTi7hEXM6ZunTzR5rmrILKR3tyehSXddYENl5PtRS/w5d4paeTwSvLc3INptcyiGppqGAW3KSM01rzxyUA6LhCb7Pq60ziCl63bZuSBrRtf/4Efs/rs8EJKJrvkRBUI2BduDBeZqLOmOte5oRN8ko4BXkUSAkg2rJ3r4xfsVc5YEZnhPULh4bTxcpTW8TyRl4+OkZjGgdXOHYBRFczQAs5N+BDWWhHHb7/V3hZs3U8FVDUTkkQ/BQa8UXMFDSomtFrqGVY4QzC0RUrshT5ME8HLBQc5sywYd5c9DJcq/gM+oKVdlJGlUGw8brUhnSLi3RaLiJPD4wWn9yJ2inFZ2G3o2sWkJfZBhoMLji9uYkd23Qr1opvS9xalpWlFelDU87OTkkT/IXTpsanJ2WsUZOsA48KHIvlYWKfg8ZeXaFmZSZoWVNxGjBbzR27dVKqXwHP44znq/eJ15yUiT3XiMvV7fA8HFnwQBFSrl11MsMCAkqQl6cls6s611D3qFE55ZyzCpwk0gS8UhjoROdcs0AnOwjFvPXG638SLtleZjuS3HJ2K6dT0+vi3H1BI7PHq9WjHaLm0ELqB8PXJ2QU0VaPUD8Y/kTPO+VcmB0NajIOBc0UoweHcOO7y3MScDVfAIEeHddY0jgWf0IN1V8SoAIuNYAHTkbuwfn+4IDqCHCcLMV1Z7fTy5rQ6UsegMWgI01rY+suPA+uDVCVx2dw1SeX/+IE18Lz6yJn4FBV7mVsOuBOJZiyCoCE8oAz9ft9mbjqZpi5nZJ0l1UDueUaHhOOS2VCuWWBA47+odio/DyLxapOFhqsaIzifmeUJ74rmmz0Pl/Ay6fuuOOOVXZvh4D6xCc+gQf3p2vjE6/m7k30QAgEeiA2F3fHA0XgJTQ7OsgLcBUPAxmZspPPhDcACbkK4zHsdYoknn+mZ+d3HOsDYBhbClGx3HmcO5xzGjkrcfSTlGSbcStwMyvuoM0CCaJU3LGt4ChlCTvdYgNq3J975XFjRuZKcbJkY+uMEuKw19fZKON7rgJYOeA8EL9RpP+uppDo03O162Ni1Sd0e1jG5pxqVcrQTOQ0dAxqW/aIXW7q/sXse9z/eGCDlJfHUC0wxXx41ju0aJ5GsIrU/vBMcR5Nvi4TpBXL6uVrQR0KGb7RD4a0ge/yPICm+lMAanUjuhC9w7FjB/bUK82/chz3Gt5UE8Lo+WgBhoVCYwYr83gYVxfe4sPqDAv0GJJbTshkL6DQNBrcGxP8gfLEJM2RyRueyOurFwuexpgVuAT3WdG1KlFZFswmQxWMoCuvSpmJAI3UXRArWFDTt7LSl/LkTlk5ekCW9z8sIQhvRlC5Jno+gAZSy42m/bInBgDUX1zSZLUdt71S57RxTc7azO6iPGsoWW8RWpYhFHi/7KDUvpMoX6UAc7p4AM8aoH7LkuYww7UpPP+TTXG6wkkX0FDwmg1mYNBb1npFfSrxRv3iTwXiE/RYvyYxV0UAAZj7URRdXy6XD+oHqyjm/v37/bgf/mKWJtdoUBE9CXpBG/Kk9uGBwpSgqjn9KOl3dHEtBhZj8hmmreJIgy402ZJELZgjqmkAiY/L9yogwTSFTNnQyZQ4mN2Y4zppdwkdJ83cWlN7ID097pSZwgSSyxXEGb8nn0v6kuA6A1RqBT0c7l5RboCNHKM2VpfpK/fKtltukx3Pf6VM33CbVLZywoCtU5RI6Ln8M0MGHrTEeohVgcapTYozNi12pSn+2Iya3KJ+8X25DnxUVROpQh/V2SnCmTc0hYbXwAnsrEXtDlGkoxQcWH8SmFSKe4wE2qkMZ+GKteBRZsk0t5Zs701sfM7L54JaxXQhaijeDw9G1UPuAbLtNsbhVUEzccNmzmjtryh5NqBVuIgFCa4JTZSE+J4HyCbN3wAg4NRv3fgZ18o5uyPuczghCVYW7zdy807D8d/T77T/Luy1F7hwve7di57F3CpOE+dUqzwBnxtEYvpNcBG415xtgnszQMpyejXGmWaksesqeFHXydSV14H4Xi/17ddKdQauNzQXm0F3kcLvVIOti7Au0SksaF1oSgvgMqllRqBA+c3hvDpyVfIoNHjx3VBMr1poJjKVgpBCnnzOmWVkFCnFO1CBq/mif6yiANTupA0gMQea9pg9vbjpqAgo+Ijn6Cu8DPQwtzEFkjshtdld4CJ1gAZkOMvg2ZXAE+rQPgwstvXzsLcsncVjABkDnjCRABwnRcZRv51l0fvRqG9zJ7e9yamM/1DZOPY6K5f/mKaDR7ikDoOPVOE6fAOTwZm2pt9A5aMMnJCJxlHzS1PN6eb1calv2w1zt023yzfwbP7YBIj3tJ5fqgNwjQa4Fswr+QfM6voK6AS1C2mAUopCioAvtBOApfNd6dRoW5wiTDY8XfucBrozy4hX8Vy8wXWhBMbwx2kXu3gx08FgljsycTdKzsSgqeFOAvSsziqoDEa2oZLwB8oEENlQxTZ3aOJ72HgfxJMaj0vpdOZPyMLjD6MR2wBUJP1euxt1u5+1be+XvObOH3Ybs58rLoxLjz9nxZva+d+zKPyZoLOyoCubgK3SpNJM6kxeANiAebAckFdtAKp7aNjmGEhwQ1yAh4t3kQcqd+AiFqUq7g1th/NKExMyQOcAfeId9b7rK2e4J8FiAFTQYHgwaGN+Vnz1tHKOxT8Fu+jY0d1R1P8o3j5NI1+YmEaWPY8RcYJqeeGYdJaX4GnBVMH1LtA/Os4irIiTWo0C/sUeqCYTqnvACQqulKv1KOx1Hwnanb+2LPM/+uNTb7XrM78MsDxlCB3aJi1N1z5abkz8plUex+VzBSavmSsZBYhgruiJ6iopni8lcBKmo3i1MfTyEsACFgKKQM9RB5t5DWYVoKPYFYCOfGQU0tggUkwn43AUOggQcI5YgTxN+1AUTaMDd/C8+0ql+oOo59NU4MULqId3PTfO0aESLimTcHFRjq8BEAqoc3gstedPFBhqDv+Ao0AzVKe2ySRHzq96zrHK2NafrW6tf5ff3PbLhuk/VJx8ZjHNyXbYjf8qbM0vkKByTQEuZgp2juuCfJLnAbyagYD3tckZHZm3CSZoWoY7lBOSqJLzoWg0tZzfRk+V07+p/eBaKid7wgNdTWH9ndrZzkVYhww5wMM7Va2cVU6p96eTU6+Vy3MAJrL3VRcoCOtL9fFxmZjZKo2JaSnBVHDHSy4vyFjJudnoU2UUchiBrBB4L67bmN4iMnPOeTlwGB6wTfP/2NWamjYCPkcDFcMxLFrRWNRWXrUJDbVDypPb2Et4Fr7B/cmRoEXZYQZJAFMIvgjQMd5DwHNcjLxudYV1dmq9nWcdqvlDHZ4TxTkHMKmcWqb8ShB+uIqrLzRMv52k2ZfZNJxPz00LOWOD88h0IazzBtSZBY+9FQ/yX3G9dwOob8TxjO6VMTbWgm36SJ7mXb/WVA+U5ouEVaO+7HXgcySxNBMWNGsFZLy+4yopVcdh3hitZ6eAhuMME4CHjoRfnwCRpwYAmXdO8ZxWTdjIo4OgOBdgnC787bnIebYP2hOOjpVl2fVoi9V8aBWzMjl5OO7H71hZmDtIuw2ug3aiJ8KxOzQesw2exJEuXHBNByrxJXiQ/4k/fwavzxhRtDPjfmii90Od6HoBXBiVyzdTtGwol0b16W5rHAZ1xJgMORbbhGBKOKzTw29tKUGD+eOzSuqLhh41/OYSOk+azaFtcy4yfE6tFL4YN+CFanBVRbvO5PYtd6FJ/k0cBscLIGXQVnRbGQcaZRoUjbcaAlCNAUw/A8D+exw34Dh7OkVlvpVEwRd4b+6F51cbINO2eqL8TKPy0FYk2AwfMNGO07Y0jgMizuApA7Ep5+WNwaRP7RSTU9ZpljeVPLnuma/PUYUn5PzaBm1wA9pgbQAFEOXTu/b8vqTZv42jfp+BxO7KMv6E2YOWyrhsDUhxAarV0VZ4IB/3fSMe6rfw+v/i9SxzwnenwHibpJl5UEzUqwIYLIISbeVT0FLQTLqIKkDHbAV+xrIzNsbAqu2XNaru1CbxIw5p6KNDLv5ZLoXQmqjjNNQ4eDN8PTcBH3056p2xqFWVUa0qqKZ27fnfSZT8pzzNAubodNstNEgRsdV1kNjj8b5ohItvCNzTBbBuw/V/DlrqnWmavhnvT+dW3JwwodfIclBbchsLv9YYFr7QROpka9lY2aQG/Jt/mLqegD+xVTyaulHs7KQMG2L42/WTi7ufZnGcxNDoWudyzaK+TNuaRX3+Sxyrmmd+as2ygQfznd4v5qb1K4Zlh2mvq4vKM6JM4Tx9NuoT5T6XBziLEBzgAbwG7ktu9WIc78T1/zXAdX1xUlEmaGYdFR+NfdG7Y1jAZr4VrqO8SQc+Ya6pVTlYjffKraDBmILscqiDvEnBdibhc13E8zyjXOy1n6yBUFd8Qrzjdc/n2qyX4lqo25/Ey0tR56tGzp8EKMoNN9wQt8L4l2zX+zdRFH1s8djxo1EQSMK03mFKsPKqJxF1vF4wx3qiovCAzCT8lzh+A6D6edyTi7ifkluCc8GPdIAZby2fS0EzI6EIJWg6B00cvVMOXbA8rHjGrM44aDoSXExNR+ERro888dwXInRCNKrOZ9JOzvo/f0H9vgUvZ+ew5ylnfSrcyDj++P3Xt0+0b4TJ+NlavXYL9KQuksW0Vo1Qc4CVBxty2Khs8HMXVgQObcwnFwWAYg09BpB9Htcewz2+pfiGmq2YZcxJDwRQ3FvBD1JxyhV8PpCwX0yF90sVBZOQX+n1Cfina8hRw5xWnjOUb3WE5RnJM13/9LKf+jfLjY7A+n+G6+ioAc4Zaaksyw5A2z0bB1NELlrO1mVRh0Y+u2vffVd/6MN35mn4js5y6++5NRdX9edkSzaY2nE+ACp8xLW0l5+j0JYX8/2eWgl4QDhu5lUox5sLMPHaw0pUIk5HIVIy7nD9JMfDt0VZ2P5JHIGUQ5Myb1x/R3nqfZ4s/P2qaf9VEwXB6BGGQvxoXvzJOjlLuU/7Hc/lEpQjC4Nf7kIdr9qCZM9UwyoAirl4/PhzPNf9UYDorX6pZJguB17ptnPkOpUkDKVcqajGKq7Kf57+8gQgvccnZp2cSYYVpq84CtdOXebCewMvGmpFVhLzq+LhYLcDjuX4xU4HmuSn2pBnPn251ls090wVMkqmY6CjoqLhixNQfnQi1ZSFFJ2Xs4DYufBWvzpVP+BD/b8AI8/nvEgNNzCN2PPEhYZnmjGoxfNhdT5PJTL88QXLedXswsLC9kEY/r3jOtu0Evjz4YMwF7w5Pqk54CjYKQ//9Lc4aSrPKqwNkuyCYJ8U/E4TAlFhtndKkhwAzjysmHlYuDdjU5zQyaBnoVEpT1+mdRc0dpHQWICKdVc8K8s5qsszlJlaRs8rtE0ho9/xb0KyCE7TAcoS5u4Xmp3b/HulRqHZ8/yfoM3+GAe9pIuSU1romeX48eNzaa/3+9xKgsIf8yDySdwDaAYNgvLQHvTMouA7m/Aa4EZF6koRyDwpqEgGJzM6CzFXUBkKQMOwAlfN5bw8mmdqTy2XytPc71IJAQR+CrWvQCrwg5qlVj0JrDPIybobtYT+EEdRT5xJM9DZNAN0LFc7ll9vSLk5JZ5Pfsnf4Ows4fLTq2Lriyueo+zbty/Jq9X/EYTx/4QJycrVmpSrKCBMHUvTXlqUXqeje9MV0fVTe86ZAMbPzlJZFP2K3hvNwFOLquN36GGnC4FmMweKmQmWCUzGkqBiT3p+ZyzLBhACRJ+VFOBs9TIq/+nPwPNPqSN2Rjy7rlxMsOKVmRpaj6AITPFRxYbrhGGML1ZHzgtQtLHbtm17fLJW//lBnPy/YdDvcpo69+etNRqqSdqtJeEeJhE8Lc5Q0VnAZ23ApwGTCiuYEfBhSvJpor2ZHqZ6Lk8WTe/llG56pKhIaikSda1oLc7ZyrQRhPVyprphmXkMv9fnfupz6L40+JyTPHQq1lOaGb9BPejP8Y9tGA/j3UiFX5ScF6BGYjabS4v9/jvTNPnRdmv575gxqXvpVqsSB33dW5fZn5wGzkOzP6GtCs/iAkRNAnXgUytZPbhhbOxJArAxjYVxKvI6rkKcMIWFqSp6mTM12IXIUxt07WQIJBXc9zRzqPULHvZkDgs55W0h/J7ay1JP2HCN+/AhUXjR8pRbnY/Q+1uem7vRduz/x7XMt9EnmT92WLWKD1eeGxnqGpPkNdAYuvAG/6bqPQ+hdtl/95dlcf6E7HvJy6Ref8LLpRnLIpJzQ6d3FZX8hNC11kAsuRRX1SMZhWeogc7Tzr1wIaguqirPIqdfdwRefjb6rnjVYO+A68BTk5/qaZ9Nit/1+71Dg0H+3FqtdqL4/OLkomoUPWEwNj19T5QN/k2UJD+ZZYMvTExN69aoNp4lw0P2ej0Jwan6va6Sdm7Vej5CsPQOPiLZkYel+9j9snQcgD1FyA84/49zAzWlY+QpDUWncuEgl2J4gjOKO8tz0msvwiSv1jxHPOyT+OJqyZkAUXymYYNTnrUw/+wkJPL6iX7+ZGH5RmUsvrct+wPVanXVVlw7010vSPCATtya2xdF6XO6nZV6nGbbbNf97kqlvIszdbn2E7MWTCuXsZlZbeThL3GcuRjMY4qPPC750jFdvGNxYV4Gk1vlqhe9YnhGIVT1nJbFSxVZB6dnt7LyB0XMjFO34JVywVbOvKmMTaMsT+Vn5y/DxtLH4fOMnokhAepP/H2qGbog0YsP3wLAw/tQO52NEpxRlD+xLWxy3Z94/MiRd1199dWn5sJcsFzsE55R8vwLzoGvWBXLs27ODfMHYObe2hibsNorK3x8mdq+faiaUSnkPgCXVvpJ28+crIGEJ45K/viDOoUbjy/9IJAQRHP7C7gfzmlClU8HYOTRnPXR2OhFkC9oL6knVIEb/QTAL0bY4JTT7k1tcsFgGoKI1+B7aCJqYubHj0y2XlmdllPvMfzdSLQMrCbw2jTVZRY5Q3wwMH+x0un8B3PnziJr8SLl1BKsugAkxvFHH52yHPPlIFH/CmB6DhP3pmahofBf4cZD0KhpFINvlQoNg97GBTqWvvJ58ToLIvAk8SWqyJKBV5bKtTeJz7l/pwp7LE0e3iqgTvKjsz8iZzxz8S5Nh6nU8MlpjbAhZFgmumTckA8di6MEWkqAVL3fZ9ROvIZI3OsUWh9clksHcLlt2/M/Zbml71jzsbzVEIYZZvfunZvaued9lmX/gq6jaRoSkEehx1Ar6Y4LeGXD9totDTUwWBm1lqV3dL/0Iy4g1pM4jHQQWiekgmA/RQggXP/k+CIBxuNphDnoXA2FE0h1qaINBybKsEzUcKplmFg33GlUJ4eeDUwFiAopvuecSW426dFhKld1Gj46L+for4bNV1lTQI0EwMpS07zLct1/X4FmGcBri8F5NFMBRJnDIsxgWDj8mG6b3+92ZOXYUck6LYkApER33wRPYu8EDwvb7eGVTxOCCiZPK38AwGZnAN5pwhx1C+Yu5SQGDT2c2hAbSPhMKKdmoGZwJpRDnQ6mp4LoCeHMatS1D8+7UkFHKivXREffmqbpdlqT4YkXJesCKMrMzEy3Zln/dZBmbzdt97MuI9lMmFOVbeIBa1KpN3TpZDOLdduMkMFIAIqVyOV9VO1DXScA3dmF9UKmBgCeBMjZQULzyLRhHVhWr2lV6nVthIBKUukuzgnXk3iy4Bmpwc5ByFVPjotCw6EzP3PPO0dZN0BRGBCtTU39Tq1S/X7Y8TfH/c4niskGzKosy9jkljTNBnctHT/x093lpfupbSJwKybMcU0DLilEImmCULcXuWbW2aVwo/F4WslPDxLmVXF1F670UqRhnXvjrLfYrincJu2psTw84wgk5y8vwrEqZu+SdUeoWAtkalsi6R5okqvSdOBkaXI86wRfbh04cPzoQ/c8ywi6P1v23NdxmeXxySlU5Lhushihh8WNcZm9dt/waiM5BTzQNupOqzd5DhUNAMVBsSUbZxwrpvDfyZ68IQTPRKDTy9PA7Gp4pnz0/F68vHQ1iPkl1+9qu+8TJ7/+YcN431dS441vPKl+P/lff/nF4EF/VPad7ZPj47rmt1tp6K6XHRR97ytfMzzzqaLmjhWvg8fn9pg0exyhJ5vgorOc6l7IJa+moWTSg7Piw5GgVi3KdUonugBRKoaf52nyYsNxPstg9fCrC5JL3v3oCRo3GLFpXh2dCiZKP7G+DB3z3zl0w8mdxSp2sS4vmIOwLx19uq3JUNHnWc/URroEJLWaTsxYDyDxPucoONWCUnpyEPPiykgw8RJJnu/Bu4vGw0bS50+RV//0T/cM0/7ISpjtT5Jct+AgqLiYh4d+tLz/7FuTkXgWnOI8GoyC3zDoyhH7OFiBkluVAPLZRbnaOSoFlI2L5Ossn9WSIR5BzL8N1uKpuUDnKRsaUJSelx3Mzfx9YA8ShzFskS+Oz2WiK9BSZx8XVK5Bfc72Ol+CTVAx/cVjjApm8OnWyrpYIejpvea8BzkSvVM4IKeNSRbCGNSp3OmirNPp8l2os9/GcUr66/nLhgfUa//5zy1bmfXhbi9IGQogx4mDtrhjdZm4+trhWWeWIrkfDaO98DxBhR9x4JlZEoxnrfoGQ6eKmjB4bShioVhp186shYq+gXpIenh/JtBdmECjw3803wBAcWWWod46f9nwgKLM91qPBmH8kShOJGgt6k6XYactK3PHdUGxMwp7PhqGs16GH+A4X1AVjauTKFRzrF4DPlkURTgIIjbJ07UnV0SOUA9LeHYOv53/M51VcOsoirgD6OUNqMXpnUfDbvf9i3MnZGlxQeL2ighIugWwcCjmTKJxKDSQrjbMgdSLqHgGP3XuIQFFM3oJhc/VmTsmK4snJGgvSgSep4l1qySe5zHZ7PIG1I/8yI8kjmd+ZanfO0FABd2OBIvz0j9yREJdee/MyYZqOmC2dKEPrSMeBNYFaCqCimRYzcx6g+qJMgM8HVikh0u1WuiXy+LgkTguMPwS//NZz//5RgJz90K8XHCQc1MAipK53glTrLuYdrHc6kjchbrnmGDAHRtOjxoPBYTEYIYCpw8lOF9N1ghYFyA0SRwrvNDfX7A8UWYA6lBzeuu3O27pfxtONTT9Or5iMwJEADtnuFykvBagOj2h7Jxl0wDq0NjWE1GS/S2T9Y4vzIvBSabLS7Jw/1eftj+qZrE9XfQ1Yz45Ncz5en1PkhGYLuYaFyOmEbhur1wZ/5pl++glgBA1MIsDYOXcdOgiisbZ2nj5JoDqzF7BM8imAdTY2NsHluPE3O9laWFZemEPHl8g0eIi8PH0HIkZDdzLl4PMUb8tXJT/4uRSgmqwlHW7keG7s/TMWBZ6s1oS1VT4OydvvHBNBTC99UK11KYB1BvfaGSlXXvjq1/5WnnWm98q6dS0LMDLa4NLFdmWo0Y+s3BMT+NX3CcFFZ8AjBcnvN/p93wmgF08AHHHrFarShaGJwaM8uKahcLlP7lqZE1pZqT/wsMKr4dKvyW//fbzxsemAdTy/v3N5772W2/Z982vku3X3SDj+24S2bZL0nYgvYWnzzx4koCoMzhIz6gg66spBFjRsCeFHpge/OzpQf9UOfVaxWsuZh+Xcpxy/nt5GN0b91qi++cBPIW3h4PBLDokZ4llPZPA7KGSzF/N3/GO817h7nyf8JJJr9V6jmWaf+H5/hbOJeOkzSP33SvLjz4me1/8TdLctQtnnfvjMIbD/GrmYV1cNYwa/Wx9k99dxPUJEv05/6E5G/wqNOx/hLlbzlutsdhIvs10Sz9smMYL4IXCTFFL0Vqdm67otzsy9+jDksNpsXOmFyfqHXPPnDxO35NE0c/vfOELj+LUEbKfVi6mJtdN2u32lGsYv+D57j/PwIN0XShUdAfkfO7wESmPN2XrbmayPl3DPlV0YyPwD7d0UaMNkFFdr351xkFXA6tMAsSz9ywrfymo0xeHX6vE/ZUXxHH0J365tIO7VxQ7d529HsJuTw59+YsSHHxE0pVFaYA++JUG6P5ojVIqKGo9/GfmIazn13J78BXTsR4xjPxhK3b/tvlN33TGLMcNDyiQQzMOgjc4tv3HSRLjgYuHZhsyWr5wHJ0HKn92x+7i8/N5JNiOTFfSZXrsRY+LrokMkkj3yOHqxpmYj6PVv9Xzapzpe1KC1sKr2ovHf7s+Ob2V++9wE80iI2EkBeCp7I586pOy/NXPyfjEuPjVpqSOIzl4l0UwwUQ6qAdNzWad4GfsuLlpCHzkfGBmcIR6MjDy5SxO/wYftxzLXrYd+w+qL3zVfZo5onfawBIEwV4o4t9xXe9FzO4koHT1Wzws14FaOHZElqGpZnbtlvHpLehd5xeTK1bDS/SaHLvbGEIAnNI09Nrw5yDLl9NMXu553t3Db1SyYOU/xHH8E7lhVgdo5RIcD9IgFeVVFFPmPvNJ8fstHV0Y4G+OUXKJ5YzeIaDA3xTb0xncHASAKjLCDDvXvQtjdL6Y29RZhkTozI6axjK3QUzNzH7n8YNz/79ztw+XQKCdHBTwxQQTp1npLOFTFn/gXi1jUzOy/cqrxAUguAbo+Yp6RVDvmqailc/GLHr0pROC6fQy4G9Dnnj4UwQaJcVz5LpXMToUNAU+LX6v60oAMMvgm5VBJE65BI2Oc2jaQB245QkMqpo4hoG5/QljfCT2tHoGc9fDUDfezLtdCdoteJiBHnFnRe8ziGPbSAY/uXXr5PdubEBF0W7TMH6CT6bpuNYTxaXTRLXul0pSrdWlVKmwC4MTnT+o6PWxEbh9P1utODaS8LlRJjAazg46XUCe/yoOgxN8BgcgKUrP8we6T3N/Dl7w0nGtH00kGD5esa474AStRFPHvw100hwUAj6wDHKOMHCGDagBwNgLu3L84UfyEwf2J+0T83G/20/bcwtp2FpJ+8uLURz2gw0NKNDvq2zPu4XrenJZntHSiQxQcuYvzRTrJ4V24XjWaDnE8xfmGaHz41rc0xj/Fh9fMqF2GbY6RQOWgBW8kSyLnrIepllpfA5c56fCfv8RrkQzOp/8hxp46ZH79LlydEhofTydQR6EHxJcpnA3dt0yF0DKTXxvAIgAU5RFMqCNAFATtMHiieNJrx9+ZnF+6cfSZPC6OEp+vL+y8u97YfCOfh69ovYd33vnKaXeWDKAZ5d53n8AGX17Cu6kngcBxIQ3knP2JlQWhZolDXuFyYM2qzS5bf75S2H26EWO1oIvzMaTGveMn62FnHYfBimZPZGn32WazvuLD58sg97CtoFX/yuYvRuLDwCKKJKjn75LqriMz7VGUY9FZD3X0QMS7hQmjouzkVPR6y12pgTLgkazAUCawOXD++XQscM/89xd1/+X01O1T5UNq6Fi122i9m5jRZISFMly6D14SO1Yav6KSuf8Pq82ofngnHJ1oRqGnh552hN7qLAxeeA+bFAeKvzsYqVotNEzFDL6jM/Kv0+5zyhI+dQJeSfFrEweGQzS90Iz6Woq1EXclpdrGfBa3Kke3VJMqPU8SaB1Ah04py3gFDXWrz4tgMjvuRhvBE3V67fBt2zZunvPA3LffacW+CmyYQHlogZQMSA3FuMvuqNDiorhysOaqT/iFaeIzlUjF9KU3ad97rMKr0EucnLdBRXchw2qjboaYKIwSIkmJ9lFJ8E/+J8HXKY4Vm3L708VYOkQPKz9wz/PKLZt/jGe/whBSc3CWBv0DvgQU5lTNV3FyoL8m4ADwQ4C6Xfb0mstSB9H1F6WpLckeINaTsWt+lKaGherUrrhvn37ntYV3rCAWl5edlaWl7IAnoS69uhJQa+jlc+xOAWMemVPiE4rh5cTwBu5YOG19frURhem6c5VinWrmK/F5YUCCftdiUB8R7vAF97aE2IaJsA0eNoFtkzTf9hIzX8bR/HhAQClSxvhHknIhXV7kuAeSY+rJIe6IEmE92GnA1D1QO4DyaHRcoYGUL+O7UvVbUjFG4O5bIhv2D8/WTa+5dE772zceeedQ5X5ZNmQgIIdH/cc6wfBB/cFcFm9akO8cgUVAi1F1TwkndRGpwrdfw0BcG4dz1MtNTrOXeg9KmhPmri1FAPtzY5giefDdPvVwkE4Q9MAHvcZhv+Mi4PZZe+9gzT+t2EUPU4NaFYrEkATEbRcmMTB9csASwkeYYlhA9SZi89qoA21+oy4/hiAWJJ+nEm73xfuY99rd9G9rCp42AeqnvGHz8uj1xz54Acn93/8tzlB8KSslv5eVUmS5NWozg9lcWS1Wi2Z3LoVbTvQzbUZe9J9g1EJRemf/AjcPp9LH5aa3DaGacA870Iek9qJgOJvV9PUARjkKifLxPvw/anXZwd46t8ww78Ijvf/x28ZAHpG6bYWXx2FvV/qt1o39O673ymDO3Gxext16PllcQCmCFop4nzHYcfjCi0rXNZSw+QoHQHpwgtMcvH4WvJ0+2AuSR3H2X2mkf9JxfX+r9sODjTe8pbF1aulVZITJ05UJxqNH7c87xfpzfVWVsSvVTS+EmseOb29wuM7k3AxfPIGR6eTg0fg/GI6+gWIchiAShv/jBp+DaRo2CeBjKYdHQNA/EWA6ZwBRekce2S630t/6cRX73613evPuq5jknqXYVZLZkmW5o5JYgNopRLYEmm8Kd3DhzSM4FQAOnzOjS+p2WwofY4qhHBaGG3nAibVUlWgtmBVzE8AqG99ql69xDI1NeVmg8FWvmfcicvORAEXrme4gCPhjDixws8s5CQMMbBn6cL44CcMKzAJj3GZ8xICiRtKXzSYRiAZydnLX4CIzTIEkz5tcT6eYQKg4oDlOUttdu/czN5rf6jput8SpdGHO71ukPQD8TNbfLOUx+2OtOdPSHt5AXXGdQJzGd+xU8aak+KlmXSPH5FwuSXuwJBmqSx1hhqiMGovnmgtHD04t3j8+FwUJ8ueW35O1Iu+a1TqDSODINgb5+n7YOdv5mKsXAszAHGs1OoS9nroSVwphbthncWUoSdxHU3GU5xSDaYS7m8IMo9TGRHXQWAFyWo9+ggcp1+Pn5+5fMXHz3R//h4H/i/Ww2QMLvsgetSP4dmfvHLtOQrAaH7unf/lv8Td6HVbJqazZnPq0KGjjzSXO4vjMGfj4HFeuVQzao0xY0t10jYNI33oobsfW+r3g53bd47PTs1OGmnmLnYX/2h+ZeHvoih6FO5DumV262ytNO6NjVf/bLVqdVXk9ttvN//1z/3ct9mO80Eu2UeeQU3DhfQ52k6TZ1NreVxX6uzKNQMvYPTcqwyDyiTXWQRQ4ZrcDf0MhPfchQ1NObXqho2vnz1dlT7deaded/QeuolaFX9qfCxLPg5gvQ31cmB4wgXJF3/rt66LRZY+fPjw/B133DH4+//0n/ZEefa9lpVdZSTiTU3OmLNjs9st0zru59Y/M7/rHy0e+8M/3Fcp138wD9PZ3Ih+vPm933vGlVqe7unXXdrt9qTvur/keN4PjyqVBJbrQvKVM144lqVrnWvOz5mLT+7F/V8c2HfzZAYBGmZQjNozZ+j8Hv1MjX3q7/kZD704PzijcIqTjt+PvNTTZai9dBkicD+9Kk03PmPS3CCLP2SYzj+Dhnq6VUIuqVxMV111QTNPgSu9VhuHlcs4Ciqfg5Ykkhxu4cbUTywkxuOpwvNoEuP+qR42GxLg4u/Ol0s9CSinvh/J8DNclxrlSQfMVXE8A5goIxOOInJGtPJARdPwN4bJzEkONm5YeZqnW1+BBjJS07wS3sYWkIYCKkOzxkrVYB+AQuKoZkAr/8yAYgMUPTp98kgFI90GuAg0Bf2ZixPe+9T7s+E5Tpbq0A3TRngwgU+nb/HcEWBOF+0cTwjNWwJvNei0NNWZGpeSpin3tDtnD+9SyIYB1PLych2uKWetKqFmbx+JTtfUwWGaL3h7HKqgkGkXb4avTwij5o5TEu498yRho+fwZXR45mJAdeZ7cxsxC/cl+ecYIzfatvF3sfnRWQB1BqBxmWt6rByC4X7PvA/I+SEAqkDXBpUNAyiYKCghQ6OuOo7Gdhr2XH2Lo4heMye6qxXNRVbpAanGUnAU56ugkTTPB2T+dNExP2g/3Ujo1N+cj6jpfLrfngU8Tyu83vB3eFauVEfNzDUc+J1Br36Dy4YpYL1eT+HBFOtFozI5mFnEX4pG47+ML/mlsmRcahoeH0MCCopTtNkTkuN88q5RULO4TiE0oYXGuOD8J2oV5TYXAhzKqeWh0KMbPu9JTHETpqqODLCpBmbeoOtffLsxZcMU7i7DCKKwf0+31YLy4brkmUZnR6LpKxAblduY2aKRczUpJ80J5TRg6O9Hmuv0hmdYosgByrjugQ6zPHG/Zxaeez7nny5nKs8QoLisZlXgPR9BKQDEzs0ZAIpxjw0rGwZQLzeMNO50Phd0u/+102r1GUfiRtRaudRAGukuuBNdapuTNYcVfVKeZILQMGgg8q+i5z9VqAG4px7HCVPuXzy8/rkJAXE6KC5EWLbTDlyWXuoTAOPnLNvgRun1anizYWVDqc/JnTuPGIPBr+Ht39gwKUyW03QVfEBzx2otKhwHzFnBZUeg0rOGlT8UNgjAx2/ODipbx6q4pzE3v6Zn+MzCa535ehcuLOXwwKX16nxAzXwA59NsyvzGKMtO2+RmY8mGAhSlnaa9bhjcH0axRHSZCSj2Vpg1k24/ZQQO/ZuNQMGrIgw9+aSmGX6GQ+M5ZxHTgkfmVjTEEIVtdfOLONKpoOF7tjS1Jd+f/XrnLqdeZ3h9PZ4QlpvjlzwvtwzH8P3VuPGayYYDlN3rmUG3X1paXJa54yfkyOOPy/zxY9JZaUmirj7q86xkGJ/lTPOgeRw1zOi8JzdUIU98xg153BI6P37LFVpS8KpiFRM1NScBpo7C04Dz7HKG++tH/OeJg2acnis15RPPgOe1HMZ5v5gkyTfiUOcjy8eOxWmSHDMBmjRKpb24IvPH5mXu2HG8HpXFueMA17Lua1yQ1dMad6iRnppdMGocyuj9k39LTeWVmqoJudtnxvE/1XbD86ktnqQVz0ee+hsFJ4GK51AgQUOmaYSjiJEZo/LD3FNMMefT4ssNKxsOUOnERDxIB3PMd2pMzsjM9t0yMb1VqtUxGcSmdFt9WVluS6eFo92WoNeDmQpPekLUXsU0bACBY3fkWOzpp+LpKY37xJe8r1eq4QxO/iSHw4fQeppX9YxA4nVGB384LNPJv0ehgaEQ+LgmPTrVfjiFYCYhV86omvgJsV13p8No7QaWC+lqay6PPfjgS1B9dzEoSW+OY3MuZ6Sgkh2NKxUJ9zE9M/xnOVyp10ZHLiLqLn6nVonaBe1XmKtiDPCk56QnUE59ZWMXf1NbFOEE/I3f8ZW/1Zm5CtjTZQSU0fVOAQ6FZcB/aYIy4RSN/Ot1RuefTU4tUzaHZ/gn4FV/g2OE1g0lG05DUVy30rFtq0+nn43A8TvyJwIojPo6+4XgYNCvXGmIY/kSB7F0V7rQXB1pLS2r9opimL2hxtLouDYMr6goe0qbnwoGaghO0+ZvqT04k4bcKuy38P5MwVD+9lRwjP7mTYpzU2g8js3FYQ/X6UjEhSc4KnBWGZYTr+SFKNM0/rgJx5PyuDeSnFoDG0YO799/qyn2p3y/VGYOE7UJe7N6PDiYV17Eafh30WQMJXDtD04RCjh1CKTWoukAoHguZx4zzdV1R0HQcxQSfB36gBEFoDlQyzmBOlbHGSXaJ59ajYVp40FuVExZiuMigEotx/LRTLNjMMeLCXTFOl9DLYrfD19wCQAcGpjJhuBab8ZzvBfPfi7xjXWXDQmo/Q/uv65cKn2kWq/uSGAi1DywEaFlOF2a7+lKE0xnewKdy9fvQxMU5J3n0yzaDg6+qjkdaa1zF4YWmFI8Ko+OhKAgJ81XgQDcE1qN2Q7QpkkKUAKYNMkENnO0yMe4OwM1VqJb1MIkZsVvCETmbNPcq8nHfeIo+Ycsif4yt6zfmZiY2LD5UBsSUI985ZFpr+7+bLlUfh1AsL1ULvkO135CmymIKOdZcnpRXII6ZioIfsuf0z2nuKWyQBvq+2cSAiTLGFWH1gAwSKg1+wEFU37FcwgkaCVNtcF7gplJgcw0VS+RoBuVH2/puHHtK24AydEBmlc6BXQ2aHoN03nY8r1/PjOz7WMblTuN5Ezs8pLL2MzO0j0PPnTLQw8/Ul5a6TwKk/OI45rHTMMI4AV12HpoP6gdoQtNV+6ZjpS/sF3HLOa++UKAmmgaaglG5Gm4LE5vp515GnliSKQQgpKBUJpa5jBRgxUxJBRPHQSGIkoAlK8eHAt++kENxHWZvBI5YV2qtYZOd6JmRl8C5gZ/IWb2R/B0n3FO3qWW8+zn6yPveMft14Zx8sFjx4+NPXZs/qHpLbOt3bt3OttmpuqNcikeG6vDe3bL6LnqWdOUoF3Q2lzrCUQefEX5E8wbntDwHKfTrJcj27ImcRoYbkHMB9AG/U5Hep0V0JTcqDTGVpoTzUGzXq9tnd3S9X1/G656pRbqTALQkFSrucI1Rxqv4EKFI3Aq+C5UsiT5iaPHj//Wzp07L3bp4jWXDQmo22//jzeFQfLJhx87XD+y1BYQDzSMBUVlxDAvnUzSnml5Fs0BG5U9mfPIiC6ARheDsFwbJgbE2TRhI/IuPu84plnmSsy6CD6zKmFm4rAvvZVlTs02LNdr1xv1rFTya+P1yqEXvfB5rZe++AXOlXt2N6BJboV24sY6EGKyAFGxcVMBaIJU/yeN0nP4BuQaX9I50Orm6fz4lJrneaqt9K/iHP5NARf70ygKf6pcLh/UDza4nPJYG0d+9d/96o0L3d5dX3jk8FivD94DM8JV1ugRDRj4g2liANIGYGi6GJtyHItaRmycoznl0E4uCDCXquHMWG18aBKmxiQwccxmSAGmuNeFBijGDJnKQktavB8E+MHBUsU7fMM1V81/y6teHj332Tc1JicmtjquM4n2buKaTdtygdkntFABIgKhABxxAVON96xqfKfvhwAaHmeTKIj2m7n5j92K+7nhRxteNiSgfuwn/92NQZzedWB+aSyGp9YPegANvB14ZlyYlVqIExc8aCXPLannxHZhU1rUBGwohhnQ0IxZcY0kJuyRECuolFgDOHDjQ5i7qNdRvqMr7ZIHwevi9agzdFwtTVpWnj+4c/uW5av3bKuP1cvp2Nh43hwbH0zPbunPzsz4pTK02lizW6tUYYrNCorCOVw1HCwWEcfP6FaeKuSAXE2XC60TZ+DxWfDoYwevPXz4eOPehw89NLfS/b5f/Nkf/gJP3gyyIQH15h/71zeGYfbJxVarkQEM/X5XSa3lFeBxASYCgG4/FcIojEBNQE9rAG1Ac0jNQcKtXhjaNeNCWjhHx8043EFeTy8t7EnQbUkE7kUg0kvT6xILOJfX5mq8zaon4/Vy5hmDVmt5pbuw0ult2zrbc8pNK0izUtlzO2PNulOr1/rjtQrJfxWE22g0Gseb4zUXJrVqW3auQVY4iXEULZxYXDGXltrVME1qXCO82w3SlXZn7/z8fLUXD3LT9T40vXX6f+y56paP3/GDL9/QM14oGxJQ3///3H5Drx/ftby4NE7O0wv6ypN021Y0BlcCpvZhk9Okob0BHoKI5s7FU4Fb4evCFAFs/BffawYoXh0b2oiEGf8xoMjYVhc86sSRQxJypWGuhgKCDzQBfEU+Vpb0ZbziyszkmHi4LOcI9oJYMtOTpX4s3V5fzS1ulMMcd0HKtfFt2wE3c1ue72aW49sMipooBjiYkeV5AM+z6jn+BDpAibFZgNgIotgAb9IgbA0eX22secCpWG/6Hz/9Qxve9G3IsMFVz3vltjROfziJY5eQ0FkfMFns1sV/hYyAwtVEGD2ndrHwtwc+Re3F9vWh0Tg51Pc9Pfie8SDyK8aQqC0GAwOmke5/rhzr5NCKuvncKd2DVrSkhNoyoL2W2z3pJaYkAFM3ySVGgTyAvVSpilupGX6l5nmlSgXAqpiOUwaoxnEh8i4uCTMONI/jmmM4abpUqTXL5arruB4wZRmuVzKYQ+6VylL2fSnhvVuqNKNe9MCVz375V+7/+7/ekBHykWxIQN38rJfPAkz/JAwDnwtkqIlixiKglOKV9kg1FP6nd8eoMgeEbQCJ3MdDz674NhoDn6NRbGgbRwFGnQTzRQ2BazJ2xImjMbQgiT8bslJnDAhknkFGkHbuFkbNWPbLyt0iAC9Ak3ajDNwu0JgTRxypDQlqzsRhGTlRk9t/0NyqOcb3LDKHWUoAS4mzn1kulJ09hOk4Ibgih40C8Dg8vw7zMMjZA8dbWVy0gn7nY4/e/enWsJo2pGxMQL3gJXbQD64P4/haTpdyXVvJtc7LQyPo8Acj0eRK0ErUWAQch1sYOtDxPwIGiItTcic2Mr27TGKASBctQ+vS9VdA2NBqaGCPPA1gopcIiOB3HMwN9d7w5XS72YBhB9xQZ+UMwM/Y+PQSU+bAwyPVSDeBSt4GTofyaJoxDjoFXIqIY3tpxHIkuj4T42C9TkciRstx0HSqJwstSoOb05nIBy6s5Pse+crfzWklbVDZkIC69pbbjH6UXA1+9E1sVGoGjnmhljVcwFABF7/S3CE2LjUYDl20HdqLGoIEmwfNJQGVofHJt6jlCAaSexBkjVXxWtR4NvgUVVyiACwGdAm4BFoDzF1sRrR4P4ANd0JJoe9oElEmXUOBKgh/01TqvimmKzmHY4ag5z8pgQ6AEtjUubwGfqiatFKtSRlmkxqMC4LRHBOYjleW8cnJyvjMzPu++NH3X9RCGWstePoNKLYPT8rqOeylaAWdsEBvjMMkMEXFSr85OJErfhk8o+RKqQozUoVnVYInqAOq4FNguSRhJQ/ktlqVRqUkY7WajMGsleEx+jSVACeHR8rUTACMQROlNpHLLtNk0lsrNm+EV4b7AgD8muAFeHR5IIBpAACZ4FQOQMRF0RREMHVK/vGeZo8xJ1a4Q56H+5EfgT9JpQy+VK6Iz9gayq18LoHmHJhS4VBMlZyqAn/RfOXP/vKdDVbRRpUNCajrpyREYxxCMxSmiwCCeeN/lDyLoDWYG4VXmi8I14kkwEoAWA3gqlfK0qzXpV6vSR0gKpcqaLiq1CoVHGWAqchcoEbSmBRAgheYnFQDnBqCwDmcvetCQ1DzhNAqAQCtZhCmSWNUQFcGAOFiYjClhQCs1sWDpinG8Lwi1KFlA0fD9QgkH9zPpcbFNahluRY7l2/mBFYillzMNFLdpJrdKqW2zQY7O2ZvQ2dsbkhA3XHHHSkYzDF0ZO3dJM4+ejQ1FT06JbPozTRzXIKZoYWoH0jQI7FlRkHhsdHE5Yyw4zHp1THcUHAfAAG/pfGC6lGYkqArBxryH2aBkrPZjH3ZXPLPUBMagvtkuG4xTkcwciwPoGZYA5/leFVwoYw66IvyasoMtRTuw0TBXq+LA55id0VWVpakH3bxXYYyMlhbhEZMAIoamSnOreVFCUHMB+lgi0RUiRtXNiSgKLkxmAOgjnAMjJrAdgqSTG2FDq1eGgmgDrXQvKHx2cBKlEF24QcCLNAeAwAFv48zZnyCOJOYUyNACzFs4KARNV5F84VXBk2pUWjufNcXg6aN94CWGmQMlJJsQ2fArHKFFyXcuN4AmiXuLkrcXpC4syRhe1G6K4uysjwvvaUT0l5alE63LYwvcYiIXmmlUpNqmUdVTV8Z7xmwpdbk0kOaY4W31F7dVgvasfeS0Ey5MeCGlQ0LKN8vtSzTuJclVFKNRshYudQg9IaGmoTagnyHLju1APUAU4ZyE4CxqBOgn/BCMs2wgYIQ5hOOHfgKiTi0CBrR45AOOj/5Ek1kDXyMMS2aHm6w46imAi9iGaDleKgfRwJOjQJgcmNI0ynhb5g5F7wHIKSp9cqNwgzSfAI4HngRt8XAhcXB/QheLiVtk89Rk+GaPswjiXoJ/GpqYlImxptSrVR917Rf+bPv2rg8asMCCrICc/cFnZwwNBcWeq4OpuKg1uKSPExO63N4JgC3gRbCp6qZaM1GD0etxvOVEgMkdMkZOPTBczg+aNK84SDfoYfF4CfwopqLkW01j2rmyGaKMcC419ZYVcJwBL+nibMBKGgueqIGDqBKDICsAA3XA4c3CGSbTCnGM9FsUyvSpGuaMTqACyDVQMLr4HrkgQzG0vtjHC2HucXDfHN7KZkYPtqGkw0LqDvf9cttw7G/6KBCyWO4oi81BcGlmogNR65ClYHGpmdE4hqj0sOQi32hkfEdNxhiLIj8i6aRLr7rw8MCeScxZoN5pSKKXgGJ1mg6NJFLM6hAomkEQcZn6vnhdoy+E0AZrkntSfTlAC3BzYxO8jp6ojqVnkwfv+PIL7UsyT49V8AI/QIeLLQSNSROVJOuBhXA1UxQ8ECeT23MAe1etyOtTvf5Qdzfh+uxj2042bCAgiaCxcofhlrZr7t44jO4zaj4oQkkGcYfjI6T81CbsNHIrWyaOpg9Ng5NHjUaX+nVeQATh0lo4nxoJA5v1KAB6A2Wyoxek4fhHmzgnB4kHYEiPkWtEhMgEAZByXPIeZSDQQgero7HmFeRCQpg0QuldsT1cp3iDoeAChTPUHiUCToIlRP4m+mKp9eiM8FrwbTi5BAATUIOB2Uwe9Bgfunbfurdf7EhtVRRExtUbN9YsE3jk0zNZRzHo4aiecB/So+glTSHCX8wa9P3bKk3akpwme7C4V0HQFDvEGCgZtHYE112eI0ezvdL+MwDlwFoaNCGA7cALICD3xHDxGQEkh22Tuj2FgQzZ/W6AJPrcEVinSaupi9hMFQ1ErVbrrGrfr8vEbQmlyjipItRuIFBzgTnJACRajM4EPo7lgHPC9UF82tKBdq0OTkuDQA/7ffgFYbflS6F3AZ+w8mGBpRXmunAi7qPM1Q4pKIkGAcbj7qDnlzMhLmYQyQZXPpUAv6NhmKDEYjs8PTklKvgfDWZAI96gfyb14CZ5LhdnITwpCI1L9ygUIHBm+G3+LfQjPh9L+R0pkQ1HJdA1HWmcB1qFYEzQPMFZGgnsHC+knaAk7NaWN4oosbpF8M29DwBthTn8740ZDSvjFdNNJtS5j3wW/6OHioBmyQy1Uv6b/uxX/yzDaelNjSg8nZUh8dzS5JwABe9F5qBY23KR1D5NEvEBTkOvyOP0X3eYCJAPLRhSYJpBknW2fs5FBOiIdX04PMwZCYD/odnRe1BvqKEH0AiTcHP1dsr1ZvqnSkw8JlqGQCQacTUYjpFCzzPhrYqouPQqviC5pDRb02/oSeq59FbtIqBZ9zchc0jf6vV6gqkRrOmkXRqTJ6UocPoQDFvzGfodVDu7itWosWxYVVtGNnQgOomgZ0NshLNHBsH8NBhErr+aFctPE0P+Qi1ASCgIGHYQLc5xfucKoqNyd8rcSdZLr7Ti0ATpQQrPuc4oGYxKGigu9DoNKcEheuU4LQxYs7LGRJAq5ATeV6RZUCQaL4VgMhhIr7VAqJc1JbkXxzs1QFocDim0JThyXEGDq7AJ1EuVQxs4+AF8GLDLDuM6uP31MvkgRoWyQbXQi/uxIcbSljKDSsPfuWTnWc99yVfAslugOTczCwBemDUMFrBaEQ2FGNJ5FQKHhxFtiajzvTk4CVqYxRtRJNSBEBp0qC5FAAkzdAEw/cavATAmHee4RxowDxoL0vUX4GrANDBxBF0OtfOr6gHyt9SA/LaxAQPBaWaPb6iAAAoUaKA4HVxMO2YGo27PBE4RabB0BFQkl9oY+gzPJOF8uBjdIgcz4dbDJ79mu/6zFc+9sGn3UNvPYWPuZElv3ab94jvlz5cRU8mJ2Kgkaggv1FtgEpndgDesoILsg7gFdO/wTnIr/B9QvCoBstA0knquT0Xz4PeQyNykgMDnTpcgkZmXIoXY7S85HqfsfLB7QDAP8Cl1M2g6d1F0GwyKDRVkhbbyhIA1JKMLfGV4YwYnCnlTpr01hiQRfkYJC0cAYarGPeC9owBFNV0DMZyXzsUAWAshnRclIuZFvgQRL0YPsq+A7yO6x1sGNnogOK43sAo248attliQ5PYsuFRm0UPZ+MqgSZfovkjt2LDojEJLJBnAkPXDqBxUV5DsPA9PUB6kCYAR0uD76hd2IgwrYyacz0Ew7XbjZnZP7QM6w/w+0BNIVUOfwMkM+pebFNPfkfFAoINrjaKS6nmA3DxlYKM50RwINgJmJ7HHCsoQX2OnFkGuD95H89n2T2fWRHFUIxqMJzL/HPLtMetUK6+/faNszLwhgcUxR34c77vf65cAYcZmjRGsOlZcR8YqCC0FCoZ53KtASbeEVQc8A3RQIUmwisagUIwsAFzeme4Hn6toCKxjxkboufOBsV55GXQdEY28AZlv/xn0BYfY2YDyT5bnNO8YMTEJ0DxGWNmBLxDcLJ8uCbThpWjURsC+MxC5foI/X5P33v4HcMb1GIMM4S4Jq0um4cDxS61pwunAVopw3V1I0SUgR0GXPDNB+Q3NoyW2hSAmty+bR6a4RNU+eROrGQKezTaDECCiaEGQMOQnxSNBvMCl5zBRfyj2otZl+z3gXpmObDJgV8AlpwLAKJ5ocfFkX+aJV6bUWwoiTxIWs4/3PX+w57jvg+XmdNoNs6nxgGqNeecM3MYmdc4OABCDeNQ6+D+BHOsq9NRAwEoBAXNKkxmBE7YCwMdqyyyJDI1p0yX0cxUdpYYPA/XRFeCVmb8ywbQ4UyY2fcYpnUjboZfX3rZFID61Z/+J70kHXyFQUwHfINeFWpZd5RkMpx6Rqhk1Lhql5GXxcbVLE0qE34H9JDQGvCigDs0EswSNALTT5hXxQg3gcLIu08vDKSbjYdfPLI0mNNMyR3NHR+wLeevdPYN/uZ1O0xpyUL8AdNFUOMa6i1CNCammkkLBhCjrAQiSTU0ZJLiPe5H1OpYJLkUtCRn3zAjouCMhRfLTAjVViiTDpajzMwMRQFvfvu737Uh8qQ2BaAoVsl9HBrqqzq7BY1Ib4sDszAm4KjoseA1eQrwEEBoO203NCJ9IZoa5TREGRqbtorkWIdq2GhoQOVT4FkueFChPWC6yInQwLjj0fvf+15OypQ///Nfb9m+8z4A7yGSeRMgpEfItGDqvxJ+x+xLep4aH0NheFvVntQ2uFcUFnnn5G+afsMwAcpu4qAG0nITgCgbvVGa1BI6EnPCitLje9QDRw4Yc4NWe1b/aFZl+S61bBpA+a4sooE/xxVKBgAQZw7TJqHadcYKNcyo9zMHSveLwZ9sq4zaAp+zwZUVobFUY+E6ei30eLrqDBHE1Cg42IgpTRUDimrXnpBbd7/iI7Zh/ZUGOXF9mjZGvxmNJxDJ8XS2DdNS8Bl0iWopXn+AcuggNTHE6wN0SQ6wo8zcGJpZooYHLQwijsuTv6Ho0F4EJspK54LOCdNcCCiOW+KK34W76ba6l1o2DaC2u/Gi7bmf8Us+3GlmDxReGs0OiRAbK83hjoMb+arFaHaYlYBejVan5eCkBo7buSVOcKCVycSz6Z6zGnAt/EZRSLPHxsX7HIgEnoiZk/Lud/9IYjvGndCUn+eEUGohzufjSTnIdsp1nXAtH+B3/IowpYXOBJset1NTTbNGnHKczrOHyXz4LwGHoq5j0zA3nuaTA9I0odRqzMOiztJsUjwbZ0q7ruPljnPVnXfmWh2XUjYNoJgWjL77KDymWOfX4aCHxgonsPggfOVsFY7zae4SCDEPOtWMnHOaUhDAu+p0YSbAS9AoFjQJ10igJqFjT0KuTT8MXuZZ8oCRZndrIU6Rz/71n3wGWuJvaZ5wGjENLQVyDnNZKQNA0D70GjmEwlwoahfynoQHPuegcAqi3e12de2GGJyJnEhBg4O55jTtBDgJfZRwfQZ8Bi1LZ4SDxsCSUkd2GKi4l3380T+85LssbBpAUaI0OZGbgy/75bISczVb+JwmjFFv5kNpPIfVjoZjCIC5URyEpeuOX6ChcaAB6KIHvRAueiS9oBgQtqDdyHfUHYcZ1bxw277XbMg9RQmeLK5TIpf6NE0mmzrFdSPcP1HtQ94WSgBthY+gBen9UZNxYBlnA3AZPDxOCM0BdK5WpyEOeqcoS4wytAG0EECiUdVcd3ymWafQnjTVgBNAxTFInDMYvAaXuORje5sKUNOVStc2nf1QP+AqnpoPdGmN9RQaCg8EkJEBaQgAB62ZGkZag2GPL4KG0EQk6PiMJiVlqIFgY4PhMwfmUaPUjhUadbsIg58mn/zI73wJkPugMeAaifTiSLhDOAgD8cyBkntGwzlBlACneWI5ObSTcgIqPqPZU82FZyBfskyoHQBTY2P4jqaTpttzYOq5S6lqPgByqBlJ2lFM8DX7Cs+JrgL550NeMtlUgBo4Zs/O8/0eNAf+UrPH7q/z6NDrU3pbeKWZY3BTvTr8z2g6NRq1BHt0jve0F6x5mh0du4Nd1EFbEF7Gu5jJwOwDnBht87wzAopSqzsfADA/SaLNFuZ/Kcpnw8y5DC3AlFarVfEIXgCEtpF6VU0l+RL+5vCMcj38nlqIz6BjhviP2oqmj8NFhIoFU0xgcnq9BwdArwmAweSxQ7zqR37lvZfU7G0qQP36HT/Zyhz5u4zdE0RWp2hDLVEjaaIaQUVvChqBmZD4QhuD5lA5F65BLcSGojZDqymR5x8KOjQiA5vFmCE1F8yMZMfefccdZx18/egHfu8h27T+Gl5loNoG2q7X7at2oQdG88Z1CnTlGM8rygKwMd2FGpDCYKbmWsHcmQQQCsp0He0cDG7i98yycJk0OExR1sxSPgmAzGtpvGuQv8JKut8A1PmIb1WO+479OGcFc7FDZdzQApppAOG/qgOIHlS65hBBlLfgrc50QYMwC6HE4CW0kQfQEWA0S8rDeC5hmiUZPD8uCPa0UnfcPwet/5SyJLj/5Ex9NDD34MsiZmv2lHgTzMzwZHYmo+GpmjOYV5SJ5o5JfRHKwNAFVwUmyLiOQhrF0gdIFWAsI0Cpjgnux47DR7dZZkOuB8e8pDNiNh2gKhWn5Xqlr5bKFZ0tzCgPzYONRqCGoclQTw9/M+rMimcsio0Uo0GpwRjUpEfWByHnKyFHrlOCt8ehFg5Ak5u4ltcu2ZVnBNTffuh3HvZs669hxnpoVDVdMYg+TWyJ+U4McqbFTgxJ3NOOwLABF1PjvZm9QC1DhyJRsk4TSNMGTYRnYlAU+qvQbvgFI+bUbnz+Yo0H1AKVtum4gNktb3/Xu0DELo1sOkCJNFuowPtLJe48Xrj7bET+o8Mh1DQAlZJVVDLNH1AkrGELf1swZWygmA1H6gvPToc6wki6nH3M9FyAjnwFrj4DW8WI8jMITNoHLMf+NCPkWV4sqRiBg9ETpbliLIomiotkBCGX72SwM5FUE/UYsOC3KBf+1jWq0CkYIPUrJfHg1XK/QM5ajiMQfw4i4/mgatU5YRYrg6EcnwSoXlLpNmvDYq27bDpANV+2u5ubxn4N+rHR8RmjUMxjGhBc8ITwj/Zguv30COnTkdxqs0EbqEkEyGgCNQ0FJJfkmYPKDBkUUXTG1bNj+OJYceenl7v+4n8/glL8tZENulwsg2UgoLSQjILj3kz/Jamm10mTR8qf4fZcn0oXu8epZZ+eIUMiDHtw3uHQacDvdZYz+RPO41Voom1G1Qk8mG7clZ3l29LMuWThg00HqDte/vK05HjzHCRl+gk5CFiPNlABLgjMG80HSbK61/wPQGKDoRVwNsECQYPwFyZ6NnEF/aXmg+fwyLMBh251DO9cxC+Z7wcqPw0s4loAAt6E4GSMxPsWTTNAjO9YJqazsIwaPkAZcBo0GzsBTsDB8UkGLJkgCCInpsvOwu8ATT4IXhlx12fkzfH8XP/Kdr2tMujOaIEugaCEm0/QHCdAYvsnNwICMKgBiqg1wMAGRS2zXxd/AEKseIKEZo+NwcAgtBr+oN4CbyEwYR1xcLxNOVg+KOMHXL33nOSjf/bbj5VL7kdwxQ5aHWaNJpdmj9oPt8LfQJKCjepR5+nFMH/QRIwvcbEOzrqhOUzJpwA2aidmfMYxABPgfDwDsw1I0FXL8fq4NsuvHQbvc8PZcfvtH2dsZd1lcwIqi9pogP3kGLqWJjUQP0cjUstQDXDSJSs7AmeJht5SkfIBzYHGY4MO0LgcHuGkBQKNK+UxGKqTIggG+PMRNMn5yESteac1kI8T3Lg4FEmuExq4dCMHoIEBzUSgI5EzSs6cLZRxAH5Eb44ZnjTP1LqMMw2AEmopennqTCRwJGAiGS7QlVqYU4WHV86H+zPCjot/czRztFaUaH1lUwLKNr0eau1xHa8j1wGAWPEa7SYHApgKLwiaiBoJlU2OxK5Mc0Ee40FDketAr+k1GczUFezwOXt8sRyPFVhGhnudu7zvd3/tiO/In7mOfYxeHi/GgWyCloPPHOszDQdcyBNxfY11hVGgINH0ZW7NFoViQSORQxE43NiI3pxmGaCMVfAsajx6pURSNsxYZZqOLuKfZy/otQfnrFlXUzYloBr1iRXP8x9k6ICkmj2frjrBw7iMDk/wRACKU54IG+UvODgMwrQRDV8BaJrHjVcdsNXYDyPVcMGZf+SXcpcE6zxlfHYrPb5PFFOfOOgs0oUG8solgUnUWtdMCByG5aEjmPDaYNIAiAgeJ7lQAC2lwU2WB89E814uOeIRpHjWcslTj5EZEUyFYXKgmnn8DvzsesPMuOLwusumBJT3gp0r8Ioe1KEUeD2kTQwFkF9o61Mj4H2KymUwcQATwzgUaIn2aPXw+FYbHOQX/2nT40O+18Q5/OGX/bw+MXvegHrvu39lxXetP4SWfIhAoMZjDClEedDi4HOM4tPUwvsDkGDYxGG5FOXM4kylG3SlH/dgLrvKqRiz4sxheAkKIs7qwaMpUXdKvnCKPUkTibxjO7Co5o2XIh61KQFFTy8ZyEHGmBgA1FXtUMn0+HQwFf8RBaPJCmyMIrMR/IkNQm8JFIemiC665ldRy+H3dNfVNQeoCDrLZKb3+ctf/8n//Evc5mOa447bMa04CQEmmCxNaQE/0vxzXl1NdcxsCu0ITOvlWJ2CH2WkJuqHIcziMH6Fcuo4JTsJf4PfO96wc+HJSeKTJHultVRd9yzOTQkoCryjFlTTIhPu1HTwM/yrEzNx0DVnQJOeVqF64BkRbDSNqPgBCTJ+k6CnhzAtIYgvk9sY06HmIzAzuE5xL7ogQFEcz/wzcLf7FZwEAK5NBwHqBWUrUpAFfIoLvqq2wd8pTR1ML89LAChYQP2OY4EMk+h2JDSN6CAxXvk8jJjTg2XIQSc+4MlwrRdK2voGoM5VDMfuwpwdoUnT2BFAowO8aDQS8AHMB6BVEPLRUegxNXkuyTnO1UZFw/E3OtETr4QmvaxBmg7QUKRAFyR//cfv+hvQ77tclI9MjI3PVGFdsxxAH8204Tw/qCv8jXvjPJ3ihTJyihXn9lFDUYsZ+KxYpB+mnOaP4CMwcS92InqxzFpgDAvPdI3klXWfXrVpAWWXvD68tKNam2wHVKaOwTFcQA1AUwOAqOGCndN31DUEFjQUwceezUkJOiEBHpRmbuIUphTpVK0smVsO2id4vwuVctn7U6DmPtg4NWcUTo/iImdcDpuc3warppdp4tXCKbrco07/4rZu0Dx4Hibi6Vrr+G0GjYp/YBb5mNy+DQADiOic8Lk07gXQmpLc+uO//uvrusjrpgXUntkty5blPgBbwCovNA9Ape8ACEaRaVo4EJdCC9C8aXoJenUxcIwPgDAqN82rwnt0egE3U03C4KFpWA/+4S+/4zHe70Llz//gv33UtaxPWLBBbGx6pYxtsQwpV28Zmj4CiAPIOgSDJ+JYHufbkAMO8DsdvEG51JInNIeimQk6/484xRc++aTLxfaBN8E9xLgxCvx13ZJ/0wJq9/jefpKGx3QZHzQOwcL0DwIEdV8ACIfO8AXXiNGIDA0QODQpdM85Xjea5wcM4rfkUPgNerqmlfjlLu91sVKp1v7Mtp37yH8UxKh2TuR0Wd64rzs10HxxqleccI+YCJqWeeUcCIaJA9JpMot8T/AqXINMn8DTsuJvXUMBz8WVjpkOQ+KVROmzsxXzG4A6FzmA/7IoGLBXa/I+KxioUEKO7zUuxSpnl+bfaEzdNQEmjk1KtBULV8A0KgrRYvgNZ5LQ3CUJDEmecmPEi5b3/86vfKzkWJ/RMKqWa4DGxr2hgTyuCuxxB4iKWBqopHZiLImLoHHmM7QRsyAArF4MvVOoVphrdATwRKaEkYcxcBox6g5gMnxCbQiv9bmA7HBb2/WRTQuoX3jrW5nB0aKrz0ZSQEG9ABJqVgorgH/xP5QXtBQ0GD0nvILQK19hGIHrHvR6fZ3MQPqtpg7XSqMkSQO0+iqJ7XkfNyzjcYIdsFINw5Xw6H1yTI8rCrPspk5nL5YHordHTcXV8rgUYwhNxokXLLPO0wOIdKYyrsk8LnYgXfAMf3NqfKVScb1yvm89x/U2LaCg5geW4xzl4hQW843YI4vP8U+hcRhTIrD42cgL4oh+wbTo9VEhAG1EHF6VYw2PNMuWYYIWccqqiDkI/8YxjXsZsmCpWEwNxEIbWTBtOoTEKD/MFhPyinWjAHoScZYJmgd2TcFFQs4NIDW0QIAReAAUF6LlozPWRa+Rptx2vCuObX0Iqm99ZNMCipK5RhvqaYmtQ3DQXCiIiBZChlghh8JbmgVO++aHNCMEFcf/qClsaAU2AkfweTqJMFzzXpBmHV5pNeQDv/cbizBLnwaAuwxocuiF65kH0DZqjl1Llw7iZ6MoOB0OJtYRJYCTRChfQLOGV07D4sAz1SqzTpV74XcMKzCHnZkIvIdt2leUjoKpr5NsakBVzErHsZwj6uJTC+nTAFCoTIYOqAlo/DiaRiwx1Y4H41OqotDzdW0DvGoMC647r0MQUocM6HmvoniO8SHXMr9WTDLApXkvfE7Wx0wDmjUChIDhIrTkRQy2MtxAncqAq+74gA7gAyPUWsymgF7Dz4adCf9xGxIxwNBI2G3rNqNhr9tCGpsaUHma9gzDOkxXmUKCrfEofod/uPIKtQ35BvOL+FkRSCSWACycr+aN5Bw9niDTlBg2Go5iNc/Vkw/d+a67wXA+ZYFxcwCbzgS9UAYw8Znk/Y6kvRUUjuskoGwAOw8WjJkTXGiDu0ZoPAuaS3e50tkwKCdaUhex5fPzmvT6qM1kcI2RO+sW4NzUgGqOT2aWZUXcW05XiEOFah9FhVIBsXI1UQ31zGGKEN8xfsNhGSWwAA23/iARZ+ihMBdcGc6UcqWUV6slnL26Ao15p2Ha9+tKwbg6b0AtYwAc1JDUViTdEbenBeiKzZBo4nim0nk8K8MJkQLRB4csuf5wrQdG+9EhcKjGxvM7sOWA5qt+8lf/ZF201KYGlAAi6LU5V/FlJeqIHmzIaPiE3h9JNzWRAozchO/JLaDVSJAZb9IsTzQYO3gRpU64CBkA1Vx1QH3kA+/+rGuYn2eogrBW/QNwMQlPQwrUkigfPVXuyUdulCWBTqqgWBbXbKfhBvBAFiOUUAezYSZJ2hnt10X/lT8ViYZQXd+Wht11Gdfb1IBqL7f9Xrc9HdPlRgMU3hyzJFUTFA2EVxJYelMGgJLTZKChNPkfjUGg0bPigvIEly41CJWGjwblBjr3GkhuGR/FrR9n7asDgXLSjGnmhMnyAlzsGCgd17xiEJQxKd10MiwW+lBWhfISiOpk6DUGuj4CtTX+1DQYajkjz/d5VWtdJoBubkD1Qw9AaLBy2fKa38SKZa9kjULzkMxS9adKYGOdwsTND2O80nRQCuoOFx0NE5Ica7BUI1ZUIKsu403/owD/g6NBYdxctSpjTBadCQ1QFunAOgrAoCWA02a8jCu1BABVEqIn8DvuMorzAcZC03HZxVhHAQrngjNjvMnc9J+7HvlRmxpQZpodB4n+NPehI5lm1JjRcg32qcbCgYpVUEHlMFiomwLBjAT9ru6SyZVLaNdoZjiVnWugk8wmUQLXq7jPasv7fvud865pfBYl6+naFigniqceHfep4aL4gAr4X5GEN0rxBX5Us7KMPEjquW4oOwu9VR2G4bPzwPlsXJ3mjudK0/z712O+3qYG1F/88X874drGpzlST1RQT9GCUFCnxT/QUgQYNRhsitg+l4n20IC59Pp9abdXpA9gsfF04ignZOJnaCSr2w+hPtZGSrb3l5ZhPAIM4H5aOpUIQHDAg04NYegrziPrYgdhZic7R6/fg9YtOBZnzjB1mOcSf1x2keBjbIprJgyi+DVmFF2FW4yqaE1kUwOKgl6ZMfas28KSgLMBWGd4r+4z2woagOECogPvgCtuiFhhFFlBV2isQltxTfBKtY7vuCMIm3Ft5MPv/83PW5Zxj8ajKCgHzVsfQCAX5I05Lld4rwxtcHCbTkXxOckXz+N650xf4SCyDirzXNSFjlNSq6E6qNkARSu05XU/9Z9+t1zccG1kUwPqh37o52bgfr+UsSTyJuVBqFCCS6PJOKdgR2wsVmwBOC60UQQyPSlVa8XOnuzZXDccjUKNx330PLrfayiAxCdglo/peuhDQBVJddCWLDDLzjQDdhYAi8/I75jiGwb9wszhIS1diQZNyb6E59bsCfxeMxZo4vVzDZW8MQ+dNZ28sGkBdfvtt9vzUevVYRD8E8ZkqOoZDmClKpFlhRJUCiz0T4BI61W1FhqLwCK/MjhdygdvocYqos/9XpsrpizjkkvF3dZGqq71V7ihknOFP58BwGBqDad4cZ8/uv18Hu0U0Dq6CzyAxHgZgUVQEZrUto5XFtNlJJ1rKVjQ3ozDoXOBb+FSYtvu3kFFnsW6K0qw+rJpAXX/AZkMY/MlURT7EXorAUQ1xAeieeOrJqmxQWg26NGht9Kz4+IY5BtsC65bjrPwHwFHnQbQAVRBr/dYNfce1g/WSD7y/t86hjb/KrRTqlpKD+Y2FdpptFsDn0q1KzrHKE4GdAEsRfYEP9cF0qidcA0uJOsDXI5f1nVE+fyaLoPvwSm/Wab2rVmO1KYFVA//ZbmBagWP6K2oqVI8UBMpuPgnTCA+4hAM87CLXRWKdBDypjQO0Dj4HYOG+A3jOaxz9vRSudS5/zN/uGqDw2cT03LnoH0CNgR3ZmB5WX5G9jk3kJsY0Zsj0Dj5lF4heRE7guaXa0oLQyDUXlEx4yWCl6qmMxcfmovORg7TGQQ9jhk+vxMufwNQp0vvQGUhG5ifyg2wDdPV5XiUwKIns+fqDgpEFUBVGAy418CZut3wevpRoOGBMGTGJEwHTSEaS9cC1yEQcyKs750s7rZ2Ytnm14CjJQ1MMpRJLgTXrw9AFLleRRMVi2vAMOI7ZidQh/Ebaid6fQZHxkGW0J9gDrlYbBGz6lN7A6bkXoxl9aPoum4K1bVGsmkBddddd6RGFnzKtp0PVydnxK834VpzbUzUK4FD88GUFFY03tOboilg8hrDB7oVPmNXuBYrm+sHKOdSG6NTwmtoRhxrK+OW9xnbMg8Xwy0ojb4yTx6CMut+yfoc1EihRsu5wRCfh8NNun0/NJA+I7SZTlIgwccFCE7ORuYzknNRAwNw1WxgrFk6y6YFFOWq6fGFim1+2UeFe6hYgsUAuba8GiqWQWFUMiqVsCH5NmzUIz4H3dWpRly1znO5YwHMZthDg/XQEAlMaF/aK92ci1GstXzwg79xFF7lcV2kA6ZNyTf+JcAYQzIAdi6mTw7FwCdDBIyEq4kDl+J2H/TmmANF4GgmAn8/NJFczZjmkQBk4FM7S9rjqWsimxpQC3EwDcP2LGYwFvv/9qBuAoCJi3MxMAj+gYpVrYUuq5mP7LFUBDjIn2gS+jAP0Eao8GIGzUqnLUvLy1IeG1dFsdZi2/bf4/7LVEsEBAFOgs4hFdulxsHn1LTUSF5JOwdXKKY3yC346fmFcV96eJYA3JBjeMxSYMYCd8AinxpxS3KzgRHTYq6JbFpA0fVNB9aLkyx9da+7jPZAb0bFa3J/f0WCzgLMVhufpUpuaRYYa4JFQGMNJARJj3m+g17MxVsrNfH9ivS7AUAWil0ply3DXZcR+nrF+VOA5GFqJZpdggEwUiCQ//HBOH+PAVxODGZ0jORcZ7lAQwE+2kM4uYHOSbFTAzQXNB57D7lkMVoArWXJI0ZqndeKMucjmxZQv/ALv5BlGr20jUyHIlBd7Nmc4IiGQVeXJOxKuDIvSXsBJKKP6sxg5iw1c1xSkYfjlHC+I/1+XzrtZSXpaCt4edUrc8e8eni7NZW/+P3/vt+2jA+AWrcIepZdzRY1Jt9DyzCWRI+OIRI6E/ycExMINoKH5k3zupTI03xyiSLmmDODwQYCae2h4QzzQxWRVZkedibZtIACePK43300i4O2rj1JMqq+D+2ZA61UEpfDKwAPP+93lqW7NCf95UVtHK5Wwj3xmDdEdzsM0WDo0NzHzvXKnG7VAVrbxd3WXpoD+3+WbPv/gIC3daAbj8F5fFx/3QGw2BE48M0sCabrkEdxbI9mjGZSg58EEv7jYhyc9AmA6nWANLzib/weXOwj8/dPB8VdV182LaDe9tP/q+ZWmy+B1q+n3KyQvRZqnbCisHdzNoxXaYhXnxCr1BAb3jIT1uaPHJBjjz0g84cfky4Bhotw56hKpSq1al3qtRo0lHdX3l75lF5sHeRDH/rN5clm6VO1qr/sgv8RByTSXKNTU5zxPDobBge/JCGn5wb7RjIonKI+IuQM5pLEM32PZo+jBKauMMPruq33vvcN3+BQp8vS8iOzuWm+ygZgHBymW0ZP9AGikm4VxmQ1klgCiysDuwBTuTYu5caEuDifi0qQtK4sn5BO64QE/bbyF9ejd5j8Q7nuv+f3f/Wn14xrnEn6vf5M3F0q2WBFug0aNQxe1QpCM2meJkgQV8Cj58apVPT2OFzEXC4umFbsXAWSTi4JkDGAm/OIce4AnqCZjr3hzveuWbtvXpMXJq1Bv/c1A+ZrQC8PFcg0Da4XkHIvH5gE3TQavRzdVPUW58E5AF19YouMz+6UsZnt0pyclUp9DO55LL3FY7J87MD9cdj9pXf+xA/A81pfqYw1d9uuX0si4phzTHXQBSAwxYKmYZijSFkW8dBBGBKJ+iDhABaHaWjy1PGw6HxAV6s2s+EBJrrPcre1fCCNw8fe+8Y3MiC/JrJpATVV7nSzXvfxOOxJ2GuDgHc0QqxRYhDsXr+LYwVeWwueD2flDnQUnnulcLYII8/95SVZPHpQ5h5/FJ5hW/OxjTz/1Otu3fkXw9usqyyceHw3nIpSbpUkY/xIOwKXSwQuvBJaixyo8NY4McN2fM3torfHTM0wijT4ST5Fgu4DdKUS+CAcD7B1Ohv/vu92Lmrxj2eSTQuoBXfXTrM5+c0pKp6OdD6ggYCAZNPE+eU6eBA0j0VSzl3EudRELv3FEzL38L1y6KF7ZH7usK4OzCg7c7OXFubRiIMjb1zDHnw2+dZvfduuznJrdwuOA1ez48PoupnQTByD42sEMs4gwSBjUl2vGMPDbxmb4qp2nFLf64O0wxOM0KmosekJ0tvzPfdvrXL1Q++9445zXnf9QmRTAuo1P/7jXhJ0Xw6V8wrLq4pfaYJH1UHAa+BKVXClMYCppvElr+TjITNpLxyTE4celdbyvMQwB15zAuZui9jo8a1jR3XJQQDxfbm4vzu8zbpKN4t25pbXiJjzvgReN38Ur8ckaC+AW61IF1rYTPoiMIcpgEQSnoADZvg759r84FC6cTaerR/F0uq0ZW7+hCy1lgE2Bnrde8Zde8054aYE1Iff+c4oj+LDeRbpdrEcm9PcJhBUkxFzmL9ee146S0fBiQ5KC42j418EWHNMKjWQePCK7tKiBjjtahMgbDwyPj35B3/+rjt0O/31lurE+O7G9PZaFfwOngUINsftGHPi9v1FaIpZA+REJr7ne8f2oMhgEmHuAi5FjbqoeDRzdWhobkplqunndCy/5Jes8caat/emNXmemx/2jPyQzriFOdBFJUASuPnhABUuMHWm5esm0n59XCoTM1If34LKbmiMqgQNVR2fFr86LrXxKWlOzByemd62pvlPTyeOU3JhuqxSZVzqk9vgOOyQSmMrgD4ltleXarWhppxrbRJQNO+6gD8dkqAtMTzVlROPS3seZhwarATNXIOz4eNZe50OTebugTmgC7umsmkBZTnOANop4YAnd7vkoKqlkW/uLoBXhg+qVanX6lL2SxoS4LI5eAMF4IpbKaPXVjSqzBH9su9NDbLBJduq3vGtz2ZJeDjlNCmYPZaXAVvuNMU4VAXl1TXU4c0aeI4Ejka/34HTATDF0L7wALnmAd/PHXxY5g8/KI6ZSaPZAH90JY2T64OFZM1HuzctoFCz7iA3KpqNif84n4DWj5M6dWUScHUOoWhMBg3Eo9duS39lCa/L0uZ7NB6XIGS8JkoHu1q9/jXDq6+7vO9dv3R/VfK/HYBt0yMgMFKYvBwmT0FG04UjgVeriXIAFs28zcFidB6r3BQbXLICbTs+sxW/jeTAA1+RhcP7Qc77PWjwr6DTwX6urWxaQJXKzYrjlmez3ELlFql0zCQo1gMYqObRsTDTl8zkmJYvNgi7jveCh3CeHnisDrWgXSTsrDzQX1n8YnH1SyQl3zNt0yZQPHAhlpOzhun15TTtjKADPCYP8CfL8aHaSpphymUQi2Q8WDW3IuXxWSk1JtQzbLfn/3PYW/mJ7XK4Vdxo7WTTAiqBUzPIE5ueDvxo4fACg36c98+BYi50z0w7HY6gqoJR1GlFAJ2uTJLQ/cYRdqWzcFwWjxx45Ghw8N7i6usvr//hn9neaq88F53Co1lmBqcJ/mfDLDOVRXkTzJqmS+AZOQjOZ+VzceiIwUsuPhYGIZ4v0fM8cKgKPNlSbeJQUk2P3XHHHWs25DKSTQso1BqAhOpEZaea/5PpghFF4hmT0Hhw+lExLMGxrWIfF5yHBks7y/AA9+skz1IdXt74RLyts+Osu5+vtaR5mOQppxgybwnPg7IybsZMAYYDOG4X9QON/jNPjlyRHq7DyDjH6tBZmLrD33F3Ky6XyEQwLi/tln1U1vrIpgVU2OUculi4LQezM9lXVeOgYjkEgTea8qrmj7Fl1K/Oru0uS7e1QM4EyzAGDVADD6nCIxqXx8aO0XJeEql6U1eVG+NNlkcMTwOWwBbMmKVpNjqEhGfjwG+xcwTes9MMEnxMjcYJq+g07Cx8Vvyeq9gxIIqPH17rgOZINq/Js0wjY8oK2TcqndtbZORG6M0ZjhTcissxJ3SrOYCaFMs3cyhDwwngHfTyuNpKAsIex2n+7Gc/e3j19Zcoy74PuvMqPgtTUHRKFcDAyLgJb89xwZk4fsc0ZgIlCdUsctJFwmnnMHeaC4X6oKamSeeaUbiEwO9d89k7I9m8Jo8CRaQeHt4SUAaIqk2ugQ+4uaKFN1z5jYOlnCliuWgQekUchnHQcDiYTxTBI+rBe7pU8vofvX16af7Yvl63bfc7K3Dx+7r7Jx0LzrNj7paZc6890CuoHk5s1aQ6UkMm1eFzUsWEnwNIXFifJrLX60oAM9kJQ565LrJpATXQpVQycAjGoIigWExoI8ZoOPdONw9ijQNguS5+CkDRS6IGIMnFNZhwxgFWRp3RqS+Z3PSKfa00jUMOo8RRV6KEGrMHoIfFQmNmLp1Oq4h6Q9ui+KqZ6aHS3KMrDTUv3kNro/vgtbg2l6tOWhe1u8h5yaYFlJWF0ERkCjQQ+JusgSEDAInZmyAe2pspfFXPDz1XvTzyK3xG4s6RezbEpayIA5++r1ypNlzHr+pYpFdqaNiAA9oEi4UHoFZ1ufQhzLkLTeyxzHgIEvACYXgp+BKABnAxxZkrzVj2pwPDnRveas1l8wLK9YAFsAwSU4IE2kjzf9hz2UNJZlnPqGSd+BmHUGIFLyUAGQQlqugBEoCu5xnLf3t03UzDqRL25fqBYU6Sz9Gzo2LlpE8qYToVWk4AR71ZlJ7aiGtAuWrbufJKkTzHAWPYPGhqeILkXfAE3Wr593dLZc3jTyPZtIAaEDe5kXI2h2qloTZSuOA9wwOc98/3xWwXU/Oh+MBsJF0XAL/lfH+dtj3Iyv1J/5Ls0wtruxOapq4eKkk1HQ2bk1Y59SvFZyg7zTX4Er7E+SDjeCZuJcGp+HxmLqpB50MHlQE8DhhrKCVN7n3Pe+5Y8wj5SDYtoLIwbGdZfJi9mSqfeOJbtXbEFCqbDVQs7QOSCtBwCRwOW0R6hNrrWelMk0WDTjhxbwuvvd4SJcl1aZqPKwiSwivlMVqtWDsIQQYNTM1EN0R3hRiCiaEFGn1Gzxn8VAuI5wqjXj/s9o7pTdZJNi2gPKuUoicHrGDGnPhCH5kAykjKYQ44aMy4DOeuKYnFKcAYeroDMgtyzopnT+ekyTi2c9+FzVx/ieL+dVmeVOI8kRhw4aHaE6Q7BYhozigsu8aWcNCL0JRfcEXuwpVBRfM37ETFOlJ8NZfT3GIu8brJpgVUYkOtGMYi3WZWMpc0VM6BR+I8PVY+CWrGLYPxnj2daxsUegx/EVTo0Ywks1Fy0yz1WsuXxOQB3J5Ok6e5AyhclNdjMdFRmMrLXRWSTleMKCoIOsGE77hHsT43Xg286qgATDkngeqCapZ80nT9NZuDdybZtIAKe3EfPfEYp5w7XCQCLHsUIeeqbVT5JOQMIXBIguRduZY+MWE3pLeMU0FVuZZ9hWH7+/Ti6yj/9F/+h9kkHUzQ+0RPACDICQuTxSEiDX+wnJwyjMIzZZmdhc8CCOpQDJ9N19eEdua6MTqhAaQcBvKTUSqcZ79usmkBVa/6Pcdzj3CuGh9iNOmRCgltopXOoRdGkvVvqil8z3Ewxq1IyplxwAYZkEOlaR0AHCuuvn6y3A183Nvm5NNBCl4HLUNiTrhnMGWctEozRvusnYGf4eCG3DTjox09PRBHhhR4Enem4paxYnkHXrYbFnQdZdMCSuoSgPsc54L17MQ8aCUKYXOgd0P72KBFqv7xJSwBGgcn0mSgF3Pd6GK3Avbw1EijhOx2XSXNBjuTNKkXq6rwIfgU0KQABTdZrDDHEvyI28TSacVXeDoGZwEkPAvXNbfxql4ekKWbJuHVzOIsN4KD65FhcKpsWkC979d+LTDT7CDrm0MrOkCKnqomj4BCr+au47plBbw8jUXBq6NpYTCTuEpBsmgpyDm0DTJuS76+AvjcYBrGJM0VORDNNM0dC8RQgQtulcH7S+CV0ltlhqoFMw5VplyKWpkraDDwSS1sAYQmc89N6yFce2V4m3WTzauhIJ5nL4Mv5UUKB0wCXtWtZi/Ge+3VRBk/QOWTn9DjU08Iv1dzgVdO03Z8zzQce923pQ+zbFdumHVG70mwqaV0SzMAhrqIa0QxyMlYFM2ePhvNGsoOOOk5HAQu9DOfZ1CktOTy+UFeWlf+RNnUgErFWhiY5mMM8jHhp0jXYD8t4jQEDoObOmGSnzPPiFDC3/gJDp5TDKTSfHhm3rjzzjvJdddNUObtpEB8z8Zg9JsD2jTXjIybDH9UymL5FcmhrQgmTsZQ28dOgpcUz0OuSKpFbatQNMzWwAr5dl1lUwMqbnfagzh+lJsR6rAFKlTHt+jR0dwBNVyprhjtI4JIbPHIaCy4RmgJutpMbSk2PjRta8tv/fXd24qrr718z0/+ainrhxPcfJG7tqspxjMU62aimCDZ1FBhpy1pvy12GqmZU6LH7znQTSKOk7npEGcAqRnEgc/2NyvT60rIKZsaUG6zEtu+t0KgUOPQBIy6JEk4YzYccuFjasosXqm1OJzB/XpHi3CRdXHqd5qbVSPrr8uuTZTw+JFKkiUec7Y0/o2HoDuha2QCFJowyIg5P4V20lgVzuFogPYJvGcYgQv7QFur18dlpB3PwWfBXe/7tZ9as2V7ziabGlDQLp0kig6qNuKQA4cgqIhQ0UzY1+Q7AIrai3DikAxTVkYb6xTL/wCYDsf0qbCSyUHurOvwiypKciaUiZpHuR85EQ6W27McfIbSK9iKMnMtA+hTnINf4G/yRgZtLcvDwXWg8gXHrqw7IadsakBNOtO56/rpsBJ18Je5TiSw7L3kIWwFai72fGok8g0FIDiVmj8Ih2E4gJxFcT0JozXduuJUiSwjyJI44gaSTNUlX2JQksFMOg0sH1+5RBHXdkLB8T9Nm4iN98z90vRmvCenYtaEbkTpWI8aRrZuA8KnyqYGVAv/DdS1Yy9nhiZNHU0G3gy1UIEZNSRa4Q7jUtBcwBW0AhoI7wnInEHQJGkMkvUD1N/8/q/2Bkm8xLCGCa5ED49uA00a6Le4eCDmzRsGuBE6C5+CIwJ0PNgxuLURs1Jd8CfyRwKLacB4/n8Ys81LkoK6qQHl9gPqm4ygUHPA2Axf+R+ARX5EjUWQ4X+AqzARGT4bwFywt3toPQ4bc1kgtonlrelmTU+ROE9zTqPnIDZBzgQbKhyyaZY/jkIJWi1oz0B5kzoWLDOfh89Br07DIdBy+Jqzoh3bu6fjbf2Ghjp/mQ3SMD3GtZJY0ahXDRFQaRXjYOjFBJEFMgstRFBxlyfyKTWNOmPGAo9hUj81VGQH7dbaL05+iniAk+48xQ6A8qmjAG1r6hALeV0mGcoI/w6gQRnpweF9sfEazwGo8D1QpoDkOObAiL764Xf+xCWZErapAfXe994Ro3/fPUjjFe7eRFNH08Z5atRP7PlckYUNRpCx3bhlhzYE+z8agnEd7kquA8dcYSOVGb34OkluWCgVmoHmF2Vj8ahnYdyUlDMC7ngVmDW8V34FDYtzBhk0E161k+A6OmKAA5d5NI3kOK99KWSTayiYvXplwbDsr9IzYkyGDcLpUwROEcwkdIrAX4Ta5o6ZBajw8MNeThCy12tymu+va514QA0zA1h2gkMLReKHsnI4BggSLv5Bwwz0FedAyJW4gjEnJLD83AOGab+mmX8eWu6STeHZ9IDyS9Y8eu2XHTQCU1F0WAUoIkRIyzWNhQdgRa7k4IkJNCbg8XOO72kgUBsFWmGdc+zomwlcfi4hTYBotqZyqkyj/AX2WVZoWoCLEGKuPLVXyXPEBoj46egZwKf+tjSZrNs8vNNl0wPqL9/9XxYkDT9FT4kmg5wC9arvdegF77klB1UVTYLOlEEvV+I+PIcf8TMLLQW+u651kmQRQ93gctzvGAAhvtghUGYGZelIcNKnckDqIiowfM+YmsbT9JH5OcAIly9z83/ggmzDy6+7bHpAqTjOA6jaL2gEAccovZdxHHIrJeD4nEFBmj9FHHq/AqqAlp5L7RD12rXbb//4uqipl77lLbCvOZeD0XIwzYYzVRigJbdj4zADk7nvOv1Ly4/P9HtbApS/GL+kI2JSy/Vc17ok3t1ILgtAjUl+yDHyj3G3AVU1nNhpcU6aiwN01XTV21OegYbipE9Gn5kyTPVE00gEMtps2/6Wzz3yZ+sSLY+PluqZ6ZSB7CLNBsXRISJqJYIFJo4r1hFo2lnYUdhTmEcOEJGUc+qY0i58bg5kf9aDQ3gJ5bIAVKvFDQfiJZJT1D2wgX9QyxpFpqfHaengJIzx6MLx+K8wJ2gJyEiDkU/FSTzTaQfb9Ys1FsuKQNxQSpRFMyIAKrr9KIpqTM6vY/jAIKBGoGKZ8UwEIZ93lEPOqfbQXx+14/XbTuRMclkAKop6RhJ1zSwNFExMUjMGMUxFKHmGDotjwBXhEm4AzUQ2mpBYGxDtBd6CpslSnV6VBP0r4l7n2uGl11Su3+n0XMfuqH0dAYn6EuCituXMFRQU/8MgEnBkUXhlGITk3OF5+B07DvsQLnIwcsxvaKiLlR079qGDW1EWQxulkeYTkayyEZijTa9Ohys4WQHAItA4pMEAIs5SYJGncBND9PtJs1xaFw317ne/u19x3b8Dl27pCnQoNzWlhgfwHyceMASi65WnRWoKNxDSoSUIgUZNRfNIl2NgmId2GIfXPWXlVLksAMUAZ6M5+7jrl4RrZpJzaFyHCWmMkjMtFtyEpo0eE/s08IaGKAZhyaHIpzjjFrZl4FXG1m0uW2/+2F8D3QcY9lByjoIx9dfHwY0Vme9OsBcTVtlB0DFomjmFCkCjFwuYqSkELT/+3ve+d5TBc0nksgAUxfXNg+AajzCrkdOKKAQQB345GKzjeAQZSSzzikDW1WNCQ3ENSwKxWCdhsJQZ2bpFmu3M6MFkJ0ncV7M7ArrDuJTGmFhGaCEcgwHKynxyaF52A2oxDSEwy0LyjmEki7zmpZTLBlBRGLVhrg7a8IoKvw0VrsQVopqJ1V98rt8BTsyMZARdJy8AUDqGZhqOlQ44/EKXcc2l3V/ZBa1YD3tdiXRnUmgkACpG2XLbUeeBANIBZABel3XE3yPtykHu4fSpZUmdoiddQlmXSlsP2bPnxuYgz14JAF3DDsw+rAFNfMAXii5BjQbRNA/NL8dnaBBqAC7jzKGLsuf7aa+1fcuV12+57rkvb+2/7/NrujbA+NYrfhCm+TUoqxN3uzop1eImRugASb+v+e7kfzr9nJoKD8NolD4azuEEBXp/0FIV25BD1+y49p7HHrtnXaefnyqXjYYy0ByDJDiWhvTUuuAfXDwevRk1z7R9mgYKCQZXf9OsR7YKGopDHeRd1UoNgIukF3Sus0q1n4+S7Pv0R2sk3DdZ7PItINllApsbHcHDlHB5XlKAqVzxxXcdlB+9At/jgZSYE3R4VsnCvsRcpIxORprauSn/Ih6fmBpe/pLIZQOoj/3FH5/odbqfCQGkMOhIzG3N+iuS9PAa9GTALc7AlXRpHw5x4NB1veF2u+ArlXJVvSzmFxleDVorP45TvzK8/JrIR+968Nniertis3AezHJNzNoEQG9Jt9tWE1wHqErlsjhwOEzX1zl35IVcHRjFhbUkEPG3zw0ovb+Htr10aztCLhtAUca37hhUx2fEr6NRUOExzUUU6e4DIbQW99IbpBFn1YoNs8GYFVNmyUG4nSwHaTmsoduBGdnXJvxsTQGV2NbLbb+00y5VxeXuWVUctYb4zSm8r0sYgYTTBIKIOwCXNeR/BBK37OAirg4ODi+ZYO22m/3uK/eNX1JiftkA6vXf/1PThmm9kLnXHGDlRtR2uS4GKjxHzy5WBiYNganDK91zxqoodL+5txxXMOESQGUjkYYVlctWtqbb7Oe2XfFsjt4NxIRTYPQ7YkCj5t0lGYCgx+1lWZ47Lr3FoxKtnJCkvSQZNG/ax4HvB6p9u3gYmPY4/Bxs9b3rPfX8dLlsAGV5qNU0CwYJXrh8NP50wYu4qKmuN8ntLLg1B4CW257Gbopp3yC4DBkEbTTkvHjRklSlJ66Z1gaG1IaXXxNpVkqfM/LkaABQBH14eTDN3IaNmZncf4ZpvTHLBt0EV4JUHBoUQIQm1VnGXNS1A3B1FiVoL9pZnMzko6jnJZLLBlDv+9+/thTHvfdnQecLVD9KZEFiGX/yoKG4NDOX/uHkSXyoZDwHsTXTrlQkkLoVSc2JpQLPm4n/AFrViKM1naOXdlvbJQ5qjCIZKKPA7BnVMXEbU1Kd2iHl8W3i1ialNjYhfrWh+/pZJWhdD3zPB9+CqeRoQAC+FXbbz+2sLP7H537Td+8ZXv6SyGUTNqAcevS+x7ft2N3K4/CbYQJKjCbTy2N4kAlq5E5mGoo7iMWXSMpmIlUvl7pnSsVnIJEsBRwFJMWyrBq8wLu/9rUH1mSr/Ze+6nv2djudnwv6nRvisKtDQRxj1HFHaCpqzEGMz6GharUqNJSO2BXRfriq6lAwu8IGEMEDObhs2Nbe1Br84fzjDx8Z3mbd5bLRUCOZbvrHJpt+v+oPpGoBMGYgbtISP12RSt6RutGFSWtLDRqp7HLWC5VVCgLPPehIgjn2xwFjy4SLfuPb3/72yeGlV1WgWa6C8tzmOCiDASchARcCiMoEutED4KE5zVAabiplPEfFjKVhp1KzE6l5mVQ8PJ9r4BlEqiVHqnXQPdv+dUlKjwxvcUnkstJQlGffdOsW2zVf67jWBBd987iyim1ICVrI9xyYP84wRm8nQQdXoQYrxshgAmki6YLjYLoIvEALn9997733rvpO4ruvv6VlpgH0YrKvVvErZd+TqelxadZLKK8p5XJZatUKN5+GubbFMTLyOnSAAbQpNCqepwQw+nAgfOivZs2THc3KD//d39z5+PAWl0QuOw2Vx7GRRXHAqDj5E2M2mu/E93CvNQ1EI+VMaKMpLAKcxfqcvEAOgGUKMHx2XRjGz9cLr7Lc9Zd/tNCoWP8NnuU9NLRVqJpGxUODoBQoQwJyHoYg3XAyYnigHgBnMwYFM8dGY0cpA2hldBIfarZeAvD8fN0mqZ5NLjtADSTZgx6+z0PFe46t6xaQg3OAmDydZi2FWRulCytwYPK4kBeT2vh3FKIxg4AxICOJo5d993d/95qsvfmhD31oGbd9IAj6WRCEsri4LP0eHAVwOIJesx+YsMVgK8pKx4IBTWpVzjLmZxyWUY3LTpFZL/3n//yfr2mo45nksgOUYdv5+PiYvWULPCVwi/FGRUfjCSb2fB3/sqm10BgAEj8nkPg3D/7NZQVDgKrfD7ix0Av7/e43F1dffTEN6xNpmh1KkghkuwhjMJbm+yUAiFFx+oCiHE/nGbK8LDveh9BizIlycF6xQNng21filaZe+BLJZQcomIrPO475B65lB0mUShCwoWBCRpoJ57DyowgkPGU0aqgEOLaHXk8+xZRbjUSjMV3PK5mm+7wf/MEfXJMxsvGyd49n2/OANBWRml1qTNf3xSuV1ZvTwWCUuQCVjgqrhmJCIE22YzvD3w2uMzvm+s6lP00uO0D92Yc+9Jhj+/92cbH13n6cynIHrjfMgpoy8hIczC4oSDd7OpqC2gnv2fsVROjxnu/qZ2xlz/WuA/dak7Rgx7YHXrnEEKtqJ2pJAl/nDnIBAwCN5oyimZnUsmg1Mj5dXx1g4w5VzOgE53KDLOCPLplcdoCi/Nff/M3Hlpbav5sbxkHNFVIh+Uazobo5U9f3ii1WdUJlyj1SuIh8wacGAGIWxrpQRae9wu08dkM77B5eaFUlAFBNy5rge93aFWCnAwEUwcGASaZZJubxPcFOQPFv7lTFJDwODnPzxXK5ytd8eXmZyuqSyWUJKMrUzOzRSqn8sHIQVDF5kuv54pd81QLUTMw4oOfHxTaCfl96vZ50ul3p9DrSAynnjuQJGhReFkhzsCZjZLj1NTC3Y+RFnGNHjaNzBAkiakiqTfyvmhR/83lwCrQYTTjz4BPpMY8K/6Gj+LVa7Rscai2kH/T9XrfXWFpclPmFOXhuobgg58wuYDiBi+ITSDSF1FpsRM08YGoLvCkm2xF4uiOBbc+hIddkzzl4/0vQiqEOFqEMLEeRVkOIFGYNL2oOiTJqJZaJn8XQYPQOOe7XWlmWarUqzfHx57zl9tv94eXXXS5bQAXtRXeQRZWdu7bL8190m1x7/bWybds2aKJQQmijMAzUxNHsEUgOSHgJZrBC78rhGktFyKFcKonneXO+768NoGzTgCk2yJk0jYbcjp8D9EyjIagVWtRSNHcEP8pLk+eD55XKvlRrVSXm9PjCfvTj5uOHf+b/fcc7rr799tvXvX0vW0B1oqiZ5vnWrQDRC5//Arly1y6YPnh7CTwjNIpuUMjVg6mRyLNoBtFwtDAEGc0kG4gmBWT+/nK5/PDw0qsqiZGXgBCbvIkr/tJhYGBVlxqCVqIpJIB4EEz09JiubANQcBYALE9DDAQU9xju93vXLswv/KtDh078n+OPH78RnAu/Wj+5bAEFZOTgQObDX3tIPvfpz8pX77lPDhw8oGZFGwN8qkTThlbS5H8CB2Yx0Og0t0eDuaO3Vy5JpV4/xDl0wyuvqiS9aDlP0xBwUTAzLKCr7wHQbB4TZppgISoYT6OSSlFeDnzrUtQAHx0KdhSGEYJ+D9q3X1tqL7/o8Nzhf/P6179+XaPnly2gStXqY7Vq9S727AOPH5KjJ+ak2w/Ui2OjcTkcHWKhVlKQ2TRt6v25HkweTCDTXSrlilRLpcbwsqsutu8+C4CY6sEM0+yRHGmjAFEk4L6nJlcPh2OMQ41FUY8Uz8IFXzkhgyaR4GKnaK+04KF2vjMMw194wxvesGblP10uW0A1yuWG65aanHnb6bShdUDKoXHGGmO6GD68NunCqwuiUJPVdG0BNBbdclYKpy8ptwKXggGsg4+4xZVXT972trfVUI5boIV8BlN121o4ChxO0RAHztGhIWgihgYCaCAbz0CiTvLOE1wAjYt8UKNG+J6ail+ooYNTiH9/MEuzP/q+f/x9v/0DP/ADt641ryqgfpnJa1/72nLQ6X1v0O/+MIOa27ZvlZmJcXCiIqugCzc7watqIjQOG47vyUnYDnTRaVYG/AtfwpR88brrr/vIhz/8YY5vrJpctWPHS8Io/scoyyQBQ41Im8bwAQFCbYTCaNYmNRD3s+FHFAKK4CenYtSf2pZRBh8mmpyQ2opDN65tu0EYXAWA3oyPXtBurzw0Pj5+6ODBg2sSBrksNdRf/uVf9gdGfiCI4oCpINtmZkBwDZDWvqy0V9Rk0JTpYKt6cyDmw0wEJes+TAy8u1qtJpVKhTzmys985jNXDC+/atILw2+FZryiyIpgKIPTuRimYIoNY5opyk1tCY0EcGt6cMiNTIkqxqSKEAJ34yqVGGPjUA3DIkx9ZkIevF1oYGou/NYA+G4+cfzE/7JN+82vec1r1mRx2svW5KExFgzT6KBjy5Gjc+BRh2UFXhC3rvB8X9NAqJlgztAIDCQybaUIKhYuOdxxgIkNVS6Va83mVK248urID73pTTMA0q0AtEPzSuDSCSAvomYiWBgu0KzTofaiFqV57sNUF0s5Mg0n1zLyew16Qph9QCLPzxh556wMDnSvtLiLibnbtM3/7Pj+t7397W/nWq+rKpctoJqTkzI+MZFzDe8DRw5Liiet1RsAR2UYgYZ1gWnTYReYCwo9Pm4+xEXoQWJ0QJYeoeN54Lo4cRUlTPKboTRnCQgeNMWuAxOF+0VxpFxKY0tQUdy6g1PmXWhUAp1cMOEqMig3QUYtRjLOzkHtRbARnNRmDEPQFvK3Jb8kE+OTsnPn7qmtW2b/c6lU2od7U92tmlyWgLrzDW+w0iC+JgyimU6/q+52s17XbM0iAxKmDhXPkCG1ky4+xug0GwMNQE5CbqIJbjAzjm1N1Wrequ6lFybBPjT2NNcbL7QjSDiLoNF8aCegJBmkKLum3Eme5hIxRwvA06RBPacoPzsH42UEGQfAybs6K3BEwL1ovglAmkCuIcoYVgBtlUTJnsHA/PWf/dmff+5qEvXLElB/sLKytdtrv5hjXbt27ZTn3HyDNHxXKo4lZQCKjcDAIXsuezRNBGtChz7oQYGXoF+r10UTA29vK9z2rcXVV0eiZHAT8DDGLUHoGPier+Uip9M9a1A21V7UmgADbPHQSWDcLCm8PPzNfWIKFZNrB+B7/o6PxLwqmk8GaKnpCFKOEizOz8nC4iL4ZOvFhw7u/9PDjx//ube85S2rMlzDUl12smXPrOWWPH9yelKu3LlDFo4eRwUugUP1pc/0FTQNY1HUDAQUNRQ9KDYOMwxocph2SzLbaXek3W7Xe53eqm1w/f+Vd7YhdlxlHL8zc993s0mqScnG3WTbvDRrMU03Fdu0saTUaptgtbstiBX8FPKhlFhRCZSCbxQqGj8Ywe+Fov3gB1PKEsF0ITR1S9MIQWIbIXQT2UB378vM3Jk7917/v+fcW4rgh6yCen2S2Zk7Z87Muef8z/95OWfOnZ395ibZ4ZP8ACRCGQAwIAEQABu2hEkIb+gQ/ZwrqBMwpcXSVX4YlwywFp4p38dWk1Ea1xC7cp1FFym903bjljgeLBZSW1n1wzj6VNZufafol1557tnnvvrCr/+18MhQhg3u3//ghvrq6sNhszmdtmSMNhu5MBXTSNU5u0neE42gvdkragSatox6wGaS7YK9YcfamKHQ7WXJ9Kd3LF68eOlD95S1y1137LoviqKnBKJP0tgM+QBwBxy3UT7HUt2c+oaBxcIagEbXsnAaTgRGN/YTcTQDpPLAEoNjbknkn9iVdSLzJH2z0aIotCEmmYelMAp3isoeTpbaswfue2Dfo498qXVs5tjfXn3z1ZtaIojnDZ0cPXp0+/UPPviJ7KAnAEmmlsMm4t03pqmgPgpSfcyK7JOEhJ6vHiYWIH5DD8cohxXKhBDWj7XWjYw+++JLL/2qn2HN8rUn5o43ovD5OE03Dmz9gYc5WA+KICt7yleVB9hWh7A4laSdwaD2S+7K466j/AAFtWk2mTYWAUH9ATjQWhSjYWvJGBeYInvxgVkX2Fhch1OAMa+OlJQr1Vq1Wq0VKyOro6XSu3rAhV7WvlgJ1l068eKJf7p+wlAC6sTx41tXw+aPk3b6jdXVuhmq9E6bXSCAwDwY6ry4YJFobaTRCAxvUME2o9O1kzHDenmIhWL+Z3dMT39XgF2zxzc3N1f0Ot2X4ySZZbgFxuAZZrsJTGw2nKLNvLi8Glll1keLkgOekDUQdB1sa7aREp1XyNAM9qG7B52I6wASXDXAnrEzACMMoeczcgBLFljZz+gRUyBnyxuNrJMzUy6ngZ9PZNMnKmAstqvlfe9s2mn/9uTJk793mZwMpcrbMzHhZ0GwT/VyIJbKC1RRNBRAUgvo2L17N3hZgY2eiUs+GC+jkfG8iK7TaHhHynirevvlhYWFNc882L179+bGysrTge9tN9tHTUFgc8Asrnx4ZDbkYyxJbIrzLErbSVtOZat8ho4+qOgAFiJQ2XEk2ryF/FEz80v8BEvtSxn7wUik07EAFbfjD1ZcyvOUnvTVYhg2gyiOSqqDaisK1zfDxmYx/d5OO3t8/779X7znwGdXFv+4eJlbDCWgDj5y70in7R0K8oXP8eImNgVisxxF/+ZJqdcjNJ5FzWWnDAKFAAq7ZVS9k7WZqHQao1Iub9R+eXZ29o35+fmbsi0Gsmf79g2NRnM2jFvbWmIQWMXmvBML0zOMeWhsCQxJtJxhooiFNAQmIc3YFDB6xkypLgQGsq10Dg/RgCWg8T0Z9CYVW5Ehp0zPwuuzeVeiLIZ8eBrsx3WUAXDSwVDHHKMyBVs5JzUbeMZZ0ZaXx1iJk3hSSY/N3D2z7sK7F/4wlIB67KFHN/f83Fd0eCevQ9EDEfNwAJO2gQA4KtZNXYlzLVU8eeqNRi7VuYoqdpR1m8RuNHDeD25RI196Y2Hh/f4tbkr+/N579S3jWw6qsfbhdeFNwoS0qs3XUmNZuEINnaksGNtO/aHaOgYMGIhrTV0P0u16Vg2Wga4NZuN705m4l7EZRjqgNdAQflB+5TXbTOcQ7sOlAJ2grouJwZqoXecVG4NLZMiTj7k25SDw9s/s3Xt9KAF1+NChIPN6d/m93L30SvemC16de20KeyFJWvYyp/OkZASrYm3CmgBEHdGzURsYv6SRD/CpAT8RxvFfFhcXz9rD1iBTt9/+lsozqnvuERiK2D80PkDB7e/PYzcDmuCkHZMOWKT2YAyAY+taiW1ciEOGOtegplGPgE3HNkFQQCMPKtRYWM/AU7SxQjGWMqDrDJhFGepEv7gvdcA8Maby4NDApDA6YuXVPbkvL8aqIxRKI5WVoQTU/Nmz8f0HH1xutcLpbqe9jci3VbAoHHsk7UfCEaaooDpYzJVzAM2pH/dmCb/xS8AQ7xDPiMqX6az7P/D2+fPn17Ra3NWrV5vXrl17bWLb5J/ygV+Uo1Dx8wFBI2c4SRyT2AEfVUbn+WFws9GwFmNSsqlIu96UlgRIiE34pyQ+M7gEYHsCAsAwY17ndFs7D0zcGKAgoZM2V6ztwBo1I7F3YnmKxbIBL0liU8UwHPfLF1CT+Tfd84dUjj9z7PO1Wu3nYbO5t6ZKaUYyaNXjqBCrcDUCrjWj+6gDBNvKJvtv2GjeUaNel+0g9Sew0bam+jyvI1vnmdOnT//SMq1RGPIQKAv1el0s1S7q2dho40mWVdSst+l4k8oq7dYraduljfWqisLADgF9BAjoHFgY0bUWUG8zRUcMZMwD0LTpyIEO0d5gZ4Y/fEJ20mwlYfP0LH5lQO4b71xBPuXBLjOwCUyiO1OFxWJeDk3xSqlcPTzUgEK+/uSTd0ZJ9EOx1JeboWwkqb9Mtgu9zdWrepao3aaB4P1pD8CInNNCeF7Oruhfrz+EG7Ju74XX51//fv8x/y5xrSiZm5vzlpeX7Vhq24vjmOkn9nlqaiofhiFIMFFjb5UKYk2DXd1udov6y7jOTejzDm38zAjrrhdYApLvbZF0AcaxnPZKBHT2w0oCE7GwAaB0YABzD3N53Gn4TyALgqVqtfxKmmY/PXPmzHUr4LDLkSNHbpU/82313G/pi/uxVB6qizojLmUDpwXiUmgcF8OhX9qENu0HNpRjsZ55QDr+xdatE987depUk6T/sAza0fs4EG/cuOFPTk56S0tLm8SsgGq3APEZ7e/u+b1xdZkpfZ2yAASCjIXISJ2g/oyVDFiwOWrW1RVA4vTo2PqTYqwfCFy13/R/EmRQkKEXm1CWZfd0suRpqb0vCCTbZCN52FDYJkb89F5tsDyVCZCID5kuUU0RSKRnFkoloc3/0e9em39en51O+O8X2vojwMF6aSUdHeuNMeg9ngtyW/yej5qVw0aFWMfyfNUBa5Ay2tBN5cgkNg+rVyyXL+er1TPnzp27Znfvy/8NoD4m3uHDM5UrV7rjWau2s9PLbpMK25n3/AnxlIx0eig074KN+m9sRnRZ9omXCmelSuGd0bGRlxcW3vqru+X/vKwVB//QmXK5vwMuZ6m7I5qd1wAAAABJRU5ErkJggg=="/>
          <p:cNvSpPr>
            <a:spLocks noChangeAspect="1" noChangeArrowheads="1"/>
          </p:cNvSpPr>
          <p:nvPr/>
        </p:nvSpPr>
        <p:spPr bwMode="auto">
          <a:xfrm>
            <a:off x="517525" y="160337"/>
            <a:ext cx="3173162" cy="317317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p>
        </p:txBody>
      </p:sp>
      <p:sp>
        <p:nvSpPr>
          <p:cNvPr id="9" name="Bulle ronde 8"/>
          <p:cNvSpPr/>
          <p:nvPr/>
        </p:nvSpPr>
        <p:spPr>
          <a:xfrm rot="161512">
            <a:off x="7517117" y="1242962"/>
            <a:ext cx="3964048" cy="2494605"/>
          </a:xfrm>
          <a:prstGeom prst="wedgeEllipseCallout">
            <a:avLst/>
          </a:prstGeom>
          <a:solidFill>
            <a:schemeClr val="accent4">
              <a:lumMod val="60000"/>
              <a:lumOff val="4000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r>
              <a:rPr lang="fr-CA" sz="2400" dirty="0" smtClean="0"/>
              <a:t>J’ai des difficultés avec mes enfants ces temps-ci, et je ne sais pas où aller chercher de l’aide</a:t>
            </a:r>
            <a:r>
              <a:rPr lang="fr-CA" sz="2000" dirty="0" smtClean="0"/>
              <a:t>.</a:t>
            </a:r>
            <a:endParaRPr lang="fr-CA" sz="2000" dirty="0"/>
          </a:p>
        </p:txBody>
      </p:sp>
      <p:sp>
        <p:nvSpPr>
          <p:cNvPr id="10" name="Rectangle à coins arrondis 9"/>
          <p:cNvSpPr/>
          <p:nvPr/>
        </p:nvSpPr>
        <p:spPr>
          <a:xfrm rot="21278011">
            <a:off x="765388" y="2006650"/>
            <a:ext cx="3349801" cy="2198418"/>
          </a:xfrm>
          <a:prstGeom prst="wedgeRoundRectCallou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2400" dirty="0" smtClean="0"/>
              <a:t>Si tu es intéressée, j’ai des ressources que je pourrais te transmettre à ce sujet.</a:t>
            </a:r>
            <a:endParaRPr lang="fr-CA" sz="2400" dirty="0"/>
          </a:p>
        </p:txBody>
      </p:sp>
      <p:sp>
        <p:nvSpPr>
          <p:cNvPr id="11" name="AutoShape 10" descr="data:image/png;base64,%20iVBORw0KGgoAAAANSUhEUgAAAFwAAAFOCAYAAAALhnp8AAAAAXNSR0IArs4c6QAAAARnQU1BAACxjwv8YQUAAAAJcEhZcwAADsMAAA7DAcdvqGQAAJ/xSURBVHhe3f0JvGXXVd+J7zvf9+4ba67SUJony5Ity7IkywgZPOCZYBmCCQ5D2gTC1IQmDEHtfEhCJ/0nkHQ3AULSTE2wmUyY+QM2nm15kK25pJJUg2p883Dne/v3/a1z3quypKonueqJ9rpvv3POHtf+7bXXXnuffc4ppL/n9IpXvKJSXe1en2rl2+qV+g2lcuWy4XCwpVIqF8qV8kKpXD4wHAz39VP/8V6796WJuW37PvDgBzpZ8r939PcW8Kuvvnp82Gy+azBI7ykVizeVCsVGqVxMlXIlVSvVVKvX00h9JFWq1dTv91O73RquNleXup3OY3J/3E6DDz78bY9/Ib0vDbIs/17Q30vAr7jootcPer2f6ff6rxwI8cFwkEqlUqpW66leq6WJ8fFUH2mkQrGYlpZX0vLyUhr0uwa+r/hJ8TvtzvIwpY+pkf79gePH/zrL+kWnUnb8e0Goj0ah8lO9Tuc/dbvtS7q9XhoMhmk4HOo4SEWBPjIymhpj46kvNJcXF9PqylLqdjtJ0p2azSaSLrDbpKlKmq5Qtu/aPjndmlte+kSU8uLS3xvAAbs3u/gfe732jzbbrUqv25fvUFI7MOBVqY9GYyxNTkynSqWS1AOkXmiAEfXTgoCWEpGEF4opFYW0vLL+OywPhsOv275l+om5paUv4vNiktj7+0GVVu/fSnl8T7sj6ZQ0A1i33xPkw1SSzq6UpbflUBdNSTP+xSLyUrBOn2g00rRUzfjoqOKWlb7g3jEYFmiwknTNT952ww07orQXj/5eAP6G2+/8x1LHP7yyupJ6g76ALAifoaAsprLARH9bWAUyDdLpdFOr1U7NVks9oJfq1UqanpxOk5NTqVyqSMKVUglKql2pMExlZV6rVK7u9Ybf4GxeRHrRVcqb7/i6y4aD7q/NLy5Orays2K/bk2qQbsACKZXKHjTHJMEMiJ1Ox+qj1+umkVo1jUqlFAUo0o6aKQ16aUTWzKTCJmqVVK+UBXZZ6cfSlqkt848dOvBBF/IiUQjOi0ivv/WO/6Pb63zf4aNHUlfSK/1ta6MgoEuS1oEAHJOaKBRKBpkwJH56ajpNaPBE95QkynXp9clyIe0ZK6ddY6iflPrtZmp1u2mu3UtPLvXT8cXuiUqt8fq/+szHv5AVv+n0ogL+DbffeXOv1/mb43Oz4ysy7VAXOKS1KMDR5TVJOaAyeLY7LauHKamPmszDgdRPoz6ato+Pput3TaVXXLYzXXrRLjVQPQ37nTTsdVKvs5pmZ+fTp5+YSX/14OG02Or93fS2be/4k49+dC5jY1PpRdXhw9T7nzv93jiSzSCH9CIDxaLAlmWiCY+BDjXSSgU1QF0N0GqtpsX5mZRWl9K10+X07bddnr7zTa9Kr77t5nThZZenqV0XpKkLLk2TOy9KI42JNDlaSzdeMJUunKzKhGx+TWdl9V8r/xdF2F40Hf72O+/8Wunqf720vFzuqdt35PrDvhpBJLAZ9GTOWY105KQh0mi9lnpqlJ4k/aqtY+m7XvfK9O1v+Zp03bXXpMbWXakscCuN8VSW1GOzS/X7iNVSKw3SytJKeujwSeWbXvnrv/IrS08eO7bptvmLAvjdd99das0v/Zz06/XNVlNS17V66PVkc1vCEb6wwSEuKxoIexpMy4r3lpuuSj/67W9Pd9x6cxodn0iF6kgqCeSSZqJFnRc0/WfQlWFoK6Ug5AfqRX0Nto8emUvzzRb5XfuSy654/75Dh5ZcyCbRiwL45Vu33rXa6bxPZmAJPa0pvAc3pLeqyYy0i/wAH7ALMvVCtWwfq6Xvf8dr0/f8w7enXRdcoElORSDXBDJA61ipGXwDLqnGeknqHZoReepPAxybXUpHFptSTfXJybHxTz7w1FMPBlebQy+KDm+1O++VCVjtSjejPkC455ljOY0wSDKWyw/JrlUlE4pz9a4t6V99193pW77xLWlkcmsaCuxirZ40BZVFUxX4UjpyBakQmS2WcKadBh5bvtZIk9PT6dq9u9JWTZAwM0cbtVcHR5tHmw7422+//WXNTvdNy6urklzpWYHZsWVSTA2m6SKDJfmeaIzIKimla/ZsTz/1Xf8w3f41d6ZuZST1641UHJlIRY71MblR6ZyawJeTdAO05qqyVDRT7cpa0dhQVM8p10bSxTu3pSnylckp76tc4CbSpgO+1O6+u9VujVWz6TeTGZTH2Kgkrl7XOYAX0uRYQxJfTRdNT6b3vuP16bJrrk0nl5rp4OFj6eCho+nE/HJqDiTVZUk4aqQqW11SLFQl4ZJ4AcpMFQnHpjfgkvSxsVGpE/mpgUvlypY//YVfUILNo00F/O5XvGJyubn6enQ10owaYU2kzDqJJi5tqRjZJ7ouSZdX0paRavruN78m3Xb7bWl8y7a0c/u2dPlll6SdWyZTv7mUDj+5P83OzEjfSy2hmiCrEakbSX1hhEaQq0j1qGcUBX5FoCP5lF2rlie+8OijY5Fwc2hTAT/Sbr+s3e5cX1OlY517qMEsgJLUpxWpmb4Gt5JAm6qV0nu+7pXpNbfeIpAkyUsy52ae1nFOJl5K05rcbKkVUnthJnWXZtKgtSS3kgbN5TSQfT7ULDMh+WNbwkn10AOQdkzNlaZmoa329P4Dj06YgU2iTQW82x+8Q9PyYhVpFsBFAduXBQHIK82VmGm2WmmbgPyOu25Kd932itQXiAtPPZKOPPyldPLwwdRb1ASx1VZug1StlFKjLPNRIPdWA+j+ynzqLRxP7ZNPpznFP3zocDpw5GQ6dHI5tYtSP+pNPWatKr/Vbte77cJXp0r5eqmTdrf3Bkw8zDSAHso+5iYDM01mk0jezpFy+u7X3ZK+/vaXp3K/JdCeSvfe+8X0l/c9kf633/3r9J/+8K/T/Y/sS93VldDT6iV9zTz7rMFgazdXU2dxITUXZlNvaTbVek3NNCupXiunudmF1BoW02JbM1duWqwsDyolzYg2kTYN8Jmlpds0Gl7DINntSndLk6CzVzXx6diSGKbt9Ur67jfcmu66Q2qkManxbyzVxqbStl27056LLkgnV7rpI48cSZ9/eik9+KWHUmdB0p7Z10zUh7IjuyuLqa1e0G+vWvWMaXbKWvkFF+1Nuy66MDU7PQ2+q0i3yl5d1kxXumfzaNMAlwH4dpmBNvji1lk/La+saMCLCc+k7O1/9LUvS3fe8jKNb+OaOTZSdXw67dh7eXrpDdenW666KH3PW16T/tnd35Buve7qdOzw8bQ8KylW4xWk40s1bk5otoqu73c8M61L5aD/B1JXHUk8C2EDWTAnF5ZcpszRxdJwuBwcbg5tCuBvecUrtgmLNwxRI7ruqrLcDsvv7qBE33nLNemNt9+U6kzRNYEpyf6uSDrroyOpMb01TW/dnm6+/tr0yst2pcm0kl5+202pNjGuTjP08myZWVJzMXWkx9vdftr/xJPpQ5/6XPrYZz6XHn3oobT09FOpM3ciLa4007JUCmN1t9dfHLvuuq8+wGeaza9Vl7+UdWwWkwAa1WKnaf3Ne3emN9/+ijQq9VGRGUccL9Ey2xSQuHJ9RBI/KfC3pC17Lkxbd+9OtZrMv9QTchpE0eWdlgfEEzML6U8+83j6V7/5l+k3PvwlnT+UvvDFB9UYK2lpeSl1emEhqflnf/mXf1lz/82jTQF82B+81usaor5UAGvavskgoRwtF9JdN16ZprYIbKRbJiPLswBeEHjDblcN4EmKGqOe6o2xNNKoJ2kLqR6ZfZris+Cltku9VkfqZSRNyGa/88ar0zff+Yr07re+Pt141RVpdlHqSw3iu0W2jPpppFI5YKY2kc474O+58876YNi7jXuPqI+ejtjhWCkDAXrh9Hi68sLtce+yVrOpCAFkUdLOUmtJs8iyzksyJzUnSqnTZOKugaEmS4V1FHkq3VAtWNH0nm0U11y2N33bW1+Xbtg5lm68fE+6/VU3q0fU0/JqK6Qb0IfpsAvbRDrvgB+ZmblEXfhS7lNiBtLlyyVZExo4qfTebVNpcnxMs0Cm4iJ6gsArVGrCk2k7ayMOUZDCGAekQnqyvbvLskaW51NBDZA6KywxegEMvY8KKmmQHNH51u3b05adO6Tzp1NXPaGgHw2rIfyIM95EOu+AS7vePBwMJ7FKAG6g0ZNZZluqoqTrS3ZtFUCSXk1IMBVpFExEGdiSYYZYEQOizvsCurO0mFZnjqfWiadTZ/YYNy5971MZK4r0ufKsAnRjxLZ3VXq+OlJLNZVRLNdSy8u+UkLKslopHI8CNo/OO+C9Xu+VqJKyJA/bF/0N2ABbq5bTtskxATLqGSDSzR16gB10mzbvaKi+7HTuCjXnTqbFI4cE+oIkd9yLW1XZ66Utu1OxsUVjhRpVoA9ZHtAUvjrSSJVR9R7Wy1E7IqwU2hN+1ADz9txEOq+A//A73zki3f3KrmxtFqOYTZYFBOsYHFmwGpX0AUxRdjNSTEP0Bz1bFB3uBjHdX1lOy5JoJjQrszO2Mh47zHR9MQ1YLSwITDVMQdb+ysnjsrlPerxALbkh6Sgqu9PuprnFVcUvatAt9+ulwqaahNB5BfzRJ5/cLdPvOrpwqGakbGhJB2yknc2Z3uiD3pbqGEpCe9LJbc0U25qwNJmmz55UV1Fj1WWlyCxcXFxOh/Y9lmaOzaYTBw+kkwf2p4c+/am0vNRKLTXm7MEnrZZYNZSJo3OWgVNaEeBPPv20wC6pwUuter22GpxuHp1XwNut1s2Dfm8SaQYA7Grpc5tlWCpc0xIexAQCgxzbI1i75qZBl0nM8oIbgnuVshvT6LYdafvevem6669M02OVtDC7kJ5+6kB6+EtfSIuaTaI+MPnYz8JESxnZleX/yKEjad+Bg5pcyRoql5c1nrQyVjeNzi/g3fatTG7QlwDNjBD1UpQKyPf/sS4tJeL4DI3Y3BUNcFXZ2Eg+M9KlubnUarXSEBNQwI9MbUvbLr4sXXrjTemyG29Me6+4NH3dm16XLrzqqjS5c3ca27ZVIMsiaoXtzfJBR1L+h3/zd1Jnq+pVdbY+L442tn31AH7P3XdXpUpu7AloAG9Kh2KKseUBE4HZI7fBZpdWrG+HskpQN6idoqwO9PrI5ERaWVlNf/aXfycJfiQdvf/hdOxLj6cTDx1IS4fmlV9D8aZ8v5IbDTQed3KqUj1dZp0aaLtt2d3K/6GnDqe/++x9HkxrstVrtdritmr1qwfwTzzxxE5NMK7H6uB22gDgBUaHmWb2JAMyve/ISQ2OqrdAEVqWeqsBxeXm73ijka7UVH7kgkvStttuS5NXXyFAa6kzN5+Of/GhdOBTX0yHPr8vNU+uKh8GxpZ1d2d5Ufp/Pq0uL6dWt5/+5MMfSwvLK95cxDbner2+cMWuXZsOeNhK54Gu3D59a6vT/Z6+wGOGt6TBjHuW8wIA/T3eGPXu1/ml5XTbdZemqalpqxMAx9EDMO/KksatUjG1lUEaufCSNPGSl6bJa65NU9e9JDV27/QAy222+z53fxpoYG2M11NtZMzAd3tDDb6ddPjEbPrVD/65eAh82Ze4ZXLLF/79733gt+2xiXTeJFxq4tU8mcDWNNQJ02kARk/jh/pARz95fC597IuPSt+upl52EwHTUINtGnS6Al+SPiGdriT9R55I7c/cl/rzmlWOTqTqNTeknW94c7roTW9KD508mQ5o8KwLbFQVG4OKFVkj6k2f+tKD6dDxEy6bAZzeVSgXNt0Gh84b4J1B75VUvCJbeKXVtkXCLiuAZl2aQZSpOjr3rz7zQHr6yFHpW9ndDI4KA5yertHsTPtrF+1IpemR1H3y8dT63JdS98HHU+f+R9Ly334y9T9zf/qHX3Nb+prX3qaJ0JjBZsJDT2lKr//JRz/t9W8GcJZ9GUuKgzQLn5tN5wXwd7/mNbulra7GKgG5lic8JelS9p+wk6rkNXGO3HI7vrCU7n3g0bSqGWRbKqKnnoFkM9hh2gF+UcCVhktpMNJJq/NPpsV996flB76UVp9+SqHLaevlu9LkngtSSbNWNgj1FV+ZpL/57P3pqeOzAbgcg7OXDwaDGTO7yXReAF9cXb1Mg+OlgLbSZK2j4HuIVLou/c1AyuIVDQID3LV5+sRM2v/UwbS6uuwJDxYGu6tsQ0s1eI+g0te2b0/1i/ak8tZaKu+opZErd6aRi3ekmiZEQ80qB2pQwEa6P3X/o+nPPnl/Gh+fiIZTy8VqJD1ooNnU5tN5AXyhtXqzwJWFh1SznS2lVQ2aqBXUSWysH6QaulQgIMlI/Jwsj2NHj6aVhZm0KguD5VYvudY0K1W6stQEy7RV2eJ1gVgZ5TnNsmeg0hWpT0NKfQ3Uk764b3/6mf/2AZmDB9PyyqL5QgDQ4WXyLJW+eiS83W6/Gv3cE5At7u4ITG4UM1ihk7udnmeWTH6YBDELXV5tp8ZoLc3PzqWTJ06mxbkT0ukCTywWaiNSE2zWrKRSRYDxJNtoI5U0sJa564PZqXhdmX/skv3io/vTPb/0/6RHDh5NJ2dPptmFRUs85iD3OMvlUr9SGn516PBbrrhiQsJ7fU8zuxUB66VYgYAerqqy3g6h7l2vceMA32E8cymTDaulXimmOYF+7OixtDQ/40WsriKgmwsCrMAauQbFwthkKknCJeJSI2pcgd9cWUof+uyX0k//yu+kB5485AkXD2ex2MVgwoSnIgkfqZS7o6XCMfjdbDrngE82ai+VNF2+KACZxrNwxf5vHu0DfN+AEBBMgtgugZ2OWl1abcm104gkmQ2zywLv6cOHBb6k/QQWjAZcSfVQ6fqtZUmyrBnNRmksJk6HDhxIv/r7f5H+1//2e+nJoydVnvS/2pM1dw0hXj/RZMeNXi9X5iulka8OCW+2+9+40mpWm7I2GLy8qV6VriFtUi1INKt1DIb5dgnpA6mcflpc0cRE6NPtR+uy31sr6eBTT6ZDTz2Vjh54MjU1SUIlDZWgowZpr6ykGamfv9Qs8id/8bfSf/4ff60BuxmDsQdHdQD1irGRWmrwXL5MwrrM1Hqt8vR0vR6PzG0yndOZ5muuuWb33MrKzy232lPcPgPotiYvVQFMl7dkCwzMQfspzoJArAqbCUng5Xu2p62a5JSkajzblGiy53BmbiGdODkrFTMfTgPqwsJCuv+hR9L/7zd+L/33v/6kpZqZKkRPIj2PsLAOT68Z5a6/pL4xUk1bJsY+fag28lsPPvgg7bepdE4l/OTy6rs1q9zLDWO2/LANraKKYw76xq2OrGVgrXCjCz+cN2vKh3PWT9hwydrLENMxyV5P3dRqLqRH9j2UPv7Jj6dPf/Jjad8Dn09/87GPpD//5Bc8sVKWIpXRC3ubJd8qFokaAVOUcrnxzIb/eqVy9AMf+EAsUW4ynTPA9+7ceUmz3fxeTD4eG2HBioq3BJqfLhYiYOJZnic/gIw1J3WDXmUQJYbiVbgpgcko9iolpLLuTfQ7JkbSBdsa6YLtE2nHljFv6GF7mx9JcYPG/Upmk2x55gjYrOGQNdY3ZVUrpRftfSrnCvBCadD7qXq5eCmqAnClxxMDJ8/u0L2RXn5Iou9FqnvjT8OgY6fGGh7UePqYm8CjjUZqjI2l8YmxNDU9laa3TKftO7alXbt3pimdjzRG0+xyK/XoFcozZrWx+OUNRzrn6YnpiUmbnYwVRBmpVmStuEu9KHROAL/lsr0/OFavfSeqoymAl9rdtCpTDAvC0ucujnSHLRzvP4l1FJ7JYTFrfLSexht1AT0mNyrwq6khsCc0gxzfsjVNbsVtSw2ez5Fjw1BLEi7No/yHaVQmX5iZMj8FKk8msyI5qt7B3R8UCquU+Eu1SORfHPqKAOcmw9V7LvrJudXOv13qDApNWRvsZS1KgnnSgMGRfYJ0d8i32hSHO+j420wUYrPNniY9o2lE4IxOTAjgnXI7/G4UpJ39hiPckBgT2JNbdZywPU9mjPoD4TypmSe9JSvK90prFU2qVAZ7YtDhXKPHVzu9RsTafHpBgO9Ou0dvuPaGl//xlx7+9VKt9jPF+mi9zG7X+liqsQFHwDKDRKzR3zE4MigO/Cw9QHV7HVkwoUpnVzvpiZlVT1Jqmr7XBCgbOMe37VIDSH2MT6bRqS2pIVdVwwgzzWa7llrNk2SdxHM8mH4IOT2KngX4bPSPwZp7+uh59cBm+5pvfdOb9rrwTaYNm4Vvv/PtUzu2Tn/zlqmpH6pN139M9fox9eSXswRLV0Z3UkGklgoa7MzO5u4Ztje6FCBqUitI/XKzmS1ildJCN6UpmWyX796aJqRCeCENz2DaYU4yw1TP4I0RLOHOz82nex/en546saBBVgOudDaDJEsJlEOeQw2i8MIgjXqpq9yimGl2086VZvdtO3deePn11730qX37923aQtaGAH/z1775DQvNuf/a7Q2+T9i9TF57hoNhJTYfZyDL0X2R4nyQ6kmKWdsGZBwzPq+fqDU66uZsCGLByRYMOlmTn5su2pImJqfSiAY7D36ZnmdNPMDueEK1uLycvvDwE+ngyblU5pFBOqvi+saFyq4IZLijdwF2gzUXdn0NCx5jRNOLq8uvarVa33rZJVdecPV1r3x4//4Hz/tNiecE/Dve+R3bd+2+6O49O3Z9/2pz9WfE2CXsJ0FqkRqAAlhsbravId6+O6NKAzITH68KqhGouqfYCgN4QFhVXsT3jV+pHyS6pWwu3rElXbZne6pIZ6M+4qYybGoiw5ItjaryFwT4fY/sTyfmFzU4xPYKHkFhGZa79DQWvQ7zcNJqiIZFumWqdtRwKndWechuHxn0uq8adprf+NLrb3p63/5HHwgEzg89K+D3vOee+gOHHvi15cX5f9Fut2/q9roVlk9t2Blk1ERMWlwxfpKoXLoh705VxQEU/YlKAXDCaYCO8kDhYtmQB7tnkfoDx+fTDVddmi7aszM2cwpw/VOOSkUapSeH5eWVdOjQ0wZyrsWaDDNTWSAqoyW9LbTd+KPKAxvfM12Vt6QeMlQDtzQDptFIj/0uzia73c7bLtt7Zfepw098PKX3uR7nmp4V8JFtE9+5tDD3o7wSCQll6xkbc+iqODC1XY0fzLpywL6uXli44p4mwNcAW5KNKoGid6iuumYJ1w+pCizUzcJqM+07dCLVZaFs3Sr7e3LCgBOfhuKZeiGbBhpw2+zKEnBPzCwpH8LZMxhPyMEHDTwhW55exU1llhYCcG6I9FJbPRGu6TU0kFRguT/s33X5FR/Yf+DgE+flhWSnAX7PPcPiSPne71iYm/m3zVZrlOk1EpBLtqskxqhY3KYChVAfkJ9aUCUJ550m3OUBqQqAIqWklaNBOHej+VQNIqBY1waU+ZVW+sjnHkyf+MLDAq6QLpa0j4/LkpPa4C4+HPDuFJ7F/Lv796UnZ5fdaIBMHssSFLW/Jley5TWZ4hyLiGuWAVixhAevXMqvxNwgq4PMVbrTS2657a3vf/jhe8/5AtdpgF918dNfM3PyxO8uLi2MGZSA2tIFARZd3BVWJQAsD6SyxIdQI9ybRKVAsY4RxJF2gpiwkAbTEcDrMi0jC0mypHJmYTF96osPp3u/9Gga08B3yYV7PDVHQgHqkScPp9/9+H2e0bqX2fpJaXFp3hMeegzvWMEOlz7y3ODk4pKFBzEiLjdFPD+gVDFG3lJx26rFwROPPbnvXrg5l0RrrtGJYyeuWllZLqGjQ32EBPocJgUqr8EQfpbmsirPYGVSOEA3JXWr7dXALSfSZi6fBLmC+tGIHQawhXlvo/BebzULdrwnSALtwScOpH/5H/9b+pc//1/To/sPuHFOHD2WPvjhT6fVAepKPNAI8l9YnHejosAAljwQnqp6BnvDm5qdMm5g6WiwhBXzAC+sLsIVg3270369A88xnSbhF+ze8yOrqysvZTua9ZrZ4KgzgQ/g4s2DJiEA6dmkQRfTah1vNeaujkxC1AvRrHtJqCOWifNTWvJEkinBD6pKDRGOJCL1anxNXJatDnie80uPPpY+dO8X02S1nP7mL/7/6W/2PS2QefdVPPdJHF6LyiDM+jurkOONMQvCqGarKwJ7cUXh4ov6MZACNhIOd1guLHYVxFNNxv3b3/itv/Opz3/0nKqVNcC/5a3fsnN+4eRPS8q25M/jGF0RTHEOmLYqMn1p0Bwu0LNH/ZBMdDqv5Mj1PkdscFQJwDudnCsrG7pSrVv68WMG2u22bWm0pJZ4WWS84LfiF4strqxKxTyUHj9yMjXFPotUPNcDeIuSbiwlVMmIdDfCwFHw+sXATLQW3CDwHwJkIaC3CvSu+KaxWe+pVkcmNU/4y0cef2A/GJwrWlMpw/7w1bq8HLAMSOZvIHyGNPNiALpk3AQGwDXd7dFPLYh0VauSvHhwKn+PFaokB5WfwRYwWCOslUyOTbH9TG5aUjmeJiam0rYpbkhssXTyfhMalfPWsJTm+oV0cvaE3HG/dxarCEHgnmXobp56YOFMDSAQWZdxLcQMjQQP8G7wezx2qHjuqcRBOnrF1ur8XfY4h7QGuIy419L1cukzyAIFP1QI5ziYb/Jsu5jlHbBQDiLSBcgAG7a1LA9VDnBZRqUepKPhSItk84SC4PcgyB7EagXJZOFLAAs4xgjyJT96EuXQS1jUmhqf0uA4ZnUQpimNXTHYSL15UB68i4XyPO1XPNfOf9Qy6sXmI/LI+UeNtTutO1U3sj9nZMDJtNlcvZnBIru2oyTAopv7WueYVuVixRt2/KYdSRHxCEdiGGBRSXgCmisulcBgCCBUmHqWeByEzfOkyfJGf2PekZb8IEujTj3ZYjNQFodGY5AEVJPSA673DaphWKJFxRE+IsAJt0CpW8Iv/8jLbyPK8nSI8CUe45h6zeWvfe2bL3b+54gM+He9+/su7rQ7F/vRPre6yjV4mHQsAgEiVgvqgzvg6NyB328CeWpPOiET5iTTeFVajcPmd7rzuFTEmCSypim7p+3sNVFFSQYApzaYQc+IGSwzVfMFSAKEH7Q25bc6i/VuxhgGYOctojYeJAUg+TNBQ5LzuvgukcYmJmfBTIwxhAv4HandfIkjniMyV/32wqUa6bd5RoliFvFfxVK+jjAYuh1dieeIdCmbe5hNUmkkFH8knvULunAugUh6VaqD7j8u0Hn8Q2gpjNedhhS6p+SVtTQHqFwTnqsB/GlggydQ4dl62nFgRT2yyywX81VAM8kRz6u8SEFpuAsUICtHQKcYHVFnDJ6ePVMuDTnoF1VrFuvOGRnwpWbzchVSoXIwbQnjHIZEmG4eKJEOMcXGHqQG6eVREGZsZIUfFWLAZNcsEl5BH9PNLaX5oMoTx4BLg2KW0SgBeg48gMJPxDMb4Sc4Qs2gilBp3D/NxgqVQVkQs032osB3R7PL5dUlpdTA78mR0ioO5h8zYBqiKz83kMuK2bMX5vqDO++55571LvcVkjMqDodXo789lRdR4bzSEOoBlYKdikhgBbQ0wcGfyU+nvQKLZjgkmrvlEcY9ylzaCfdkSrkwoOJPI3rRi3KU5lQHod+dr4FhBTJW+pBAhJNVSEu84ykdPKl8NhmhYlAvswuzGnNkTqs+uUkIhXDEvVU2E3HHn15HenoZgMsqe9m99z6w2wnOAYVK6Q2vZLeqOArJpplVm1zKuIAp4uhgplARq5qUAAyVBwh6hiXUUPA/rolDehJzTZ4GXlmH2slut6nRLdVZPs6buHLOQ36RB/nTcNLvbrS8TAZqGlomqdLwjCfWx5ImUN4yrXiU63FG4b4ZIoFgvaVW4+a15gRKqyCD7QG939u6OjfzCmd+Dqj4t/f8bbk37O2l6wW40Y05sjCF7qaCSAa3p2wiwqyAomLLtlZCtxPm5gEwxYcAMu8p0QwBCurH4CuM8rAqGAQBPX9DEI3kXqA0sFZiui9Jxx7HGqGnMaAikWZduVMS+WAZYb6i8ljHj7fty/yV0NCABlvp6wI57p1yszlf1AILGoWCU0mNdgO5nwsqfqr1qYaY2EpBwXMMXJTnCtgCkVShN/VjFZCuTby6mIzuG3d2cnBzZjG76OYQXTQfE1wPN6pIRwAgHV0c+5oIfvkv5YgAEPDdS0R5Oc6TchQOb5TLNarELzLrMHj2UkvO70hxr4qtdny6gLdOoPI6g0JqSZ1YhajcnE+I5ePucHhddvkVU3H/0/snu53OSIAkbuUAyqLoarj+9qtyK0v+zOywDsL0q7lRWM8gIkBY0t1i5KVCJMmko1HdTamQywkQ7fQDDBoW0Nk6Qu+i5+TS7h6R/cwfmYtoKE6t1rLyuBnRVTQaratBPdT20Hf22VjEdoyk+YRSeF2cp+sQDkCnLEOhFNxlkh6/4W1v+85xcvhKqTg/N7+t1+/W181BjlFxKmw/AYqepeJYHlSKD18wbbf1gXQrjGvUAXfKl1aWvPC0qvNOV1NngDhFzQAOzioKUqZUND/SmDU1JnzYjIsuZ3+IazeUXeh7yqDHodfJp5vtjYE3QEd1NRo8dNtIrWHBe2hW2zJr5U+tUZ22TuTyRu5JkAbd3iXtpZN7XPBXSMVev32xpLUBUxCAA0gMWLrWOU51EQNIQDwGCDOoF1sFrJsIOOxdFp6oGOsSGgKcY4z2SGpsVUb3WlpVgBrbwLscylvjQwSAxJe0My4whqz1HAIVN+LzoBbLAtxMKOsSbiNW1CsGSha/ipW6glkuiGVhFyKHdFN3sS5VFY3rcwmTdPpou7dyvT2/Qir2BsOLxYEsw6zb6ueCVUEcBQIcflScI3WoivlcUjHxQjJYqat6UkSj1GQHM/LXquxcpWcgSXTvmFABDoOfikldJjCDeI/4Guj0uuw8b1gIibbeVz7wQHwakHJoCHjkmt4XeMZxIIFRN3M6XkgZg3w0IIN45I2gRe+h6AGvA1HKfqtzkyN8hVSU7r04VvQCSBi2KlGh6EYq5IlCpj4ADkkjHtLHeYfN8QBAOuUTTjWUFNmPU3lRQdYukHYayoOeAnnHFWamCnB8h6lclw2gGahkQs+jB9l21zXA4CBMOjdGltbhqgONXpUA0E+5yYFDQOCfMQirh7jMiLGgoq4UByb0Do0Dg84NOo9W+QqoKCnagRQr52hVAx8M2/bV9ZrUwZSYhEEmCe6G8vZg6ng0DE6eolwCCYu7/mHD57a3wVJc8rYaIm/5o0tdHikJz49y5Ec63yOlsQAbvslD6QiPBlVvUQzfuhtlP+KUt0Ij+QhNY7ThmTIgk77T69iMtHCQs/IHB/JFUAa9wZXf+PXfPq2gr4jom9PW0RYSQOcYug9AkZAcOEuVqoEkwZjj+qiKZ4PWOjBiUro7H3zZomD1If1JRCpOg7pRlS5MNjGk+KiPtXBUgyKEMJB/OBLljQv/EL0O0MkPwRiVfc2bg7CxecUTgzDqjsU3Gt3vUZE0kyHborG/c6uIhnRZyhrVpnFub2u4sNMFfQVUVIG1vCVNKigsgzCxuKMdhUYcAMckBDwYRiIFlyvrngIpgScP+oUKCH3KWECeBo+8nB/XjBt5/niIMQFtnhRXlz53w8pfV/azf6Qggs9RHwgK8eo13nuV73WMOYH5ce+KhnRSypM/Eo+ac87ydPmiTODqnc7yV/yC90weIM6oXByxq9FdtHxeeZtnFghmlp01MNmEafMuY9A6X2mjhyj7rIR4RQcnAV7uIADIiWwog3IJ9ZQeclTyA4x8YIuel6sxN67cWo/J0nK0+iGaHGntp/xQT5yjGinCY5ciER0HIWQC/ca4euEkHgqyUah4VBJGAJIWBkQYoVvHhCUGQNvCiocJqCp79c+LQqo4hPpB2tD1lhS8ESOcQ/RfZa07R5Bb9/c5/4KxjA8klx4IWNGYBIcj74gPLwpxPhaEU4h8iGmXpbGqpBEURpnEca/XuR35qO6aAH3FM04JBJBlLKgQwHLlxHQ8r66BkomEKFRPSBaVzhkmPhXN9V/sxsIPhvnBPGmZkdJohpIMHZ9sIqv8nIvw9HkEEl0xwkHiQv9z6Y8yUG8IDOWQzL0QkLM8ct7zRj2VRxIYbHnbFtdJ3nAewwbp2ve85wenIuELI1kp+u9KAzynmZRLR1tSFe4GkC6neCQGXqlsnia3DqD8GJWMsLzCOHtK0jlQWTtyk/0bagUPcxJBGQVA4WdHfvoZIIVlwU7pGwlcSq1YjeSUnbOOE70DlzWGMtCZe2sIRziI8J4nSYOruqsnLrHnCyQknFc36DSYibLpwjHJCV0caiVaOqtZRDfj6PZch8MkLzMgLn6Yj/BtwJRG2eiINEY+Wam+WqMs7wAyQgyKKNKRf3bu4IjDf0CmA8GzVYV+AayjZLoeFzxCNBz1QlgYdG31ZDwG8BydptZqdq52ohdIGrCLy4AAcGtciUJlxJ0e/BnpKZQGQAIs1boOiecGgCwTd2PyWAcc/2zAiWs3WFBedfLDZUn9LweYI+CtU5wHiJmzbMIz/hzjJrMlNC8uPzrbUy8CTPJBT5MbBL7ctOYyBxzbfmV16Su65SaxLc5zoJgoChIDqlfcWpPkIjXyQB8G6Jmel4tKYwEoK8VjMMuJsLwyuLz7G3QdceSVVwgYcj7yNBCDJWU7j8w/xh7SKb2AoWHzwQ/+8wmNL/FRVk6nn9O5gcWbfvAc1yFYuXDBSc4/R+40aZb68sjxhVGxMBwcZRFfedtRjMvSPwoGECoCY7ZeRCziE54zYtZ07ufbMybJKbfdaRC88nMSeMLCicskPpQdAYa8fRqSl8dwbC6cIdeGLAvPeoLTrjfC6RTxswSZLteJrjmyPs5zSq5X7qiHfvDR73b3vv3t73nBAyclH0c6AzxaICpLEN0STtw15YckMIODCSQ/VvD6XpsgRdyeigqSF0wSl0mU01hCmqk74M5/gG41IxfpiC9/jQmEGQc8fIzGg5BMQukx8Ar/ONLDunsfPUI+rPWQKTBHvciDc+Kju7GxKTsGfvx5BR+0Vrb/66hw8bqnefLAC34gqyhWTpAxBcHOOsUIT3cGKGQGhmkEKhR+YXYJomh9u1jjDlUBqMw6ZcOq4oDI4hCqh0UszE46F3kEYCINVh5PTiFXWP+MlwnhiEZxo8mRZz5P4AgPueCQkHPqeapzxjQkKo5cUVO69gTPPlnZkOKTr0qdaA37LxzwcjHNiclOXpd1KTCfAkNSLCaoiK8z6cklkmuays+4a1CBsVPY1GnkR6ViXTyknYaLu/YBNGsagOeCFN+Vc6NFfvwIz6/zFUygIQWE0JAGwKgHS618ZZZZMYJAOoSDQT4G+lh+4IdA5Pc7nZaYyksRnYpiozGUZtB7wZZKcVipLohRmYa6kqNCp4LuAUWVj4riGyuGOAa/6JrrkiwP/gI3DllW5MmYELfPYhsaRK7kwaxU/x0v172C2OXi3BgZD8SpKH7ZDrUSDRbh8ESkOOfeKLcEeSsF917diGs/YpCv0urojapZHK7XKOOBpqXn9Lr9FzzFl3VXXJWU9UJOocg8OzPglB1MAGyE4W+J8y/8OUYe0YUh8uKUdjl1EhLrLaQIacYCYKaKlNkOdgi/AJ1lXPtQjk45osIw1ZDgPL5V0ynlmA/5kZo79zjqEm49P3j2EoXqBajhdwopG3hxgw371yhdSNrzpGKtMlyWhHVhFkbX7qZD8mI7AaUxsK2ZZHIemDJ1QLxcD679j5N1wsuVC0cpdNFup5uabGOQZNHtzUcWlls5PqeyNJKcVVNf8aUGCItBk8ETVRdpIxtmiMTreIEKFUa5ARolBYBuIPUItuDRIOQPOUyxHExKslU6qcXd73jHOy5wpOdJxZFicalcKrRhmkwNbwaqpQM/DSZeW1jzCwbyaTtHamoGdYw4AVyeRzgIf+JGOOlRMQymeZl5g+jC5+S7Lo2AHmUwlqDamC8gKKiVGAsiDju/WJ6lUXm6IjYyBR/OKwOUPKk5W+ZaLR54yECWy/k0X/CtuLJqtrXmW5c74HlS8cLGS1ZLpcqKmdbPpYjEjzGiICYRPd9vjMEIZiMs1JAnCpzgT0V0CJCi+8Y1/nmY/lGWiPxyRyDZeDk2uyaeJVwOMjgKytMQI1YyI9xqS+kYBPmETX53hx3A7ChgnDH/GQVPsW6POmn6GU9CqKejmKLOawJQ7fbaLwzwdEnqaMCasa6GskLgO04EKAtX8n82RomGlHkQhBnHyR1egKVK5ipBehfK83ee5KXzSGvPNb/Mx4Q3PYukefk52BxRBTxfxLd6UFFscYBY7eSmNqkp3/Z07rJyuPndbje9F9GLWyrEQkAqCRaUq7gs7QsD/H3ve9+gWq0cdpfOPE0Uah91Nkk/hVMhjqiB/Eg8q4VqxcwbVKWyxJNe4RzNqH40QJh8AaUB5yiHHUx6yHlloBC2lrccAy4As3bjsUN/lMJXwYkPP96fIpf3FmaQvocptaEI0VjOE/Wh8Uj+y5LuMBlpPMrKBEH/Q/nIqTzGGjXmFbp83uSmK5drB3MQ11oV53OkGNs7pvnixv7ED8c6R4QbPIc7C/q3ziPf3DOvJKCHNcC51ESWlq1lxHHJOloaqbyO2PCYeVgytmqkMuKGcZhz3hInntwYyps0nJMPvMKjd2kpb4OpMMqN3jmwOvEysVgJocjsdKvDgJyfJ0aDwbU8Ik+dng8Z8Gqp/AQDn6VBlINOiwKYZ5yqTFQgVALnOKuMTFpJRx7RM0SEW4/DfDh3/cxxHRJPhbLGcl5yyouzvEybjDYb296A5I9yaFLDXnW2qQF8q9W0Sgmp5Y1ybOQMGxxbnF1g7AqzVaTemjcIKnFpZdH8WPDkjIfgidogAOQZ+NBQEpadD6w8sdUez4OcQ71afVI1NJOueEaGTdf45ROVAJlWjn3aVBCpIxkp14CRhOEsDQLVJqV/ykPdFv3qpQAkEetC8bg36kaRX2zmlB9lucxofD8vhFpQTpZ+nNIDEmoNfY25Cui899BfhlUDsQWi2eFxdB79Fr/mKwZL1MjCwpxVBwyKVasdW1/mNzAhvgVEx0G/1+i1Fi92wPMgAz7SqD2hXGZzUHPQ8yMNwcAJAwBihqgw4Tr30V0u4rK/xK+ww2TjK3XlUCuME+xcJYytx9z1J20u6frnRsivCzj9aCyeXPCzmpqcYHl4oCZ/5Ye+Bmh0OOCuCui+1Ayg0viUTZq6n5CL/TCoBnjHNp9fmLcF4zv28NPHBR8mR9Uvqzd1lRCMSo09bz1uwLfXL3hiWBgcpTuZyJNSMuKcq5AGWjnTiejnNUZk9yJl3hRkD/93DOLRmByVBxLKFN+vqdY1MZH4LqacpTb2myONfNcHUH1DWoQf4ADcWGPMjwTy0CtSTaOw54SXQmKVTExOp1HscMVnlZJ82eHFdmYanwakp87Nz0iMYzxBedAgbhTXNcxQSJeSS/qBGkQX3U7/eT9wZYTf98vvWy0Xy0cBD+KYn5N5Dr1vu+kCRtwbYEyMxyqbGkESx2SDpFxb7TDAtTHVpG/ZZtZsehKC7vXGGzlKsR3MrJYCRDEZUnk6Rz+Hvm550ONx7tFRHpZlbYb9i5Le6oiA5tv4vMmtIfClWtSLxsYm0rgcxHM+fgeWegLlwCMNC7+httDTCpLzWGQBjHg0gMn1V3zxrZnu876/mYk0lkpp0QOGSwRLSuVPPyRT1x5IdLRJ52iog9Cv+MESIzyLSgZBUhaODZ1V781GCm0FwLDGgFgyiBdCAlhd0un3FwImoFFpZUy6sdExS7P51C+m88Ejf1wDDjyRJ9IJj7ylYmpyi3rEuOuKxAP0/KL0tvhGPSGx3rwEuHKxYJc1AvVWmXEd1op7Yn/4ku/93u99Xt/FXwNcGc4BJgXA/GkOtilYP0DPGdE/Mwehe22jCkAPhllDYMMjbaga7qSMqIt7Cxrd3ro4HjNhUMOScOX0QyezAZOpeUMSi+Surd3Apw7wYD4Mq47ilZ5Cg8An+8SDPfa1V6x+eN3e2Nh4mpqYShNjk1ZPtj6U1taHXfCPs61PJi4rqzfk+g0vnTu6cmF4bIzWAJeKmIvKBmVluOXzitHK2N2WfpFb3XGj1Vnm9IieOfyRYirFZkmsGtvYSsfdIaSZ9xE2JHlWEdLpfsW1Go1HEW1Lk09ULsrKnfMPl/No/aqjWVGasoCMMUIknuGb55LYak2Dov4wJcOCWicLno7kSw9wOTSIYhHGOjtdS9bRSLvfvDJSbYzWANfANI9eFstmPKoVFYNydYM05I+f52aTTT8dba5RafsG4/gh4YBMvphkbgC6tQDNbXgqo0j60wAqf+4IsQ0a6Q/zMcwx85M1gNNxtH/wwZgReUtduR7Bh81HX8W1mFfeqDUeoGUcirJziuV0uJIjvovjKrvWufJnlvXCANeoPeOWzgp1PayX+WVMikKPEx4DJwOdbWcGIoXVpAIwtUhkaVdFyRedzO5VHIMdBaC/A0yZmopalPPb30oF633UCGMAvcGzWeVPXhkD0eUFrN+bZR7DIRzoZfPgxjHrEYcTeVAeT00Qj7p4tVTO8R1F/xEGZehrgPZ/vMIgQPq7nd7z2uC5Bri6yTHrMuXowtaYB+B1hzTkOjJKD7VCDbqaBMUmTx7H4xGQkGxBG5MKEY3EYMhiEcBTUchlCVR2ttoCgg/5o4IMkMtXXCKKOZ4iNh/ys5eIaxqHAdsNE/CKwoyFF52Ej/IEbMxDeoKXBfKMIJ36fYmKj2qkYTFJUZHo9VA3EpZh94p77rknHs3YAEXpomq5OBetGBWFoWAg02dq+ZCWYD78JeWKk1cOJrB3edOEX5UhX9RJpRxSjdlokJBWnQMMvcE2OapHlgpgG1zicVQeRlQu5ys4DD/b9cqb+D7iZxcNErfgnEuklSN13KclD9VFfsTxZCoD3j1dfzFwKq7iKMTh3m3rtF7Qu+TRzz4aducGaA3wSrUmK6W4CqNr+otMdQywxajOIa5RA/k1ZpZiyhE/jj1JO6/hW1xZ9BTb9wptdkUXP1VvuhEyYLBEKBaK3OOYn+cE41Q6BwherJPFmwGTC8Ewbv6X80ivQFC49v53/ZBWlnWpF/VzesWzrY9QoNbUIPDrPLK8O+32zsVh+/kDvmNyy6zUxKyZModgHaBzDEuEsCgMnZpFM4MQMgiIsf7MtxbizWqkx+7l3YFYBfkNXfwYID2JoJvahZWSm2ZrhWQUl7kdnKVhLYWyFYKUWnUAqI65nmfFkUaLu/1yuqLhx/i2MrNjncdEre38AdUvt0QAyV2ZG2zFy4Uk20PfqBbLO+BqI7QG+J2veuMJDUonQ5fl5h65U5x+AJ05zqm6ux2OS6WgEgZAXKFjGSiZAWJ75xMaP7qn9MwaJR2WfC+xsqpIRVURJMt6E5OS1T96k4CDH6/NK1/44tpr4Kx9qAei0hi8420+bc9u3QP0C6HJHOzipx8v0OHxbxo4QMxWQ8lLjeRbdvLDgLDeVhriMYbBm/IrqFE3PHCuAf62975tVdU8vDZIrjEZawkUAqNIDP45oSY8mDl+mF/czgIg384iFekpCpB05O1ANhXlj8Txci8PRkh6jypFY/OyLxqSB2tpFHoEpqQydw/zGgvjgdVTmLR8XcXmJFItHliDsWAoFHLdKNgXceCp5G1btqs8eArz1dLOOjt1CIYk3eJe4cYCT+INumnYa294g+ca4NCgkPblzORH6zMVkDOKxODHmsTC4kJqNfk6IEyZq+iumFP86TzX2UgJEhv5xYqiLQo5320if48TgOTmURbxsBM9hSVU7rTQ5b0kQBlKE2MBRw16Osc68svds2dFDTY9znECrKgbVlWsrXsXmMplUhQ9go6r+G7QaHTXz+UBtnzMK3Wk15U3/AL40wAXtQ0zTIKYGSNzQAS4rGCFARKA2B5V16PC7h2WdLr4KRKlH4wyACG1rozA8R0YAJWJCLB55UIvU04MaixQoWeRQEClprzkMecpCG7Wdb4PCqPzkZcbRuW65ykt4wjSa9NQZdBLxGJmqYgXpB0PZW8trrpREhOqtmfN8Wgija+MN7y58zTAVdBYLs0BGvpLlcokLyeYByTWOVxd1S5f8uSctNiqdGvOc8miQYgQEqYzGgjwhYpVg9IjVeRBFHQ3g2uoNVQHZh+qLfupjHyAdTlUB4Z0nucPr/Qi6oFq6vqVeaytaBKm8SQagWVbJmPxgoR8f6QSOR+YsdrKeLdZCK+qE+UO+4NtOp6G5XPRaZHUxetUxPpSFaWreXATox44MtBzAAEo397LQpMlFcZFAboqqYHFel9+MGuwA4/1o07cO8hXeSJdLDyhcmhEGk6oqLqSWFWWtQzeFuEGctuJa5XnvKG1AyfMiANMQCuXeZ8h6/r02kwoFI1yx8cm3QNYRkZ1IcWWa/I2b1kvteph4I7xo1gq1P7sz/6M21BnpdMAr5arVVh0K6rS7so60gjYqOhtRn63vuJ4AJHLl1gnJ6fS1NSWNDoy4oUhAMlNLZt9YtykQsjTFfE1PcryE2ZX5tzD8FNF8+dy+ORuqC5jqKTBAyCST/DlXF0eRYZlhQ8paHx6b+xAQIWgrhjEsaTGxicVRq+WcDFOUJLikYYsVJJ5M+/yJ7dmc2X7n/3ZRzZki58GuOo8UpA0IKkY+4Btsykz6ZgRUjA9gO4MByy1TohJGKY70vJIPcuvXoYV+DblqDyVyPRsLo22CFSxfOEJifOSqMJoMCSc9XVAI15YDeuA+H5oNpi21BuxLNhbgnTmqiFXO0aMAVRHS6ZOGEP49pB5UTyWguEdvmho4rsnYL4qnPK86GMKLDrdzuTi8ac3NHCeBrgqPGZ96auQFFQHJheA1iqxPs10PB802KLAcif7/HhVnddTOviHRULt6I5mUedIHBU2qTKU56/BSnJLVfUKeoYHruiyVBwbnXUMXmzGYAegHeniVje75i48AKuxvLVB5bohdA3oqAwI9YaNHo1BHJhR2QCrc/jFryEzsaqGgCzXpCccwOUTdaAucS6jYazVHow4wVnoNMCV4Qifyw37M9u2KymiQQW94wAsQFvtqCEY0YmHuiGdTSxdI60tTe2XlxbTyvKSP9e4tLwot+BzxgZ6iwcfOevjTOpQGYT1h+LF5cVtuLVpNmsvOiIEND69L3fkQ1r+YpwxWubd1+hijlgmWZnRA/LBspemJibUO3nRe66KxJPqCZ8g7B5GTxUBuv43hsX+FnuchdYAv+eee+rq1uNIRkhHMIHE0KVgOnSeBknZun6vlBedeLMEUhUSgBRyx5x1ZtKxYEUPiHenEJ8xgXdatQX8suz42LpAfOqGdo4jS8bxErBYJkCt5Xmgd2N9g1t3qL71hSsNbC4zwrivCe+AjD8qKtZrohwAcI9ArakeF+7cmf759/+zdNPLbsxUIOGoOJ0LXHUI8w/OPMzlJ93sU9xO3LPRaRLOiG8JEJPuMvKLttR/Z0xX4p/+MqaZkNRq1dbWqemHVakuTHpQFUe8qpqJCKM6L/bl7Wm8B5b1i8bomCc0VLKpnsAmHVYZ/bomVT5Xbe5FcgyYMOhyXXZIq60W+SONgYLSZjwwLpAml2w7GkZHiJ4YarHnV+m97mvuSD/1oz+Ybr3l5Wnnjh1Rf9QUZ+QL6CKgCMGAQ99LUF2KG1qijdFC9OEPf7h31aWXf9Nqa/XyfDoL46GnaMkcYAqFFRxU4CXnj771DW/4ppOzs2+fX5ifwjSkUgBlvaj8UFVIESyS0tIryUVS6dqukBxxKTcGLHvHP/3lEoxSxioGZPRzziOOxsqlfc1PBPgxZYeXriRtmEZU9uV7L0qvv/OO9J3vvju98XWvTdPTU2qIYXr0scfSF+9/0MLmGx9Zo4dFFFhYBnW0mVip/OUjjz78ORd2Boomyuhtr/uGnz128uiPLWvwgzmYdSvyd1oFqHj4gURxWDzwTW992//50KMP/JsjTz9VevPX32WJXlQ+SytNuXh/YJOvD2qA46N1DHR83ovPu3jHlcrDEsD8Y9BFmlxJXeeOyubSCbl0MFZs1J9C3VjMBi39DmdNhhe419L2bdvS9i3T6YI9u9MVl12SrrnqirRz+/Y0NtbwmMO3lxk0EYD7H3w4/fj7fsbLF95whKWEJDN2cK78rabUuGONxnDblh2v++Cf//Ffm7EzEDyt0Tvf+o1vPHLk0J/xRjaP4khaVlmk0w2QXQfwkP16t91888ri/OzkJXu2pTtvf2XauWuXGWR9AlUCo5Z0geEBVaBz5GtVrMcsLmmAXV72G5t5DHHJFg8f78im4T3GlOAp7ynuRSoDqeWagTDWaMpSWSNpy9Rk2rZ1S9ohUPlE5ISAHR8b8xqLTU8BTJ6kJ898njBUw/KdoJ/6mX+TPnfffTZzc1XERiJ/eVzXZaleyhwbm5jZsuPCV/3hH/7O487gDHQa4O+5++5dBw4d+rgk8lLvgnL3zpgwsEiX5SYDPI5U8vK9F6cnntyv7vnq9JbX35Vqsr+ZfXqQQiqkIjw+6Gg/S01IK5JL/uSttuR/6Gu6rzkM9UIUl+reh394Ei/8c750LiAdpv85mAaWtAgPv0gU4blfFp+J3y/+6v+d3v8HH9RAHauIMOP3x8A/gHNUHcbGJ9L27Re+7fc/+P7/oeRnpDUdDt334IPLV1xy2Stlq97AlgaYsURnXch1zySca6QrwguS0qa6mhhVpFe87AYG0uieAhuJA2CsBBiFAgRnaCmzlYO05U4S7UmQQIIXjmvnvmb5l94Sa+bRAxRHYSxLMBh7MoXNzeCpcjxbldIH1hCeoLxBHEIruH4sKfTTRz7xMfkH2Lm/j+SlHwQOsp4O7Xts31/Z4wy0XmpGtXr1kzHii0kVHtLEIBrMUITYsyTAG1f4w/TE2Lh0ZV3WRtOMIQFoWFYTe1INnhAJINLRUJys5+nMqIvD6L5+DYcLkkrzTYbMSpB/CIB+As4SrojY0FD+nL3+hSrQOaZuSD3YKb74jUZW+QLTtr8bQXlmeV112WXpsr173Rg5gQU5Gx/x7IFb52r0DT2D/wzAZTncv75yhwqIykXLAoKr6R8FumI6IA3oY6976IfUAQSVjwkKEg44wXxeB0CMU+RL1/pnP1cIUkkqw8sDLgugCAeosBwoM/gMqwiw3CjSr06fNY4BVr5rutqhZBl54sNNaWBhvJmcmki3vvIWxyEyR3DhxrQQCj8aU72r226/9Nve+W1n3U37TAmv1Z4QQNxQ1hVFhANE/4dLM4g+zKROUbAMGOgAOp+YkAZiAhR1DPAA3eABpJiHsmxNIbG6FkCEk0+eHpYjLIB1u9BKhCpd3uWZEXtCFiH2o3EoKZduA00wGRKFfNUb8Se+GE83XP8SDfp1l0x4PvCHFUfSWN/pDXo7F5srryK7M9EzAJ/evXu5XK2dUF7KDOlzjVxBIIcPcW6pwT6NRSAGjzCd5uYXNZFprQ0sxDe4VJQKyq2pBv1gmkgGXtFyILx2rhp6sQhyBeEhfpEazpBYwFelUVdKT4iBFzGDBXjfRHbDRB2ip4oynvCPfDklDpEKadeObf4sme19BRHV6QhWzwp0pFJYNGsufx1BZ6JnAP7OO9/ZboyMzBXzEoyNi1D5OVjBJPqPOLlupBHYlzIv25VBD2mwf1YB6hAUlaOHGMQMDOLkqoO8AwhRBojHFqUDKtLnwWRMEGmdL8KhQOcn4CMZjEaeuYOcsyNQAjpf/4WKBUBxEBpMTPLEj7gkhe9Y+oilaT7Gp+tLndEZ6BmA3/Wuu5aVwWPeVpwxErxRqSgw98cPopJQp8vSZdlqhcElFrNYBIu1GCiYjkuOVh9cqgKQ8yZcxwCP/wx6kqNMQl1eZOfGjpvWgLg+b4AAKbexnZ/9wwF4WCYE0TBKpzHGlozTkm6gMYhxiFd6sLFJ8cV/FK0rylYeXuvXudKN6foZmJ5KzxpYq4/OxeAnom6BuBnnPHfuTO7ySBPT535a1eyRO0DY4Ux4PDHJGCJJZJWDwlH/VVmDKkknHv5IM0OToykNMFBmHo4nP/w93uCFj8oC+JxXp3dMpcsZcJnoe+UPgFkZqgyVdOMRj/CJqSnPUDE1/TJ35c0rOHzXKYOPcqh7q9PZ/T13f88ZvxfxrIBPjk93kHBzYYbJNCoCUME3lQ8e2f+HHYzeXlltpwcf3Z/6knbieuFKVkoAlTPHYEZe9jC4Xq+gkZ2vGkhHCEDNg+IAjtkRHw5xBjkF8GEyxoSExrZVka8mkp40WbWoj9Uh16QlG5WLP0RabqJccMGe4Ev+qEqWq/Oein+ECYNOe8uBhf1nfCriWQFXxqvsB8zOlWE2cAGTwECX0wXtDBbSsl75z33xgXTsxMkYrBw/KhgqIRjseWICsK6jGwTJAhgq6twsuSSWI5KcAZNDZiMKDRG8kK/zd0D8CzAQFtQOxyg/B5XY8MEEiSfneASRtR0LFkUpnKWBIm+q42dWsvrToPAo8qRr2B/pdvvfbo/noGcFvNlcaXM/E+miJSEXBvMCJmaGYliF54OcVYIKJezIydn04COPxoKVHGslVIa1cu64ADz5OC9Je5h3utaR5dK8NwSRsygD2oWaABPpDL7Mj/zciOTpGWZYJwQx26QXAiyOG9yYc348UWF8pcs5CEi2ctjW1jn12SGVgh7Pv8lMT/FRP/CJzZ0KV73UCG/7oR/6medUK88KuBKustoXC+xh+oXZl3VROVrXcVWwKymwrTfFIMfH9j8V4VRYcdiGTNcGLt9/1Gy0Kbt9dWU5LS8tpZXllVhNbMpfRxqqLYuH7XDcuPZqHo67Ueod6FMfAU9HA5npWQbqDjNb34rTkUYWDyw60Wvyl/2Gng/1wJdo2Srhmxb0MNUbu5v67d61S+G8fTnUKn45cRY9LBqhWqlPDbtLz/nGoGcFvD/sr9BqdO81SXR3pABsT6RNESlNzszRMHSxbL3kiYNH0vLKaqy0CWivrnFkPwhPm7Fqp4G1PhIPUlVq8RgI+SCdfMgI8FdphBag80QEK4yx2iiuxA8SGA3u9RLxzOfa6w3lPz6u/Md8XdXEpaSxBGmlxoLZko8U83XCWi10fL6kGzFCnZL31NR0Gld+NKaxOBV0HY0L/0Iw67MzJy6LwGfSswKuEe9kp9secjuNbkPB5BqzN0bqkObQ7xq1s14AqO4B6pIzcwvpgYcfVRq6da476bRqMjeQBqW8xzDtr7DWLCmTKsO6aYw1UmO84bVqJh7M9tiNywYeb49TWhqHbs8SqbdlWAXEBIhG4v6q77ZL2ttqPF7nwWDOVJzyUYdIpgHTj/zgk3bxGj0n4pl6bZnekjqq/0C9KZ+NsmmVjPK9lKRno1Fz9blfe/3sKiX1j0lFdDmnuwCKdVUGJnLgFpXzyp4cDPsnP1xbDXPw8FFycOWsmzPGoiIkjwYjHQ0rL8fF8c+Wgz38Z38PVkiijl4ikD98kK9XF9UL6A1WOXIsmHGNgEBU2IO8MgvzT39qJPKwatQx79VqiihX8Wn4ddUZ8UyUrUP0shinmu2Vl//S//RLz7ox6FkBr9XrRyWZbboZgwFAU3FXXpSDzTVSpYtYT8gtjwzQg08f90I+KqWSfYkK1CwdiuNsVGnrea5dUYUZBcLW/akWP3qVt0LQW5QBjc1KogcscUKvQRezRg9g/AEwAyH8urFOqUfwnJUDXxmoWfO7DPzjrtTQa0Zr/NBg5Ak+yp8xg3uzEoZrH+4/PO5CvoyeFfBCb2RO+WnGmbdcBuIplDcAMgAzMJH758eDR46mw0eOOIxgGNefpRRGI97aP1fRCLlypIlKkcaVNMjy55eV52m1krvSmoxQRk6MGf7GmsYH4iHVRCZtDjDl5deAz5HeBkcRP+NMcakTgDOlz/khjzwua0odSbgabVur2n/W5zefFfCRHSNNSe6RvOvmDBl8dykPmy7M+l2USw6Oc6rCV7iffOqgGbTkWPcpr4xJ/jm1K85Rfwb4VKc0lK9z80D3VyIgUaiTuZGzcPOkI9f5L9KFGZibnbnzhv7s3MBRD9ncqE6Wk12S8ncv1xX88Fgi8WFYJern4hyPY7vTqnea3Wddqn1WwH/pl36ppXQHKAC1kgNJZeh+OfMURRem+8bkJ7IjHmk1CUj79h9IC/OL+NofhmwTu/HELt2ZfLOGpAFpWPzzNLlVQFoA4EB8PuLknuA0AVroVnjVOX72j17qXqhg4pAf5L0qqB+EhDriGUFKR13UEAqbnJj0JiTOed+KG97xlL9+CKaMJtdbZRXazfazWirPrlIKhYGAnNfJMyQ3um6AHxVSRaiA0tlPXJoZEd346eMn05GjR+UflXQFYIw8YS9TL77Wedj6MQ1X5KgUhywtfu4FA/FAWZJQrJJc7VFhhTopUglZvyu/HNz8RjMAYuHkgkJaEsbAGHXhmjTT05PmkfkIM9emVIfrAm9Z3ZxcmSAgrfbys07xnxVwSFPZ49ZLGeA5keBUaYYCjPVCAdLnSja7sJCefvqo77w7HxiMaKLsRB7WsZSFqSagDEQGfDxWIn/FMSpYJ0WlUdcPy4ntb7h1szRu/Ab/7MLiY3rcFMEUJA4Na0kXWDGhIb8wU1n7iXPKUx5yU+MBOHtpuHPPZIx0UZm87lEfZrpqrWt+4Rf+NNZHTqHnBLxUrMyQPl6+mAEjotBTHUR4Hic/90/HdruXnjjwdJo9ObOmNny3COnMekjeKyxRckhY5KHyaViXQ3l5+QEaPcFSKzDd8wSibWuFZ9w4DZKYjRo6Dx49HmUOT2ahNJKtKeUZJmkIG7iTL3fsic9mTxrB++azXsd6eAH2dY6O7w36L3n0vr99xiuanhNw2bgn4fE0UPn5mFecsAjPKY9vvSzHXXbUyvz8vKfpAGtTTAwCRIAN+OHPLJJzJVVeWbl2gEZp+qGGoCyMRsvXTZBYl2E1E/kTRwEGx/FJp+SeNKmhZAZza9ENRsM4TaaXozoFNvu4hxBOQ4yOjoV9T4PJ12vt8Wf+W53WTs2Tn/EW5ucEvFIqH1HOfmc1TAWFqiBTKg7T2YXIVyY3BsqMiupw9MRsml9YSqua6sOsa5FVngjER2IstZIupDoaA2AiDqWugeUGChcLUgK3x3k0GJMdQCOudXF2xx+Xl8V6EMsOqBukV5FdphsuixcNhX8/TWhqbxXjPHuJL5jTgDxxHWXJReUNh2bkhUG784w3Bj0n4LXayHHB3KKq1q3kAgMiF0D24Ia/AzMG1wi9THcspsXV5XTs5GxaWl42MzF45esroVtZRzHYAsJqJCPyDOuCiuugcwOPn4iic/7cuzIWiMOAirTjSBvjhAAXcIwRNL4blYmTfvQ0Gik3hT1zd72wipB44isvpaEoXgHFQwDxkjX4yjBR+TRct//Md2I9J+BTk9sPS0cuu0jrstBnbsmswhTs3H3kJCqad1m4Ig1SuP/g4bSytJj48Kl4ckUCKK4iHWCiFuiSblRVji4bJmRWFnmKbXoDAKx3e4L1AyVRDlzo+tgzvpanjvQGbPJoQPyjPuZD/LrR5Vyk/iM8xOFoM1U8NUbHvXUbKYdnP+Uhp2KVl9XcM55Qfk7Ar77p6jkNRnNRqVApgOMBSZnCCZVwq0ZgHCEKdanBACw/JUvlxMycbPIFN0A+MEYc8oi4eX65KiAtlXT2PuqEo34Q4HvXAL1FDpOPQRSTLzYiCS7l5dj6J8zcqDjqANE4HlP0QxW6p6me5kk/GhsdPiL1U+fNRDRgluF4Y8KLad4FJufeCEaU2+s94+uEzwn4D/zAD3QqpdphKkTlkBxancIAAHBcbQDQOa2fU7Cpo5lSPMU5MTOfDgr02dlZL7OG1AK6Ki9pUxbKjeiBAtnikWESJ46Dp9LoPHoDabNYJAIoXbrx4sQJ4Q8Vk6skiKOXei2dAYaz0D/CLPUqA+GhR8C3VzbVsEz4FMt48C4uTEVYJj5H8692Uj6nYfycgKvQoUylx9HBvjZ6wagnJSKkFFUewIakRPXkqJQYRlKpNLfbTs7OGfD5+TlXnopaos0d0VXJrKI5IZ3Ws8qGJYI19UJlNfUOfU84jERZ8EP5ubP1QpLMH3IDuPwQCAuOKfLmKo/rEKvUokHnJTsBuCA3rzzFnDWCIuf5qva1D3zggdhMmdFzAg6pPg/71pJGabqsKy5/JNyDj47hEwybsYxJ60Mdo6PqTCK0sLTi226sIOa6VLwpncoQKDkIucuBJn2+B8Tg6ei1+Ugsp3/6c3lKkJdtVuTvLW+Ey99jED1LP3g+Xb9nCUirH3/+p4zwNQYqkxcnoD6UIomjNSHh7pLvMMkON+gpVefm9m8c8LGRxgNiqG8pgmGBTMtFy2cgyx/YfeTaVwG05ZQ0CkNHzi4tpTmZhysrvMVYfpJyqwRSUCMdbUkoH8qkUVnzhiL/rGdRQWHtRvHSLNItf4MWXZqeGbNTDXJUXmDiz7UziwJFUWbUJYSIMH7kRTr8WN71DmDpa3nEAtYaFtQl5hbUKb/dp6xHnn7w8dMeRTkj4PV6+T7Zm4eY6sKHWTRDHIIxO51TLMDlVgJM2lcMBfspLUnCj8/MpkUB71U7SRt3kKLLR7rIXimdVP/w0NG2NODqPFyAkfcUoq6BLGcAdYQAK7ZMY9nk3ER5ocay8rMGQ4qx7TnP67Zly5TAooG70tc80KVJkMslffAJTmXZ9vRY6tUb9KpLzYMbl/D//Ju/eVyZ38f7Xl0qGXNCZbIKBbDxg/ifXys0O1NBirsqdbIgCecGcmyhCOuAwdPSg3WQ6UHnwxGntGGj0xABNLQOfnauH2sxtqN1DXDkpCSWcqyj6FX5EdOQSVP4MT7EnvO4W+QeBKhyk+OTaceWaYPt999mmHALzzepVQd4RY8zpxAT8DWUBRPMZnRGwE2F4sfqI6OekATASA/dWkDhVKpVhzz5UXnV15XHz+fyBEwAnllcTDNzs36e3daBflSO6DCKJHoiJGlcUy/OW5SBmuUuh4RRuq45Ei7nSYoSmGedxCBKBhASG7/Q2QiD8qcMyqJx1WgxKYuFMFxX0/gqmSoj38xWI5Wq3HyOBTHKNamHwwvvUVlYmKk+/sTjp91qOyvg3d7Kp8ulqloqe/MCv4xRQDhVdeDriqhAx9NP2sLP0yAtSO88akWzzkUB722/mQSh81At6GmAAvxYTMoeguUms679SlXZw24Q5UeZnk1m0qjCM9UinWvwOIb+tcuv5XJwqQGgYWnE0m2+bEs6BlzVEAup10kjxWF63Y3Xpr1bJnxjGn2NNNM75uZmvNsAPuhN7Xbz8mG98F6wyumsgFf7/c/3Oq0vcSfdQMsBPHDzC9gBOqTNftGd1lrdgx2irgqy4XNmbjEdP37CzLFHhQZisYnuzXlObkBnEflQcYBhomNpVL65ZEJUNFze+HJmJ+sl2bnTipeQbPFKvDUJXe8BJmVAvXlnAE8nT47W0te//Lr0rbe+JN156e50wVg9VdXg3XbLD/HyrCn7aVjY4uU3x48//Zb3v//9awNnTCHPQA/u39++8rJLxGjpLTyuHVIYFfSij84tpWIYAAysmI3/QdjLpEHPoR/Z/rt9ajLt3rUjAETqsu6/vpYSAJGvy7NesDeebljAg8CKeMhDeESjOQ6XjsY/uTzOKUT2QY4dZfo8wlgkg6eHvvSlVJOJ/OqXXJMKndW0bbSartqxJV25c6vO66nTXEmdoeqhOjGGMLAyM11eKf7Rvfd+fIb8zgo4dMXVVz8qtF6rlr6QhfcAVyzBf9Q2QJL+oiA6qfWYVAbywgDJFjeu2WDEBp7xsdF02SUXe20ZpFjMIisqSiNEo5JP8BAnuewJEIEdYbpyrwtwcjJgXCuSvR0hvOCT8ShrjsxFoHlQONJPSxEPgcIGnz15NG2tltLN178kNeq1tG1yMl2454J04w0vTXfcekt6yd4L0/YRqUKpF5nUqVRjP81YaWp0/C/u/cJn/EjhhgB/7LHH2je/7IYdq83W1+WAUwGbZFIFrre45a4O31wQl9ap7ebq2po4+pPHvdGTq622H/u+ZPf2tG3bNleu7AEoBh/rcQBRGe7y9qPMHBAdEWL7h3oIWOOcNPi7YeTtfFRG7m9LyNdwriM/4pN5FOO08nSYG1Txl+cX0vZaOV1+ySWpLgFpyHKpCviSpvUjYxNp9wV70rWXXpyu3XtBuu6SvenAyXkZFeX/+Fu/+1u/qCxN9N0N0fe+972Tey++0IxB2WqYH7Vg1ObuBwMIaiV/Sa+XXKmc0vDSdt4mwU2IsUoxjUsSlmStzJ88aXUCeACBSsF6CdscF+ZWsBplh2LWn0DIMFI5AlIRrb/dKsQLSwQJxfQjX8JsP5O/wtS95IfeZ3Kkc+dGcmWguFFi+PGE3qjU40CCRV7keezIUdVjjpmP/dievXVyKl2yY2t6262v+D//6M//+MedOKMNA37t1Vft5vlLpuZMa/36DTGEVLOlDLB5wwSA84Z6XmLARIBXDG3TYLNnajy97KJd6e5XXJN+4t3vSN9wy0vFJKbTnHtA2L3xbCiUD4CuOJT5u8H5yxo+t0gA37Y8ExzGFpGlU+mwhgy0HCYj+eZqxSuNskRsveiI+RoWCvlmjayiKa4mS4l39suIcB48FXH48DHVn01qikBjk7cEgvTX7NlBgHew5bRhwGVNbNEk2fmyxw9iLzXnExMTadxviBgFKd/fG9Mk5cqpkXT7hdPprS/dm3747XelH/9H35i+9a2vSy+96rJ02Z6dqaY4PTVgT1IPecKBdCt9SDdjArpDhaoCgJw7yAMt4Ob+Oo2xRU6/aCPUSuhhzwjD0wfyj6yjZ8UsVV5Zb8lVHOmIyl5LNp2iQui9zVZrptjuzk40xtOQ3cVWWXIIgOxzpQ1GT6ENAU7Cfq9TG5d1QdflbfbWy+qO12ngu3zrZLp8etQAv2TXdHrlrqn0TdddnO6++Zr0La+/I33LO96SXn3HHWmHBpiKGmgoyZ5WXlvHx4CFJwfMLMzkb9wHMFMOjJxhzAGVY5ywqkAdKAqbNH2e/chC0EVOeXaK6Aa1OpG38qEQjmv6n8ioK/IgzPHkpUap1OJ9XnWNOdLhv1ArpDe2e4Mv0bsK6gEeH9TTMR1E8/w7lTYEuJgZSi8Pbrju6nTbK25M115+aXrDHbel22+4Jl1/8QXp4qlGumByNF2xbSLdcfUl6Y2vvD69/o5b0q2vvCldceXVaXR8woDF29piSlyS5G6fGBcD6hG6ZhMmQOQ7o5Bwd1GlC8CdhYAKnuwXZwEGKgUplXNcAHXaSACIHhuQ9NxJjzNBiRsi4Rfg8j/yID2Da/Aga4Vr5cObJwTy/rf94m99ZtBa/e0K6lCpO7LB+xqvWDVUb/28MzqFNirh5X5vUJuQKfe93/Ft6X3/4ofTP3rn29LtN92QJhqNdKXUwx0vuy699paXpa+Vu+6aq9Lk9LRniQUVDHASx3CSIrEvyeymLQK8LoB66i1UjG3FVIz1CWxf4vmnMMml6iNwBSyAWJ24C4fq8OCoATaeaED1hdRm/BvMQNNepgCRM3n6uH7qoMwPXe8A8Vl0o6l39QaDXm/QJJy3FBUpQ+NZuxljnCJ9vjBsfIjwU2lDgJ88+fCIeB9Hv3ptQSYdzO7atTNdfvGedIN08pWXXOS36PDJF15oMBCTg0JFWl8Sp8oyNUZC+BgSaoD3YRUZaKUnV7i5rK5oMxOwREyjPQCJwM3dXOxyBEjARgWYxAt5djvrqoIUBtQNFn552tzO90zTDaiwDNM8TZRBuALk5eUHNmpqvGmvrGjc6RSLA424onp19OmiQB8KaOYcxcIAc3H/ze997wLhp9KGAF85MeRW0RYAgTM+Q07GrJjt2bkjTY+jGhSkygICVkFLUYfSa1L63NvLbj3BOYs/3bQ4MyvQl2WodNL87HFJJ3dN1EBZ9yYO3/whHaM+QPhBALk4j+7vNRFJu2esKju3OIweEfQvAM11NH4xsaHROMfpKhv0OINNGi/UjgdN+cMTFgpjUKiZwTi51bZvv67kV++R01CmYTmtdNIRwr6cNgT4sN+cUuHbKZwKsByJtFKxKozL1x9V0gnse9QXU16cEqP5WE23tygVyrLHY6MO3bHLIyVIfAacpVyVjFfyZZKe5SFvOddMfipb5Xt1T40bW90CVGnsAE1x3RvknI5kcrHARh0ibTRGVADTkTJ7VlORnjS86Eyyk/rquZobp2J1RMHDQqleezPIIITEHRQrab46doCyvpw2BLiU6i5JRMN6UAwASHTJTF0IOLqTtwnAmpj2Ir3MJ8K8FgE4VEDx2TPY6yiPYjWNaabGtmBsWjeo0ubSygX2vXsWYBkvl2Ag4por5e0Djc856WU1qHohyQQiCGoc8Yyg+A6OGyd6T6w4xuSFfPFTdN/5t9TL8Zq+8S0Xp/E9L0m1yQu75dLIwSd+47/eoMbc22XBarVtw6DX7R3cVR3+Py70y2hDgLcH/Qvj3mZ0ZT+iQUXF0UD2Ju+tQmJL5dj4ToU1hmv6LotEGDLL7HdYVxEEGt1pGAaXnqb+IwJgVKYiYAMIYIMlayvkFRMilZmBzUlIKo1rT9PamYAxsGrE2ODJG+ViedfffhPQ9IpoqOh1OcheX8kawXa5JJ8yPAirm66qDq3uamoUO6lWKz04suvCT7WWZ6+VtIy1VldTT3nwFqRCpf4XL//mf3zYBXwZbQhwFb/XIKqise4c1cOvJyaFdVpqayCU/uXFkLaH1b0G0s/txcW0Kue7PG2hjz6nu7Icq1EdiWvI0qEhaRxPPoQFPYHbVfizHBCNHMC6dIHCmdMBFlwCNL0uk0gPjgY3eoX5F280oPWykjotvcn5BdGehHk8kYBADlbPfOjw4fSRT/5d93Of+eS/GHQODse3bfsexqblpVXuoKSVfm9/M5V/3omehTYI+HB7sCwgpJsBFF/PxFShquq4fJw9JwtpdaWZltW1VldbaWV+XtdLaUGNwJ365rLAX1ryADQyNqYGUYUAXXnxOCEAGSwkTcWhhqrWmzx7KfMyA9YSrgahUThnIOU8BjhQBDCuwz/X5SSjGuTthqIhKNLeER7xwrk04iuMfMcnZcbK3H3oxOzgwYWFQalZ/LnG2OidszMnvSNB+lOz5f5/ftW3/uMHlPhZaUOAy9TaYm5E2Mpe8xAjLFkOBU6lVk21QjfNHjvmLjl77GnfoV/SQDhQ15xZWElH5xbT/EJIOhVlikwv6Et6eX8VEkkXZlwg37CzeVa/4scIKZPBjHLxNxIiSzK9Qg1v8NUTANrb0QDU0fL4iA3H9R4AUbVY5IoGIh5OPhGGk6RPTE2nye3bU7/VrNyye8e/Kw4H3zk/N5Nm52Y1PrXYQ/lrzXLxvzjT56CNAZ7SDkwyKsR6h3mGxDSADwUKDy6tLi7IKimlYbedjh0+ZLOQFwHwdZPH9z+puCpQfkyN463LtdSTIw/A9qIRagBw5HJ1kOtjpNYWC3iI6AGQgRbIeAegyiNnMosbEh1AE+Kclc6SnHvYT6duPMcOT478SRiYZd6+9+Li5RfsuXF+5nj5xNFjnkuUG2M/17nqlu9+zbu/dy5L9Kx0VsAfffTRmiRo20BAwzQYMJh5l7+uPbBUBF6lbp0MY1u3TaeeX+y7nGqjo2nvRXtSd3XBO03pAczK6vKv16fTSGOHpsuqIGIkMMJEo6pIJwBlIMQcw+f673PLolUG0khYHJ0+MNL1uuTCv1UOgZSQNWBM4cORNijiyDM7LVglbmuvpisuvUI9eFkTwlkF9DuFkcl/9YpLbvyxu+66S6Ccmc4K+GCwOK6Kj/k7wircdiZMqqWpHfp2MNqQ9T+aaho0YJ5Hr+u1clqQCuGR661bt6TpsZG0vLhkxvtqmIrCmyeOpNEBnxIr2Ya1U75WEfKjptSXcqMws2RQ3fXl7xCO5i3Ow4x01IxC7cB7LrUOVgL8WAaAPIlSPJOixU0PMuW6mOYOHkg1ma8HT8ym/fufYAq/nKqjP/6K7/6BewobABs6K+CN4kRd0ozzdVRIlRVjSKMu0lA6fGT7jrRty5bUVcv3hyXh30gLM3Opo/hMIHbt3J7mpet48zKrg6WRWvrSySPprz79sXREgw4NR70i/5DuXI/jItAR3Kj5MZdQUxaOFNumhk+RgZYL0APyXJJpshD67Nr5+oQ/Zxm5pNRUHp/b91iaO34kVbdu/6O0Zecdr/r+n/i5LHhDdHYJH7aqvW67GrNMdSBJIMzZTs4GHUvU9JY0tnevmJSZqElNtTGRhjwGvcJbIpqaMEzbYvFERrXgfdyTe3anR48dTfOa5nvBShLuzToCq6fzsDhCPWSCaYACBpROIBJ+ma8ie4k0AzdIjWIAFUNeoZ6iIWkEjx3EJfqp+XGIU4ftvvyqNNiyPZUv3JOqV1390Gv+6Y/cl4VumM4K+LDbqw97PV6eEpJkpjSQIX2uVExp1QKpfuXVaezq69JwdMI3ULfIhFqRGukqWUnmHc/SHMd01FR+YWYmXTA9pYlPUZbLauznyLayYSdThgfIgBFW1gA0eBkSDHCexeK41j+OVg26MMgRVedhSsbUHf9Y+1lLnyXmkCWJ/PyvlCa3bksve8Mb09RVV8timdiZRXledFbAO63OhMY0zUwANt6Mz5YzWxP6GRy4NP/DNLJzW2pcekkqS71URupp5cRJSXnT+hw189Rj+9K8TMbFxfm0ZbSeLpia1HjA5scwN8nDg1yWHyAZtIwyWMNPkRxEXIEImJ7Q8NOR67W0xMnicmKrRXUhnWeyboSsIURrQHPua9VZx+lt29OW7dtSnXuIL4DOCnixUmlUKtWqdaKcu6v1YVgNViciGIIxbGskv7ZzVxq75vpU3bY7nZjXYKkp7/jUFPfR0sKJGRVcSG1N+a+8+CLvdvLsT3l5Gq2wdbDINXQ6hBf+9tW/DF5d6SKimvI4SC9ebriwaxSPMIdGGCE6sVOUXi+WkGNWTRpHUnjMF9QvyHhKZZDJ86KzAl6tNYQHgPQ96WGsiU9osRWCZdcAHImncsSjsnwdZUygb335jalx+eWpPDahyUFPamYinZSNfuz4bJqbXRQEhVSfmEjluiZCqjFrJzjGDPQ5KPKyYQPjBsBl55lDKmks/PzTteGUUFjiM5cljTQAJzCtYqTKWOuPpWHKXIsYgmT1pDKor3PW/+Fwe/rsZ0/bGbsROivgvW5rEsbggYLR3aygMajFq41iVxKOyvY16fGMEFtY6QF+5wUXStXsTvXJrWlCqm/bjj3pUU0YnpYkzanxtuy5ME1q0FXtnB+OvYaUgTsNLFGIVfxfA5lwOTeUgAHE+KB1JqEGOAb9ADdWBvEjHbmp48qJb4PMgBpWEqFmgcgZH/Kf3tfrbejLJqfSBgDvbIUrKlXWbBKuqFBbAx8SCTNe5hTg0QUVU5VhcuNaKK2f4dFFZfdFUjW702B8Iu256qp0yc03pctecXO6/NprU2Ni3DPQXFVRMwDxsm2mtgy88rQqMcIQF7AVICEQ2NMhuQAkfnQe1k+AD1v2hzc57O0YPFF0CgdwovBzeJ6Gf6F65DlWHq8846Gps9FZARdtczlimjsylM7GH8CFC9a2maRYEhwRJtGJ5soVz8EpCNDG5XvTJbe9Kt16111peutWL2eyLMAy6qlfQ+FuEkfWl6NhKZpqM3hFIwOQLYxMnRmUiOJ/xGH1kUvs7nIleiLqL78ztGaPuwFUji59TmVUrgXI/EfjuX76r2jirr6hT8mcSmcFXK2/JePfBSNFuUkFw4CCH9cGRM4DFNc5a6ok9zmrPGKtKf2E1EdRQMbjiMSnEgJMaf32OIcBChIfgEWlfZIdw88Nan6QCc7jOrsF5oanRwC+eaFh4FMJnBXO1xCZZHz7jxEmKM8n6oUgDavLreVzD7iYb7gQd7c4IhW8DMBvbFNFLFsAQ3eWxFMhgIKiq7P3mhsB8Yo6ogc4TKKoMeWox+iUutN+OXjRaIATznF1JJy4AV4AYj4yivMA2UXkkko+PndxPvqf81FpOqz5QfLPB2QS2BehS8OqarzhzzrmdFbAVdgokmLdCjciurIfPGVqT0NkUmj9Kem0ZOrc/mLYz7VbP2tgFeOAYXMtq9OXA0nFoXyMWO/WGSmYfO1vFAiLOEye1oDPehqX0SB4hWUSKU9Ntw5qllpEWDS8Evlc/+QvASqVVYn+hj8+ndNZAVfhY1ROuIYQiAkew+NuTK4PLc1IMv5qCL9vVsdcJeQ6nuSWSJ/4wlWGqKzrogDOw35WBRWPhjRIxHHkPD4n2XkOpEDJH7h1bB3XG0ygix/fVVLGUZ8g8wmPlOts+QUvCJrVlK/Xeep3B894PcfZ6KyAK3O3ovlVQTAEmOhugITRkGQYLlptoKu5wWAVYtCzVThajUzcU0L6na8rQhkBEv7k7RscWblUcF3Cgo+8B5kHytcR54EyO8/nB+s9CvNV51wrOzx1aheNiCdFRnikiTjWTY6YjQnFtKHPgZ1KZwVcLTuSS5fZAFSB6W8lyA8gqBxE5QEYFw8jcecG9RKVzLjWOXnJUVmnI3UQuhxbmuLCDiZaxDcfOS8KIBnntoi4ppeRIP4cFkFccR12OBIf6kqUha0/kph5+R9A01BRBtxGqZDqmornVoffe++9Fdmp1uGQpQ5zSkDGqE0l1yUrlzbr8uw22dqCPjXhbxg2NYxT5XARxwOzHFWztMv5OgOIc4MrynkiA+PDKTzZRb784xj52Ud58I+AyN9gCuw1oQJg0li6s3S5yyj81UiFtF3nZxXaU+mMkS+qX1QTiHWqA9hBwRAlWjcLfDNpJgAFycwaAInj6HQhLRTpykQua2BFRRVH8aE8PxxEw+X5muTtcIPHeeYXoZGOjDlyqvxdlguLMPvJ2epC9eAINplJNwSTo7xx5CX+Q2h0sWXfvn3P+gbO56IzAr5UPzI67PdrZt4l4et/a5XPB5rcRS2jMp652S/SkI8lXiDZNKMymWQZblXKUq58c2knftx2o9fE4OuKwxNZZeXlEh+lZWHmIcJNa34AmwmO/Fw6F7gsjcvRD/5MRHCCvBG4How3Go1cEjdEZwS8vbAi/d3z004e58xIgIxagSkcxDEHJPeD4jwcoLgCZlx+CuM0Xz+hAbwgpsZA13rdQ1PyXram4hVLN1Ckz4GP6XlWLs5YhBoiqhuHFARxnl0TkbcBxQ3o3C+CzaaO5Jn3qpBs0ofEC4vGysHTH+0+G50R8GKzVRePZWXvcuzn7hdWx1r3FoVEhqTkQJBI6deICsdR4CifHKRw5KWj/pNvSHVIufNZS0t4lhdFZOnXypQjKOKfIqEi9yqFI525v9MoLnnk1/xyNXJqHcmb6MDmY2E44TWI50Gn5PZMko4uin0J9DowURDAIJ0u/TSC7zyuznw005l/qBRi5iAqlzVpinihHggnApUEoKjsulsPzyniBZCeXZ5CBpI0xOccT0Vd4ykrx2GZg5k4nkK6zpcNlHKsOlocy0I2RGcEfDDsaDo1EOAhvRATm5hh8hd+hBHsOHK2YMyY/JFSS6qrGvGzyrku9gSIyCNYillkqI+IRwXjPFxO5oFySBwZmMiRhsYm93WWJtQMvOkiT4K+dHAGsFxItnM/hYi0XrbyqfQ7xfHsckN0RsBVbIXduOvqQkWIYei0rgZjls6c8aA15uVv8PHT/ywLUTSK05GQ5IqPBIV3rr4Ijzwo12nwyeJTBuTz7EiaiHW6P56RnsT+IyT7nzdEhOfnkd+pDSe/qESpVOifO8D7naHAlp3pkkUqzMXoOrz0b40ZoNT1WtT1uDhAX4ufNWAenxDIfnJxu03pycMuyy+TcsqCfHoKuQSXk8cPl9NamWteOiGOfnnZa9zIn0t6Y7wjPScSc+1MSt3B85venxHwJAsT9QAjZl5ejOjcAuPNyfjldnMuAWY5rxDhOpjdrALEcwXxd74EijjRn3uDfuRNWVEvKPggDyg7nHISZJ4cKcD2c5lrhZxCWTyrOzKJP1OkDnJecuR1KiEQqouo/IxX5Z2Jzgh4WaUwPhBtjTm1NmV70KDbGuhgJnjLOOd4KsG0DgZEx1xHRyzS5E6lZeYl5yyNeiBU4pB68tC5/lnH48cPTyXgCG+hq4NylUZj45x3To5P42KShhA5pyieM6LYnxMvOyhAZ1Z3Mpuf13aJMwKu/MG8BANs3LEflVdxsVyrP697ROXzCkN5lexv7i1HorxC2ZXAsZ/S5WkIsg7OrBauSXVq3PVysh/5Ox1b8SJMkUiehXEW/Lgs/BR3jReCM9UR4Q6QU4y1fAhlf6VO5EdZOp47ldJPmtZrohc7Z6mMJE8/SwpSqOQBRA5AVlFR7ueK6frUSjszx8XhpyN14MrxI557ka6dj31C2k6l9fJz/R555Mc8ffSO9cQ+z67znhLYrpflbPDjxzkCsJ6FyDGf14rhGQEvyQbUAFcqqFubebqjgKYgNuVTSS+95laMfl9eWSivBOndpRFch5POUYjkOMRFcGKlUD6qoCVqLeKpdDqIkMty9CjfecjBa26uAvBaA2R+llaR468R51kjOyr/1DiZX/S4wlb5b3h6f2bANWwKpJLvmkvKxb6n2Gw/WJuOq+B8YYtwM+WLqGheafxDHWGxED+AcfwsLn70anKwl46hApTOFSQkBxSX5x/nUBzDH1ov1xc+EBYqS3xR5hrYPrh8/yetfviv5+eDyb2iUBgfHhye9qq8M9EZAe+mfhlJI2NXXD9ethUvIQAI9n7E9+k5Jw6MuSJUEobNtBhGutUwvgbALF5ekbX/XCsOB8r2Qn90ibW4hNtltH6ZSy8ueuCp5PKyIwQvMLd+HX5ZKa6v49jHBQQ5DvMJyuhPPtV/asPT+zMCXq3WKszUAI/ub4sAyfYCk0b1bKdSbj3kjOeVDmZhNyrKtZdBrYaiW0KoJGKtAaAyyYs9jFDkkzv5ZQ2QqwXKIoxoBjXjw9npn6/58zHCclqPq/TZdc4HjlDH4NxxI8DWmsstjMu6OTcSPhxWVKdsg7wK4Klh3iTPM46snLG5k0JphNykgmDMuto6+pQKKhyQ8soThySkzckVJ47IlVW5qBl5Ou465fmiEuLcabNIedwcQB+zfCFfGzxyyPx1WC8jO8mKIb7+wteRhIfzG47VBoNzA7iku218JJHeGoZ0qzBuIPPxCbYfe3OQ2UCq4SVTPzrmlXc43Ip80KXj6EdF8Mjjr1XM107hRP45C/zz3kP89UZdL48kER5ZkCHHiINz+XkDrCWLNHl+HHIbHkf28GHKJFxeo8NCJ14gswE6s4RXK+gSmdqsQ4cUWhplI8UuKd4fmN9Ky27yimAuQM+BEenaasnhEQdas1xcobwHEBbhTo9NJr/wgfKzPE64yDPAWQMxC8yBzh3kcukdThfpcbnABE8kz9MRSzwS5rLlN0j1Qbe44e0SZwS8rBJ5pJvZFQSDEOXSnayL7biPyQ2JYA7K465RVhESm2Eqh39+njnSG3QiggVxqFjWeCGV6w0L5WUGRVwF6hg+eb5Q8CqTE7ApMwPuyynyhoEIJ4bLl3PnycJZaxr0euO62BCdEfBeszUYdHuUEqafCsIsZH2CHagUjv4MRmKq60rYReXWKpb5kUlUxuz62pXIwuxFHP0nnuumMmK6TxgUeSmZCB7saYo4Odj8i/xPpVAnWQPqOg/miAv+ojA4OJ1/cqTBo94WuHL53AA+6HQkyIOhgbMlQeuqkKxk7nZDAA3nuU6MBogjMeN6nXEC7UeijHRpJ/GPOC6DJiEgegbsrudNlDyMNI7g3rGu2rJsOM9czssakTY7RXjyATjSRW/Lz4N0ocaKvAkQh3z2ZIN0RsD75WFXefa5mw1jVMQSa33tGluK7WwvO9ppRLwc6Agy92u0Fkbe1IUM+HM6IrA1IoCMBHEgUp43nk7GPxOWTfijxUyUEQfzG+mIcTqRR2QTaU/Nn39crsfh3A3eiquz0xkBr9VGB8VSeQjzbkRK0Z9B0o+butzkhQGP5kqTSxe0DkDQqZVzHnCfUZ5nLqmUQ9cnSgzKOlEYR1JRHsAJArNF7nmeeb70uAAnHBFJHcHRWDHdd/S1eHl4xInzaC7iRDz8SU+SUqGw6sAN0BkBL2lWL90p4VLXku6GkOS4y43Fwkb3mOrHc/BZReFKlFc8J98YNnh5sevgOMNTo+feVE5HA01cZ01XJyy7PCVuXrbOwj9Lb3BIJ4HIB2+T/PNGhHLvHFSOoabCP2fXEXWhfHvDQmElPM9OZwS8WCl3lH/Yg1mJMeNkMUtqRAXGa6UzCyQL59wDk9Lg8i5sfUgcVBCg64Kq5otfVCJPYwg4z/IxyTzkNHLBL4tnt06RJnxDtcjPXT/Ky9M4XzkD6lhfnlOouFB3WYy1Q/Cts9awVDo3Ej4clpUvryfg3EXEEa7EBAFc54AGMHF9KuGfh2U6z/ENtFWFgsjUGWfXVCnzIy0qHFgcPw9zfusz3Jw8Drhxc11NPEKcsYm8oKwIzrJ8skbNzv3LBSJzTksarodpVY3aIYeN0JkBL/RqKsyPkFE+DWqg/NbJkLxMsO0flcviZKDnYERYhEPhH2GYVqyxOA9d859gx8E5LeeRw3o4Z/opPC8H8niihgEY/NdCLKVkQmOTkrzW+QxgHew8IXjDH6jcW/zHj/hu3G61XD43Voq6Zl/d330xCggmom461zEqGpW2GslbQBSghyqBIn1cr6XTjwyJi3pak2D87fiflS3nVD5XGntFFSKmKJjLVEGcB5hKq8tw6zzmS8xBefxw+Xn4Zzw5LPKmbDXCaq9WOzeAVyuVjrLuw2xMfCgI/Zw9ygfpkOtv2+OuWF5ZgETaw88NQsR1dIhuF2nWG8nx5EEl8Uc4M8tTYbrgzwf983/S51eRZ2SeSaZ8Ofopah3NDxlQAtGIkpXlQpwfx7xxJCjyc2MTgMrSuf6KheVlp9gInRFwMRU1IGPAFHmg8KDpSzOeq5ecXBmB60Eyi+hGE/AZlL4mCOG3jwfErJJyHqRI6vSRB+0a6QQiKsjcKywbTHOKwQwijyxAB85CNpQm/iL7jKgH13DJCxDM71r5ZKDEeXYukPByrVSpBDgboDMDPij1leUgKqlCKYRzwjATM38/AZ0xQihSij9mIy6YDiIsl7C8IvkM1eX4LM6JQ1Kf53GzcmxjO51cppuJ57yzHgetl5ydKwOruDwfXecN7fKzBOtqJzwiHLs/GkVNl9ez1WfPyAbpjIC3h21q4aFpzdSi1TWQ5BMhg6K4OpOfpNoqJ5gK9RD+69ciV0we5JdVaO0OjfzdfgrL40fjBCg5QBEQecRllid5O53Al3PcLJwDfHKWx13Pz5FEwU8E537BC34meec8FMpnhPAZdMbYrKpThtkBNKsE/dSdkSTe8GbGoYw3rsIPAOxlQPKB0zHkYTAVgbg8XBuR45pfDgTxUB8GiqSOtd7IecVPo0ziI0QxUUHiPYjrDPysjC8n/OCXx8fJx6y5LAdGznnaYWG0W69veFP+GQHvDodtAdAzCHJ+yMldWQl5eDXYtvNPp8Fb5uej62fyoJl11Vy/uxGNQRbJpHSRNCqtP+tlV5AASuZIXpFfziMUxa83miXVackn4hGT/zwmHksH66puPV3wRtJQQ+FnwhMnDuv5M+UboDMCPhyyl1MqRWXY/KJwd30NmmIyVglRXzBKfEkGPJipDAC5qF6En0qhQogSmzZ9gZqABFI0UKaS8EJSFZdrRXS6AIB85XJQHDectQuhujhdRUXZLpJrOXxzcrZrlAG9Fld/WdrBsNDs8WnzDdIZAZcWhw8VhkVAVAFLIX0GTFWepyDMRQBiTvjvCgUBEIGhA0OCwvaVA7dBpKSMAF3hEhiHmbIKwkew8GVgiAMXp3SZtOdxcMFL2OwuM+dtGLNmX9tl3jqHz7ixQkEZz2pkS7kL15FrGQ4DdUGFZanPTmcBXFlboikiaoA97led0ouEgN8A4dpl8TPO18A1owGEuy0NZ75JE+CzGEYcWx3y9kfu+CmZQRKQvj4FGIg8nI+kQGw6vbtjFofozjAjhMPxM1o7Jx+M/Ehgf06DdzKWpzzcAD4njBcR8zmzfnG5uLKe6VnojIBXymX0hbIPRi3pOsIIN5VtDura0gsjRBYjfTYKCcTgItIarIx8DThy3mahMMJzZ2lXnt6TkpcdKa3z13uLvHAqXJeOr5AAZo3IM8aCvMEcGl/917XS+qDwrKzIFMsqJD3vWeaTH2XrFz2xPzqyxD7jjdEZAYf42JylGJ2tqTfkwgQUH0XqMagBwGmSm0kHDGbdOAeIYx6Hiqw9oYCEkwH/87S68o0NEY9zu3EsdZFngBTxvBYD3JRDY2ZlhpAQnjUE4TrAi3lQuEtVnq7AGilQjvFQsu348TxnlEcZ7tmDYbvbrpwbO7w81jnabrd/u93tHlIpq2xMx1ExCoN/dy0xBb9mDsbkkJbgLJgLgIiXn0daKuW8BEiAgkSheignfuj2sCTiviaOdHkjuuLhJZKHrgHSZSsC3hzXepJVVUTVVZw4Tu7oxewtj0ZDkklLPMri57V9uW6//X9f9TU3nXAGG6CM0zPTw/f+7bZCb3BBv936gd5w8K2aZdZ5jp6hkt1XIR1B+cAHaL6Tz5WYNTj6IZ0sUlH0uvQDcFQ2GoTQ6NKcU1X+53Ex82KlMA+LvDw+5NeEODG85I2Tl6kYJPY/omS5aDrvBskcaSB4Yqzhivc1wkOn3z9Zqoz8+4VB8RfvuOOOJUfcAEWOG6R77/2lSmnpgpcMu523lSuVNxSK5VdVhR632tivApihWqjR0B/nCKApKEAgbr7kacnXD6nxUWnX1QUAwF5UnHyJD3j4AYL9Ycw+/CMdcQJ4ziFLJeXxy/yc0olDmvNyMk/zAT8hHPF6qU63tyom7pNu/R/F4ujv3PCa1+x35OdBOb/Pmz7+8Y+PTHSbt/WHrXcVhsNb5XWlwB+FSb5hAzi8UiQagEqjBxnZATxUBtLGYBZMoFa4YSwws1t4BkDXnvTknGYgu3EJN5h5YFAOFuQG4ERxAusMXHyztAAOP/Ht52gY1GOv119UrCekoB9W5/jIoFP+UHPk5P7bb/9mf07mhdDpnL5AevSTn5xYWVm5qFLp3KAK3tVrdb6tVCmN8F5xBjMqSsUorOdFL8aAUC/9XqgjhxskVVf+luBMmomfgwqASGzo1HUKAHUi/5DiiA9ZBWXDldWLjjSi83TD8zK1Li34Bfk9ItAfGgyL9xUrg4fLw+7Rq25906ITnwNa5+oc0af/4A8uOn7gsY/1Vhcv6nSaqch3GEbH/MZl3orPy2tKtZosH3VVKo20S/XE+1eQLpHAtv0r9nTmNwohsQATYGK1AGw0Vubl2rjhcK6a0mPZqMegEth82ml3/drt9upqaq2spKWFhbQ8P5/K1cbi9r1X3vam7/quByOz80PnHPCP/v5vX77w5IGPLp14etfC7DFXjLv6rGAy8GBe+sMUDK4CkcHXL7JRI/iD/5JE3izEN9smp7akrbv3HJnYsfWTilqXmuLNFrxSpLE8v3DtsN+XH70hA1UDOPvX+TQuH9Xjbfx8OpeJGp8eI4zvGPOuW74DSg/jq1I00PTOi1cuuf7Vd37jD/6Tz0ZNzg+dc8A/9du/fdXsiac/0jx5ZMfS/Al/3ZtXniJhVG6ACrHu1rWXkUOaufa7BVEzklgaZPv23Wn3JVd/5D0/+799TeQedM93fsue4uLcR6ul4qVc5/oa4GgA8qBvIPjqCKmscHoS5+4M6hJ89IMy6SMM4pM7LmhdcdOtr3vbe9/7UaKcLwpOzyFVxsaGZamK077YLZWB2uDNbmx19rGcvZ4JNeLezzJB/oIyBtVSTHb63W0HNEBH7kGjg05DA/WYk6GH9ZcvEQAoUMt8Tbyekl5k+HUK4IwN0ajhuI7VuSSbsDTqAs4jnXPAJWHDSqU0rGvAHBW4NQHPDNWfL5fUWgoZDOVnYD3ZYYBU2kBQdQegeJyl1+9NPP7446c9mjdo9cbKpWLD1o7ixwCYS3BINt+dp8cwKQuA1Qg68qgMnSz6gK198yQLS9kNnverTZ8vnXPAS/V6v1qrDuojtTTaGE2NkZE0MlLXYFlJNblqhReHIVn5iibdnZ0YYXkAFuIGkFxIT0+srrR32TujQXGIJAocRVA8WzQOUXpEWeRexX1JhRPKEgTxoGhSZrBlL12MSDgkIKVaWQPHeaZzDrjkpF8DdMCtS8I1GI6ONvy0RAlpl5T740YoT3qyJTSknXP3APnHiiGPmbfHu6tzpz3tK2t5pCTD2djSKPyDlBbrxTZ69otwF+SeQK/AVKXnjY1qYB4fTWMSDL58W65XzjkeX07nvIBitdotVSo96+oSEl3x11VH6rVU4xO3mlz4vYYK93tllQaAQroFjTiq8uVVVIR0cuJl7p3Onsg9qKcR0OoES4dG0s+SrfOQ8nU7HbCRcj5txqwRfkZrldSQAIyNjqSxkdE0LjemXljNnrY+n3TOAR9UKu1iudKhu/INtKoqUlfF+F6yK8i51E2lGoOjQRJ42Np8MC9fPUTvehCU7ayB4QJ7ZlTW+EY862+NB17G1bmn/rSYgQ+pZrGtCtDKe0S9bURgM76M1EPCxxu1ND42Ih7VAze+2+EF0zkHfIKPgaRiy29dlurgWSBUytjEWBodH0sj1uv1GFA1kCL5DKglgELKUQH6x7gKmJhu8jhNhytmH+lmxY5xAfXAxAn1Va/iNGCrUa0yxlAZIwJWkqzjxFgjTeh8QpOwBnwxIVt7o/OGH0Z7wXTOAb/49tubw1JxCcDZTsHbkv0mT1QLkgXYWXdG0msaRJFAKwMBXbLUos+Nv9WNRrzTXpFRqRZ6jAMeiDOgR+X4VCR5N5y3QKZXCVB09LiAx3GOAPDBPXodA3tNcXn5ZSpK151nOueAQ8Vi+bjET6AFeDFYMXsUwBqcanV1Yc4FVnzXUlrY3T8GTlSE17+RcjRDsTipxqBNTIVhaUA6JJMGbEgHI7lTkxNpcmI8Tes4PaFz9agpDYpT6l2T4w1/PrghyR5THBpiVBLPG/yx/2UWqvyNP8L9Qum8AF4oV54qMQAJQN+OEmq8UBKpB9xKmSk96yelVMdfjcFHTPNHEFEvDIQMdAY8Jcy1NcBrVSGT9Zi6pBNp9rf1BfDE+LgAFuhTEzqXGlMYbgSJFsBINR8i5f24ZYHNe829bi9exdtaGeeLzgvg0gSPFUpVSWsA51U/6QcsB6bsBh91I3MQ/T1i1aAZqSrN5AjAOS8rDj3ky0m6dihVNGQQRH2MTQhMSfiYpHdcYE9MTKYxAc/16Pgkn4ARyNLTAC2QPQNWYxVVLmaRNzbBI9bkeabzAni5UnuYr37L7rNOyIEHPCYk+DGFDxMRsDX4yb8mK6GsMFseqCOly8YCNryHnSfSoDgcrVeHDL5Id32kYVBrAMu1GgG1hW7G1T0PGNEALhUmK4XBkTs3jANYOnw6GKQxUc83nR8JHw4PDQvFuZLsbgbOmMmgm3UOoKqsJVyShW0cOp6GAeRoGHoFflY3lXJLYWuAl0uFTr1e7QJuRVLLujt62CorUxGA6TUbjlnjWnUof/jADMV5rCBTLCPWGM4znRfAS43GEQH9FAtUqqFFU9D5v88ygDm35Ls9OHJiQL0E4G+kCazBlz20VC3XOxqAmWC50cgPHUwjWVa5lr+tJOVDmJHUMXqMjr5U6fbTFWUPBht+dOSF0nkB/Kpbb10slMoPl7BrVfnAQP9EBoafKhiOukrqFA7IDIZ8viAfQH1fNJVOu+MyLBXa5WK55Z6gcQA0UVuWYKpEg7oXAXrmMD2RdtSJdTb+0cis5aBOlHLDz1u+UDovgEMaGD+hWrvyQA2o9jcgVJIKhw9BmIR8GZbBE73ufTACyOZaqcSXQteoMVZvCqkWku30AJeB5zUZpdeJ/LHv8ddl1iA0jtRdYiEXO5+09AZZnf1hsfiC71VulM4b4Jomf6xXKPTowkbUYGQ6U0AYADkkLf9QB/oWK6WM9SJ/31pTeuExk2UbNEDFFFfcawA4AxaipxSHMje4pFjlE4OhlA3+Pldq+XNflYis4ShgoIH+/7uAd6qNJwXWPqwB1Vo+1J5FJZ0CEEAqjF1dSDQqAcCj7uhxGgZQSFM47TvDc1fcNK885wCTBGSJ1JIvaRBdlhLdCAyGoO8WAOjoCfyI4Zms/qRWWC9edqTzSOcN8Ote9aoZTdTvA1SqyoYxS5orLpAABp0LSJZiSbb88r0sVjFyQzdOaZ6kOb3rXe/qayB9kmczsICsrugtlnZ6TaZKdB2Ntl5NbsHhYm1X8RVGY6lZeirvnN2dfy46b4BDmlh8Envc0qf6URhWRUWgMnDlU3gvQsm0wyopyEKxdZI1hu9vFovP2NmkwfJzlm2Lt/JmK4Ra1CsAboCIR7DXyJWR7/TrmiDWbby6yLXSynXKIyOnNez5oPMLeLHyiX4qdtYkzv9VQbq1fkgzpiNqh1W/sJOxzVExgZhw6aoJnvlodan0iXavb4nWP6sq38HP71MCKFKsbMgrforDPkEd3dsEP3HgRtKxonFkw1vWXiidV8CrW7c+KnUge1wS64q7/gaAQdISLcDCZWpE4DkOMKihNPh2Rqr1Z7w8oFcqPaRYD7I24wQArGPILBQAhycSLB+VYVVGGL1OjjbxgwWFwmx/YuL/u2YhdOnLXz6vwejTfA+ZGlNJwMZaccEArXNuVFgKaQhd2+pQmOMVCp1Brf4MCX/d9//EjFTE3xloufwOj6dZ2aSUhTP9uQznJedWcBoOpCMFfBWPf+HKKzf86MgLpfMKOKTKfmJAMQKQgVO1doUReSsZJM19HJDkh1Qz2En6rePLpXa51H/WtzUo6vtbrTabWyy5blDOlZdVBsBa1+BUOneQCEPlOFhgwwppi8PZdxUKzut80nkHvFIZ/URvmFZQD6qpK22odY3E5YtVVDpXMwyoFlSllwS2G+XpZ9Wts+XOp5TXJ8kDq4OtEAZejoqt6fCI7jxRW7bffU046oabz8XTJlfni8474LXR0YcE7H6sjui+IlVaNQ8JzmeVTHay9ZNcD1u3F0qr07dc+6yAv+2971uVgfc//OFrwOOPApB09yB7yeUBuJDoUCdhHnrgLBZPs/XPF513wLnlpnn+x7DHDbRJYFi/ShIBVT4sMnkFT8ADVUinVcvipZde+pyDmaL/Vafba9J7NI1xXvY36CovA3Qd7vxaVzp6uxsBg+GCg88znXfATcXyJ9GpgAyOkB8oz6498WEpV9exggdsctbn1ZOR4tmp3Ws8qryfVNIYB7jpLPBJ7/GBMtDbMgdpSK4Bnel/PA0BQwqpVr6KAK/W7+sPCwu+M49Dvoxp6G58GCRx4MHNB9ZEmBAVS4WjZPFc9LXf930rQu0BGyY5eDr6x7XFl6JoACCPXzQOw3m2M2BQOO+zTGhTAJ8YH39kWCofwgIBbEChaM8KBQrrKuUq0izQUTGgjjpR/EK5cpA8nosUl/nOPlshuWRj/okAnLUSA08jODz8kfpet6MLP+kgC3P41QM4erxYKH6WwdFSJlCxFrz2wexSR7a72brIALflwoyzVDmcZfOcJNXwZM9PVjAoI9nyYxOnXNjiUSbnfiJNwNtpphq6P3XUSOd9lgltCuCQgPuEpDVAQcKwEFRTAGZKL2i4UEzMtEzKua4Uzgq44h+SlPZQE566AzQqQ+WQo5rO5+RpacdPjcytOZZsJd3t3qD81SPh0KBY+GK722+ja71aB6g6F6yWdPQ25/E/A2dQ6JQ3YB8PCoVDAlLT/2hICGAjL5EKYiYK1HkP8p0iqSzsdoV1Unnw1QV4pTHFusqhfO3bgGQgc+sWifPiFU4/76gtl5eqjcZZrYfa2Ih6QWGZ5oKAGjBVQFzHCJ3YGI6Ac5X3MHMwLDRHt1x63lcKoU0D/Jq77jopwB9dX8/Al5OgfM0aABj0fIO4UlmWqXLWmwKrF1+/IPSO+0aDAZSUgywuBN752gwc5I+9wABlySStVBdfesdLv7p0OCQJvpdKomNBHHubLm67Gbvc3nwnQoCzllKtrkyNXXhWwO+6666eeswTtt/dhqiWANSSbuxDpdgP4IklPzdEqXxSve28L1xBmwp4f1j8HNN7A5xXn0rn0i3wvcaiazaBFouVlf47vnZD73XVGLmPfBksjbUIOLNT+wM2YQbfYENu9GM+3QTaVMALlfojnf5gkUEyrzxHr3ugz5Fs9o0zsAF4tbJyc6HQJdZZqVB8LCCUyxrQBLiqJv8dSo/KGpV4NlUl4RH5/NOmAt6vXHigWKnsq1aqIYmADgBDVVwmY0zxy47rmWexsuGX6PYH/QPNdsu5QjYIwZSGDKRdnk/x46YDEWncVPjqBPxlb3jZikaoL1B5zDTfMUfS0L3CycDYC9NNrlTamHSLypXK08NBfx672man8oj1bhpAUJO5nOUc8NU00RjsUUmbslIIbSrgkFTFh6k0FgXd2c9I+ihWBE5MhGJGqsg0wYao360eG/b7S5kMC9D1+504N6BcqDGdo2qiM+jq/N+tz2nTAR+Wqp/pDGQzq7KhVnSUTjXAien9+nq4Qjf8GN/R3btnlXYOGQZwrB4PlJZiXUtd4WgQF6V/Lls9Sj3tvN/LzGnTAd+6Z88BHb7kPSdIoS2LeD9WbNKRvIEIaAwGG/7GGXtVdHiac17zZ5XFFJ9rckd9IdLqPb5pLMcNCGxzgUDaTaFNB/yCm29eLZQqn/G+kxwEJB3gOUcYUSkCYtDrjd47HFaypGenQulAfgcn83DegJ3r8FxLce05gJqDZ5XtuQm06YBDhXL9o12wRXfjIUDijRCae2Sgy5PXbYymz352w8+/DwuDQwaVSRQAK3fb3D5XZXUwxFnjcuSVHip4w4PzV0ovCuBpZOSzgwIDlcCVJPOB1LhTozBx5KckAKPTHlt66qnxSLQBGgyO0XCewtN4AC6w/c4U/CztctzIRo3Ri3Qt1fPVLeGDSuWYsHiEAQyJjoUkuriuVXXMxXank5qry3tWTszdmCU7Ow3T3Jr0Kk+IfLH1w09OP9QKuwfk695ULm7OtB56UQB/2RvesDIY9h/ATujy4phuJ622mqnVXk2r7ZW00l1MnSTXOlbpD5r/+/333n9xlvSMNCgMV0ItqbcIXHqPJT0TYGsWgS/fbMBkwqQmKpe/eq0USVnpV+/5X35opt29a3ZxLi2tzqXmoJm6lW7q1tqpMNJNlXov1arq7p0FvuG5s1iub+hrfoNWZ6WjxhsMe6k3UH69jm+j9eOVpQJ3oMaVf1v+cp1mS3G6bTXKhme0XyltOuB/+fu/v7VY7H/f5NTo3uFoORXHqqk4WkmlulRKGR0br0RitZCHX/vdZq27ND+WJT8jLffbL1/urKSFpZNyJ9LS0vG00pxR75lL7eFqaqnnLC8dTs3efGoX22l1sJianflaq9/mrXSbQpsO+Ou+8R80m63mXKvFLD/2FKJXoZjOa6YpG5mn0ioaO7ut+fr8yROTjnAG+shv/dZ0Krb/WUmW+5BX5grQVJSmkCuUulItS9IsizpXL8K/sJoK6kXVSk8avf/2LJvzTpsOuAbGpWq1dpQXgBVLVUEdA6cHUP4XYsCzCi5UBHjvZHt15awvZJyZfeJyJd3lPFQtLBIGX+8nxK0Npqh2qSv5YbH4ZnL+2cRNoBdl0Kw3xo75W8s8VijCUuONPa12L62uDlKzWUjdfiONje5OUyMTY2ll9rRXMD0bHXzi4HS31x9l3UStFj0HgAWoB085Nyn/QJ1eRVtH/4olyk2gFwXwVKj/2bHjy490usVBr11IMk7SsFNLtTSZxmrb086te9MF2y9MW8Ym0uRIbVTmys1ZyucktR2v1yv1erwej9kjHwbhHbGD1Op0/Wa5Vqud2q2Oz32tBmanRLYCsCn0ogD+bT/6k7//0pe/6ocaIxP9ybGtaboxlaYnptPU+GSaEMhs4LcdDQxCQ6bb2yStyOZzU6s5ylpXZ0m9ZKGV5k8sp5VFZpINqbEtsnx2pOronlRr7NXYsVPdaiIN2vVUKanz9Iv3Zrmcd3pxJFxUq9d3aUZZcZdndsivWEo91ID6vTcJCWLmQidnj7/yO7/hNddmSZ+dhuU3bJ/akbZPb0vbp7anHVt3qiEn0vTImBpza5pU2PTUtrR1envaNrlVbot60ra0pTGWxkvVbVku551eNMClY6MnG1W2pukI0CzV5kurETHNLCxNnTg2+4bweCb9zr/+8e0ry8uv7WryRHwWv/zaJWVLzqweSr8whWeAjMaVf75XRWfXKNaZe9A5ohcN8GKp9Lhsk5af4xR5HPOwhoXBuc40ALJXZUUTlGOz829//z13P+sLZBbmZt/cafUuK1dqqVgdUd5lqZCRVK6Pcudf42jcYfJPwNuKyW7rFXgJUHF4wd/9zvs3RcpfNMBLjcb9hWLpIJaKb0QICGMuHWKh1ynHVCqkiy68CHXz8t/8k4f96tMvp9mllddUyrx0RmqcPYoCsVStp5LGW9rO36TQYNrX4Mn7af0wQL0uwGs2DwuDtLPWWb0hcju/9KIBzgsQBMrHuRkADf15mejVa1Ybt8SkBvbs3J1ectkVEzt37/mHjnAKffxXfvaWcqX81tHaSICNepIbZMAXJOFeNxHYtj8l7Wz+KSo+r7jCah+p16qyx1+TZXle6UUDHCrW659FbRRKvPkB/R2reLGqB+b6r/PRsfF07ZVXpwt27XmnwqYidUp/es/3TyzOHvmFbaOl7dNTU5LYuDc6LFYwbkSoJKkNGpI/uoyy5BWpLNFS+Sizp+veN/zpn/7phu8wvVB6UQEfrizWBn4vobQ5WOiIVcJbJZBCT2IEELfjtkvK5XfNI5+//8oseRrWht8ujG+dGufFZYovnVyq1pRMEszNDWWKPa6E0Yg4+fE8kfcz6hwXL6TsvWxyZuaOLOvzRi8a4Pfee2+l326/heVUptfxFEI2WooAgufvsThoENZWatVqaWlmxubhH/7oj45LMr8D83FsnNcwJU1qWCcpebAcCmjWwfty3s8oI8SGD/czucYh9nL0pHohVQv9zj9Ro+B53uhFA7w0f2THoN+9nkGMFerEdyPidldspEcC2aElaUTv8l2J0UZDU/8lL9UWysuXDgad6+ka3JscHStrxspNpDAteWQFXV6UehmyZqMeA95MLZ0/bYs6UxyOfAwk9dpvvff3/uh2op0vetEAr6URTfcK9WG/m4oCOZ7gZkoehN5l0OTRbg1/aXFxPtVHx1abrdVPE94t9Pdq4lRl2YteAG4VSXksSrELQD+Dz2Z/JFpHZd7tqEeh4NWi0YvUA1BBUkcadkeH7YUflZSft7WVFw1w6dIrhMDogOdsUCu9jjAAiIEaQEffqREoAqPTadm/MT71q2/85m824INisUEvaMtG53MDvU5TEK9KgFckrVbQqSTAu231HAbSISoEaZYFI8B7slp45CQH3XmqsQrN5Td/9vd+7+vscR7oRQNcpsItmgkWmAX2u3ynQYBL2jEDC24A2cwGXdcCe3LLtg/u2LPrX2apNej1T8ZkpuAG4dtwneaS9PixtLKyIED7um6qgsRQ31EvwPXUFqgWbHM+S2DVpT7A5KhYKadacVgeLMz+xF/8+q83oqRzSy8K4A999KPjvdby1/WaK2kosOGCdXBbLFIHSGe+rMp7xCWih66++sYfeN273rX2NES/0z84GAwX/cIwTD/1BCS4zz3RxUNpSSqoKynurjTToM1tN7WxJJ583VBYQCqHpXCetkAt4XiLaLnQ/5rxQe87oqRzSy8K4IVm89WDVvOGXot1WV0DBIOjKy6WVOkipiHSKXCE+eE77n7roSy56eiFjSdnlju/MjM312w3pUq66h2ZxBcL7TR34gmpm/Dvrq56lulQQCZnTYhYLOOlNazFM9slDPDd6J3mj9z3e793YVbcOaMXBfBOu/kPSr12kS+Hs62NLg5YHvx0TT/HNrN+lZ8u2JRPtDX6wR/8T+3v/N9//Z8fbxXefXSpd/TY7GI6MbeYVltdS3u5NkyPP/lQarV49EdleGovp17DkKqD7XbeWMSiAlKPxRQ2eT/Vi4NLlPZfRGnnjjYd8Ac//OHdw9XF13VRJ2AoHc5GHW/CV/ja7TB0Nw1QrStWYVbgnwZ4Tj/0H379D0anL/3mYXX6UK9QT8fnV9LhE7OpLeO+UO2lp55+KC0uHVUjx04IBlR0NyDnb5/oSbp1quFCfuoRnhcoTlpd/q7P/e4fvMkJzxFtOuCDxcVvqhQKl1iPDlQ5AY46RZXY7gZ4gK5oxljgtUy8+U3W3xno2378X/5duVT6qZHaSNoyvSvtvPL22fKOq94tWN+32G0dPLl4WGblU2nm+CFJsaRZAzP7YXpd6XOaOetltt9rNd/EpqOV++16Z/H4v/v0H/z5RVHS86Nnm0RtKuD3//nHtxQK/ff6ldaaW4cFEboTCUN3sK7itRW+ZqXpY09hmo2edV/K2OTYB2WD7BsdHU2VyuR/ftf3/8h//75f+O3/dW4weNXh2fn3LrQWvtjrHU/Hjz6iSZQsIgbYrDdpAAlOVBag857zitQSfarSbb5kuHz85x966KHxrKgN07P1yk0FvD3z6N2F5fnrO4uzBtoviFQlQwwK7sadTjs1W4tpaeVYWlo+kJaXn0zt/mJF0nJGXr/xh983Xxh097WVfm7x5F9k3unf/MofHPmp//KHv/zk4Zk7F5udny0UmqvHnn4wzYsHBko2BSHlPCU9FMiDxIwUa4WnpuWk0svNxX+w8vnP/epDH33+oH85bRrgR48e3Tl5yRX/U0f6Y7XVkpRJulTBYaWuWeMwrXZX0nJ7Li13jqVW92jq9k5KApdTtzkrg2Husoc/9vBZ7WJJ6IHV5YWV9nLzGV9wfd+vfXD+u//df/3x2aWVu1Ox99SqVMzyyrwB9Vp5V/wI7IFA7muSNFADMLgytmLtdOZP3D3zyMf+DWtAkeMLo00DvDe38MPb9156044bbklbbrw1VS+4OA2nJtNgYjSlhuowIp1eUxVL6oVqlEEfVcLQ5qG01l6ZPetXpKSkWpqt8vW353zU8J/+h9/40+OLS29f6aw8uLJ4MLU0Q+0I8ObSQlpdPCH7/Yj0/aG0uPB4akoFNQuLqTWck2um6uTk9453B39x5LHH3qwe94KA3xTA7//4x7cIjneyaZOt2LXRsTS+c28av+CKNLL94lRubFGXZllVJqDwNsjS4xxjcB2UOsOls65VF2RTytLopPL0GfcK/sj/8f77Hn965psXW60nW/3FNDv7mNTQY2m1fSgNyytpyxVXpOqYxpBiR2Yqb7iWhTNYSKXqsNiYGL9L2u0Pjzz+1F8c2//kjx3bv3/ju3tFmwJ4uZeuXZk7ufvY4w9IiuY8ZedOT5nbYCwqMdtkTyEjp6wUbPI+mzA1qPlz7v1BWU1x9psDmj3Jvu6U+qV25vOc9G9/80/ur0xt+365lca2XbxFVJZLO7WW5tPyzNOpPr1HvJRluzc9qOskrWjAnXnq/tScO1YuF9JdpWLpZ2V8fvTIvv3/1+HDhzd0T3RTAO8MmpOLM0fr3GMc27orjYxPp1pj3IB3ltUAzUUBjkkwKr3O9jfZGwKaPeJd2c2sdEh0n/UG8qkka7JSKA77C+VxGdFnp/f8xM/+8cLC7E9jSpTrUyq7lvj259zh/Wn+8OPCWwJRn5Bk87mD8TRoL6S5fZ9IBz/9wfTkZ/8ynXji/tSaPz4mEfmnhWbnb048+fTPnzx47Ntnjsxc/1wqZ1MAH52Y3leqjsyW62NWG7ZzdeyuLKTOwnFxIfmtNGwhMEFho2dbs0ImMsWRralfHFlt9ftnfavEwtxcaq6uFscW559h/z4XFS7+6V/otpv/ZdhZ9oSHdkeNtSUEzcWZ1BUvUDyVUvTNadlTqTVzIB1/4MPpwKf/KB343F+mhSc+/9KVo4/+YPPEgV9bOvrkRw/ffz/u3x9+4IF3HNm37yXK24P+hhn7SumLH/rQL4+MjPyTsmzrxsRkWjh6UEx+QVbIslRHJ3VWZlOPVT/VeMAWhvqkKjeWmgJ+rln8+X/8kz/9w1lWz0n3fNMbb+gUCjtfXhj7m3d94AOyPzZGf/Vrv7Z19cgDf15O7Zs7mml6DV6iGHMEwWw1N/CxLKsqtmGoN0o19jsMF9gySiAV5IkaX1LRJIxvULAnXXkuKPnhpcX5/7BpgH/+bz9xSW2k+Ncj1dJlj3/xE2n/4/vTRKmTdkzKLOy2Y6AslFTBikyzclpstXszc3P3La72funAidZv/18f+MBZ3yrxldDv/dw9N63On/jvjXLhSm7bcXO5Imnm2Bd/gM/sjLmjJ2xuCCZKmhkzVRb5yTwChG7+EC7jEdSTujpycv6/bxrg0N/8wR99XTW1f+WJz39oLxLTbDYL46P1IcsbkoJOp9NvNzudk91+/0Nz8zN/dP+jD3zojz97ZNOeTvjn3/zGy6fGaz9SLhTeMFKr756eHB/h82WoEAZ0wOXuEBM2pNuPtzBxA2OFI83tXk9B/WZ3OFhRsiPdQXq82ek/IJH/VGH0gg9tKuDQn/7GL184d3D/Db1Br3Lk6LFSc3Whl7qJT1XPLy6unrz3048e/+yRzQP52ejdt1wxMbpr17Xj1fIVlVJxW6VSniqXy1M6n6pWSpOSlS1CeETSPCgWSquS+llZVE+rCQ5UNPmSaXqw2eweerAzfvwDH/jAKV9OSen/Bcphkz9nf+NbAAAAAElFTkSuQmCC"/>
          <p:cNvSpPr>
            <a:spLocks noChangeAspect="1" noChangeArrowheads="1"/>
          </p:cNvSpPr>
          <p:nvPr/>
        </p:nvSpPr>
        <p:spPr bwMode="auto">
          <a:xfrm>
            <a:off x="517525" y="160337"/>
            <a:ext cx="304800" cy="304801"/>
          </a:xfrm>
          <a:prstGeom prst="rect">
            <a:avLst/>
          </a:prstGeom>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fr-CA"/>
          </a:p>
        </p:txBody>
      </p:sp>
    </p:spTree>
    <p:extLst>
      <p:ext uri="{BB962C8B-B14F-4D97-AF65-F5344CB8AC3E}">
        <p14:creationId xmlns:p14="http://schemas.microsoft.com/office/powerpoint/2010/main" val="1793896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0" y="983848"/>
            <a:ext cx="10515600" cy="1226917"/>
          </a:xfrm>
        </p:spPr>
        <p:txBody>
          <a:bodyPr/>
          <a:lstStyle/>
          <a:p>
            <a:r>
              <a:rPr lang="fr-CA" dirty="0" smtClean="0"/>
              <a:t>Travailleurs fragilisés</a:t>
            </a:r>
            <a:endParaRPr lang="fr-CA" dirty="0"/>
          </a:p>
        </p:txBody>
      </p:sp>
      <p:sp>
        <p:nvSpPr>
          <p:cNvPr id="3" name="Espace réservé du texte 2"/>
          <p:cNvSpPr>
            <a:spLocks noGrp="1"/>
          </p:cNvSpPr>
          <p:nvPr>
            <p:ph type="body" idx="1"/>
          </p:nvPr>
        </p:nvSpPr>
        <p:spPr>
          <a:xfrm>
            <a:off x="831850" y="2210765"/>
            <a:ext cx="10515600" cy="3878886"/>
          </a:xfrm>
        </p:spPr>
        <p:txBody>
          <a:bodyPr/>
          <a:lstStyle/>
          <a:p>
            <a:r>
              <a:rPr lang="fr-CA" dirty="0" smtClean="0"/>
              <a:t>  </a:t>
            </a:r>
          </a:p>
          <a:p>
            <a:endParaRPr lang="fr-CA" dirty="0"/>
          </a:p>
          <a:p>
            <a:r>
              <a:rPr lang="fr-CA" dirty="0" smtClean="0"/>
              <a:t>Offre de service via le programme des veilleurs et à venir</a:t>
            </a:r>
            <a:endParaRPr lang="fr-CA"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19</a:t>
            </a:fld>
            <a:endParaRPr lang="fr-CA"/>
          </a:p>
        </p:txBody>
      </p:sp>
    </p:spTree>
    <p:extLst>
      <p:ext uri="{BB962C8B-B14F-4D97-AF65-F5344CB8AC3E}">
        <p14:creationId xmlns:p14="http://schemas.microsoft.com/office/powerpoint/2010/main" val="31504558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17236" y="665019"/>
            <a:ext cx="10830213" cy="1256146"/>
          </a:xfrm>
        </p:spPr>
        <p:txBody>
          <a:bodyPr>
            <a:normAutofit/>
          </a:bodyPr>
          <a:lstStyle/>
          <a:p>
            <a:r>
              <a:rPr lang="fr-CA" dirty="0" smtClean="0"/>
              <a:t>Contexte</a:t>
            </a:r>
            <a:endParaRPr lang="fr-CA" dirty="0"/>
          </a:p>
        </p:txBody>
      </p:sp>
      <p:sp>
        <p:nvSpPr>
          <p:cNvPr id="3" name="Espace réservé du texte 2"/>
          <p:cNvSpPr>
            <a:spLocks noGrp="1"/>
          </p:cNvSpPr>
          <p:nvPr>
            <p:ph type="body" idx="1"/>
          </p:nvPr>
        </p:nvSpPr>
        <p:spPr>
          <a:xfrm>
            <a:off x="831850" y="2262909"/>
            <a:ext cx="10515600" cy="3852141"/>
          </a:xfrm>
        </p:spPr>
        <p:txBody>
          <a:bodyPr>
            <a:normAutofit fontScale="92500" lnSpcReduction="10000"/>
          </a:bodyPr>
          <a:lstStyle/>
          <a:p>
            <a:pPr marL="571500" indent="-571500">
              <a:buFont typeface="Arial" panose="020B0604020202020204" pitchFamily="34" charset="0"/>
              <a:buChar char="•"/>
            </a:pPr>
            <a:endParaRPr lang="fr-CA" sz="4000" b="1" dirty="0" smtClean="0"/>
          </a:p>
          <a:p>
            <a:pPr marL="571500" indent="-571500">
              <a:buFont typeface="Arial" panose="020B0604020202020204" pitchFamily="34" charset="0"/>
              <a:buChar char="•"/>
            </a:pPr>
            <a:r>
              <a:rPr lang="fr-CA" sz="4000" b="1" dirty="0" smtClean="0"/>
              <a:t>Nouveau programme </a:t>
            </a:r>
          </a:p>
          <a:p>
            <a:pPr marL="571500" indent="-571500">
              <a:buFont typeface="Arial" panose="020B0604020202020204" pitchFamily="34" charset="0"/>
              <a:buChar char="•"/>
            </a:pPr>
            <a:r>
              <a:rPr lang="fr-CA" sz="4000" b="1" dirty="0" smtClean="0"/>
              <a:t>Prévention, promotion </a:t>
            </a:r>
            <a:r>
              <a:rPr lang="fr-CA" sz="4000" b="1" dirty="0"/>
              <a:t>et mieux-être au </a:t>
            </a:r>
            <a:r>
              <a:rPr lang="fr-CA" sz="4000" b="1" dirty="0" smtClean="0"/>
              <a:t>travail </a:t>
            </a:r>
            <a:r>
              <a:rPr lang="fr-CA" sz="4000" dirty="0" smtClean="0"/>
              <a:t>du CISSSMO.</a:t>
            </a:r>
          </a:p>
          <a:p>
            <a:endParaRPr lang="fr-CA" sz="4000" dirty="0" smtClean="0"/>
          </a:p>
          <a:p>
            <a:r>
              <a:rPr lang="fr-CA" sz="4000" dirty="0" smtClean="0"/>
              <a:t>Découle du </a:t>
            </a:r>
            <a:r>
              <a:rPr lang="fr-CA" sz="4000" b="1" dirty="0" smtClean="0"/>
              <a:t>plan national </a:t>
            </a:r>
            <a:r>
              <a:rPr lang="fr-CA" sz="4000" dirty="0" smtClean="0"/>
              <a:t>visant </a:t>
            </a:r>
            <a:r>
              <a:rPr lang="fr-CA" sz="4000" b="1" dirty="0" smtClean="0"/>
              <a:t>l’amélioration du bien-être au travail.</a:t>
            </a:r>
            <a:endParaRPr lang="fr-CA" b="1"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2</a:t>
            </a:fld>
            <a:endParaRPr lang="fr-CA"/>
          </a:p>
        </p:txBody>
      </p:sp>
    </p:spTree>
    <p:custDataLst>
      <p:tags r:id="rId1"/>
    </p:custDataLst>
    <p:extLst>
      <p:ext uri="{BB962C8B-B14F-4D97-AF65-F5344CB8AC3E}">
        <p14:creationId xmlns:p14="http://schemas.microsoft.com/office/powerpoint/2010/main" val="21586367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40410" y="-539496"/>
            <a:ext cx="10515600" cy="2258569"/>
          </a:xfrm>
        </p:spPr>
        <p:txBody>
          <a:bodyPr/>
          <a:lstStyle/>
          <a:p>
            <a:r>
              <a:rPr lang="fr-CA" dirty="0"/>
              <a:t>Avantages</a:t>
            </a:r>
          </a:p>
        </p:txBody>
      </p:sp>
      <p:sp>
        <p:nvSpPr>
          <p:cNvPr id="3" name="Espace réservé du texte 2"/>
          <p:cNvSpPr>
            <a:spLocks noGrp="1"/>
          </p:cNvSpPr>
          <p:nvPr>
            <p:ph type="body" idx="1"/>
          </p:nvPr>
        </p:nvSpPr>
        <p:spPr>
          <a:xfrm>
            <a:off x="831850" y="2148841"/>
            <a:ext cx="10515600" cy="3940810"/>
          </a:xfrm>
        </p:spPr>
        <p:txBody>
          <a:bodyPr/>
          <a:lstStyle/>
          <a:p>
            <a:pPr marL="342900" indent="-342900">
              <a:buFont typeface="Arial" panose="020B0604020202020204" pitchFamily="34" charset="0"/>
              <a:buChar char="•"/>
            </a:pPr>
            <a:r>
              <a:rPr lang="fr-CA" dirty="0" smtClean="0"/>
              <a:t>Devenir veilleur </a:t>
            </a:r>
            <a:r>
              <a:rPr lang="fr-CA" b="1" u="sng" dirty="0" smtClean="0"/>
              <a:t>pour soi </a:t>
            </a:r>
            <a:r>
              <a:rPr lang="fr-CA" dirty="0" smtClean="0"/>
              <a:t>avant tout </a:t>
            </a:r>
          </a:p>
          <a:p>
            <a:pPr marL="342900" indent="-342900">
              <a:buFont typeface="Arial" panose="020B0604020202020204" pitchFamily="34" charset="0"/>
              <a:buChar char="•"/>
            </a:pPr>
            <a:r>
              <a:rPr lang="fr-CA" dirty="0" smtClean="0"/>
              <a:t>Améliorer son bien-être et celui de ses collègues</a:t>
            </a:r>
            <a:endParaRPr lang="fr-CA" dirty="0"/>
          </a:p>
          <a:p>
            <a:pPr marL="342900" indent="-342900">
              <a:buFont typeface="Arial" panose="020B0604020202020204" pitchFamily="34" charset="0"/>
              <a:buChar char="•"/>
            </a:pPr>
            <a:r>
              <a:rPr lang="fr-CA" dirty="0"/>
              <a:t>Avoir accès à du soutien/information pour promouvoir le bien-être</a:t>
            </a:r>
          </a:p>
          <a:p>
            <a:pPr marL="342900" indent="-342900">
              <a:buFont typeface="Arial" panose="020B0604020202020204" pitchFamily="34" charset="0"/>
              <a:buChar char="•"/>
            </a:pPr>
            <a:r>
              <a:rPr lang="fr-CA" dirty="0"/>
              <a:t>Avoir une équipe qui s’entraide davantage – tisser les liens</a:t>
            </a:r>
            <a:r>
              <a:rPr lang="fr-CA" dirty="0">
                <a:solidFill>
                  <a:srgbClr val="002060"/>
                </a:solidFill>
              </a:rPr>
              <a:t> </a:t>
            </a:r>
            <a:endParaRPr lang="fr-CA" dirty="0" smtClean="0">
              <a:solidFill>
                <a:srgbClr val="002060"/>
              </a:solidFill>
            </a:endParaRP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20</a:t>
            </a:fld>
            <a:endParaRPr lang="fr-CA"/>
          </a:p>
        </p:txBody>
      </p:sp>
    </p:spTree>
    <p:custDataLst>
      <p:tags r:id="rId1"/>
    </p:custDataLst>
    <p:extLst>
      <p:ext uri="{BB962C8B-B14F-4D97-AF65-F5344CB8AC3E}">
        <p14:creationId xmlns:p14="http://schemas.microsoft.com/office/powerpoint/2010/main" val="20298930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0" y="960700"/>
            <a:ext cx="10515600" cy="1319514"/>
          </a:xfrm>
        </p:spPr>
        <p:txBody>
          <a:bodyPr/>
          <a:lstStyle/>
          <a:p>
            <a:r>
              <a:rPr lang="fr-CA" dirty="0"/>
              <a:t>En conclusion</a:t>
            </a:r>
          </a:p>
        </p:txBody>
      </p:sp>
      <p:sp>
        <p:nvSpPr>
          <p:cNvPr id="3" name="Espace réservé du texte 2"/>
          <p:cNvSpPr>
            <a:spLocks noGrp="1"/>
          </p:cNvSpPr>
          <p:nvPr>
            <p:ph type="body" idx="1"/>
          </p:nvPr>
        </p:nvSpPr>
        <p:spPr>
          <a:xfrm>
            <a:off x="831850" y="2569580"/>
            <a:ext cx="10515600" cy="3520071"/>
          </a:xfrm>
        </p:spPr>
        <p:txBody>
          <a:bodyPr>
            <a:normAutofit/>
          </a:bodyPr>
          <a:lstStyle/>
          <a:p>
            <a:pPr marL="342900" indent="-342900">
              <a:buFont typeface="Arial" panose="020B0604020202020204" pitchFamily="34" charset="0"/>
              <a:buChar char="•"/>
            </a:pPr>
            <a:r>
              <a:rPr lang="fr-CA" dirty="0"/>
              <a:t>N’hésitez pas à soumettre votre intérêt </a:t>
            </a:r>
            <a:r>
              <a:rPr lang="fr-CA" dirty="0" smtClean="0"/>
              <a:t>!</a:t>
            </a:r>
          </a:p>
          <a:p>
            <a:pPr marL="342900" indent="-342900">
              <a:buFont typeface="Arial" panose="020B0604020202020204" pitchFamily="34" charset="0"/>
              <a:buChar char="•"/>
            </a:pPr>
            <a:r>
              <a:rPr lang="fr-CA" dirty="0" smtClean="0"/>
              <a:t>Encouragez vos collègues à s’impliquer</a:t>
            </a:r>
          </a:p>
          <a:p>
            <a:pPr marL="342900" indent="-342900">
              <a:buFont typeface="Arial" panose="020B0604020202020204" pitchFamily="34" charset="0"/>
              <a:buChar char="•"/>
            </a:pPr>
            <a:r>
              <a:rPr lang="fr-CA" dirty="0" smtClean="0"/>
              <a:t>Soyez </a:t>
            </a:r>
            <a:r>
              <a:rPr lang="fr-CA" dirty="0"/>
              <a:t>à l’affut des prochaines communications sur intranet</a:t>
            </a:r>
          </a:p>
          <a:p>
            <a:endParaRPr lang="fr-CA" dirty="0"/>
          </a:p>
          <a:p>
            <a:endParaRPr lang="fr-CA" dirty="0"/>
          </a:p>
          <a:p>
            <a:pPr algn="r"/>
            <a:r>
              <a:rPr lang="fr-CA" i="1" dirty="0"/>
              <a:t>Le bien-être: une responsabilité partagée!</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21</a:t>
            </a:fld>
            <a:endParaRPr lang="fr-CA"/>
          </a:p>
        </p:txBody>
      </p:sp>
    </p:spTree>
    <p:custDataLst>
      <p:tags r:id="rId1"/>
    </p:custDataLst>
    <p:extLst>
      <p:ext uri="{BB962C8B-B14F-4D97-AF65-F5344CB8AC3E}">
        <p14:creationId xmlns:p14="http://schemas.microsoft.com/office/powerpoint/2010/main" val="41395101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0" y="1006998"/>
            <a:ext cx="10515600" cy="1203767"/>
          </a:xfrm>
        </p:spPr>
        <p:txBody>
          <a:bodyPr/>
          <a:lstStyle/>
          <a:p>
            <a:r>
              <a:rPr lang="fr-CA" dirty="0"/>
              <a:t>Équipe et coordonnées</a:t>
            </a:r>
          </a:p>
        </p:txBody>
      </p:sp>
      <p:sp>
        <p:nvSpPr>
          <p:cNvPr id="3" name="Espace réservé du texte 2"/>
          <p:cNvSpPr>
            <a:spLocks noGrp="1"/>
          </p:cNvSpPr>
          <p:nvPr>
            <p:ph type="body" idx="1"/>
          </p:nvPr>
        </p:nvSpPr>
        <p:spPr>
          <a:xfrm>
            <a:off x="831850" y="2314936"/>
            <a:ext cx="10515600" cy="3774715"/>
          </a:xfrm>
        </p:spPr>
        <p:txBody>
          <a:bodyPr>
            <a:normAutofit fontScale="92500" lnSpcReduction="20000"/>
          </a:bodyPr>
          <a:lstStyle/>
          <a:p>
            <a:r>
              <a:rPr lang="fr-CA" b="1" dirty="0"/>
              <a:t>Responsable du programme: </a:t>
            </a:r>
          </a:p>
          <a:p>
            <a:pPr marL="342900" indent="-342900">
              <a:buFont typeface="Arial" panose="020B0604020202020204" pitchFamily="34" charset="0"/>
              <a:buChar char="•"/>
            </a:pPr>
            <a:r>
              <a:rPr lang="fr-CA" dirty="0"/>
              <a:t>Sylvie Lavigne, APPR.</a:t>
            </a:r>
          </a:p>
          <a:p>
            <a:pPr marL="342900" indent="-342900">
              <a:buFont typeface="Arial" panose="020B0604020202020204" pitchFamily="34" charset="0"/>
              <a:buChar char="•"/>
            </a:pPr>
            <a:endParaRPr lang="fr-CA" dirty="0"/>
          </a:p>
          <a:p>
            <a:r>
              <a:rPr lang="fr-CA" b="1" dirty="0"/>
              <a:t>Collaboratrices ergothérapeutes du PPMET: </a:t>
            </a:r>
          </a:p>
          <a:p>
            <a:pPr marL="342900" indent="-342900">
              <a:buFont typeface="Arial" panose="020B0604020202020204" pitchFamily="34" charset="0"/>
              <a:buChar char="•"/>
            </a:pPr>
            <a:r>
              <a:rPr lang="fr-CA" dirty="0"/>
              <a:t>Mélanie </a:t>
            </a:r>
            <a:r>
              <a:rPr lang="fr-CA" dirty="0" err="1"/>
              <a:t>Cusson</a:t>
            </a:r>
            <a:r>
              <a:rPr lang="fr-CA" dirty="0"/>
              <a:t>, erg.</a:t>
            </a:r>
          </a:p>
          <a:p>
            <a:pPr marL="342900" indent="-342900">
              <a:buFont typeface="Arial" panose="020B0604020202020204" pitchFamily="34" charset="0"/>
              <a:buChar char="•"/>
            </a:pPr>
            <a:r>
              <a:rPr lang="fr-CA" dirty="0"/>
              <a:t>Karine Rodier, erg.</a:t>
            </a:r>
          </a:p>
          <a:p>
            <a:r>
              <a:rPr lang="fr-CA" dirty="0"/>
              <a:t>                                                                          </a:t>
            </a:r>
          </a:p>
          <a:p>
            <a:r>
              <a:rPr lang="fr-CA" b="1" dirty="0"/>
              <a:t>Pour nous joindre:</a:t>
            </a:r>
          </a:p>
          <a:p>
            <a:r>
              <a:rPr lang="fr-CA" dirty="0"/>
              <a:t>Par courriel: veilleurs.ppmet.cisssmo16@ssss.gouv.qc.ca</a:t>
            </a:r>
          </a:p>
          <a:p>
            <a:r>
              <a:rPr lang="fr-CA" dirty="0"/>
              <a:t>Par téléphone: 450-699-2425, poste 8345</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22</a:t>
            </a:fld>
            <a:endParaRPr lang="fr-CA"/>
          </a:p>
        </p:txBody>
      </p:sp>
    </p:spTree>
    <p:extLst>
      <p:ext uri="{BB962C8B-B14F-4D97-AF65-F5344CB8AC3E}">
        <p14:creationId xmlns:p14="http://schemas.microsoft.com/office/powerpoint/2010/main" val="1820823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0" y="1134319"/>
            <a:ext cx="10515600" cy="1250066"/>
          </a:xfrm>
        </p:spPr>
        <p:txBody>
          <a:bodyPr>
            <a:normAutofit fontScale="90000"/>
          </a:bodyPr>
          <a:lstStyle/>
          <a:p>
            <a:r>
              <a:rPr lang="fr-CA" dirty="0" smtClean="0"/>
              <a:t/>
            </a:r>
            <a:br>
              <a:rPr lang="fr-CA" dirty="0" smtClean="0"/>
            </a:br>
            <a:r>
              <a:rPr lang="fr-CA" dirty="0" smtClean="0"/>
              <a:t>Pour signifier votre intérêt à devenir veilleur:</a:t>
            </a:r>
            <a:endParaRPr lang="fr-CA" dirty="0"/>
          </a:p>
        </p:txBody>
      </p:sp>
      <p:sp>
        <p:nvSpPr>
          <p:cNvPr id="3" name="Espace réservé du texte 2"/>
          <p:cNvSpPr>
            <a:spLocks noGrp="1"/>
          </p:cNvSpPr>
          <p:nvPr>
            <p:ph type="body" idx="1"/>
          </p:nvPr>
        </p:nvSpPr>
        <p:spPr>
          <a:xfrm>
            <a:off x="831850" y="2916821"/>
            <a:ext cx="10515600" cy="3172830"/>
          </a:xfrm>
        </p:spPr>
        <p:txBody>
          <a:bodyPr/>
          <a:lstStyle/>
          <a:p>
            <a:r>
              <a:rPr lang="fr-CA" b="1" u="sng" dirty="0" smtClean="0"/>
              <a:t>Lien pour l’inscription en ligne:</a:t>
            </a:r>
            <a:r>
              <a:rPr lang="fr-CA" dirty="0" smtClean="0"/>
              <a:t>  </a:t>
            </a:r>
            <a:r>
              <a:rPr lang="fr-CA" dirty="0" smtClean="0">
                <a:hlinkClick r:id="rId2"/>
              </a:rPr>
              <a:t>https</a:t>
            </a:r>
            <a:r>
              <a:rPr lang="fr-CA" dirty="0">
                <a:hlinkClick r:id="rId2"/>
              </a:rPr>
              <a:t>://</a:t>
            </a:r>
            <a:r>
              <a:rPr lang="fr-CA" dirty="0" smtClean="0">
                <a:hlinkClick r:id="rId2"/>
              </a:rPr>
              <a:t>forms.office.com/r/TguEe4KwqW</a:t>
            </a:r>
            <a:endParaRPr lang="fr-CA" dirty="0" smtClean="0"/>
          </a:p>
          <a:p>
            <a:endParaRPr lang="fr-CA" dirty="0"/>
          </a:p>
          <a:p>
            <a:r>
              <a:rPr lang="fr-CA" b="1" u="sng" dirty="0"/>
              <a:t>C</a:t>
            </a:r>
            <a:r>
              <a:rPr lang="fr-CA" b="1" u="sng" dirty="0" smtClean="0"/>
              <a:t>ourriel</a:t>
            </a:r>
            <a:r>
              <a:rPr lang="fr-CA" dirty="0"/>
              <a:t>: veilleurs.ppmet.cisssmo16@ssss.gouv.qc.ca</a:t>
            </a:r>
          </a:p>
          <a:p>
            <a:r>
              <a:rPr lang="fr-CA" u="sng" dirty="0">
                <a:effectLst>
                  <a:outerShdw blurRad="38100" dist="38100" dir="2700000" algn="tl">
                    <a:srgbClr val="000000">
                      <a:alpha val="43137"/>
                    </a:srgbClr>
                  </a:outerShdw>
                </a:effectLst>
              </a:rPr>
              <a:t>T</a:t>
            </a:r>
            <a:r>
              <a:rPr lang="fr-CA" u="sng" dirty="0" smtClean="0">
                <a:effectLst>
                  <a:outerShdw blurRad="38100" dist="38100" dir="2700000" algn="tl">
                    <a:srgbClr val="000000">
                      <a:alpha val="43137"/>
                    </a:srgbClr>
                  </a:outerShdw>
                </a:effectLst>
              </a:rPr>
              <a:t>éléphone</a:t>
            </a:r>
            <a:r>
              <a:rPr lang="fr-CA" dirty="0"/>
              <a:t>: 450-699-2425, poste 8345</a:t>
            </a:r>
          </a:p>
          <a:p>
            <a:endParaRPr lang="fr-CA" dirty="0" smtClean="0"/>
          </a:p>
          <a:p>
            <a:r>
              <a:rPr lang="fr-CA" b="1" u="sng" dirty="0" smtClean="0"/>
              <a:t>Code QR</a:t>
            </a:r>
            <a:r>
              <a:rPr lang="fr-CA" dirty="0" smtClean="0"/>
              <a:t>: </a:t>
            </a:r>
            <a:endParaRPr lang="fr-CA" dirty="0"/>
          </a:p>
          <a:p>
            <a:endParaRPr lang="fr-CA"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23</a:t>
            </a:fld>
            <a:endParaRPr lang="fr-CA"/>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68783" y="4282501"/>
            <a:ext cx="1840616" cy="1807150"/>
          </a:xfrm>
          <a:prstGeom prst="rect">
            <a:avLst/>
          </a:prstGeom>
        </p:spPr>
      </p:pic>
    </p:spTree>
    <p:extLst>
      <p:ext uri="{BB962C8B-B14F-4D97-AF65-F5344CB8AC3E}">
        <p14:creationId xmlns:p14="http://schemas.microsoft.com/office/powerpoint/2010/main" val="36220550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411424"/>
            <a:ext cx="10515600" cy="1325563"/>
          </a:xfrm>
        </p:spPr>
        <p:txBody>
          <a:bodyPr/>
          <a:lstStyle/>
          <a:p>
            <a:endParaRPr lang="fr-CA" dirty="0"/>
          </a:p>
        </p:txBody>
      </p:sp>
      <p:sp>
        <p:nvSpPr>
          <p:cNvPr id="3" name="Espace réservé du contenu 2"/>
          <p:cNvSpPr>
            <a:spLocks noGrp="1"/>
          </p:cNvSpPr>
          <p:nvPr>
            <p:ph idx="1"/>
          </p:nvPr>
        </p:nvSpPr>
        <p:spPr/>
        <p:txBody>
          <a:bodyPr>
            <a:normAutofit/>
          </a:bodyPr>
          <a:lstStyle/>
          <a:p>
            <a:r>
              <a:rPr lang="fr-CA" sz="6600" dirty="0" smtClean="0"/>
              <a:t>    Questions </a:t>
            </a:r>
            <a:r>
              <a:rPr lang="fr-CA" sz="6600" dirty="0"/>
              <a:t>?</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24</a:t>
            </a:fld>
            <a:endParaRPr lang="fr-CA"/>
          </a:p>
        </p:txBody>
      </p:sp>
    </p:spTree>
    <p:custDataLst>
      <p:tags r:id="rId1"/>
    </p:custDataLst>
    <p:extLst>
      <p:ext uri="{BB962C8B-B14F-4D97-AF65-F5344CB8AC3E}">
        <p14:creationId xmlns:p14="http://schemas.microsoft.com/office/powerpoint/2010/main" val="40413215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0" y="1006997"/>
            <a:ext cx="10515600" cy="1446836"/>
          </a:xfrm>
        </p:spPr>
        <p:txBody>
          <a:bodyPr/>
          <a:lstStyle/>
          <a:p>
            <a:r>
              <a:rPr lang="fr-CA" dirty="0"/>
              <a:t>Ailleurs dans le réseau…</a:t>
            </a:r>
          </a:p>
        </p:txBody>
      </p:sp>
      <p:sp>
        <p:nvSpPr>
          <p:cNvPr id="3" name="Espace réservé du texte 2"/>
          <p:cNvSpPr>
            <a:spLocks noGrp="1"/>
          </p:cNvSpPr>
          <p:nvPr>
            <p:ph type="body" idx="1"/>
          </p:nvPr>
        </p:nvSpPr>
        <p:spPr>
          <a:xfrm>
            <a:off x="831850" y="2534857"/>
            <a:ext cx="10515600" cy="3554794"/>
          </a:xfrm>
        </p:spPr>
        <p:txBody>
          <a:bodyPr/>
          <a:lstStyle/>
          <a:p>
            <a:pPr marL="342900" indent="-342900">
              <a:buFont typeface="Arial" panose="020B0604020202020204" pitchFamily="34" charset="0"/>
              <a:buChar char="•"/>
            </a:pPr>
            <a:r>
              <a:rPr lang="fr-CA" dirty="0"/>
              <a:t>Programme national: implanté dans plusieurs CISSS/CIUSSS du Québec.</a:t>
            </a:r>
          </a:p>
          <a:p>
            <a:pPr marL="342900" indent="-342900">
              <a:buFont typeface="Arial" panose="020B0604020202020204" pitchFamily="34" charset="0"/>
              <a:buChar char="•"/>
            </a:pPr>
            <a:r>
              <a:rPr lang="fr-CA" dirty="0"/>
              <a:t>Retombées positives du programme dans l’ensemble du Québec.</a:t>
            </a:r>
          </a:p>
          <a:p>
            <a:pPr marL="342900" indent="-342900">
              <a:buFont typeface="Arial" panose="020B0604020202020204" pitchFamily="34" charset="0"/>
              <a:buChar char="•"/>
            </a:pPr>
            <a:r>
              <a:rPr lang="fr-CA" dirty="0"/>
              <a:t>Programme pérennisé et permanent.</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3</a:t>
            </a:fld>
            <a:endParaRPr lang="fr-CA"/>
          </a:p>
        </p:txBody>
      </p:sp>
    </p:spTree>
    <p:extLst>
      <p:ext uri="{BB962C8B-B14F-4D97-AF65-F5344CB8AC3E}">
        <p14:creationId xmlns:p14="http://schemas.microsoft.com/office/powerpoint/2010/main" val="31981702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9"/>
            <a:ext cx="10515600" cy="1559242"/>
          </a:xfrm>
        </p:spPr>
        <p:txBody>
          <a:bodyPr>
            <a:normAutofit/>
          </a:bodyPr>
          <a:lstStyle/>
          <a:p>
            <a:r>
              <a:rPr lang="fr-CA" sz="8000" i="1" dirty="0" smtClean="0">
                <a:effectLst>
                  <a:outerShdw blurRad="38100" dist="38100" dir="2700000" algn="tl">
                    <a:srgbClr val="000000">
                      <a:alpha val="43137"/>
                    </a:srgbClr>
                  </a:outerShdw>
                </a:effectLst>
              </a:rPr>
              <a:t>2 objectifs</a:t>
            </a:r>
            <a:endParaRPr lang="fr-CA" sz="8000" i="1" dirty="0">
              <a:effectLst>
                <a:outerShdw blurRad="38100" dist="38100" dir="2700000" algn="tl">
                  <a:srgbClr val="000000">
                    <a:alpha val="43137"/>
                  </a:srgbClr>
                </a:outerShdw>
              </a:effectLst>
            </a:endParaRPr>
          </a:p>
        </p:txBody>
      </p:sp>
      <p:sp>
        <p:nvSpPr>
          <p:cNvPr id="3" name="Espace réservé du texte 2"/>
          <p:cNvSpPr>
            <a:spLocks noGrp="1"/>
          </p:cNvSpPr>
          <p:nvPr>
            <p:ph type="body" idx="1"/>
          </p:nvPr>
        </p:nvSpPr>
        <p:spPr>
          <a:xfrm flipV="1">
            <a:off x="831850" y="4543744"/>
            <a:ext cx="45719" cy="45719"/>
          </a:xfrm>
        </p:spPr>
        <p:txBody>
          <a:bodyPr>
            <a:normAutofit fontScale="25000" lnSpcReduction="20000"/>
          </a:bodyPr>
          <a:lstStyle/>
          <a:p>
            <a:endParaRPr lang="fr-CA"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4</a:t>
            </a:fld>
            <a:endParaRPr lang="fr-CA"/>
          </a:p>
        </p:txBody>
      </p:sp>
    </p:spTree>
    <p:custDataLst>
      <p:tags r:id="rId1"/>
    </p:custDataLst>
    <p:extLst>
      <p:ext uri="{BB962C8B-B14F-4D97-AF65-F5344CB8AC3E}">
        <p14:creationId xmlns:p14="http://schemas.microsoft.com/office/powerpoint/2010/main" val="3222166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51741" y="-340734"/>
            <a:ext cx="10515600" cy="2424178"/>
          </a:xfrm>
        </p:spPr>
        <p:txBody>
          <a:bodyPr/>
          <a:lstStyle/>
          <a:p>
            <a:r>
              <a:rPr lang="fr-CA" dirty="0" smtClean="0"/>
              <a:t>Objectif </a:t>
            </a:r>
            <a:r>
              <a:rPr lang="fr-CA" i="1" dirty="0" smtClean="0"/>
              <a:t>prévention</a:t>
            </a:r>
            <a:endParaRPr lang="fr-CA" i="1" dirty="0"/>
          </a:p>
        </p:txBody>
      </p:sp>
      <p:sp>
        <p:nvSpPr>
          <p:cNvPr id="3" name="Espace réservé du texte 2"/>
          <p:cNvSpPr>
            <a:spLocks noGrp="1"/>
          </p:cNvSpPr>
          <p:nvPr>
            <p:ph type="body" idx="1"/>
          </p:nvPr>
        </p:nvSpPr>
        <p:spPr>
          <a:xfrm>
            <a:off x="873414" y="2701637"/>
            <a:ext cx="10515600" cy="3505200"/>
          </a:xfrm>
        </p:spPr>
        <p:txBody>
          <a:bodyPr/>
          <a:lstStyle/>
          <a:p>
            <a:pPr marL="342900" lvl="0" indent="-342900">
              <a:buFont typeface="Arial" panose="020B0604020202020204" pitchFamily="34" charset="0"/>
              <a:buChar char="•"/>
            </a:pPr>
            <a:r>
              <a:rPr lang="fr-CA" dirty="0" smtClean="0"/>
              <a:t>Créer un </a:t>
            </a:r>
            <a:r>
              <a:rPr lang="fr-CA" b="1" dirty="0" smtClean="0"/>
              <a:t>réseau de bienveillance </a:t>
            </a:r>
            <a:r>
              <a:rPr lang="fr-CA" dirty="0" smtClean="0"/>
              <a:t>en recrutant des travailleurs</a:t>
            </a:r>
            <a:endParaRPr lang="fr-CA" dirty="0"/>
          </a:p>
          <a:p>
            <a:pPr marL="342900" lvl="0" indent="-342900">
              <a:buFont typeface="Arial" panose="020B0604020202020204" pitchFamily="34" charset="0"/>
              <a:buChar char="•"/>
            </a:pPr>
            <a:r>
              <a:rPr lang="fr-CA" dirty="0" smtClean="0"/>
              <a:t>Promouvoir </a:t>
            </a:r>
            <a:r>
              <a:rPr lang="fr-CA" dirty="0"/>
              <a:t>les </a:t>
            </a:r>
            <a:r>
              <a:rPr lang="fr-CA" dirty="0" smtClean="0"/>
              <a:t>façons </a:t>
            </a:r>
            <a:r>
              <a:rPr lang="fr-CA" dirty="0"/>
              <a:t>de </a:t>
            </a:r>
            <a:r>
              <a:rPr lang="fr-CA" b="1" dirty="0"/>
              <a:t>prendre soin de soi et des </a:t>
            </a:r>
            <a:r>
              <a:rPr lang="fr-CA" b="1" dirty="0" smtClean="0"/>
              <a:t>autres</a:t>
            </a:r>
            <a:endParaRPr lang="fr-CA" dirty="0" smtClean="0"/>
          </a:p>
          <a:p>
            <a:pPr marL="342900" lvl="0" indent="-342900">
              <a:buFont typeface="Arial" panose="020B0604020202020204" pitchFamily="34" charset="0"/>
              <a:buChar char="•"/>
            </a:pPr>
            <a:r>
              <a:rPr lang="fr-CA" dirty="0" smtClean="0"/>
              <a:t>Renforcer </a:t>
            </a:r>
            <a:r>
              <a:rPr lang="fr-CA" b="1" dirty="0"/>
              <a:t>l’entraide entre </a:t>
            </a:r>
            <a:r>
              <a:rPr lang="fr-CA" b="1" dirty="0" smtClean="0"/>
              <a:t>pairs</a:t>
            </a:r>
            <a:endParaRPr lang="fr-CA" dirty="0" smtClean="0"/>
          </a:p>
          <a:p>
            <a:pPr marL="342900" lvl="0" indent="-342900">
              <a:buFont typeface="Arial" panose="020B0604020202020204" pitchFamily="34" charset="0"/>
              <a:buChar char="•"/>
            </a:pPr>
            <a:r>
              <a:rPr lang="fr-CA" dirty="0"/>
              <a:t>A</a:t>
            </a:r>
            <a:r>
              <a:rPr lang="fr-CA" dirty="0" smtClean="0"/>
              <a:t>méliorer </a:t>
            </a:r>
            <a:r>
              <a:rPr lang="fr-CA" dirty="0"/>
              <a:t>le </a:t>
            </a:r>
            <a:r>
              <a:rPr lang="fr-CA" b="1" dirty="0"/>
              <a:t>bien-être </a:t>
            </a:r>
            <a:r>
              <a:rPr lang="fr-CA" b="1" dirty="0" smtClean="0"/>
              <a:t>général </a:t>
            </a:r>
            <a:r>
              <a:rPr lang="fr-CA" dirty="0"/>
              <a:t>et au </a:t>
            </a:r>
            <a:r>
              <a:rPr lang="fr-CA" b="1" dirty="0" smtClean="0"/>
              <a:t>travail</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5</a:t>
            </a:fld>
            <a:endParaRPr lang="fr-CA"/>
          </a:p>
        </p:txBody>
      </p:sp>
    </p:spTree>
    <p:custDataLst>
      <p:tags r:id="rId1"/>
    </p:custDataLst>
    <p:extLst>
      <p:ext uri="{BB962C8B-B14F-4D97-AF65-F5344CB8AC3E}">
        <p14:creationId xmlns:p14="http://schemas.microsoft.com/office/powerpoint/2010/main" val="2093772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0" y="1064872"/>
            <a:ext cx="10515600" cy="1319513"/>
          </a:xfrm>
        </p:spPr>
        <p:txBody>
          <a:bodyPr/>
          <a:lstStyle/>
          <a:p>
            <a:r>
              <a:rPr lang="fr-CA" dirty="0"/>
              <a:t>Objectif </a:t>
            </a:r>
            <a:r>
              <a:rPr lang="fr-CA" i="1" dirty="0"/>
              <a:t>soutien</a:t>
            </a:r>
            <a:endParaRPr lang="fr-CA" dirty="0"/>
          </a:p>
        </p:txBody>
      </p:sp>
      <p:sp>
        <p:nvSpPr>
          <p:cNvPr id="3" name="Espace réservé du texte 2"/>
          <p:cNvSpPr>
            <a:spLocks noGrp="1"/>
          </p:cNvSpPr>
          <p:nvPr>
            <p:ph type="body" idx="1"/>
          </p:nvPr>
        </p:nvSpPr>
        <p:spPr>
          <a:xfrm>
            <a:off x="831850" y="3009419"/>
            <a:ext cx="10515600" cy="3080232"/>
          </a:xfrm>
        </p:spPr>
        <p:txBody>
          <a:bodyPr/>
          <a:lstStyle/>
          <a:p>
            <a:pPr marL="342900" lvl="0" indent="-342900">
              <a:buFont typeface="Arial" panose="020B0604020202020204" pitchFamily="34" charset="0"/>
              <a:buChar char="•"/>
            </a:pPr>
            <a:r>
              <a:rPr lang="fr-CA" dirty="0" smtClean="0"/>
              <a:t>Viser </a:t>
            </a:r>
            <a:r>
              <a:rPr lang="fr-CA" dirty="0"/>
              <a:t>le</a:t>
            </a:r>
            <a:r>
              <a:rPr lang="fr-CA" b="1" dirty="0"/>
              <a:t> renforcement </a:t>
            </a:r>
            <a:r>
              <a:rPr lang="fr-CA" dirty="0"/>
              <a:t>du </a:t>
            </a:r>
            <a:r>
              <a:rPr lang="fr-CA" b="1" dirty="0"/>
              <a:t>soutien psycho-social </a:t>
            </a:r>
            <a:r>
              <a:rPr lang="fr-CA" dirty="0"/>
              <a:t>pour le personnel vivant une situation difficile ou de la détresse psychologique. </a:t>
            </a:r>
          </a:p>
          <a:p>
            <a:pPr lvl="0"/>
            <a:endParaRPr lang="fr-CA" dirty="0"/>
          </a:p>
          <a:p>
            <a:pPr marL="342900" lvl="0" indent="-342900" algn="ctr">
              <a:buFont typeface="Wingdings" panose="05000000000000000000" pitchFamily="2" charset="2"/>
              <a:buChar char="Ø"/>
            </a:pPr>
            <a:r>
              <a:rPr lang="fr-CA" u="sng" dirty="0"/>
              <a:t>Rôle des veilleurs</a:t>
            </a:r>
            <a:r>
              <a:rPr lang="fr-CA" dirty="0"/>
              <a:t> : être </a:t>
            </a:r>
            <a:r>
              <a:rPr lang="fr-CA" b="1" dirty="0"/>
              <a:t>attentif,</a:t>
            </a:r>
            <a:r>
              <a:rPr lang="fr-CA" dirty="0"/>
              <a:t> </a:t>
            </a:r>
            <a:r>
              <a:rPr lang="fr-CA" b="1" dirty="0"/>
              <a:t>soutenir, référer</a:t>
            </a:r>
            <a:r>
              <a:rPr lang="fr-CA" dirty="0"/>
              <a:t>.</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6</a:t>
            </a:fld>
            <a:endParaRPr lang="fr-CA"/>
          </a:p>
        </p:txBody>
      </p:sp>
    </p:spTree>
    <p:extLst>
      <p:ext uri="{BB962C8B-B14F-4D97-AF65-F5344CB8AC3E}">
        <p14:creationId xmlns:p14="http://schemas.microsoft.com/office/powerpoint/2010/main" val="26663460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6608" y="1169043"/>
            <a:ext cx="10880202" cy="1226916"/>
          </a:xfrm>
        </p:spPr>
        <p:txBody>
          <a:bodyPr>
            <a:normAutofit/>
          </a:bodyPr>
          <a:lstStyle/>
          <a:p>
            <a:r>
              <a:rPr lang="fr-CA" dirty="0"/>
              <a:t>Ce </a:t>
            </a:r>
            <a:r>
              <a:rPr lang="fr-CA" dirty="0" smtClean="0"/>
              <a:t>que le veilleur n’est pas: </a:t>
            </a:r>
            <a:endParaRPr lang="fr-CA" dirty="0"/>
          </a:p>
        </p:txBody>
      </p:sp>
      <p:sp>
        <p:nvSpPr>
          <p:cNvPr id="3" name="Espace réservé du texte 2"/>
          <p:cNvSpPr>
            <a:spLocks noGrp="1"/>
          </p:cNvSpPr>
          <p:nvPr>
            <p:ph type="body" idx="1"/>
          </p:nvPr>
        </p:nvSpPr>
        <p:spPr>
          <a:xfrm>
            <a:off x="831850" y="2789499"/>
            <a:ext cx="10515600" cy="3300152"/>
          </a:xfrm>
        </p:spPr>
        <p:txBody>
          <a:bodyPr/>
          <a:lstStyle/>
          <a:p>
            <a:pPr marL="342900" indent="-342900">
              <a:buFontTx/>
              <a:buChar char="-"/>
            </a:pPr>
            <a:r>
              <a:rPr lang="fr-CA" dirty="0" smtClean="0"/>
              <a:t>Un thérapeute/intervenant </a:t>
            </a:r>
            <a:r>
              <a:rPr lang="fr-CA" dirty="0"/>
              <a:t>pour </a:t>
            </a:r>
            <a:r>
              <a:rPr lang="fr-CA" dirty="0" err="1" smtClean="0"/>
              <a:t>cess</a:t>
            </a:r>
            <a:r>
              <a:rPr lang="fr-CA" dirty="0" smtClean="0"/>
              <a:t> collègue</a:t>
            </a:r>
          </a:p>
          <a:p>
            <a:pPr marL="342900" indent="-342900">
              <a:buFontTx/>
              <a:buChar char="-"/>
            </a:pPr>
            <a:r>
              <a:rPr lang="fr-CA" dirty="0" smtClean="0"/>
              <a:t>Un sauveur</a:t>
            </a:r>
          </a:p>
          <a:p>
            <a:pPr marL="342900" indent="-342900">
              <a:buFontTx/>
              <a:buChar char="-"/>
            </a:pPr>
            <a:r>
              <a:rPr lang="fr-CA" dirty="0" smtClean="0"/>
              <a:t>Un médiateur / gestion de conflit</a:t>
            </a:r>
            <a:endParaRPr lang="fr-CA" dirty="0"/>
          </a:p>
          <a:p>
            <a:pPr marL="342900" indent="-342900">
              <a:buFontTx/>
              <a:buChar char="-"/>
            </a:pPr>
            <a:r>
              <a:rPr lang="fr-CA" dirty="0" smtClean="0"/>
              <a:t>Un substitut au PAE (programme d’aide aux employés)</a:t>
            </a:r>
            <a:endParaRPr lang="fr-CA" dirty="0"/>
          </a:p>
          <a:p>
            <a:pPr marL="342900" indent="-342900">
              <a:buFontTx/>
              <a:buChar char="-"/>
            </a:pPr>
            <a:r>
              <a:rPr lang="fr-CA" dirty="0" smtClean="0"/>
              <a:t>Soutien IPEC (intervention post-événement critique)</a:t>
            </a:r>
            <a:endParaRPr lang="fr-CA" dirty="0"/>
          </a:p>
          <a:p>
            <a:pPr marL="342900" indent="-342900">
              <a:buFontTx/>
              <a:buChar char="-"/>
            </a:pPr>
            <a:endParaRPr lang="fr-CA" dirty="0"/>
          </a:p>
          <a:p>
            <a:endParaRPr lang="fr-CA"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7</a:t>
            </a:fld>
            <a:endParaRPr lang="fr-CA"/>
          </a:p>
        </p:txBody>
      </p:sp>
    </p:spTree>
    <p:extLst>
      <p:ext uri="{BB962C8B-B14F-4D97-AF65-F5344CB8AC3E}">
        <p14:creationId xmlns:p14="http://schemas.microsoft.com/office/powerpoint/2010/main" val="3181760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2987" y="1111171"/>
            <a:ext cx="11204293" cy="1435260"/>
          </a:xfrm>
        </p:spPr>
        <p:txBody>
          <a:bodyPr/>
          <a:lstStyle/>
          <a:p>
            <a:r>
              <a:rPr lang="fr-CA" dirty="0"/>
              <a:t>Concrètement, au quotidien…</a:t>
            </a:r>
          </a:p>
        </p:txBody>
      </p:sp>
      <p:sp>
        <p:nvSpPr>
          <p:cNvPr id="3" name="Espace réservé du texte 2"/>
          <p:cNvSpPr>
            <a:spLocks noGrp="1"/>
          </p:cNvSpPr>
          <p:nvPr>
            <p:ph type="body" idx="1"/>
          </p:nvPr>
        </p:nvSpPr>
        <p:spPr>
          <a:xfrm>
            <a:off x="831850" y="3044143"/>
            <a:ext cx="10515600" cy="3045508"/>
          </a:xfrm>
        </p:spPr>
        <p:txBody>
          <a:bodyPr/>
          <a:lstStyle/>
          <a:p>
            <a:pPr marL="342900" indent="-342900">
              <a:buFont typeface="Arial" panose="020B0604020202020204" pitchFamily="34" charset="0"/>
              <a:buChar char="•"/>
            </a:pPr>
            <a:r>
              <a:rPr lang="fr-CA" dirty="0"/>
              <a:t>Support/soutien: Sera effectué de manière fluide, à travers les activités habituelles de la journée de travail. Demeure une démarche volontaire.</a:t>
            </a:r>
          </a:p>
          <a:p>
            <a:endParaRPr lang="fr-CA" dirty="0"/>
          </a:p>
          <a:p>
            <a:pPr marL="342900" indent="-342900">
              <a:buFont typeface="Arial" panose="020B0604020202020204" pitchFamily="34" charset="0"/>
              <a:buChar char="•"/>
            </a:pPr>
            <a:r>
              <a:rPr lang="fr-CA" dirty="0"/>
              <a:t>Seront les </a:t>
            </a:r>
            <a:r>
              <a:rPr lang="fr-CA" b="1" dirty="0"/>
              <a:t>yeux </a:t>
            </a:r>
            <a:r>
              <a:rPr lang="fr-CA" dirty="0"/>
              <a:t>et les </a:t>
            </a:r>
            <a:r>
              <a:rPr lang="fr-CA" b="1" dirty="0"/>
              <a:t>oreilles </a:t>
            </a:r>
            <a:r>
              <a:rPr lang="fr-CA" dirty="0"/>
              <a:t>de la bienveillance sur le lieu de travail.</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8</a:t>
            </a:fld>
            <a:endParaRPr lang="fr-CA"/>
          </a:p>
        </p:txBody>
      </p:sp>
    </p:spTree>
    <p:extLst>
      <p:ext uri="{BB962C8B-B14F-4D97-AF65-F5344CB8AC3E}">
        <p14:creationId xmlns:p14="http://schemas.microsoft.com/office/powerpoint/2010/main" val="31737673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0" y="1111170"/>
            <a:ext cx="10515600" cy="1284789"/>
          </a:xfrm>
        </p:spPr>
        <p:txBody>
          <a:bodyPr/>
          <a:lstStyle/>
          <a:p>
            <a:r>
              <a:rPr lang="fr-CA" dirty="0"/>
              <a:t>Identification des veilleurs</a:t>
            </a:r>
          </a:p>
        </p:txBody>
      </p:sp>
      <p:sp>
        <p:nvSpPr>
          <p:cNvPr id="3" name="Espace réservé du texte 2"/>
          <p:cNvSpPr>
            <a:spLocks noGrp="1"/>
          </p:cNvSpPr>
          <p:nvPr>
            <p:ph type="body" idx="1"/>
          </p:nvPr>
        </p:nvSpPr>
        <p:spPr>
          <a:xfrm>
            <a:off x="831850" y="2766349"/>
            <a:ext cx="10515600" cy="3323301"/>
          </a:xfrm>
        </p:spPr>
        <p:txBody>
          <a:bodyPr/>
          <a:lstStyle/>
          <a:p>
            <a:pPr marL="342900" indent="-342900">
              <a:buFont typeface="Arial" panose="020B0604020202020204" pitchFamily="34" charset="0"/>
              <a:buChar char="•"/>
            </a:pPr>
            <a:r>
              <a:rPr lang="fr-CA" dirty="0" smtClean="0"/>
              <a:t>Liste </a:t>
            </a:r>
            <a:r>
              <a:rPr lang="fr-CA" dirty="0"/>
              <a:t>des veilleurs avec coordonnées sur </a:t>
            </a:r>
            <a:r>
              <a:rPr lang="fr-CA" dirty="0" smtClean="0"/>
              <a:t>intranet</a:t>
            </a:r>
          </a:p>
          <a:p>
            <a:endParaRPr lang="fr-CA" dirty="0"/>
          </a:p>
          <a:p>
            <a:pPr marL="342900" indent="-342900">
              <a:buFont typeface="Arial" panose="020B0604020202020204" pitchFamily="34" charset="0"/>
              <a:buChar char="•"/>
            </a:pPr>
            <a:r>
              <a:rPr lang="fr-CA" dirty="0" smtClean="0"/>
              <a:t>Des </a:t>
            </a:r>
            <a:r>
              <a:rPr lang="fr-CA" dirty="0"/>
              <a:t>items pour les identifier leurs seront </a:t>
            </a:r>
            <a:r>
              <a:rPr lang="fr-CA" dirty="0" smtClean="0"/>
              <a:t>fournis: </a:t>
            </a:r>
          </a:p>
          <a:p>
            <a:r>
              <a:rPr lang="fr-CA" dirty="0" smtClean="0"/>
              <a:t>   	   - </a:t>
            </a:r>
            <a:r>
              <a:rPr lang="fr-CA" dirty="0" err="1" smtClean="0"/>
              <a:t>Porte-badge</a:t>
            </a:r>
            <a:endParaRPr lang="fr-CA" dirty="0"/>
          </a:p>
          <a:p>
            <a:r>
              <a:rPr lang="fr-CA" dirty="0" smtClean="0"/>
              <a:t>	   - Affiche pour mettre sur le bureau</a:t>
            </a:r>
          </a:p>
          <a:p>
            <a:r>
              <a:rPr lang="fr-CA" dirty="0"/>
              <a:t> </a:t>
            </a:r>
            <a:r>
              <a:rPr lang="fr-CA" dirty="0" smtClean="0"/>
              <a:t>    	   - Bannière courriel </a:t>
            </a:r>
            <a:endParaRPr lang="fr-CA" dirty="0"/>
          </a:p>
          <a:p>
            <a:endParaRPr lang="fr-CA"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9</a:t>
            </a:fld>
            <a:endParaRPr lang="fr-CA"/>
          </a:p>
        </p:txBody>
      </p:sp>
    </p:spTree>
    <p:extLst>
      <p:ext uri="{BB962C8B-B14F-4D97-AF65-F5344CB8AC3E}">
        <p14:creationId xmlns:p14="http://schemas.microsoft.com/office/powerpoint/2010/main" val="321505857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2936</TotalTime>
  <Words>1756</Words>
  <Application>Microsoft Office PowerPoint</Application>
  <PresentationFormat>Grand écran</PresentationFormat>
  <Paragraphs>243</Paragraphs>
  <Slides>24</Slides>
  <Notes>18</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24</vt:i4>
      </vt:variant>
    </vt:vector>
  </HeadingPairs>
  <TitlesOfParts>
    <vt:vector size="28" baseType="lpstr">
      <vt:lpstr>Arial</vt:lpstr>
      <vt:lpstr>Calibri</vt:lpstr>
      <vt:lpstr>Wingdings</vt:lpstr>
      <vt:lpstr>Thème Office</vt:lpstr>
      <vt:lpstr> Programme des veilleurs  Réseau de bienveillance</vt:lpstr>
      <vt:lpstr>Contexte</vt:lpstr>
      <vt:lpstr>Ailleurs dans le réseau…</vt:lpstr>
      <vt:lpstr>2 objectifs</vt:lpstr>
      <vt:lpstr>Objectif prévention</vt:lpstr>
      <vt:lpstr>Objectif soutien</vt:lpstr>
      <vt:lpstr>Ce que le veilleur n’est pas: </vt:lpstr>
      <vt:lpstr>Concrètement, au quotidien…</vt:lpstr>
      <vt:lpstr>Identification des veilleurs</vt:lpstr>
      <vt:lpstr>Nombre de veilleurs visé</vt:lpstr>
      <vt:lpstr>Qui peut devenir veilleur?</vt:lpstr>
      <vt:lpstr>Comment devenir veilleur</vt:lpstr>
      <vt:lpstr>Formation préalable</vt:lpstr>
      <vt:lpstr>Formation préalable</vt:lpstr>
      <vt:lpstr>Soutien aux veilleurs</vt:lpstr>
      <vt:lpstr> On ne réinvente pas la roue</vt:lpstr>
      <vt:lpstr>Cas-figure 1</vt:lpstr>
      <vt:lpstr>Cas-figure 2</vt:lpstr>
      <vt:lpstr>Travailleurs fragilisés</vt:lpstr>
      <vt:lpstr>Avantages</vt:lpstr>
      <vt:lpstr>En conclusion</vt:lpstr>
      <vt:lpstr>Équipe et coordonnées</vt:lpstr>
      <vt:lpstr> Pour signifier votre intérêt à devenir veilleur:</vt:lpstr>
      <vt:lpstr>Présentation PowerPoint</vt:lpstr>
    </vt:vector>
  </TitlesOfParts>
  <Company>CISSS de la Montérégie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Morin Caroline</dc:creator>
  <cp:lastModifiedBy>Lyzanne Montpetit</cp:lastModifiedBy>
  <cp:revision>212</cp:revision>
  <dcterms:created xsi:type="dcterms:W3CDTF">2022-10-03T19:05:08Z</dcterms:created>
  <dcterms:modified xsi:type="dcterms:W3CDTF">2023-06-08T12:07:12Z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73563592-2D25-4E16-AD9E-9E383CC2034E</vt:lpwstr>
  </property>
  <property fmtid="{D5CDD505-2E9C-101B-9397-08002B2CF9AE}" pid="3" name="ArticulatePath">
    <vt:lpwstr>Présentation - prog des veilleurs</vt:lpwstr>
  </property>
</Properties>
</file>