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66" r:id="rId2"/>
    <p:sldId id="268" r:id="rId3"/>
    <p:sldId id="270" r:id="rId4"/>
    <p:sldId id="280" r:id="rId5"/>
    <p:sldId id="281" r:id="rId6"/>
    <p:sldId id="282" r:id="rId7"/>
    <p:sldId id="271" r:id="rId8"/>
    <p:sldId id="272" r:id="rId9"/>
    <p:sldId id="283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81813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>
        <p:scale>
          <a:sx n="100" d="100"/>
          <a:sy n="100" d="100"/>
        </p:scale>
        <p:origin x="1224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2019-06-14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49375" y="1162050"/>
            <a:ext cx="4183063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182" y="4473893"/>
            <a:ext cx="550545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102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tags" Target="../tags/tag42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tags" Target="../tags/tag41.xml"/><Relationship Id="rId17" Type="http://schemas.openxmlformats.org/officeDocument/2006/relationships/image" Target="../media/image20.png"/><Relationship Id="rId2" Type="http://schemas.openxmlformats.org/officeDocument/2006/relationships/tags" Target="../tags/tag31.xml"/><Relationship Id="rId16" Type="http://schemas.openxmlformats.org/officeDocument/2006/relationships/image" Target="../media/image19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tags" Target="../tags/tag40.xml"/><Relationship Id="rId5" Type="http://schemas.openxmlformats.org/officeDocument/2006/relationships/tags" Target="../tags/tag3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39.xml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tags" Target="../tags/tag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catalogue.santecom.qc.c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hyperlink" Target="https://app.octopus-itsm.com/cisssmo/Web/Login.asp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9.png"/><Relationship Id="rId5" Type="http://schemas.openxmlformats.org/officeDocument/2006/relationships/tags" Target="../tags/tag11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9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10" Type="http://schemas.openxmlformats.org/officeDocument/2006/relationships/image" Target="../media/image15.png"/><Relationship Id="rId4" Type="http://schemas.openxmlformats.org/officeDocument/2006/relationships/tags" Target="../tags/tag24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1928" y="776835"/>
            <a:ext cx="7088167" cy="20472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Catalogue </a:t>
            </a:r>
            <a:r>
              <a:rPr lang="fr-CA" dirty="0" smtClean="0"/>
              <a:t>de bibliothèque </a:t>
            </a:r>
            <a:br>
              <a:rPr lang="fr-CA" dirty="0" smtClean="0"/>
            </a:br>
            <a:r>
              <a:rPr lang="fr-CA" dirty="0" smtClean="0"/>
              <a:t>Réseau </a:t>
            </a:r>
            <a:r>
              <a:rPr lang="fr-CA" dirty="0" err="1" smtClean="0"/>
              <a:t>Santécom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DSPEM – Centre </a:t>
            </a:r>
            <a:r>
              <a:rPr lang="fr-CA" smtClean="0"/>
              <a:t>de documentation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sp>
        <p:nvSpPr>
          <p:cNvPr id="5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0"/>
            <a:ext cx="7886700" cy="105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Prêts de documents et PEB</a:t>
            </a:r>
            <a:endParaRPr kumimoji="0" lang="fr-CA" sz="3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numéro de diapositive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597163" y="1942297"/>
            <a:ext cx="3328291" cy="44777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/>
          <p:cNvSpPr txBox="1"/>
          <p:nvPr>
            <p:custDataLst>
              <p:tags r:id="rId4"/>
            </p:custDataLst>
          </p:nvPr>
        </p:nvSpPr>
        <p:spPr>
          <a:xfrm>
            <a:off x="597163" y="1385455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Prêt entre bibliothèques (PEB)</a:t>
            </a:r>
            <a:endParaRPr lang="fr-CA" dirty="0"/>
          </a:p>
        </p:txBody>
      </p:sp>
      <p:sp>
        <p:nvSpPr>
          <p:cNvPr id="10" name="ZoneTexte 9"/>
          <p:cNvSpPr txBox="1"/>
          <p:nvPr>
            <p:custDataLst>
              <p:tags r:id="rId5"/>
            </p:custDataLst>
          </p:nvPr>
        </p:nvSpPr>
        <p:spPr>
          <a:xfrm>
            <a:off x="4438650" y="142524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Les documents sont transmis dans des</a:t>
            </a:r>
          </a:p>
          <a:p>
            <a:r>
              <a:rPr lang="fr-CA" dirty="0" smtClean="0"/>
              <a:t>enveloppes blanches. Les coordonnées </a:t>
            </a:r>
          </a:p>
          <a:p>
            <a:r>
              <a:rPr lang="fr-CA" dirty="0" smtClean="0"/>
              <a:t>de retour y sont indiquées</a:t>
            </a:r>
            <a:r>
              <a:rPr lang="fr-CA" dirty="0" smtClean="0"/>
              <a:t>. </a:t>
            </a:r>
          </a:p>
          <a:p>
            <a:r>
              <a:rPr lang="fr-CA" dirty="0" smtClean="0"/>
              <a:t>S.V.P. ne pas jeter les enveloppes!</a:t>
            </a:r>
            <a:endParaRPr lang="fr-CA" dirty="0"/>
          </a:p>
        </p:txBody>
      </p:sp>
      <p:sp>
        <p:nvSpPr>
          <p:cNvPr id="12" name="ZoneTexte 11"/>
          <p:cNvSpPr txBox="1"/>
          <p:nvPr>
            <p:custDataLst>
              <p:tags r:id="rId6"/>
            </p:custDataLst>
          </p:nvPr>
        </p:nvSpPr>
        <p:spPr>
          <a:xfrm>
            <a:off x="1480008" y="3742437"/>
            <a:ext cx="1693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smtClean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</a:rPr>
              <a:t>CHU Sainte-Justine</a:t>
            </a:r>
            <a:endParaRPr lang="fr-CA" sz="1400" dirty="0">
              <a:solidFill>
                <a:schemeClr val="accent1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3" name="ZoneTexte 12"/>
          <p:cNvSpPr txBox="1"/>
          <p:nvPr>
            <p:custDataLst>
              <p:tags r:id="rId7"/>
            </p:custDataLst>
          </p:nvPr>
        </p:nvSpPr>
        <p:spPr>
          <a:xfrm>
            <a:off x="2207445" y="4069068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smtClean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</a:rPr>
              <a:t>10 janvier 2018</a:t>
            </a:r>
            <a:endParaRPr lang="fr-CA" sz="1400" dirty="0">
              <a:solidFill>
                <a:schemeClr val="accent1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4" name="ZoneTexte 13"/>
          <p:cNvSpPr txBox="1"/>
          <p:nvPr>
            <p:custDataLst>
              <p:tags r:id="rId8"/>
            </p:custDataLst>
          </p:nvPr>
        </p:nvSpPr>
        <p:spPr>
          <a:xfrm>
            <a:off x="763573" y="407212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  <a:sym typeface="Wingdings"/>
              </a:rPr>
              <a:t></a:t>
            </a:r>
            <a:endParaRPr lang="fr-CA" dirty="0">
              <a:solidFill>
                <a:schemeClr val="accent1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5" name="ZoneTexte 14"/>
          <p:cNvSpPr txBox="1"/>
          <p:nvPr>
            <p:custDataLst>
              <p:tags r:id="rId9"/>
            </p:custDataLst>
          </p:nvPr>
        </p:nvSpPr>
        <p:spPr>
          <a:xfrm>
            <a:off x="777433" y="478792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  <a:sym typeface="Wingdings"/>
              </a:rPr>
              <a:t></a:t>
            </a:r>
            <a:endParaRPr lang="fr-CA" dirty="0">
              <a:solidFill>
                <a:schemeClr val="accent1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6" name="ZoneTexte 15"/>
          <p:cNvSpPr txBox="1"/>
          <p:nvPr>
            <p:custDataLst>
              <p:tags r:id="rId10"/>
            </p:custDataLst>
          </p:nvPr>
        </p:nvSpPr>
        <p:spPr>
          <a:xfrm>
            <a:off x="3294343" y="4829488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</a:rPr>
              <a:t>1x</a:t>
            </a:r>
            <a:endParaRPr lang="fr-CA" dirty="0">
              <a:solidFill>
                <a:schemeClr val="accent1">
                  <a:lumMod val="75000"/>
                </a:schemeClr>
              </a:solidFill>
              <a:latin typeface="Bradley Hand ITC" pitchFamily="66" charset="0"/>
            </a:endParaRPr>
          </a:p>
        </p:txBody>
      </p:sp>
      <p:grpSp>
        <p:nvGrpSpPr>
          <p:cNvPr id="19" name="Groupe 18"/>
          <p:cNvGrpSpPr>
            <a:grpSpLocks noChangeAspect="1"/>
          </p:cNvGrpSpPr>
          <p:nvPr/>
        </p:nvGrpSpPr>
        <p:grpSpPr>
          <a:xfrm>
            <a:off x="4438651" y="2782151"/>
            <a:ext cx="3998048" cy="3124899"/>
            <a:chOff x="4438650" y="2468526"/>
            <a:chExt cx="4314001" cy="3371850"/>
          </a:xfrm>
        </p:grpSpPr>
        <p:pic>
          <p:nvPicPr>
            <p:cNvPr id="8" name="Image 7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7" cstate="print"/>
            <a:stretch>
              <a:fillRect/>
            </a:stretch>
          </p:blipFill>
          <p:spPr>
            <a:xfrm>
              <a:off x="4438650" y="2468526"/>
              <a:ext cx="3924300" cy="3371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1" name="Connecteur droit avec flèche 10"/>
            <p:cNvCxnSpPr/>
            <p:nvPr>
              <p:custDataLst>
                <p:tags r:id="rId13"/>
              </p:custDataLst>
            </p:nvPr>
          </p:nvCxnSpPr>
          <p:spPr>
            <a:xfrm flipH="1">
              <a:off x="7899662" y="2658359"/>
              <a:ext cx="852989" cy="2168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>
              <p:custDataLst>
                <p:tags r:id="rId14"/>
              </p:custDataLst>
            </p:nvPr>
          </p:nvSpPr>
          <p:spPr>
            <a:xfrm>
              <a:off x="4678786" y="3118981"/>
              <a:ext cx="3409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400" dirty="0" err="1" smtClean="0">
                  <a:solidFill>
                    <a:schemeClr val="accent1">
                      <a:lumMod val="75000"/>
                    </a:schemeClr>
                  </a:solidFill>
                  <a:latin typeface="Bradley Hand ITC" pitchFamily="66" charset="0"/>
                </a:rPr>
                <a:t>Véronic</a:t>
              </a:r>
              <a:r>
                <a:rPr lang="fr-CA" sz="1400" dirty="0" smtClean="0">
                  <a:solidFill>
                    <a:schemeClr val="accent1">
                      <a:lumMod val="75000"/>
                    </a:schemeClr>
                  </a:solidFill>
                  <a:latin typeface="Bradley Hand ITC" pitchFamily="66" charset="0"/>
                </a:rPr>
                <a:t> Fortin / Services externes </a:t>
              </a:r>
              <a:r>
                <a:rPr lang="fr-CA" sz="1400" dirty="0" err="1" smtClean="0">
                  <a:solidFill>
                    <a:schemeClr val="accent1">
                      <a:lumMod val="75000"/>
                    </a:schemeClr>
                  </a:solidFill>
                  <a:latin typeface="Bradley Hand ITC" pitchFamily="66" charset="0"/>
                </a:rPr>
                <a:t>Brigham</a:t>
              </a:r>
              <a:endParaRPr lang="fr-CA" sz="1400" dirty="0">
                <a:solidFill>
                  <a:schemeClr val="accent1">
                    <a:lumMod val="75000"/>
                  </a:schemeClr>
                </a:solidFill>
                <a:latin typeface="Bradley Hand ITC" pitchFamily="66" charset="0"/>
              </a:endParaRPr>
            </a:p>
          </p:txBody>
        </p:sp>
      </p:grpSp>
      <p:cxnSp>
        <p:nvCxnSpPr>
          <p:cNvPr id="18" name="Connecteur droit avec flèche 17"/>
          <p:cNvCxnSpPr/>
          <p:nvPr>
            <p:custDataLst>
              <p:tags r:id="rId11"/>
            </p:custDataLst>
          </p:nvPr>
        </p:nvCxnSpPr>
        <p:spPr>
          <a:xfrm flipH="1">
            <a:off x="3045078" y="5341523"/>
            <a:ext cx="852989" cy="2168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594761" y="1058332"/>
            <a:ext cx="766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Les documents sont transmis par courrier.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Je peux emprunter…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125" y="1959769"/>
            <a:ext cx="6381750" cy="116205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>
            <a:off x="639270" y="3924300"/>
            <a:ext cx="7945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Pour le type « Instruments de mesure », il doit appartenir à un Centre du CISSSMO. Il peut quand même y avoir des restrictions.  La demande doit être faite par courriel: centre.documentation.cisssmo16@ssss.gouv.qc.ca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650" y="4929187"/>
            <a:ext cx="6362700" cy="8286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412" y="3143250"/>
            <a:ext cx="6353175" cy="6477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047750" y="1257300"/>
            <a:ext cx="712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La majorité des documents, peut importe la bibliothèque de rattachement, peuvent être réservés et empruntés.</a:t>
            </a:r>
            <a:endParaRPr lang="fr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Je ne peux pas réserver, ni emprunter…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887" y="1321594"/>
            <a:ext cx="6372225" cy="120015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12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25" y="2543175"/>
            <a:ext cx="6381750" cy="74295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412" y="3309937"/>
            <a:ext cx="6372225" cy="6762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887" y="4014787"/>
            <a:ext cx="6372225" cy="6953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887" y="4733925"/>
            <a:ext cx="6372225" cy="7239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Je peux consulter en ligne…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362" y="1245394"/>
            <a:ext cx="6391275" cy="11811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13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650" y="2571750"/>
            <a:ext cx="6362700" cy="5715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376363" y="3143250"/>
            <a:ext cx="7208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Les liens pour accéder aux documents sont dans la description de la notice vis-à-vis « Lien ».</a:t>
            </a:r>
            <a:endParaRPr lang="fr-CA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6984" y="3496002"/>
            <a:ext cx="3348038" cy="2196391"/>
          </a:xfrm>
          <a:prstGeom prst="rect">
            <a:avLst/>
          </a:prstGeom>
        </p:spPr>
      </p:pic>
      <p:sp>
        <p:nvSpPr>
          <p:cNvPr id="9" name="Arc 8"/>
          <p:cNvSpPr/>
          <p:nvPr/>
        </p:nvSpPr>
        <p:spPr>
          <a:xfrm rot="10800000">
            <a:off x="3695700" y="4600575"/>
            <a:ext cx="1025159" cy="937561"/>
          </a:xfrm>
          <a:prstGeom prst="arc">
            <a:avLst>
              <a:gd name="adj1" fmla="val 16200000"/>
              <a:gd name="adj2" fmla="val 5429045"/>
            </a:avLst>
          </a:prstGeom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14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/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3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Catalogue </a:t>
            </a:r>
            <a:r>
              <a:rPr lang="fr-CA" dirty="0" smtClean="0"/>
              <a:t>Réseau </a:t>
            </a:r>
            <a:r>
              <a:rPr lang="fr-CA" dirty="0" err="1" smtClean="0"/>
              <a:t>Santécom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Prêts de documents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A" sz="1800" dirty="0" smtClean="0"/>
              <a:t>Catalogue de bibliothèque</a:t>
            </a:r>
            <a:endParaRPr lang="fr-CA" dirty="0" smtClean="0"/>
          </a:p>
          <a:p>
            <a:r>
              <a:rPr lang="fr-CA" dirty="0" smtClean="0"/>
              <a:t>	</a:t>
            </a:r>
            <a:r>
              <a:rPr lang="fr-CA" sz="1800" dirty="0" smtClean="0">
                <a:hlinkClick r:id="rId2"/>
              </a:rPr>
              <a:t>http://catalogue.santecom.qc.ca/</a:t>
            </a:r>
            <a:endParaRPr lang="fr-CA" sz="1800" dirty="0" smtClean="0"/>
          </a:p>
          <a:p>
            <a:pPr marL="742950" lvl="2" indent="-285750" algn="just">
              <a:spcBef>
                <a:spcPts val="1000"/>
              </a:spcBef>
            </a:pP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 Réseau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Santécom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rassemble les collections documentaires de 35 bibliothèques spécialisées dans le domaine de la santé et des services sociaux en plus de 50 organismes et groupes de recherche québécois.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A" sz="1800" dirty="0" smtClean="0"/>
              <a:t>Collection du CISSSMO : plus de 9200 notices (14064 exemplaires)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A" sz="1800" dirty="0" smtClean="0"/>
              <a:t>Réservation de documents dans toutes les bibliothèques du Réseau.</a:t>
            </a:r>
          </a:p>
          <a:p>
            <a:pPr marL="971550" lvl="1" indent="-285750"/>
            <a:r>
              <a:rPr lang="fr-CA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Il peut y avoir des restrictions ou des conditions de prêts différentes pour les documents provenant d’autres établissements.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A" sz="1800" dirty="0" smtClean="0"/>
              <a:t>Comment faire pour emprunter?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  <p:pic>
        <p:nvPicPr>
          <p:cNvPr id="5" name="Imag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029" y="1058333"/>
            <a:ext cx="2879321" cy="122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852" y="1417238"/>
            <a:ext cx="6025861" cy="513970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0"/>
            <a:ext cx="7886700" cy="105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0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Prêts de documents</a:t>
            </a:r>
            <a:endParaRPr kumimoji="0" lang="fr-CA" sz="3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numéro de diapositive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Connecteur droit avec flèche 7"/>
          <p:cNvCxnSpPr/>
          <p:nvPr>
            <p:custDataLst>
              <p:tags r:id="rId3"/>
            </p:custDataLst>
          </p:nvPr>
        </p:nvCxnSpPr>
        <p:spPr>
          <a:xfrm flipH="1">
            <a:off x="7100505" y="2307887"/>
            <a:ext cx="777240" cy="9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>
            <p:custDataLst>
              <p:tags r:id="rId4"/>
            </p:custDataLst>
          </p:nvPr>
        </p:nvSpPr>
        <p:spPr>
          <a:xfrm>
            <a:off x="7038701" y="2578609"/>
            <a:ext cx="1971420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 smtClean="0"/>
              <a:t>Si ce n’est déjà fait, faire une demande pour un identifiant et un mot de passe </a:t>
            </a:r>
            <a:r>
              <a:rPr lang="fr-CA" dirty="0" smtClean="0"/>
              <a:t>via</a:t>
            </a:r>
            <a:endParaRPr lang="fr-CA" sz="1200" dirty="0" smtClean="0"/>
          </a:p>
          <a:p>
            <a:endParaRPr lang="fr-CA" sz="1200" dirty="0"/>
          </a:p>
        </p:txBody>
      </p:sp>
      <p:sp>
        <p:nvSpPr>
          <p:cNvPr id="10" name="Ellipse 9"/>
          <p:cNvSpPr/>
          <p:nvPr>
            <p:custDataLst>
              <p:tags r:id="rId5"/>
            </p:custDataLst>
          </p:nvPr>
        </p:nvSpPr>
        <p:spPr>
          <a:xfrm>
            <a:off x="6330667" y="2108461"/>
            <a:ext cx="786384" cy="4114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A"/>
          </a:p>
        </p:txBody>
      </p:sp>
      <p:pic>
        <p:nvPicPr>
          <p:cNvPr id="11" name="Image 10">
            <a:hlinkClick r:id="rId9"/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468016" y="3995404"/>
            <a:ext cx="1095375" cy="43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599" y="1058332"/>
            <a:ext cx="6162826" cy="489278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0"/>
            <a:ext cx="7886700" cy="105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Votre dossier</a:t>
            </a:r>
            <a:endParaRPr kumimoji="0" lang="fr-CA" sz="3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numéro de diapositive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Connecteur droit avec flèche 7"/>
          <p:cNvCxnSpPr/>
          <p:nvPr>
            <p:custDataLst>
              <p:tags r:id="rId3"/>
            </p:custDataLst>
          </p:nvPr>
        </p:nvCxnSpPr>
        <p:spPr>
          <a:xfrm flipH="1">
            <a:off x="6834909" y="4558607"/>
            <a:ext cx="315699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>
            <p:custDataLst>
              <p:tags r:id="rId4"/>
            </p:custDataLst>
          </p:nvPr>
        </p:nvCxnSpPr>
        <p:spPr>
          <a:xfrm flipH="1">
            <a:off x="3701750" y="4527203"/>
            <a:ext cx="548640" cy="914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>
            <p:custDataLst>
              <p:tags r:id="rId5"/>
            </p:custDataLst>
          </p:nvPr>
        </p:nvCxnSpPr>
        <p:spPr>
          <a:xfrm flipH="1">
            <a:off x="4505498" y="2480878"/>
            <a:ext cx="704091" cy="2290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>
            <p:custDataLst>
              <p:tags r:id="rId6"/>
            </p:custDataLst>
          </p:nvPr>
        </p:nvCxnSpPr>
        <p:spPr>
          <a:xfrm>
            <a:off x="155448" y="1512556"/>
            <a:ext cx="533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>
            <p:custDataLst>
              <p:tags r:id="rId7"/>
            </p:custDataLst>
          </p:nvPr>
        </p:nvCxnSpPr>
        <p:spPr>
          <a:xfrm>
            <a:off x="155448" y="1518652"/>
            <a:ext cx="533400" cy="2865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>
            <p:custDataLst>
              <p:tags r:id="rId8"/>
            </p:custDataLst>
          </p:nvPr>
        </p:nvSpPr>
        <p:spPr>
          <a:xfrm>
            <a:off x="7092419" y="1334727"/>
            <a:ext cx="166420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Recherche :</a:t>
            </a:r>
          </a:p>
          <a:p>
            <a:r>
              <a:rPr lang="fr-CA" sz="1400" dirty="0" smtClean="0"/>
              <a:t>-Simple</a:t>
            </a:r>
          </a:p>
          <a:p>
            <a:r>
              <a:rPr lang="fr-CA" sz="1400" dirty="0" smtClean="0"/>
              <a:t>-Avancée</a:t>
            </a:r>
            <a:endParaRPr lang="fr-CA" sz="1400" dirty="0"/>
          </a:p>
        </p:txBody>
      </p:sp>
      <p:sp>
        <p:nvSpPr>
          <p:cNvPr id="13" name="ZoneTexte 12"/>
          <p:cNvSpPr txBox="1"/>
          <p:nvPr>
            <p:custDataLst>
              <p:tags r:id="rId9"/>
            </p:custDataLst>
          </p:nvPr>
        </p:nvSpPr>
        <p:spPr>
          <a:xfrm>
            <a:off x="7150608" y="3662587"/>
            <a:ext cx="1664208" cy="16004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Renouvellements: </a:t>
            </a:r>
            <a:endParaRPr lang="fr-CA" sz="1400" dirty="0" smtClean="0"/>
          </a:p>
          <a:p>
            <a:r>
              <a:rPr lang="fr-CA" sz="1400" dirty="0" smtClean="0"/>
              <a:t>-</a:t>
            </a:r>
            <a:r>
              <a:rPr lang="fr-CA" sz="1400" dirty="0" smtClean="0"/>
              <a:t>Nombre de fois selon l’institution prêteuse</a:t>
            </a:r>
            <a:endParaRPr lang="fr-CA" sz="1400" dirty="0" smtClean="0"/>
          </a:p>
          <a:p>
            <a:r>
              <a:rPr lang="fr-CA" sz="1400" dirty="0" smtClean="0"/>
              <a:t>-Non permis pour les documents    </a:t>
            </a:r>
            <a:r>
              <a:rPr lang="fr-CA" sz="1400" dirty="0" smtClean="0"/>
              <a:t>réservés</a:t>
            </a:r>
            <a:endParaRPr lang="fr-CA" sz="1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Mes informations personnelles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434841" y="1404938"/>
            <a:ext cx="4274317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1"/>
            </p:custDataLst>
          </p:nvPr>
        </p:nvSpPr>
        <p:spPr>
          <a:xfrm>
            <a:off x="1044910" y="5822743"/>
            <a:ext cx="602922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 smtClean="0"/>
              <a:t>Gardez </a:t>
            </a:r>
            <a:r>
              <a:rPr lang="fr-CA" dirty="0" smtClean="0"/>
              <a:t>vos informations personnelles à jour!!!</a:t>
            </a:r>
          </a:p>
          <a:p>
            <a:r>
              <a:rPr lang="fr-CA" dirty="0" smtClean="0"/>
              <a:t>Par </a:t>
            </a:r>
            <a:r>
              <a:rPr lang="fr-CA" dirty="0" smtClean="0"/>
              <a:t>exemple: Courriel, adresse de votre point de service</a:t>
            </a:r>
            <a:r>
              <a:rPr lang="fr-CA" dirty="0" smtClean="0"/>
              <a:t>.</a:t>
            </a:r>
          </a:p>
          <a:p>
            <a:r>
              <a:rPr lang="fr-CA" dirty="0" smtClean="0"/>
              <a:t>Ça ne se fait pas automatiquement.</a:t>
            </a:r>
            <a:endParaRPr lang="fr-CA" dirty="0"/>
          </a:p>
        </p:txBody>
      </p:sp>
      <p:cxnSp>
        <p:nvCxnSpPr>
          <p:cNvPr id="7" name="Connecteur droit avec flèche 6"/>
          <p:cNvCxnSpPr/>
          <p:nvPr>
            <p:custDataLst>
              <p:tags r:id="rId2"/>
            </p:custDataLst>
          </p:nvPr>
        </p:nvCxnSpPr>
        <p:spPr>
          <a:xfrm>
            <a:off x="1901441" y="1903254"/>
            <a:ext cx="533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>
            <p:custDataLst>
              <p:tags r:id="rId3"/>
            </p:custDataLst>
          </p:nvPr>
        </p:nvCxnSpPr>
        <p:spPr>
          <a:xfrm flipH="1">
            <a:off x="5976851" y="4060548"/>
            <a:ext cx="440576" cy="87962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417425" y="3516284"/>
            <a:ext cx="2510444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 smtClean="0"/>
              <a:t>**Adresse à laquelle nous vous ferons suivre les documents**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255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de documents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28650" y="1193006"/>
            <a:ext cx="7886700" cy="2400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270" y="3727979"/>
            <a:ext cx="4094655" cy="16957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8217" y="3804183"/>
            <a:ext cx="3697134" cy="1367892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>
            <p:custDataLst>
              <p:tags r:id="rId1"/>
            </p:custDataLst>
          </p:nvPr>
        </p:nvCxnSpPr>
        <p:spPr>
          <a:xfrm>
            <a:off x="4509858" y="3821487"/>
            <a:ext cx="405042" cy="10553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>
            <p:custDataLst>
              <p:tags r:id="rId2"/>
            </p:custDataLst>
          </p:nvPr>
        </p:nvCxnSpPr>
        <p:spPr>
          <a:xfrm>
            <a:off x="4381500" y="4713129"/>
            <a:ext cx="533400" cy="354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858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5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0"/>
            <a:ext cx="7886700" cy="1058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Réservation de documents</a:t>
            </a:r>
            <a:endParaRPr kumimoji="0" lang="fr-CA" sz="3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628650" y="1179576"/>
            <a:ext cx="7886700" cy="5136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1) À l’écran de recherche</a:t>
            </a:r>
            <a:endParaRPr kumimoji="0" lang="fr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 </a:t>
            </a:r>
            <a:r>
              <a:rPr kumimoji="0" lang="fr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 une </a:t>
            </a:r>
            <a:r>
              <a:rPr kumimoji="0" lang="fr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réservation, deux façons possibles:</a:t>
            </a:r>
            <a:endParaRPr kumimoji="0" lang="fr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C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ajoutant au </a:t>
            </a:r>
            <a:r>
              <a:rPr kumimoji="0" lang="fr-C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panier</a:t>
            </a:r>
          </a:p>
          <a:p>
            <a:pPr marL="11430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000" dirty="0" smtClean="0"/>
              <a:t>Bouton « Ajouter au panier », par la suite,</a:t>
            </a:r>
            <a:endParaRPr kumimoji="0" lang="fr-CA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A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Cliquer « panier » &gt; cliquer</a:t>
            </a:r>
            <a:r>
              <a:rPr kumimoji="0" lang="fr-CA" sz="1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</a:t>
            </a:r>
            <a:r>
              <a:rPr kumimoji="0" lang="fr-CA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 Exemplaires dans votre panier » &gt; Tout sélectionner &gt; </a:t>
            </a:r>
            <a:r>
              <a:rPr kumimoji="0" lang="fr-CA" sz="1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Réserver</a:t>
            </a:r>
            <a:endParaRPr kumimoji="0" lang="fr-CA" sz="10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sz="1000" noProof="0" dirty="0" smtClean="0"/>
              <a:t>N’oubliez pas que les documents au panier ne sont pas automatiquement réservés!</a:t>
            </a:r>
            <a:endParaRPr kumimoji="0" lang="fr-CA" sz="10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C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</a:t>
            </a:r>
            <a:r>
              <a:rPr kumimoji="0" lang="fr-C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sélectionnant les exemplaires &gt; </a:t>
            </a:r>
            <a:r>
              <a:rPr lang="fr-CA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Cliquer sur « </a:t>
            </a:r>
            <a:r>
              <a:rPr kumimoji="0" lang="fr-C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Réserver »</a:t>
            </a:r>
            <a:r>
              <a:rPr kumimoji="0" lang="fr-CA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A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arenR"/>
              <a:tabLst/>
              <a:defRPr/>
            </a:pPr>
            <a:endParaRPr kumimoji="0" lang="fr-C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3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e 1"/>
          <p:cNvGrpSpPr>
            <a:grpSpLocks noChangeAspect="1"/>
          </p:cNvGrpSpPr>
          <p:nvPr/>
        </p:nvGrpSpPr>
        <p:grpSpPr>
          <a:xfrm>
            <a:off x="1884572" y="3249179"/>
            <a:ext cx="5231123" cy="2744186"/>
            <a:chOff x="1884572" y="2483660"/>
            <a:chExt cx="6740276" cy="3535870"/>
          </a:xfrm>
        </p:grpSpPr>
        <p:grpSp>
          <p:nvGrpSpPr>
            <p:cNvPr id="8" name="Groupe 7"/>
            <p:cNvGrpSpPr/>
            <p:nvPr>
              <p:custDataLst>
                <p:tags r:id="rId4"/>
              </p:custDataLst>
            </p:nvPr>
          </p:nvGrpSpPr>
          <p:grpSpPr>
            <a:xfrm>
              <a:off x="1884572" y="2483660"/>
              <a:ext cx="6740276" cy="3535870"/>
              <a:chOff x="777241" y="1804226"/>
              <a:chExt cx="6740276" cy="3535870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452"/>
              <a:stretch/>
            </p:blipFill>
            <p:spPr bwMode="auto">
              <a:xfrm>
                <a:off x="777241" y="1804226"/>
                <a:ext cx="6703700" cy="35358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8024" y="3006232"/>
                <a:ext cx="5039493" cy="2333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2" name="Ellipse 11"/>
            <p:cNvSpPr/>
            <p:nvPr>
              <p:custDataLst>
                <p:tags r:id="rId5"/>
              </p:custDataLst>
            </p:nvPr>
          </p:nvSpPr>
          <p:spPr>
            <a:xfrm>
              <a:off x="7783983" y="3376214"/>
              <a:ext cx="683971" cy="3094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" name="Ellipse 12"/>
            <p:cNvSpPr/>
            <p:nvPr>
              <p:custDataLst>
                <p:tags r:id="rId6"/>
              </p:custDataLst>
            </p:nvPr>
          </p:nvSpPr>
          <p:spPr>
            <a:xfrm>
              <a:off x="3557923" y="4434840"/>
              <a:ext cx="337421" cy="32004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" name="Ellipse 13"/>
            <p:cNvSpPr/>
            <p:nvPr>
              <p:custDataLst>
                <p:tags r:id="rId7"/>
              </p:custDataLst>
            </p:nvPr>
          </p:nvSpPr>
          <p:spPr>
            <a:xfrm>
              <a:off x="5326998" y="5112670"/>
              <a:ext cx="890922" cy="3094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Réservation de </a:t>
            </a:r>
            <a:r>
              <a:rPr lang="fr-CA" dirty="0" smtClean="0"/>
              <a:t>documents</a:t>
            </a:r>
            <a:endParaRPr lang="fr-CA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2) Dans la notice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28650" y="1405467"/>
            <a:ext cx="7886700" cy="4910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A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585200" y="-1"/>
            <a:ext cx="558799" cy="105833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2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37" y="2057400"/>
            <a:ext cx="7553325" cy="3638550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H="1">
            <a:off x="7372350" y="3190875"/>
            <a:ext cx="1057275" cy="18097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Détails de la réservation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" b="14053"/>
          <a:stretch/>
        </p:blipFill>
        <p:spPr>
          <a:xfrm>
            <a:off x="3558073" y="1100137"/>
            <a:ext cx="4485304" cy="3786187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389" y="4907643"/>
            <a:ext cx="4451070" cy="989756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3476625" y="2724150"/>
            <a:ext cx="390526" cy="285750"/>
            <a:chOff x="3476625" y="2724150"/>
            <a:chExt cx="390526" cy="285750"/>
          </a:xfrm>
        </p:grpSpPr>
        <p:sp>
          <p:nvSpPr>
            <p:cNvPr id="9" name="Rectangle avec flèche vers la droite 8"/>
            <p:cNvSpPr/>
            <p:nvPr/>
          </p:nvSpPr>
          <p:spPr>
            <a:xfrm>
              <a:off x="3486151" y="2733675"/>
              <a:ext cx="381000" cy="276225"/>
            </a:xfrm>
            <a:prstGeom prst="rightArrowCallou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476625" y="272415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200" dirty="0" smtClean="0"/>
                <a:t>1</a:t>
              </a:r>
              <a:endParaRPr lang="fr-CA" sz="12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6686550" y="3133725"/>
            <a:ext cx="390525" cy="276999"/>
            <a:chOff x="6686550" y="3133725"/>
            <a:chExt cx="390525" cy="276999"/>
          </a:xfrm>
        </p:grpSpPr>
        <p:sp>
          <p:nvSpPr>
            <p:cNvPr id="11" name="Rectangle avec flèche vers la gauche 10"/>
            <p:cNvSpPr/>
            <p:nvPr/>
          </p:nvSpPr>
          <p:spPr>
            <a:xfrm>
              <a:off x="6686550" y="3143250"/>
              <a:ext cx="381000" cy="257175"/>
            </a:xfrm>
            <a:prstGeom prst="leftArrowCallou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807449" y="313372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200" dirty="0"/>
                <a:t>2</a:t>
              </a:r>
              <a:endParaRPr lang="fr-CA" sz="1200" dirty="0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3201370" y="5339352"/>
            <a:ext cx="390526" cy="285750"/>
            <a:chOff x="3476625" y="2724150"/>
            <a:chExt cx="390526" cy="285750"/>
          </a:xfrm>
        </p:grpSpPr>
        <p:sp>
          <p:nvSpPr>
            <p:cNvPr id="16" name="Rectangle avec flèche vers la droite 15"/>
            <p:cNvSpPr/>
            <p:nvPr/>
          </p:nvSpPr>
          <p:spPr>
            <a:xfrm>
              <a:off x="3486151" y="2733675"/>
              <a:ext cx="381000" cy="276225"/>
            </a:xfrm>
            <a:prstGeom prst="rightArrowCallou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476625" y="272415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200" dirty="0"/>
                <a:t>3</a:t>
              </a:r>
              <a:endParaRPr lang="fr-CA" sz="1200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76123" y="1100137"/>
            <a:ext cx="26725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CA" dirty="0" smtClean="0"/>
              <a:t>Vous pouvez inscrire une note.</a:t>
            </a:r>
          </a:p>
          <a:p>
            <a:pPr marL="342900" indent="-342900">
              <a:buAutoNum type="arabicPeriod"/>
            </a:pPr>
            <a:r>
              <a:rPr lang="fr-CA" dirty="0" smtClean="0"/>
              <a:t>En cliquant sur « Un exemplaire spécifique », la liste des exemplaires s’affiche. S’il y en a plusieurs, sélectionnez « Prochain exemplaire disponible ».</a:t>
            </a:r>
          </a:p>
          <a:p>
            <a:pPr marL="342900" indent="-342900">
              <a:buAutoNum type="arabicPeriod"/>
            </a:pPr>
            <a:r>
              <a:rPr lang="fr-CA" dirty="0" smtClean="0"/>
              <a:t>Cliquez « Confirmer la réservation ».  Votre réservation ira automatiquement à la bibliothèque possédant le document.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12033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723</TotalTime>
  <Words>279</Words>
  <Application>Microsoft Office PowerPoint</Application>
  <PresentationFormat>Affichage à l'écran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Bradley Hand ITC</vt:lpstr>
      <vt:lpstr>Calibri</vt:lpstr>
      <vt:lpstr>Wingdings</vt:lpstr>
      <vt:lpstr>Titre et contenu</vt:lpstr>
      <vt:lpstr>Catalogue de bibliothèque  Réseau Santécom</vt:lpstr>
      <vt:lpstr>Catalogue Réseau Santécom</vt:lpstr>
      <vt:lpstr>Présentation PowerPoint</vt:lpstr>
      <vt:lpstr>Présentation PowerPoint</vt:lpstr>
      <vt:lpstr>Mes informations personnelles</vt:lpstr>
      <vt:lpstr>Recherche de documents</vt:lpstr>
      <vt:lpstr>Présentation PowerPoint</vt:lpstr>
      <vt:lpstr>Réservation de documents</vt:lpstr>
      <vt:lpstr>Détails de la réservation</vt:lpstr>
      <vt:lpstr>Présentation PowerPoint</vt:lpstr>
      <vt:lpstr>Je peux emprunter…</vt:lpstr>
      <vt:lpstr>Je ne peux pas réserver, ni emprunter…</vt:lpstr>
      <vt:lpstr>Je peux consulter en ligne…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FORTIN, Veronic</cp:lastModifiedBy>
  <cp:revision>77</cp:revision>
  <cp:lastPrinted>2018-02-22T22:10:07Z</cp:lastPrinted>
  <dcterms:created xsi:type="dcterms:W3CDTF">2015-08-07T15:05:58Z</dcterms:created>
  <dcterms:modified xsi:type="dcterms:W3CDTF">2019-06-14T19:06:48Z</dcterms:modified>
</cp:coreProperties>
</file>