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49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54.xml" ContentType="application/vnd.openxmlformats-officedocument.presentationml.tags+xml"/>
  <Override PartName="/ppt/tags/tag63.xml" ContentType="application/vnd.openxmlformats-officedocument.presentationml.tags+xml"/>
  <Override PartName="/ppt/tags/tag65.xml" ContentType="application/vnd.openxmlformats-officedocument.presentationml.tags+xml"/>
  <Override PartName="/ppt/tags/tag7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66" r:id="rId2"/>
    <p:sldId id="270" r:id="rId3"/>
    <p:sldId id="271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</p:sldIdLst>
  <p:sldSz cx="9144000" cy="6858000" type="screen4x3"/>
  <p:notesSz cx="6881813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00"/>
    <a:srgbClr val="00E9E9"/>
    <a:srgbClr val="006CB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23F80CE-644F-4435-B8BC-79E33B9DE6EC}" type="datetimeFigureOut">
              <a:rPr lang="fr-CA" smtClean="0"/>
              <a:pPr/>
              <a:t>2019-10-07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49375" y="1162050"/>
            <a:ext cx="4183063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182" y="4473893"/>
            <a:ext cx="5505450" cy="3660458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2982119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8102" y="8829968"/>
            <a:ext cx="2982119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B74614A-F0D0-49C8-BFD7-5EF6301991A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38609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1928" y="776835"/>
            <a:ext cx="5766369" cy="2047285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</a:t>
            </a:r>
            <a:br>
              <a:rPr lang="fr-FR" dirty="0" smtClean="0"/>
            </a:br>
            <a:r>
              <a:rPr lang="fr-FR" dirty="0" smtClean="0"/>
              <a:t>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38675" y="3092892"/>
            <a:ext cx="5777713" cy="621351"/>
          </a:xfr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77418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52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190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3269183"/>
            <a:ext cx="6420868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651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8296" y="6065553"/>
            <a:ext cx="1346032" cy="533333"/>
          </a:xfrm>
          <a:prstGeom prst="rect">
            <a:avLst/>
          </a:prstGeom>
        </p:spPr>
      </p:pic>
      <p:sp>
        <p:nvSpPr>
          <p:cNvPr id="8" name="Espace réservé de l'image de la bibliothèque 7"/>
          <p:cNvSpPr>
            <a:spLocks noGrp="1"/>
          </p:cNvSpPr>
          <p:nvPr>
            <p:ph type="clipArt" sz="quarter" idx="13"/>
          </p:nvPr>
        </p:nvSpPr>
        <p:spPr>
          <a:xfrm>
            <a:off x="865849" y="3641416"/>
            <a:ext cx="6336063" cy="2880765"/>
          </a:xfrm>
        </p:spPr>
        <p:txBody>
          <a:bodyPr/>
          <a:lstStyle/>
          <a:p>
            <a:endParaRPr lang="fr-CA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1416107"/>
            <a:ext cx="7897826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822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28650" y="1405467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81411" y="1404118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539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9270" y="250853"/>
            <a:ext cx="7115428" cy="807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05467"/>
            <a:ext cx="7886700" cy="440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5267915"/>
            <a:ext cx="558799" cy="540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327757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16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18.pn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tags" Target="../tags/tag68.xml"/><Relationship Id="rId7" Type="http://schemas.openxmlformats.org/officeDocument/2006/relationships/image" Target="../media/image19.pn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0.xml"/><Relationship Id="rId4" Type="http://schemas.openxmlformats.org/officeDocument/2006/relationships/tags" Target="../tags/tag6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hyperlink" Target="https://intranet.cisssmo.rtss.qc.ca/fr/page/centre-de-documentation" TargetMode="Externa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image" Target="../media/image2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hyperlink" Target="http://www.hetop.eu/hetop/" TargetMode="Externa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image" Target="../media/image8.png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7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image" Target="../media/image6.png"/><Relationship Id="rId5" Type="http://schemas.openxmlformats.org/officeDocument/2006/relationships/tags" Target="../tags/tag10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image" Target="../media/image10.png"/><Relationship Id="rId5" Type="http://schemas.openxmlformats.org/officeDocument/2006/relationships/tags" Target="../tags/tag19.xml"/><Relationship Id="rId10" Type="http://schemas.openxmlformats.org/officeDocument/2006/relationships/image" Target="../media/image9.png"/><Relationship Id="rId4" Type="http://schemas.openxmlformats.org/officeDocument/2006/relationships/tags" Target="../tags/tag18.xml"/><Relationship Id="rId9" Type="http://schemas.openxmlformats.org/officeDocument/2006/relationships/hyperlink" Target="https://www.ncbi.nlm.nih.gov/pubmed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3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4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4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941926" y="776835"/>
            <a:ext cx="8019193" cy="2047285"/>
          </a:xfrm>
        </p:spPr>
        <p:txBody>
          <a:bodyPr>
            <a:normAutofit fontScale="90000"/>
          </a:bodyPr>
          <a:lstStyle/>
          <a:p>
            <a:r>
              <a:rPr lang="fr-CA" dirty="0" smtClean="0"/>
              <a:t>Recherches documentaires</a:t>
            </a:r>
            <a:br>
              <a:rPr lang="fr-CA" dirty="0" smtClean="0"/>
            </a:br>
            <a:r>
              <a:rPr lang="fr-CA" dirty="0" smtClean="0"/>
              <a:t>Introduction à </a:t>
            </a:r>
            <a:r>
              <a:rPr lang="fr-CA" dirty="0" err="1" smtClean="0"/>
              <a:t>Pubmed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938675" y="3092892"/>
            <a:ext cx="6609281" cy="621351"/>
          </a:xfrm>
        </p:spPr>
        <p:txBody>
          <a:bodyPr/>
          <a:lstStyle/>
          <a:p>
            <a:r>
              <a:rPr lang="fr-CA" dirty="0"/>
              <a:t>DSPEM – Centre de documentation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223802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Résultats avec vocabulaire libre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392467" y="1404938"/>
            <a:ext cx="6359065" cy="440531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10</a:t>
            </a:fld>
            <a:endParaRPr lang="fr-CA"/>
          </a:p>
        </p:txBody>
      </p:sp>
      <p:cxnSp>
        <p:nvCxnSpPr>
          <p:cNvPr id="6" name="Connecteur droit avec flèche 5"/>
          <p:cNvCxnSpPr/>
          <p:nvPr>
            <p:custDataLst>
              <p:tags r:id="rId4"/>
            </p:custDataLst>
          </p:nvPr>
        </p:nvCxnSpPr>
        <p:spPr>
          <a:xfrm flipH="1">
            <a:off x="3416323" y="3360904"/>
            <a:ext cx="535709" cy="12930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>
            <p:custDataLst>
              <p:tags r:id="rId5"/>
            </p:custDataLst>
          </p:nvPr>
        </p:nvCxnSpPr>
        <p:spPr>
          <a:xfrm flipH="1">
            <a:off x="7632656" y="5267915"/>
            <a:ext cx="535709" cy="12930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38230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Ce qui est recherché si les champs de recherche ne sont pas spécifiés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195241" y="1404938"/>
            <a:ext cx="6753517" cy="440531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11</a:t>
            </a:fld>
            <a:endParaRPr lang="fr-CA"/>
          </a:p>
        </p:txBody>
      </p:sp>
      <p:sp>
        <p:nvSpPr>
          <p:cNvPr id="6" name="ZoneTexte 5"/>
          <p:cNvSpPr txBox="1"/>
          <p:nvPr>
            <p:custDataLst>
              <p:tags r:id="rId4"/>
            </p:custDataLst>
          </p:nvPr>
        </p:nvSpPr>
        <p:spPr>
          <a:xfrm>
            <a:off x="4977442" y="2553419"/>
            <a:ext cx="24585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smtClean="0"/>
              <a:t>Le </a:t>
            </a:r>
            <a:r>
              <a:rPr lang="fr-CA" sz="1400" dirty="0" err="1" smtClean="0"/>
              <a:t>MeSH</a:t>
            </a:r>
            <a:r>
              <a:rPr lang="fr-CA" sz="1400" dirty="0" smtClean="0"/>
              <a:t> « </a:t>
            </a:r>
            <a:r>
              <a:rPr lang="fr-CA" sz="1400" dirty="0" err="1" smtClean="0"/>
              <a:t>sleep</a:t>
            </a:r>
            <a:r>
              <a:rPr lang="fr-CA" sz="1400" dirty="0" smtClean="0"/>
              <a:t> </a:t>
            </a:r>
            <a:r>
              <a:rPr lang="fr-CA" sz="1400" dirty="0" err="1" smtClean="0"/>
              <a:t>wake</a:t>
            </a:r>
            <a:r>
              <a:rPr lang="fr-CA" sz="1400" dirty="0" smtClean="0"/>
              <a:t> </a:t>
            </a:r>
            <a:r>
              <a:rPr lang="fr-CA" sz="1400" dirty="0" err="1" smtClean="0"/>
              <a:t>disorders</a:t>
            </a:r>
            <a:r>
              <a:rPr lang="fr-CA" sz="1400" dirty="0" smtClean="0"/>
              <a:t> » a été trouvé.  Par contre « </a:t>
            </a:r>
            <a:r>
              <a:rPr lang="fr-CA" sz="1400" dirty="0" err="1" smtClean="0"/>
              <a:t>sleep</a:t>
            </a:r>
            <a:r>
              <a:rPr lang="fr-CA" sz="1400" dirty="0" smtClean="0"/>
              <a:t> </a:t>
            </a:r>
            <a:r>
              <a:rPr lang="fr-CA" sz="1400" dirty="0" err="1" smtClean="0"/>
              <a:t>disorder</a:t>
            </a:r>
            <a:r>
              <a:rPr lang="fr-CA" sz="1400" u="sng" dirty="0" err="1" smtClean="0"/>
              <a:t>s</a:t>
            </a:r>
            <a:r>
              <a:rPr lang="fr-CA" sz="1400" dirty="0" smtClean="0"/>
              <a:t> » n’a pas été cherché.</a:t>
            </a:r>
            <a:endParaRPr lang="fr-CA" sz="1400" u="sng" dirty="0"/>
          </a:p>
        </p:txBody>
      </p:sp>
    </p:spTree>
    <p:extLst>
      <p:ext uri="{BB962C8B-B14F-4D97-AF65-F5344CB8AC3E}">
        <p14:creationId xmlns:p14="http://schemas.microsoft.com/office/powerpoint/2010/main" xmlns="" val="135590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Petit test avec « nursing » en vocabulaire libre…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249028" y="1404938"/>
            <a:ext cx="6645944" cy="440531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12</a:t>
            </a:fld>
            <a:endParaRPr lang="fr-CA"/>
          </a:p>
        </p:txBody>
      </p:sp>
      <p:cxnSp>
        <p:nvCxnSpPr>
          <p:cNvPr id="7" name="Connecteur droit avec flèche 6"/>
          <p:cNvCxnSpPr/>
          <p:nvPr>
            <p:custDataLst>
              <p:tags r:id="rId4"/>
            </p:custDataLst>
          </p:nvPr>
        </p:nvCxnSpPr>
        <p:spPr>
          <a:xfrm flipH="1">
            <a:off x="4209691" y="2760453"/>
            <a:ext cx="1293962" cy="51758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>
            <p:custDataLst>
              <p:tags r:id="rId5"/>
            </p:custDataLst>
          </p:nvPr>
        </p:nvSpPr>
        <p:spPr>
          <a:xfrm>
            <a:off x="5512283" y="2527537"/>
            <a:ext cx="2261923" cy="64633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CA" dirty="0" smtClean="0"/>
              <a:t>Cherche aussi « </a:t>
            </a:r>
            <a:r>
              <a:rPr lang="fr-CA" dirty="0" err="1" smtClean="0"/>
              <a:t>Breast</a:t>
            </a:r>
            <a:r>
              <a:rPr lang="fr-CA" dirty="0" smtClean="0"/>
              <a:t> </a:t>
            </a:r>
            <a:r>
              <a:rPr lang="fr-CA" dirty="0" err="1" smtClean="0"/>
              <a:t>feeding</a:t>
            </a:r>
            <a:r>
              <a:rPr lang="fr-CA" dirty="0" smtClean="0"/>
              <a:t> »!!!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3245490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Astuces de recherche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13</a:t>
            </a:fld>
            <a:endParaRPr lang="fr-CA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650" y="1405467"/>
            <a:ext cx="7886700" cy="4910666"/>
          </a:xfrm>
        </p:spPr>
        <p:txBody>
          <a:bodyPr>
            <a:normAutofit/>
          </a:bodyPr>
          <a:lstStyle/>
          <a:p>
            <a:r>
              <a:rPr lang="fr-CA" dirty="0" smtClean="0"/>
              <a:t>Vocabulaire libre: </a:t>
            </a:r>
            <a:r>
              <a:rPr lang="fr-CA" dirty="0"/>
              <a:t>Pourquoi </a:t>
            </a:r>
            <a:r>
              <a:rPr lang="fr-CA" dirty="0" smtClean="0"/>
              <a:t>l’utiliser?</a:t>
            </a:r>
          </a:p>
          <a:p>
            <a:pPr lvl="1"/>
            <a:r>
              <a:rPr lang="fr-CA" sz="1600" dirty="0" smtClean="0"/>
              <a:t>Parce que certains articles ne seront jamais indexés et qu’il y a un délai avant que les articles récents soient indexés.</a:t>
            </a:r>
          </a:p>
          <a:p>
            <a:r>
              <a:rPr lang="fr-CA" sz="2000" dirty="0" smtClean="0"/>
              <a:t>Troncature</a:t>
            </a:r>
            <a:r>
              <a:rPr lang="fr-CA" dirty="0" smtClean="0"/>
              <a:t> : *</a:t>
            </a:r>
          </a:p>
          <a:p>
            <a:pPr lvl="1"/>
            <a:r>
              <a:rPr lang="fr-CA" dirty="0" smtClean="0"/>
              <a:t>Exemple: </a:t>
            </a:r>
            <a:r>
              <a:rPr lang="fr-CA" dirty="0" err="1" smtClean="0"/>
              <a:t>disorder</a:t>
            </a:r>
            <a:r>
              <a:rPr lang="fr-CA" dirty="0" smtClean="0"/>
              <a:t>*</a:t>
            </a:r>
          </a:p>
          <a:p>
            <a:pPr lvl="2"/>
            <a:r>
              <a:rPr lang="en-US" sz="1200" dirty="0" smtClean="0"/>
              <a:t>disorder[All </a:t>
            </a:r>
            <a:r>
              <a:rPr lang="en-US" sz="1200" dirty="0"/>
              <a:t>Fields] OR disorder'[All Fields] OR disorder''[All Fields] OR disorder's[All Fields] OR disorder1[All Fields] OR disorder13[All Fields] OR disorder4[All Fields] OR </a:t>
            </a:r>
            <a:r>
              <a:rPr lang="en-US" sz="1200" dirty="0" err="1"/>
              <a:t>disordera</a:t>
            </a:r>
            <a:r>
              <a:rPr lang="en-US" sz="1200" dirty="0"/>
              <a:t>[All Fields] OR </a:t>
            </a:r>
            <a:r>
              <a:rPr lang="en-US" sz="1200" dirty="0" err="1"/>
              <a:t>disorderaffecting</a:t>
            </a:r>
            <a:r>
              <a:rPr lang="en-US" sz="1200" dirty="0"/>
              <a:t>[All Fields] OR </a:t>
            </a:r>
            <a:r>
              <a:rPr lang="en-US" sz="1200" dirty="0" err="1"/>
              <a:t>disorderand</a:t>
            </a:r>
            <a:r>
              <a:rPr lang="en-US" sz="1200" dirty="0"/>
              <a:t>[All Fields] OR </a:t>
            </a:r>
            <a:r>
              <a:rPr lang="en-US" sz="1200" dirty="0" err="1"/>
              <a:t>disorderassociated</a:t>
            </a:r>
            <a:r>
              <a:rPr lang="en-US" sz="1200" dirty="0"/>
              <a:t>[All Fields] OR </a:t>
            </a:r>
            <a:r>
              <a:rPr lang="en-US" sz="1200" dirty="0" err="1"/>
              <a:t>disorderbeijingchina</a:t>
            </a:r>
            <a:r>
              <a:rPr lang="en-US" sz="1200" dirty="0"/>
              <a:t>[All Fields] OR </a:t>
            </a:r>
            <a:r>
              <a:rPr lang="en-US" sz="1200" dirty="0" err="1"/>
              <a:t>disorderd</a:t>
            </a:r>
            <a:r>
              <a:rPr lang="en-US" sz="1200" dirty="0"/>
              <a:t>[All Fields] OR disordered[All Fields] OR disordered'[All Fields] OR </a:t>
            </a:r>
            <a:r>
              <a:rPr lang="en-US" sz="1200" dirty="0" err="1"/>
              <a:t>disorderedbetween</a:t>
            </a:r>
            <a:r>
              <a:rPr lang="en-US" sz="1200" dirty="0"/>
              <a:t>[All Fields] OR disorderedly[All Fields] OR </a:t>
            </a:r>
            <a:r>
              <a:rPr lang="en-US" sz="1200" dirty="0" err="1"/>
              <a:t>disorderedness</a:t>
            </a:r>
            <a:r>
              <a:rPr lang="en-US" sz="1200" dirty="0"/>
              <a:t>[All Fields] OR </a:t>
            </a:r>
            <a:r>
              <a:rPr lang="en-US" sz="1200" dirty="0" err="1"/>
              <a:t>disordereffects</a:t>
            </a:r>
            <a:r>
              <a:rPr lang="en-US" sz="1200" dirty="0"/>
              <a:t>[All Fields] OR </a:t>
            </a:r>
            <a:r>
              <a:rPr lang="en-US" sz="1200" dirty="0" err="1"/>
              <a:t>disorderencountered</a:t>
            </a:r>
            <a:r>
              <a:rPr lang="en-US" sz="1200" dirty="0"/>
              <a:t>[All Fields] OR </a:t>
            </a:r>
            <a:r>
              <a:rPr lang="en-US" sz="1200" dirty="0" err="1"/>
              <a:t>disorderes</a:t>
            </a:r>
            <a:r>
              <a:rPr lang="en-US" sz="1200" dirty="0"/>
              <a:t>[All Fields] OR </a:t>
            </a:r>
            <a:r>
              <a:rPr lang="en-US" sz="1200" dirty="0" smtClean="0"/>
              <a:t>…</a:t>
            </a:r>
          </a:p>
          <a:p>
            <a:pPr marL="0" lvl="1" indent="0">
              <a:buNone/>
            </a:pPr>
            <a:r>
              <a:rPr lang="en-US" dirty="0" smtClean="0"/>
              <a:t>Champs </a:t>
            </a:r>
            <a:r>
              <a:rPr lang="en-US" dirty="0" err="1" smtClean="0"/>
              <a:t>spécifiques</a:t>
            </a:r>
            <a:r>
              <a:rPr lang="en-US" dirty="0" smtClean="0"/>
              <a:t> (</a:t>
            </a:r>
            <a:r>
              <a:rPr lang="en-US" dirty="0" err="1" smtClean="0"/>
              <a:t>fortement</a:t>
            </a:r>
            <a:r>
              <a:rPr lang="en-US" dirty="0" smtClean="0"/>
              <a:t> </a:t>
            </a:r>
            <a:r>
              <a:rPr lang="en-US" dirty="0" err="1" smtClean="0"/>
              <a:t>suggérés</a:t>
            </a:r>
            <a:r>
              <a:rPr lang="en-US" dirty="0" smtClean="0"/>
              <a:t>)</a:t>
            </a:r>
          </a:p>
          <a:p>
            <a:pPr lvl="2"/>
            <a:r>
              <a:rPr lang="en-US" sz="1200" b="1" dirty="0" smtClean="0"/>
              <a:t>Title/Abstract </a:t>
            </a:r>
            <a:r>
              <a:rPr lang="en-US" sz="1200" b="1" dirty="0"/>
              <a:t>[</a:t>
            </a:r>
            <a:r>
              <a:rPr lang="en-US" sz="1200" b="1" dirty="0" smtClean="0"/>
              <a:t>TIAB] </a:t>
            </a:r>
            <a:r>
              <a:rPr lang="en-US" sz="1200" dirty="0" smtClean="0"/>
              <a:t>: Words </a:t>
            </a:r>
            <a:r>
              <a:rPr lang="en-US" sz="1200" dirty="0"/>
              <a:t>and numbers included in a citation's title, collection title, abstract, other abstract and keywords. English language abstracts are taken directly from the published article. If an article does not have a published abstract, NLM does not create one</a:t>
            </a:r>
            <a:r>
              <a:rPr lang="en-US" sz="1200" dirty="0" smtClean="0"/>
              <a:t>.</a:t>
            </a:r>
          </a:p>
          <a:p>
            <a:pPr lvl="2"/>
            <a:r>
              <a:rPr lang="en-US" sz="1200" b="1" dirty="0"/>
              <a:t>Text Words [TW</a:t>
            </a:r>
            <a:r>
              <a:rPr lang="en-US" sz="1200" b="1" dirty="0" smtClean="0"/>
              <a:t>] </a:t>
            </a:r>
            <a:r>
              <a:rPr lang="en-US" sz="1200" dirty="0" smtClean="0"/>
              <a:t>: Includes </a:t>
            </a:r>
            <a:r>
              <a:rPr lang="en-US" sz="1200" dirty="0"/>
              <a:t>all words and numbers in the title, abstract, other abstract, </a:t>
            </a:r>
            <a:r>
              <a:rPr lang="en-US" sz="1200" dirty="0" err="1"/>
              <a:t>MeSH</a:t>
            </a:r>
            <a:r>
              <a:rPr lang="en-US" sz="1200" dirty="0"/>
              <a:t> terms, </a:t>
            </a:r>
            <a:r>
              <a:rPr lang="en-US" sz="1200" dirty="0" err="1"/>
              <a:t>MeSH</a:t>
            </a:r>
            <a:r>
              <a:rPr lang="en-US" sz="1200" dirty="0"/>
              <a:t> Subheadings, Publication Types, Substance Names, Personal Name as Subject, Corporate Author, Secondary Source, Comment/Correction Notes, and Other Terms (see Other Term [OT] above) typically non-</a:t>
            </a:r>
            <a:r>
              <a:rPr lang="en-US" sz="1200" dirty="0" err="1"/>
              <a:t>MeSH</a:t>
            </a:r>
            <a:r>
              <a:rPr lang="en-US" sz="1200" dirty="0"/>
              <a:t> subject terms (keywords), including NASA Space Flight Mission, assigned by an organization other than NLM.</a:t>
            </a: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xmlns="" val="2034090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Recherches documentaires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14</a:t>
            </a:fld>
            <a:endParaRPr lang="fr-CA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650" y="1405467"/>
            <a:ext cx="7410450" cy="4910666"/>
          </a:xfrm>
        </p:spPr>
        <p:txBody>
          <a:bodyPr>
            <a:normAutofit/>
          </a:bodyPr>
          <a:lstStyle/>
          <a:p>
            <a:r>
              <a:rPr lang="fr-CA" dirty="0" smtClean="0"/>
              <a:t>Tout ça vous étourdit? </a:t>
            </a:r>
          </a:p>
          <a:p>
            <a:endParaRPr lang="fr-CA" dirty="0" smtClean="0"/>
          </a:p>
          <a:p>
            <a:r>
              <a:rPr lang="fr-CA" dirty="0" smtClean="0"/>
              <a:t>Pas </a:t>
            </a:r>
            <a:r>
              <a:rPr lang="fr-CA" dirty="0"/>
              <a:t>de soucis</a:t>
            </a:r>
            <a:r>
              <a:rPr lang="fr-CA" dirty="0" smtClean="0"/>
              <a:t>!</a:t>
            </a:r>
          </a:p>
          <a:p>
            <a:endParaRPr lang="fr-CA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fr-CA" dirty="0" smtClean="0"/>
              <a:t>Nous pouvons faire des formations adaptées à vos besoins.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fr-CA" dirty="0" smtClean="0"/>
              <a:t>Pour des recherches plus complexes, ou faire valider vos requêtes, vous pouvez faire appel à nous! Simplement remplir le formulaire « Demande de recherche documentaire » disponible via le portail Web </a:t>
            </a:r>
            <a:r>
              <a:rPr lang="fr-CA" dirty="0" err="1" smtClean="0"/>
              <a:t>Octopus</a:t>
            </a:r>
            <a:r>
              <a:rPr lang="fr-CA" dirty="0" smtClean="0"/>
              <a:t>.</a:t>
            </a:r>
            <a:endParaRPr lang="fr-CA" dirty="0"/>
          </a:p>
          <a:p>
            <a:endParaRPr lang="fr-CA" dirty="0"/>
          </a:p>
        </p:txBody>
      </p:sp>
      <p:pic>
        <p:nvPicPr>
          <p:cNvPr id="6" name="Picture 3" descr="C:\Users\forver01\AppData\Local\Microsoft\Windows\Temporary Internet Files\Content.IE5\1535W57B\dizzy-148161_640[1].pn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22638" y="1084384"/>
            <a:ext cx="972099" cy="145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forver01\AppData\Local\Microsoft\Windows\Temporary Internet Files\Content.IE5\7MH19BJL\UNIPV_Pavia_solution2[1]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5508" y="1699845"/>
            <a:ext cx="1602154" cy="120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1768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Question?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15</a:t>
            </a:fld>
            <a:endParaRPr lang="fr-CA"/>
          </a:p>
        </p:txBody>
      </p:sp>
      <p:pic>
        <p:nvPicPr>
          <p:cNvPr id="5" name="Picture 2" descr="C:\Users\forver01\AppData\Local\Microsoft\Windows\Temporary Internet Files\Content.IE5\KDJTG8BV\interrogation[1].pn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9463" y="1391722"/>
            <a:ext cx="25050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4"/>
          <p:cNvSpPr txBox="1"/>
          <p:nvPr>
            <p:custDataLst>
              <p:tags r:id="rId4"/>
            </p:custDataLst>
          </p:nvPr>
        </p:nvSpPr>
        <p:spPr>
          <a:xfrm>
            <a:off x="771525" y="5096947"/>
            <a:ext cx="781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A" dirty="0">
                <a:hlinkClick r:id="rId7"/>
              </a:rPr>
              <a:t>https://intranet.cisssmo.rtss.qc.ca/fr/page/centre-de-documentation</a:t>
            </a:r>
            <a:endParaRPr lang="fr-CA" dirty="0"/>
          </a:p>
          <a:p>
            <a:pPr algn="ctr"/>
            <a:r>
              <a:rPr lang="fr-CA" dirty="0" smtClean="0"/>
              <a:t>centre.documentation.cisssmo16@ssss.gouv.qc.ca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493715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Rappel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fr-CA" dirty="0">
                <a:solidFill>
                  <a:schemeClr val="tx1"/>
                </a:solidFill>
              </a:rPr>
              <a:t>Avant de commencer une recherche:</a:t>
            </a:r>
          </a:p>
          <a:p>
            <a:pPr lvl="1"/>
            <a:r>
              <a:rPr lang="fr-CA" dirty="0"/>
              <a:t>Préciser ce que l’on veut et séparer en concepts</a:t>
            </a:r>
          </a:p>
          <a:p>
            <a:pPr lvl="1"/>
            <a:r>
              <a:rPr lang="fr-CA" dirty="0"/>
              <a:t>Ex. </a:t>
            </a:r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l’impact</a:t>
            </a:r>
            <a:r>
              <a:rPr lang="en-US" dirty="0" smtClean="0"/>
              <a:t> de la </a:t>
            </a:r>
            <a:r>
              <a:rPr lang="en-US" dirty="0" err="1" smtClean="0"/>
              <a:t>douleur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troubles du </a:t>
            </a:r>
            <a:r>
              <a:rPr lang="en-US" dirty="0" err="1" smtClean="0"/>
              <a:t>sommeil</a:t>
            </a:r>
            <a:r>
              <a:rPr lang="en-US" dirty="0" smtClean="0"/>
              <a:t>?</a:t>
            </a:r>
            <a:endParaRPr lang="en-US" dirty="0"/>
          </a:p>
          <a:p>
            <a:pPr lvl="1"/>
            <a:endParaRPr lang="en-US" dirty="0"/>
          </a:p>
          <a:p>
            <a:pPr lvl="2"/>
            <a:r>
              <a:rPr lang="en-US" dirty="0"/>
              <a:t>Concept 1: Pain</a:t>
            </a:r>
          </a:p>
          <a:p>
            <a:pPr lvl="2"/>
            <a:r>
              <a:rPr lang="en-US" dirty="0"/>
              <a:t>Concept 2: Sleep </a:t>
            </a:r>
            <a:r>
              <a:rPr lang="en-US" dirty="0" smtClean="0"/>
              <a:t>disorder</a:t>
            </a:r>
            <a:endParaRPr lang="en-US" dirty="0"/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>
                <a:solidFill>
                  <a:schemeClr val="tx1"/>
                </a:solidFill>
              </a:rPr>
              <a:t>Trouver</a:t>
            </a:r>
            <a:r>
              <a:rPr lang="en-US" dirty="0">
                <a:solidFill>
                  <a:schemeClr val="tx1"/>
                </a:solidFill>
              </a:rPr>
              <a:t> des </a:t>
            </a:r>
            <a:r>
              <a:rPr lang="en-US" dirty="0" err="1">
                <a:solidFill>
                  <a:schemeClr val="tx1"/>
                </a:solidFill>
              </a:rPr>
              <a:t>termes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contrôlés</a:t>
            </a:r>
            <a:r>
              <a:rPr lang="en-US" dirty="0">
                <a:solidFill>
                  <a:schemeClr val="tx1"/>
                </a:solidFill>
              </a:rPr>
              <a:t> et des </a:t>
            </a:r>
            <a:r>
              <a:rPr lang="en-US" dirty="0" err="1">
                <a:solidFill>
                  <a:schemeClr val="tx1"/>
                </a:solidFill>
              </a:rPr>
              <a:t>synonymes</a:t>
            </a:r>
            <a:r>
              <a:rPr lang="en-US" dirty="0">
                <a:solidFill>
                  <a:schemeClr val="tx1"/>
                </a:solidFill>
              </a:rPr>
              <a:t> pour </a:t>
            </a:r>
            <a:r>
              <a:rPr lang="en-US" dirty="0" err="1">
                <a:solidFill>
                  <a:schemeClr val="tx1"/>
                </a:solidFill>
              </a:rPr>
              <a:t>chacun</a:t>
            </a:r>
            <a:r>
              <a:rPr lang="en-US" dirty="0">
                <a:solidFill>
                  <a:schemeClr val="tx1"/>
                </a:solidFill>
              </a:rPr>
              <a:t> des concepts.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Pour </a:t>
            </a:r>
            <a:r>
              <a:rPr lang="en-US" dirty="0" err="1">
                <a:solidFill>
                  <a:schemeClr val="tx1"/>
                </a:solidFill>
              </a:rPr>
              <a:t>trouver</a:t>
            </a:r>
            <a:r>
              <a:rPr lang="en-US" dirty="0">
                <a:solidFill>
                  <a:schemeClr val="tx1"/>
                </a:solidFill>
              </a:rPr>
              <a:t> des </a:t>
            </a:r>
            <a:r>
              <a:rPr lang="en-US" dirty="0" err="1">
                <a:solidFill>
                  <a:schemeClr val="tx1"/>
                </a:solidFill>
              </a:rPr>
              <a:t>termes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anglais</a:t>
            </a:r>
            <a:r>
              <a:rPr lang="en-US" dirty="0">
                <a:solidFill>
                  <a:schemeClr val="tx1"/>
                </a:solidFill>
              </a:rPr>
              <a:t> : </a:t>
            </a:r>
            <a:r>
              <a:rPr lang="en-US" dirty="0" err="1">
                <a:solidFill>
                  <a:schemeClr val="tx1"/>
                </a:solidFill>
              </a:rPr>
              <a:t>HeTOP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CisMef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>
                <a:solidFill>
                  <a:schemeClr val="tx1"/>
                </a:solidFill>
                <a:hlinkClick r:id="rId5"/>
              </a:rPr>
              <a:t>http://www.hetop.eu/hetop/</a:t>
            </a:r>
            <a:endParaRPr lang="fr-CA" dirty="0">
              <a:solidFill>
                <a:schemeClr val="tx1"/>
              </a:solidFill>
            </a:endParaRPr>
          </a:p>
          <a:p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25362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Rappel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3</a:t>
            </a:fld>
            <a:endParaRPr lang="fr-CA"/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650" y="1405467"/>
            <a:ext cx="7886700" cy="4910666"/>
          </a:xfrm>
        </p:spPr>
        <p:txBody>
          <a:bodyPr/>
          <a:lstStyle/>
          <a:p>
            <a:r>
              <a:rPr lang="fr-CA" dirty="0" smtClean="0"/>
              <a:t>Opérateurs booléens:</a:t>
            </a:r>
          </a:p>
          <a:p>
            <a:endParaRPr lang="fr-CA" dirty="0" smtClean="0"/>
          </a:p>
          <a:p>
            <a:r>
              <a:rPr lang="fr-CA" dirty="0" smtClean="0"/>
              <a:t>A ET B (AND) : </a:t>
            </a:r>
          </a:p>
          <a:p>
            <a:endParaRPr lang="fr-CA" dirty="0"/>
          </a:p>
          <a:p>
            <a:endParaRPr lang="fr-CA" dirty="0" smtClean="0"/>
          </a:p>
          <a:p>
            <a:r>
              <a:rPr lang="fr-CA" dirty="0" smtClean="0"/>
              <a:t>A OU B (OR) : </a:t>
            </a:r>
          </a:p>
          <a:p>
            <a:endParaRPr lang="fr-CA" dirty="0"/>
          </a:p>
          <a:p>
            <a:endParaRPr lang="fr-CA" dirty="0" smtClean="0"/>
          </a:p>
          <a:p>
            <a:r>
              <a:rPr lang="fr-CA" dirty="0" smtClean="0"/>
              <a:t>A SAUF B (NOT) : </a:t>
            </a:r>
            <a:endParaRPr lang="fr-CA" dirty="0"/>
          </a:p>
        </p:txBody>
      </p:sp>
      <p:pic>
        <p:nvPicPr>
          <p:cNvPr id="13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1051" y="1773815"/>
            <a:ext cx="1756496" cy="129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51" y="3251616"/>
            <a:ext cx="1654896" cy="118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0518" y="4666676"/>
            <a:ext cx="1737562" cy="1188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ZoneTexte 15"/>
          <p:cNvSpPr txBox="1"/>
          <p:nvPr>
            <p:custDataLst>
              <p:tags r:id="rId7"/>
            </p:custDataLst>
          </p:nvPr>
        </p:nvSpPr>
        <p:spPr>
          <a:xfrm>
            <a:off x="5366327" y="2309091"/>
            <a:ext cx="230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Entre les concepts</a:t>
            </a:r>
            <a:endParaRPr lang="fr-CA" dirty="0"/>
          </a:p>
        </p:txBody>
      </p:sp>
      <p:sp>
        <p:nvSpPr>
          <p:cNvPr id="17" name="ZoneTexte 16"/>
          <p:cNvSpPr txBox="1"/>
          <p:nvPr>
            <p:custDataLst>
              <p:tags r:id="rId8"/>
            </p:custDataLst>
          </p:nvPr>
        </p:nvSpPr>
        <p:spPr>
          <a:xfrm>
            <a:off x="5366327" y="3668217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Entre les synonymes</a:t>
            </a:r>
            <a:endParaRPr lang="fr-CA" dirty="0"/>
          </a:p>
        </p:txBody>
      </p:sp>
      <p:sp>
        <p:nvSpPr>
          <p:cNvPr id="18" name="ZoneTexte 17"/>
          <p:cNvSpPr txBox="1"/>
          <p:nvPr>
            <p:custDataLst>
              <p:tags r:id="rId9"/>
            </p:custDataLst>
          </p:nvPr>
        </p:nvSpPr>
        <p:spPr>
          <a:xfrm>
            <a:off x="5366327" y="507604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À utiliser avec prudence!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342665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Recherche dans </a:t>
            </a:r>
            <a:r>
              <a:rPr lang="fr-CA" dirty="0" err="1" smtClean="0"/>
              <a:t>Pubmed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4</a:t>
            </a:fld>
            <a:endParaRPr lang="fr-CA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650" y="1405467"/>
            <a:ext cx="7886700" cy="4910666"/>
          </a:xfrm>
        </p:spPr>
        <p:txBody>
          <a:bodyPr/>
          <a:lstStyle/>
          <a:p>
            <a:r>
              <a:rPr lang="fr-CA" dirty="0">
                <a:hlinkClick r:id="rId9"/>
              </a:rPr>
              <a:t>https://www.ncbi.nlm.nih.gov/pubmed</a:t>
            </a:r>
            <a:r>
              <a:rPr lang="fr-CA" dirty="0" smtClean="0">
                <a:hlinkClick r:id="rId9"/>
              </a:rPr>
              <a:t>/</a:t>
            </a:r>
            <a:endParaRPr lang="fr-CA" dirty="0" smtClean="0"/>
          </a:p>
          <a:p>
            <a:endParaRPr lang="fr-CA" dirty="0"/>
          </a:p>
        </p:txBody>
      </p:sp>
      <p:pic>
        <p:nvPicPr>
          <p:cNvPr id="11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885" y="1934299"/>
            <a:ext cx="6562216" cy="4401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Connecteur droit avec flèche 11"/>
          <p:cNvCxnSpPr/>
          <p:nvPr>
            <p:custDataLst>
              <p:tags r:id="rId5"/>
            </p:custDataLst>
          </p:nvPr>
        </p:nvCxnSpPr>
        <p:spPr>
          <a:xfrm>
            <a:off x="4604327" y="4336473"/>
            <a:ext cx="443345" cy="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>
            <p:custDataLst>
              <p:tags r:id="rId6"/>
            </p:custDataLst>
          </p:nvPr>
        </p:nvCxnSpPr>
        <p:spPr>
          <a:xfrm flipH="1">
            <a:off x="7209646" y="2540000"/>
            <a:ext cx="364190" cy="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6168" y="1742360"/>
            <a:ext cx="1285297" cy="1595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63615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err="1" smtClean="0"/>
              <a:t>Pubmed</a:t>
            </a:r>
            <a:r>
              <a:rPr lang="fr-CA" dirty="0" smtClean="0"/>
              <a:t> : vocabulaire contrôlé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5</a:t>
            </a:fld>
            <a:endParaRPr lang="fr-CA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650" y="1272117"/>
            <a:ext cx="7886700" cy="4910666"/>
          </a:xfrm>
        </p:spPr>
        <p:txBody>
          <a:bodyPr/>
          <a:lstStyle/>
          <a:p>
            <a:endParaRPr lang="fr-CA" dirty="0" smtClean="0"/>
          </a:p>
          <a:p>
            <a:endParaRPr lang="fr-CA" dirty="0"/>
          </a:p>
          <a:p>
            <a:endParaRPr lang="fr-CA" dirty="0" smtClean="0"/>
          </a:p>
          <a:p>
            <a:endParaRPr lang="fr-CA" dirty="0"/>
          </a:p>
          <a:p>
            <a:endParaRPr lang="fr-CA" dirty="0" smtClean="0"/>
          </a:p>
          <a:p>
            <a:endParaRPr lang="fr-CA" dirty="0"/>
          </a:p>
          <a:p>
            <a:endParaRPr lang="fr-CA" dirty="0" smtClean="0"/>
          </a:p>
          <a:p>
            <a:endParaRPr lang="fr-CA" dirty="0" smtClean="0"/>
          </a:p>
          <a:p>
            <a:r>
              <a:rPr lang="fr-CA" dirty="0" smtClean="0"/>
              <a:t>Recherchons « </a:t>
            </a:r>
            <a:r>
              <a:rPr lang="fr-CA" dirty="0" err="1" smtClean="0"/>
              <a:t>Sleep</a:t>
            </a:r>
            <a:r>
              <a:rPr lang="fr-CA" dirty="0" smtClean="0"/>
              <a:t> </a:t>
            </a:r>
            <a:r>
              <a:rPr lang="fr-CA" dirty="0" err="1" smtClean="0"/>
              <a:t>disorder</a:t>
            </a:r>
            <a:r>
              <a:rPr lang="fr-CA" dirty="0" smtClean="0"/>
              <a:t> »</a:t>
            </a:r>
            <a:endParaRPr lang="fr-CA" dirty="0"/>
          </a:p>
        </p:txBody>
      </p:sp>
      <p:pic>
        <p:nvPicPr>
          <p:cNvPr id="6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886" y="1243156"/>
            <a:ext cx="7596187" cy="3393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5701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err="1" smtClean="0"/>
              <a:t>Pubmed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6</a:t>
            </a:fld>
            <a:endParaRPr lang="fr-CA"/>
          </a:p>
        </p:txBody>
      </p:sp>
      <p:pic>
        <p:nvPicPr>
          <p:cNvPr id="5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3804" y="1376211"/>
            <a:ext cx="5729287" cy="493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Connecteur droit avec flèche 5"/>
          <p:cNvCxnSpPr/>
          <p:nvPr>
            <p:custDataLst>
              <p:tags r:id="rId4"/>
            </p:custDataLst>
          </p:nvPr>
        </p:nvCxnSpPr>
        <p:spPr>
          <a:xfrm flipH="1">
            <a:off x="2004291" y="2835564"/>
            <a:ext cx="581891" cy="14778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>
            <p:custDataLst>
              <p:tags r:id="rId5"/>
            </p:custDataLst>
          </p:nvPr>
        </p:nvSpPr>
        <p:spPr>
          <a:xfrm>
            <a:off x="6557818" y="2189018"/>
            <a:ext cx="19858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Ici il y a plusieurs concepts.</a:t>
            </a:r>
          </a:p>
          <a:p>
            <a:endParaRPr lang="fr-CA" dirty="0"/>
          </a:p>
          <a:p>
            <a:r>
              <a:rPr lang="fr-CA" dirty="0" smtClean="0"/>
              <a:t>Regardons le premier en cliquant sur le concept.</a:t>
            </a:r>
            <a:endParaRPr lang="fr-CA" dirty="0"/>
          </a:p>
        </p:txBody>
      </p:sp>
      <p:sp>
        <p:nvSpPr>
          <p:cNvPr id="8" name="ZoneTexte 7"/>
          <p:cNvSpPr txBox="1"/>
          <p:nvPr>
            <p:custDataLst>
              <p:tags r:id="rId6"/>
            </p:custDataLst>
          </p:nvPr>
        </p:nvSpPr>
        <p:spPr>
          <a:xfrm>
            <a:off x="643804" y="1052952"/>
            <a:ext cx="2275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Vocabulaire contrôlé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274306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Vocabulaire contrôlé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7</a:t>
            </a:fld>
            <a:endParaRPr lang="fr-CA"/>
          </a:p>
        </p:txBody>
      </p:sp>
      <p:pic>
        <p:nvPicPr>
          <p:cNvPr id="9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836" y="1326259"/>
            <a:ext cx="5910421" cy="491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>
            <p:custDataLst>
              <p:tags r:id="rId4"/>
            </p:custDataLst>
          </p:nvPr>
        </p:nvSpPr>
        <p:spPr>
          <a:xfrm>
            <a:off x="6650182" y="1773381"/>
            <a:ext cx="18622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 err="1" smtClean="0"/>
              <a:t>Subheadings</a:t>
            </a:r>
            <a:r>
              <a:rPr lang="fr-CA" sz="1400" dirty="0" smtClean="0"/>
              <a:t>: permet de préciser le sujet.</a:t>
            </a:r>
          </a:p>
          <a:p>
            <a:endParaRPr lang="fr-CA" sz="1400" dirty="0" smtClean="0"/>
          </a:p>
          <a:p>
            <a:r>
              <a:rPr lang="fr-CA" sz="1400" b="1" dirty="0" err="1" smtClean="0"/>
              <a:t>Restrict</a:t>
            </a:r>
            <a:r>
              <a:rPr lang="fr-CA" sz="1400" b="1" dirty="0" smtClean="0"/>
              <a:t> to </a:t>
            </a:r>
            <a:r>
              <a:rPr lang="fr-CA" sz="1400" b="1" dirty="0" err="1" smtClean="0"/>
              <a:t>MeSh</a:t>
            </a:r>
            <a:r>
              <a:rPr lang="fr-CA" sz="1400" b="1" dirty="0" smtClean="0"/>
              <a:t> Major </a:t>
            </a:r>
            <a:r>
              <a:rPr lang="fr-CA" sz="1400" b="1" dirty="0" err="1" smtClean="0"/>
              <a:t>Topic</a:t>
            </a:r>
            <a:r>
              <a:rPr lang="fr-CA" sz="1400" dirty="0" smtClean="0"/>
              <a:t> : pour les articles dont c’est le sujet principal.</a:t>
            </a:r>
          </a:p>
          <a:p>
            <a:endParaRPr lang="fr-CA" sz="1400" dirty="0"/>
          </a:p>
          <a:p>
            <a:r>
              <a:rPr lang="fr-CA" sz="1400" dirty="0" smtClean="0"/>
              <a:t>Do not </a:t>
            </a:r>
            <a:r>
              <a:rPr lang="fr-CA" sz="1400" dirty="0" err="1" smtClean="0"/>
              <a:t>include</a:t>
            </a:r>
            <a:r>
              <a:rPr lang="fr-CA" sz="1400" dirty="0" smtClean="0"/>
              <a:t> </a:t>
            </a:r>
            <a:r>
              <a:rPr lang="fr-CA" sz="1400" dirty="0" err="1" smtClean="0"/>
              <a:t>MeSH</a:t>
            </a:r>
            <a:r>
              <a:rPr lang="fr-CA" sz="1400" dirty="0" smtClean="0"/>
              <a:t> </a:t>
            </a:r>
            <a:r>
              <a:rPr lang="fr-CA" sz="1400" dirty="0" err="1" smtClean="0"/>
              <a:t>terms</a:t>
            </a:r>
            <a:r>
              <a:rPr lang="fr-CA" sz="1400" dirty="0" smtClean="0"/>
              <a:t> </a:t>
            </a:r>
            <a:r>
              <a:rPr lang="fr-CA" sz="1400" dirty="0" err="1" smtClean="0"/>
              <a:t>found</a:t>
            </a:r>
            <a:r>
              <a:rPr lang="fr-CA" sz="1400" dirty="0" smtClean="0"/>
              <a:t> </a:t>
            </a:r>
            <a:r>
              <a:rPr lang="fr-CA" sz="1400" dirty="0" err="1" smtClean="0"/>
              <a:t>below</a:t>
            </a:r>
            <a:r>
              <a:rPr lang="fr-CA" sz="1400" dirty="0" smtClean="0"/>
              <a:t> </a:t>
            </a:r>
            <a:r>
              <a:rPr lang="fr-CA" sz="1400" dirty="0" err="1" smtClean="0"/>
              <a:t>this</a:t>
            </a:r>
            <a:r>
              <a:rPr lang="fr-CA" sz="1400" dirty="0" smtClean="0"/>
              <a:t> </a:t>
            </a:r>
            <a:r>
              <a:rPr lang="fr-CA" sz="1400" dirty="0" err="1" smtClean="0"/>
              <a:t>term</a:t>
            </a:r>
            <a:r>
              <a:rPr lang="fr-CA" sz="1400" dirty="0" smtClean="0"/>
              <a:t>…: Ne pas cherchez les termes plus spécifiques à ce sujet.</a:t>
            </a:r>
          </a:p>
          <a:p>
            <a:endParaRPr lang="fr-CA" sz="1400" dirty="0"/>
          </a:p>
        </p:txBody>
      </p:sp>
      <p:cxnSp>
        <p:nvCxnSpPr>
          <p:cNvPr id="11" name="Connecteur droit avec flèche 10"/>
          <p:cNvCxnSpPr/>
          <p:nvPr>
            <p:custDataLst>
              <p:tags r:id="rId5"/>
            </p:custDataLst>
          </p:nvPr>
        </p:nvCxnSpPr>
        <p:spPr>
          <a:xfrm>
            <a:off x="4618182" y="2382982"/>
            <a:ext cx="424873" cy="12007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>
            <p:custDataLst>
              <p:tags r:id="rId6"/>
            </p:custDataLst>
          </p:nvPr>
        </p:nvCxnSpPr>
        <p:spPr>
          <a:xfrm>
            <a:off x="240145" y="4705927"/>
            <a:ext cx="424873" cy="12007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70325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Hiérarchie du vocabulaire contrôlé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8</a:t>
            </a:fld>
            <a:endParaRPr lang="fr-CA"/>
          </a:p>
        </p:txBody>
      </p:sp>
      <p:pic>
        <p:nvPicPr>
          <p:cNvPr id="5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2450" y="1376218"/>
            <a:ext cx="3933793" cy="4950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Connecteur droit avec flèche 5"/>
          <p:cNvCxnSpPr/>
          <p:nvPr>
            <p:custDataLst>
              <p:tags r:id="rId4"/>
            </p:custDataLst>
          </p:nvPr>
        </p:nvCxnSpPr>
        <p:spPr>
          <a:xfrm flipH="1">
            <a:off x="2613891" y="1708727"/>
            <a:ext cx="535709" cy="1293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ccolade fermante 6"/>
          <p:cNvSpPr/>
          <p:nvPr>
            <p:custDataLst>
              <p:tags r:id="rId5"/>
            </p:custDataLst>
          </p:nvPr>
        </p:nvSpPr>
        <p:spPr>
          <a:xfrm>
            <a:off x="3611418" y="1921164"/>
            <a:ext cx="387927" cy="1487054"/>
          </a:xfrm>
          <a:prstGeom prst="rightBrace">
            <a:avLst>
              <a:gd name="adj1" fmla="val 13095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434430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Résultats avec vocabulaire contrôlé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423451" y="1404938"/>
            <a:ext cx="6297098" cy="440531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9</a:t>
            </a:fld>
            <a:endParaRPr lang="fr-CA"/>
          </a:p>
        </p:txBody>
      </p:sp>
      <p:cxnSp>
        <p:nvCxnSpPr>
          <p:cNvPr id="6" name="Connecteur droit avec flèche 5"/>
          <p:cNvCxnSpPr/>
          <p:nvPr>
            <p:custDataLst>
              <p:tags r:id="rId4"/>
            </p:custDataLst>
          </p:nvPr>
        </p:nvCxnSpPr>
        <p:spPr>
          <a:xfrm flipH="1">
            <a:off x="3502587" y="2187711"/>
            <a:ext cx="535709" cy="12930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>
            <p:custDataLst>
              <p:tags r:id="rId5"/>
            </p:custDataLst>
          </p:nvPr>
        </p:nvCxnSpPr>
        <p:spPr>
          <a:xfrm flipH="1">
            <a:off x="7754698" y="4919410"/>
            <a:ext cx="535709" cy="12930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>
            <p:custDataLst>
              <p:tags r:id="rId6"/>
            </p:custDataLst>
          </p:nvPr>
        </p:nvSpPr>
        <p:spPr>
          <a:xfrm>
            <a:off x="757381" y="5900897"/>
            <a:ext cx="6779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Si nous avions cherché « </a:t>
            </a:r>
            <a:r>
              <a:rPr lang="fr-CA" dirty="0" err="1" smtClean="0"/>
              <a:t>sleep</a:t>
            </a:r>
            <a:r>
              <a:rPr lang="fr-CA" dirty="0" smtClean="0"/>
              <a:t> </a:t>
            </a:r>
            <a:r>
              <a:rPr lang="fr-CA" dirty="0" err="1" smtClean="0"/>
              <a:t>disorder</a:t>
            </a:r>
            <a:r>
              <a:rPr lang="fr-CA" dirty="0" smtClean="0"/>
              <a:t> » seulement… 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10078976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heme/theme1.xml><?xml version="1.0" encoding="utf-8"?>
<a:theme xmlns:a="http://schemas.openxmlformats.org/drawingml/2006/main" name="Titre et contenu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547</TotalTime>
  <Words>557</Words>
  <Application>Microsoft Office PowerPoint</Application>
  <PresentationFormat>Affichage à l'écran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Titre et contenu</vt:lpstr>
      <vt:lpstr>Recherches documentaires Introduction à Pubmed</vt:lpstr>
      <vt:lpstr>Rappel</vt:lpstr>
      <vt:lpstr>Rappel</vt:lpstr>
      <vt:lpstr>Recherche dans Pubmed</vt:lpstr>
      <vt:lpstr>Pubmed : vocabulaire contrôlé</vt:lpstr>
      <vt:lpstr>Pubmed</vt:lpstr>
      <vt:lpstr>Vocabulaire contrôlé</vt:lpstr>
      <vt:lpstr>Hiérarchie du vocabulaire contrôlé</vt:lpstr>
      <vt:lpstr>Résultats avec vocabulaire contrôlé</vt:lpstr>
      <vt:lpstr>Résultats avec vocabulaire libre</vt:lpstr>
      <vt:lpstr>Ce qui est recherché si les champs de recherche ne sont pas spécifiés</vt:lpstr>
      <vt:lpstr>Petit test avec « nursing » en vocabulaire libre…</vt:lpstr>
      <vt:lpstr>Astuces de recherche</vt:lpstr>
      <vt:lpstr>Recherches documentaires</vt:lpstr>
      <vt:lpstr>Question?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morval10630</cp:lastModifiedBy>
  <cp:revision>74</cp:revision>
  <cp:lastPrinted>2018-02-22T22:10:07Z</cp:lastPrinted>
  <dcterms:created xsi:type="dcterms:W3CDTF">2015-08-07T15:05:58Z</dcterms:created>
  <dcterms:modified xsi:type="dcterms:W3CDTF">2019-10-07T18:57:14Z</dcterms:modified>
</cp:coreProperties>
</file>