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2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3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4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5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notesSlides/notesSlide6.xml" ContentType="application/vnd.openxmlformats-officedocument.presentationml.notesSl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66" r:id="rId2"/>
    <p:sldId id="268" r:id="rId3"/>
    <p:sldId id="269" r:id="rId4"/>
    <p:sldId id="270" r:id="rId5"/>
    <p:sldId id="278" r:id="rId6"/>
    <p:sldId id="271" r:id="rId7"/>
    <p:sldId id="273" r:id="rId8"/>
    <p:sldId id="272" r:id="rId9"/>
    <p:sldId id="274" r:id="rId10"/>
    <p:sldId id="275" r:id="rId11"/>
    <p:sldId id="276" r:id="rId12"/>
    <p:sldId id="277" r:id="rId13"/>
  </p:sldIdLst>
  <p:sldSz cx="9144000" cy="6858000" type="screen4x3"/>
  <p:notesSz cx="6881813" cy="9296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000000"/>
    <a:srgbClr val="00E9E9"/>
    <a:srgbClr val="006C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7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84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6435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6435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C23F80CE-644F-4435-B8BC-79E33B9DE6EC}" type="datetimeFigureOut">
              <a:rPr lang="fr-CA" smtClean="0"/>
              <a:pPr/>
              <a:t>2019-06-14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49375" y="1162050"/>
            <a:ext cx="4183063" cy="3138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8182" y="4473893"/>
            <a:ext cx="5505450" cy="3660458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2982119" cy="46643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98102" y="8829968"/>
            <a:ext cx="2982119" cy="46643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5B74614A-F0D0-49C8-BFD7-5EF6301991A6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6095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La demande</a:t>
            </a:r>
            <a:r>
              <a:rPr lang="fr-CA" baseline="0" dirty="0" smtClean="0"/>
              <a:t> de compte doit être faite au préalable.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pPr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1584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pPr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31063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Vous assurez que vous êtes</a:t>
            </a:r>
            <a:r>
              <a:rPr lang="fr-CA" baseline="0" dirty="0" smtClean="0"/>
              <a:t> sur la page dédiée au CISSSMO.  Comme nous verrons dans le catalogue </a:t>
            </a:r>
            <a:r>
              <a:rPr lang="fr-CA" baseline="0" dirty="0" err="1" smtClean="0"/>
              <a:t>Santécom</a:t>
            </a:r>
            <a:r>
              <a:rPr lang="fr-CA" baseline="0" dirty="0" smtClean="0"/>
              <a:t>, d’autres institutions ont des abonnement à </a:t>
            </a:r>
            <a:r>
              <a:rPr lang="fr-CA" baseline="0" dirty="0" err="1" smtClean="0"/>
              <a:t>ProQuest</a:t>
            </a:r>
            <a:r>
              <a:rPr lang="fr-CA" baseline="0" dirty="0" smtClean="0"/>
              <a:t> avec leur lien unique.  Votre identifiant/mot de passe ne fonctionnera pas sur le lien d’une autre institution.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pPr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839476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La fonction « étagère » vous permet de faire votre</a:t>
            </a:r>
            <a:r>
              <a:rPr lang="fr-CA" baseline="0" dirty="0" smtClean="0"/>
              <a:t> propre bibliothèque des documents que vous consulter souvent. 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pPr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412234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pPr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131093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Vous pouvez surligner</a:t>
            </a:r>
            <a:r>
              <a:rPr lang="fr-CA" baseline="0" dirty="0" smtClean="0"/>
              <a:t> du texte, ajouter des notes (pages ou texte, dans le cas du texte, le sélectionner avant de cliquer sur le bouton « Ajouter une note »)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pPr/>
              <a:t>10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96905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41928" y="776835"/>
            <a:ext cx="5766369" cy="2047285"/>
          </a:xfrm>
        </p:spPr>
        <p:txBody>
          <a:bodyPr anchor="ctr" anchorCtr="0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</a:t>
            </a:r>
            <a:br>
              <a:rPr lang="fr-FR" dirty="0" smtClean="0"/>
            </a:br>
            <a:r>
              <a:rPr lang="fr-FR" dirty="0" smtClean="0"/>
              <a:t>le style </a:t>
            </a:r>
            <a:br>
              <a:rPr lang="fr-FR" dirty="0" smtClean="0"/>
            </a:br>
            <a:r>
              <a:rPr lang="fr-FR" dirty="0" smtClean="0"/>
              <a:t>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38675" y="3092892"/>
            <a:ext cx="5777713" cy="621351"/>
          </a:xfrm>
        </p:spPr>
        <p:txBody>
          <a:bodyPr>
            <a:noAutofit/>
          </a:bodyPr>
          <a:lstStyle>
            <a:lvl1pPr marL="0" indent="0" algn="l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7418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21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900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57756" y="3269183"/>
            <a:ext cx="6420868" cy="2087744"/>
          </a:xfrm>
        </p:spPr>
        <p:txBody>
          <a:bodyPr anchor="ctr"/>
          <a:lstStyle>
            <a:lvl1pPr>
              <a:defRPr sz="6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r-FR" dirty="0" smtClean="0"/>
              <a:t>Modifiez</a:t>
            </a:r>
            <a:br>
              <a:rPr lang="fr-FR" dirty="0" smtClean="0"/>
            </a:br>
            <a:r>
              <a:rPr lang="fr-FR" dirty="0" smtClean="0"/>
              <a:t>le style du titre</a:t>
            </a:r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511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296" y="6065553"/>
            <a:ext cx="1346032" cy="533333"/>
          </a:xfrm>
          <a:prstGeom prst="rect">
            <a:avLst/>
          </a:prstGeom>
        </p:spPr>
      </p:pic>
      <p:sp>
        <p:nvSpPr>
          <p:cNvPr id="8" name="Espace réservé de l'image de la bibliothèque 7"/>
          <p:cNvSpPr>
            <a:spLocks noGrp="1"/>
          </p:cNvSpPr>
          <p:nvPr>
            <p:ph type="clipArt" sz="quarter" idx="13"/>
          </p:nvPr>
        </p:nvSpPr>
        <p:spPr>
          <a:xfrm>
            <a:off x="865849" y="3641416"/>
            <a:ext cx="6336063" cy="2880765"/>
          </a:xfrm>
        </p:spPr>
        <p:txBody>
          <a:bodyPr/>
          <a:lstStyle/>
          <a:p>
            <a:endParaRPr lang="fr-CA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57756" y="1416107"/>
            <a:ext cx="7897826" cy="2087744"/>
          </a:xfrm>
        </p:spPr>
        <p:txBody>
          <a:bodyPr anchor="ctr"/>
          <a:lstStyle>
            <a:lvl1pPr>
              <a:defRPr sz="6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r-FR" dirty="0" smtClean="0"/>
              <a:t>Modifiez</a:t>
            </a:r>
            <a:br>
              <a:rPr lang="fr-FR" dirty="0" smtClean="0"/>
            </a:br>
            <a:r>
              <a:rPr lang="fr-FR" dirty="0" smtClean="0"/>
              <a:t>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225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28650" y="1405467"/>
            <a:ext cx="3789601" cy="4404614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81411" y="1404118"/>
            <a:ext cx="3789601" cy="4404614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397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9270" y="250853"/>
            <a:ext cx="7115428" cy="8074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05467"/>
            <a:ext cx="7886700" cy="4404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5200" y="5267915"/>
            <a:ext cx="558799" cy="540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EC1A4259-C848-47AA-8FC5-63A0EB1896A5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277577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13" Type="http://schemas.openxmlformats.org/officeDocument/2006/relationships/image" Target="../media/image17.png"/><Relationship Id="rId3" Type="http://schemas.openxmlformats.org/officeDocument/2006/relationships/tags" Target="../tags/tag54.xml"/><Relationship Id="rId7" Type="http://schemas.openxmlformats.org/officeDocument/2006/relationships/tags" Target="../tags/tag58.xml"/><Relationship Id="rId12" Type="http://schemas.openxmlformats.org/officeDocument/2006/relationships/notesSlide" Target="../notesSlides/notesSlide6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tags" Target="../tags/tag5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56.xml"/><Relationship Id="rId10" Type="http://schemas.openxmlformats.org/officeDocument/2006/relationships/tags" Target="../tags/tag61.xml"/><Relationship Id="rId4" Type="http://schemas.openxmlformats.org/officeDocument/2006/relationships/tags" Target="../tags/tag55.xml"/><Relationship Id="rId9" Type="http://schemas.openxmlformats.org/officeDocument/2006/relationships/tags" Target="../tags/tag6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7" Type="http://schemas.openxmlformats.org/officeDocument/2006/relationships/hyperlink" Target="https://intranet.cisssmo.rtss.qc.ca/fr/page/centre-de-documentation" TargetMode="Externa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image" Target="../media/image19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7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14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19.xml"/><Relationship Id="rId7" Type="http://schemas.openxmlformats.org/officeDocument/2006/relationships/tags" Target="../tags/tag23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6" Type="http://schemas.openxmlformats.org/officeDocument/2006/relationships/image" Target="../media/image11.png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tags" Target="../tags/tag27.xml"/><Relationship Id="rId5" Type="http://schemas.openxmlformats.org/officeDocument/2006/relationships/tags" Target="../tags/tag21.xml"/><Relationship Id="rId15" Type="http://schemas.openxmlformats.org/officeDocument/2006/relationships/image" Target="../media/image10.png"/><Relationship Id="rId10" Type="http://schemas.openxmlformats.org/officeDocument/2006/relationships/tags" Target="../tags/tag26.xml"/><Relationship Id="rId4" Type="http://schemas.openxmlformats.org/officeDocument/2006/relationships/tags" Target="../tags/tag20.xml"/><Relationship Id="rId9" Type="http://schemas.openxmlformats.org/officeDocument/2006/relationships/tags" Target="../tags/tag25.xml"/><Relationship Id="rId1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13" Type="http://schemas.openxmlformats.org/officeDocument/2006/relationships/notesSlide" Target="../notesSlides/notesSlide3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11" Type="http://schemas.openxmlformats.org/officeDocument/2006/relationships/tags" Target="../tags/tag38.xml"/><Relationship Id="rId5" Type="http://schemas.openxmlformats.org/officeDocument/2006/relationships/tags" Target="../tags/tag32.xml"/><Relationship Id="rId15" Type="http://schemas.openxmlformats.org/officeDocument/2006/relationships/image" Target="../media/image13.png"/><Relationship Id="rId10" Type="http://schemas.openxmlformats.org/officeDocument/2006/relationships/tags" Target="../tags/tag37.xml"/><Relationship Id="rId4" Type="http://schemas.openxmlformats.org/officeDocument/2006/relationships/tags" Target="../tags/tag31.xml"/><Relationship Id="rId9" Type="http://schemas.openxmlformats.org/officeDocument/2006/relationships/tags" Target="../tags/tag36.xml"/><Relationship Id="rId1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41.xml"/><Relationship Id="rId7" Type="http://schemas.openxmlformats.org/officeDocument/2006/relationships/image" Target="../media/image14.png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3.xml"/><Relationship Id="rId4" Type="http://schemas.openxmlformats.org/officeDocument/2006/relationships/tags" Target="../tags/tag4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image" Target="../media/image15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tags" Target="../tags/tag49.xml"/><Relationship Id="rId7" Type="http://schemas.openxmlformats.org/officeDocument/2006/relationships/notesSlide" Target="../notesSlides/notesSlide5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1.xml"/><Relationship Id="rId4" Type="http://schemas.openxmlformats.org/officeDocument/2006/relationships/tags" Target="../tags/tag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941928" y="776835"/>
            <a:ext cx="7778123" cy="2047285"/>
          </a:xfrm>
        </p:spPr>
        <p:txBody>
          <a:bodyPr>
            <a:normAutofit/>
          </a:bodyPr>
          <a:lstStyle/>
          <a:p>
            <a:r>
              <a:rPr lang="fr-CA" dirty="0" smtClean="0"/>
              <a:t>Livres électroniques</a:t>
            </a:r>
            <a:br>
              <a:rPr lang="fr-CA" dirty="0" smtClean="0"/>
            </a:br>
            <a:r>
              <a:rPr lang="fr-CA" dirty="0" err="1" smtClean="0"/>
              <a:t>ProQuest</a:t>
            </a:r>
            <a:r>
              <a:rPr lang="fr-CA" dirty="0" smtClean="0"/>
              <a:t> </a:t>
            </a:r>
            <a:r>
              <a:rPr lang="fr-CA" dirty="0" err="1" smtClean="0"/>
              <a:t>Ebook</a:t>
            </a:r>
            <a:r>
              <a:rPr lang="fr-CA" dirty="0" smtClean="0"/>
              <a:t> Central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 dirty="0" smtClean="0"/>
              <a:t>DSPEM – Centre de documentation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223802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Espace réservé du contenu 15"/>
          <p:cNvPicPr>
            <a:picLocks noGrp="1" noChangeAspect="1"/>
          </p:cNvPicPr>
          <p:nvPr>
            <p:ph idx="1"/>
            <p:custDataLst>
              <p:tags r:id="rId1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1114563" y="1404938"/>
            <a:ext cx="6914873" cy="440531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 dirty="0" smtClean="0"/>
              <a:t>Fonctions d’annotation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10</a:t>
            </a:fld>
            <a:endParaRPr lang="fr-CA"/>
          </a:p>
        </p:txBody>
      </p:sp>
      <p:sp>
        <p:nvSpPr>
          <p:cNvPr id="7" name="Rectangle à coins arrondis 6"/>
          <p:cNvSpPr/>
          <p:nvPr>
            <p:custDataLst>
              <p:tags r:id="rId4"/>
            </p:custDataLst>
          </p:nvPr>
        </p:nvSpPr>
        <p:spPr>
          <a:xfrm>
            <a:off x="5277391" y="1672298"/>
            <a:ext cx="757640" cy="322217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0" name="Rectangle à coins arrondis 9"/>
          <p:cNvSpPr/>
          <p:nvPr>
            <p:custDataLst>
              <p:tags r:id="rId5"/>
            </p:custDataLst>
          </p:nvPr>
        </p:nvSpPr>
        <p:spPr>
          <a:xfrm>
            <a:off x="1388473" y="3509809"/>
            <a:ext cx="2164624" cy="731265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cxnSp>
        <p:nvCxnSpPr>
          <p:cNvPr id="18" name="Connecteur droit avec flèche 17"/>
          <p:cNvCxnSpPr/>
          <p:nvPr>
            <p:custDataLst>
              <p:tags r:id="rId6"/>
            </p:custDataLst>
          </p:nvPr>
        </p:nvCxnSpPr>
        <p:spPr>
          <a:xfrm flipV="1">
            <a:off x="2804160" y="2438400"/>
            <a:ext cx="940526" cy="121920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>
            <p:custDataLst>
              <p:tags r:id="rId7"/>
            </p:custDataLst>
          </p:nvPr>
        </p:nvCxnSpPr>
        <p:spPr>
          <a:xfrm>
            <a:off x="3148149" y="4128174"/>
            <a:ext cx="678858" cy="133210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>
            <p:custDataLst>
              <p:tags r:id="rId8"/>
            </p:custDataLst>
          </p:nvPr>
        </p:nvCxnSpPr>
        <p:spPr>
          <a:xfrm flipV="1">
            <a:off x="558799" y="2782389"/>
            <a:ext cx="536370" cy="4354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>
            <p:custDataLst>
              <p:tags r:id="rId9"/>
            </p:custDataLst>
          </p:nvPr>
        </p:nvSpPr>
        <p:spPr>
          <a:xfrm>
            <a:off x="639270" y="6069874"/>
            <a:ext cx="6336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dirty="0" smtClean="0"/>
              <a:t>« L’étoile » vous permet de retrouver vos annotations rapidement. Seulement vous </a:t>
            </a:r>
            <a:r>
              <a:rPr lang="fr-CA" sz="1600" dirty="0" smtClean="0"/>
              <a:t>qui pouvez </a:t>
            </a:r>
            <a:r>
              <a:rPr lang="fr-CA" sz="1600" dirty="0" smtClean="0"/>
              <a:t>les voir. </a:t>
            </a:r>
            <a:endParaRPr lang="fr-CA" sz="1600" dirty="0"/>
          </a:p>
        </p:txBody>
      </p:sp>
      <p:cxnSp>
        <p:nvCxnSpPr>
          <p:cNvPr id="26" name="Connecteur droit avec flèche 25"/>
          <p:cNvCxnSpPr/>
          <p:nvPr>
            <p:custDataLst>
              <p:tags r:id="rId10"/>
            </p:custDataLst>
          </p:nvPr>
        </p:nvCxnSpPr>
        <p:spPr>
          <a:xfrm flipV="1">
            <a:off x="928913" y="3389812"/>
            <a:ext cx="536370" cy="4354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97268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Détails du livre</a:t>
            </a:r>
            <a:endParaRPr lang="fr-CA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1174909" y="1404938"/>
            <a:ext cx="6794182" cy="4405312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11</a:t>
            </a:fld>
            <a:endParaRPr lang="fr-CA"/>
          </a:p>
        </p:txBody>
      </p:sp>
      <p:sp>
        <p:nvSpPr>
          <p:cNvPr id="6" name="ZoneTexte 5"/>
          <p:cNvSpPr txBox="1"/>
          <p:nvPr>
            <p:custDataLst>
              <p:tags r:id="rId4"/>
            </p:custDataLst>
          </p:nvPr>
        </p:nvSpPr>
        <p:spPr>
          <a:xfrm>
            <a:off x="783771" y="6026331"/>
            <a:ext cx="62440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 smtClean="0"/>
              <a:t>Le nombre de pages à copier / imprimer est déterminé par les licences des éditeurs pour une utilisation équitable en respect avec le droit d’auteur.</a:t>
            </a:r>
            <a:endParaRPr lang="fr-CA" sz="1400" dirty="0"/>
          </a:p>
        </p:txBody>
      </p:sp>
    </p:spTree>
    <p:extLst>
      <p:ext uri="{BB962C8B-B14F-4D97-AF65-F5344CB8AC3E}">
        <p14:creationId xmlns:p14="http://schemas.microsoft.com/office/powerpoint/2010/main" val="3424092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Bonne lecture!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12</a:t>
            </a:fld>
            <a:endParaRPr lang="fr-CA"/>
          </a:p>
        </p:txBody>
      </p:sp>
      <p:pic>
        <p:nvPicPr>
          <p:cNvPr id="5" name="Picture 2" descr="C:\Users\forver01\AppData\Local\Microsoft\Windows\Temporary Internet Files\Content.IE5\KDJTG8BV\interrogation[1].pn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463" y="1391722"/>
            <a:ext cx="25050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4"/>
          <p:cNvSpPr txBox="1"/>
          <p:nvPr>
            <p:custDataLst>
              <p:tags r:id="rId4"/>
            </p:custDataLst>
          </p:nvPr>
        </p:nvSpPr>
        <p:spPr>
          <a:xfrm>
            <a:off x="771525" y="5096947"/>
            <a:ext cx="7813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A" dirty="0">
                <a:hlinkClick r:id="rId7"/>
              </a:rPr>
              <a:t>https://intranet.cisssmo.rtss.qc.ca/fr/page/centre-de-documentation</a:t>
            </a:r>
            <a:endParaRPr lang="fr-CA" dirty="0"/>
          </a:p>
          <a:p>
            <a:pPr algn="ctr"/>
            <a:r>
              <a:rPr lang="fr-CA" dirty="0" smtClean="0"/>
              <a:t>centre.documentation.cisssmo16@ssss.gouv.qc.ca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746138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Collections de livres électroniques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dirty="0" smtClean="0"/>
              <a:t>Nous avons fait l’acquisition de livres électroniques chez le fournisseur suivant:</a:t>
            </a:r>
          </a:p>
          <a:p>
            <a:pPr marL="1028700" lvl="1" indent="-342900"/>
            <a:r>
              <a:rPr lang="fr-CA" dirty="0" err="1" smtClean="0"/>
              <a:t>ProQuest</a:t>
            </a:r>
            <a:endParaRPr lang="fr-CA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dirty="0" smtClean="0"/>
              <a:t>La plateforme de consultation se nomme:</a:t>
            </a:r>
          </a:p>
          <a:p>
            <a:pPr marL="1028700" lvl="1" indent="-342900"/>
            <a:r>
              <a:rPr lang="fr-CA" dirty="0" err="1" smtClean="0"/>
              <a:t>Ebook</a:t>
            </a:r>
            <a:r>
              <a:rPr lang="fr-CA" dirty="0" smtClean="0"/>
              <a:t> Central </a:t>
            </a:r>
          </a:p>
          <a:p>
            <a:pPr marL="1028700" lvl="1" indent="-342900"/>
            <a:r>
              <a:rPr lang="fr-CA" dirty="0"/>
              <a:t> </a:t>
            </a:r>
            <a:endParaRPr lang="fr-CA" dirty="0" smtClean="0"/>
          </a:p>
          <a:p>
            <a:endParaRPr lang="fr-CA" dirty="0"/>
          </a:p>
          <a:p>
            <a:r>
              <a:rPr lang="fr-CA" dirty="0" smtClean="0"/>
              <a:t>Comment accéder à la plateforme?</a:t>
            </a:r>
          </a:p>
          <a:p>
            <a:r>
              <a:rPr lang="fr-CA" dirty="0" smtClean="0"/>
              <a:t>Comment trouver les livres électroniques?</a:t>
            </a:r>
          </a:p>
          <a:p>
            <a:r>
              <a:rPr lang="fr-CA" dirty="0" smtClean="0"/>
              <a:t>Comment consulter les livres électroniques?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2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1747924" y="3271664"/>
            <a:ext cx="1924050" cy="44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692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Accès aux livres électroniques</a:t>
            </a:r>
            <a:endParaRPr lang="fr-CA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 dirty="0" smtClean="0"/>
              <a:t>Intranet &gt; Centre de documentation &gt; Catalogue de bibliothèque</a:t>
            </a:r>
          </a:p>
          <a:p>
            <a:endParaRPr lang="fr-CA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294967295"/>
            <p:custDataLst>
              <p:tags r:id="rId3"/>
            </p:custDataLst>
          </p:nvPr>
        </p:nvSpPr>
        <p:spPr>
          <a:xfrm>
            <a:off x="8585200" y="5267325"/>
            <a:ext cx="558800" cy="541338"/>
          </a:xfrm>
        </p:spPr>
        <p:txBody>
          <a:bodyPr/>
          <a:lstStyle/>
          <a:p>
            <a:fld id="{EC1A4259-C848-47AA-8FC5-63A0EB1896A5}" type="slidenum">
              <a:rPr lang="fr-CA" smtClean="0"/>
              <a:pPr/>
              <a:t>3</a:t>
            </a:fld>
            <a:endParaRPr lang="fr-CA" dirty="0"/>
          </a:p>
        </p:txBody>
      </p:sp>
      <p:pic>
        <p:nvPicPr>
          <p:cNvPr id="10" name="Image 9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2637039" y="2044931"/>
            <a:ext cx="3545351" cy="3921788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>
            <p:custDataLst>
              <p:tags r:id="rId5"/>
            </p:custDataLst>
          </p:nvPr>
        </p:nvCxnSpPr>
        <p:spPr>
          <a:xfrm flipH="1">
            <a:off x="5245330" y="3092335"/>
            <a:ext cx="1288473" cy="8313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7837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Accès aux livres électroniques</a:t>
            </a:r>
            <a:endParaRPr lang="fr-CA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  <p:custDataLst>
              <p:tags r:id="rId2"/>
            </p:custDataLst>
          </p:nvPr>
        </p:nvPicPr>
        <p:blipFill rotWithShape="1">
          <a:blip r:embed="rId8" cstate="print"/>
          <a:srcRect b="7917"/>
          <a:stretch/>
        </p:blipFill>
        <p:spPr>
          <a:xfrm>
            <a:off x="1096611" y="1404938"/>
            <a:ext cx="6950778" cy="4056524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4</a:t>
            </a:fld>
            <a:endParaRPr lang="fr-CA"/>
          </a:p>
        </p:txBody>
      </p:sp>
      <p:grpSp>
        <p:nvGrpSpPr>
          <p:cNvPr id="8" name="Groupe 7"/>
          <p:cNvGrpSpPr/>
          <p:nvPr>
            <p:custDataLst>
              <p:tags r:id="rId4"/>
            </p:custDataLst>
          </p:nvPr>
        </p:nvGrpSpPr>
        <p:grpSpPr>
          <a:xfrm>
            <a:off x="3782291" y="2186247"/>
            <a:ext cx="367176" cy="307777"/>
            <a:chOff x="3782291" y="2186247"/>
            <a:chExt cx="367176" cy="307777"/>
          </a:xfrm>
        </p:grpSpPr>
        <p:sp>
          <p:nvSpPr>
            <p:cNvPr id="6" name="Rectangle avec flèche vers la gauche 5"/>
            <p:cNvSpPr/>
            <p:nvPr/>
          </p:nvSpPr>
          <p:spPr>
            <a:xfrm>
              <a:off x="3782291" y="2227811"/>
              <a:ext cx="332509" cy="232756"/>
            </a:xfrm>
            <a:prstGeom prst="leftArrowCallou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3865415" y="2186247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A" sz="1400" dirty="0" smtClean="0">
                  <a:solidFill>
                    <a:srgbClr val="C00000"/>
                  </a:solidFill>
                </a:rPr>
                <a:t>1</a:t>
              </a:r>
              <a:endParaRPr lang="fr-CA" sz="14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9" name="Groupe 8"/>
          <p:cNvGrpSpPr/>
          <p:nvPr>
            <p:custDataLst>
              <p:tags r:id="rId5"/>
            </p:custDataLst>
          </p:nvPr>
        </p:nvGrpSpPr>
        <p:grpSpPr>
          <a:xfrm>
            <a:off x="3169920" y="3801687"/>
            <a:ext cx="367176" cy="307777"/>
            <a:chOff x="3782291" y="2186247"/>
            <a:chExt cx="367176" cy="307777"/>
          </a:xfrm>
        </p:grpSpPr>
        <p:sp>
          <p:nvSpPr>
            <p:cNvPr id="10" name="Rectangle avec flèche vers la gauche 9"/>
            <p:cNvSpPr/>
            <p:nvPr/>
          </p:nvSpPr>
          <p:spPr>
            <a:xfrm>
              <a:off x="3782291" y="2227811"/>
              <a:ext cx="332509" cy="232756"/>
            </a:xfrm>
            <a:prstGeom prst="leftArrowCallou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3865415" y="2186247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A" sz="1400" dirty="0">
                  <a:solidFill>
                    <a:srgbClr val="C00000"/>
                  </a:solidFill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32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endParaRPr lang="fr-CA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  <p:custDataLst>
              <p:tags r:id="rId2"/>
            </p:custDataLst>
          </p:nvPr>
        </p:nvPicPr>
        <p:blipFill>
          <a:blip r:embed="rId14" cstate="print"/>
          <a:stretch>
            <a:fillRect/>
          </a:stretch>
        </p:blipFill>
        <p:spPr>
          <a:xfrm>
            <a:off x="639270" y="1228140"/>
            <a:ext cx="5491564" cy="1591521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5</a:t>
            </a:fld>
            <a:endParaRPr lang="fr-CA"/>
          </a:p>
        </p:txBody>
      </p:sp>
      <p:pic>
        <p:nvPicPr>
          <p:cNvPr id="6" name="Image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3007790" y="1939938"/>
            <a:ext cx="4365035" cy="3864322"/>
          </a:xfrm>
          <a:prstGeom prst="rect">
            <a:avLst/>
          </a:prstGeom>
        </p:spPr>
      </p:pic>
      <p:cxnSp>
        <p:nvCxnSpPr>
          <p:cNvPr id="8" name="Connecteur droit avec flèche 7"/>
          <p:cNvCxnSpPr/>
          <p:nvPr>
            <p:custDataLst>
              <p:tags r:id="rId5"/>
            </p:custDataLst>
          </p:nvPr>
        </p:nvCxnSpPr>
        <p:spPr>
          <a:xfrm>
            <a:off x="383179" y="1837505"/>
            <a:ext cx="496389" cy="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 8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 cstate="print"/>
          <a:stretch>
            <a:fillRect/>
          </a:stretch>
        </p:blipFill>
        <p:spPr>
          <a:xfrm>
            <a:off x="3666309" y="5845403"/>
            <a:ext cx="3831772" cy="659628"/>
          </a:xfrm>
          <a:prstGeom prst="rect">
            <a:avLst/>
          </a:prstGeom>
        </p:spPr>
      </p:pic>
      <p:sp>
        <p:nvSpPr>
          <p:cNvPr id="10" name="Rectangle à coins arrondis 9"/>
          <p:cNvSpPr/>
          <p:nvPr>
            <p:custDataLst>
              <p:tags r:id="rId7"/>
            </p:custDataLst>
          </p:nvPr>
        </p:nvSpPr>
        <p:spPr>
          <a:xfrm>
            <a:off x="3666309" y="5845403"/>
            <a:ext cx="522514" cy="659628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1" name="Rectangle à coins arrondis 10"/>
          <p:cNvSpPr/>
          <p:nvPr>
            <p:custDataLst>
              <p:tags r:id="rId8"/>
            </p:custDataLst>
          </p:nvPr>
        </p:nvSpPr>
        <p:spPr>
          <a:xfrm>
            <a:off x="6326791" y="5858463"/>
            <a:ext cx="522514" cy="659628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2" name="Rectangle à coins arrondis 11"/>
          <p:cNvSpPr/>
          <p:nvPr>
            <p:custDataLst>
              <p:tags r:id="rId9"/>
            </p:custDataLst>
          </p:nvPr>
        </p:nvSpPr>
        <p:spPr>
          <a:xfrm>
            <a:off x="3674470" y="5018086"/>
            <a:ext cx="2456364" cy="249829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cxnSp>
        <p:nvCxnSpPr>
          <p:cNvPr id="13" name="Connecteur droit avec flèche 12"/>
          <p:cNvCxnSpPr/>
          <p:nvPr>
            <p:custDataLst>
              <p:tags r:id="rId10"/>
            </p:custDataLst>
          </p:nvPr>
        </p:nvCxnSpPr>
        <p:spPr>
          <a:xfrm flipH="1" flipV="1">
            <a:off x="6130834" y="5347063"/>
            <a:ext cx="470276" cy="511399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>
            <p:custDataLst>
              <p:tags r:id="rId11"/>
            </p:custDataLst>
          </p:nvPr>
        </p:nvSpPr>
        <p:spPr>
          <a:xfrm>
            <a:off x="574766" y="3326674"/>
            <a:ext cx="23164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dirty="0" smtClean="0"/>
              <a:t>Bien choisir le lien CISSSMO.</a:t>
            </a:r>
          </a:p>
          <a:p>
            <a:endParaRPr lang="fr-CA" sz="1600" dirty="0" smtClean="0"/>
          </a:p>
          <a:p>
            <a:r>
              <a:rPr lang="fr-CA" sz="1600" dirty="0" smtClean="0"/>
              <a:t>Même si le livre électronique est associé à l’un de nos Centre de documentation, l’accès est pour tout le CISSSMO.</a:t>
            </a:r>
            <a:endParaRPr lang="fr-CA" sz="1600" dirty="0"/>
          </a:p>
        </p:txBody>
      </p:sp>
    </p:spTree>
    <p:extLst>
      <p:ext uri="{BB962C8B-B14F-4D97-AF65-F5344CB8AC3E}">
        <p14:creationId xmlns:p14="http://schemas.microsoft.com/office/powerpoint/2010/main" val="4234386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Accès et connexion</a:t>
            </a:r>
            <a:endParaRPr lang="fr-CA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  <p:custDataLst>
              <p:tags r:id="rId2"/>
            </p:custDataLst>
          </p:nvPr>
        </p:nvPicPr>
        <p:blipFill>
          <a:blip r:embed="rId14" cstate="print"/>
          <a:stretch>
            <a:fillRect/>
          </a:stretch>
        </p:blipFill>
        <p:spPr>
          <a:xfrm>
            <a:off x="1005131" y="1404938"/>
            <a:ext cx="4681567" cy="2883976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6</a:t>
            </a:fld>
            <a:endParaRPr lang="fr-CA"/>
          </a:p>
        </p:txBody>
      </p:sp>
      <p:sp>
        <p:nvSpPr>
          <p:cNvPr id="6" name="Ellipse 5"/>
          <p:cNvSpPr/>
          <p:nvPr>
            <p:custDataLst>
              <p:tags r:id="rId4"/>
            </p:custDataLst>
          </p:nvPr>
        </p:nvSpPr>
        <p:spPr>
          <a:xfrm>
            <a:off x="4815934" y="1550125"/>
            <a:ext cx="912242" cy="374469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3" name="Image 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4196984" y="3219183"/>
            <a:ext cx="4372904" cy="2589174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7" name="Ellipse 6"/>
          <p:cNvSpPr/>
          <p:nvPr>
            <p:custDataLst>
              <p:tags r:id="rId6"/>
            </p:custDataLst>
          </p:nvPr>
        </p:nvSpPr>
        <p:spPr>
          <a:xfrm>
            <a:off x="1415237" y="1951523"/>
            <a:ext cx="2625540" cy="573963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8" name="Ellipse 7"/>
          <p:cNvSpPr/>
          <p:nvPr>
            <p:custDataLst>
              <p:tags r:id="rId7"/>
            </p:custDataLst>
          </p:nvPr>
        </p:nvSpPr>
        <p:spPr>
          <a:xfrm>
            <a:off x="3017613" y="3296194"/>
            <a:ext cx="1023163" cy="374469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9" name="Ellipse 8"/>
          <p:cNvSpPr/>
          <p:nvPr>
            <p:custDataLst>
              <p:tags r:id="rId8"/>
            </p:custDataLst>
          </p:nvPr>
        </p:nvSpPr>
        <p:spPr>
          <a:xfrm>
            <a:off x="4593865" y="2590799"/>
            <a:ext cx="657404" cy="281779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cxnSp>
        <p:nvCxnSpPr>
          <p:cNvPr id="10" name="Connecteur droit avec flèche 9"/>
          <p:cNvCxnSpPr/>
          <p:nvPr>
            <p:custDataLst>
              <p:tags r:id="rId9"/>
            </p:custDataLst>
          </p:nvPr>
        </p:nvCxnSpPr>
        <p:spPr>
          <a:xfrm>
            <a:off x="5251269" y="2736042"/>
            <a:ext cx="348342" cy="374413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>
            <p:custDataLst>
              <p:tags r:id="rId10"/>
            </p:custDataLst>
          </p:nvPr>
        </p:nvSpPr>
        <p:spPr>
          <a:xfrm>
            <a:off x="574766" y="4746171"/>
            <a:ext cx="34660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/>
              <a:t>Une fois connecté, vous pouvez faire une recherche. </a:t>
            </a:r>
          </a:p>
          <a:p>
            <a:r>
              <a:rPr lang="fr-CA" dirty="0" smtClean="0"/>
              <a:t> </a:t>
            </a:r>
          </a:p>
          <a:p>
            <a:r>
              <a:rPr lang="fr-CA" dirty="0" smtClean="0"/>
              <a:t>Pour voir la liste complète, vous pouvez rechercher le symbole « * ».</a:t>
            </a:r>
            <a:endParaRPr lang="fr-CA" dirty="0"/>
          </a:p>
        </p:txBody>
      </p:sp>
      <p:sp>
        <p:nvSpPr>
          <p:cNvPr id="13" name="ZoneTexte 12"/>
          <p:cNvSpPr txBox="1"/>
          <p:nvPr>
            <p:custDataLst>
              <p:tags r:id="rId11"/>
            </p:custDataLst>
          </p:nvPr>
        </p:nvSpPr>
        <p:spPr>
          <a:xfrm>
            <a:off x="6000206" y="1374481"/>
            <a:ext cx="25849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/>
              <a:t>Assurez-vous d’être à la page d’accueil du CISSSMO.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686910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Exemple de recherche: dsm-5</a:t>
            </a:r>
            <a:endParaRPr lang="fr-CA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628650" y="1517979"/>
            <a:ext cx="7886700" cy="4179229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7</a:t>
            </a:fld>
            <a:endParaRPr lang="fr-CA"/>
          </a:p>
        </p:txBody>
      </p:sp>
      <p:sp>
        <p:nvSpPr>
          <p:cNvPr id="3" name="ZoneTexte 2"/>
          <p:cNvSpPr txBox="1"/>
          <p:nvPr>
            <p:custDataLst>
              <p:tags r:id="rId4"/>
            </p:custDataLst>
          </p:nvPr>
        </p:nvSpPr>
        <p:spPr>
          <a:xfrm>
            <a:off x="4990011" y="3866610"/>
            <a:ext cx="3866606" cy="30777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fr-CA" sz="1400" dirty="0" smtClean="0"/>
              <a:t>Cliquez sur le titre pour accéder au document.</a:t>
            </a:r>
            <a:endParaRPr lang="fr-CA" sz="1400" dirty="0"/>
          </a:p>
        </p:txBody>
      </p:sp>
      <p:cxnSp>
        <p:nvCxnSpPr>
          <p:cNvPr id="6" name="Connecteur droit avec flèche 5"/>
          <p:cNvCxnSpPr/>
          <p:nvPr>
            <p:custDataLst>
              <p:tags r:id="rId5"/>
            </p:custDataLst>
          </p:nvPr>
        </p:nvCxnSpPr>
        <p:spPr>
          <a:xfrm flipH="1" flipV="1">
            <a:off x="6487886" y="3607594"/>
            <a:ext cx="496388" cy="259016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8695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Information sur le document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8</a:t>
            </a:fld>
            <a:endParaRPr lang="fr-CA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  <p:custDataLst>
              <p:tags r:id="rId3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724877" y="1404938"/>
            <a:ext cx="7694246" cy="440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661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smtClean="0"/>
              <a:t>Table des matières</a:t>
            </a:r>
            <a:endParaRPr lang="fr-CA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975827" y="1404938"/>
            <a:ext cx="7192346" cy="4405312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9</a:t>
            </a:fld>
            <a:endParaRPr lang="fr-CA"/>
          </a:p>
        </p:txBody>
      </p:sp>
      <p:cxnSp>
        <p:nvCxnSpPr>
          <p:cNvPr id="6" name="Connecteur droit avec flèche 5"/>
          <p:cNvCxnSpPr/>
          <p:nvPr>
            <p:custDataLst>
              <p:tags r:id="rId4"/>
            </p:custDataLst>
          </p:nvPr>
        </p:nvCxnSpPr>
        <p:spPr>
          <a:xfrm flipV="1">
            <a:off x="538409" y="2416638"/>
            <a:ext cx="402983" cy="4354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>
            <p:custDataLst>
              <p:tags r:id="rId5"/>
            </p:custDataLst>
          </p:nvPr>
        </p:nvCxnSpPr>
        <p:spPr>
          <a:xfrm flipV="1">
            <a:off x="551465" y="4145288"/>
            <a:ext cx="402983" cy="4354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137180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heme/theme1.xml><?xml version="1.0" encoding="utf-8"?>
<a:theme xmlns:a="http://schemas.openxmlformats.org/drawingml/2006/main" name="Titre et contenu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856</TotalTime>
  <Words>299</Words>
  <Application>Microsoft Office PowerPoint</Application>
  <PresentationFormat>Affichage à l'écran (4:3)</PresentationFormat>
  <Paragraphs>57</Paragraphs>
  <Slides>12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5" baseType="lpstr">
      <vt:lpstr>Arial</vt:lpstr>
      <vt:lpstr>Calibri</vt:lpstr>
      <vt:lpstr>Titre et contenu</vt:lpstr>
      <vt:lpstr>Livres électroniques ProQuest Ebook Central</vt:lpstr>
      <vt:lpstr>Collections de livres électroniques</vt:lpstr>
      <vt:lpstr>Accès aux livres électroniques</vt:lpstr>
      <vt:lpstr>Accès aux livres électroniques</vt:lpstr>
      <vt:lpstr>Présentation PowerPoint</vt:lpstr>
      <vt:lpstr>Accès et connexion</vt:lpstr>
      <vt:lpstr>Exemple de recherche: dsm-5</vt:lpstr>
      <vt:lpstr>Information sur le document</vt:lpstr>
      <vt:lpstr>Table des matières</vt:lpstr>
      <vt:lpstr>Fonctions d’annotation</vt:lpstr>
      <vt:lpstr>Détails du livre</vt:lpstr>
      <vt:lpstr>Bonne lecture!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Morin Caroline</dc:creator>
  <cp:lastModifiedBy>FORTIN, Veronic</cp:lastModifiedBy>
  <cp:revision>73</cp:revision>
  <cp:lastPrinted>2018-02-22T22:10:07Z</cp:lastPrinted>
  <dcterms:created xsi:type="dcterms:W3CDTF">2015-08-07T15:05:58Z</dcterms:created>
  <dcterms:modified xsi:type="dcterms:W3CDTF">2019-06-14T20:58:46Z</dcterms:modified>
</cp:coreProperties>
</file>