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5.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9.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19"/>
  </p:notesMasterIdLst>
  <p:sldIdLst>
    <p:sldId id="257" r:id="rId3"/>
    <p:sldId id="258" r:id="rId4"/>
    <p:sldId id="259" r:id="rId5"/>
    <p:sldId id="269" r:id="rId6"/>
    <p:sldId id="272" r:id="rId7"/>
    <p:sldId id="260" r:id="rId8"/>
    <p:sldId id="261" r:id="rId9"/>
    <p:sldId id="262" r:id="rId10"/>
    <p:sldId id="263" r:id="rId11"/>
    <p:sldId id="264" r:id="rId12"/>
    <p:sldId id="265" r:id="rId13"/>
    <p:sldId id="273" r:id="rId14"/>
    <p:sldId id="274" r:id="rId15"/>
    <p:sldId id="275" r:id="rId16"/>
    <p:sldId id="266" r:id="rId17"/>
    <p:sldId id="267"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542" autoAdjust="0"/>
  </p:normalViewPr>
  <p:slideViewPr>
    <p:cSldViewPr>
      <p:cViewPr varScale="1">
        <p:scale>
          <a:sx n="47" d="100"/>
          <a:sy n="47" d="100"/>
        </p:scale>
        <p:origin x="-204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415040-9A90-4DD8-BEB2-9572826271BB}" type="datetimeFigureOut">
              <a:rPr lang="fr-CA" smtClean="0"/>
              <a:t>2018-06-12</a:t>
            </a:fld>
            <a:endParaRPr lang="fr-CA"/>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AE4873-AFE0-46A6-8A50-79CE80A11143}" type="slidenum">
              <a:rPr lang="fr-CA" smtClean="0"/>
              <a:t>‹N°›</a:t>
            </a:fld>
            <a:endParaRPr lang="fr-CA"/>
          </a:p>
        </p:txBody>
      </p:sp>
    </p:spTree>
    <p:extLst>
      <p:ext uri="{BB962C8B-B14F-4D97-AF65-F5344CB8AC3E}">
        <p14:creationId xmlns:p14="http://schemas.microsoft.com/office/powerpoint/2010/main" val="24575120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1</a:t>
            </a:fld>
            <a:endParaRPr lang="fr-CA">
              <a:solidFill>
                <a:prstClr val="black"/>
              </a:solidFill>
            </a:endParaRPr>
          </a:p>
        </p:txBody>
      </p:sp>
    </p:spTree>
    <p:extLst>
      <p:ext uri="{BB962C8B-B14F-4D97-AF65-F5344CB8AC3E}">
        <p14:creationId xmlns:p14="http://schemas.microsoft.com/office/powerpoint/2010/main" val="3883041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baseline="0" dirty="0" smtClean="0"/>
              <a:t>Une adresse Web </a:t>
            </a:r>
            <a:r>
              <a:rPr lang="fr-CA" baseline="0" dirty="0" err="1" smtClean="0"/>
              <a:t>montérégienne</a:t>
            </a:r>
            <a:r>
              <a:rPr lang="fr-CA" baseline="0" dirty="0" smtClean="0"/>
              <a:t> est maintenant en ligne. </a:t>
            </a:r>
          </a:p>
          <a:p>
            <a:pPr marL="162175" indent="-162175">
              <a:buFont typeface="Arial" panose="020B0604020202020204" pitchFamily="34" charset="0"/>
              <a:buChar char="•"/>
            </a:pPr>
            <a:r>
              <a:rPr lang="fr-CA" baseline="0" dirty="0" smtClean="0"/>
              <a:t>Vous trouverez les dépliant et affiche de chaque CISSS en Montérégie. </a:t>
            </a:r>
          </a:p>
          <a:p>
            <a:pPr marL="162175" indent="-162175">
              <a:buFont typeface="Arial" panose="020B0604020202020204" pitchFamily="34" charset="0"/>
              <a:buChar char="•"/>
            </a:pPr>
            <a:r>
              <a:rPr lang="fr-CA" baseline="0" dirty="0" smtClean="0"/>
              <a:t>Notre </a:t>
            </a:r>
            <a:r>
              <a:rPr lang="fr-CA" dirty="0" smtClean="0"/>
              <a:t>liste d’installations visées par le déploiement des trois phases au CISSSMO.</a:t>
            </a:r>
          </a:p>
          <a:p>
            <a:pPr marL="162175" indent="-162175">
              <a:buFont typeface="Arial" panose="020B0604020202020204" pitchFamily="34" charset="0"/>
              <a:buChar char="•"/>
            </a:pPr>
            <a:r>
              <a:rPr lang="fr-CA" dirty="0" smtClean="0"/>
              <a:t>Les services en abandon du tabac</a:t>
            </a:r>
          </a:p>
          <a:p>
            <a:endParaRPr lang="fr-CA" dirty="0" smtClean="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11</a:t>
            </a:fld>
            <a:endParaRPr lang="fr-CA">
              <a:solidFill>
                <a:prstClr val="black"/>
              </a:solidFill>
            </a:endParaRPr>
          </a:p>
        </p:txBody>
      </p:sp>
    </p:spTree>
    <p:extLst>
      <p:ext uri="{BB962C8B-B14F-4D97-AF65-F5344CB8AC3E}">
        <p14:creationId xmlns:p14="http://schemas.microsoft.com/office/powerpoint/2010/main" val="5310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200" dirty="0" smtClean="0"/>
              <a:t>Rencontres individuelles ou de groupe, offertes gratuitement aux usagers et aux membres du personnel.</a:t>
            </a:r>
          </a:p>
          <a:p>
            <a:r>
              <a:rPr lang="fr-CA" sz="1200" dirty="0" smtClean="0"/>
              <a:t>Les professionnels vous offriront le soutien nécessaire pour augmenter vos chances de réussir.</a:t>
            </a:r>
          </a:p>
          <a:p>
            <a:endParaRPr lang="fr-CA" dirty="0"/>
          </a:p>
        </p:txBody>
      </p:sp>
      <p:sp>
        <p:nvSpPr>
          <p:cNvPr id="4" name="Espace réservé du numéro de diapositive 3"/>
          <p:cNvSpPr>
            <a:spLocks noGrp="1"/>
          </p:cNvSpPr>
          <p:nvPr>
            <p:ph type="sldNum" sz="quarter" idx="10"/>
          </p:nvPr>
        </p:nvSpPr>
        <p:spPr/>
        <p:txBody>
          <a:bodyPr/>
          <a:lstStyle/>
          <a:p>
            <a:fld id="{B9AE4873-AFE0-46A6-8A50-79CE80A11143}" type="slidenum">
              <a:rPr lang="fr-CA" smtClean="0"/>
              <a:t>12</a:t>
            </a:fld>
            <a:endParaRPr lang="fr-CA"/>
          </a:p>
        </p:txBody>
      </p:sp>
    </p:spTree>
    <p:extLst>
      <p:ext uri="{BB962C8B-B14F-4D97-AF65-F5344CB8AC3E}">
        <p14:creationId xmlns:p14="http://schemas.microsoft.com/office/powerpoint/2010/main" val="2308818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B9AE4873-AFE0-46A6-8A50-79CE80A11143}" type="slidenum">
              <a:rPr lang="fr-CA" smtClean="0"/>
              <a:t>13</a:t>
            </a:fld>
            <a:endParaRPr lang="fr-CA"/>
          </a:p>
        </p:txBody>
      </p:sp>
    </p:spTree>
    <p:extLst>
      <p:ext uri="{BB962C8B-B14F-4D97-AF65-F5344CB8AC3E}">
        <p14:creationId xmlns:p14="http://schemas.microsoft.com/office/powerpoint/2010/main" val="41395207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CA" dirty="0" smtClean="0"/>
              <a:t>Importance de savoir:</a:t>
            </a:r>
          </a:p>
          <a:p>
            <a:pPr lvl="0"/>
            <a:r>
              <a:rPr lang="fr-FR" dirty="0" smtClean="0"/>
              <a:t>Fumer est une dépendance et non une habitude.</a:t>
            </a:r>
            <a:endParaRPr lang="fr-CA" dirty="0" smtClean="0"/>
          </a:p>
          <a:p>
            <a:pPr lvl="0"/>
            <a:r>
              <a:rPr lang="fr-FR" dirty="0" smtClean="0"/>
              <a:t>Privilégier des mesures qui ciblent principalement l’information et le soutien.</a:t>
            </a:r>
          </a:p>
          <a:p>
            <a:pPr lvl="0"/>
            <a:r>
              <a:rPr lang="fr-FR" dirty="0" smtClean="0"/>
              <a:t>Le respect de la politique est un défi collectif et vise des environnements plus sains dont nous tous en bénéficieront:</a:t>
            </a:r>
          </a:p>
          <a:p>
            <a:pPr lvl="1"/>
            <a:r>
              <a:rPr lang="fr-FR" dirty="0" smtClean="0"/>
              <a:t>tous avons un rôle à jouer</a:t>
            </a:r>
          </a:p>
          <a:p>
            <a:pPr lvl="1"/>
            <a:r>
              <a:rPr lang="fr-FR" dirty="0" smtClean="0"/>
              <a:t>Respecter la politique;</a:t>
            </a:r>
          </a:p>
          <a:p>
            <a:pPr lvl="1"/>
            <a:r>
              <a:rPr lang="fr-CA" dirty="0" smtClean="0"/>
              <a:t>Informer les personnes des endroits où il est permis de fumer;</a:t>
            </a:r>
          </a:p>
          <a:p>
            <a:pPr lvl="1"/>
            <a:r>
              <a:rPr lang="fr-CA" dirty="0" smtClean="0"/>
              <a:t>Informer une personne en autorité (gestionnaire) si la politique est non-respectée.</a:t>
            </a:r>
            <a:endParaRPr lang="fr-FR" dirty="0" smtClean="0"/>
          </a:p>
          <a:p>
            <a:endParaRPr lang="fr-CA" dirty="0"/>
          </a:p>
        </p:txBody>
      </p:sp>
      <p:sp>
        <p:nvSpPr>
          <p:cNvPr id="4" name="Espace réservé du numéro de diapositive 3"/>
          <p:cNvSpPr>
            <a:spLocks noGrp="1"/>
          </p:cNvSpPr>
          <p:nvPr>
            <p:ph type="sldNum" sz="quarter" idx="10"/>
          </p:nvPr>
        </p:nvSpPr>
        <p:spPr/>
        <p:txBody>
          <a:bodyPr/>
          <a:lstStyle/>
          <a:p>
            <a:fld id="{B9AE4873-AFE0-46A6-8A50-79CE80A11143}" type="slidenum">
              <a:rPr lang="fr-CA" smtClean="0"/>
              <a:t>14</a:t>
            </a:fld>
            <a:endParaRPr lang="fr-CA"/>
          </a:p>
        </p:txBody>
      </p:sp>
    </p:spTree>
    <p:extLst>
      <p:ext uri="{BB962C8B-B14F-4D97-AF65-F5344CB8AC3E}">
        <p14:creationId xmlns:p14="http://schemas.microsoft.com/office/powerpoint/2010/main" val="20835052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864931">
              <a:defRPr/>
            </a:pP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15</a:t>
            </a:fld>
            <a:endParaRPr lang="fr-CA">
              <a:solidFill>
                <a:prstClr val="black"/>
              </a:solidFill>
            </a:endParaRPr>
          </a:p>
        </p:txBody>
      </p:sp>
    </p:spTree>
    <p:extLst>
      <p:ext uri="{BB962C8B-B14F-4D97-AF65-F5344CB8AC3E}">
        <p14:creationId xmlns:p14="http://schemas.microsoft.com/office/powerpoint/2010/main" val="3426904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Toute la Montérégie déploiement en même temps. </a:t>
            </a:r>
          </a:p>
          <a:p>
            <a:endParaRPr lang="fr-CA" dirty="0" smtClean="0"/>
          </a:p>
          <a:p>
            <a:r>
              <a:rPr lang="fr-CA" sz="1000" dirty="0">
                <a:latin typeface="Arial" panose="020B0604020202020204" pitchFamily="34" charset="0"/>
                <a:cs typeface="Arial" panose="020B0604020202020204" pitchFamily="34" charset="0"/>
              </a:rPr>
              <a:t>Le 31 mai est la Journée mondiale sans fumée.</a:t>
            </a:r>
          </a:p>
          <a:p>
            <a:endParaRPr lang="fr-CA" sz="1000" dirty="0">
              <a:latin typeface="Arial" panose="020B0604020202020204" pitchFamily="34" charset="0"/>
              <a:cs typeface="Arial" panose="020B0604020202020204" pitchFamily="34" charset="0"/>
            </a:endParaRPr>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2</a:t>
            </a:fld>
            <a:endParaRPr lang="fr-CA">
              <a:solidFill>
                <a:prstClr val="black"/>
              </a:solidFill>
            </a:endParaRPr>
          </a:p>
        </p:txBody>
      </p:sp>
    </p:spTree>
    <p:extLst>
      <p:ext uri="{BB962C8B-B14F-4D97-AF65-F5344CB8AC3E}">
        <p14:creationId xmlns:p14="http://schemas.microsoft.com/office/powerpoint/2010/main" val="31526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rtl="0"/>
            <a:r>
              <a:rPr lang="fr-CA" sz="1000" dirty="0" smtClean="0">
                <a:latin typeface="Arial" panose="020B0604020202020204" pitchFamily="34" charset="0"/>
                <a:cs typeface="Arial" panose="020B0604020202020204" pitchFamily="34" charset="0"/>
              </a:rPr>
              <a:t>La </a:t>
            </a:r>
            <a:r>
              <a:rPr lang="fr-CA" sz="1000" dirty="0">
                <a:latin typeface="Arial" panose="020B0604020202020204" pitchFamily="34" charset="0"/>
                <a:cs typeface="Arial" panose="020B0604020202020204" pitchFamily="34" charset="0"/>
              </a:rPr>
              <a:t>loi </a:t>
            </a:r>
            <a:r>
              <a:rPr lang="fr-CA" sz="1000" dirty="0" smtClean="0">
                <a:latin typeface="Arial" panose="020B0604020202020204" pitchFamily="34" charset="0"/>
                <a:cs typeface="Arial" panose="020B0604020202020204" pitchFamily="34" charset="0"/>
              </a:rPr>
              <a:t>concernant la lutte au tabagisme a été adoptée </a:t>
            </a:r>
            <a:r>
              <a:rPr lang="fr-CA" sz="1000" dirty="0">
                <a:latin typeface="Arial" panose="020B0604020202020204" pitchFamily="34" charset="0"/>
                <a:cs typeface="Arial" panose="020B0604020202020204" pitchFamily="34" charset="0"/>
              </a:rPr>
              <a:t>en novembre 2015</a:t>
            </a:r>
          </a:p>
          <a:p>
            <a:pPr rtl="0"/>
            <a:endParaRPr lang="fr-CA" sz="1000" dirty="0">
              <a:latin typeface="Arial" panose="020B0604020202020204" pitchFamily="34" charset="0"/>
              <a:cs typeface="Arial" panose="020B0604020202020204" pitchFamily="34" charset="0"/>
            </a:endParaRPr>
          </a:p>
          <a:p>
            <a:pPr rtl="0"/>
            <a:r>
              <a:rPr lang="fr-CA" sz="1000" dirty="0">
                <a:latin typeface="Arial" panose="020B0604020202020204" pitchFamily="34" charset="0"/>
                <a:cs typeface="Arial" panose="020B0604020202020204" pitchFamily="34" charset="0"/>
              </a:rPr>
              <a:t>Loi révisée, quels sont </a:t>
            </a:r>
            <a:r>
              <a:rPr lang="fr-CA" sz="1000" dirty="0" smtClean="0">
                <a:latin typeface="Arial" panose="020B0604020202020204" pitchFamily="34" charset="0"/>
                <a:cs typeface="Arial" panose="020B0604020202020204" pitchFamily="34" charset="0"/>
              </a:rPr>
              <a:t>certains changements?</a:t>
            </a:r>
            <a:endParaRPr lang="fr-CA" sz="1000" dirty="0">
              <a:latin typeface="Arial" panose="020B0604020202020204" pitchFamily="34" charset="0"/>
              <a:cs typeface="Arial" panose="020B0604020202020204" pitchFamily="34" charset="0"/>
            </a:endParaRPr>
          </a:p>
          <a:p>
            <a:pPr marL="162175" indent="-162175">
              <a:buFont typeface="Arial" panose="020B0604020202020204" pitchFamily="34" charset="0"/>
              <a:buChar char="•"/>
            </a:pPr>
            <a:r>
              <a:rPr lang="fr-CA" sz="1000" dirty="0">
                <a:latin typeface="Arial" panose="020B0604020202020204" pitchFamily="34" charset="0"/>
                <a:cs typeface="Arial" panose="020B0604020202020204" pitchFamily="34" charset="0"/>
              </a:rPr>
              <a:t>Définition élargie de tabac, qui inclut maintenant tout dispositif contenant ou non du tabac.</a:t>
            </a:r>
          </a:p>
          <a:p>
            <a:pPr marL="162175" indent="-162175">
              <a:buFont typeface="Arial" panose="020B0604020202020204" pitchFamily="34" charset="0"/>
              <a:buChar char="•"/>
            </a:pPr>
            <a:r>
              <a:rPr lang="fr-CA" sz="1000" dirty="0">
                <a:latin typeface="Arial" panose="020B0604020202020204" pitchFamily="34" charset="0"/>
                <a:cs typeface="Arial" panose="020B0604020202020204" pitchFamily="34" charset="0"/>
              </a:rPr>
              <a:t>Interdiction de fumer dans un rayon de 9 m de toute porte et toute fenêtre qui s’ouvre ainsi que de prise d’air communiquant avec un lieu public fermé où il est interdit de fumer. </a:t>
            </a:r>
          </a:p>
          <a:p>
            <a:pPr marL="162175" indent="-162175">
              <a:buFont typeface="Arial" panose="020B0604020202020204" pitchFamily="34" charset="0"/>
              <a:buChar char="•"/>
            </a:pPr>
            <a:r>
              <a:rPr lang="fr-CA" sz="1000" dirty="0">
                <a:latin typeface="Arial" panose="020B0604020202020204" pitchFamily="34" charset="0"/>
                <a:cs typeface="Arial" panose="020B0604020202020204" pitchFamily="34" charset="0"/>
              </a:rPr>
              <a:t>Tous les établissements de santé au Québec, dont les CISSS/CIUSSS doivent avoir une politique sans fumée. </a:t>
            </a:r>
            <a:r>
              <a:rPr lang="fr-CA" sz="1000" b="1" dirty="0">
                <a:latin typeface="Arial" panose="020B0604020202020204" pitchFamily="34" charset="0"/>
                <a:cs typeface="Arial" panose="020B0604020202020204" pitchFamily="34" charset="0"/>
              </a:rPr>
              <a:t>Chose faite au CISSSMO!</a:t>
            </a:r>
          </a:p>
          <a:p>
            <a:endParaRPr lang="fr-CA" sz="1000" dirty="0">
              <a:latin typeface="Arial" panose="020B0604020202020204" pitchFamily="34" charset="0"/>
              <a:cs typeface="Arial" panose="020B0604020202020204" pitchFamily="34" charset="0"/>
            </a:endParaRPr>
          </a:p>
          <a:p>
            <a:endParaRPr lang="fr-CA" sz="1000" b="1" dirty="0">
              <a:latin typeface="Arial" panose="020B0604020202020204" pitchFamily="34" charset="0"/>
              <a:cs typeface="Arial" panose="020B0604020202020204" pitchFamily="34" charset="0"/>
            </a:endParaRPr>
          </a:p>
          <a:p>
            <a:endParaRPr lang="fr-CA" b="1" dirty="0" smtClean="0"/>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3</a:t>
            </a:fld>
            <a:endParaRPr lang="fr-CA">
              <a:solidFill>
                <a:prstClr val="black"/>
              </a:solidFill>
            </a:endParaRPr>
          </a:p>
        </p:txBody>
      </p:sp>
    </p:spTree>
    <p:extLst>
      <p:ext uri="{BB962C8B-B14F-4D97-AF65-F5344CB8AC3E}">
        <p14:creationId xmlns:p14="http://schemas.microsoft.com/office/powerpoint/2010/main" val="22824945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sz="1200" b="1" dirty="0" smtClean="0">
                <a:latin typeface="Arial" panose="020B0604020202020204" pitchFamily="34" charset="0"/>
                <a:cs typeface="Arial" panose="020B0604020202020204" pitchFamily="34" charset="0"/>
              </a:rPr>
              <a:t>Politique disponible dans le portail</a:t>
            </a:r>
          </a:p>
          <a:p>
            <a:pPr defTabSz="864931">
              <a:defRPr/>
            </a:pPr>
            <a:r>
              <a:rPr lang="fr-CA" sz="1200" dirty="0" smtClean="0">
                <a:latin typeface="Arial" panose="020B0604020202020204" pitchFamily="34" charset="0"/>
                <a:cs typeface="Arial" panose="020B0604020202020204" pitchFamily="34" charset="0"/>
              </a:rPr>
              <a:t>La politique est déployée par étape et sera révisée/ajustée (aux deux ans) en fonction du contexte et de notre réalité.</a:t>
            </a:r>
          </a:p>
          <a:p>
            <a:pPr defTabSz="864931">
              <a:defRPr/>
            </a:pPr>
            <a:endParaRPr lang="fr-CA" sz="1200" dirty="0" smtClean="0">
              <a:latin typeface="Arial" panose="020B0604020202020204" pitchFamily="34" charset="0"/>
              <a:cs typeface="Arial" panose="020B0604020202020204" pitchFamily="34" charset="0"/>
            </a:endParaRPr>
          </a:p>
          <a:p>
            <a:r>
              <a:rPr lang="fr-CA" sz="1200" b="1" dirty="0" smtClean="0">
                <a:latin typeface="Arial" panose="020B0604020202020204" pitchFamily="34" charset="0"/>
                <a:cs typeface="Arial" panose="020B0604020202020204" pitchFamily="34" charset="0"/>
              </a:rPr>
              <a:t>Toute personne contribuant à la réalisation de la mission de l’établissement </a:t>
            </a:r>
            <a:endParaRPr lang="fr-CA" sz="1200" dirty="0" smtClean="0">
              <a:latin typeface="Arial" panose="020B0604020202020204" pitchFamily="34" charset="0"/>
              <a:cs typeface="Arial" panose="020B0604020202020204" pitchFamily="34" charset="0"/>
            </a:endParaRPr>
          </a:p>
          <a:p>
            <a:pPr marL="162175" indent="-162175">
              <a:buFont typeface="Arial" panose="020B0604020202020204" pitchFamily="34" charset="0"/>
              <a:buChar char="•"/>
            </a:pPr>
            <a:r>
              <a:rPr lang="fr-CA" sz="1200" dirty="0" smtClean="0">
                <a:latin typeface="Arial" panose="020B0604020202020204" pitchFamily="34" charset="0"/>
                <a:cs typeface="Arial" panose="020B0604020202020204" pitchFamily="34" charset="0"/>
              </a:rPr>
              <a:t>S’engager à transmettre la vision portée par la présente politique;</a:t>
            </a:r>
          </a:p>
          <a:p>
            <a:pPr marL="162175" indent="-162175">
              <a:buFont typeface="Arial" panose="020B0604020202020204" pitchFamily="34" charset="0"/>
              <a:buChar char="•"/>
            </a:pPr>
            <a:r>
              <a:rPr lang="fr-CA" sz="1200" dirty="0" smtClean="0">
                <a:latin typeface="Arial" panose="020B0604020202020204" pitchFamily="34" charset="0"/>
                <a:cs typeface="Arial" panose="020B0604020202020204" pitchFamily="34" charset="0"/>
              </a:rPr>
              <a:t>Respecter la présente politique;</a:t>
            </a:r>
          </a:p>
          <a:p>
            <a:pPr marL="162175" indent="-162175">
              <a:buFont typeface="Arial" panose="020B0604020202020204" pitchFamily="34" charset="0"/>
              <a:buChar char="•"/>
            </a:pPr>
            <a:r>
              <a:rPr lang="fr-CA" sz="1200" dirty="0" smtClean="0">
                <a:latin typeface="Arial" panose="020B0604020202020204" pitchFamily="34" charset="0"/>
                <a:cs typeface="Arial" panose="020B0604020202020204" pitchFamily="34" charset="0"/>
              </a:rPr>
              <a:t>S’abstenir de fumer lors de la prestation de soins ou de service à l’extérieur des installations de l’établissement; </a:t>
            </a:r>
          </a:p>
          <a:p>
            <a:pPr marL="162175" indent="-162175">
              <a:buFont typeface="Arial" panose="020B0604020202020204" pitchFamily="34" charset="0"/>
              <a:buChar char="•"/>
            </a:pPr>
            <a:r>
              <a:rPr lang="fr-CA" sz="1200" dirty="0" smtClean="0">
                <a:latin typeface="Arial" panose="020B0604020202020204" pitchFamily="34" charset="0"/>
                <a:cs typeface="Arial" panose="020B0604020202020204" pitchFamily="34" charset="0"/>
              </a:rPr>
              <a:t>Ne pas vendre du tabac à quiconque sur les terrains et installations de l’établissement et acheter du tabac pour des mineurs, ni donner du tabac à des mineurs sur les terrains ou en dehors de ceux-ci et ce, dans le cadre de ses fonctions;</a:t>
            </a:r>
          </a:p>
          <a:p>
            <a:pPr marL="162175" indent="-162175">
              <a:buFont typeface="Arial" panose="020B0604020202020204" pitchFamily="34" charset="0"/>
              <a:buChar char="•"/>
            </a:pPr>
            <a:endParaRPr lang="fr-CA" sz="1200" dirty="0" smtClean="0">
              <a:latin typeface="Arial" panose="020B0604020202020204" pitchFamily="34" charset="0"/>
              <a:cs typeface="Arial" panose="020B0604020202020204" pitchFamily="34" charset="0"/>
            </a:endParaRPr>
          </a:p>
          <a:p>
            <a:r>
              <a:rPr lang="fr-CA" sz="1200" dirty="0" smtClean="0">
                <a:latin typeface="Arial" panose="020B0604020202020204" pitchFamily="34" charset="0"/>
                <a:cs typeface="Arial" panose="020B0604020202020204" pitchFamily="34" charset="0"/>
              </a:rPr>
              <a:t>Extrait de la politique p.8</a:t>
            </a:r>
          </a:p>
          <a:p>
            <a:endParaRPr lang="fr-CA" dirty="0"/>
          </a:p>
        </p:txBody>
      </p:sp>
      <p:sp>
        <p:nvSpPr>
          <p:cNvPr id="4" name="Espace réservé du numéro de diapositive 3"/>
          <p:cNvSpPr>
            <a:spLocks noGrp="1"/>
          </p:cNvSpPr>
          <p:nvPr>
            <p:ph type="sldNum" sz="quarter" idx="10"/>
          </p:nvPr>
        </p:nvSpPr>
        <p:spPr/>
        <p:txBody>
          <a:bodyPr/>
          <a:lstStyle/>
          <a:p>
            <a:fld id="{B9AE4873-AFE0-46A6-8A50-79CE80A11143}" type="slidenum">
              <a:rPr lang="fr-CA" smtClean="0"/>
              <a:t>4</a:t>
            </a:fld>
            <a:endParaRPr lang="fr-CA"/>
          </a:p>
        </p:txBody>
      </p:sp>
    </p:spTree>
    <p:extLst>
      <p:ext uri="{BB962C8B-B14F-4D97-AF65-F5344CB8AC3E}">
        <p14:creationId xmlns:p14="http://schemas.microsoft.com/office/powerpoint/2010/main" val="1520863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62175" indent="-162175">
              <a:buFont typeface="Arial" panose="020B0604020202020204" pitchFamily="34" charset="0"/>
              <a:buChar char="•"/>
            </a:pPr>
            <a:r>
              <a:rPr lang="fr-CA" dirty="0" smtClean="0"/>
              <a:t>2 centres de réadaptation en dépendance (CRD)</a:t>
            </a:r>
          </a:p>
          <a:p>
            <a:pPr marL="162175" indent="-162175">
              <a:buFont typeface="Arial" panose="020B0604020202020204" pitchFamily="34" charset="0"/>
              <a:buChar char="•"/>
            </a:pPr>
            <a:r>
              <a:rPr lang="fr-CA" dirty="0" smtClean="0"/>
              <a:t>15</a:t>
            </a:r>
            <a:r>
              <a:rPr lang="fr-CA" baseline="0" dirty="0" smtClean="0"/>
              <a:t> centres de réadaptation en déficience intellectuelle et trouble du spectre de l’autisme (CRDITSA)</a:t>
            </a:r>
          </a:p>
          <a:p>
            <a:pPr marL="162175" indent="-162175">
              <a:buFont typeface="Arial" panose="020B0604020202020204" pitchFamily="34" charset="0"/>
              <a:buChar char="•"/>
            </a:pPr>
            <a:r>
              <a:rPr lang="fr-CA" baseline="0" dirty="0" smtClean="0"/>
              <a:t>4 centres de réadaptation en déficience physique (CRDP)</a:t>
            </a:r>
          </a:p>
          <a:p>
            <a:endParaRPr lang="fr-CA" baseline="0" dirty="0" smtClean="0"/>
          </a:p>
          <a:p>
            <a:r>
              <a:rPr lang="fr-CA" dirty="0" smtClean="0"/>
              <a:t>Les CLSC, les services externes, les centres de services ambulatoires, les bureaux administratifs </a:t>
            </a:r>
            <a:r>
              <a:rPr lang="fr-CA" u="sng" dirty="0" smtClean="0"/>
              <a:t>dont nous sommes les propriétaires ou l’unique locataire.</a:t>
            </a:r>
          </a:p>
          <a:p>
            <a:endParaRPr lang="fr-CA" u="sng" dirty="0" smtClean="0"/>
          </a:p>
          <a:p>
            <a:r>
              <a:rPr lang="fr-CA" u="sng" dirty="0" smtClean="0"/>
              <a:t>Il</a:t>
            </a:r>
            <a:r>
              <a:rPr lang="fr-CA" u="sng" baseline="0" dirty="0" smtClean="0"/>
              <a:t> est interdit de fumée à l’intérieur et à l’extérieur sur le terrain y compris le stationnement.</a:t>
            </a:r>
          </a:p>
          <a:p>
            <a:endParaRPr lang="fr-CA" u="sng" dirty="0" smtClean="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6</a:t>
            </a:fld>
            <a:endParaRPr lang="fr-CA">
              <a:solidFill>
                <a:prstClr val="black"/>
              </a:solidFill>
            </a:endParaRPr>
          </a:p>
        </p:txBody>
      </p:sp>
    </p:spTree>
    <p:extLst>
      <p:ext uri="{BB962C8B-B14F-4D97-AF65-F5344CB8AC3E}">
        <p14:creationId xmlns:p14="http://schemas.microsoft.com/office/powerpoint/2010/main" val="1469040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u="sng" dirty="0" smtClean="0"/>
              <a:t>Il est interdit de fumer à</a:t>
            </a:r>
            <a:r>
              <a:rPr lang="fr-CA" u="sng" baseline="0" dirty="0" smtClean="0"/>
              <a:t> l’intérieur et à l’extérieur sur le terrain y compris le stationnement. </a:t>
            </a:r>
          </a:p>
          <a:p>
            <a:endParaRPr lang="fr-CA" u="sng" baseline="0" dirty="0" smtClean="0"/>
          </a:p>
          <a:p>
            <a:r>
              <a:rPr lang="fr-CA" u="none" baseline="0" dirty="0" smtClean="0"/>
              <a:t>Ceci implique la fermeture de fumoir et de mettre en place des conditions gagnantes pour y arriver. De plus, u</a:t>
            </a:r>
            <a:r>
              <a:rPr lang="fr-CA" dirty="0" smtClean="0"/>
              <a:t>ne zone désignée extérieur peut être identifié advenant un enjeu de sécurité. Notez que les abris extérieur sont interdite selon la loi.</a:t>
            </a:r>
          </a:p>
          <a:p>
            <a:endParaRPr lang="fr-CA" dirty="0" smtClean="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7</a:t>
            </a:fld>
            <a:endParaRPr lang="fr-CA">
              <a:solidFill>
                <a:prstClr val="black"/>
              </a:solidFill>
            </a:endParaRPr>
          </a:p>
        </p:txBody>
      </p:sp>
    </p:spTree>
    <p:extLst>
      <p:ext uri="{BB962C8B-B14F-4D97-AF65-F5344CB8AC3E}">
        <p14:creationId xmlns:p14="http://schemas.microsoft.com/office/powerpoint/2010/main" val="813732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defTabSz="864931">
              <a:defRPr/>
            </a:pPr>
            <a:r>
              <a:rPr lang="fr-CA" dirty="0" smtClean="0"/>
              <a:t>11 centre d’hébergement (CHSLD)</a:t>
            </a:r>
          </a:p>
          <a:p>
            <a:pPr defTabSz="864931">
              <a:defRPr/>
            </a:pPr>
            <a:r>
              <a:rPr lang="fr-CA" dirty="0" smtClean="0"/>
              <a:t>2</a:t>
            </a:r>
            <a:r>
              <a:rPr lang="fr-CA" baseline="0" dirty="0" smtClean="0"/>
              <a:t> centres de réadaptation en dépendance (CRD) – services résidentiels</a:t>
            </a:r>
          </a:p>
          <a:p>
            <a:pPr defTabSz="864931">
              <a:defRPr/>
            </a:pPr>
            <a:r>
              <a:rPr lang="fr-CA" baseline="0" dirty="0" smtClean="0"/>
              <a:t>19 résidences à assistance continue (RAC) avec usagers hébergés </a:t>
            </a:r>
            <a:endParaRPr lang="fr-CA" dirty="0" smtClean="0"/>
          </a:p>
          <a:p>
            <a:pPr defTabSz="864931">
              <a:defRPr/>
            </a:pPr>
            <a:endParaRPr lang="fr-CA" dirty="0" smtClean="0"/>
          </a:p>
          <a:p>
            <a:r>
              <a:rPr lang="fr-CA" u="sng" dirty="0" smtClean="0"/>
              <a:t>Il est interdit de fumer à</a:t>
            </a:r>
            <a:r>
              <a:rPr lang="fr-CA" u="sng" baseline="0" dirty="0" smtClean="0"/>
              <a:t> l’intérieur et à l’extérieur sur le terrain y compris le stationnement. </a:t>
            </a:r>
          </a:p>
          <a:p>
            <a:endParaRPr lang="fr-CA" u="sng" baseline="0" dirty="0" smtClean="0"/>
          </a:p>
          <a:p>
            <a:r>
              <a:rPr lang="fr-CA" u="none" baseline="0" dirty="0" smtClean="0"/>
              <a:t>Ceci implique la fermeture de fumoir et de mettre en place des conditions gagnantes pour y arriver. De plus, u</a:t>
            </a:r>
            <a:r>
              <a:rPr lang="fr-CA" dirty="0" smtClean="0"/>
              <a:t>ne zone désignée extérieur peut être identifié advenant un enjeu de sécurité. Notez que les abris extérieur sont interdite selon la loi. En CHSLD, la fermeture de fumoir se fera de façon</a:t>
            </a:r>
            <a:r>
              <a:rPr lang="fr-CA" baseline="0" dirty="0" smtClean="0"/>
              <a:t> progressive et par opportunité (Cible pour 2020 fermeture de fumoir dans un CHSLD).</a:t>
            </a:r>
            <a:endParaRPr lang="fr-CA" dirty="0" smtClean="0"/>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8</a:t>
            </a:fld>
            <a:endParaRPr lang="fr-CA">
              <a:solidFill>
                <a:prstClr val="black"/>
              </a:solidFill>
            </a:endParaRPr>
          </a:p>
        </p:txBody>
      </p:sp>
    </p:spTree>
    <p:extLst>
      <p:ext uri="{BB962C8B-B14F-4D97-AF65-F5344CB8AC3E}">
        <p14:creationId xmlns:p14="http://schemas.microsoft.com/office/powerpoint/2010/main" val="2190866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baseline="0" dirty="0" smtClean="0"/>
          </a:p>
          <a:p>
            <a:endParaRPr lang="fr-CA" baseline="0" dirty="0" smtClean="0"/>
          </a:p>
          <a:p>
            <a:r>
              <a:rPr lang="fr-CA" baseline="0" dirty="0" smtClean="0"/>
              <a:t>Vous verrez apparaitre aussi des panneaux d’interdiction, à l’entrée des sites concernés.</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9</a:t>
            </a:fld>
            <a:endParaRPr lang="fr-CA">
              <a:solidFill>
                <a:prstClr val="black"/>
              </a:solidFill>
            </a:endParaRPr>
          </a:p>
        </p:txBody>
      </p:sp>
    </p:spTree>
    <p:extLst>
      <p:ext uri="{BB962C8B-B14F-4D97-AF65-F5344CB8AC3E}">
        <p14:creationId xmlns:p14="http://schemas.microsoft.com/office/powerpoint/2010/main" val="315239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Vous verrez cette affiche à</a:t>
            </a:r>
            <a:r>
              <a:rPr lang="fr-CA" baseline="0" dirty="0" smtClean="0"/>
              <a:t> l’intérieur de nos installations visées.</a:t>
            </a:r>
          </a:p>
          <a:p>
            <a:endParaRPr lang="fr-CA" baseline="0" dirty="0" smtClean="0"/>
          </a:p>
          <a:p>
            <a:r>
              <a:rPr lang="fr-CA" baseline="0" dirty="0" smtClean="0"/>
              <a:t>Des dépliant expliquant les phases de déploiement de la politique seront disponible sous peu dans toutes nos installations.</a:t>
            </a:r>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solidFill>
                  <a:prstClr val="black"/>
                </a:solidFill>
              </a:rPr>
              <a:pPr/>
              <a:t>10</a:t>
            </a:fld>
            <a:endParaRPr lang="fr-CA">
              <a:solidFill>
                <a:prstClr val="black"/>
              </a:solidFill>
            </a:endParaRPr>
          </a:p>
        </p:txBody>
      </p:sp>
    </p:spTree>
    <p:extLst>
      <p:ext uri="{BB962C8B-B14F-4D97-AF65-F5344CB8AC3E}">
        <p14:creationId xmlns:p14="http://schemas.microsoft.com/office/powerpoint/2010/main" val="3152393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3442949173"/>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p>
            <a:fld id="{EC1A4259-C848-47AA-8FC5-63A0EB1896A5}" type="slidenum">
              <a:rPr lang="fr-CA" smtClean="0">
                <a:solidFill>
                  <a:prstClr val="white">
                    <a:lumMod val="75000"/>
                  </a:prstClr>
                </a:solidFill>
              </a:rPr>
              <a:pPr/>
              <a:t>‹N°›</a:t>
            </a:fld>
            <a:endParaRPr lang="fr-CA" dirty="0">
              <a:solidFill>
                <a:prstClr val="white">
                  <a:lumMod val="75000"/>
                </a:prstClr>
              </a:solidFill>
            </a:endParaRPr>
          </a:p>
        </p:txBody>
      </p:sp>
    </p:spTree>
    <p:extLst>
      <p:ext uri="{BB962C8B-B14F-4D97-AF65-F5344CB8AC3E}">
        <p14:creationId xmlns:p14="http://schemas.microsoft.com/office/powerpoint/2010/main" val="2398065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3001862435"/>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3217035635"/>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2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3027714731"/>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3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2307884947"/>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4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2793947408"/>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63547" y="1709739"/>
            <a:ext cx="6182315" cy="2852737"/>
          </a:xfrm>
        </p:spPr>
        <p:txBody>
          <a:bodyPr anchor="b"/>
          <a:lstStyle>
            <a:lvl1pPr>
              <a:defRPr sz="6000" b="1">
                <a:solidFill>
                  <a:schemeClr val="bg1"/>
                </a:solidFill>
              </a:defRPr>
            </a:lvl1pPr>
          </a:lstStyle>
          <a:p>
            <a:r>
              <a:rPr lang="fr-FR" dirty="0" smtClean="0"/>
              <a:t>Modifiez</a:t>
            </a:r>
            <a:br>
              <a:rPr lang="fr-FR" dirty="0" smtClean="0"/>
            </a:br>
            <a:r>
              <a:rPr lang="fr-FR" dirty="0" smtClean="0"/>
              <a:t>le style</a:t>
            </a:r>
            <a:br>
              <a:rPr lang="fr-FR" dirty="0" smtClean="0"/>
            </a:br>
            <a:r>
              <a:rPr lang="fr-FR" dirty="0" smtClean="0"/>
              <a:t>du titre</a:t>
            </a:r>
            <a:endParaRPr lang="en-US" dirty="0"/>
          </a:p>
        </p:txBody>
      </p:sp>
    </p:spTree>
    <p:extLst>
      <p:ext uri="{BB962C8B-B14F-4D97-AF65-F5344CB8AC3E}">
        <p14:creationId xmlns:p14="http://schemas.microsoft.com/office/powerpoint/2010/main" val="3007123751"/>
      </p:ext>
    </p:extLst>
  </p:cSld>
  <p:clrMapOvr>
    <a:masterClrMapping/>
  </p:clrMapOvr>
  <p:extLst mod="1">
    <p:ext uri="{DCECCB84-F9BA-43D5-87BE-67443E8EF086}">
      <p15:sldGuideLst xmlns="" xmlns:p15="http://schemas.microsoft.com/office/powerpoint/2012/main">
        <p15:guide id="1" pos="52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solidFill>
                  <a:prstClr val="white">
                    <a:lumMod val="75000"/>
                  </a:prstClr>
                </a:solidFill>
              </a:rPr>
              <a:pPr/>
              <a:t>‹N°›</a:t>
            </a:fld>
            <a:endParaRPr lang="fr-CA">
              <a:solidFill>
                <a:prstClr val="white">
                  <a:lumMod val="75000"/>
                </a:prstClr>
              </a:solidFill>
            </a:endParaRP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8005213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de sec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23526" y="1709739"/>
            <a:ext cx="5387062" cy="2852737"/>
          </a:xfrm>
        </p:spPr>
        <p:txBody>
          <a:bodyPr anchor="b"/>
          <a:lstStyle>
            <a:lvl1pPr>
              <a:defRPr sz="6000" b="0">
                <a:solidFill>
                  <a:schemeClr val="bg1">
                    <a:lumMod val="75000"/>
                  </a:schemeClr>
                </a:solidFill>
              </a:defRPr>
            </a:lvl1pPr>
          </a:lstStyle>
          <a:p>
            <a:r>
              <a:rPr lang="fr-FR" dirty="0" smtClean="0"/>
              <a:t>Modifiez</a:t>
            </a:r>
            <a:br>
              <a:rPr lang="fr-FR" dirty="0" smtClean="0"/>
            </a:br>
            <a:r>
              <a:rPr lang="fr-FR" dirty="0" smtClean="0"/>
              <a:t>le style</a:t>
            </a:r>
            <a:br>
              <a:rPr lang="fr-FR" dirty="0" smtClean="0"/>
            </a:br>
            <a:r>
              <a:rPr lang="fr-FR" dirty="0" smtClean="0"/>
              <a:t>du titre</a:t>
            </a:r>
            <a:endParaRPr lang="en-US"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575140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numéro de diapositive 2"/>
          <p:cNvSpPr>
            <a:spLocks noGrp="1"/>
          </p:cNvSpPr>
          <p:nvPr>
            <p:ph type="sldNum" sz="quarter" idx="10"/>
          </p:nvPr>
        </p:nvSpPr>
        <p:spPr/>
        <p:txBody>
          <a:bodyPr/>
          <a:lstStyle/>
          <a:p>
            <a:fld id="{EC1A4259-C848-47AA-8FC5-63A0EB1896A5}" type="slidenum">
              <a:rPr lang="fr-CA" smtClean="0">
                <a:solidFill>
                  <a:prstClr val="white">
                    <a:lumMod val="75000"/>
                  </a:prstClr>
                </a:solidFill>
              </a:rPr>
              <a:pPr/>
              <a:t>‹N°›</a:t>
            </a:fld>
            <a:endParaRPr lang="fr-CA" dirty="0">
              <a:solidFill>
                <a:prstClr val="white">
                  <a:lumMod val="75000"/>
                </a:prstClr>
              </a:solidFill>
            </a:endParaRPr>
          </a:p>
        </p:txBody>
      </p:sp>
      <p:sp>
        <p:nvSpPr>
          <p:cNvPr id="4" name="Content Placeholder 2"/>
          <p:cNvSpPr>
            <a:spLocks noGrp="1"/>
          </p:cNvSpPr>
          <p:nvPr>
            <p:ph idx="1"/>
          </p:nvPr>
        </p:nvSpPr>
        <p:spPr>
          <a:xfrm>
            <a:off x="628650" y="1405467"/>
            <a:ext cx="3789601" cy="4404614"/>
          </a:xfrm>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Content Placeholder 2"/>
          <p:cNvSpPr>
            <a:spLocks noGrp="1"/>
          </p:cNvSpPr>
          <p:nvPr>
            <p:ph idx="11"/>
          </p:nvPr>
        </p:nvSpPr>
        <p:spPr>
          <a:xfrm>
            <a:off x="4681411" y="1404118"/>
            <a:ext cx="3789601" cy="4404614"/>
          </a:xfrm>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3775106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2600314120"/>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0"/>
          </p:nvPr>
        </p:nvSpPr>
        <p:spPr/>
        <p:txBody>
          <a:bodyPr/>
          <a:lstStyle/>
          <a:p>
            <a:fld id="{EC1A4259-C848-47AA-8FC5-63A0EB1896A5}" type="slidenum">
              <a:rPr lang="fr-CA" smtClean="0">
                <a:solidFill>
                  <a:prstClr val="white">
                    <a:lumMod val="75000"/>
                  </a:prstClr>
                </a:solidFill>
              </a:rPr>
              <a:pPr/>
              <a:t>‹N°›</a:t>
            </a:fld>
            <a:endParaRPr lang="fr-CA" dirty="0">
              <a:solidFill>
                <a:prstClr val="white">
                  <a:lumMod val="75000"/>
                </a:prstClr>
              </a:solidFill>
            </a:endParaRPr>
          </a:p>
        </p:txBody>
      </p:sp>
    </p:spTree>
    <p:extLst>
      <p:ext uri="{BB962C8B-B14F-4D97-AF65-F5344CB8AC3E}">
        <p14:creationId xmlns:p14="http://schemas.microsoft.com/office/powerpoint/2010/main" val="548046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90299626"/>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2670783996"/>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4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06902" y="2298137"/>
            <a:ext cx="6247051" cy="2419519"/>
          </a:xfrm>
        </p:spPr>
        <p:txBody>
          <a:bodyPr anchor="ctr" anchorCtr="0">
            <a:normAutofit/>
          </a:bodyPr>
          <a:lstStyle>
            <a:lvl1pPr algn="l">
              <a:defRPr sz="4800" b="1">
                <a:solidFill>
                  <a:schemeClr val="bg1"/>
                </a:solidFill>
              </a:defRPr>
            </a:lvl1pPr>
          </a:lstStyle>
          <a:p>
            <a:r>
              <a:rPr lang="fr-FR" dirty="0" smtClean="0"/>
              <a:t>Modifiez le style </a:t>
            </a:r>
            <a:br>
              <a:rPr lang="fr-FR" dirty="0" smtClean="0"/>
            </a:br>
            <a:r>
              <a:rPr lang="fr-FR" dirty="0" smtClean="0"/>
              <a:t>du </a:t>
            </a:r>
            <a:br>
              <a:rPr lang="fr-FR" dirty="0" smtClean="0"/>
            </a:br>
            <a:r>
              <a:rPr lang="fr-FR" dirty="0" smtClean="0"/>
              <a:t>titre</a:t>
            </a:r>
            <a:endParaRPr lang="en-US" dirty="0"/>
          </a:p>
        </p:txBody>
      </p:sp>
      <p:sp>
        <p:nvSpPr>
          <p:cNvPr id="3" name="Subtitle 2"/>
          <p:cNvSpPr>
            <a:spLocks noGrp="1"/>
          </p:cNvSpPr>
          <p:nvPr>
            <p:ph type="subTitle" idx="1" hasCustomPrompt="1"/>
          </p:nvPr>
        </p:nvSpPr>
        <p:spPr>
          <a:xfrm>
            <a:off x="598811" y="5876553"/>
            <a:ext cx="5801989" cy="621351"/>
          </a:xfrm>
        </p:spPr>
        <p:txBody>
          <a:bodyPr>
            <a:noAutofit/>
          </a:bodyPr>
          <a:lstStyle>
            <a:lvl1pPr marL="0" indent="0" algn="l">
              <a:buNone/>
              <a:defRPr sz="20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spTree>
    <p:extLst>
      <p:ext uri="{BB962C8B-B14F-4D97-AF65-F5344CB8AC3E}">
        <p14:creationId xmlns:p14="http://schemas.microsoft.com/office/powerpoint/2010/main" val="1831748899"/>
      </p:ext>
    </p:extLst>
  </p:cSld>
  <p:clrMapOvr>
    <a:masterClrMapping/>
  </p:clrMapOvr>
  <p:extLst mod="1">
    <p:ext uri="{DCECCB84-F9BA-43D5-87BE-67443E8EF086}">
      <p15:sldGuideLst xmlns="" xmlns:p15="http://schemas.microsoft.com/office/powerpoint/2012/main">
        <p15:guide id="1" pos="521"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iapositive de titr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63547" y="1709739"/>
            <a:ext cx="6182315" cy="2852737"/>
          </a:xfrm>
        </p:spPr>
        <p:txBody>
          <a:bodyPr anchor="b"/>
          <a:lstStyle>
            <a:lvl1pPr>
              <a:defRPr sz="6000" b="1">
                <a:solidFill>
                  <a:schemeClr val="bg1"/>
                </a:solidFill>
              </a:defRPr>
            </a:lvl1pPr>
          </a:lstStyle>
          <a:p>
            <a:r>
              <a:rPr lang="fr-FR" dirty="0" smtClean="0"/>
              <a:t>Modifiez</a:t>
            </a:r>
            <a:br>
              <a:rPr lang="fr-FR" dirty="0" smtClean="0"/>
            </a:br>
            <a:r>
              <a:rPr lang="fr-FR" dirty="0" smtClean="0"/>
              <a:t>le style</a:t>
            </a:r>
            <a:br>
              <a:rPr lang="fr-FR" dirty="0" smtClean="0"/>
            </a:br>
            <a:r>
              <a:rPr lang="fr-FR" dirty="0" smtClean="0"/>
              <a:t>du titre</a:t>
            </a:r>
            <a:endParaRPr lang="en-US" dirty="0"/>
          </a:p>
        </p:txBody>
      </p:sp>
    </p:spTree>
    <p:extLst>
      <p:ext uri="{BB962C8B-B14F-4D97-AF65-F5344CB8AC3E}">
        <p14:creationId xmlns:p14="http://schemas.microsoft.com/office/powerpoint/2010/main" val="3789793393"/>
      </p:ext>
    </p:extLst>
  </p:cSld>
  <p:clrMapOvr>
    <a:masterClrMapping/>
  </p:clrMapOvr>
  <p:extLst mod="1">
    <p:ext uri="{DCECCB84-F9BA-43D5-87BE-67443E8EF086}">
      <p15:sldGuideLst xmlns="" xmlns:p15="http://schemas.microsoft.com/office/powerpoint/2012/main">
        <p15:guide id="1" pos="52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lumMod val="65000"/>
                    <a:lumOff val="35000"/>
                  </a:schemeClr>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solidFill>
                  <a:prstClr val="white">
                    <a:lumMod val="75000"/>
                  </a:prstClr>
                </a:solidFill>
              </a:rPr>
              <a:pPr/>
              <a:t>‹N°›</a:t>
            </a:fld>
            <a:endParaRPr lang="fr-CA">
              <a:solidFill>
                <a:prstClr val="white">
                  <a:lumMod val="75000"/>
                </a:prstClr>
              </a:solidFill>
            </a:endParaRPr>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96053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23526" y="1709739"/>
            <a:ext cx="5387062" cy="2852737"/>
          </a:xfrm>
        </p:spPr>
        <p:txBody>
          <a:bodyPr anchor="b"/>
          <a:lstStyle>
            <a:lvl1pPr>
              <a:defRPr sz="6000" b="0">
                <a:solidFill>
                  <a:schemeClr val="bg1">
                    <a:lumMod val="75000"/>
                  </a:schemeClr>
                </a:solidFill>
              </a:defRPr>
            </a:lvl1pPr>
          </a:lstStyle>
          <a:p>
            <a:r>
              <a:rPr lang="fr-FR" dirty="0" smtClean="0"/>
              <a:t>Modifiez</a:t>
            </a:r>
            <a:br>
              <a:rPr lang="fr-FR" dirty="0" smtClean="0"/>
            </a:br>
            <a:r>
              <a:rPr lang="fr-FR" dirty="0" smtClean="0"/>
              <a:t>le style</a:t>
            </a:r>
            <a:br>
              <a:rPr lang="fr-FR" dirty="0" smtClean="0"/>
            </a:br>
            <a:r>
              <a:rPr lang="fr-FR" dirty="0" smtClean="0"/>
              <a:t>du titre</a:t>
            </a:r>
            <a:endParaRPr lang="en-US" dirty="0"/>
          </a:p>
        </p:txBody>
      </p:sp>
      <p:pic>
        <p:nvPicPr>
          <p:cNvPr id="5" name="Imag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3250494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u numéro de diapositive 2"/>
          <p:cNvSpPr>
            <a:spLocks noGrp="1"/>
          </p:cNvSpPr>
          <p:nvPr>
            <p:ph type="sldNum" sz="quarter" idx="10"/>
          </p:nvPr>
        </p:nvSpPr>
        <p:spPr/>
        <p:txBody>
          <a:bodyPr/>
          <a:lstStyle/>
          <a:p>
            <a:fld id="{EC1A4259-C848-47AA-8FC5-63A0EB1896A5}" type="slidenum">
              <a:rPr lang="fr-CA" smtClean="0">
                <a:solidFill>
                  <a:prstClr val="white">
                    <a:lumMod val="75000"/>
                  </a:prstClr>
                </a:solidFill>
              </a:rPr>
              <a:pPr/>
              <a:t>‹N°›</a:t>
            </a:fld>
            <a:endParaRPr lang="fr-CA" dirty="0">
              <a:solidFill>
                <a:prstClr val="white">
                  <a:lumMod val="75000"/>
                </a:prstClr>
              </a:solidFill>
            </a:endParaRPr>
          </a:p>
        </p:txBody>
      </p:sp>
      <p:sp>
        <p:nvSpPr>
          <p:cNvPr id="4" name="Content Placeholder 2"/>
          <p:cNvSpPr>
            <a:spLocks noGrp="1"/>
          </p:cNvSpPr>
          <p:nvPr>
            <p:ph idx="1"/>
          </p:nvPr>
        </p:nvSpPr>
        <p:spPr>
          <a:xfrm>
            <a:off x="628650" y="1405467"/>
            <a:ext cx="3789601" cy="4404614"/>
          </a:xfrm>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Content Placeholder 2"/>
          <p:cNvSpPr>
            <a:spLocks noGrp="1"/>
          </p:cNvSpPr>
          <p:nvPr>
            <p:ph idx="11"/>
          </p:nvPr>
        </p:nvSpPr>
        <p:spPr>
          <a:xfrm>
            <a:off x="4681411" y="1404118"/>
            <a:ext cx="3789601" cy="4404614"/>
          </a:xfrm>
        </p:spPr>
        <p:txBody>
          <a:bodyPr/>
          <a:lstStyle>
            <a:lvl1pPr>
              <a:defRPr>
                <a:solidFill>
                  <a:schemeClr val="tx1">
                    <a:lumMod val="65000"/>
                    <a:lumOff val="35000"/>
                  </a:schemeClr>
                </a:solidFill>
              </a:defRPr>
            </a:lvl1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04166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99922" y="250853"/>
            <a:ext cx="7115428" cy="807480"/>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404614"/>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5267915"/>
            <a:ext cx="558799" cy="540442"/>
          </a:xfrm>
          <a:prstGeom prst="rect">
            <a:avLst/>
          </a:prstGeom>
        </p:spPr>
        <p:txBody>
          <a:bodyPr vert="horz" lIns="91440" tIns="45720" rIns="91440" bIns="45720" rtlCol="0" anchor="ctr"/>
          <a:lstStyle>
            <a:lvl1pPr algn="ctr">
              <a:defRPr sz="1200" b="1">
                <a:solidFill>
                  <a:schemeClr val="bg1">
                    <a:lumMod val="75000"/>
                  </a:schemeClr>
                </a:solidFill>
              </a:defRPr>
            </a:lvl1pPr>
          </a:lstStyle>
          <a:p>
            <a:fld id="{EC1A4259-C848-47AA-8FC5-63A0EB1896A5}" type="slidenum">
              <a:rPr lang="fr-CA" smtClean="0">
                <a:solidFill>
                  <a:prstClr val="white">
                    <a:lumMod val="75000"/>
                  </a:prstClr>
                </a:solidFill>
              </a:rPr>
              <a:pPr/>
              <a:t>‹N°›</a:t>
            </a:fld>
            <a:endParaRPr lang="fr-CA" dirty="0">
              <a:solidFill>
                <a:prstClr val="white">
                  <a:lumMod val="75000"/>
                </a:prstClr>
              </a:solidFill>
            </a:endParaRPr>
          </a:p>
        </p:txBody>
      </p:sp>
    </p:spTree>
    <p:extLst>
      <p:ext uri="{BB962C8B-B14F-4D97-AF65-F5344CB8AC3E}">
        <p14:creationId xmlns:p14="http://schemas.microsoft.com/office/powerpoint/2010/main" val="413802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dt="0"/>
  <p:txStyles>
    <p:titleStyle>
      <a:lvl1pPr algn="l" defTabSz="914400" rtl="0" eaLnBrk="1" latinLnBrk="0" hangingPunct="1">
        <a:lnSpc>
          <a:spcPct val="90000"/>
        </a:lnSpc>
        <a:spcBef>
          <a:spcPct val="0"/>
        </a:spcBef>
        <a:buNone/>
        <a:defRPr sz="2800" b="1" kern="1200">
          <a:solidFill>
            <a:schemeClr val="tx1">
              <a:lumMod val="65000"/>
              <a:lumOff val="35000"/>
            </a:schemeClr>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99922" y="250853"/>
            <a:ext cx="7115428" cy="807480"/>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404614"/>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5267915"/>
            <a:ext cx="558799" cy="540442"/>
          </a:xfrm>
          <a:prstGeom prst="rect">
            <a:avLst/>
          </a:prstGeom>
        </p:spPr>
        <p:txBody>
          <a:bodyPr vert="horz" lIns="91440" tIns="45720" rIns="91440" bIns="45720" rtlCol="0" anchor="ctr"/>
          <a:lstStyle>
            <a:lvl1pPr algn="ctr">
              <a:defRPr sz="1200" b="1">
                <a:solidFill>
                  <a:schemeClr val="bg1">
                    <a:lumMod val="75000"/>
                  </a:schemeClr>
                </a:solidFill>
              </a:defRPr>
            </a:lvl1pPr>
          </a:lstStyle>
          <a:p>
            <a:fld id="{EC1A4259-C848-47AA-8FC5-63A0EB1896A5}" type="slidenum">
              <a:rPr lang="fr-CA" smtClean="0">
                <a:solidFill>
                  <a:prstClr val="white">
                    <a:lumMod val="75000"/>
                  </a:prstClr>
                </a:solidFill>
              </a:rPr>
              <a:pPr/>
              <a:t>‹N°›</a:t>
            </a:fld>
            <a:endParaRPr lang="fr-CA" dirty="0">
              <a:solidFill>
                <a:prstClr val="white">
                  <a:lumMod val="75000"/>
                </a:prstClr>
              </a:solidFill>
            </a:endParaRPr>
          </a:p>
        </p:txBody>
      </p:sp>
    </p:spTree>
    <p:extLst>
      <p:ext uri="{BB962C8B-B14F-4D97-AF65-F5344CB8AC3E}">
        <p14:creationId xmlns:p14="http://schemas.microsoft.com/office/powerpoint/2010/main" val="104155476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hdr="0" dt="0"/>
  <p:txStyles>
    <p:titleStyle>
      <a:lvl1pPr algn="l" defTabSz="914400" rtl="0" eaLnBrk="1" latinLnBrk="0" hangingPunct="1">
        <a:lnSpc>
          <a:spcPct val="90000"/>
        </a:lnSpc>
        <a:spcBef>
          <a:spcPct val="0"/>
        </a:spcBef>
        <a:buNone/>
        <a:defRPr sz="2800" b="1" kern="1200">
          <a:solidFill>
            <a:schemeClr val="tx1">
              <a:lumMod val="65000"/>
              <a:lumOff val="35000"/>
            </a:schemeClr>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30.xml"/><Relationship Id="rId7" Type="http://schemas.openxmlformats.org/officeDocument/2006/relationships/notesSlide" Target="../notesSlides/notesSlide9.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17.xml"/><Relationship Id="rId5" Type="http://schemas.openxmlformats.org/officeDocument/2006/relationships/tags" Target="../tags/tag32.xml"/><Relationship Id="rId10" Type="http://schemas.openxmlformats.org/officeDocument/2006/relationships/image" Target="../media/image19.png"/><Relationship Id="rId4" Type="http://schemas.openxmlformats.org/officeDocument/2006/relationships/tags" Target="../tags/tag31.xml"/><Relationship Id="rId9"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tags" Target="../tags/tag35.xml"/><Relationship Id="rId7" Type="http://schemas.openxmlformats.org/officeDocument/2006/relationships/hyperlink" Target="http://www.monteregiesansfumee.com/" TargetMode="Externa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10.xml"/><Relationship Id="rId5" Type="http://schemas.openxmlformats.org/officeDocument/2006/relationships/slideLayout" Target="../slideLayouts/slideLayout17.xml"/><Relationship Id="rId4" Type="http://schemas.openxmlformats.org/officeDocument/2006/relationships/tags" Target="../tags/tag3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hyperlink" Target="http://www.quebecsanstabac.ca/" TargetMode="External"/><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notesSlide" Target="../notesSlides/notesSlide14.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17.xml"/><Relationship Id="rId5" Type="http://schemas.openxmlformats.org/officeDocument/2006/relationships/tags" Target="../tags/tag41.xml"/><Relationship Id="rId4" Type="http://schemas.openxmlformats.org/officeDocument/2006/relationships/tags" Target="../tags/tag4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tags" Target="../tags/tag4.xml"/><Relationship Id="rId7" Type="http://schemas.openxmlformats.org/officeDocument/2006/relationships/image" Target="../media/image10.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2.xml"/><Relationship Id="rId5" Type="http://schemas.openxmlformats.org/officeDocument/2006/relationships/slideLayout" Target="../slideLayouts/slideLayout17.xml"/><Relationship Id="rId4"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12.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3.xml"/><Relationship Id="rId5" Type="http://schemas.openxmlformats.org/officeDocument/2006/relationships/slideLayout" Target="../slideLayouts/slideLayout17.xml"/><Relationship Id="rId4" Type="http://schemas.openxmlformats.org/officeDocument/2006/relationships/tags" Target="../tags/tag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12.xml"/><Relationship Id="rId7" Type="http://schemas.openxmlformats.org/officeDocument/2006/relationships/notesSlide" Target="../notesSlides/notesSlide5.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slideLayout" Target="../slideLayouts/slideLayout17.xml"/><Relationship Id="rId5" Type="http://schemas.openxmlformats.org/officeDocument/2006/relationships/tags" Target="../tags/tag14.xml"/><Relationship Id="rId4" Type="http://schemas.openxmlformats.org/officeDocument/2006/relationships/tags" Target="../tags/tag13.xml"/></Relationships>
</file>

<file path=ppt/slides/_rels/slide7.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tags" Target="../tags/tag17.xml"/><Relationship Id="rId7" Type="http://schemas.openxmlformats.org/officeDocument/2006/relationships/notesSlide" Target="../notesSlides/notesSlide6.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17.xml"/><Relationship Id="rId5" Type="http://schemas.openxmlformats.org/officeDocument/2006/relationships/tags" Target="../tags/tag19.xml"/><Relationship Id="rId4" Type="http://schemas.openxmlformats.org/officeDocument/2006/relationships/tags" Target="../tags/tag18.xml"/></Relationships>
</file>

<file path=ppt/slides/_rels/slide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tags" Target="../tags/tag22.xml"/><Relationship Id="rId7" Type="http://schemas.openxmlformats.org/officeDocument/2006/relationships/notesSlide" Target="../notesSlides/notesSlide7.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slideLayout" Target="../slideLayouts/slideLayout17.xml"/><Relationship Id="rId5" Type="http://schemas.openxmlformats.org/officeDocument/2006/relationships/tags" Target="../tags/tag24.xml"/><Relationship Id="rId4" Type="http://schemas.openxmlformats.org/officeDocument/2006/relationships/tags" Target="../tags/tag23.xml"/></Relationships>
</file>

<file path=ppt/slides/_rels/slide9.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6.png"/><Relationship Id="rId5" Type="http://schemas.openxmlformats.org/officeDocument/2006/relationships/notesSlide" Target="../notesSlides/notesSlide8.xml"/><Relationship Id="rId4"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custDataLst>
              <p:tags r:id="rId1"/>
            </p:custDataLst>
          </p:nvPr>
        </p:nvSpPr>
        <p:spPr/>
        <p:txBody>
          <a:bodyPr>
            <a:normAutofit fontScale="90000"/>
          </a:bodyPr>
          <a:lstStyle/>
          <a:p>
            <a:r>
              <a:rPr lang="fr-CA" dirty="0" smtClean="0"/>
              <a:t>Dès le 31 mai : pour </a:t>
            </a:r>
            <a:br>
              <a:rPr lang="fr-CA" dirty="0" smtClean="0"/>
            </a:br>
            <a:r>
              <a:rPr lang="fr-CA" dirty="0" smtClean="0"/>
              <a:t>un environnement sans fumée </a:t>
            </a:r>
            <a:br>
              <a:rPr lang="fr-CA" dirty="0" smtClean="0"/>
            </a:br>
            <a:r>
              <a:rPr lang="fr-CA" sz="4000" b="0" dirty="0" smtClean="0"/>
              <a:t/>
            </a:r>
            <a:br>
              <a:rPr lang="fr-CA" sz="4000" b="0" dirty="0" smtClean="0"/>
            </a:br>
            <a:endParaRPr lang="fr-CA" sz="4400" b="0" dirty="0"/>
          </a:p>
        </p:txBody>
      </p:sp>
    </p:spTree>
    <p:extLst>
      <p:ext uri="{BB962C8B-B14F-4D97-AF65-F5344CB8AC3E}">
        <p14:creationId xmlns:p14="http://schemas.microsoft.com/office/powerpoint/2010/main" val="1653672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20615" y="215684"/>
            <a:ext cx="7694735" cy="807480"/>
          </a:xfrm>
        </p:spPr>
        <p:txBody>
          <a:bodyPr>
            <a:normAutofit/>
          </a:bodyPr>
          <a:lstStyle/>
          <a:p>
            <a:r>
              <a:rPr lang="fr-CA" sz="2500" dirty="0" smtClean="0"/>
              <a:t>Pour vous outiller</a:t>
            </a:r>
            <a:endParaRPr lang="fr-CA" sz="2500" dirty="0"/>
          </a:p>
        </p:txBody>
      </p:sp>
      <p:sp>
        <p:nvSpPr>
          <p:cNvPr id="4" name="Espace réservé du numéro de diapositive 3"/>
          <p:cNvSpPr>
            <a:spLocks noGrp="1"/>
          </p:cNvSpPr>
          <p:nvPr>
            <p:ph type="sldNum" sz="quarter" idx="12"/>
            <p:custDataLst>
              <p:tags r:id="rId2"/>
            </p:custDataLst>
          </p:nvPr>
        </p:nvSpPr>
        <p:spPr/>
        <p:txBody>
          <a:bodyPr/>
          <a:lstStyle/>
          <a:p>
            <a:fld id="{EC1A4259-C848-47AA-8FC5-63A0EB1896A5}" type="slidenum">
              <a:rPr lang="fr-CA" smtClean="0">
                <a:solidFill>
                  <a:prstClr val="white">
                    <a:lumMod val="75000"/>
                  </a:prstClr>
                </a:solidFill>
              </a:rPr>
              <a:pPr/>
              <a:t>10</a:t>
            </a:fld>
            <a:endParaRPr lang="fr-CA">
              <a:solidFill>
                <a:prstClr val="white">
                  <a:lumMod val="75000"/>
                </a:prstClr>
              </a:solidFill>
            </a:endParaRPr>
          </a:p>
        </p:txBody>
      </p:sp>
      <p:pic>
        <p:nvPicPr>
          <p:cNvPr id="7170" name="Picture 2"/>
          <p:cNvPicPr>
            <a:picLocks noGrp="1" noChangeAspect="1" noChangeArrowheads="1"/>
          </p:cNvPicPr>
          <p:nvPr>
            <p:ph idx="1"/>
            <p:custDataLst>
              <p:tags r:id="rId3"/>
            </p:custDataLst>
          </p:nvPr>
        </p:nvPicPr>
        <p:blipFill>
          <a:blip r:embed="rId8" cstate="print">
            <a:extLst>
              <a:ext uri="{28A0092B-C50C-407E-A947-70E740481C1C}">
                <a14:useLocalDpi xmlns:a14="http://schemas.microsoft.com/office/drawing/2010/main" val="0"/>
              </a:ext>
            </a:extLst>
          </a:blip>
          <a:srcRect/>
          <a:stretch>
            <a:fillRect/>
          </a:stretch>
        </p:blipFill>
        <p:spPr bwMode="auto">
          <a:xfrm>
            <a:off x="896847" y="1164822"/>
            <a:ext cx="3405912" cy="514995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3"/>
          <p:cNvPicPr>
            <a:picLocks noChangeAspect="1" noChangeArrowheads="1"/>
          </p:cNvPicPr>
          <p:nvPr>
            <p:custDataLst>
              <p:tags r:id="rId4"/>
            </p:custDataLst>
          </p:nvPr>
        </p:nvPicPr>
        <p:blipFill>
          <a:blip r:embed="rId9" cstate="print">
            <a:extLst>
              <a:ext uri="{28A0092B-C50C-407E-A947-70E740481C1C}">
                <a14:useLocalDpi xmlns:a14="http://schemas.microsoft.com/office/drawing/2010/main" val="0"/>
              </a:ext>
            </a:extLst>
          </a:blip>
          <a:srcRect/>
          <a:stretch>
            <a:fillRect/>
          </a:stretch>
        </p:blipFill>
        <p:spPr bwMode="auto">
          <a:xfrm rot="20484358">
            <a:off x="5260698" y="1307632"/>
            <a:ext cx="3163072" cy="2445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custDataLst>
              <p:tags r:id="rId5"/>
            </p:custDataLst>
          </p:nvPr>
        </p:nvPicPr>
        <p:blipFill>
          <a:blip r:embed="rId10" cstate="print">
            <a:extLst>
              <a:ext uri="{28A0092B-C50C-407E-A947-70E740481C1C}">
                <a14:useLocalDpi xmlns:a14="http://schemas.microsoft.com/office/drawing/2010/main" val="0"/>
              </a:ext>
            </a:extLst>
          </a:blip>
          <a:srcRect/>
          <a:stretch>
            <a:fillRect/>
          </a:stretch>
        </p:blipFill>
        <p:spPr bwMode="auto">
          <a:xfrm>
            <a:off x="4519604" y="2935896"/>
            <a:ext cx="3353495" cy="2602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073980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32338" y="215684"/>
            <a:ext cx="7683012" cy="807480"/>
          </a:xfrm>
        </p:spPr>
        <p:txBody>
          <a:bodyPr>
            <a:normAutofit/>
          </a:bodyPr>
          <a:lstStyle/>
          <a:p>
            <a:r>
              <a:rPr lang="fr-CA" sz="2500" dirty="0" smtClean="0"/>
              <a:t>Pour en savoir plus</a:t>
            </a:r>
            <a:endParaRPr lang="fr-CA" sz="2500" dirty="0"/>
          </a:p>
        </p:txBody>
      </p:sp>
      <p:sp>
        <p:nvSpPr>
          <p:cNvPr id="3" name="Espace réservé du contenu 2"/>
          <p:cNvSpPr>
            <a:spLocks noGrp="1"/>
          </p:cNvSpPr>
          <p:nvPr>
            <p:ph idx="1"/>
            <p:custDataLst>
              <p:tags r:id="rId2"/>
            </p:custDataLst>
          </p:nvPr>
        </p:nvSpPr>
        <p:spPr>
          <a:xfrm>
            <a:off x="937843" y="2037134"/>
            <a:ext cx="7565781" cy="683555"/>
          </a:xfrm>
        </p:spPr>
        <p:txBody>
          <a:bodyPr/>
          <a:lstStyle/>
          <a:p>
            <a:r>
              <a:rPr lang="fr-CA" sz="4000" dirty="0" smtClean="0">
                <a:hlinkClick r:id="rId7"/>
              </a:rPr>
              <a:t>www.monteregiesansfumee.com</a:t>
            </a:r>
            <a:endParaRPr lang="fr-CA" sz="4000" dirty="0" smtClean="0"/>
          </a:p>
          <a:p>
            <a:endParaRPr lang="fr-CA" sz="4000" dirty="0" smtClean="0"/>
          </a:p>
          <a:p>
            <a:endParaRPr lang="fr-CA" sz="4000" dirty="0"/>
          </a:p>
        </p:txBody>
      </p:sp>
      <p:sp>
        <p:nvSpPr>
          <p:cNvPr id="4" name="Espace réservé du numéro de diapositive 3"/>
          <p:cNvSpPr>
            <a:spLocks noGrp="1"/>
          </p:cNvSpPr>
          <p:nvPr>
            <p:ph type="sldNum" sz="quarter" idx="12"/>
            <p:custDataLst>
              <p:tags r:id="rId3"/>
            </p:custDataLst>
          </p:nvPr>
        </p:nvSpPr>
        <p:spPr/>
        <p:txBody>
          <a:bodyPr/>
          <a:lstStyle/>
          <a:p>
            <a:fld id="{EC1A4259-C848-47AA-8FC5-63A0EB1896A5}" type="slidenum">
              <a:rPr lang="fr-CA" smtClean="0">
                <a:solidFill>
                  <a:prstClr val="white">
                    <a:lumMod val="75000"/>
                  </a:prstClr>
                </a:solidFill>
              </a:rPr>
              <a:pPr/>
              <a:t>11</a:t>
            </a:fld>
            <a:endParaRPr lang="fr-CA">
              <a:solidFill>
                <a:prstClr val="white">
                  <a:lumMod val="75000"/>
                </a:prstClr>
              </a:solidFill>
            </a:endParaRPr>
          </a:p>
        </p:txBody>
      </p:sp>
      <p:pic>
        <p:nvPicPr>
          <p:cNvPr id="5" name="Image 4"/>
          <p:cNvPicPr>
            <a:picLocks noChangeAspect="1"/>
          </p:cNvPicPr>
          <p:nvPr>
            <p:custDataLst>
              <p:tags r:id="rId4"/>
            </p:custDataLst>
          </p:nvPr>
        </p:nvPicPr>
        <p:blipFill>
          <a:blip r:embed="rId8" cstate="print">
            <a:extLst>
              <a:ext uri="{28A0092B-C50C-407E-A947-70E740481C1C}">
                <a14:useLocalDpi xmlns:a14="http://schemas.microsoft.com/office/drawing/2010/main" val="0"/>
              </a:ext>
            </a:extLst>
          </a:blip>
          <a:stretch>
            <a:fillRect/>
          </a:stretch>
        </p:blipFill>
        <p:spPr>
          <a:xfrm>
            <a:off x="937842" y="2764407"/>
            <a:ext cx="7565781" cy="1940503"/>
          </a:xfrm>
          <a:prstGeom prst="rect">
            <a:avLst/>
          </a:prstGeom>
        </p:spPr>
      </p:pic>
    </p:spTree>
    <p:extLst>
      <p:ext uri="{BB962C8B-B14F-4D97-AF65-F5344CB8AC3E}">
        <p14:creationId xmlns:p14="http://schemas.microsoft.com/office/powerpoint/2010/main" val="31429619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260648"/>
            <a:ext cx="7115428" cy="807480"/>
          </a:xfrm>
        </p:spPr>
        <p:txBody>
          <a:bodyPr>
            <a:normAutofit fontScale="90000"/>
          </a:bodyPr>
          <a:lstStyle/>
          <a:p>
            <a:r>
              <a:rPr lang="fr-CA" dirty="0" smtClean="0"/>
              <a:t>Les </a:t>
            </a:r>
            <a:r>
              <a:rPr lang="fr-CA" dirty="0" smtClean="0"/>
              <a:t>centres d’abandon du tabagisme en Montérégie (CAT)</a:t>
            </a:r>
            <a:endParaRPr lang="fr-CA" dirty="0"/>
          </a:p>
        </p:txBody>
      </p:sp>
      <p:sp>
        <p:nvSpPr>
          <p:cNvPr id="3" name="Espace réservé du contenu 2"/>
          <p:cNvSpPr>
            <a:spLocks noGrp="1"/>
          </p:cNvSpPr>
          <p:nvPr>
            <p:ph idx="1"/>
          </p:nvPr>
        </p:nvSpPr>
        <p:spPr>
          <a:xfrm>
            <a:off x="628650" y="1196752"/>
            <a:ext cx="7886700" cy="4613329"/>
          </a:xfrm>
        </p:spPr>
        <p:txBody>
          <a:bodyPr>
            <a:normAutofit fontScale="25000" lnSpcReduction="20000"/>
          </a:bodyPr>
          <a:lstStyle/>
          <a:p>
            <a:endParaRPr lang="fr-CA" dirty="0" smtClean="0"/>
          </a:p>
          <a:p>
            <a:pPr algn="ctr"/>
            <a:r>
              <a:rPr lang="fr-CA" sz="9600" u="sng" dirty="0" smtClean="0"/>
              <a:t>CISSS </a:t>
            </a:r>
            <a:r>
              <a:rPr lang="fr-CA" sz="9600" u="sng" dirty="0" smtClean="0"/>
              <a:t>de la Montérégie-Ouest</a:t>
            </a:r>
          </a:p>
          <a:p>
            <a:pPr algn="ctr"/>
            <a:r>
              <a:rPr lang="fr-CA" sz="9600" dirty="0"/>
              <a:t>1 866 </a:t>
            </a:r>
            <a:r>
              <a:rPr lang="fr-CA" sz="9600" dirty="0" smtClean="0"/>
              <a:t>603-7114</a:t>
            </a:r>
          </a:p>
          <a:p>
            <a:pPr algn="ctr"/>
            <a:r>
              <a:rPr lang="fr-CA" sz="9600" dirty="0"/>
              <a:t>c</a:t>
            </a:r>
            <a:r>
              <a:rPr lang="fr-CA" sz="9600" dirty="0" smtClean="0"/>
              <a:t>entre.abandon.tabagisme.cisssmo16@ssss.gouv.qc.ca</a:t>
            </a:r>
            <a:endParaRPr lang="fr-CA" sz="9600" dirty="0"/>
          </a:p>
          <a:p>
            <a:pPr algn="ctr"/>
            <a:endParaRPr lang="fr-CA" sz="9600" dirty="0" smtClean="0"/>
          </a:p>
          <a:p>
            <a:pPr algn="ctr"/>
            <a:r>
              <a:rPr lang="fr-CA" sz="9600" u="sng" dirty="0" smtClean="0"/>
              <a:t>CISSS de la Montérégie-Est</a:t>
            </a:r>
          </a:p>
          <a:p>
            <a:pPr algn="ctr"/>
            <a:r>
              <a:rPr lang="fr-CA" sz="9600" dirty="0"/>
              <a:t>1 833 </a:t>
            </a:r>
            <a:r>
              <a:rPr lang="fr-CA" sz="9600" dirty="0" smtClean="0"/>
              <a:t>887-7669</a:t>
            </a:r>
          </a:p>
          <a:p>
            <a:pPr algn="ctr"/>
            <a:r>
              <a:rPr lang="fr-CA" sz="9600" dirty="0"/>
              <a:t>c</a:t>
            </a:r>
            <a:r>
              <a:rPr lang="fr-CA" sz="9600" dirty="0" smtClean="0"/>
              <a:t>entre.abandon.tabagisme.cisssme16@ssss.gouv.qc.ca</a:t>
            </a:r>
            <a:endParaRPr lang="fr-CA" sz="9600" dirty="0"/>
          </a:p>
          <a:p>
            <a:pPr algn="ctr"/>
            <a:endParaRPr lang="fr-CA" sz="9600" dirty="0" smtClean="0"/>
          </a:p>
          <a:p>
            <a:pPr algn="ctr"/>
            <a:r>
              <a:rPr lang="fr-CA" sz="9600" u="sng" dirty="0" smtClean="0"/>
              <a:t>CISSS de la Montérégie Centre</a:t>
            </a:r>
          </a:p>
          <a:p>
            <a:pPr algn="ctr"/>
            <a:r>
              <a:rPr lang="fr-CA" sz="9600" dirty="0"/>
              <a:t>1 833 </a:t>
            </a:r>
            <a:r>
              <a:rPr lang="fr-CA" sz="9600" dirty="0" smtClean="0"/>
              <a:t>611-4903</a:t>
            </a:r>
          </a:p>
          <a:p>
            <a:pPr algn="ctr"/>
            <a:r>
              <a:rPr lang="fr-CA" sz="9600" dirty="0" smtClean="0"/>
              <a:t>centre.abandon.tabagisme.cisssmc16@ssss.gouv.qc.ca</a:t>
            </a:r>
            <a:endParaRPr lang="fr-CA" sz="9600" dirty="0"/>
          </a:p>
          <a:p>
            <a:pPr algn="ctr"/>
            <a:endParaRPr lang="fr-CA" sz="3200" dirty="0" smtClean="0"/>
          </a:p>
          <a:p>
            <a:pPr algn="ctr"/>
            <a:endParaRPr lang="fr-CA" sz="32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12</a:t>
            </a:fld>
            <a:endParaRPr lang="fr-CA"/>
          </a:p>
        </p:txBody>
      </p:sp>
    </p:spTree>
    <p:extLst>
      <p:ext uri="{BB962C8B-B14F-4D97-AF65-F5344CB8AC3E}">
        <p14:creationId xmlns:p14="http://schemas.microsoft.com/office/powerpoint/2010/main" val="30545268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260648"/>
            <a:ext cx="7115428" cy="807480"/>
          </a:xfrm>
        </p:spPr>
        <p:txBody>
          <a:bodyPr/>
          <a:lstStyle/>
          <a:p>
            <a:r>
              <a:rPr lang="fr-CA" dirty="0" smtClean="0"/>
              <a:t>Les services en abandon </a:t>
            </a:r>
            <a:r>
              <a:rPr lang="fr-CA" smtClean="0"/>
              <a:t>du tabac</a:t>
            </a:r>
            <a:endParaRPr lang="fr-CA"/>
          </a:p>
        </p:txBody>
      </p:sp>
      <p:sp>
        <p:nvSpPr>
          <p:cNvPr id="3" name="Espace réservé du contenu 2"/>
          <p:cNvSpPr>
            <a:spLocks noGrp="1"/>
          </p:cNvSpPr>
          <p:nvPr>
            <p:ph idx="1"/>
          </p:nvPr>
        </p:nvSpPr>
        <p:spPr/>
        <p:txBody>
          <a:bodyPr>
            <a:normAutofit/>
          </a:bodyPr>
          <a:lstStyle/>
          <a:p>
            <a:pPr algn="ctr"/>
            <a:r>
              <a:rPr lang="fr-CA" sz="3200" dirty="0" smtClean="0">
                <a:hlinkClick r:id="rId3"/>
              </a:rPr>
              <a:t>www.quebecsanstabac.ca</a:t>
            </a:r>
            <a:endParaRPr lang="fr-CA" sz="3200" dirty="0" smtClean="0"/>
          </a:p>
          <a:p>
            <a:pPr algn="ctr"/>
            <a:endParaRPr lang="fr-CA" sz="3200" dirty="0"/>
          </a:p>
          <a:p>
            <a:pPr algn="ctr"/>
            <a:r>
              <a:rPr lang="fr-CA" sz="3200" dirty="0" smtClean="0"/>
              <a:t>Messagerie texte: smat.ca</a:t>
            </a:r>
          </a:p>
          <a:p>
            <a:pPr algn="ctr"/>
            <a:endParaRPr lang="fr-CA" sz="3200" dirty="0"/>
          </a:p>
          <a:p>
            <a:pPr algn="ctr"/>
            <a:r>
              <a:rPr lang="fr-CA" sz="3200" dirty="0" smtClean="0"/>
              <a:t>Ligne téléphonique: </a:t>
            </a:r>
          </a:p>
          <a:p>
            <a:pPr algn="ctr"/>
            <a:r>
              <a:rPr lang="fr-CA" sz="3200" dirty="0" smtClean="0"/>
              <a:t>1 866 </a:t>
            </a:r>
            <a:r>
              <a:rPr lang="fr-CA" sz="3200" dirty="0" err="1" smtClean="0"/>
              <a:t>jarrete</a:t>
            </a:r>
            <a:r>
              <a:rPr lang="fr-CA" sz="3200" dirty="0" smtClean="0"/>
              <a:t> (527-7383)</a:t>
            </a:r>
            <a:endParaRPr lang="fr-CA" sz="32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solidFill>
                  <a:prstClr val="white">
                    <a:lumMod val="75000"/>
                  </a:prstClr>
                </a:solidFill>
              </a:rPr>
              <a:pPr/>
              <a:t>13</a:t>
            </a:fld>
            <a:endParaRPr lang="fr-CA">
              <a:solidFill>
                <a:prstClr val="white">
                  <a:lumMod val="75000"/>
                </a:prstClr>
              </a:solidFill>
            </a:endParaRPr>
          </a:p>
        </p:txBody>
      </p:sp>
    </p:spTree>
    <p:extLst>
      <p:ext uri="{BB962C8B-B14F-4D97-AF65-F5344CB8AC3E}">
        <p14:creationId xmlns:p14="http://schemas.microsoft.com/office/powerpoint/2010/main" val="32996464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332656"/>
            <a:ext cx="7115428" cy="807480"/>
          </a:xfrm>
        </p:spPr>
        <p:txBody>
          <a:bodyPr>
            <a:normAutofit fontScale="90000"/>
          </a:bodyPr>
          <a:lstStyle/>
          <a:p>
            <a:r>
              <a:rPr lang="fr-CA" dirty="0" smtClean="0"/>
              <a:t>Schéma d’intervention lors d’un non respect de la politique – phase du 31 mai 2018</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solidFill>
                  <a:prstClr val="white">
                    <a:lumMod val="75000"/>
                  </a:prstClr>
                </a:solidFill>
              </a:rPr>
              <a:pPr/>
              <a:t>14</a:t>
            </a:fld>
            <a:endParaRPr lang="fr-CA">
              <a:solidFill>
                <a:prstClr val="white">
                  <a:lumMod val="75000"/>
                </a:prstClr>
              </a:solidFill>
            </a:endParaRP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0404" y="1340768"/>
            <a:ext cx="8751906" cy="4125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982799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32338" y="208330"/>
            <a:ext cx="7683012" cy="807480"/>
          </a:xfrm>
        </p:spPr>
        <p:txBody>
          <a:bodyPr/>
          <a:lstStyle/>
          <a:p>
            <a:r>
              <a:rPr lang="fr-CA" dirty="0" smtClean="0"/>
              <a:t>Rappelez-vous que…</a:t>
            </a:r>
            <a:endParaRPr lang="fr-CA" dirty="0"/>
          </a:p>
        </p:txBody>
      </p:sp>
      <p:sp>
        <p:nvSpPr>
          <p:cNvPr id="3" name="Espace réservé du contenu 2"/>
          <p:cNvSpPr>
            <a:spLocks noGrp="1"/>
          </p:cNvSpPr>
          <p:nvPr>
            <p:ph idx="1"/>
            <p:custDataLst>
              <p:tags r:id="rId2"/>
            </p:custDataLst>
          </p:nvPr>
        </p:nvSpPr>
        <p:spPr>
          <a:xfrm>
            <a:off x="832338" y="1403743"/>
            <a:ext cx="8182708" cy="4404614"/>
          </a:xfrm>
        </p:spPr>
        <p:txBody>
          <a:bodyPr>
            <a:normAutofit/>
          </a:bodyPr>
          <a:lstStyle/>
          <a:p>
            <a:pPr marL="0" lvl="1" indent="0">
              <a:lnSpc>
                <a:spcPct val="100000"/>
              </a:lnSpc>
              <a:spcBef>
                <a:spcPts val="0"/>
              </a:spcBef>
              <a:buClr>
                <a:srgbClr val="00B0F0"/>
              </a:buClr>
              <a:buNone/>
            </a:pPr>
            <a:r>
              <a:rPr lang="fr-CA" sz="2400" dirty="0" smtClean="0">
                <a:solidFill>
                  <a:srgbClr val="727272"/>
                </a:solidFill>
              </a:rPr>
              <a:t>Offrir des environnements sans fumée dans notre CISSS </a:t>
            </a:r>
          </a:p>
          <a:p>
            <a:pPr marL="342900" lvl="1" indent="-342900">
              <a:lnSpc>
                <a:spcPct val="100000"/>
              </a:lnSpc>
              <a:spcBef>
                <a:spcPts val="0"/>
              </a:spcBef>
              <a:buClr>
                <a:srgbClr val="00B0F0"/>
              </a:buClr>
              <a:buFont typeface="Courier New" pitchFamily="49" charset="0"/>
              <a:buChar char="o"/>
            </a:pPr>
            <a:r>
              <a:rPr lang="fr-CA" dirty="0">
                <a:solidFill>
                  <a:srgbClr val="727272"/>
                </a:solidFill>
              </a:rPr>
              <a:t>U</a:t>
            </a:r>
            <a:r>
              <a:rPr lang="fr-CA" dirty="0" smtClean="0">
                <a:solidFill>
                  <a:srgbClr val="727272"/>
                </a:solidFill>
              </a:rPr>
              <a:t>n </a:t>
            </a:r>
            <a:r>
              <a:rPr lang="fr-CA" b="1" dirty="0">
                <a:solidFill>
                  <a:srgbClr val="727272"/>
                </a:solidFill>
              </a:rPr>
              <a:t>défi que nous devons </a:t>
            </a:r>
            <a:r>
              <a:rPr lang="fr-CA" b="1" dirty="0" smtClean="0">
                <a:solidFill>
                  <a:srgbClr val="727272"/>
                </a:solidFill>
              </a:rPr>
              <a:t>tous relever</a:t>
            </a:r>
            <a:endParaRPr lang="fr-CA" b="1" dirty="0">
              <a:solidFill>
                <a:srgbClr val="727272"/>
              </a:solidFill>
            </a:endParaRPr>
          </a:p>
          <a:p>
            <a:pPr marL="342900" lvl="1" indent="-342900">
              <a:lnSpc>
                <a:spcPct val="100000"/>
              </a:lnSpc>
              <a:spcBef>
                <a:spcPts val="0"/>
              </a:spcBef>
              <a:buClr>
                <a:srgbClr val="00B0F0"/>
              </a:buClr>
              <a:buFont typeface="Courier New" pitchFamily="49" charset="0"/>
              <a:buChar char="o"/>
            </a:pPr>
            <a:r>
              <a:rPr lang="fr-CA" dirty="0">
                <a:solidFill>
                  <a:srgbClr val="727272"/>
                </a:solidFill>
              </a:rPr>
              <a:t>D</a:t>
            </a:r>
            <a:r>
              <a:rPr lang="fr-CA" dirty="0" smtClean="0">
                <a:solidFill>
                  <a:srgbClr val="727272"/>
                </a:solidFill>
              </a:rPr>
              <a:t>irectement </a:t>
            </a:r>
            <a:r>
              <a:rPr lang="fr-CA" dirty="0">
                <a:solidFill>
                  <a:srgbClr val="727272"/>
                </a:solidFill>
              </a:rPr>
              <a:t>en </a:t>
            </a:r>
            <a:r>
              <a:rPr lang="fr-CA" dirty="0" smtClean="0">
                <a:solidFill>
                  <a:srgbClr val="727272"/>
                </a:solidFill>
              </a:rPr>
              <a:t>lien </a:t>
            </a:r>
            <a:r>
              <a:rPr lang="fr-CA" dirty="0">
                <a:solidFill>
                  <a:srgbClr val="727272"/>
                </a:solidFill>
              </a:rPr>
              <a:t>avec la vision et la mission de </a:t>
            </a:r>
            <a:r>
              <a:rPr lang="fr-CA" dirty="0" smtClean="0">
                <a:solidFill>
                  <a:srgbClr val="727272"/>
                </a:solidFill>
              </a:rPr>
              <a:t>l’établissement</a:t>
            </a:r>
            <a:endParaRPr lang="fr-CA" dirty="0">
              <a:solidFill>
                <a:srgbClr val="727272"/>
              </a:solidFill>
            </a:endParaRPr>
          </a:p>
          <a:p>
            <a:pPr marL="0" lvl="1" indent="0">
              <a:lnSpc>
                <a:spcPct val="100000"/>
              </a:lnSpc>
              <a:spcBef>
                <a:spcPts val="0"/>
              </a:spcBef>
              <a:buClr>
                <a:srgbClr val="00B0F0"/>
              </a:buClr>
              <a:buNone/>
            </a:pPr>
            <a:endParaRPr lang="fr-CA" sz="2400" dirty="0">
              <a:solidFill>
                <a:srgbClr val="727272"/>
              </a:solidFill>
            </a:endParaRPr>
          </a:p>
          <a:p>
            <a:pPr marL="0" lvl="1" indent="0">
              <a:lnSpc>
                <a:spcPct val="100000"/>
              </a:lnSpc>
              <a:spcBef>
                <a:spcPts val="0"/>
              </a:spcBef>
              <a:buClr>
                <a:srgbClr val="00B0F0"/>
              </a:buClr>
              <a:buNone/>
            </a:pPr>
            <a:r>
              <a:rPr lang="fr-CA" sz="2400" dirty="0" smtClean="0">
                <a:solidFill>
                  <a:srgbClr val="727272"/>
                </a:solidFill>
              </a:rPr>
              <a:t>Le </a:t>
            </a:r>
            <a:r>
              <a:rPr lang="fr-CA" sz="2400" dirty="0">
                <a:solidFill>
                  <a:srgbClr val="727272"/>
                </a:solidFill>
              </a:rPr>
              <a:t>respect de la politique est un défi collectif et vise des environnements plus sains dont nous tous en bénéficieront:</a:t>
            </a:r>
          </a:p>
          <a:p>
            <a:pPr marL="342900" lvl="1" indent="-342900">
              <a:lnSpc>
                <a:spcPct val="100000"/>
              </a:lnSpc>
              <a:spcBef>
                <a:spcPts val="0"/>
              </a:spcBef>
              <a:buClr>
                <a:srgbClr val="00B0F0"/>
              </a:buClr>
              <a:buFont typeface="Courier New" pitchFamily="49" charset="0"/>
              <a:buChar char="o"/>
            </a:pPr>
            <a:r>
              <a:rPr lang="fr-CA" dirty="0">
                <a:solidFill>
                  <a:srgbClr val="727272"/>
                </a:solidFill>
              </a:rPr>
              <a:t>tous avons un rôle à jouer</a:t>
            </a:r>
          </a:p>
          <a:p>
            <a:pPr marL="342900" lvl="1" indent="-342900">
              <a:lnSpc>
                <a:spcPct val="100000"/>
              </a:lnSpc>
              <a:spcBef>
                <a:spcPts val="0"/>
              </a:spcBef>
              <a:buClr>
                <a:srgbClr val="00B0F0"/>
              </a:buClr>
              <a:buFont typeface="Courier New" pitchFamily="49" charset="0"/>
              <a:buChar char="o"/>
            </a:pPr>
            <a:r>
              <a:rPr lang="fr-CA" dirty="0">
                <a:solidFill>
                  <a:srgbClr val="727272"/>
                </a:solidFill>
              </a:rPr>
              <a:t>Respecter la politique;</a:t>
            </a:r>
          </a:p>
          <a:p>
            <a:pPr marL="342900" lvl="1" indent="-342900">
              <a:lnSpc>
                <a:spcPct val="100000"/>
              </a:lnSpc>
              <a:spcBef>
                <a:spcPts val="0"/>
              </a:spcBef>
              <a:buClr>
                <a:srgbClr val="00B0F0"/>
              </a:buClr>
              <a:buFont typeface="Courier New" pitchFamily="49" charset="0"/>
              <a:buChar char="o"/>
            </a:pPr>
            <a:r>
              <a:rPr lang="fr-CA" dirty="0">
                <a:solidFill>
                  <a:srgbClr val="727272"/>
                </a:solidFill>
              </a:rPr>
              <a:t>Informer les personnes des endroits où il est permis de fumer;</a:t>
            </a:r>
          </a:p>
          <a:p>
            <a:pPr marL="342900" lvl="1" indent="-342900">
              <a:lnSpc>
                <a:spcPct val="100000"/>
              </a:lnSpc>
              <a:spcBef>
                <a:spcPts val="0"/>
              </a:spcBef>
              <a:buClr>
                <a:srgbClr val="00B0F0"/>
              </a:buClr>
              <a:buFont typeface="Courier New" pitchFamily="49" charset="0"/>
              <a:buChar char="o"/>
            </a:pPr>
            <a:r>
              <a:rPr lang="fr-CA" dirty="0">
                <a:solidFill>
                  <a:srgbClr val="727272"/>
                </a:solidFill>
              </a:rPr>
              <a:t>Informer une personne en autorité (gestionnaire) si la politique est non-respectée.</a:t>
            </a:r>
          </a:p>
          <a:p>
            <a:pPr marL="342900" lvl="1" indent="-342900">
              <a:lnSpc>
                <a:spcPct val="100000"/>
              </a:lnSpc>
              <a:spcBef>
                <a:spcPts val="0"/>
              </a:spcBef>
              <a:buClr>
                <a:srgbClr val="00B0F0"/>
              </a:buClr>
              <a:buFont typeface="Courier New" pitchFamily="49" charset="0"/>
              <a:buChar char="o"/>
            </a:pPr>
            <a:endParaRPr lang="fr-CA" dirty="0">
              <a:solidFill>
                <a:srgbClr val="727272"/>
              </a:solidFill>
            </a:endParaRPr>
          </a:p>
        </p:txBody>
      </p:sp>
      <p:sp>
        <p:nvSpPr>
          <p:cNvPr id="4" name="Espace réservé du numéro de diapositive 3"/>
          <p:cNvSpPr>
            <a:spLocks noGrp="1"/>
          </p:cNvSpPr>
          <p:nvPr>
            <p:ph type="sldNum" sz="quarter" idx="12"/>
            <p:custDataLst>
              <p:tags r:id="rId3"/>
            </p:custDataLst>
          </p:nvPr>
        </p:nvSpPr>
        <p:spPr/>
        <p:txBody>
          <a:bodyPr/>
          <a:lstStyle/>
          <a:p>
            <a:fld id="{EC1A4259-C848-47AA-8FC5-63A0EB1896A5}" type="slidenum">
              <a:rPr lang="fr-CA" smtClean="0">
                <a:solidFill>
                  <a:prstClr val="white">
                    <a:lumMod val="75000"/>
                  </a:prstClr>
                </a:solidFill>
              </a:rPr>
              <a:pPr/>
              <a:t>15</a:t>
            </a:fld>
            <a:endParaRPr lang="fr-CA">
              <a:solidFill>
                <a:prstClr val="white">
                  <a:lumMod val="75000"/>
                </a:prstClr>
              </a:solidFill>
            </a:endParaRPr>
          </a:p>
        </p:txBody>
      </p:sp>
      <p:sp>
        <p:nvSpPr>
          <p:cNvPr id="5" name="Rectangle 1"/>
          <p:cNvSpPr>
            <a:spLocks noChangeArrowheads="1"/>
          </p:cNvSpPr>
          <p:nvPr>
            <p:custDataLst>
              <p:tags r:id="rId4"/>
            </p:custDataLst>
          </p:nvPr>
        </p:nvSpPr>
        <p:spPr bwMode="auto">
          <a:xfrm>
            <a:off x="-234462" y="1920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eaLnBrk="0" fontAlgn="base" hangingPunct="0">
              <a:spcBef>
                <a:spcPct val="0"/>
              </a:spcBef>
              <a:spcAft>
                <a:spcPct val="0"/>
              </a:spcAft>
            </a:pPr>
            <a:endParaRPr lang="fr-FR" altLang="fr-FR">
              <a:solidFill>
                <a:prstClr val="black"/>
              </a:solidFill>
            </a:endParaRPr>
          </a:p>
          <a:p>
            <a:pPr eaLnBrk="0" fontAlgn="base" hangingPunct="0">
              <a:spcBef>
                <a:spcPct val="0"/>
              </a:spcBef>
              <a:spcAft>
                <a:spcPct val="0"/>
              </a:spcAft>
            </a:pPr>
            <a:endParaRPr lang="fr-FR" altLang="fr-FR">
              <a:solidFill>
                <a:prstClr val="black"/>
              </a:solidFill>
            </a:endParaRPr>
          </a:p>
        </p:txBody>
      </p:sp>
      <p:sp>
        <p:nvSpPr>
          <p:cNvPr id="6" name="Rectangle 2"/>
          <p:cNvSpPr>
            <a:spLocks noChangeArrowheads="1"/>
          </p:cNvSpPr>
          <p:nvPr>
            <p:custDataLst>
              <p:tags r:id="rId5"/>
            </p:custDataLst>
          </p:nvPr>
        </p:nvSpPr>
        <p:spPr bwMode="auto">
          <a:xfrm>
            <a:off x="152400" y="53589"/>
            <a:ext cx="65" cy="276999"/>
          </a:xfrm>
          <a:prstGeom prst="rect">
            <a:avLst/>
          </a:prstGeom>
          <a:solidFill>
            <a:srgbClr val="F4F4F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eaLnBrk="0" fontAlgn="base" hangingPunct="0">
              <a:spcBef>
                <a:spcPct val="0"/>
              </a:spcBef>
              <a:spcAft>
                <a:spcPct val="0"/>
              </a:spcAft>
            </a:pPr>
            <a:endParaRPr lang="fr-CA" altLang="fr-FR" dirty="0">
              <a:solidFill>
                <a:prstClr val="black"/>
              </a:solidFill>
            </a:endParaRPr>
          </a:p>
        </p:txBody>
      </p:sp>
    </p:spTree>
    <p:extLst>
      <p:ext uri="{BB962C8B-B14F-4D97-AF65-F5344CB8AC3E}">
        <p14:creationId xmlns:p14="http://schemas.microsoft.com/office/powerpoint/2010/main" val="42804274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CA"/>
          </a:p>
        </p:txBody>
      </p:sp>
      <p:sp>
        <p:nvSpPr>
          <p:cNvPr id="3" name="Espace réservé du contenu 2"/>
          <p:cNvSpPr>
            <a:spLocks noGrp="1"/>
          </p:cNvSpPr>
          <p:nvPr>
            <p:ph idx="1"/>
          </p:nvPr>
        </p:nvSpPr>
        <p:spPr/>
        <p:txBody>
          <a:bodyPr/>
          <a:lstStyle/>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solidFill>
                  <a:prstClr val="white">
                    <a:lumMod val="75000"/>
                  </a:prstClr>
                </a:solidFill>
              </a:rPr>
              <a:pPr/>
              <a:t>16</a:t>
            </a:fld>
            <a:endParaRPr lang="fr-CA">
              <a:solidFill>
                <a:prstClr val="white">
                  <a:lumMod val="75000"/>
                </a:prstClr>
              </a:solidFill>
            </a:endParaRPr>
          </a:p>
        </p:txBody>
      </p:sp>
    </p:spTree>
    <p:extLst>
      <p:ext uri="{BB962C8B-B14F-4D97-AF65-F5344CB8AC3E}">
        <p14:creationId xmlns:p14="http://schemas.microsoft.com/office/powerpoint/2010/main" val="10799250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20615" y="215684"/>
            <a:ext cx="7694735" cy="807480"/>
          </a:xfrm>
        </p:spPr>
        <p:txBody>
          <a:bodyPr>
            <a:normAutofit/>
          </a:bodyPr>
          <a:lstStyle/>
          <a:p>
            <a:r>
              <a:rPr lang="fr-CA" sz="2500" dirty="0" smtClean="0"/>
              <a:t>Dans notre CISSS, on respire mieux!</a:t>
            </a:r>
            <a:endParaRPr lang="fr-CA" sz="2500" dirty="0"/>
          </a:p>
        </p:txBody>
      </p:sp>
      <p:sp>
        <p:nvSpPr>
          <p:cNvPr id="4" name="Espace réservé du numéro de diapositive 3"/>
          <p:cNvSpPr>
            <a:spLocks noGrp="1"/>
          </p:cNvSpPr>
          <p:nvPr>
            <p:ph type="sldNum" sz="quarter" idx="12"/>
            <p:custDataLst>
              <p:tags r:id="rId2"/>
            </p:custDataLst>
          </p:nvPr>
        </p:nvSpPr>
        <p:spPr/>
        <p:txBody>
          <a:bodyPr/>
          <a:lstStyle/>
          <a:p>
            <a:fld id="{EC1A4259-C848-47AA-8FC5-63A0EB1896A5}" type="slidenum">
              <a:rPr lang="fr-CA" smtClean="0">
                <a:solidFill>
                  <a:prstClr val="white">
                    <a:lumMod val="75000"/>
                  </a:prstClr>
                </a:solidFill>
              </a:rPr>
              <a:pPr/>
              <a:t>2</a:t>
            </a:fld>
            <a:endParaRPr lang="fr-CA">
              <a:solidFill>
                <a:prstClr val="white">
                  <a:lumMod val="75000"/>
                </a:prstClr>
              </a:solidFill>
            </a:endParaRPr>
          </a:p>
        </p:txBody>
      </p:sp>
      <p:pic>
        <p:nvPicPr>
          <p:cNvPr id="7" name="Picture 2"/>
          <p:cNvPicPr>
            <a:picLocks noChangeAspect="1" noChangeArrowheads="1"/>
          </p:cNvPicPr>
          <p:nvPr>
            <p:custDataLst>
              <p:tags r:id="rId3"/>
            </p:custDataLst>
          </p:nvPr>
        </p:nvPicPr>
        <p:blipFill>
          <a:blip r:embed="rId7" cstate="print">
            <a:clrChange>
              <a:clrFrom>
                <a:srgbClr val="EAECED"/>
              </a:clrFrom>
              <a:clrTo>
                <a:srgbClr val="EAECED">
                  <a:alpha val="0"/>
                </a:srgbClr>
              </a:clrTo>
            </a:clrChange>
            <a:extLst>
              <a:ext uri="{28A0092B-C50C-407E-A947-70E740481C1C}">
                <a14:useLocalDpi xmlns:a14="http://schemas.microsoft.com/office/drawing/2010/main" val="0"/>
              </a:ext>
            </a:extLst>
          </a:blip>
          <a:srcRect/>
          <a:stretch>
            <a:fillRect/>
          </a:stretch>
        </p:blipFill>
        <p:spPr bwMode="auto">
          <a:xfrm>
            <a:off x="1606204" y="1627832"/>
            <a:ext cx="6010275" cy="152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Image 7"/>
          <p:cNvPicPr>
            <a:picLocks noChangeAspect="1"/>
          </p:cNvPicPr>
          <p:nvPr>
            <p:custDataLst>
              <p:tags r:id="rId4"/>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2648" y="3713936"/>
            <a:ext cx="7918704" cy="2017776"/>
          </a:xfrm>
          <a:prstGeom prst="rect">
            <a:avLst/>
          </a:prstGeom>
        </p:spPr>
      </p:pic>
    </p:spTree>
    <p:extLst>
      <p:ext uri="{BB962C8B-B14F-4D97-AF65-F5344CB8AC3E}">
        <p14:creationId xmlns:p14="http://schemas.microsoft.com/office/powerpoint/2010/main" val="797936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78742" y="216478"/>
            <a:ext cx="7706458" cy="807480"/>
          </a:xfrm>
        </p:spPr>
        <p:txBody>
          <a:bodyPr>
            <a:normAutofit/>
          </a:bodyPr>
          <a:lstStyle/>
          <a:p>
            <a:r>
              <a:rPr lang="fr-CA" sz="2500" dirty="0"/>
              <a:t>Loi 44 : Lutte contre le tabagisme </a:t>
            </a:r>
          </a:p>
        </p:txBody>
      </p:sp>
      <p:sp>
        <p:nvSpPr>
          <p:cNvPr id="3" name="Espace réservé du contenu 2"/>
          <p:cNvSpPr>
            <a:spLocks noGrp="1"/>
          </p:cNvSpPr>
          <p:nvPr>
            <p:ph idx="1"/>
            <p:custDataLst>
              <p:tags r:id="rId2"/>
            </p:custDataLst>
          </p:nvPr>
        </p:nvSpPr>
        <p:spPr>
          <a:xfrm>
            <a:off x="878742" y="1403743"/>
            <a:ext cx="7816850" cy="4404614"/>
          </a:xfrm>
        </p:spPr>
        <p:txBody>
          <a:bodyPr>
            <a:normAutofit/>
          </a:bodyPr>
          <a:lstStyle/>
          <a:p>
            <a:pPr marL="0" lvl="1" indent="0">
              <a:lnSpc>
                <a:spcPct val="100000"/>
              </a:lnSpc>
              <a:spcBef>
                <a:spcPts val="0"/>
              </a:spcBef>
              <a:buClr>
                <a:srgbClr val="00B0F0"/>
              </a:buClr>
              <a:buNone/>
            </a:pPr>
            <a:r>
              <a:rPr lang="fr-CA" sz="2800" b="1" dirty="0" smtClean="0">
                <a:solidFill>
                  <a:srgbClr val="727272"/>
                </a:solidFill>
              </a:rPr>
              <a:t>22 </a:t>
            </a:r>
            <a:r>
              <a:rPr lang="fr-CA" sz="2800" b="1" dirty="0">
                <a:solidFill>
                  <a:srgbClr val="727272"/>
                </a:solidFill>
              </a:rPr>
              <a:t>novembre </a:t>
            </a:r>
            <a:r>
              <a:rPr lang="fr-CA" sz="2800" b="1" dirty="0" smtClean="0">
                <a:solidFill>
                  <a:srgbClr val="727272"/>
                </a:solidFill>
              </a:rPr>
              <a:t>2017 </a:t>
            </a:r>
            <a:r>
              <a:rPr lang="fr-CA" sz="2400" dirty="0" smtClean="0">
                <a:solidFill>
                  <a:srgbClr val="727272"/>
                </a:solidFill>
              </a:rPr>
              <a:t>: adoption de notre politique </a:t>
            </a:r>
            <a:endParaRPr lang="fr-CA" dirty="0" smtClean="0"/>
          </a:p>
          <a:p>
            <a:pPr marL="342900" indent="-342900">
              <a:buFont typeface="Wingdings" panose="05000000000000000000" pitchFamily="2" charset="2"/>
              <a:buChar char="Ø"/>
            </a:pPr>
            <a:endParaRPr lang="fr-CA" dirty="0"/>
          </a:p>
          <a:p>
            <a:pPr marL="342900" indent="-342900">
              <a:buFont typeface="Wingdings" panose="05000000000000000000" pitchFamily="2" charset="2"/>
              <a:buChar char="Ø"/>
            </a:pPr>
            <a:endParaRPr lang="fr-CA" dirty="0" smtClean="0"/>
          </a:p>
          <a:p>
            <a:pPr marL="342900" indent="-342900">
              <a:buFont typeface="Wingdings" panose="05000000000000000000" pitchFamily="2" charset="2"/>
              <a:buChar char="Ø"/>
            </a:pPr>
            <a:endParaRPr lang="fr-CA" dirty="0"/>
          </a:p>
          <a:p>
            <a:pPr marL="342900" indent="-342900">
              <a:buFont typeface="Wingdings" panose="05000000000000000000" pitchFamily="2" charset="2"/>
              <a:buChar char="Ø"/>
            </a:pPr>
            <a:endParaRPr lang="fr-CA" dirty="0" smtClean="0"/>
          </a:p>
          <a:p>
            <a:pPr marL="342900" indent="-342900">
              <a:buFont typeface="Wingdings" panose="05000000000000000000" pitchFamily="2" charset="2"/>
              <a:buChar char="Ø"/>
            </a:pPr>
            <a:endParaRPr lang="fr-CA" dirty="0" smtClean="0"/>
          </a:p>
          <a:p>
            <a:pPr marL="342900" indent="-342900">
              <a:buFont typeface="Wingdings" panose="05000000000000000000" pitchFamily="2" charset="2"/>
              <a:buChar char="Ø"/>
            </a:pPr>
            <a:endParaRPr lang="fr-CA" dirty="0"/>
          </a:p>
          <a:p>
            <a:r>
              <a:rPr lang="fr-CA" dirty="0" smtClean="0"/>
              <a:t>                              </a:t>
            </a:r>
            <a:endParaRPr lang="fr-CA" dirty="0"/>
          </a:p>
        </p:txBody>
      </p:sp>
      <p:sp>
        <p:nvSpPr>
          <p:cNvPr id="4" name="Espace réservé du numéro de diapositive 3"/>
          <p:cNvSpPr>
            <a:spLocks noGrp="1"/>
          </p:cNvSpPr>
          <p:nvPr>
            <p:ph type="sldNum" sz="quarter" idx="12"/>
            <p:custDataLst>
              <p:tags r:id="rId3"/>
            </p:custDataLst>
          </p:nvPr>
        </p:nvSpPr>
        <p:spPr/>
        <p:txBody>
          <a:bodyPr/>
          <a:lstStyle/>
          <a:p>
            <a:fld id="{EC1A4259-C848-47AA-8FC5-63A0EB1896A5}" type="slidenum">
              <a:rPr lang="fr-CA" smtClean="0">
                <a:solidFill>
                  <a:prstClr val="white">
                    <a:lumMod val="75000"/>
                  </a:prstClr>
                </a:solidFill>
              </a:rPr>
              <a:pPr/>
              <a:t>3</a:t>
            </a:fld>
            <a:endParaRPr lang="fr-CA">
              <a:solidFill>
                <a:prstClr val="white">
                  <a:lumMod val="75000"/>
                </a:prstClr>
              </a:solidFill>
            </a:endParaRPr>
          </a:p>
        </p:txBody>
      </p:sp>
      <p:pic>
        <p:nvPicPr>
          <p:cNvPr id="2051" name="Picture 3"/>
          <p:cNvPicPr>
            <a:picLocks noChangeAspect="1" noChangeArrowheads="1"/>
          </p:cNvPicPr>
          <p:nvPr>
            <p:custDataLst>
              <p:tags r:id="rId4"/>
            </p:custDataLst>
          </p:nvPr>
        </p:nvPicPr>
        <p:blipFill>
          <a:blip r:embed="rId7" cstate="print">
            <a:extLst>
              <a:ext uri="{28A0092B-C50C-407E-A947-70E740481C1C}">
                <a14:useLocalDpi xmlns:a14="http://schemas.microsoft.com/office/drawing/2010/main" val="0"/>
              </a:ext>
            </a:extLst>
          </a:blip>
          <a:srcRect/>
          <a:stretch>
            <a:fillRect/>
          </a:stretch>
        </p:blipFill>
        <p:spPr bwMode="auto">
          <a:xfrm>
            <a:off x="878742" y="2550175"/>
            <a:ext cx="4640069" cy="30893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7511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260648"/>
            <a:ext cx="7704856" cy="807480"/>
          </a:xfrm>
        </p:spPr>
        <p:txBody>
          <a:bodyPr>
            <a:normAutofit fontScale="90000"/>
          </a:bodyPr>
          <a:lstStyle/>
          <a:p>
            <a:r>
              <a:rPr lang="fr-CA" dirty="0" smtClean="0"/>
              <a:t>Politique pour des environnements sans fumée</a:t>
            </a:r>
            <a:endParaRPr lang="fr-CA" dirty="0"/>
          </a:p>
        </p:txBody>
      </p:sp>
      <p:sp>
        <p:nvSpPr>
          <p:cNvPr id="3" name="Espace réservé du contenu 2"/>
          <p:cNvSpPr>
            <a:spLocks noGrp="1"/>
          </p:cNvSpPr>
          <p:nvPr>
            <p:ph idx="1"/>
          </p:nvPr>
        </p:nvSpPr>
        <p:spPr/>
        <p:txBody>
          <a:bodyPr>
            <a:normAutofit fontScale="92500" lnSpcReduction="10000"/>
          </a:bodyPr>
          <a:lstStyle/>
          <a:p>
            <a:r>
              <a:rPr lang="fr-CA" dirty="0"/>
              <a:t>L’objectif général de </a:t>
            </a:r>
            <a:r>
              <a:rPr lang="fr-CA" dirty="0" smtClean="0"/>
              <a:t>la </a:t>
            </a:r>
            <a:r>
              <a:rPr lang="fr-CA" dirty="0"/>
              <a:t>politique </a:t>
            </a:r>
            <a:r>
              <a:rPr lang="fr-CA" dirty="0" smtClean="0"/>
              <a:t>est </a:t>
            </a:r>
            <a:r>
              <a:rPr lang="fr-CA" dirty="0"/>
              <a:t>de créer des </a:t>
            </a:r>
            <a:r>
              <a:rPr lang="fr-CA" dirty="0" smtClean="0"/>
              <a:t>environnements sans </a:t>
            </a:r>
            <a:r>
              <a:rPr lang="fr-CA" dirty="0"/>
              <a:t>fumée et ce, plus spécifiquement afin de :</a:t>
            </a:r>
          </a:p>
          <a:p>
            <a:endParaRPr lang="fr-CA" dirty="0"/>
          </a:p>
          <a:p>
            <a:pPr lvl="1"/>
            <a:r>
              <a:rPr lang="fr-CA" dirty="0"/>
              <a:t>Promouvoir la santé;</a:t>
            </a:r>
          </a:p>
          <a:p>
            <a:endParaRPr lang="fr-CA" dirty="0"/>
          </a:p>
          <a:p>
            <a:pPr lvl="1"/>
            <a:r>
              <a:rPr lang="fr-CA" dirty="0"/>
              <a:t>Protéger toutes les personnes qui fréquentent nos installations à l’exposition de la fumée de tabac dans l’environnement;</a:t>
            </a:r>
          </a:p>
          <a:p>
            <a:endParaRPr lang="fr-CA" dirty="0"/>
          </a:p>
          <a:p>
            <a:pPr lvl="1"/>
            <a:r>
              <a:rPr lang="fr-CA" dirty="0"/>
              <a:t>Prévenir l’initiation au tabagisme;</a:t>
            </a:r>
          </a:p>
          <a:p>
            <a:endParaRPr lang="fr-CA" dirty="0"/>
          </a:p>
          <a:p>
            <a:pPr lvl="1"/>
            <a:r>
              <a:rPr lang="fr-CA" dirty="0"/>
              <a:t>Soutenir les fumeurs qui désirent abandonner le tabac ou diminuer leur consommation.</a:t>
            </a: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4</a:t>
            </a:fld>
            <a:endParaRPr lang="fr-CA"/>
          </a:p>
        </p:txBody>
      </p:sp>
    </p:spTree>
    <p:extLst>
      <p:ext uri="{BB962C8B-B14F-4D97-AF65-F5344CB8AC3E}">
        <p14:creationId xmlns:p14="http://schemas.microsoft.com/office/powerpoint/2010/main" val="39635689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83568" y="260648"/>
            <a:ext cx="7115428" cy="807480"/>
          </a:xfrm>
        </p:spPr>
        <p:txBody>
          <a:bodyPr/>
          <a:lstStyle/>
          <a:p>
            <a:r>
              <a:rPr lang="fr-CA" dirty="0" smtClean="0"/>
              <a:t>Définition du tabac</a:t>
            </a:r>
            <a:endParaRPr lang="fr-CA" dirty="0"/>
          </a:p>
        </p:txBody>
      </p:sp>
      <p:sp>
        <p:nvSpPr>
          <p:cNvPr id="3" name="Espace réservé du contenu 2"/>
          <p:cNvSpPr>
            <a:spLocks noGrp="1"/>
          </p:cNvSpPr>
          <p:nvPr>
            <p:ph idx="1"/>
          </p:nvPr>
        </p:nvSpPr>
        <p:spPr/>
        <p:txBody>
          <a:bodyPr/>
          <a:lstStyle/>
          <a:p>
            <a:r>
              <a:rPr lang="fr-CA" smtClean="0"/>
              <a:t>Loi concernant la lutte contre le tabagisme</a:t>
            </a:r>
          </a:p>
          <a:p>
            <a:endParaRPr lang="fr-CA" smtClean="0"/>
          </a:p>
          <a:p>
            <a:r>
              <a:rPr lang="fr-CA" smtClean="0"/>
              <a:t>Fait référence au tabac récolté, qu’il soit traité ou non et quelles que soient sa forme et sa présentation. Est assimilé à du tabac, tout produit qui contient du tabac, la cigarette électronique et tout autre dispositif de cette nature que l’on porte à la bouche pour inhaler toute substance contenant ou non de la nicotine, y compris leurs composantes et leurs accessoires (art.1), ainsi que tout autre produit ou catégorie de produit qui ne contient pas de tabac et qui est destiné à être fumé (L-6.2, r. 1, art 1).</a:t>
            </a:r>
          </a:p>
          <a:p>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pPr/>
              <a:t>5</a:t>
            </a:fld>
            <a:endParaRPr lang="fr-CA"/>
          </a:p>
        </p:txBody>
      </p:sp>
    </p:spTree>
    <p:extLst>
      <p:ext uri="{BB962C8B-B14F-4D97-AF65-F5344CB8AC3E}">
        <p14:creationId xmlns:p14="http://schemas.microsoft.com/office/powerpoint/2010/main" val="14118770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792481" y="215684"/>
            <a:ext cx="7722870" cy="807480"/>
          </a:xfrm>
        </p:spPr>
        <p:txBody>
          <a:bodyPr>
            <a:normAutofit/>
          </a:bodyPr>
          <a:lstStyle/>
          <a:p>
            <a:r>
              <a:rPr lang="fr-CA" sz="2500" dirty="0" smtClean="0"/>
              <a:t>Dès le 31 mai 2018… </a:t>
            </a:r>
            <a:endParaRPr lang="fr-CA" sz="2500" dirty="0"/>
          </a:p>
        </p:txBody>
      </p:sp>
      <p:sp>
        <p:nvSpPr>
          <p:cNvPr id="4" name="Espace réservé du numéro de diapositive 3"/>
          <p:cNvSpPr>
            <a:spLocks noGrp="1"/>
          </p:cNvSpPr>
          <p:nvPr>
            <p:ph type="sldNum" sz="quarter" idx="12"/>
            <p:custDataLst>
              <p:tags r:id="rId2"/>
            </p:custDataLst>
          </p:nvPr>
        </p:nvSpPr>
        <p:spPr/>
        <p:txBody>
          <a:bodyPr/>
          <a:lstStyle/>
          <a:p>
            <a:fld id="{EC1A4259-C848-47AA-8FC5-63A0EB1896A5}" type="slidenum">
              <a:rPr lang="fr-CA" smtClean="0">
                <a:solidFill>
                  <a:prstClr val="white">
                    <a:lumMod val="75000"/>
                  </a:prstClr>
                </a:solidFill>
              </a:rPr>
              <a:pPr/>
              <a:t>6</a:t>
            </a:fld>
            <a:endParaRPr lang="fr-CA">
              <a:solidFill>
                <a:prstClr val="white">
                  <a:lumMod val="75000"/>
                </a:prstClr>
              </a:solidFill>
            </a:endParaRPr>
          </a:p>
        </p:txBody>
      </p:sp>
      <p:sp>
        <p:nvSpPr>
          <p:cNvPr id="6" name="Espace réservé du contenu 2"/>
          <p:cNvSpPr txBox="1">
            <a:spLocks/>
          </p:cNvSpPr>
          <p:nvPr>
            <p:custDataLst>
              <p:tags r:id="rId3"/>
            </p:custDataLst>
          </p:nvPr>
        </p:nvSpPr>
        <p:spPr>
          <a:xfrm>
            <a:off x="4653916" y="1933006"/>
            <a:ext cx="4147422" cy="3776866"/>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lnSpc>
                <a:spcPct val="100000"/>
              </a:lnSpc>
              <a:spcBef>
                <a:spcPts val="0"/>
              </a:spcBef>
              <a:spcAft>
                <a:spcPts val="1200"/>
              </a:spcAft>
              <a:buClr>
                <a:srgbClr val="00B0F0"/>
              </a:buClr>
              <a:buFont typeface="Courier New" pitchFamily="49" charset="0"/>
              <a:buChar char="o"/>
            </a:pPr>
            <a:r>
              <a:rPr lang="fr-CA" sz="2400" dirty="0" smtClean="0">
                <a:solidFill>
                  <a:srgbClr val="727272"/>
                </a:solidFill>
              </a:rPr>
              <a:t>Installations ciblées accueillant une clientèle ambulatoire : </a:t>
            </a:r>
          </a:p>
          <a:p>
            <a:pPr marL="714375" lvl="1" indent="-358775">
              <a:lnSpc>
                <a:spcPct val="100000"/>
              </a:lnSpc>
              <a:spcBef>
                <a:spcPts val="0"/>
              </a:spcBef>
              <a:buClr>
                <a:srgbClr val="00B0F0"/>
              </a:buClr>
              <a:buFontTx/>
              <a:buChar char="-"/>
            </a:pPr>
            <a:r>
              <a:rPr lang="fr-CA" b="1" dirty="0" smtClean="0">
                <a:solidFill>
                  <a:srgbClr val="727272"/>
                </a:solidFill>
              </a:rPr>
              <a:t>4</a:t>
            </a:r>
            <a:r>
              <a:rPr lang="fr-CA" dirty="0" smtClean="0">
                <a:solidFill>
                  <a:srgbClr val="727272"/>
                </a:solidFill>
              </a:rPr>
              <a:t> CLSC + </a:t>
            </a:r>
            <a:r>
              <a:rPr lang="fr-CA" b="1" dirty="0" smtClean="0">
                <a:solidFill>
                  <a:srgbClr val="727272"/>
                </a:solidFill>
              </a:rPr>
              <a:t>1</a:t>
            </a:r>
            <a:r>
              <a:rPr lang="fr-CA" dirty="0" smtClean="0">
                <a:solidFill>
                  <a:srgbClr val="727272"/>
                </a:solidFill>
              </a:rPr>
              <a:t> centre de services ambulatoires</a:t>
            </a:r>
          </a:p>
          <a:p>
            <a:pPr marL="714375" lvl="1" indent="-358775">
              <a:lnSpc>
                <a:spcPct val="100000"/>
              </a:lnSpc>
              <a:spcBef>
                <a:spcPts val="0"/>
              </a:spcBef>
              <a:buClr>
                <a:srgbClr val="00B0F0"/>
              </a:buClr>
              <a:buFontTx/>
              <a:buChar char="-"/>
            </a:pPr>
            <a:r>
              <a:rPr lang="fr-CA" b="1" dirty="0" smtClean="0">
                <a:solidFill>
                  <a:srgbClr val="727272"/>
                </a:solidFill>
              </a:rPr>
              <a:t>2</a:t>
            </a:r>
            <a:r>
              <a:rPr lang="fr-CA" dirty="0" smtClean="0">
                <a:solidFill>
                  <a:srgbClr val="727272"/>
                </a:solidFill>
              </a:rPr>
              <a:t> CRD</a:t>
            </a:r>
          </a:p>
          <a:p>
            <a:pPr marL="714375" lvl="1" indent="-358775">
              <a:lnSpc>
                <a:spcPct val="100000"/>
              </a:lnSpc>
              <a:spcBef>
                <a:spcPts val="0"/>
              </a:spcBef>
              <a:buClr>
                <a:srgbClr val="00B0F0"/>
              </a:buClr>
              <a:buFontTx/>
              <a:buChar char="-"/>
            </a:pPr>
            <a:r>
              <a:rPr lang="fr-CA" b="1" dirty="0" smtClean="0">
                <a:solidFill>
                  <a:srgbClr val="727272"/>
                </a:solidFill>
              </a:rPr>
              <a:t>15</a:t>
            </a:r>
            <a:r>
              <a:rPr lang="fr-CA" dirty="0" smtClean="0">
                <a:solidFill>
                  <a:srgbClr val="727272"/>
                </a:solidFill>
              </a:rPr>
              <a:t> CRDITSA</a:t>
            </a:r>
          </a:p>
          <a:p>
            <a:pPr marL="714375" lvl="1" indent="-358775">
              <a:lnSpc>
                <a:spcPct val="100000"/>
              </a:lnSpc>
              <a:spcBef>
                <a:spcPts val="0"/>
              </a:spcBef>
              <a:buClr>
                <a:srgbClr val="00B0F0"/>
              </a:buClr>
              <a:buFontTx/>
              <a:buChar char="-"/>
            </a:pPr>
            <a:r>
              <a:rPr lang="fr-CA" b="1" dirty="0" smtClean="0">
                <a:solidFill>
                  <a:srgbClr val="727272"/>
                </a:solidFill>
              </a:rPr>
              <a:t>4</a:t>
            </a:r>
            <a:r>
              <a:rPr lang="fr-CA" dirty="0" smtClean="0">
                <a:solidFill>
                  <a:srgbClr val="727272"/>
                </a:solidFill>
              </a:rPr>
              <a:t> CRDP</a:t>
            </a:r>
          </a:p>
          <a:p>
            <a:pPr marL="714375" lvl="1" indent="-358775">
              <a:lnSpc>
                <a:spcPct val="100000"/>
              </a:lnSpc>
              <a:spcBef>
                <a:spcPts val="0"/>
              </a:spcBef>
              <a:buClr>
                <a:srgbClr val="00B0F0"/>
              </a:buClr>
              <a:buFontTx/>
              <a:buChar char="-"/>
            </a:pPr>
            <a:r>
              <a:rPr lang="fr-CA" b="1" dirty="0" smtClean="0">
                <a:solidFill>
                  <a:srgbClr val="727272"/>
                </a:solidFill>
              </a:rPr>
              <a:t>1</a:t>
            </a:r>
            <a:r>
              <a:rPr lang="fr-CA" dirty="0" smtClean="0">
                <a:solidFill>
                  <a:srgbClr val="727272"/>
                </a:solidFill>
              </a:rPr>
              <a:t> centre de jour en santé mentale adulte</a:t>
            </a:r>
          </a:p>
          <a:p>
            <a:pPr>
              <a:lnSpc>
                <a:spcPct val="100000"/>
              </a:lnSpc>
              <a:spcBef>
                <a:spcPts val="0"/>
              </a:spcBef>
              <a:spcAft>
                <a:spcPts val="3000"/>
              </a:spcAft>
            </a:pPr>
            <a:endParaRPr lang="fr-CA" sz="2800" dirty="0">
              <a:solidFill>
                <a:prstClr val="black">
                  <a:lumMod val="65000"/>
                  <a:lumOff val="35000"/>
                </a:prstClr>
              </a:solidFill>
            </a:endParaRPr>
          </a:p>
        </p:txBody>
      </p:sp>
      <p:pic>
        <p:nvPicPr>
          <p:cNvPr id="7" name="Image 6"/>
          <p:cNvPicPr>
            <a:picLocks noChangeAspect="1"/>
          </p:cNvPicPr>
          <p:nvPr>
            <p:custDataLst>
              <p:tags r:id="rId4"/>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92481" y="1467023"/>
            <a:ext cx="3368689" cy="2656231"/>
          </a:xfrm>
          <a:prstGeom prst="rect">
            <a:avLst/>
          </a:prstGeom>
        </p:spPr>
      </p:pic>
      <p:sp>
        <p:nvSpPr>
          <p:cNvPr id="8" name="Rectangle 7"/>
          <p:cNvSpPr/>
          <p:nvPr>
            <p:custDataLst>
              <p:tags r:id="rId5"/>
            </p:custDataLst>
          </p:nvPr>
        </p:nvSpPr>
        <p:spPr>
          <a:xfrm>
            <a:off x="792481" y="4077095"/>
            <a:ext cx="3368689" cy="1754326"/>
          </a:xfrm>
          <a:prstGeom prst="rect">
            <a:avLst/>
          </a:prstGeom>
        </p:spPr>
        <p:txBody>
          <a:bodyPr wrap="square">
            <a:spAutoFit/>
          </a:bodyPr>
          <a:lstStyle/>
          <a:p>
            <a:pPr algn="ctr"/>
            <a:r>
              <a:rPr lang="fr-CA" b="1" dirty="0">
                <a:solidFill>
                  <a:srgbClr val="727272"/>
                </a:solidFill>
              </a:rPr>
              <a:t>CLSC</a:t>
            </a:r>
            <a:r>
              <a:rPr lang="fr-CA" dirty="0">
                <a:solidFill>
                  <a:srgbClr val="727272"/>
                </a:solidFill>
              </a:rPr>
              <a:t>, </a:t>
            </a:r>
            <a:r>
              <a:rPr lang="fr-CA" b="1" dirty="0">
                <a:solidFill>
                  <a:srgbClr val="727272"/>
                </a:solidFill>
              </a:rPr>
              <a:t>services externes</a:t>
            </a:r>
            <a:r>
              <a:rPr lang="fr-CA" dirty="0">
                <a:solidFill>
                  <a:srgbClr val="727272"/>
                </a:solidFill>
              </a:rPr>
              <a:t>,</a:t>
            </a:r>
          </a:p>
          <a:p>
            <a:pPr algn="ctr"/>
            <a:r>
              <a:rPr lang="fr-CA" b="1" dirty="0">
                <a:solidFill>
                  <a:srgbClr val="727272"/>
                </a:solidFill>
              </a:rPr>
              <a:t>centres de services</a:t>
            </a:r>
          </a:p>
          <a:p>
            <a:pPr algn="ctr"/>
            <a:r>
              <a:rPr lang="fr-CA" b="1" dirty="0">
                <a:solidFill>
                  <a:srgbClr val="727272"/>
                </a:solidFill>
              </a:rPr>
              <a:t>ambulatoires</a:t>
            </a:r>
            <a:r>
              <a:rPr lang="fr-CA" dirty="0">
                <a:solidFill>
                  <a:srgbClr val="727272"/>
                </a:solidFill>
              </a:rPr>
              <a:t>, </a:t>
            </a:r>
            <a:r>
              <a:rPr lang="fr-CA" b="1" dirty="0">
                <a:solidFill>
                  <a:srgbClr val="727272"/>
                </a:solidFill>
              </a:rPr>
              <a:t>bureaux</a:t>
            </a:r>
          </a:p>
          <a:p>
            <a:pPr algn="ctr"/>
            <a:r>
              <a:rPr lang="fr-CA" b="1" dirty="0">
                <a:solidFill>
                  <a:srgbClr val="727272"/>
                </a:solidFill>
              </a:rPr>
              <a:t>administratifs </a:t>
            </a:r>
            <a:r>
              <a:rPr lang="fr-CA" dirty="0">
                <a:solidFill>
                  <a:srgbClr val="727272"/>
                </a:solidFill>
              </a:rPr>
              <a:t>et </a:t>
            </a:r>
            <a:r>
              <a:rPr lang="fr-CA" b="1" dirty="0">
                <a:solidFill>
                  <a:srgbClr val="727272"/>
                </a:solidFill>
              </a:rPr>
              <a:t>véhicules </a:t>
            </a:r>
            <a:r>
              <a:rPr lang="fr-CA" dirty="0">
                <a:solidFill>
                  <a:srgbClr val="727272"/>
                </a:solidFill>
              </a:rPr>
              <a:t>offrent des environnements sans fumée</a:t>
            </a:r>
          </a:p>
        </p:txBody>
      </p:sp>
    </p:spTree>
    <p:extLst>
      <p:ext uri="{BB962C8B-B14F-4D97-AF65-F5344CB8AC3E}">
        <p14:creationId xmlns:p14="http://schemas.microsoft.com/office/powerpoint/2010/main" val="4272258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32338" y="215684"/>
            <a:ext cx="7683012" cy="807480"/>
          </a:xfrm>
        </p:spPr>
        <p:txBody>
          <a:bodyPr>
            <a:normAutofit/>
          </a:bodyPr>
          <a:lstStyle/>
          <a:p>
            <a:r>
              <a:rPr lang="fr-CA" sz="2500" dirty="0" smtClean="0"/>
              <a:t>Dès le 31 mai 2019… </a:t>
            </a:r>
            <a:endParaRPr lang="fr-CA" sz="2500" dirty="0"/>
          </a:p>
        </p:txBody>
      </p:sp>
      <p:sp>
        <p:nvSpPr>
          <p:cNvPr id="4" name="Espace réservé du numéro de diapositive 3"/>
          <p:cNvSpPr>
            <a:spLocks noGrp="1"/>
          </p:cNvSpPr>
          <p:nvPr>
            <p:ph type="sldNum" sz="quarter" idx="12"/>
            <p:custDataLst>
              <p:tags r:id="rId2"/>
            </p:custDataLst>
          </p:nvPr>
        </p:nvSpPr>
        <p:spPr/>
        <p:txBody>
          <a:bodyPr/>
          <a:lstStyle/>
          <a:p>
            <a:fld id="{EC1A4259-C848-47AA-8FC5-63A0EB1896A5}" type="slidenum">
              <a:rPr lang="fr-CA" smtClean="0">
                <a:solidFill>
                  <a:prstClr val="white">
                    <a:lumMod val="75000"/>
                  </a:prstClr>
                </a:solidFill>
              </a:rPr>
              <a:pPr/>
              <a:t>7</a:t>
            </a:fld>
            <a:endParaRPr lang="fr-CA">
              <a:solidFill>
                <a:prstClr val="white">
                  <a:lumMod val="75000"/>
                </a:prstClr>
              </a:solidFill>
            </a:endParaRPr>
          </a:p>
        </p:txBody>
      </p:sp>
      <p:sp>
        <p:nvSpPr>
          <p:cNvPr id="6" name="Espace réservé du contenu 2"/>
          <p:cNvSpPr txBox="1">
            <a:spLocks/>
          </p:cNvSpPr>
          <p:nvPr>
            <p:custDataLst>
              <p:tags r:id="rId3"/>
            </p:custDataLst>
          </p:nvPr>
        </p:nvSpPr>
        <p:spPr>
          <a:xfrm>
            <a:off x="4673844" y="1806944"/>
            <a:ext cx="4147422" cy="155103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lnSpc>
                <a:spcPct val="100000"/>
              </a:lnSpc>
              <a:spcBef>
                <a:spcPts val="0"/>
              </a:spcBef>
              <a:spcAft>
                <a:spcPts val="1200"/>
              </a:spcAft>
              <a:buClr>
                <a:srgbClr val="00B0F0"/>
              </a:buClr>
              <a:buFont typeface="Courier New" pitchFamily="49" charset="0"/>
              <a:buChar char="o"/>
            </a:pPr>
            <a:r>
              <a:rPr lang="fr-CA" sz="2400" dirty="0" smtClean="0">
                <a:solidFill>
                  <a:srgbClr val="727272"/>
                </a:solidFill>
              </a:rPr>
              <a:t>Installations ciblées : </a:t>
            </a:r>
          </a:p>
          <a:p>
            <a:pPr marL="714375" lvl="1" indent="-358775">
              <a:lnSpc>
                <a:spcPct val="100000"/>
              </a:lnSpc>
              <a:spcBef>
                <a:spcPts val="0"/>
              </a:spcBef>
              <a:buClr>
                <a:srgbClr val="00B0F0"/>
              </a:buClr>
              <a:buFontTx/>
              <a:buChar char="-"/>
            </a:pPr>
            <a:r>
              <a:rPr lang="fr-CA" dirty="0" smtClean="0">
                <a:solidFill>
                  <a:srgbClr val="727272"/>
                </a:solidFill>
              </a:rPr>
              <a:t>Hôpital Anna-Laberge</a:t>
            </a:r>
          </a:p>
          <a:p>
            <a:pPr marL="714375" lvl="1" indent="-358775">
              <a:lnSpc>
                <a:spcPct val="100000"/>
              </a:lnSpc>
              <a:spcBef>
                <a:spcPts val="0"/>
              </a:spcBef>
              <a:buClr>
                <a:srgbClr val="00B0F0"/>
              </a:buClr>
              <a:buFontTx/>
              <a:buChar char="-"/>
            </a:pPr>
            <a:r>
              <a:rPr lang="fr-CA" dirty="0" smtClean="0">
                <a:solidFill>
                  <a:srgbClr val="727272"/>
                </a:solidFill>
              </a:rPr>
              <a:t>Hôpital Barrie </a:t>
            </a:r>
            <a:r>
              <a:rPr lang="fr-CA" dirty="0" err="1" smtClean="0">
                <a:solidFill>
                  <a:srgbClr val="727272"/>
                </a:solidFill>
              </a:rPr>
              <a:t>Memorial</a:t>
            </a:r>
            <a:endParaRPr lang="fr-CA" dirty="0" smtClean="0">
              <a:solidFill>
                <a:srgbClr val="727272"/>
              </a:solidFill>
            </a:endParaRPr>
          </a:p>
          <a:p>
            <a:pPr marL="714375" lvl="1" indent="-358775">
              <a:lnSpc>
                <a:spcPct val="100000"/>
              </a:lnSpc>
              <a:spcBef>
                <a:spcPts val="0"/>
              </a:spcBef>
              <a:buClr>
                <a:srgbClr val="00B0F0"/>
              </a:buClr>
              <a:buFontTx/>
              <a:buChar char="-"/>
            </a:pPr>
            <a:r>
              <a:rPr lang="fr-CA" dirty="0" smtClean="0">
                <a:solidFill>
                  <a:srgbClr val="727272"/>
                </a:solidFill>
              </a:rPr>
              <a:t>Hôpital du Suroît</a:t>
            </a:r>
          </a:p>
          <a:p>
            <a:pPr>
              <a:lnSpc>
                <a:spcPct val="100000"/>
              </a:lnSpc>
              <a:spcBef>
                <a:spcPts val="0"/>
              </a:spcBef>
              <a:spcAft>
                <a:spcPts val="3000"/>
              </a:spcAft>
            </a:pPr>
            <a:endParaRPr lang="fr-CA" sz="2800" dirty="0">
              <a:solidFill>
                <a:prstClr val="black">
                  <a:lumMod val="65000"/>
                  <a:lumOff val="35000"/>
                </a:prstClr>
              </a:solidFill>
            </a:endParaRPr>
          </a:p>
        </p:txBody>
      </p:sp>
      <p:pic>
        <p:nvPicPr>
          <p:cNvPr id="7" name="Image 6"/>
          <p:cNvPicPr>
            <a:picLocks noChangeAspect="1"/>
          </p:cNvPicPr>
          <p:nvPr>
            <p:custDataLst>
              <p:tags r:id="rId4"/>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338" y="1329912"/>
            <a:ext cx="3410475" cy="2689179"/>
          </a:xfrm>
          <a:prstGeom prst="rect">
            <a:avLst/>
          </a:prstGeom>
        </p:spPr>
      </p:pic>
      <p:sp>
        <p:nvSpPr>
          <p:cNvPr id="8" name="Rectangle 7"/>
          <p:cNvSpPr/>
          <p:nvPr>
            <p:custDataLst>
              <p:tags r:id="rId5"/>
            </p:custDataLst>
          </p:nvPr>
        </p:nvSpPr>
        <p:spPr>
          <a:xfrm>
            <a:off x="832339" y="4047975"/>
            <a:ext cx="3528526" cy="646331"/>
          </a:xfrm>
          <a:prstGeom prst="rect">
            <a:avLst/>
          </a:prstGeom>
        </p:spPr>
        <p:txBody>
          <a:bodyPr wrap="square">
            <a:spAutoFit/>
          </a:bodyPr>
          <a:lstStyle/>
          <a:p>
            <a:pPr algn="ctr"/>
            <a:r>
              <a:rPr lang="fr-CA" b="1" dirty="0">
                <a:solidFill>
                  <a:srgbClr val="727272"/>
                </a:solidFill>
              </a:rPr>
              <a:t>Hôpitaux </a:t>
            </a:r>
            <a:r>
              <a:rPr lang="fr-CA" dirty="0">
                <a:solidFill>
                  <a:srgbClr val="727272"/>
                </a:solidFill>
              </a:rPr>
              <a:t>offrent</a:t>
            </a:r>
          </a:p>
          <a:p>
            <a:pPr algn="ctr"/>
            <a:r>
              <a:rPr lang="fr-CA" dirty="0">
                <a:solidFill>
                  <a:srgbClr val="727272"/>
                </a:solidFill>
              </a:rPr>
              <a:t>des environnements sans fumée</a:t>
            </a:r>
          </a:p>
        </p:txBody>
      </p:sp>
    </p:spTree>
    <p:extLst>
      <p:ext uri="{BB962C8B-B14F-4D97-AF65-F5344CB8AC3E}">
        <p14:creationId xmlns:p14="http://schemas.microsoft.com/office/powerpoint/2010/main" val="2284720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792481" y="215684"/>
            <a:ext cx="7722870" cy="807480"/>
          </a:xfrm>
        </p:spPr>
        <p:txBody>
          <a:bodyPr>
            <a:normAutofit/>
          </a:bodyPr>
          <a:lstStyle/>
          <a:p>
            <a:r>
              <a:rPr lang="fr-CA" sz="2500" dirty="0" smtClean="0"/>
              <a:t>Dès le 31 mai 2020… </a:t>
            </a:r>
            <a:endParaRPr lang="fr-CA" sz="2500" dirty="0"/>
          </a:p>
        </p:txBody>
      </p:sp>
      <p:sp>
        <p:nvSpPr>
          <p:cNvPr id="4" name="Espace réservé du numéro de diapositive 3"/>
          <p:cNvSpPr>
            <a:spLocks noGrp="1"/>
          </p:cNvSpPr>
          <p:nvPr>
            <p:ph type="sldNum" sz="quarter" idx="12"/>
            <p:custDataLst>
              <p:tags r:id="rId2"/>
            </p:custDataLst>
          </p:nvPr>
        </p:nvSpPr>
        <p:spPr/>
        <p:txBody>
          <a:bodyPr/>
          <a:lstStyle/>
          <a:p>
            <a:fld id="{EC1A4259-C848-47AA-8FC5-63A0EB1896A5}" type="slidenum">
              <a:rPr lang="fr-CA" smtClean="0">
                <a:solidFill>
                  <a:prstClr val="white">
                    <a:lumMod val="75000"/>
                  </a:prstClr>
                </a:solidFill>
              </a:rPr>
              <a:pPr/>
              <a:t>8</a:t>
            </a:fld>
            <a:endParaRPr lang="fr-CA">
              <a:solidFill>
                <a:prstClr val="white">
                  <a:lumMod val="75000"/>
                </a:prstClr>
              </a:solidFill>
            </a:endParaRPr>
          </a:p>
        </p:txBody>
      </p:sp>
      <p:sp>
        <p:nvSpPr>
          <p:cNvPr id="6" name="Espace réservé du contenu 2"/>
          <p:cNvSpPr txBox="1">
            <a:spLocks/>
          </p:cNvSpPr>
          <p:nvPr>
            <p:custDataLst>
              <p:tags r:id="rId3"/>
            </p:custDataLst>
          </p:nvPr>
        </p:nvSpPr>
        <p:spPr>
          <a:xfrm>
            <a:off x="4528652" y="1924804"/>
            <a:ext cx="4147422" cy="194381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lvl="1" indent="-342900">
              <a:lnSpc>
                <a:spcPct val="100000"/>
              </a:lnSpc>
              <a:spcBef>
                <a:spcPts val="0"/>
              </a:spcBef>
              <a:spcAft>
                <a:spcPts val="1200"/>
              </a:spcAft>
              <a:buClr>
                <a:srgbClr val="00B0F0"/>
              </a:buClr>
              <a:buFont typeface="Courier New" pitchFamily="49" charset="0"/>
              <a:buChar char="o"/>
            </a:pPr>
            <a:r>
              <a:rPr lang="fr-CA" sz="2400" dirty="0" smtClean="0">
                <a:solidFill>
                  <a:srgbClr val="727272"/>
                </a:solidFill>
              </a:rPr>
              <a:t>Installations ciblées : </a:t>
            </a:r>
          </a:p>
          <a:p>
            <a:pPr marL="531813" lvl="1" indent="-176213">
              <a:lnSpc>
                <a:spcPct val="100000"/>
              </a:lnSpc>
              <a:spcBef>
                <a:spcPts val="0"/>
              </a:spcBef>
              <a:buClr>
                <a:srgbClr val="00B0F0"/>
              </a:buClr>
              <a:buFontTx/>
              <a:buChar char="-"/>
            </a:pPr>
            <a:r>
              <a:rPr lang="fr-CA" b="1" dirty="0" smtClean="0">
                <a:solidFill>
                  <a:srgbClr val="727272"/>
                </a:solidFill>
              </a:rPr>
              <a:t>11</a:t>
            </a:r>
            <a:r>
              <a:rPr lang="fr-CA" dirty="0" smtClean="0">
                <a:solidFill>
                  <a:srgbClr val="727272"/>
                </a:solidFill>
              </a:rPr>
              <a:t> CHSLD</a:t>
            </a:r>
          </a:p>
          <a:p>
            <a:pPr marL="531813" lvl="1" indent="-176213">
              <a:lnSpc>
                <a:spcPct val="100000"/>
              </a:lnSpc>
              <a:spcBef>
                <a:spcPts val="0"/>
              </a:spcBef>
              <a:buClr>
                <a:srgbClr val="00B0F0"/>
              </a:buClr>
              <a:buFontTx/>
              <a:buChar char="-"/>
            </a:pPr>
            <a:r>
              <a:rPr lang="fr-CA" b="1" dirty="0" smtClean="0">
                <a:solidFill>
                  <a:srgbClr val="727272"/>
                </a:solidFill>
              </a:rPr>
              <a:t>2</a:t>
            </a:r>
            <a:r>
              <a:rPr lang="fr-CA" dirty="0" smtClean="0">
                <a:solidFill>
                  <a:srgbClr val="727272"/>
                </a:solidFill>
              </a:rPr>
              <a:t> CRD – services résidentiels</a:t>
            </a:r>
          </a:p>
          <a:p>
            <a:pPr marL="531813" lvl="1" indent="-176213">
              <a:lnSpc>
                <a:spcPct val="100000"/>
              </a:lnSpc>
              <a:spcBef>
                <a:spcPts val="0"/>
              </a:spcBef>
              <a:buClr>
                <a:srgbClr val="00B0F0"/>
              </a:buClr>
              <a:buFontTx/>
              <a:buChar char="-"/>
            </a:pPr>
            <a:r>
              <a:rPr lang="fr-CA" b="1" dirty="0" smtClean="0">
                <a:solidFill>
                  <a:srgbClr val="727272"/>
                </a:solidFill>
              </a:rPr>
              <a:t>19 </a:t>
            </a:r>
            <a:r>
              <a:rPr lang="fr-CA" dirty="0" smtClean="0">
                <a:solidFill>
                  <a:srgbClr val="727272"/>
                </a:solidFill>
              </a:rPr>
              <a:t>RAC avec usagers hébergés </a:t>
            </a:r>
          </a:p>
          <a:p>
            <a:pPr>
              <a:lnSpc>
                <a:spcPct val="100000"/>
              </a:lnSpc>
              <a:spcBef>
                <a:spcPts val="0"/>
              </a:spcBef>
              <a:spcAft>
                <a:spcPts val="3000"/>
              </a:spcAft>
            </a:pPr>
            <a:endParaRPr lang="fr-CA" sz="2800" dirty="0">
              <a:solidFill>
                <a:prstClr val="black">
                  <a:lumMod val="65000"/>
                  <a:lumOff val="35000"/>
                </a:prstClr>
              </a:solidFill>
            </a:endParaRPr>
          </a:p>
        </p:txBody>
      </p:sp>
      <p:pic>
        <p:nvPicPr>
          <p:cNvPr id="7" name="Image 6"/>
          <p:cNvPicPr>
            <a:picLocks noChangeAspect="1"/>
          </p:cNvPicPr>
          <p:nvPr>
            <p:custDataLst>
              <p:tags r:id="rId4"/>
            </p:custDataLst>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92481" y="1405467"/>
            <a:ext cx="3244257" cy="2558115"/>
          </a:xfrm>
          <a:prstGeom prst="rect">
            <a:avLst/>
          </a:prstGeom>
        </p:spPr>
      </p:pic>
      <p:sp>
        <p:nvSpPr>
          <p:cNvPr id="5" name="Rectangle 4"/>
          <p:cNvSpPr/>
          <p:nvPr>
            <p:custDataLst>
              <p:tags r:id="rId5"/>
            </p:custDataLst>
          </p:nvPr>
        </p:nvSpPr>
        <p:spPr>
          <a:xfrm>
            <a:off x="792481" y="4060747"/>
            <a:ext cx="3244257" cy="2585323"/>
          </a:xfrm>
          <a:prstGeom prst="rect">
            <a:avLst/>
          </a:prstGeom>
        </p:spPr>
        <p:txBody>
          <a:bodyPr wrap="square">
            <a:spAutoFit/>
          </a:bodyPr>
          <a:lstStyle/>
          <a:p>
            <a:pPr algn="ctr"/>
            <a:r>
              <a:rPr lang="fr-CA" b="1" dirty="0">
                <a:solidFill>
                  <a:srgbClr val="727272"/>
                </a:solidFill>
              </a:rPr>
              <a:t>CHSLD, centres de réadaptation</a:t>
            </a:r>
          </a:p>
          <a:p>
            <a:pPr algn="ctr"/>
            <a:r>
              <a:rPr lang="fr-CA" b="1" dirty="0">
                <a:solidFill>
                  <a:srgbClr val="727272"/>
                </a:solidFill>
              </a:rPr>
              <a:t>en dépendance </a:t>
            </a:r>
            <a:r>
              <a:rPr lang="fr-CA" dirty="0">
                <a:solidFill>
                  <a:srgbClr val="727272"/>
                </a:solidFill>
              </a:rPr>
              <a:t>et </a:t>
            </a:r>
            <a:r>
              <a:rPr lang="fr-CA" b="1" dirty="0">
                <a:solidFill>
                  <a:srgbClr val="727272"/>
                </a:solidFill>
              </a:rPr>
              <a:t>résidences à</a:t>
            </a:r>
          </a:p>
          <a:p>
            <a:pPr algn="ctr"/>
            <a:r>
              <a:rPr lang="fr-CA" b="1" dirty="0">
                <a:solidFill>
                  <a:srgbClr val="727272"/>
                </a:solidFill>
              </a:rPr>
              <a:t>assistance continue </a:t>
            </a:r>
            <a:r>
              <a:rPr lang="fr-CA" dirty="0">
                <a:solidFill>
                  <a:srgbClr val="727272"/>
                </a:solidFill>
              </a:rPr>
              <a:t>avec usagers</a:t>
            </a:r>
          </a:p>
          <a:p>
            <a:pPr algn="ctr"/>
            <a:r>
              <a:rPr lang="fr-CA" dirty="0">
                <a:solidFill>
                  <a:srgbClr val="727272"/>
                </a:solidFill>
              </a:rPr>
              <a:t>hébergés offrent</a:t>
            </a:r>
          </a:p>
          <a:p>
            <a:pPr algn="ctr"/>
            <a:r>
              <a:rPr lang="fr-CA" dirty="0">
                <a:solidFill>
                  <a:srgbClr val="727272"/>
                </a:solidFill>
              </a:rPr>
              <a:t>des environnements sans fumée</a:t>
            </a:r>
          </a:p>
        </p:txBody>
      </p:sp>
    </p:spTree>
    <p:extLst>
      <p:ext uri="{BB962C8B-B14F-4D97-AF65-F5344CB8AC3E}">
        <p14:creationId xmlns:p14="http://schemas.microsoft.com/office/powerpoint/2010/main" val="33780023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820615" y="215684"/>
            <a:ext cx="7694735" cy="807480"/>
          </a:xfrm>
        </p:spPr>
        <p:txBody>
          <a:bodyPr>
            <a:normAutofit/>
          </a:bodyPr>
          <a:lstStyle/>
          <a:p>
            <a:r>
              <a:rPr lang="fr-CA" sz="2500" dirty="0" smtClean="0"/>
              <a:t>Sur nos terrains et nos stationnements…</a:t>
            </a:r>
            <a:endParaRPr lang="fr-CA" sz="2500" dirty="0"/>
          </a:p>
        </p:txBody>
      </p:sp>
      <p:sp>
        <p:nvSpPr>
          <p:cNvPr id="4" name="Espace réservé du numéro de diapositive 3"/>
          <p:cNvSpPr>
            <a:spLocks noGrp="1"/>
          </p:cNvSpPr>
          <p:nvPr>
            <p:ph type="sldNum" sz="quarter" idx="12"/>
            <p:custDataLst>
              <p:tags r:id="rId2"/>
            </p:custDataLst>
          </p:nvPr>
        </p:nvSpPr>
        <p:spPr/>
        <p:txBody>
          <a:bodyPr/>
          <a:lstStyle/>
          <a:p>
            <a:fld id="{EC1A4259-C848-47AA-8FC5-63A0EB1896A5}" type="slidenum">
              <a:rPr lang="fr-CA" smtClean="0">
                <a:solidFill>
                  <a:prstClr val="white">
                    <a:lumMod val="75000"/>
                  </a:prstClr>
                </a:solidFill>
              </a:rPr>
              <a:pPr/>
              <a:t>9</a:t>
            </a:fld>
            <a:endParaRPr lang="fr-CA">
              <a:solidFill>
                <a:prstClr val="white">
                  <a:lumMod val="75000"/>
                </a:prstClr>
              </a:solidFill>
            </a:endParaRPr>
          </a:p>
        </p:txBody>
      </p:sp>
      <p:pic>
        <p:nvPicPr>
          <p:cNvPr id="8" name="Picture 3"/>
          <p:cNvPicPr>
            <a:picLocks noChangeAspect="1" noChangeArrowheads="1"/>
          </p:cNvPicPr>
          <p:nvPr>
            <p:custDataLst>
              <p:tags r:id="rId3"/>
            </p:custDataLst>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50433" y="1058333"/>
            <a:ext cx="3686563" cy="5548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333856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5"/>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5"/>
</p:tagLst>
</file>

<file path=ppt/tags/tag2.xml><?xml version="1.0" encoding="utf-8"?>
<p:tagLst xmlns:a="http://schemas.openxmlformats.org/drawingml/2006/main" xmlns:r="http://schemas.openxmlformats.org/officeDocument/2006/relationships" xmlns:p="http://schemas.openxmlformats.org/presentationml/2006/main">
  <p:tag name="NUM" val="1"/>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5.xml><?xml version="1.0" encoding="utf-8"?>
<p:tagLst xmlns:a="http://schemas.openxmlformats.org/drawingml/2006/main" xmlns:r="http://schemas.openxmlformats.org/officeDocument/2006/relationships" xmlns:p="http://schemas.openxmlformats.org/presentationml/2006/main">
  <p:tag name="NUM" val="1"/>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3"/>
</p:tagLst>
</file>

<file path=ppt/tags/tag28.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2"/>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3"/>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5"/>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40.xml><?xml version="1.0" encoding="utf-8"?>
<p:tagLst xmlns:a="http://schemas.openxmlformats.org/drawingml/2006/main" xmlns:r="http://schemas.openxmlformats.org/officeDocument/2006/relationships" xmlns:p="http://schemas.openxmlformats.org/presentationml/2006/main">
  <p:tag name="NUM" val="4"/>
</p:tagLst>
</file>

<file path=ppt/tags/tag41.xml><?xml version="1.0" encoding="utf-8"?>
<p:tagLst xmlns:a="http://schemas.openxmlformats.org/drawingml/2006/main" xmlns:r="http://schemas.openxmlformats.org/officeDocument/2006/relationships" xmlns:p="http://schemas.openxmlformats.org/presentationml/2006/main">
  <p:tag name="NUM" val="5"/>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1179</Words>
  <Application>Microsoft Office PowerPoint</Application>
  <PresentationFormat>Affichage à l'écran (4:3)</PresentationFormat>
  <Paragraphs>175</Paragraphs>
  <Slides>16</Slides>
  <Notes>14</Notes>
  <HiddenSlides>0</HiddenSlides>
  <MMClips>0</MMClips>
  <ScaleCrop>false</ScaleCrop>
  <HeadingPairs>
    <vt:vector size="4" baseType="variant">
      <vt:variant>
        <vt:lpstr>Thème</vt:lpstr>
      </vt:variant>
      <vt:variant>
        <vt:i4>2</vt:i4>
      </vt:variant>
      <vt:variant>
        <vt:lpstr>Titres des diapositives</vt:lpstr>
      </vt:variant>
      <vt:variant>
        <vt:i4>16</vt:i4>
      </vt:variant>
    </vt:vector>
  </HeadingPairs>
  <TitlesOfParts>
    <vt:vector size="18" baseType="lpstr">
      <vt:lpstr>Titre et contenu</vt:lpstr>
      <vt:lpstr>1_Titre et contenu</vt:lpstr>
      <vt:lpstr>Dès le 31 mai : pour  un environnement sans fumée   </vt:lpstr>
      <vt:lpstr>Dans notre CISSS, on respire mieux!</vt:lpstr>
      <vt:lpstr>Loi 44 : Lutte contre le tabagisme </vt:lpstr>
      <vt:lpstr>Politique pour des environnements sans fumée</vt:lpstr>
      <vt:lpstr>Définition du tabac</vt:lpstr>
      <vt:lpstr>Dès le 31 mai 2018… </vt:lpstr>
      <vt:lpstr>Dès le 31 mai 2019… </vt:lpstr>
      <vt:lpstr>Dès le 31 mai 2020… </vt:lpstr>
      <vt:lpstr>Sur nos terrains et nos stationnements…</vt:lpstr>
      <vt:lpstr>Pour vous outiller</vt:lpstr>
      <vt:lpstr>Pour en savoir plus</vt:lpstr>
      <vt:lpstr>Les centres d’abandon du tabagisme en Montérégie (CAT)</vt:lpstr>
      <vt:lpstr>Les services en abandon du tabac</vt:lpstr>
      <vt:lpstr>Schéma d’intervention lors d’un non respect de la politique – phase du 31 mai 2018</vt:lpstr>
      <vt:lpstr>Rappelez-vous que…</vt:lpstr>
      <vt:lpstr>Présentation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Dès le 31 mai : pour  un environnement sans fumée   Sophie Leduc</dc:title>
  <dc:creator>Sophie Leduc</dc:creator>
  <cp:lastModifiedBy>Sophie Leduc</cp:lastModifiedBy>
  <cp:revision>8</cp:revision>
  <dcterms:created xsi:type="dcterms:W3CDTF">2018-06-12T18:25:30Z</dcterms:created>
  <dcterms:modified xsi:type="dcterms:W3CDTF">2018-06-12T19:45:40Z</dcterms:modified>
</cp:coreProperties>
</file>