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61" r:id="rId2"/>
    <p:sldId id="262" r:id="rId3"/>
    <p:sldId id="267" r:id="rId4"/>
    <p:sldId id="263" r:id="rId5"/>
    <p:sldId id="268" r:id="rId6"/>
    <p:sldId id="269" r:id="rId7"/>
    <p:sldId id="270" r:id="rId8"/>
    <p:sldId id="265" r:id="rId9"/>
    <p:sldId id="264" r:id="rId10"/>
    <p:sldId id="271" r:id="rId11"/>
    <p:sldId id="273" r:id="rId12"/>
    <p:sldId id="266" r:id="rId13"/>
    <p:sldId id="272" r:id="rId14"/>
    <p:sldId id="274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C85"/>
    <a:srgbClr val="ECFEFE"/>
    <a:srgbClr val="FFD1D5"/>
    <a:srgbClr val="0081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56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5A3303-2182-4C68-88A1-D641421E0FE5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fr-FR"/>
        </a:p>
      </dgm:t>
    </dgm:pt>
    <dgm:pt modelId="{63D90BB0-5CEB-48C9-9E72-FC43C6486BD5}">
      <dgm:prSet phldrT="[Texte]"/>
      <dgm:spPr/>
      <dgm:t>
        <a:bodyPr/>
        <a:lstStyle/>
        <a:p>
          <a:r>
            <a:rPr lang="fr-CA" b="1" dirty="0" smtClean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Remplir le FORMULAIRE</a:t>
          </a:r>
        </a:p>
        <a:p>
          <a:endParaRPr lang="fr-CA" b="1" dirty="0" smtClean="0"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DDA93A-D2A2-4599-8B4A-0E5EE202F2B6}" type="parTrans" cxnId="{F566FE02-DCF0-405E-8A2A-7C84E51B44DC}">
      <dgm:prSet/>
      <dgm:spPr/>
      <dgm:t>
        <a:bodyPr/>
        <a:lstStyle/>
        <a:p>
          <a:endParaRPr lang="fr-FR"/>
        </a:p>
      </dgm:t>
    </dgm:pt>
    <dgm:pt modelId="{63BDDA09-D042-4805-99D5-40FA3F6CC426}" type="sibTrans" cxnId="{F566FE02-DCF0-405E-8A2A-7C84E51B44DC}">
      <dgm:prSet/>
      <dgm:spPr/>
      <dgm:t>
        <a:bodyPr/>
        <a:lstStyle/>
        <a:p>
          <a:endParaRPr lang="fr-FR"/>
        </a:p>
      </dgm:t>
    </dgm:pt>
    <dgm:pt modelId="{95B7BCE1-8608-4694-B96E-30904820FB0D}">
      <dgm:prSet phldrT="[Texte]"/>
      <dgm:spPr/>
      <dgm:t>
        <a:bodyPr/>
        <a:lstStyle/>
        <a:p>
          <a:r>
            <a:rPr lang="fr-CA" b="1" smtClean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Fournir la PREUVE</a:t>
          </a:r>
          <a:r>
            <a:rPr lang="fr-CA" b="1" baseline="0" smtClean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 D’ÉTUDES</a:t>
          </a:r>
          <a:endParaRPr lang="fr-FR" b="1" dirty="0">
            <a:solidFill>
              <a:schemeClr val="bg1"/>
            </a:solidFill>
          </a:endParaRPr>
        </a:p>
      </dgm:t>
    </dgm:pt>
    <dgm:pt modelId="{B783F74E-A371-4C9C-ADEB-7FCB00837A7B}" type="parTrans" cxnId="{B574B67E-63FF-4084-AB51-C50FB72CF446}">
      <dgm:prSet/>
      <dgm:spPr/>
      <dgm:t>
        <a:bodyPr/>
        <a:lstStyle/>
        <a:p>
          <a:endParaRPr lang="fr-FR"/>
        </a:p>
      </dgm:t>
    </dgm:pt>
    <dgm:pt modelId="{A1FC34C3-12B1-4D9D-8EFD-25B18228BB0A}" type="sibTrans" cxnId="{B574B67E-63FF-4084-AB51-C50FB72CF446}">
      <dgm:prSet/>
      <dgm:spPr/>
      <dgm:t>
        <a:bodyPr/>
        <a:lstStyle/>
        <a:p>
          <a:endParaRPr lang="fr-FR"/>
        </a:p>
      </dgm:t>
    </dgm:pt>
    <dgm:pt modelId="{D94FEDE9-5902-4D61-AD09-08710113D027}">
      <dgm:prSet phldrT="[Texte]"/>
      <dgm:spPr/>
      <dgm:t>
        <a:bodyPr/>
        <a:lstStyle/>
        <a:p>
          <a:r>
            <a:rPr lang="fr-CA" b="1" smtClean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Modifier la WEB-DISPO</a:t>
          </a:r>
          <a:endParaRPr lang="fr-FR" b="1" dirty="0">
            <a:solidFill>
              <a:schemeClr val="bg1"/>
            </a:solidFill>
          </a:endParaRPr>
        </a:p>
      </dgm:t>
    </dgm:pt>
    <dgm:pt modelId="{30966BCA-94A0-486C-B37B-2328E50B1502}" type="parTrans" cxnId="{D4EC2E8F-9861-4E58-9D06-4E1F1AA75A41}">
      <dgm:prSet/>
      <dgm:spPr/>
      <dgm:t>
        <a:bodyPr/>
        <a:lstStyle/>
        <a:p>
          <a:endParaRPr lang="fr-FR"/>
        </a:p>
      </dgm:t>
    </dgm:pt>
    <dgm:pt modelId="{AFB65C62-4E0C-4ED6-97FE-BD8BB813822D}" type="sibTrans" cxnId="{D4EC2E8F-9861-4E58-9D06-4E1F1AA75A41}">
      <dgm:prSet/>
      <dgm:spPr/>
      <dgm:t>
        <a:bodyPr/>
        <a:lstStyle/>
        <a:p>
          <a:endParaRPr lang="fr-FR"/>
        </a:p>
      </dgm:t>
    </dgm:pt>
    <dgm:pt modelId="{F41D52AA-94BD-4BC5-95AD-29BEDE4BE592}" type="pres">
      <dgm:prSet presAssocID="{F25A3303-2182-4C68-88A1-D641421E0FE5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56114EC7-BB41-41BA-959F-DCB997C5A6EB}" type="pres">
      <dgm:prSet presAssocID="{63D90BB0-5CEB-48C9-9E72-FC43C6486BD5}" presName="Accent1" presStyleCnt="0"/>
      <dgm:spPr/>
      <dgm:t>
        <a:bodyPr/>
        <a:lstStyle/>
        <a:p>
          <a:endParaRPr lang="fr-FR"/>
        </a:p>
      </dgm:t>
    </dgm:pt>
    <dgm:pt modelId="{7754BBAC-629F-44B8-B96E-93FD8C250A16}" type="pres">
      <dgm:prSet presAssocID="{63D90BB0-5CEB-48C9-9E72-FC43C6486BD5}" presName="Accent" presStyleLbl="node1" presStyleIdx="0" presStyleCnt="3"/>
      <dgm:spPr/>
      <dgm:t>
        <a:bodyPr/>
        <a:lstStyle/>
        <a:p>
          <a:endParaRPr lang="fr-FR"/>
        </a:p>
      </dgm:t>
    </dgm:pt>
    <dgm:pt modelId="{9A9ED8C3-8104-40B4-BE0B-0500EC0F82DF}" type="pres">
      <dgm:prSet presAssocID="{63D90BB0-5CEB-48C9-9E72-FC43C6486BD5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6BD19C9-C07F-4361-AC21-2EAC0B24364B}" type="pres">
      <dgm:prSet presAssocID="{95B7BCE1-8608-4694-B96E-30904820FB0D}" presName="Accent2" presStyleCnt="0"/>
      <dgm:spPr/>
      <dgm:t>
        <a:bodyPr/>
        <a:lstStyle/>
        <a:p>
          <a:endParaRPr lang="fr-FR"/>
        </a:p>
      </dgm:t>
    </dgm:pt>
    <dgm:pt modelId="{BE699278-A7BD-427D-90FF-5D6D4AA5E0E4}" type="pres">
      <dgm:prSet presAssocID="{95B7BCE1-8608-4694-B96E-30904820FB0D}" presName="Accent" presStyleLbl="node1" presStyleIdx="1" presStyleCnt="3"/>
      <dgm:spPr/>
      <dgm:t>
        <a:bodyPr/>
        <a:lstStyle/>
        <a:p>
          <a:endParaRPr lang="fr-FR"/>
        </a:p>
      </dgm:t>
    </dgm:pt>
    <dgm:pt modelId="{02B6F410-9B53-4A5E-B8BF-CC964D6B15BF}" type="pres">
      <dgm:prSet presAssocID="{95B7BCE1-8608-4694-B96E-30904820FB0D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0CF2643-80EE-4C14-8AB7-62637803C471}" type="pres">
      <dgm:prSet presAssocID="{D94FEDE9-5902-4D61-AD09-08710113D027}" presName="Accent3" presStyleCnt="0"/>
      <dgm:spPr/>
      <dgm:t>
        <a:bodyPr/>
        <a:lstStyle/>
        <a:p>
          <a:endParaRPr lang="fr-FR"/>
        </a:p>
      </dgm:t>
    </dgm:pt>
    <dgm:pt modelId="{DA472E2E-CDC8-4D98-AAEE-2B8CD50F88E9}" type="pres">
      <dgm:prSet presAssocID="{D94FEDE9-5902-4D61-AD09-08710113D027}" presName="Accent" presStyleLbl="node1" presStyleIdx="2" presStyleCnt="3"/>
      <dgm:spPr/>
      <dgm:t>
        <a:bodyPr/>
        <a:lstStyle/>
        <a:p>
          <a:endParaRPr lang="fr-FR"/>
        </a:p>
      </dgm:t>
    </dgm:pt>
    <dgm:pt modelId="{6F5BE446-6649-4441-B8FE-4DF6A6EE0487}" type="pres">
      <dgm:prSet presAssocID="{D94FEDE9-5902-4D61-AD09-08710113D027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8135B8A-5324-4606-9A96-DDF4FB416E4B}" type="presOf" srcId="{D94FEDE9-5902-4D61-AD09-08710113D027}" destId="{6F5BE446-6649-4441-B8FE-4DF6A6EE0487}" srcOrd="0" destOrd="0" presId="urn:microsoft.com/office/officeart/2009/layout/CircleArrowProcess"/>
    <dgm:cxn modelId="{F566FE02-DCF0-405E-8A2A-7C84E51B44DC}" srcId="{F25A3303-2182-4C68-88A1-D641421E0FE5}" destId="{63D90BB0-5CEB-48C9-9E72-FC43C6486BD5}" srcOrd="0" destOrd="0" parTransId="{62DDA93A-D2A2-4599-8B4A-0E5EE202F2B6}" sibTransId="{63BDDA09-D042-4805-99D5-40FA3F6CC426}"/>
    <dgm:cxn modelId="{7D5DFFE3-CA92-43D0-A8F6-0BDB2F525523}" type="presOf" srcId="{95B7BCE1-8608-4694-B96E-30904820FB0D}" destId="{02B6F410-9B53-4A5E-B8BF-CC964D6B15BF}" srcOrd="0" destOrd="0" presId="urn:microsoft.com/office/officeart/2009/layout/CircleArrowProcess"/>
    <dgm:cxn modelId="{D4EC2E8F-9861-4E58-9D06-4E1F1AA75A41}" srcId="{F25A3303-2182-4C68-88A1-D641421E0FE5}" destId="{D94FEDE9-5902-4D61-AD09-08710113D027}" srcOrd="2" destOrd="0" parTransId="{30966BCA-94A0-486C-B37B-2328E50B1502}" sibTransId="{AFB65C62-4E0C-4ED6-97FE-BD8BB813822D}"/>
    <dgm:cxn modelId="{AE1AFBDA-8B3C-494B-B119-8BC32EDD7DB1}" type="presOf" srcId="{F25A3303-2182-4C68-88A1-D641421E0FE5}" destId="{F41D52AA-94BD-4BC5-95AD-29BEDE4BE592}" srcOrd="0" destOrd="0" presId="urn:microsoft.com/office/officeart/2009/layout/CircleArrowProcess"/>
    <dgm:cxn modelId="{B574B67E-63FF-4084-AB51-C50FB72CF446}" srcId="{F25A3303-2182-4C68-88A1-D641421E0FE5}" destId="{95B7BCE1-8608-4694-B96E-30904820FB0D}" srcOrd="1" destOrd="0" parTransId="{B783F74E-A371-4C9C-ADEB-7FCB00837A7B}" sibTransId="{A1FC34C3-12B1-4D9D-8EFD-25B18228BB0A}"/>
    <dgm:cxn modelId="{11168ACA-4793-48A8-89E7-1A2987A61649}" type="presOf" srcId="{63D90BB0-5CEB-48C9-9E72-FC43C6486BD5}" destId="{9A9ED8C3-8104-40B4-BE0B-0500EC0F82DF}" srcOrd="0" destOrd="0" presId="urn:microsoft.com/office/officeart/2009/layout/CircleArrowProcess"/>
    <dgm:cxn modelId="{4B0BC238-4F32-414B-B314-EF232BEC5078}" type="presParOf" srcId="{F41D52AA-94BD-4BC5-95AD-29BEDE4BE592}" destId="{56114EC7-BB41-41BA-959F-DCB997C5A6EB}" srcOrd="0" destOrd="0" presId="urn:microsoft.com/office/officeart/2009/layout/CircleArrowProcess"/>
    <dgm:cxn modelId="{2B0ED303-358B-46AD-98D2-8EC5F94C63F0}" type="presParOf" srcId="{56114EC7-BB41-41BA-959F-DCB997C5A6EB}" destId="{7754BBAC-629F-44B8-B96E-93FD8C250A16}" srcOrd="0" destOrd="0" presId="urn:microsoft.com/office/officeart/2009/layout/CircleArrowProcess"/>
    <dgm:cxn modelId="{5583AF79-0BBD-4850-BE63-0FF605BBC1F3}" type="presParOf" srcId="{F41D52AA-94BD-4BC5-95AD-29BEDE4BE592}" destId="{9A9ED8C3-8104-40B4-BE0B-0500EC0F82DF}" srcOrd="1" destOrd="0" presId="urn:microsoft.com/office/officeart/2009/layout/CircleArrowProcess"/>
    <dgm:cxn modelId="{897DEBD4-B24C-4B70-B884-E73F39349450}" type="presParOf" srcId="{F41D52AA-94BD-4BC5-95AD-29BEDE4BE592}" destId="{A6BD19C9-C07F-4361-AC21-2EAC0B24364B}" srcOrd="2" destOrd="0" presId="urn:microsoft.com/office/officeart/2009/layout/CircleArrowProcess"/>
    <dgm:cxn modelId="{C1C9C994-A49E-4037-9F15-D5B811B92661}" type="presParOf" srcId="{A6BD19C9-C07F-4361-AC21-2EAC0B24364B}" destId="{BE699278-A7BD-427D-90FF-5D6D4AA5E0E4}" srcOrd="0" destOrd="0" presId="urn:microsoft.com/office/officeart/2009/layout/CircleArrowProcess"/>
    <dgm:cxn modelId="{5630D4A9-5009-4859-A455-F4EF17225061}" type="presParOf" srcId="{F41D52AA-94BD-4BC5-95AD-29BEDE4BE592}" destId="{02B6F410-9B53-4A5E-B8BF-CC964D6B15BF}" srcOrd="3" destOrd="0" presId="urn:microsoft.com/office/officeart/2009/layout/CircleArrowProcess"/>
    <dgm:cxn modelId="{BF2CA271-E3CD-4B21-A7DD-DBF9A70EDA21}" type="presParOf" srcId="{F41D52AA-94BD-4BC5-95AD-29BEDE4BE592}" destId="{B0CF2643-80EE-4C14-8AB7-62637803C471}" srcOrd="4" destOrd="0" presId="urn:microsoft.com/office/officeart/2009/layout/CircleArrowProcess"/>
    <dgm:cxn modelId="{E0427695-3D53-481D-848C-633F7FC9AF9C}" type="presParOf" srcId="{B0CF2643-80EE-4C14-8AB7-62637803C471}" destId="{DA472E2E-CDC8-4D98-AAEE-2B8CD50F88E9}" srcOrd="0" destOrd="0" presId="urn:microsoft.com/office/officeart/2009/layout/CircleArrowProcess"/>
    <dgm:cxn modelId="{6927A629-3944-44D1-B7FF-44A38E809596}" type="presParOf" srcId="{F41D52AA-94BD-4BC5-95AD-29BEDE4BE592}" destId="{6F5BE446-6649-4441-B8FE-4DF6A6EE0487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54BBAC-629F-44B8-B96E-93FD8C250A16}">
      <dsp:nvSpPr>
        <dsp:cNvPr id="0" name=""/>
        <dsp:cNvSpPr/>
      </dsp:nvSpPr>
      <dsp:spPr>
        <a:xfrm>
          <a:off x="1923900" y="0"/>
          <a:ext cx="2340345" cy="2340702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9ED8C3-8104-40B4-BE0B-0500EC0F82DF}">
      <dsp:nvSpPr>
        <dsp:cNvPr id="0" name=""/>
        <dsp:cNvSpPr/>
      </dsp:nvSpPr>
      <dsp:spPr>
        <a:xfrm>
          <a:off x="2441193" y="845064"/>
          <a:ext cx="1300485" cy="6500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dirty="0" smtClean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Remplir le FORMULAIRE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A" sz="1400" b="1" kern="1200" dirty="0" smtClean="0"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441193" y="845064"/>
        <a:ext cx="1300485" cy="650086"/>
      </dsp:txXfrm>
    </dsp:sp>
    <dsp:sp modelId="{BE699278-A7BD-427D-90FF-5D6D4AA5E0E4}">
      <dsp:nvSpPr>
        <dsp:cNvPr id="0" name=""/>
        <dsp:cNvSpPr/>
      </dsp:nvSpPr>
      <dsp:spPr>
        <a:xfrm>
          <a:off x="1273877" y="1344906"/>
          <a:ext cx="2340345" cy="2340702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B6F410-9B53-4A5E-B8BF-CC964D6B15BF}">
      <dsp:nvSpPr>
        <dsp:cNvPr id="0" name=""/>
        <dsp:cNvSpPr/>
      </dsp:nvSpPr>
      <dsp:spPr>
        <a:xfrm>
          <a:off x="1793807" y="2197751"/>
          <a:ext cx="1300485" cy="6500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smtClean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Fournir la PREUVE</a:t>
          </a:r>
          <a:r>
            <a:rPr lang="fr-CA" sz="1400" b="1" kern="1200" baseline="0" smtClean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 D’ÉTUDES</a:t>
          </a:r>
          <a:endParaRPr lang="fr-FR" sz="1400" b="1" kern="1200" dirty="0">
            <a:solidFill>
              <a:schemeClr val="bg1"/>
            </a:solidFill>
          </a:endParaRPr>
        </a:p>
      </dsp:txBody>
      <dsp:txXfrm>
        <a:off x="1793807" y="2197751"/>
        <a:ext cx="1300485" cy="650086"/>
      </dsp:txXfrm>
    </dsp:sp>
    <dsp:sp modelId="{DA472E2E-CDC8-4D98-AAEE-2B8CD50F88E9}">
      <dsp:nvSpPr>
        <dsp:cNvPr id="0" name=""/>
        <dsp:cNvSpPr/>
      </dsp:nvSpPr>
      <dsp:spPr>
        <a:xfrm>
          <a:off x="2090471" y="2850755"/>
          <a:ext cx="2010719" cy="2011525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5BE446-6649-4441-B8FE-4DF6A6EE0487}">
      <dsp:nvSpPr>
        <dsp:cNvPr id="0" name=""/>
        <dsp:cNvSpPr/>
      </dsp:nvSpPr>
      <dsp:spPr>
        <a:xfrm>
          <a:off x="2444270" y="3552382"/>
          <a:ext cx="1300485" cy="6500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smtClean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Modifier la WEB-DISPO</a:t>
          </a:r>
          <a:endParaRPr lang="fr-FR" sz="1400" b="1" kern="1200" dirty="0">
            <a:solidFill>
              <a:schemeClr val="bg1"/>
            </a:solidFill>
          </a:endParaRPr>
        </a:p>
      </dsp:txBody>
      <dsp:txXfrm>
        <a:off x="2444270" y="3552382"/>
        <a:ext cx="1300485" cy="6500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6753C-214B-43C8-AE18-F727F0505C5D}" type="datetimeFigureOut">
              <a:rPr lang="fr-CA" smtClean="0"/>
              <a:t>2024-01-22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62E95-36F6-4F24-8037-F32CEE4EC00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6583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1581150"/>
            <a:ext cx="7286625" cy="3100388"/>
          </a:xfrm>
        </p:spPr>
        <p:txBody>
          <a:bodyPr anchor="b">
            <a:normAutofit/>
          </a:bodyPr>
          <a:lstStyle>
            <a:lvl1pPr algn="l">
              <a:defRPr sz="540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773613"/>
            <a:ext cx="7286625" cy="1655762"/>
          </a:xfr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Modifier le style des sous-titres du masque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 smtClean="0"/>
              <a:t>XX mois année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6533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66256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38092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24963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81135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12829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8932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314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077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9025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75737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78092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1812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43807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4565471"/>
            <a:ext cx="310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0E6BFDD-DC63-4867-A7BD-B76920326F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0154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60" r:id="rId5"/>
    <p:sldLayoutId id="214748366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3C8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/>
              <a:t>Gestion des activités de remplacement (GAR)</a:t>
            </a:r>
            <a:endParaRPr lang="fr-CA" cap="all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CA" dirty="0" smtClean="0"/>
          </a:p>
          <a:p>
            <a:r>
              <a:rPr lang="fr-CA" dirty="0" smtClean="0"/>
              <a:t>Journée </a:t>
            </a:r>
            <a:r>
              <a:rPr lang="fr-CA" dirty="0"/>
              <a:t>d’accueil des nouveaux employés</a:t>
            </a:r>
          </a:p>
          <a:p>
            <a:endParaRPr lang="fr-CA" dirty="0"/>
          </a:p>
        </p:txBody>
      </p:sp>
      <p:pic>
        <p:nvPicPr>
          <p:cNvPr id="7" name="Son enregistré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623320" y="516729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317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4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Quels types d’affectations puis-je avoir?</a:t>
            </a:r>
            <a:br>
              <a:rPr lang="fr-CA" dirty="0"/>
            </a:br>
            <a:r>
              <a:rPr lang="fr-CA" dirty="0"/>
              <a:t/>
            </a:r>
            <a:br>
              <a:rPr lang="fr-CA" dirty="0"/>
            </a:br>
            <a:r>
              <a:rPr lang="fr-CA" dirty="0"/>
              <a:t/>
            </a:r>
            <a:br>
              <a:rPr lang="fr-CA" dirty="0"/>
            </a:b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1" y="1341993"/>
            <a:ext cx="7324898" cy="4136094"/>
          </a:xfrm>
        </p:spPr>
        <p:txBody>
          <a:bodyPr>
            <a:normAutofit fontScale="62500" lnSpcReduction="20000"/>
          </a:bodyPr>
          <a:lstStyle/>
          <a:p>
            <a:r>
              <a:rPr lang="fr-CA" b="1" dirty="0"/>
              <a:t>Après votre inscription sur la liste de rappel, vous pouvez avoir: </a:t>
            </a:r>
          </a:p>
          <a:p>
            <a:endParaRPr lang="fr-CA" dirty="0"/>
          </a:p>
          <a:p>
            <a:r>
              <a:rPr lang="fr-CA" dirty="0"/>
              <a:t>Des quarts réguliers</a:t>
            </a:r>
          </a:p>
          <a:p>
            <a:pPr lvl="1"/>
            <a:r>
              <a:rPr lang="fr-CA" dirty="0"/>
              <a:t>Le nombre d’heures par jour de chaque titre d’emploi est prévu à la </a:t>
            </a:r>
            <a:r>
              <a:rPr lang="fr-CA" dirty="0" smtClean="0"/>
              <a:t>nomenclature</a:t>
            </a:r>
          </a:p>
          <a:p>
            <a:endParaRPr lang="fr-CA" dirty="0"/>
          </a:p>
          <a:p>
            <a:r>
              <a:rPr lang="fr-CA" dirty="0"/>
              <a:t>Des quarts en temps supplémentaire</a:t>
            </a:r>
          </a:p>
          <a:p>
            <a:pPr lvl="1"/>
            <a:r>
              <a:rPr lang="fr-CA" dirty="0"/>
              <a:t>Plus de 8 heures dans votre journée (double);</a:t>
            </a:r>
          </a:p>
          <a:p>
            <a:pPr lvl="1"/>
            <a:r>
              <a:rPr lang="fr-CA" dirty="0"/>
              <a:t>Moins de 16 heures entre deux quarts;</a:t>
            </a:r>
          </a:p>
          <a:p>
            <a:pPr lvl="1"/>
            <a:r>
              <a:rPr lang="fr-CA" dirty="0"/>
              <a:t>Une 6e journée dans votre semaine</a:t>
            </a:r>
          </a:p>
          <a:p>
            <a:endParaRPr lang="fr-CA" dirty="0"/>
          </a:p>
          <a:p>
            <a:r>
              <a:rPr lang="fr-CA" dirty="0"/>
              <a:t>Un remplacement long terme</a:t>
            </a:r>
          </a:p>
          <a:p>
            <a:pPr lvl="1"/>
            <a:r>
              <a:rPr lang="fr-CA" dirty="0"/>
              <a:t>À durée déterminée (ex.: remplacement de vacances)</a:t>
            </a:r>
          </a:p>
          <a:p>
            <a:pPr lvl="1"/>
            <a:r>
              <a:rPr lang="fr-CA" dirty="0"/>
              <a:t>À durée indéterminée (ex.: congé de maladie, maternité, etc.)</a:t>
            </a:r>
          </a:p>
          <a:p>
            <a:endParaRPr lang="fr-CA" dirty="0"/>
          </a:p>
          <a:p>
            <a:pPr marL="0" indent="0">
              <a:buNone/>
            </a:pPr>
            <a:endParaRPr lang="fr-CA" dirty="0"/>
          </a:p>
          <a:p>
            <a:endParaRPr lang="fr-CA" dirty="0" smtClean="0"/>
          </a:p>
          <a:p>
            <a:endParaRPr lang="fr-CA" dirty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10</a:t>
            </a:fld>
            <a:endParaRPr lang="fr-CA"/>
          </a:p>
        </p:txBody>
      </p:sp>
      <p:sp>
        <p:nvSpPr>
          <p:cNvPr id="10" name="ZoneTexte 9"/>
          <p:cNvSpPr txBox="1"/>
          <p:nvPr/>
        </p:nvSpPr>
        <p:spPr>
          <a:xfrm rot="375089">
            <a:off x="8902288" y="2317785"/>
            <a:ext cx="249768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400" dirty="0" smtClean="0">
                <a:solidFill>
                  <a:srgbClr val="0081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 personne peut exprimer de la disponibilité pour plus d’un titre d’emploi dans la même catégorie que son titre principal, à condition de satisfaire aux exigences du titre d’emploi.</a:t>
            </a:r>
            <a:endParaRPr lang="fr-CA" sz="1400" dirty="0">
              <a:solidFill>
                <a:srgbClr val="0081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3099" y="1785153"/>
            <a:ext cx="3402347" cy="2665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9802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-94123"/>
            <a:ext cx="10515600" cy="966960"/>
          </a:xfrm>
        </p:spPr>
        <p:txBody>
          <a:bodyPr>
            <a:normAutofit/>
          </a:bodyPr>
          <a:lstStyle/>
          <a:p>
            <a:r>
              <a:rPr lang="fr-CA" sz="4800" dirty="0" smtClean="0"/>
              <a:t>Quoi faire en cas d’absence?</a:t>
            </a:r>
            <a:endParaRPr lang="fr-CA" sz="4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11</a:t>
            </a:fld>
            <a:endParaRPr lang="fr-CA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916839"/>
              </p:ext>
            </p:extLst>
          </p:nvPr>
        </p:nvGraphicFramePr>
        <p:xfrm>
          <a:off x="969012" y="872837"/>
          <a:ext cx="10241276" cy="63723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2002">
                  <a:extLst>
                    <a:ext uri="{9D8B030D-6E8A-4147-A177-3AD203B41FA5}">
                      <a16:colId xmlns:a16="http://schemas.microsoft.com/office/drawing/2014/main" val="2594979383"/>
                    </a:ext>
                  </a:extLst>
                </a:gridCol>
                <a:gridCol w="2076956">
                  <a:extLst>
                    <a:ext uri="{9D8B030D-6E8A-4147-A177-3AD203B41FA5}">
                      <a16:colId xmlns:a16="http://schemas.microsoft.com/office/drawing/2014/main" val="4245536246"/>
                    </a:ext>
                  </a:extLst>
                </a:gridCol>
                <a:gridCol w="197477">
                  <a:extLst>
                    <a:ext uri="{9D8B030D-6E8A-4147-A177-3AD203B41FA5}">
                      <a16:colId xmlns:a16="http://schemas.microsoft.com/office/drawing/2014/main" val="3032065786"/>
                    </a:ext>
                  </a:extLst>
                </a:gridCol>
                <a:gridCol w="1324203">
                  <a:extLst>
                    <a:ext uri="{9D8B030D-6E8A-4147-A177-3AD203B41FA5}">
                      <a16:colId xmlns:a16="http://schemas.microsoft.com/office/drawing/2014/main" val="783015857"/>
                    </a:ext>
                  </a:extLst>
                </a:gridCol>
                <a:gridCol w="692426">
                  <a:extLst>
                    <a:ext uri="{9D8B030D-6E8A-4147-A177-3AD203B41FA5}">
                      <a16:colId xmlns:a16="http://schemas.microsoft.com/office/drawing/2014/main" val="1154183007"/>
                    </a:ext>
                  </a:extLst>
                </a:gridCol>
                <a:gridCol w="1132721">
                  <a:extLst>
                    <a:ext uri="{9D8B030D-6E8A-4147-A177-3AD203B41FA5}">
                      <a16:colId xmlns:a16="http://schemas.microsoft.com/office/drawing/2014/main" val="203453364"/>
                    </a:ext>
                  </a:extLst>
                </a:gridCol>
                <a:gridCol w="1081386">
                  <a:extLst>
                    <a:ext uri="{9D8B030D-6E8A-4147-A177-3AD203B41FA5}">
                      <a16:colId xmlns:a16="http://schemas.microsoft.com/office/drawing/2014/main" val="3177762826"/>
                    </a:ext>
                  </a:extLst>
                </a:gridCol>
                <a:gridCol w="2214105">
                  <a:extLst>
                    <a:ext uri="{9D8B030D-6E8A-4147-A177-3AD203B41FA5}">
                      <a16:colId xmlns:a16="http://schemas.microsoft.com/office/drawing/2014/main" val="140706316"/>
                    </a:ext>
                  </a:extLst>
                </a:gridCol>
              </a:tblGrid>
              <a:tr h="798529">
                <a:tc gridSpan="4">
                  <a:txBody>
                    <a:bodyPr/>
                    <a:lstStyle/>
                    <a:p>
                      <a:pPr algn="l"/>
                      <a:r>
                        <a:rPr lang="fr-CA" sz="10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ÉTAPES À SUIVRE POUR SIGNALER MON ABSENCE</a:t>
                      </a:r>
                    </a:p>
                    <a:p>
                      <a:pPr algn="l"/>
                      <a:r>
                        <a:rPr lang="fr-CA" sz="10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1.Aviser la liste de rappel de mon absence le plus tôt possible afin d’activer le processus de remplacement pour combler le besoin.</a:t>
                      </a:r>
                    </a:p>
                    <a:p>
                      <a:pPr algn="l"/>
                      <a:r>
                        <a:rPr lang="fr-CA" sz="10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2.Justifier mon absence auprès de mon supérieur immédiat.</a:t>
                      </a:r>
                      <a:endParaRPr lang="fr-CA" sz="10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3C8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3C8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/>
                      <a:r>
                        <a:rPr lang="fr-CA" sz="10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À noter </a:t>
                      </a:r>
                    </a:p>
                    <a:p>
                      <a:pPr algn="l"/>
                      <a:r>
                        <a:rPr lang="fr-CA" sz="10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</a:t>
                      </a:r>
                      <a:r>
                        <a:rPr lang="fr-CA" sz="1000" b="1" i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CA" sz="10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cas d’urgence, en dehors des heures d’ouverture de la GAR, vous devez rejoindre un coordonnateur. </a:t>
                      </a:r>
                    </a:p>
                    <a:p>
                      <a:pPr algn="l"/>
                      <a:r>
                        <a:rPr lang="fr-CA" sz="10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</a:t>
                      </a:r>
                      <a:r>
                        <a:rPr lang="fr-CA" sz="1000" b="1" i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CA" sz="10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fonction de vos différentes conventions collectives vous serez automatiquement transféré à votre supérieur immédiat.</a:t>
                      </a:r>
                      <a:endParaRPr lang="fr-CA" sz="16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3C8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3C8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0730420"/>
                  </a:ext>
                </a:extLst>
              </a:tr>
              <a:tr h="313708">
                <a:tc>
                  <a:txBody>
                    <a:bodyPr/>
                    <a:lstStyle/>
                    <a:p>
                      <a:pPr algn="ctr"/>
                      <a:r>
                        <a:rPr lang="fr-CA" sz="16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Pôle GAR</a:t>
                      </a:r>
                      <a:endParaRPr lang="fr-CA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3C8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fr-CA" sz="16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DSIEU</a:t>
                      </a:r>
                      <a:endParaRPr lang="fr-CA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3C8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CA" sz="16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DRHDO</a:t>
                      </a:r>
                      <a:endParaRPr lang="fr-CA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3C8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687970"/>
                  </a:ext>
                </a:extLst>
              </a:tr>
              <a:tr h="256670">
                <a:tc>
                  <a:txBody>
                    <a:bodyPr/>
                    <a:lstStyle/>
                    <a:p>
                      <a:pPr algn="ctr"/>
                      <a:r>
                        <a:rPr lang="fr-CA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Syndicat</a:t>
                      </a:r>
                      <a:endParaRPr lang="fr-CA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fr-CA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Catégories</a:t>
                      </a:r>
                      <a:r>
                        <a:rPr lang="fr-CA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 et 2 (PAB, ADS et ASSS)</a:t>
                      </a:r>
                      <a:endParaRPr lang="fr-CA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FD1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CA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Catégorie 2 (Services auxiliaire et</a:t>
                      </a:r>
                      <a:r>
                        <a:rPr lang="fr-CA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métiers), 3 et 4 </a:t>
                      </a:r>
                      <a:endParaRPr lang="fr-CA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FD1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294639"/>
                  </a:ext>
                </a:extLst>
              </a:tr>
              <a:tr h="798529">
                <a:tc>
                  <a:txBody>
                    <a:bodyPr/>
                    <a:lstStyle/>
                    <a:p>
                      <a:pPr algn="ctr"/>
                      <a:r>
                        <a:rPr lang="fr-CA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Téléphones GAR</a:t>
                      </a:r>
                    </a:p>
                    <a:p>
                      <a:pPr algn="ctr"/>
                      <a:r>
                        <a:rPr lang="fr-CA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6h00-00h00</a:t>
                      </a:r>
                      <a:endParaRPr lang="fr-CA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fr-CA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1-833-454-3GAR </a:t>
                      </a:r>
                      <a:r>
                        <a:rPr lang="fr-CA" sz="1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</a:t>
                      </a:r>
                      <a:r>
                        <a:rPr lang="fr-CA" sz="18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fr-CA" sz="14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jours/ 7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C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fr-CA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1-833-454-3GAR </a:t>
                      </a:r>
                      <a:r>
                        <a:rPr lang="fr-CA" sz="1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</a:t>
                      </a:r>
                      <a:r>
                        <a:rPr lang="fr-CA" sz="18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 &amp; 3</a:t>
                      </a:r>
                    </a:p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fr-CA" sz="1200" b="0" kern="1200" baseline="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</a:t>
                      </a:r>
                      <a:r>
                        <a:rPr lang="fr-CA" sz="1200" b="0" kern="1200" baseline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undi </a:t>
                      </a:r>
                      <a:r>
                        <a:rPr lang="fr-CA" sz="1200" b="0" kern="1200" baseline="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au samedi: 5h30 à 00h00</a:t>
                      </a:r>
                    </a:p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fr-CA" sz="1200" b="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Dimanche: 5h30 à 21h00 </a:t>
                      </a:r>
                      <a:r>
                        <a:rPr lang="fr-CA" sz="1200" b="1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(GARDE: 21h00 à 00h00)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C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1417328"/>
                  </a:ext>
                </a:extLst>
              </a:tr>
              <a:tr h="983902">
                <a:tc>
                  <a:txBody>
                    <a:bodyPr/>
                    <a:lstStyle/>
                    <a:p>
                      <a:pPr algn="ctr"/>
                      <a:r>
                        <a:rPr lang="fr-CA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Titres d’emploi</a:t>
                      </a:r>
                      <a:endParaRPr lang="fr-CA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CA" sz="9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Infirmières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CA" sz="9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Infirmières auxiliaires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CA" sz="9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Inhalothérapeutes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CA" sz="9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Etc.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CA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PAB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CA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Aides de service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CA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CA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PAU</a:t>
                      </a:r>
                      <a:endParaRPr lang="fr-CA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CA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Préposés</a:t>
                      </a:r>
                      <a:r>
                        <a:rPr lang="fr-CA" sz="9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à l’</a:t>
                      </a:r>
                      <a:r>
                        <a:rPr lang="fr-CA" sz="9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</a:t>
                      </a:r>
                      <a:r>
                        <a:rPr lang="fr-CA" sz="9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fr-CA" sz="9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Mén</a:t>
                      </a:r>
                      <a:r>
                        <a:rPr lang="fr-CA" sz="9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fr-CA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CA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Préposés</a:t>
                      </a:r>
                      <a:r>
                        <a:rPr lang="fr-CA" sz="9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services alim.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CA" sz="9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Préposé ergo physio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CA" sz="9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Buandier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CA" sz="9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Assistants en réadaptation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CA" sz="9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Cuisinier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CA" sz="9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Etc.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CA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Ergothérapeutes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CA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Physiothérapeutes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CA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ARH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CA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Tech.</a:t>
                      </a:r>
                      <a:r>
                        <a:rPr lang="fr-CA" sz="9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en </a:t>
                      </a:r>
                      <a:r>
                        <a:rPr lang="fr-CA" sz="9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éduc</a:t>
                      </a:r>
                      <a:r>
                        <a:rPr lang="fr-CA" sz="9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Spécialisée</a:t>
                      </a:r>
                      <a:endParaRPr lang="fr-CA" sz="9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CA" sz="9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Agentes administratives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CA" sz="9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Techniciennes en admin.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CA" sz="9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Etc.</a:t>
                      </a:r>
                      <a:endParaRPr lang="fr-CA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5695792"/>
                  </a:ext>
                </a:extLst>
              </a:tr>
              <a:tr h="256670">
                <a:tc gridSpan="8">
                  <a:txBody>
                    <a:bodyPr/>
                    <a:lstStyle/>
                    <a:p>
                      <a:pPr algn="ctr"/>
                      <a:r>
                        <a:rPr lang="fr-CA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Coordonnateurs (tous les pôles)</a:t>
                      </a:r>
                      <a:endParaRPr lang="fr-CA" sz="12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3C8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CA" sz="12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CA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CA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CA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256360"/>
                  </a:ext>
                </a:extLst>
              </a:tr>
              <a:tr h="556118">
                <a:tc gridSpan="3">
                  <a:txBody>
                    <a:bodyPr/>
                    <a:lstStyle/>
                    <a:p>
                      <a:pPr algn="ctr"/>
                      <a:r>
                        <a:rPr lang="fr-CA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Hôpitaux</a:t>
                      </a:r>
                    </a:p>
                    <a:p>
                      <a:pPr algn="ctr"/>
                      <a:r>
                        <a:rPr lang="fr-CA" sz="9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 h - 8 h en semaine </a:t>
                      </a:r>
                    </a:p>
                    <a:p>
                      <a:pPr algn="ctr"/>
                      <a:r>
                        <a:rPr lang="fr-CA" sz="9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et en tout temps la FDS</a:t>
                      </a:r>
                      <a:endParaRPr lang="fr-CA" sz="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CA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CA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Hôpital du Suroît et Hôpital Barrie </a:t>
                      </a:r>
                      <a:r>
                        <a:rPr lang="fr-CA" sz="11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Memorial</a:t>
                      </a:r>
                      <a:r>
                        <a:rPr lang="fr-CA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fr-CA" sz="11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fr-CA" sz="11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450 371-9920, poste 2527</a:t>
                      </a:r>
                    </a:p>
                    <a:p>
                      <a:pPr algn="ctr"/>
                      <a:r>
                        <a:rPr lang="fr-CA" sz="11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cellulaire : 579 491-1405</a:t>
                      </a:r>
                      <a:endParaRPr lang="fr-CA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CA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A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Hôpital Anna-Laberge</a:t>
                      </a:r>
                      <a:br>
                        <a:rPr lang="fr-CA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fr-CA" sz="11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450 699-2425, poste 7400</a:t>
                      </a:r>
                    </a:p>
                    <a:p>
                      <a:pPr algn="ctr"/>
                      <a:r>
                        <a:rPr lang="fr-CA" sz="11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cellulaire : 438 821-2836</a:t>
                      </a:r>
                      <a:endParaRPr lang="fr-CA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220586"/>
                  </a:ext>
                </a:extLst>
              </a:tr>
              <a:tr h="406394">
                <a:tc gridSpan="3">
                  <a:txBody>
                    <a:bodyPr/>
                    <a:lstStyle/>
                    <a:p>
                      <a:pPr algn="ctr"/>
                      <a:r>
                        <a:rPr lang="fr-CA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CLSC – Services courant (sauf SAD)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</a:t>
                      </a:r>
                      <a:r>
                        <a:rPr lang="fr-CA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 - </a:t>
                      </a:r>
                      <a:r>
                        <a:rPr lang="fr-CA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</a:t>
                      </a:r>
                      <a:r>
                        <a:rPr lang="fr-CA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 en semaine et en tout temps la FDS </a:t>
                      </a:r>
                      <a:endParaRPr lang="fr-CA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CA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fr-CA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450 371-9920, poste 2527</a:t>
                      </a:r>
                    </a:p>
                    <a:p>
                      <a:pPr algn="ctr"/>
                      <a:r>
                        <a:rPr lang="fr-CA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Cellulaire </a:t>
                      </a:r>
                      <a:r>
                        <a:rPr lang="fr-CA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fr-CA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579-491-1405 (</a:t>
                      </a:r>
                      <a:r>
                        <a:rPr lang="fr-CA" sz="11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coordo</a:t>
                      </a:r>
                      <a:r>
                        <a:rPr lang="fr-CA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HDS)</a:t>
                      </a:r>
                    </a:p>
                    <a:p>
                      <a:pPr algn="ctr"/>
                      <a:r>
                        <a:rPr lang="fr-CA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450-699-2425 poste 7400</a:t>
                      </a:r>
                    </a:p>
                    <a:p>
                      <a:pPr algn="ctr"/>
                      <a:r>
                        <a:rPr lang="fr-CA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Cellulaire : 438-821-2836 (</a:t>
                      </a:r>
                      <a:r>
                        <a:rPr lang="fr-CA" sz="11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coordo</a:t>
                      </a:r>
                      <a:r>
                        <a:rPr lang="fr-CA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HAL)</a:t>
                      </a:r>
                    </a:p>
                    <a:p>
                      <a:pPr algn="ctr"/>
                      <a:r>
                        <a:rPr lang="fr-CA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Hugo </a:t>
                      </a:r>
                      <a:r>
                        <a:rPr lang="fr-CA" sz="11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Loisselle</a:t>
                      </a:r>
                      <a:r>
                        <a:rPr lang="fr-CA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(HAL) et Véronique Doré (HDS+HBM)</a:t>
                      </a:r>
                      <a:endParaRPr lang="fr-CA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CA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324926"/>
                  </a:ext>
                </a:extLst>
              </a:tr>
              <a:tr h="406394">
                <a:tc gridSpan="3">
                  <a:txBody>
                    <a:bodyPr/>
                    <a:lstStyle/>
                    <a:p>
                      <a:pPr algn="ctr"/>
                      <a:r>
                        <a:rPr lang="nb-NO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CHSLD, </a:t>
                      </a:r>
                      <a:r>
                        <a:rPr lang="nb-NO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SAD, </a:t>
                      </a:r>
                      <a:r>
                        <a:rPr lang="nb-NO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 et UTRF</a:t>
                      </a:r>
                    </a:p>
                    <a:p>
                      <a:pPr algn="ctr"/>
                      <a:r>
                        <a:rPr lang="fr-CA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h - 7 h en semaine et en tout temps la FDS </a:t>
                      </a:r>
                      <a:endParaRPr lang="fr-CA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fr-CA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450 829-2321, poste 3202</a:t>
                      </a:r>
                    </a:p>
                    <a:p>
                      <a:pPr algn="ctr"/>
                      <a:r>
                        <a:rPr lang="fr-CA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cellulaire : 438 827-7925</a:t>
                      </a:r>
                      <a:endParaRPr lang="fr-CA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461456"/>
                  </a:ext>
                </a:extLst>
              </a:tr>
              <a:tr h="406394">
                <a:tc gridSpan="3">
                  <a:txBody>
                    <a:bodyPr/>
                    <a:lstStyle/>
                    <a:p>
                      <a:pPr algn="ctr"/>
                      <a:r>
                        <a:rPr lang="fr-CA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CMR,SRSOR et CRDI</a:t>
                      </a:r>
                    </a:p>
                    <a:p>
                      <a:pPr algn="ctr"/>
                      <a:r>
                        <a:rPr lang="fr-CA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Soir, Nuit et FDS</a:t>
                      </a:r>
                      <a:endParaRPr lang="fr-CA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fr-CA" sz="11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450 777-6805</a:t>
                      </a:r>
                      <a:endParaRPr lang="fr-CA" sz="11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30483"/>
                  </a:ext>
                </a:extLst>
              </a:tr>
              <a:tr h="427783">
                <a:tc gridSpan="3">
                  <a:txBody>
                    <a:bodyPr/>
                    <a:lstStyle/>
                    <a:p>
                      <a:pPr algn="ctr"/>
                      <a:r>
                        <a:rPr lang="fr-CA" sz="105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Virage et Foster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Soir, Nuit et FDS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fr-CA" sz="11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450 443-6962</a:t>
                      </a:r>
                      <a:endParaRPr lang="fr-CA" sz="11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74959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952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Quels sont les moyens de communications entre la GAR et moi?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30135" y="1825625"/>
            <a:ext cx="10217728" cy="4583487"/>
          </a:xfrm>
        </p:spPr>
        <p:txBody>
          <a:bodyPr>
            <a:normAutofit/>
          </a:bodyPr>
          <a:lstStyle/>
          <a:p>
            <a:r>
              <a:rPr lang="fr-CA" sz="1900" dirty="0"/>
              <a:t>Après votre inscription sur la liste de rappel, la GAR communique avec vous afin de vous offrir des quarts de travail.</a:t>
            </a:r>
          </a:p>
          <a:p>
            <a:endParaRPr lang="fr-CA" sz="1900" dirty="0"/>
          </a:p>
          <a:p>
            <a:r>
              <a:rPr lang="fr-CA" sz="1900" dirty="0"/>
              <a:t>La GAR utilise vos numéros de téléphones disponibles à votre dossier d’employé afin de communiquer avec vous. Vous devez vous assurer que vos numéros sont valides en tout temps. </a:t>
            </a:r>
          </a:p>
          <a:p>
            <a:endParaRPr lang="fr-CA" sz="1900" dirty="0"/>
          </a:p>
          <a:p>
            <a:r>
              <a:rPr lang="fr-CA" sz="1900" dirty="0" smtClean="0"/>
              <a:t>Vous </a:t>
            </a:r>
            <a:r>
              <a:rPr lang="fr-CA" sz="1900" dirty="0"/>
              <a:t>avez </a:t>
            </a:r>
            <a:r>
              <a:rPr lang="fr-CA" sz="1900" dirty="0" smtClean="0"/>
              <a:t>le </a:t>
            </a:r>
            <a:r>
              <a:rPr lang="fr-CA" sz="1900" dirty="0"/>
              <a:t>choix de recevoir un </a:t>
            </a:r>
            <a:r>
              <a:rPr lang="fr-CA" sz="1900" u="sng" dirty="0"/>
              <a:t>message texte </a:t>
            </a:r>
            <a:r>
              <a:rPr lang="fr-CA" sz="1900" dirty="0"/>
              <a:t>plutôt qu’un appel sur votre téléphone cellulaire. </a:t>
            </a:r>
          </a:p>
          <a:p>
            <a:pPr marL="0" indent="0">
              <a:buNone/>
            </a:pPr>
            <a:endParaRPr lang="fr-CA" sz="1800" dirty="0"/>
          </a:p>
          <a:p>
            <a:pPr lvl="1"/>
            <a:r>
              <a:rPr lang="fr-CA" sz="1800" dirty="0"/>
              <a:t>Pour ce faire, vous devez remplir ce court formulaire: </a:t>
            </a:r>
            <a:r>
              <a:rPr lang="fr-CA" sz="1400" dirty="0"/>
              <a:t>https://forms.office.com/Pages/ResponsePage.aspx?id=KP7hBotfdUC_bK4kvhp5kiICAa3cDn9Nu-iuszIq99lUN1NCUDBQMkdVU1VPUVNFQjRHSlIyNUFUOC4u</a:t>
            </a:r>
          </a:p>
          <a:p>
            <a:pPr lvl="1"/>
            <a:endParaRPr lang="fr-CA" sz="1500" dirty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12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700" y="3997691"/>
            <a:ext cx="1676200" cy="1704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32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57283" y="156559"/>
            <a:ext cx="10515600" cy="806334"/>
          </a:xfrm>
        </p:spPr>
        <p:txBody>
          <a:bodyPr>
            <a:normAutofit/>
          </a:bodyPr>
          <a:lstStyle/>
          <a:p>
            <a:r>
              <a:rPr lang="fr-CA" sz="3600" dirty="0"/>
              <a:t>Présentation du Logiciel GRH-PAIE 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57283" y="1075724"/>
            <a:ext cx="10515600" cy="493437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7030A0"/>
              </a:buClr>
              <a:buSzPct val="150000"/>
            </a:pPr>
            <a:r>
              <a:rPr lang="fr-CA" sz="2000" b="1" dirty="0"/>
              <a:t>Horaire </a:t>
            </a: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7030A0"/>
              </a:buClr>
              <a:buSzPct val="150000"/>
            </a:pPr>
            <a:r>
              <a:rPr lang="fr-CA" sz="2000" dirty="0"/>
              <a:t>À vérifier au minimum 2 fois par semaine (pré-assignation)</a:t>
            </a: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7030A0"/>
              </a:buClr>
              <a:buSzPct val="150000"/>
            </a:pPr>
            <a:endParaRPr lang="fr-CA" sz="2000" dirty="0"/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7030A0"/>
              </a:buClr>
              <a:buSzPct val="150000"/>
            </a:pPr>
            <a:r>
              <a:rPr lang="fr-CA" sz="2000" b="1" dirty="0"/>
              <a:t>Relevé de présence 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buClr>
                <a:srgbClr val="7030A0"/>
              </a:buClr>
              <a:buSzPct val="150000"/>
              <a:buFont typeface="Arial" panose="020B0604020202020204" pitchFamily="34" charset="0"/>
              <a:buChar char="•"/>
            </a:pPr>
            <a:r>
              <a:rPr lang="fr-CA" sz="2000" dirty="0" smtClean="0"/>
              <a:t>Accessible </a:t>
            </a:r>
            <a:r>
              <a:rPr lang="fr-CA" sz="2000" dirty="0"/>
              <a:t>le jeudi de la semaine de paie 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buClr>
                <a:srgbClr val="7030A0"/>
              </a:buClr>
              <a:buSzPct val="150000"/>
              <a:buFont typeface="Arial" panose="020B0604020202020204" pitchFamily="34" charset="0"/>
              <a:buChar char="•"/>
            </a:pPr>
            <a:r>
              <a:rPr lang="fr-CA" sz="2000" dirty="0"/>
              <a:t>À valider au plus tard le lundi </a:t>
            </a:r>
            <a:r>
              <a:rPr lang="fr-CA" sz="2000" dirty="0" smtClean="0"/>
              <a:t>midi suivant </a:t>
            </a:r>
            <a:endParaRPr lang="fr-CA" sz="2000" dirty="0"/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buClr>
                <a:srgbClr val="7030A0"/>
              </a:buClr>
              <a:buSzPct val="150000"/>
              <a:buFont typeface="Arial" panose="020B0604020202020204" pitchFamily="34" charset="0"/>
              <a:buChar char="•"/>
            </a:pPr>
            <a:r>
              <a:rPr lang="fr-CA" sz="2000" dirty="0"/>
              <a:t>Votre gestionnaire et/ou vos collègues seront en mesure de vous aider en cas de questions</a:t>
            </a: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7030A0"/>
              </a:buClr>
              <a:buSzPct val="150000"/>
            </a:pPr>
            <a:r>
              <a:rPr lang="fr-CA" sz="2000" dirty="0" smtClean="0"/>
              <a:t>	https</a:t>
            </a:r>
            <a:r>
              <a:rPr lang="fr-CA" sz="2000" dirty="0"/>
              <a:t>://</a:t>
            </a:r>
            <a:r>
              <a:rPr lang="fr-CA" sz="2000" dirty="0" smtClean="0"/>
              <a:t>intranet.cisssmo.rtss.qc.ca/fr/publications-et-documents/guide-releve-de-presence-grh-	paie-web/</a:t>
            </a:r>
            <a:r>
              <a:rPr lang="fr-CA" sz="2000" dirty="0" err="1" smtClean="0"/>
              <a:t>telechargement</a:t>
            </a:r>
            <a:r>
              <a:rPr lang="fr-CA" sz="2000" dirty="0" smtClean="0"/>
              <a:t>/-</a:t>
            </a:r>
            <a:endParaRPr lang="fr-CA" sz="2000" dirty="0"/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buClr>
                <a:srgbClr val="7030A0"/>
              </a:buClr>
              <a:buSzPct val="150000"/>
              <a:buFont typeface="Arial" panose="020B0604020202020204" pitchFamily="34" charset="0"/>
              <a:buChar char="•"/>
            </a:pPr>
            <a:r>
              <a:rPr lang="fr-CA" sz="2000" dirty="0"/>
              <a:t>Un relevé de présence qui a été validé, corrigé si nécessaire et approuvé évite beaucoup d'erreurs de paie et de correction.</a:t>
            </a:r>
            <a:endParaRPr lang="fr-CA" sz="2000" dirty="0" smtClean="0"/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buClr>
                <a:srgbClr val="7030A0"/>
              </a:buClr>
              <a:buSzPct val="150000"/>
              <a:buFont typeface="Arial" panose="020B0604020202020204" pitchFamily="34" charset="0"/>
              <a:buChar char="•"/>
            </a:pPr>
            <a:r>
              <a:rPr lang="fr-CA" sz="2000" dirty="0" smtClean="0"/>
              <a:t>Voir section Aide – Documentation employé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buClr>
                <a:srgbClr val="7030A0"/>
              </a:buClr>
              <a:buSzPct val="150000"/>
              <a:buFont typeface="Arial" panose="020B0604020202020204" pitchFamily="34" charset="0"/>
              <a:buChar char="•"/>
            </a:pPr>
            <a:endParaRPr lang="fr-CA" sz="2000" dirty="0"/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7030A0"/>
              </a:buClr>
              <a:buSzPct val="150000"/>
            </a:pPr>
            <a:r>
              <a:rPr lang="fr-CA" sz="2000" b="1" dirty="0"/>
              <a:t>Disponibilité WEB 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buClr>
                <a:srgbClr val="7030A0"/>
              </a:buClr>
              <a:buSzPct val="150000"/>
              <a:buFont typeface="Arial" panose="020B0604020202020204" pitchFamily="34" charset="0"/>
              <a:buChar char="•"/>
            </a:pPr>
            <a:r>
              <a:rPr lang="fr-CA" sz="2000" dirty="0"/>
              <a:t>Vidéo explicative, guide et document de références disponibles via notre page GAR de l’Intranet</a:t>
            </a: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7030A0"/>
              </a:buClr>
              <a:buSzPct val="150000"/>
            </a:pPr>
            <a:r>
              <a:rPr lang="fr-CA" sz="2000" dirty="0" smtClean="0"/>
              <a:t>	https</a:t>
            </a:r>
            <a:r>
              <a:rPr lang="fr-CA" sz="2000" dirty="0"/>
              <a:t>://</a:t>
            </a:r>
            <a:r>
              <a:rPr lang="fr-CA" sz="2000" dirty="0" smtClean="0"/>
              <a:t>intranet.cisssmo.rtss.qc.ca/fr/publications-et-documents/guide-de-utilisateur-disponibilite-	web/</a:t>
            </a:r>
            <a:r>
              <a:rPr lang="fr-CA" sz="2000" dirty="0" err="1" smtClean="0"/>
              <a:t>telechargement</a:t>
            </a:r>
            <a:r>
              <a:rPr lang="fr-CA" sz="2000" dirty="0" smtClean="0"/>
              <a:t>/-</a:t>
            </a:r>
            <a:endParaRPr lang="fr-CA" sz="2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13</a:t>
            </a:fld>
            <a:endParaRPr lang="fr-CA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9086" y="1075724"/>
            <a:ext cx="1488427" cy="186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5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55259"/>
            <a:ext cx="10515600" cy="966960"/>
          </a:xfrm>
        </p:spPr>
        <p:txBody>
          <a:bodyPr/>
          <a:lstStyle/>
          <a:p>
            <a:r>
              <a:rPr lang="fr-CA" dirty="0" smtClean="0"/>
              <a:t>Questions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14</a:t>
            </a:fld>
            <a:endParaRPr lang="fr-CA"/>
          </a:p>
        </p:txBody>
      </p:sp>
      <p:sp>
        <p:nvSpPr>
          <p:cNvPr id="3" name="AutoShape 2" descr="data:image/jpg;base64,%20/9j/4AAQSkZJRgABAQEAYABgAAD/2wBDAAUDBAQEAwUEBAQFBQUGBwwIBwcHBw8LCwkMEQ8SEhEPERETFhwXExQaFRERGCEYGh0dHx8fExciJCIeJBweHx7/2wBDAQUFBQcGBw4ICA4eFBEUHh4eHh4eHh4eHh4eHh4eHh4eHh4eHh4eHh4eHh4eHh4eHh4eHh4eHh4eHh4eHh4eHh7/wAARCANsBiA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6looor4w9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ms6L951H1NJtLVjHUVXa9tF+9cxj8ab/aNh/wA/cX51zPG4ZOzqR+9FKnN9GWqKrrfWbfduYz+NTLJGw+V1P0NaQxFKp8Ek/RpicJLdDqKKK2JCiiigAooooAKKKKACiiigAooooAKKKKACiiigAooooAKKKKACiiigAooooAKKKKACiigAnsTQAUU4RyHojflTvIm/55tVKEn0FzLuR0VIYZh1jamFGHVSPwpOMluguhKKKKQwooooAKKKKACiiigAooooAKKKKACiiigAooooAKKKKACiiigAooooAKKKKACiiigAooooAKKKKACiiigAooooAKKKKACiiigAooooAKKKKACiiigAooooAKKKKACiiigAooooAKKKKACiiigAoqnrGqado9i99ql9BZ2yDLSTOFAFeL+N/wBovRbFntvC+nvqcw48+fKQ/gBya6KGFq13anG5yYrHUMKr1ZW/M90rN1nX9D0Vd2r6xp9hxnFxcJGT9ATzXxv4q+LfjzxEWW412e1t2/5YWZ8lceh28t+NcPLJJK5eWR5GJySxySa9elkUn/Elb0Pn6/FEFpShf1Ps/UvjT8NrFijeIlncdoLeSQH8QuP1rEuP2hvAUbARpqsw9UtwMfmRXyRRXZHJMOt22edPiXFvZJfL/gn1kP2ivAuf+PXWf+/C/wDxVaNn8e/hxO2JtRu7UeslnIf/AEEGvjyim8lwz7/eKPEmMXZ/L/gn3Xo/xG8C6sQtl4p0sseiSziJj9A+Ca6iN0kjWSNldGGVZTkEfWvzsrX0DxP4i0GXzNG1q+sTnJEMzKD9R0Nc1TIl/wAu5/edtHimX/L2n9z/AK/M+/qK+WPB37RXiOwZIfEdjBq0HeWMCKUD8PlP4ivdfAvxM8IeMFVNM1JIrsjLWtx8kg+gPWvJxGX16Gslp3R72EzbC4rSErPs9GdlRRRXEekFFFFABRRRQAUUUUAFFFFABRRRQAUUUUAFFFFABRRRQAUUUUAFFFFABRRRQAUUx5YkGXlRfqwqtJqmnR/fvYV/4FQWoSlsi5RVD+2dJ/6CEH/fVSR6lp8n3LyFv+BU7Mbo1FvF/cW6KYkkbj5JEb6MKfSIaCiiigQUUUUAFFFFABRRRQAUUUUAFFFFABRRRQAUUUUAFFFFABRRRQAUUUUAFFFFABRRRQAUUUUAFFFFABRRRQAUUUUAFFFFABRRRQAUUUUAFFFFABRRRQAUUUUAFFFFABRRRQAUUUUAFFFFABRRRQAUVHcTRW8ZkmcIo7msHUNblkylqDGn97+I/wCFeVmWcYXLo/vZa9Etzejh51n7qNu6u7e1GZpVU+nU/lWTc691FvD/AMCc/wBKw2ZmYsxJJ6k0lfB47i7GV21R9xfe/v8A8kepSwFOPxalyfUr2b707Aei8VUZmY5Zix9zmkor5qtiq1d3qzcvV3O2MIx+FWCiiisCgpVZlOVYg+xpKKabWwFqDULyH7lw5Ho3P860bbXmGBcQg/7Sf4ViUV6eFzrHYV/u6jt2eq+5mE8NSnvE7G0vba6H7mUFv7p4NWa4YEg5BINamn61NDhLjMsfr/EK+yy3jGnUahi48r7rb5rdfiefWy9rWm7nS0VDa3MNzH5kLhh39RU1faU6kKkVODun1PNaadmFFFFWIKKKKACiiigAooooAKKKKACiiigAooooAKKKKACigAk4AyatwWZPzS8ewq6dOVR2iiZTUdyqisxwqkn2qzHZseXYL7DmriKqDCqAKdXfTwcV8Wpzyrt7EKW0K/w7j71KFVfuqB9BS0V1RhGOyMXJvdhRRRVCCiiigBjRRt95F/KoJLND91iv61aorOVKEt0UpyWzM2W3lj/h3D1FQ1sVDNbxyc4w3qK5KmD6wZtGv/MZtFSTQPEfmGR6io64ZRcXZnQmnsFFFFIYUUUUAFFFFABRRRQAUUUUAFFFFABRRRQAUVS1XU7TTYt9zJhj91B95q5DUvFOoXBK2+LaP/Z+9+dZzqxjuduGwFbEaxWndndsQoyxAHqaZ58H/PaL/vsV5dNcTzNulmkdvUsajyf7x/OsfrPkemsi01n+H/BPVfPg/wCe0X/fYo8+D/ntF/32K8qyf7x/OjJ/vH86PrHkP+wl/P8Ah/wT1Xz4P+e0X/fYo8+D/ntF/wB9ivKsn+8fzoyf7x/Oj6x5B/YS/n/D/gnqvnwf89ov++xR58H/AD2i/wC+xXlWT/eP50ZP94/nR9Y8g/sJfz/h/wAE9V8+D/ntF/32KPPg/wCe0X/fYryrJ/vH86Mn+8fzo+seQf2Ev5/w/wCCeq+fB/z2i/77FHnwf89ov++xXlWT/eP50ZP94/nR9Y8g/sJfz/h/wT1Xz4P+e0X/AH2KPPg/57Rf99ivKsn+8fzoyf7x/Oj6x5B/YS/n/D/gnq6SJJ9x1b6HNOrydXdTlXYH2NaNhr2p2ZG24aRP7knIprELqjOpkc0vclf8D0eisPRPEdrfkQzYt5z0BPyt9DW5W8ZKSujx61GpRlyzVmFFFFUZBRRRQAUUUUAFFFFABRRRQAUUUUAFFFQ311bWNnLeXk8dvbwqXklkbCqB3JoSuDdtWTV478Vvjno3hoy6Z4dEWr6quVZw37iE+5H3z7Dj3rzb41/Gu98QST6F4WmktNI5SW5U7ZLn1weyfzrxXvX0OBye6U6/3f5nyWZ8Q2bp4X7/APL/ADNvxd4r8QeLNQN7r2pTXb5yiE4jj9lUcD+fvWJRRX0EYqKtFWR8lOcpycpO7CiiiqICiiigAooooAKKKKACnRu8ciyRuyOpyrKcFT6g9qbRQM9j+GHx317w+8Wn+JN+saYML5hP+kRD2PR/oefevpvwp4k0XxTpKapod9Hd27cHbwyH+6y9VP1r4Brd8E+Ldc8H6wmp6HeNC+R5kZOY5l/usO4ryMblNOsnKnpL8GfQZbn1XDtQre9H8UffFFcP8J/iTo/j7S91uy2upwr/AKTZs3zL/tL6r713FfLVKcqUnGasz7ejWhXgqlN3TCiiioNQooooAKKKKACiiigAooooAKKKKACiiigAooqvfXltYw+bcyBF7DufoKBxi5OyRYqnqGp2ViP9InUN/cHLflXLat4lurndHaZt4vX+I/j2rBZmYlmJJ9TVqHc9fD5VKWtV28jp73xY5ytnbBf9qQ5/Qf41jXWsalc58y7kA9EO3+VUaK0UUj1KeEo0/hiK7M5y7Fj6k5ptLRTOkKSlooAWN3jOY3ZD6qcVftda1O3xsunYej/N/Os+ilYidOE/iVzqrLxZ0W8tvq8Z/of8a37HULO+XNtOrn+70YfhXm1KjtGwZGKsOhBxUuCPPrZXSnrDRnqVFcdpPieeHEd8DNH03j7w/wAa6u0uYLuETW8iyIe4rNxaPGxGFqUH7y07k1FFFI5gooooAKKKKACiiigAooooAKKKKACiiigAooooAKKKKACiiigAooooAKKKKACiiigAooooAKKKKACiiigAooooAKKKKACiiigAooooAKKKKACiiigAooooAKKKKACiiigAqnqeoRWSc/NKfuoP60zV9QWzi2rhpm+6PT3NcvLI8shkkYsx6k18lxBxGsFehh9anV/y/wDBO/CYP2nvS2JLu6mupfMmcn0HYfSoKKK/MqtWdWbnN3b6s9qMVFWQUUUVAwooooAKKKKACiiigAooooAKKKKAJba4lt5RJC5Vv5102lalHeLsbCTDqvr9K5SlRmRgysVYdCK9rJ87r5bP3dYPdf5dmc2Iw0ay8zuaKzNG1IXaeVKQJlH/AH0K06/WcHjKWMoqtRd0/wCrM8KpTlTlyyCiiiuozCiiigAooooAKKKKACiiigAooooAKdFG0jbVFLFG0jhV/wD1VpQxrEu1fxPrXRQoOo7vYyqVOX1GwQLEPVu5qWiivVjFRVkcjbbuwooopiCiiigAooooAKKKKACiiigAooooAQgEYIyKpXNrty8fI7j0q9RWdWlGorMqE3F6GPRVy8t+skY+oqnXk1KbpyszthNSV0FFFFZlBRRRQAUUUUAFFFFABRRRQAVmeINVj0u038NM/Eaf1PtWi7KiM7HCqMk15prd++o6jJcMTsziMeijpWVWpyI9HLcH9Zqe98KK93cTXdw09xIXkbqTUVFFcJ9ckkrIKKKKBhRRRQAUUUUAFFFFABRRRQAUUUUAFFFFABRRRQAV1/hLXmkZdPvny3SKQ9/Y/wCNchSglSGUkEHIPpVQm4u6OfFYaGIhyS/4Y9ZorN8N6h/aOlpKx/ep8kn1HetKvQTurnxVSnKnNwlugooopkBRRRQAUUUUAFFFFABRRRQBHczw21vJcXEqRQxKXkdzgKo5JJr5F+PHxWufGWoSaPpErw+H4H+XGQbph/G3+z6D8T7dR+0/8SmurqTwTolxi2iI/tGVD/rH/wCeefQd68Ar6XKsvUUq1Ra9P8z4vPs2c5PD0Xot338vQKKKK94+WCiiigAooooAKKKKACiiigAooooAKKKKACiiigC/oGsajoOr2+raTdSWt5btujkQ/ofUHoQeDX2X8G/iLY+PtAEvyW+rWwAvLUHoezr/ALJ/Tp718S1teCfE2p+EvEdtrelSlJoW+dM/LKndG9jXn4/AxxUNPiWx62VZnPBVNfge6/U++6KxPBHiXT/Fvhm01zTXBinX50zzG4+8h9wf6Vt18bKLi3GW6P0WE4zipRd0wooopFBRRRQAUUUUAFFFFABRRRQAUUVieJdaGnx+RbkG5Yf98D1+tCVzSlSlVkoxWpLr2tQ6ahjTElyRwnZfc1xF7d3F5OZriQu59egHoKikd5HLyMWZjkknk0lbRjY+mwuDhh1pq+4UUUVR1hRRRQAUUUUAFFFFABRRRQAUUUUAFWdOvrmwm823kKnuvZvqKrUUClFSVpLQ9B0TV7fUovl+ScD5oyf1HqK0q8vgmkglWWFyjqcgiu68PaumpQbXwlwg+ZfX3FZSjY+ex2AdH34fD+RrUUUVB5gUUUUAFFFFABRRRQAUUUUAFFFFABRRRQAUUUUAFFFFABRRRQAUUUUAFFFFABRRRQAUUUUAFFFFABRRRQAUUUUAFFFFABRRRQAUUUUAFFFFABRRRQAUUUUAFVtRu0s7Yyty3RV9TVgkKCScAdTXJateG8uiw/1a8IPb1rweIM3WW4a8fjlov8/l+Z1YTD+2nrsivPLJPM0sjZZjzUdFFfkU5ynJyk7tnvpJKyCiiipGFFFFABRRRQAUUUUAFFFFABRRRQAUUUUAFFFFADo3aORZEYqynIIrrNKvVvbYNwJF4dff1rkas6ddNZ3Syr06MPUV7/D+cSy7Ee8/clv/AJ/L8jlxeHVaGm6OxopsbrJGsiHKsMg06v11NSV0eAFFFFMQUUUUAFFFFABRRRQAUqqWYKoyTSVesIdq+Y3U9PpWlGm6krEznyq5NbxCJMDr3NSUUV7MYqKsjgbbd2FFFFMAooooAKKK8i+K/wAa9K8MtLpegCLVNWXKuwOYYD7kfePsPxIrSnSlUfLFHNisXRwsPaVZWR6lqupafpVo13qV7BZwKCTJM4Uf/X/CvKPFv7QHhbTS8OiWtxrEw4Dg+VF9ckEn8hXzj4p8T674ovmvNc1Ke6cnKqThE9gvQVj16tLLorWbufGYzimtNuOHXKu71f8Aket6x+0B43uywsY9O05f4THBvYD/AIGSP0rLh+N/xJR9z67FKP7rWUIH6JXnFHGO+a7FhqKXwo8SWa42Tu6svvPY9B/aE8WWt5G2rWdjqFrwJFVPKcj1BHAP1BFe2fD/AOKXhTxk62tldNaX5H/Hrc4Vm/3T0b+ftXxm0gaNU8uNdv8AEByfrSQyyQzJNDI8ciEMjocMp9Qaxq4GlNaKzO/B8Q4vDy9+XOvP/M/QaivHv2f/AIpSeKYo/DespI2rW8JZbnjbOi+vfdj2xXsNeJVpSpS5ZH32ExdPF0lVpvRhRRRWZ1BVG9g2nzFHynqPSr1IwDKVPINZVqSqRsVCbi7mRRT54zFIV7dqZXjtNOzO9O6uFFFFIAooooAKKKKACiiigDH8Y3Bt9ClCnDSkRj6Hr+lee12nxCJ/s+195j/6DXF1xV3759Xk8EsNfu2FFFFYnqhRRRQAUUUUAFFFRXd1bWkJmuriKCIdXkcKo/E0A3YlormJvHWgecbeykuNRnH/ACztIGkP5gY/Wnr4k1GbH2fwnrBH/TURx/zatPYz6ox+sU+jv6a/kdJRXNnxVNCM3vhvWrdR95xAJFH/AHwSa0tG17SNYBGn30Urj70edrr9VPI/Kk6ckr2KjWhJ2T1NKiiioNAooooAKKKKACiiigDpPANwY9Rmtifllj3Ae4/+sTXbV554PJ/4SK199/8A6Ca9DrsoP3D5XOYKOIv3X/ACiiitzyQooooAKKKKACiiigArz/47eOR4J8FyzWsijVb3MFmM8qcfNJ/wEfqRXfkgAknAHJNfFfx78Xt4u+IV3NDIWsLEm1tBngqp+ZvxbP4Yr0cswv1it72y1Z5GdY76phny/FLRf5nAyyPLK8sjF3dizMepJ6mm0UV9kfnQUUUUCCiiigAooooAKK2dE8L69rCiSx06V4j/AMtXwif99HANdTY/CnVpf+PnUrKEgDKKWZhnpnjH61lOtThuy1CT2R57RXpY+E9wyM0etWzYJGdhxkHBH51z+t+AfEOmwm4jhjv7cf8ALS1bf+nX9KUcRTk7Jg6cl0OUooPWitiAooooAKKKKACiiigD1j9mzx43hbxcuj302NJ1VxG+48RTdEf2yflP1z2r69r86v0r7V+AfjD/AITD4f201xJv1Cyxa3eepYDhvxGDXzmdYWzVePoz7HhvHNp4ab21X6o9Aooor58+sCiiigAooooAKKKKACiimTSJDE0sjBUQEsfagaVyjr+ppptmX4Mz8Rqe59fpXn80kk0rSysWdjlie5q1rN9JqF89w3C9EX0FU62jGyPp8FhVQhru9woooqjtCiiigAooprsqIzsQFUEknsKAHds9u9c9rPjTw1pLmO61OJpR1jh+dv04/WvKvH3j6/1u5ks9Ome201SVGw4ab/aJ7D0FcRW0aXc8utmNnamj3WL4p+FJHClr9M/xPbgAf+PV02i69o+spu03UILg91Bww/A818yVJa3E1rOs9tM8MqnKujYIpukuhjDMqifvK59U0V5r8NfiEdRlj0jXHVbo/LDcdBKfRvQ+/evSqxlFp6nq0q0aseaIUUUUjUKKKKACpbS4ltbhJ4WKuhyDUVFAmk1Zno+j6hFqNms8eA3R1/umrlee+HtRbTr9XJ/cv8sg9vX8K9BVgyhlIIIyCO9YyVmfMY3C+wqabPYWiiipOIKKKKACiiigAooooAKKKKACiiigAooooAKKKKACiiigAooooAKKKKACiiigAooooAKKKKACiiigAooooAKKKKACiiigAooooAKKKKACiiigAooooAyfEd15NsLdTh5ev+7XN1a1W4+030kn8IO1foKq1+N59mDx2NlNP3VovRf57n0OFpeyppdQooorxjpCiiigAooqjrOrado9r9p1K6jgj7Z5LfQDk1cKcqklGCu30QF6ivL9c+KmGMejWAI7S3B6/wDAR/jXIal408S35PmanJEv9yEBAPy5/WvpMLwlj6yTnaC89/uRm6qR768iJ991X/eOKZ9ot/8An4h/7+Cvmya+vpv9de3Un+/MzfzNQ+ZJ/wA9H/76NerHgl296t/5L/wSPbeR9NrNCxws0bH2YGn18yRXNzEcxXE0Z9VkI/lWvpnizxFp7L9n1W4Kj+GQ7wfz5rKtwVVS/d1U/VW/zGqx9CUV5h4e+KQZlh1yzC548+36D6qf6GvSNPvbTULVLqyuI54X6OhyP/rH2r5nH5VisA7Vo2Xfp95pGSexPRRRXnFBRRRQAUUUUAdB4Zut0bWrnlfmT6dxW1XF2U5t7qOYfwtz9O9dmrBlDDkEZFfqXCWYPE4T2Mn70NPl0/yPDx9Lkqcy2YtFFFfVnCFFFFABRRRQAUUUUASW8fmShe3f6VpjgYHSq2nptjLnqf5Var1cLT5YX7nHWleVgooorpMgooooAKKK8/8Ajv4yPg/wPNJaybdSvSbe09VJHL/gOauEHOSiuphiK8MPSlVnsjzn9oL4tTJc3HhLwxc+WEzHf3kbck9DEp7e5/D1r59PWlZmZizMWYnJJOST60lfR0aMaUeWJ+WY/HVcbVdSo/RdkPcRhV2MzNj5sjAB9KZU1ja3V9dxWdlby3FxK22OKNSzMfQAV718NfgA8ixaj41maMcMunwMMn/fft9B+Yoq14UleTHg8vxGNly0Y/Pojw3R9H1XWLkW+lafc3spOAsMZb/61d1pvwR+Il9GH/sqC1yOlzcBCP519ZaJpGl6JZLZ6TYW9lAoACQoFz9T1P41erzJ5lJv3UfWYfhSil++m2/LQ+R7r4D/ABCgt5Jvsmny7FLbIrsMx+gxya8ynikgmkhmjaOWNijowwVYHBB/Gvtz4o+LrXwX4QudWmKtcEGO1izgySkcD6Dqa+Jbu4mu7ua6uHMk00jSSMf4mY5J/M12YOtUrJuS0PEz3AYXBTjCi3fr+h0/wf1htC+JOiX4YhDcrDLj+4/yt+hr7cr4K8JW0l54p0u0iGZJruNFHuWFfep6muPM0uaLPb4TnJ0akeiaCiiivMPrQooooAr3se+LcPvL/Ks+tisqdPLlZfyrz8ZTs1NHTQl9kZRRRXCdAUUUUAFFFFABRRRQBzPxC/5B9p/12P8A6DXF12nxC/5B9p/12P8A6DXF1w1/jPrsp/3VfP8AMKKKKyPSCiiigAqO5uIbWB57iVIokGWdzgAVW1vVLLRtNl1C/lEcMY/Fj2UDuTXi3iHX9T8Z6pHaLvEbvttrGE8Z/vO3T/Pauihh5VddkcmJxcaGm8n0Or1/4j3F1d/2Z4TtDczudqzsucn1Vf6mrGjeArrUZV1HxjqE97OeRbiQ7U9if6DArf8AA3hOy8N2C4VZb51/fTkc5/ur6D+ddJVTrxh7tFW8+pFPDSqe/iHd9uiK9hY2dhbi3srWG3iHRY0Cj9KsU2R0jjaSRlRFGWZjgAe5rnr/AMceF7J2STVonZeoiVpB+agj9a51Gc3ornXKcKa95pHR1ka74c0vV8STQmG6XmO6hOyWM9iGFR6N4s8PavKIbHU4nlPSNwUYn0AYDP4Vt0/fpvsxfu6sejRylhrGoaJqMWkeJJFkimO201ADAkP91/RvfvXV1R1/S7XWdKm0+7QFJF4PdW7MPQisb4faldXFlc6RqTFtQ0uXyJWPV0/gb8RVySnHmW63/wAzOLdOfI9nt/kdPRRRWJ0BRRRQAUUUUAa3g/8A5GO1/wCB/wDoBr0SvO/B/wDyMdr/AMD/APQDXoldmH+E+Xzv+OvT9WFFFFbnjhRRRQAUUUUAFFFFAHC/HbxMfC3w21K8hk2Xdwv2a2IPId+Nw+g5r4kr379sXXDNq+j+HY2BS3ja6lHo7cD/AMdrwGvrsno+zw6l1lqfn/EOJ9ri3DpHT/MKKKK9U8IKKKKACiiruh6ZdaxqkOn2abpZWxnso7k+1JtJXYxdE0m/1m/Wy0+3aaVuuOij1J7CvX/Bvw80jToo7u/2alckAgsMxKfYd/qa3vDPh6y8PaUtjZIryPjz5W4aQ9zx+grUuo2+xtb20n2d2UpG6puCHscV5VfFubtHRHVCko6sZIIrmIQrHmDcQ/O3btb/ABH6VKol8hgPLWY5wccE9jioZY28tbdVjkZ/km3vhjHggnjv09OpqYIqEMUCpEu1GJ6Dp3rjZsVZSbdEs7BIi27aUkPGDyzep4P5mrZRY1WOGMBSegO3A9aZHHHJcmfbGzL8qOrZwpxnPpz+gFZpklNxdXpijtrolrWy8+UhZRgEEjtkj68VVri2MLx34FstcEl3YKltqXJBUYWU/wC17+9eK3trPZXctpdRtHNExV1PYivp5l3KeitjG7HSvNvjL4fM+lpr6RIlzAfLuNhyGjJwp9yOPz9q7MJiGmoS2MatPTmR5JRRRXqHKFFFFABRRRQAV63+yz4mOjfEMaTNJttdWj8nBPHmjlP8K8kq1pF7Lpuq2moQMUktpllUjtg5rHEUlWpSg+p04Su8PXjVXRn6F0VU0W/j1TR7LU4seXd28c6gdgyhsfrVuvg2mnZn6nFqSTQUUUUhhRRRQAUUUUAFcz43v9kSWEbfM/zSY9Ow/wA+ldK7BULNwAMmvNtTumvL+a5P8bcfTt+lXBanpZZQ9pV5nsitRRRWp9GFFFFABRRRQAVDfQC6sp7ZiVEsbJkdsipqKAZ8wa7pN7ompS6ffxGOSM4Bxw47Ee1dT4C+H17rwS+vy9np3UHHzy/7voPevbNQ07T9QCC+soLnYcr5iBsVZUBVCqAqgYAAwAK1dV2PNhl0VO8ndGVofhvRNFiVNP0+GNgMGQrlz9WPNXNR06x1G3a3vrSG4iYcq6A1aqvqV7a6dYzXt5MsMEKlnduw/qfasrs9DljGNraHzv450ceHvFV1YW7N5SMJIWzyFIyOfUf0r2j4Z6+2v+GIpp2zdW58mb3IHDfiP5GvEfGWtNr/AIjutTKlEkbEanqEAwuffArt/gDcOupana5+R4VkI91OP/Zq6Jq8dTxsJUUcQ1HZnr9FFFc57YUUUUAFFFFABXaeDNQ+0WRtJGzJB933XtXF1e0G8NjqkM2fkJ2v9DUyV0cmNoe2pNdeh6LRRRWJ8qFFFFABRRRQAUUUUAFFFFABRRRQAUUUUAFFFFABRRRQAUUUUAFFFFABRRRQAUUUUAFFFFABRRRQAUUUUAFFFFABRRRQAUUUUAFFFFABRRRQAVV1abyNPlcdcbR9TVqsbxTJiCGL+8xY/h/+uvMznEvDYGrUW9vxei/M3w8OerGJz1FFFfip9GFFFFABRRRQBj+MNeh8PaLJfyAPJnZDGf43PQfTqfwrwTWdUvtXvnvL+dpZWPc8KPQDsK9F+O5k8vSFGdhM2fTPyY/rXltfp3CWBpU8GsRb3pX17JO1vwOerJ3sFFFFfWGQUUUUAFFFFABW14S8R33h3UBcW7F4W4mhJ+Vx/Q+9YtFZV6FOvTdOorpjTsfS2k39vqmmwX9o+6GZQyn09jVqvNfgbqDva32luxKxETRjP3QeD+telV+NZrgvqOLnQ6Lb0eqOqLurhRRRXnlBRRRQAV1egzedpyZPzJ8prlK3PCsnzTQ+wYV9NwliXRzBQ6STX6r8jix8Oalfsb1FFFfq54QUUUUAFFFFABQBkgDqaKltV3XC/XNOK5pJCbsrmjGu1FUdhTqKK91KyseeFFFFABRRRQAV81fte/bD4l0Xcsn2QWj7CB8u7dz+NfStU9X0yx1axks9QtYLmGRSpWWNXxkYyMjrW+Hq+yqKVjz8zwTxuHdFO1z4FiTzJFTcq57k8CpbG0uL6+hsrOJp7iaQRxIgyXYnAArtPjN4BuvA3iBYY45G0mdQLO4dgxchRuDYAw2ST06EYru/2UPCUd5qd34svIwy2Z8m0BH/AC0I+ZvwHH1Ne7PERjS9otj87oZZVqYxYWSs76+nf/I9Q+Dnw10/wPpCTXEcdxrcyA3NxjOz/YT0A9e9ehUUV89Ocpy5pbn6bh8PTw9NU6askFVdX1Gz0nTLjUtQnWC1t4zJLI3QAVZZlVSzMFUDJJOAB618oftBfEqTxVqzaFpMxGiWb4JU/wDH1IP4j/sjsPx9Ma4eg607dDkzTMoYCjzvVvZdznPi/wCPLrx14ma6+eLTbfKWcB/hX+8f9o1xVFFfQwgoRUY7H5fXrzr1HUqO7Z6V+zboTaz8T7O4aPdBpqm6kP8AdYfc/wDHsV9fV49+yv4bbS/BU2t3ERSfVJN0e4ciJeBj2PWvYa8LHVOeq/I/RuH8L9XwUW95a/5fgFFFFcZ7gUUUUAFU9RX7r/gauVDeLut29uaxrx5qbRdN2kjNooorxzuCiiigAooooAKKKKAOZ+IX/IPtP+ux/wDQa4uu0+IX/IPtP+ux/wDQa4uuGv8AGfXZT/uq+f5hRRRWR6QUUUUAeMeOdZk8Qa3dxtEFstPfyYzM+yNHzguw/iJxwO4FZWmXkvh3VrTXbRHkiX92xlQR+ep4Plp1AAr0H4ieFWnlHiLR7eF9RtwTJE0YdZhjrtPBYfrXnFiJtTuHvJ5Li7nP39rBCo9Gkb5Yx6ACvZoyhOnpsfO4mFSFX3t90/6/I920bU7PV9Oiv7GUSQyDIPcHuD6GqXiXxDaaLHHGyvc3s5229rFy8h/oPevJPDmo6roOsmPw88OpGbPnWcAd40PbJIHI9envXpvg/wAPTWsz63rbi51q5++5ORCv9xfSuGrQjSd29Onc9Ojip148sVZ9X0/ryIrfw7fa0y3niu4Z1PzJp0LEQx/73941Q8W/DjTNQtnl0dVsLoDIjXiJyOxHb613dFZLEVIu8XY3lhaUo8slfz6nzvLYDe1u0YtbqBysi5+dWHBd3PCj2Feo/CrxJNq1nPpl9MJ7qyxtlH/LVOmffB7+4rifir9j/wCE5ugZNo8qMyBVzl9oxxnGcY5NaPwgaOXxfM9rEI4lsWEn7wuzHev3jgDP0AHFelXSqUOZ+p4+GbpYnki+tj1yuOuB/Z3xVtpF4TVLJo2Hq6HOfyrsa5DxZuPxA8IhGAbddfl5Y/8Ar15lHdryf5HsYn4U+zX52OvooorI6AooooAKKKKANbwf/wAjHa/8D/8AQDXoled+D/8AkY7X/gf/AKAa9Ersw/wny+d/x16fqwooorc8cKKKKACiiigAoopV+8PrQB8SfH3VDqvxa12bduWCb7MhHTbGNorhK0PEl21/4h1G8fJaa5kc592NZ9ffUYclOMeyPynE1PaVpT7thRRRWpgFFFFABXQ+AfEbeG9cW6ZQ9tKBHcLjnbnqPpXPUVMoqScWNNp3R9P2s8F1bpeWkqyxzIGRgeCv+TUgVmkLbztxtKY4znrXifw28bNoD/2fqJeTTXOQRyYW9R7eo/H67fj74jRy250/w5M3zj95d4I49FB5/GvJlhKinyrbudarR5bmt448fWui3ElppbLeXwGxiTmOEjP5t/hXlOsa7q2rzmbUL6aY54XdhV+g7VmkkkkkknqTRXpUqEKa03OedRyLen6lqGn3C3FneTwSjoyORXsvw68TJ4ptRDqEaf2lYnzARwHBBXfj8cH614fXe/A+GV/Fc8qEhI7Vt/vkgAfnz+FZ4qnF03Lqh0pNSse01T1m0XUNJvLFl3CeFkH1I4/XFWpG2IW5/AZqrFNMupQ2rIx3BpmkVPkwMAKT6knP4V46vujsZ8zOu12X0JFJU18Ua9nMYwhkbA9s1DX0SPPCiiigQUUUUAFFFFAH2j+zlqh1T4R6SWffJa+ZbOfdWJH/AI6y16JXiH7Ht20ngXVLInIh1AyDnpvRR/7LXt9fD46HJiZrzP07K6ntMHTl5floFFFFch3hRRRQAUUUUAZPiu6+zaNLtOGl+Qfj1rgq6jx7N89tb56Auf5Vy9awWh9LllPloJ9woooqz0AooooAKKKKACiiigAooriPiJ47t/DytYWOy41MjoeUh929T7U0m3oRUqRpx5pM3/E/iPSvDtoZ9QnAcj93Cpy8h9hXhvjbxfqXie6/fHyLNDmK3U8D3PqaxNSvrzUrx7y+uJLidz8zucn6ew9qr10QpqJ4eJxkq2i0QV698B9Jmhs73WJVKpORFDnuByx+mcfrXLeAfAV9r0sd5fI9rpgIJY8NKPRR6e9e5WVrb2VpFaWsSxQRKFRF6AVNSelkb4DDS5vaS2JqKKKwPYCiiigAooooAKKKKAPRNAuftWkW8p+8F2t9RxV+ub8BzbrS4g/uOGH4j/61dJWElZnyWLp+zrSiFFFFI5wooooAKKKKACiiigAooooAKKKKACiiigAooooAKKKKACiiigAooooAKKKKACiiigAooooAKKKKACiiigAooooAKKKKACiiigAooooAK5zxQ+b2NOyx5/Mmujrl/Ef/ACEz/uivluL5uOXW7tf5ndl6vWM2iiivys9wKKKKACiiigDH8X6BbeItIaxnby3B3xSAZ2N/hXjes+CPEWmSsDp8lzEOkkA3gj145H4175RXuZVn+Jy6PJCzj2f6ESgpHzLNbXELbZoJYz6MpFJFb3Ep2xwyOfQKTX05k1jeLvEFr4d0lry4O+Q/LDEDy7en09a+jo8YVa81Tp0Lye3vf8AzdK3U8DutM1G1txcXVlPBExwryIVBPoM1Tq/rur3+tX73uoTGSQ8AfwoPQDsKoV9tR9pyL2tuby2MmFFFFaiCiipLeGa4nSC3jaWVztRFGSTSbSV2B6F8Con/ALW1K4x8gt1TPvuBr1qud+H/AIeHh3Qlt5MG6mPmXBH97sPwroq/Hs+xkMZjp1Ke2y+Wh1QVkFFFFeOWFFFFABWl4cbbqajsykfpWbV3QzjVIfrXo5RNwx1GS/mX5mOIV6UvQ62iiiv2w+bCiiigAooooAKs6eP3xPoKrVb037z/AEFbYdXqIir8DLtFFFewcIUUUUAFFFFABRRRQBT1nS9P1jT5dP1Szhu7aVSrRyKCP/rVneBfC2m+D9AXRdL8wwCV5SZDklmPNbtFVzO3LfQzdKDmqlve2uFFFcl8WPGVv4J8IXGqtte7f91ZxH+OUjjPsOp9hRGLk1FCrVYUYOpN2SPOv2l/iN/Ztm/g/R58Xlwo+3SIeYoz0T6nv7V83vbmO0S4Zgoc4jU9WA6n6dvf8DTtRvbrUb+e/vpnnubiRpJZGPLMTkk1AzM2NzFsDAyeg9K+joUVRgoo/LsxzCWOrupLbouyErr/AISeC7jxt4vg00Ky2MWJb2UdFjB6Z9W6D8T2rmNMsbrUtQg0+xhae5uJBHFGoyWY19o/CbwTaeB/CsWnRhXvZsSXsw/jkx0H+yOg/E96yxmI9jDTdnVkmWPG17y+CO/+R1VnbQWdpDaW0axQQoEjRRwqgcCpaKK+fP0tKysgooooGFFFFABTZBujZfUU6kPQ0NXQIyKKD1NFeCeiFFFFABRRRQAUUUUAcz8Qv+Qfaf8AXY/+g1xddp8Qv+Qfaf8AXY/+g1xdcNf4z67Kf91Xz/MKKKKyPSCiiigArlbvwFoF3rM2pTxSETYL26ttjLdyQOua6qiqhOUPhdiJ0oVLcyuVtPsLLT4RDY2sNvGBgCNQKs0UVLbe5SSSsgrE8Y+IrTw5pLXc+HmbKwQ55kb/AA9TTPGXijT/AA1Y+bcMJLlx+5gU/Mx9T6D3rx/Wrq+1e/j1HUFuLy7nO2C3XKIv+yoHzEe/y/WuvDYZ1HzS2/M4cXjFSTjD4vyKj3a3N3JfXW2S+ncuxnXflz/CqD9Ca9e+G+g3Gk6XJeahzqN6Q82R9xQPlWs/wH4K+xtDqusww/bFH7m3RQEgHv8A3m9zn+td3V4rEKXuQ2M8DhJQftJ7hXIk/wBpfFBdvMWk2R3H0lkPT/vmt3xHq1vomkTahctwgwid3c9FHuazvAWl3Fjpct9qA/4mGoyG4uMjlc/dT8B/OueHuxcvkddR884wXq/0/E6KiiisToCiiigAooooA1vB/wDyMdr/AMD/APQDXoled+D/APkY7X/gf/oBr0SuzD/CfL53/HXp+rCiiitzxwooooAKKKKACoNQZY7C4djtVYmJPoMGp6julZ7WVFGWZGAHqcU1uJ7H55XZzdTH/po386jqW84vJwevmt/M1FX6Ctj8ke4UUUUxBRRRQAUUUUAFFFFABRRVrS9PvNUvUs7C3eeZzwqj9T6Ck3bcZBBDLcTJDDG0krkKqqMkmvdvh94ZPh3RlhlVWvbs7rk7sFFA4A+mfzNR/D/wPa+HUF5dslxqTLy4+7F7L/jXWhVUtOyAOVwTnPA6V5eKxPP7sdjqpUuXVkF5Et0wjEjoY+jo33WPqPp/OsrXL+XStNvriSPZtt5ZZJV+5u+7Gn1OR+RratFk8hHlijincBpgnI3Y557/AFrzD4z61DEBodts8+ZllvWTjIH3FP8AP8BWFCHPNRLm+VXPL2O5ix6k5pKKK9w4QooooAKKKKACiiigD6U/YzP/ABKfEg/6bwcfg9fQNeAfsaKw0bxE5U7TcQAH1IV8/wAxXv8AXxeaf73P5fkj9IyP/cKfz/NhRRRXAeqFFFFABRRRQBw3jOTfrbr2RFH6Vi1p+KTnXbjnPIFZlbrY+uwqtRgvJBRRRTNwooooAKKKKACiiigDn/iBrx8O+GZ76PH2hiIoM/3z3/AAmvnWeWSeZ5pnZ5HYszE8kmvZ/jvBLJ4YtZ0yUiuhvA91OD+n614rXRSWh4eYzbq8vRDoY5JpUiiRnkchVVRkk+gr1/wB8NobVYtS8QRrNcfeS1P3Y/Td6n2rP+BehW9w91r1wokeCTyYAR9xsAlvrgj9a9cqak3sjfBYSLSqT+QigKoVQAB0AGAKWiisT1QooooAKKKKACiiigAooooA6DwLJt1KaPs0RP4gj/GuzrhvBh/4na+6NXc1jPc+bzRWr/IKKKKk84KKKKACiiigAooooAKKKKACiiigAooooAKKKKACiiigAooooAKKKKACiiigAooooAKKKKACiiigAooooAKKKKACiiigAooooAKKKKACuX8R/wDITb/dFdRXN+KFxfo3Yxj+Zr5bjCLeXX7SX6ndl7/ffIyaKKK/Kz3AooooAKKKKACiiigArwT4ja62ueJJmRybW3JihXtgdT+Jr3TUSw0+5KZ3eS+3HrtNfNEufNfd13HP1zX2/BeGhKrUrPeNkvnv+RjVfQbRRRX6GYBRW74W8Lar4hm/0SLy7cH555BhB9PU1614Z8C6JoqpI0IvLscmaYZwf9kdB/OvDzPiDCZf7snzT7L9e35+RcYOR5Z4a8F65rbK8duba2PWeYbRj2HU/hXrXhHwfpfh1fMhUz3ZGGnkHP4DtXRUV+f5nxFi8enBvlh2X6vr+RvGmohRRRXglhRRRQAUUUUAFXdE/wCQpD9apVo+HV3aoh7BSf0r0Mpg546jH+8vzMa7tSl6HU0UUV+2nzYUUUUAFFFFABVvTfvP9BVSrOnH96w9q2w7/eozq/Ay/RRRXsHEFFFFABRRRQAUUUUAFFFFACMyqpZmCqBkkngCvjr48eNm8YeM5FtpGOmWBaG1Xsxz8z/iR+Qr7FdFkjZJEDxsCrKwyGB6g186fE34Mto9tfeJNHvYWiXzZLiBrcAQxH7zKBwAq7u2a7sBOnCd5b9D57iKhia2HUaS93dngdOdgzbgoX2HSm13vwN8E/8ACaeM4obmMtpllie8PZgD8sf/AAI/oDXtzmoRcn0PgMPQniKsaUN2er/sy/Dz+z7NPGerw4urlP8AQI2HMcZ/5afVu3tXulNjRI41jjUKigBVA4A9KdXzdaq6s3Jn6pgcHDB0VSh0/F9wooorI7AooooAKKKKACkPSlprnCE+1D2BGS3U0UUV4J6IUUUUAFFFFABRRRQBzPxC/wCQfaf9dj/6DXF12nxC/wCQfaf9dj/6DXF1w1/jPrsp/wB1Xz/MKKKKyPSCiiigAooooAK5fxx4ut9BVbOBopNSmH7tHcKsY/vOew/nXUV4hqUcUnivVriW+VJvtbKkccHnXDD/AGQeFH+1XThaUZyfN0OPG1pU4JR3ZBBaX+u655NjfrqWq3GZJbloiI4UHXaW7c9h9K9S8IeELHQV+0SObzUGGHuZOSPZfQVyPwwWQ+Ob9pjd747UAfapRJIQSD8xHH4V6lWuLqyT5FsYYChBr2jWtwqlrerWGjWD3uoXCwxL0yeWPoB3NUfGGtTaNZQfZbZbi7uphDArthQx7k+lZ2l+EpJ9QXVvFF2NSvVOY4sfuIPZV7/WuaEFbmm9DsnUlfkgtfwRV0WzvvFWrxeINYt2t9OtznT7N+rH/no4/lXbUUVM58z8i6VPkXdvdhRRRUGgUUUUAFFFFAGt4P8A+Rjtf+B/+gGvRK878H/8jHa/8D/9ANeiV2Yf4T5fO/469P1YUUUVueOFFFFABRRRQAUq8MPrSUUAfAPjSxOmeLtX09l2m3vJEx6YY1kV6P8AtI6V/Zfxb1VgmEvNt0p7MXGT+tecV97h5+0pRl3SPyrF0/ZV5w7NhRRRWxzhRRRQAUUUUAFFFFAG34K8PTeJdbXT45RCiqZJZD/CoI6e/Ne6eFtD0rRdPEWm2rR7h88kikSOffPNeY/BGET6tqURLDfahcqxVgCexHSvYYWHlxiMlkxgMc9Bxz715WNqSc+W+h10Yq1xy8DJwCx/P/IqKd2FxFDHkbiWc7CRtHv0BzipRtZ9ysSRlcZ4/KvNfGvxFbT7u60/R43a4VtjzTD5YyP7q9/qa5aVKVR2iaykorU6Xx94ss/DtgVDLLqDjMEIPQ/3m9B/OvBby5nvLuW6uZDJNKxZ2PcmlvLm4vLl7m6meaaQ5d3OSTUNexQoKkvM46lRzYUUUVuZhRRRQAUUUUAFFFBoA+rf2Q7IwfDq+vGXBudRcA+qqiYP5lq9orh/gRpR0f4UaFbOm2WSA3D8dS7Fgf8AvkrXcV8LjZ8+InLzP1DLafssJTj5IKKKK5jtCiiigAooooA8+8UADXLnH97NZtbHjJCuuyHsyKR+VY9brY+uwzvRg/JBRRRTNwooooAKKKKACiiigClrem2+r6Tc6bdDMU6bSf7p7H8DivnLxNod94f1WTT76Mgg5jf+GRexFfTVZPifw/pviLTzZ6jDuxzHIvDxn1Bq4T5TjxeF9srrdHm/wK1yG3uLrQp3CNcN50Gf4mxgj64A/WvXq8F8RfD/AMRaHerJYxvew7x5U8HDKc8ZHY+9e2aDHfxaNaR6pKs16Ih5zgYy1OoluicFKaTpzWxeooorM7gooooAKKKKACiiigAooooA2fBn/IbT/cau6ri/AybtVkfssJ/PIrtKxnufOZo/3/yCiiipPNCiiigAooooAKKKKACiiigAooooAKKKKACiiigAooooAKKKKACiiigAooooAKKKKACiiigAooooAKKKKACiiigAooooAKKKKACiiigArE8VR5jgl9CVNbdUtbh87TZVAyy/MPw/+tmvJzzDPE5fVpre1/u1/Q3w0+SrFnJUUUV+MH0YUUUUAFFFFABRRRQAV434/wDAt/Z6jLfaTayXVnMxbZEu54yeowOSPcV7JXO+MvF2n+G4VWYGe7cZjgQ849T6CvayLGYvDYm2FjzOW67/AOVu5E0mtTxex8N6/eSiK30i8J9XiKKPxbAr0Dwp8Mo4mS616VZWHItoz8v/AAJu/wBB+dYs/wAUddaQtFa2cSdl2k4/Otfw98UlknWHW7NYUPHnQ5IHuR/hX2GZzz2pSfs4KK68rvL+vTUyjyXPSreGG3hWGCNIo1GFRBgD8KfTIJoriFJoZFkjdQyMpyCD3p9fm0r3fNudAUUUUgCiiigAooooAKKKKACtrwrHmaaXsFCj61i11Hh2HytODEYMh3fh2r6ThTDOtmMZdIpv9PzZx46fLRa7mlRRRX6yeCFFFFABRRRQAVNZttuF9+KhpVO1g3oc1UJcskxSV1Y16KRTuUMO4pa9w88KKKKACiiigAooooAKoeINVs9D0S81e/k2W1pE0sh74A6D1NX6+d/2rPGheWHwXYyHYu2e/KnqeqJ/U/QVth6LqzUTgzLGxwWHlVe/T1OL0H4va9b/ABHPibU7i5uLKV2V7ETERxxMeABjHyjHbJxX1hYXVjrOkQ3cDRXVldwhhwGR0YcgjofQivgOu/8Ahh8Ute8HXVlavcS3WiRSMZbPjkMMHaT0I6ivVxWDU0nT3R8bk+evDzcMQ24ye/Z/5HrPj74Bx65r2oaxpGtRWJuWEiWj237tWP3vmU8DqRhfb3rv/hN4EtPAXh6TTorgXdzPKZLi42bd56KMZPAH8zWp4I8VaP4w0NdW0aZnh3FHRxh43HVWFbteZUr1XH2c3sfXYXL8HCp9Zox1fW/cKKKK5z0wooooAKKKKACiiigAqG7bbbv7jFTVU1FvlVPXmsq8uWm2XTV5IpUUUV4x3BRRRQAUUUUAFFFFAHM/EL/kH2n/AF2P/oNcXXafEL/kH2n/AF2P/oNcXXDX+M+uyn/dV8/zCiiisj0gooooAKKKKACvFr/MfiPW1L3zFbx98Nooj49XnP3Fr2mvEvEF3Z/8JbrNpc753a+ZoYZpvLtl45d/X6V24LeR52Yuyj6mt8IpIW8X6j5MdvCv2cYjhcsBzz8x+8fUjjPSvV68Il1F7e+j1DTdeaOWBPKkuFjEcO3r5caDlhn8Ktt8RPFkPlxyXFozt/0wXOPUgdK2r4WdWXNE5sNjadCHJJHe/EQl9Q8OW643Sahkc+gzXYHrXm/gmz8Ta/q9pr3iRyLa03Nao0YQs5GNwUdBivR64665bQvex6GGk581S1k9gooorA6gooooAKKKKACiiigDW8H/APIx2v8AwP8A9ANeiV534P8A+Rjtf+B/+gGvRK7MP8J8vnf8den6sKKKK3PHCiiigAooooAKKKKAPnn9sXQWe30fxLEmfLLWkxA6A8qT+PFfOFfd/wAUPDa+LPAmqaIQvmzQloC3RZV5U/nXwnNHJDM8M0bRyxsVdGGCrA4IP419Zk1fnocnWJ8HxHhvZYn2i2l+aGUUUV6588FFFFABRRRQAUUUUAehfA2RU1++RjtBtc7s4xhh/jXsnbrn3r5w8J69c+HdWXULeNJcqUkjfo6nt+gr0W2+LenMn+kaXco3H3JFIrzcVh5ynzRR1UqkVGzPSEVVmHB3MMdzwP8A9dfNvihmbxHqLMcn7S/P416Le/Fq12yNY6TP5xXajSyjaPQ4H1ryu4lee4knk5eRy7fUnJq8HRnBtyRNaadrDKKKK7znCiiigAooooAKKKKACtXwjpM2veKNN0e3UGS7uUjGemCef0rKr3L9kfwu194mvPFFxHmDT08mEkcGVhz+Q/nXPi6yoUZT7HZgMM8TiIU+7/DqfT1nbxWdpDaQLthgjWKMeiqMD9BUtFFfCH6ilZWCiiigAooooAKKKKAOR8eQ4uLa4HRlKn61zVd14xt/P0ZpFGWhYP8Ah3rha2g9D6bLanNQS7aBRRRVHeFFFFABRRRQAUUUUAFFFUNc1bT9F0977UpxDCv4lj6AdzQJtJXZforzQ/F7TPtO0aRdmHON/mLn64rufD2t6dr1gL3TZxLHnDA8Mh9CO1U4tbmVPEU6jtFmlRRRUmwUUUUAFFFFABRRRQAUUUUAdZ4DhxDc3B/iYKPw6/zFdPWZ4Zt/s2jQKwwzgu34/wD1sVp1hJ3Z8njKntK8pBRRRSOYKKKKACiiigAooooAKKKKACiiigAooooAKKKKACiiigAooooAKKKKACiiigAooooAKKKKACiiigAooooAKKKKACiiigAooooAKKKKACkIDAqeQeDS0UAcZfwG2u5IT2PHuKgroPE1rujW6Ucr8r/Sufr8XzrAPA4ydLpuvR/1Y+jw1X2tNSCiiivKNwooooAKKKKAAda+ePG1xNdeK9RlnYs/nFR7AdBX0PXm/wARfAVxqF9Jq+jbWmk5mgJxuP8AeB/pX1HCuOoYTFS9s7cysn8zKom1oeT0VqS+HdeilEcmj3yuTgAwnmtjQPAHiDUpl8+1awgz80k4wcey9TX6NVzDC0Yc86iS9UYKLPQfg5PPN4PVJSSsUzJGT/dzXZ1R0HS7bRtJg020B8qJcZPVj3J+pq9X47mNeGIxVSrBWUm2jqirIKKKK4ygooooAKKKKACiiigCS2iaedIV6uwFdpEixxrGvAUYFYXhm1y7XTDgfKn171v1+ncH5e6GFeIktZ7ei/z/AMjxcwq80+VdAooor6888KKKKACiiigAooooA0LB90O3utWKzLSTy5gT0PBrTr1sLU54W7HHWjaQUUUV0GQUUUUAFFFFACMyqpZ2CqBliewr4U8f6s2ueNdY1Vjn7Rduw+gOB/KvutgGUqwBBGCD3FeG/FP4F2+pSpf+D/s1i+f31s/CvluWDe3PFd+ArQpyfN1PneIsDXxVGPsVe2rXU+aqVFaR1RFLMxAUAZJPpU91Y3Vu0nmW8yohGWZCvDZ2nnpnBxXafALRY9b+KekwzLuhtnN0/wD2zG5f/Hgte1OajFy7HwNChKtWjSW7dj6o+Gvhq38J+DNO0eGFElSFWuWUcvKRl2J78/pgV0lFFfMSk5Ntn65SpxpQUIrRBRRRUmgUUUUAFFFFABRRRQAVmXT+ZOx7dBV27k8uE+p4FZtcGNqbQOmhH7QUUUVwHQFFFFABRRRQAUUUUAcz8Qv+Qfaf9dj/AOg1xddp8Qv+Qfaf9dj/AOg1xdcNf4z67Kf91Xz/ADCiiisj0gooooAKKKKACuO8c6hoFhIYZNFtNQ1N0LhGjVQo/vO56CuxryP4tW1vL4yha6vEs4fsgaR2BJYA9AB1NdGFipVLM5MdNwpXRleENEtfFfiq4gvWijt44C+LAbFByMAFhnuf8a7I/CzRonWSz1HUYZFOVYsjYP8A3yKx/gm0MmvatJF5hTyowhkxuxk9cV6vXRiq9SFTli9DlwWGpVKXNJXbbOJ8Iyavp/jG+0C+1WbUoI7dJY3lQBgT/P8APtXbVx+nyLN8VdR8tgwhsY0cg9CecV2Fctf4k/JHbhtItdmwooorE6AooooAKKKKACiiigDW8H/8jHa/8D/9ANeiV534P/5GO1/4H/6Aa9Ersw/wny+d/wAden6sKKKK3PHCiiigAooooAKKKKACvjj9pjQbDQ/ihctYSJtv4lvJYV/5ZSMSGH4ld3/Aq+wrqeK1tpbmd1SKJC7sxwAAMmvg74h+IZfFXjTVNdkYlbmcmIHtGPlQf98gV7eRwk6spLZI+a4nqQVCMGtW9DAooor6g+HCiiigAooooAKKKKAO2+EOl2d9rN3eX9utzBZwbvLZNwLE8cd+h4969eh0XR2QM2i6aN3IH2NAR7HivO/gF/rdaz02wfzevUfvSdSwdfunoo9fxrx8XN+1audlJLlRyvi/wtoVx4fv54tKtY5o4maKSEbCCOegwPWvCB0r6R8UTLD4Z1NzwEt2znjOR1/Wvm0dBXVgZNxdzKukmhaKKK7jAKKKKACiiigAooooAls7ee8u4bS2jaWeaRY4kXqzMcAD6k19z/CvwrF4N8D2GiLtM6J5ly4/jlblj9M9PavD/wBlXwA15qJ8a6pbn7NbEpp6uOHk7yfRRwPc+1fTNfMZzi+eaox2W/qfbcOYB04PETWstvT/AIIUUUV4Z9OFFFFABRRRQAUUUUAMmjWaF4nGVdSpFeaXkDWt3Lbv96Niv1969Ork/HFjtkj1CMcN8kn17H/PpVwep6mV1+So4Pr+ZzFFFFan0IUUUUAFFFFABRRRQAV4x8eLyeTxBaWBYiCGDeF7Fm717PXAfFzwjc67bw6lpqeZeWylWiHWRPb3FXTaUtTlxsJTotRPEa734HXk8Pi17NGJhuYG3r2yoyD9eMfjXHHStUE/kHT7oS527PKOc+let/CHwfeaOZdY1SMw3M0flxQnqik5JPoeOlbTa5TycHTm6qaWx6NRRRXMfQBRRRQAUUUUAFFFFABVrSbVrzUYbdf4m5PoO9Va63wRY7IXv5By/wAsf07mlJ2RzYut7Gk5dTpVAVQqjAAwB7UtFFYHyYUUUUAFFFFABRRRQAUUUUAFFFFABRRRQAUUUUAFFFFABRRRQAUUUUAFFFFABRRRQAUUUUAFFFFABRRRQAUUUUAFFFFABRRRQAUUUUAFFFFABRRRQA2RFkjaNxlWGCK4/ULVrS6aFs46qfUV2VUdXsReW/y8Sryh/pXznEmUf2hh+amvfjt5rqv8jsweI9lOz2ZydFK6sjFWBDA4INJX5M007M94KKKKQBRRRQAUUUUAFFFFABRRRQAUUUUAFFFFABRRRQAVLaQPc3CQxjlj+Q9ajHJwOTXUaJYfZIfMkH75xz7D0r2ckymeZYlQ+wtZPy7erObE11RhfqXbeFIIEhj+6owKkoor9ihCMIqMVZI+fbbd2FFFFUIKKKKACiiigAooooAK0LKXfHtP3l/lWfTo3aNwy9RW1Cr7OVyKkOZWNaimRSLIgZafXrppq6OFqwUUUUwCiiigAooooA5Xxh4D8P8Aiaz1OK8t2iuNSWIT3MZ/efuvuEZyAQCR071V8B/DTwz4L1W41LRY7kTTwiE+dJvCrkE7eMjJAzzXaUVp7WfLy30OZ4Og6iq8i5l1/r1CiiiszpCiiigAooooAKKKKACg9KKp303HlKf96s6lRU48zKhFydiC6l82XI+6OBUVFFeNKTk7s7krKwUUUUhhRRRQAUUUUAFFFFAHM/EL/kH2n/XY/wDoNcXXfeNrczaI0gGTE4b8O9cDXFXXvn1mTyTwyXZsKKKKxPUCiiigAooooAK8p+Nen6hc6vZT2tjPcRC3ZWMcZbBz7V6tRWtGq6U+ZIwxNBV6bg3Y+c7Cz1qOUm2s9XtpCvzNDC6bsYwOMY+vNbmnW3jC+jFpFL4ga7mOMzXMkcMS+pOfm/zwa9xyfU0ldUse39k4oZYo/bZz/gnwzD4dsn3TNc3twQ1xOx5Y+g9hXQUUVxTm5vmZ6NOEacVGK0CiiipLCiiigAooooAKKKKANbwf/wAjFa/8D/8AQDXolcN4EtzJq7TY4ijPPueP5Zrua7MOvdPls5kniEuyCiiitzyAooooAKKKKACiiigDyn9p/wAUHQfhzJp8Em271Z/sy4PIj6ufy4zXyBXqH7S/ij/hIfiRPawSb7TSl+yx4PBcffPvzXl9fZ5Zh/Y4dX3ep+c53i/rGLlbaOiCiiivQPICiiigAooooAKKKKANnwt4l1Pw3NNJp7RETqFkSRNwbGcfzP51vyfFDxMwAVbJP92I/wBTXD0VnKjCTu0WpyWzOn1rx34i1bT5LG5uY0gkGJFjjALD0zXMUUVUYRirRViW29woooqhBRRRQAUUUUAFdv8AB7wBfePfEyWqq8WmW5D3txjhV/uj/aNUPhv4H1rx1rg0/SotsSYNzcuP3cK+pPc+g6mvtHwR4X0nwh4fg0bR4BHDGMu5+/K/d2PcmvKzLMFh48kPif4Hu5NlLxc/aVF7i/Hy/wAzS0qws9L02303T4EgtbaMRxRqMBVFWqKK+Rbbd2ffpJKyCiiigYUUUUAFFFFABRRRQAVDeW8d1ayW8oyjrg+3vU1FA02ndHmeoWslldyW8owyHr6jsagruvE+k/2hbebCB9ojHy/7Q9K4UggkEEEdQa2i7o+pweJVenfr1CiiiqOsKKKKACiiigAooooAMn1NFFFABRRRQAUUUUAFFFFABRRSxo0kixopZmOAB3NAFrSLGTUL5LdMgHl2/ur3NeiwxpDEkUahUQBVA7Cs/wAPaWum2eGwZ35kPp7Vp1jKV2fM4/Fe3naOyCiiipOAKKKKACiiigAooooAKKKKACiiigAooooAKKKKACiiigAooooAKKKKACiiigAooooAKKKKACiiigAooooAKKKKACiiigAooooAKKKKACiiigAooooAKKKKAMnW9N+0KbiBf3w6j+8P8a5wgg4Iwa7mszV9LW6Bmhws3f0aviuIuG/rDeJwq97qu/mvP8/Xf0sJjOT3J7HMUU+WOSKQxyKVYdQaZX5xKLi3GSsz107hRRRSGFFFFABRRRQAUUUUAFFFFABRRRQAUU5FZ3CIpZj0AHJrodI0kQ4nuQGl7L2WvUyvKa+ZVeSmtOr6L+uxhXrxoxvIZoWmeXi6uF+fqint7mtqiiv1vL8vo4CgqNJer7vuzwatWVWXNIKKKK7jIKKKKACiiigAooooAKKKKACiiigCW3maJ89VPUVooyuoZTkGsmpIJmhbI5HcV1YfEez92WxjUpc2q3NSimRSLIuVP1HpT69NNNXRyNWCiiimAUUUUAFFFFABRRRQAUUUUAFFFFABRRVW5ugvyxnLdz6VFSpGCvIcYuTsh13cCMbVPzn9KzzQTk5PJorya1V1HdnbCCggooorIsKKKKACiiigAooooAKKKKAGTxJPA8MgyjqVI9jXmGo2kljey2smco2AfUdj+VepVieKdF/tKATQAC6jHH+2PSsa0OZXR6mV4xUKnLL4WcBRTpEaN2jdSrKcEHqDTa4j6wKKKKACiiigAooooAKKKKACiiigAooooAKKKKACiiigAooro/CWhtdSpfXSYt1OUU/xn1+lVGLk7IxxFeFCDnM3vCOnmx0oNIuJZzvb2HYf59a2aKK9CK5VY+KrVZVZuct2FFFFMyCiiigAooooAK534k+Ik8KeCNV11mAkt4D5APeVvlT6/MR+ANdFXzj+2B4o3S6Z4Rt5DhP9MugOmeVjH/oZx9K6sFQ9vXjDp19DgzPFfVcNOp16erPnueWSeeSeVi0kjFmJ7knJplFFfcn5kFFTWVrc313FZ2dvLcXErBI4okLM7HoABya+kPhB8BYbPyda8bok1xw0WnA5RPQyEdT7Dj37VzYrF08NHmm/kdmCwFbGT5aa9X0R5H4L+FHjLxZo1xq2nWCx20aExGdthuD6IO/16VxupWN5pt9LY6hbS21zCxWSKRcMpr9C4o44o1iiRY40AVVUYCj0A7VyXxF+HXhrxxaFdVtfLvFXEV5CAJU+v94exrxaOeP2j9pH3fLofR4jhlKkvYy95d9n/kfDNFelfEX4M+LvCbSXNvbtrGmLyLm1UllH+2n3h9Rke9ea171KtCtHmg7o+Wr4erh5clWNmFFFFamAUUUUAFFFFABRRRQAUUVreGPDeu+Jr8WOhaXcX03G7y1+VPdmPCj3JFKUlFXb0KjCU3yxV2ZNei/CX4T6545uUupFfT9FVv3l268v6iMdz79BXrPwx/Z+sNNeLUvGUyahcjDLZRE+Sh/2m6t9Bge5r3O3hht4Egt4khiQbURFCqo9AB0rwsbnEYrloavv/kfUZbw7KTVTE6Lt/mZfhDw1o/hXRYtJ0WzS3t4xyRy0jd2Y9Sa2KKK+blJyd5PU+xhCMIqMVZIKKKKRQUUUUAFFFFABRRRQAUUUUAFFFFABXNeKtD87dfWafvOsqD+L3HvXS0U07G1CvKjPmieWUV2XiHw+t0WurIBZurJ0D/T0NcfLG8UjRyIyOpwVYYIrZO59Ph8TCvG8d+w2iiimdAUUUUAFFFFABRRRQAUUUUAFFFFABRRT7eGW4mWGGNpHboqigTdtWMUFiFUEk9AK7Twvov2NBd3S/wCkMPlU/wAA/wAaf4e0GOxAuLnElz2HZP8A69blZSl0R4WOx/P+7p7dwoooqDyAooooAKKKKACiiigAooooAKKKKACiiigAooooAKKKKACiiigAooooAKKKKACiiigAooooAKKKKACiiigAooooAKKKKACiiigAooooAKKKKACiiigAooooAKKKKACiiigCtfWUF4m2VfmHRh1Fc7f6XcWpLBfMj/vL2+tdXRXh5rkGFzH3pLln3X69zqoYqdHRao4WiurvNKtLnLbfLf8AvJx+lZFzol1HkxFZl9uDXwGO4Xx+FbcY88e6/wAtz1KWNpT3dmZdFSSwzQnEsbp9Rio6+flCUHaSszrTT2CiiipGFFFFABRT4opJTiON3P8AsjNaFtot5LgyBYl/2jk/lXZhsBicU7Uabl8tPv2M51YQ+JmZV2x025uyCq7I+7t0rcs9ItLfDMvnP6t0/KtEcDA4FfYZbwbJtTxkvkv1f+X3nn1sxW1NFTT9Pt7NfkXc/dz1q3RRX3dDD0sPTVOlGyXRHlynKbvJhRRRWxIUUUUAFFFFABRRRQAUUUUAFFFFABRRRQAUUUUAKjMjblODV6C7Vvlk+U+vaqFFa0q0qexE4KW5sDpRWXFNJH91uPQ9KtR3in/WKR7iu+ni4S30OaVGS2LVFMSSNvuuDT66U09jJqwUUUUwCiiigAopCQByQPrUUlzCn8WT7VMpxjuxqLexNTJJEjGWbHtVOW8duEG0frVdiWOWJJrkqYxL4DaNB/aJ57ppPlX5V/nVeiiuCc5Td5M6YxUVZBRRRUjCiiigAooooAKKKKACiiigAooooAKKKKAMjXdCtdTBk/1NxjiQDr9fWuN1LRtQsGPnQMydnTkGvSaKynRjI9HC5nVw65d0eSng88UV6hPp1hOcy2cLH12AH9Kr/wBh6R/z4x/mf8ax+rvuepHPKVtYs83or0j+wtI/58Y/zP8AjR/YWkf8+Mf5n/Gl9Xl3K/tuj/K/wPN6K9I/sLSP+fGP8z/jR/YWkf8APjH+Z/xo+ry7h/bdH+V/geb0V6R/YWkf8+Mf5n/Gj+wtI/58Y/zP+NH1eXcP7bo/yv8AA83or0j+wtI/58Y/zP8AjR/YWkf8+Mf5n/Gj6vLuH9t0f5X+B5vRXpH9haR/z4x/mf8AGj+wtI/58Y/zP+NH1eXcP7bo/wAr/A83or0j+wtI/wCfGP8AM/40f2FpH/PjH+Z/xo+ry7h/bdH+V/geb1PaWd1dyCO3gkkY+gr0WLR9LiOUsYfxGf51cRVjXbGqovoowKpYfuzKpnit7kPvOX0TwqsbLPqRDkciJen4nvXUqAqhVAAHQClorojBRWh4uIxNTES5qjCiiiqOcKKKKACiiigAooooAivLiK0tJrqdgsUKGRyT0AGTXwX4+1+XxR4x1PXZWJF1OWjz2jHCD/vkCvqH9qDxR/YXw7fTYJNt1qz/AGdcdRGOXPt2r5Cr6XI8PaDqvrofF8TYvmqRoLpq/UK6f4feBvEHjfVBZ6NakxKR59y4xFCPUn19q7z4Q/A/VPE3lat4kE2maQcMkRGJ7gewP3V9zz7V9R6Bo2l6DpcWl6PZQ2dpEPljjGOfUnqT7nmtsdm0KN4U9ZfgjDLMhqYi1St7sfxf+Rynwt+GPh/wHaB7WMXeqOuJr2VfnPqF/ur9K7qiivl6lWdWTlN3Z9tRo06MFCmrJBRRRUGoVw3jf4U+C/Fhea90tbW8bn7Va/u5CfVscN+NdzRV06s6b5oOzMqtCnWjy1I3XmfMHir9m/XLZ3k8OatbX8X8MVz+6kx7t0NeZ698O/G2hs39oeG79EX/AJaJHvQ/QivuugEjpxXq0s6rw0kkzw6/DeFqawbj+J+d0sE0P+uhlj/30I/nUWR6iv0JvtJ0m+JN9pdjdE9fOt0fP5ism58CeC7gN5vhbSPmOTttVX+QGK7I59D7UPxPOnwtU+zUX3HwbkUKCxwoLH0HNfdkXw68CxOHTwrpe4esOR+RrQtPCvhe0x9m8OaRER0ZbKPP54zTee0+kGTHher1qI+FdL0DXNUlEWnaRfXTnoI4WNd94a+BXj/VyrXNjFpUJ6tdvhh/wEcmvsOFEhjEcKLGg6KgwB+Ap1c1TPKr+CKX4ndR4YoR1qTb/A8T8Hfs7+GtNMc/iG9n1ideTEv7uHP0HJ+hNewaRpem6PZrZ6VY29lbr92OCMIo/AVcoryq2Kq13+8lc9zDYKhhlalFL8/vCiiisDqCiiigAooooAKKKKACiiigAooooAKKKKACiiigAooooAKz9X0m01JP3q7JQPlkXqP8a0KKLlwnKD5ouzPPtV0W909iWTzIu0iDj8fSs2vUjyCDyD1FZGo+HrC7yyKbeQ906flWin3PZoZqtqq+ZwlFbV74Z1CDLQhLhP8AZOD+RrJngmgOJoZIz/tKRVppnqU69Op8DuR0UUUzUKKKKACiipbe2uLg4ghkk/3VJoE2krsiordsfC9/Nhrgpbr7nLfkP8a6HTdB0+zw3l+dJ/ek5/IdKlzSOKtmNGns7vyOW0nQry/IdlMMP99h1+grsdL0y106LbAnzH7zn7xq7RWbk2eJicbUr6PRdgoooqTjCiiigAooooAKKKKACiiigAooooAKKKKACiiigAooooAKKKKACiiigAooooAKKKKACiiigAooooAKKKKACiiigAooooAKKKKACiiigAooooAKKKKACiiigAooooAKKKKACiiigAooooAKKKKAEKhh8wB+oqtLp9nJ963jz6gYq1RWNXD0qytUin6q5UZyjszObRrBv+Wbj6PTP7Dsv+mn/fValFcTyXL3vRj9yNViaq+0zOXRbAf8s3P1ep49Oso/u26Z9SM1aorSnleCpu8KUV8kS69R7yYiqqjCqAPYUtFFdySWiMgooopgFFFFABRRRQAUUUUAFFFFABRRRQAUUUUAFFFFABRRRQAUUUUAFFFFABRRRQAU9ZZF+67D8aZRTTa2Bq5MLqYfxA/UU77ZN/s/lVeirVaovtE8kexObub1UfhTWuJj/wAtCPpUVFDqzfUFCK6CszN95iaSiisygooooAKKKKACiiigAooooAKKKKACiiigAooooAKKKKACiiigAooooAKKKKACiiigAooooAKKKKACiiigAooooAKKKKACiiigAooooAKKKKACiiigAooooAKKKivEmktJo7aYQztGyxyFdwRiOGx3wecUAz5L+POoal49+Lsmh6FbzX32D/Q4IolzlgfnP03Z59K9T+D/AMD9N8NmHWPEwi1HVxho4fvQ25/9mb3/ACr0DwF4I0LwbYtDpduXupubm8m+aadu5ZvT2GBXTV6lfMX7NUaOkV97PEwuUR9q8TiNZt3t0X+YDgYHAoooryz2wooooAKKKKACiiigAooooAKKKKACiiigAooooAKKKKACiiigAooooAKKKKACiiigAooooAKKKKACiiigAooooAKKKKACiiigAooooAKa6I4w6qw9xmnUUAUJtH0ybl7OLPqBg1Vfw1pLf8spFPtIa2aKd2bRxNWO0n95h/8ACL6Z/wBNv++6kTw3pKn/AFMjfWQmtiijmZTxdd/bZRg0nTYeY7OLPqVyauqqqMKoUewpaKVzKU5S+J3Ciiigg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5XXvGmn2XiCz8O2G2/wBXuZVXyUPywr1ZnI6YUE4rqqCnFrcKKKKCQ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pXeqafakia6jDDqoOT+QqmfE2k54kkPv5Zp2ZtHD1Zq8Yv7jZorF/wCEm0r/AJ6S/wDfBo/4SbSv+ekv/fBo5X2L+qV/5H9xtUVi/wDCTaV/z0l/74NH/CTaV/z0l/74NHK+wfVK/wDI/uNqisX/AISbSv8AnpL/AN8Gj/hJtK/56S/98GjlfYPqlf8Akf3G1RWL/wAJNpX/AD0l/wC+DR/wk2lf89Jf++DRyvsH1Sv/ACP7jaorF/4SbSv+ekv/AHwaP+Em0r/npL/3waOV9g+qV/5H9xtUVi/8JNpX/PSX/vg0f8JNpX/PSX/vg0cr7B9Ur/yP7jaorF/4SbSv+ekv/fs1atta0y4OI7tAT0D/ACk/nRZkyw1aKu4v7jQopAcjI5FLSMAooooAKKKKACiiigAooooAKKKKACiiigAooooAKKKKACiiigAoprsqKWdlUDqScVz+p+OPCWmllu/EFgrr1RZQzD8BzQNRb2R0VFefXfxh8DwkrHfXM5H9y2fH5kVU/wCF1+EP+ed//wB+aVzT2NT+U9MorzWP40+DmbDfbkHqYCf5Vq2PxT8DXhAXWliJ/wCe8TR4/Eii4nRqLodrRVDTNZ0nVF3abqdneL6wzK/8qv0yGrBRRRQIKKKKACiisDxp4u0XwnYfadUuB5jA+TbpzJKfYenv0oGk27I2ru4t7O1kurqaOCCJdzyO2FUe5rw74l/GCW583S/CjNFBysl8RhnH+wP4R79fpXEfEDx7rPi+5K3Dm2sFP7q1jPyj3b+8a5SNWkdY0GWYhQPc1LZ6FHCqOsz2b9mvQmnvtR8T3QZ9n+jwu/JZz8ztk9/u8+5r3KsH4f6Gvhzwhp+lbdsscQafjkyNy2foTj8BW9TRx1p882wooopmQUUUUAFFFFABRRRQAUUUUAFFFFABRUN1dW9rGZLmeOFP7ztgVg3njPR4CRG0twR/cXA/M1cacp/CjCtiaNH+JJI6SiuMk8e2/wDyz0+X/gTCm/8ACex/9A9v++60+q1exyf2vg/5/wAGdrRXFf8ACex/9A9v++6P+E9j/wCge3/fdP6rV7B/a+D/AJ/wZ2tFcV/wnsf/AED2/wC+6P8AhPY/+ge3/fdH1Wr2D+18H/P+DO1oriv+E9j/AOge3/fdPj8eW3/LTT5h/usDS+q1ewLN8G/t/gzsqK5+y8X6LckK8zW7HtKuB+fSt2GaKaMSQyJIh6MpyDWUoSj8SOyliKVZfu5Jj6KKKk2CiiigAooooAKKKKACiiigAooooAKKKKACiiigAooooAKKKKACiqep6nY6bD519cpCvYE8t9B1NcVrHxAkYmPSrUIP+es3J/AUmzSFKU9kegMQqlmIVR1JOAKzL3xDotnkT6jACOyHcf0zXk2o6vqeoNuvL2aQdl3YA/CqFTzHTHCfzM9RuPHmixkiNLqY+qoAP1NU3+Ilrn5dNmI95AP6V53RS5marDUz0L/hYlv/ANAuX/v6P8Knh+IOmMf3tndIP9nDf1FebUUczH9Wp9j1u08ZeH7jAN40JPQSoR/LNbNpd2t2u61uYZh/sODXhdPhllhcPDI8bA5BU4p8xnLCR6M94oryjSvGmtWRCzSLeRj+GXr+ddpoXjDSdSKxSObSc/wSnAJ9j0qkzmnQnE6OigdKKZiFFFFABRRRQAUUUUAFFFFABRRRQAUUUUAFFFFABRRRQAUUUUAFFKqsxwoJPtVmKzY8yHaPQdauFOU/hRMpqO5Vp6RyN91GP4VoRwRR/dUZ9TUtdcME/tMxeI7IzltJj6D6mniybu4/Kr1FbrCU0ZuvIpfYm/56D8qQ2T9nFXqKf1Wl2D20zOa1mHYH6GomjkX7yEfhWtRWcsFF7MpV31Rj0VpyW8T9VwfUVVls3XlDuHp3rmnhZx8zWNaLK1FBBBwRg0VzGoUUUUAFFFFABRRRQAUUUUAFFFFABRRRQAUUUUAFFFFABRRRQAUUUUAFFFFABRRRQAUUUUAFFFFABRRRQAUUUUAFFFFABRRRQAUUUUAFFFFABRRRQAUUUUAFFFFABRRRQAUUVX1C6isrSS5mPyqOnqewoHGLk7IZqeoW+n2/m3Dcn7qjqxrjNV169vmZVcwwnoiHHHue9UtSvZr+6a4mYkn7o7KPQVXrWMbH0mEwEKK5payCiiirPQCiiigAooooAKKKKACiiigAooooAKKKKACiiigC/purX1gw8mUtH3jblT/hXZ6Lq9vqcfyfu5gPmjJ5/D1rz2n280lvMs0LlHU5BFTKKZxYrA066utH3PUKKoaHqSalZCUYEi8SKOx/wq/WLPmpwlCTjLdBRRRQQFFFFABRRRQAUUUUAFFFFABRRRQAUVm+Itc0vw/pz6hq13HbQL0LdWPoo6k+wrwXx98XtX1oyWehh9MsTxvB/fSD3P8ACPYfnSbNadGVTY9k8XePPDPhlWW/v1kuR0toPnkz79h+NeSeJ/jbrl4Wi0O0h02LtI4Esv6/L+leVOzSSNJIzO7HLMxySfc02lc76eFhHfU09Z1/WtZctqmqXd2Cc7ZZSVH0XoKzKKKR0JJbBRRRQMKKKKAHRu8ciyRuyOpyrKcEH611vh74keMNFZRDq8tzCOsV1+9Uj0yeR+BFchRQTKKluj3/AMJ/G3Srwpb+ILJtPlOB58XzxZ9x1UfnXqWmahY6naLdafdw3UDdHibI/wDrV8XVq+G/EWs+HbwXWkX0ts2csgOUf6r0NO5y1MJF/DofYtFeW+B/jFo2pWxh8Q7dMu41JL8mKXA7eh9vyzXD/Ev4sX2ueZpugmSx048NL0lmH/so9utO5yxw1Ry5bHd/Ev4sWGheZpuhGO+1IcNJnMUJ/wDZj7dK+f8AV9Sv9X1CS/1K6kubmQ5Z3OT9B6D2qpRUtno0qMaa0Cu7+B2gf2547t5JY91rYD7RLkZBI+6D9TXCV9Jfs/eH/wCyfBg1GZMXOpN5vI5Ef8I/HrQicRPkgz0iiiirPJCiiigAooooAKKKKACiiigAooooAQkAEkgAdSa4/wASeMUt2a10vbJIOGmPKg+3rVPxx4kaWR9MsZMRLxNIp+8f7o9q42vQw+FVuaZ81mecNSdKg/V/5E95d3N5MZrqeSZz3Y5//VUFFFd6Vj5ptyd2FFFFMQUUUUAFFFFABRRRQAVb03Ub3T5RJZ3DxHPIB4P1HQ1UopNJqzKjKUXzRdmek+GfFlvqLLbXgW3uT0P8L/T0NdNXiI4ORwa7/wAD+I2u9um3z5nUfunP8Y9D7152IwvKuaB9Rlebuo1Srb9H/mdfRRRXCfQhRRRQAUUUUAFFFFABRRRQAUUUUAFFFFABRRUN7dW9lavc3UqxRIMsxoGSuyohd2CqBkknAArh/E3jlIi9ro4Ejjg3DDgf7o7/AI1geLfFNzrEjW8BaGyB4TPL+7f4VzlQ5HbSwy3mS3dzcXc7T3UzzSt1Zzk1FRRUnYFFFFABRRRQAUUUUAFFFFABRRRQBv8Ah3xXqWkFYmY3NqOsTnoP9k9v5V6XoWtWOsWwms5fmA+eNuGQ+4rxWprG7ubG5W5tJmilXow/r600znq4eM9Vue60VznhDxRb61GLebbDeqOU7OPVf8K6OrPPlFxdmFFFFMkKKKKACiiigAooooAKKKKACiiigAooooAKnt7ZpPmb5V/nU1ra4w8g57Crdd1DC396Zz1K1tIjI40jGEXFPoorvSSVkczdwooopgFFFFABRRRQAUUUUAFFFFAEcsSSj5hz696oz27Rc/eX1rSorCrQjU9TSFRxMeird1a4y8Y47iqleXUpypuzOuMlJXQUUUVBQUUUUAFFFFABRRRQAUUUUAFFFFABRRRQAUUUUAFFFFABRRRQAUUUUAFFFFABRRRQAUUUUAFFFFABRRRQAUUUUAFFFFABRRRQAUUUUAFFFFABRRRQAUUUUAFcb42vTLeLZo3yRDLD1Y//AFq7LtXmV/Mbi9nmJzvkZvwzVwWp6mVUlKq5PoQ0UUVqfQhRRRQAUUUUAFFFFABRRRQAUUUUAFFFFABRRRQAUUUUAFFFFAGp4XvTZ6rGCxEcp2OPr0/Wu/ryzJHI4PavTNPl8+xgm/vxg1lNHhZtSSlGoupPRRRUHjhRRRQAUUUUAFFFFABRRRQAVyfxF8daX4OsN0xFxfyL+4tVbk+7ei034m+NrPwdo/mHbNqE4Itbcnqf7x/2R/8AWr5f1rVL7WdTm1LUrhp7mZtzu38h6D2pNnVQw/P70ti34r8Sat4m1Nr/AFa5aV+dkY4SMeijtWRRRUnpJJKyCiiigYUUUUAFFFFABRRRQAUUUUAFFFFABRRRQAUUUUAavhHR5Nf8S2Gjxg/6TMFcjsnVj+Cg19gWsEdraxW0KhY4kCIAOAAK8S/Zo0Dfc3/iSaP5Yx9mtyR/EeXP4DaP+BGvcqpHm4ud58vYKKKKZyBRRRQAUUUUAFFFFABRRRQAVgeN9X/s3SzHE2Li4yqew7mt2WRIo2kkYKigsxPQAV5J4j1N9W1WW6ORHnbEp7KOn+NdOFpc87vZHlZvjPq9Hli/el/TZnUlFFeufEhRRRQAUUUUAFFFFABRRRQAUUUUAFFFFABT4pHilWWNiroQykdjTKKATseueGtUTVtKjuRgSD5ZV9GFadeX+CdW/szVVjlbFtPhHyeFPZv89q9QrxsRS9nPyPussxn1qgm/iWj/AK8wooorA9EKKKKACiiigAooooAKKKKACiiigCO6nhtreS4nkEcUalmY9AK8l8X+IZ9buyqlks4z+6j9f9o+9aPxD8Qfb7o6baSZtYW+dgf9Y3+ArkaiTPQw9HlXM9woooqTqCiiigAooooAKKKKACiiigAooooAKKKKACiiigB8EskEyTQu0ciEMrKcEGvVfBfiNNatfJuCq30Y+cDgOP7wryeprC7nsbyO7tnKSxnIP9KadjKrSVReZ7rRWd4d1aHWNMju4sBvuyJ3Ru4rRrQ8tpp2YUUUUCCiiigAooooAKKKKACiiigAq7Z2+0CRxz2HpUdlDubzGHyjp7mr9d+Fofbkc9ap9lBRRRXecwUUUUAFFFFABRRRQAUVDJdWsbFZLmFGHUNIART4pY5huikSQeqsD/Ki4WY+iiigAooooAKKKKACqd5b9ZIx9RVyis6tNVI2ZUJuLujHoqe8h8t9y/dP6VBXjzg4S5Wd0ZKSugoooqRhRRRQAUUUUAFFFFABRRRQAUUUUAFFFFABRRRQAUUUUAFFFFABRRRQAUUUUAFFFFABRRRQAUUUUAFFFFABRRRQAUUUUAFFFFABRRRQAUUUUAFFFFACH7p+leWV6mfun6V5ZWlM9vJ/t/L9RaKKK0PaCiiigAooooAKKKs2tqZMNJkL6etceOx9DA0nVrysvxfkhNpbkEcbyHCqTVlLFv43A9hV1VVV2qAB7UtfnOP40xdWTWGShH73/l/W5i6j6FT7DH/z0b8qjksmAyjbvbvV+ivOo8VZpTkpOpfyaX+QueRjEEHBGDRV+/h3J5ij5h19xVCv07J80p5nhlWjo9muzNoy5kFFFFeqUFFFFABRRRQAV6L4f/5Adl/1xWvOq9F8P/8AIDsv+uK1nPY8nN/4cfUvUUUVmeAFFFFABRRRQAUUUUAFZXizXrLw3oNxq1+4EcS/KveRz0UfWtWvmr45+L28QeJDptnKTpunsUXB4kk/ib+g+me9Js2o0vaSt0OP8Va9f+JNbn1bUJC0sp+Ve0a9lHsKyqKKk9ZJJWQUUUUDCiiigAooooAKKKKACiiigAooooAKKKKACiiigAp0aNJIsaDLuwVR6k8Cm06N3jkWSNirqQysOoI70AfXfgDQ08O+EdP0oLiSOINN6mRuWz9M4/Ct2uM+EPi1fFfhZJJ3B1C0xDdDuxx8r/iB+YNdnVnizTUnzbhRRRQQFFFFABRRRQAUUUUAFFFVtUvItPsJryY/JGucep7ChJt2QpSUU5S2RzHxG1bybddLhb55fmlx2X0/GuAqxqF1LfXst1McvI2T7e1V69ujT9nBRPgcdiniqzqdOnoFFFFanGFFFFABVbU9QsdNtmuL+6it4h/E7YrkPHnj+10MvYaaEutQ6Mc/JCff1Pt/+qvHtY1TUNXuzdajdSXEp7seF9gOg/CuujhJVNZaIxnWUdEeq6x8VtLgZo9MsprsjpI52L+XWuduPitr0jEw2llCOwALY/OvP6K744SlHoYOrJ9TvrX4q6/GwM9tZzjuCu3P5V2Hhn4laPqkqW18jafcMcAucxsfr2/GvEaKJ4SlJbWCNWSPqYEEAggg9CO9FeJ/D3x5daPLFp+pyNPpxO1WPLQ/T1HtXtUUiSxJLE4eN1DKwPBB6GvLrUZUnZnVCaktB1FFFYlhRRRQAV6b4F1f+0dLEErZuLcBWz1ZexrzKtDw/qUmlapFdLymdsi+qnrWGIpe0hbqehluM+q1lJ7PRnr9FMgljmhSaJtyOoZT6g0+vGPu076oKKKKACiiigAooooAKKKKACub8f61/ZekmGFsXNzlE/2V7n+n410ZIUFjwAMmvG/FuqHVtbmuA2YlPlxD/ZHf8eT+NJs3w9PnlrsjJooorM9MKKKKACiiigAooooA57xf4ottARI/L8+6kG5Y84AHqfauSg+I+pLKTNYWzxk9FJBA9qi+K9pcR66l40bfZ5IlVX7AjOR7VxtehRowcE2jlqVJKR69ofjbR9SZYpHazmPRZTwT7HpXTAgjIII9RXz3XS+E/F19o8iwzs1zZE8xscsg9VP9OlRUwvWBUK38x7BRVfTry21Czju7SUSwyDKsP5VYriasdAUUUUAFFFFABRRRQBv+B9aOkauokbFrOQko7D0b8P5Zr1wcjNeB16z8P9W/tLQ1jlbM9t+7fPUjsfyqos4sVT+0jo6KKKs4gooooAKKKKACiiigAp0SGSQKO9Nq9YR7UMh6t0+la0aftJpEVJcsbllFCqFXoKWiivZWhwhRRRQAUUUUAFFFFAGL4u8RWnh3TxcTDzJpMiGEHlz/AEAry2XXte8U6xb6fJfNBHcSiMRxnaignvjrT/irdST+MbiFydluiRoPQFQ382rmbS4ltbqK5gcpLE4dGHYivIxGIlKbj0R7mFw0Y01L7TPaLTwL4dhgEclrJcPj5pJJCST6+1cL4/8AD7+GL2C80u4njtZiQvznMbjtn6fyr1TQb4ano1pf7dpniVivoccj86574twCXwfJKRkwTI49snb/AFrrr0YOk3FHDh69RVlGTvfQ5Pwt8Qr+zkW31kteW5OPN/5aJ7+9eq2lxBd20dzbSLLDIu5GXoRXzjXoXwf1x47x9DncmKUF4Mn7rDqB9Rz+FYYXEy5lCTOnG4SPK6kEeo0UUV6Z5AUUUUAFFFFADZEEiFW6Gsp1KOVbqK16p6hHwJB9DXJi6XNHmXQ2ozs7FOiiivMOsKKKKACiiigAooooAKKKKACiiigAooooAKKKKACiiigAooooAKKKKACiiigAooooAKKKKACiiigAooooAKKKKACiiigAooooAKKKKACiiigAooooAQ/dP0ryyvUz90/SvLK0pnt5P9v5fqLRRRWh7QUUUUAFFFFAFmxg8w72+6O3qa0KracwMJXuDVmvxzijFV62YThV2jol5f8AB3OebdwqOaaOL7zc+lRXlx5Y2J98/pWeSSck5NehkPCssbBV8Q+WD2XV/wCS/Mcad9WaMd5G7bcFfc1YrIiVnkCr1zWuOlc/FGU4TLqsI4d7p3V728/mKcUtgPIxWRKuyRl9DWvWXeHNy+PWu/garNYmrT6ON/mn/wAFlUtyKiiiv0w2CiiigAooooAK9F8P/wDIDsv+uK151Xovh/8A5Adl/wBcVrOex5Ob/wAOPqXqKKKzPACiiigAooooAKKKKAOM+MfiY+GfBk8tvIEvro+RbeoJ6sPoMmvlivSP2g9eOqeNTpsTk2+mp5WO3mHlq83qGerhocsPUKKKKDoCiiigAooooAKKsadZ3OoXkdpaRGSVzwB29z6CvTvDngrTtPjWW+Rby56nePkX6Dv+NROajubUaE6r0PL4LW5n/wBTbyyf7qk06WxvIk3yWsyL6lCBXu0aJGgSNVRR0CjAFOrH2/kdn9nr+Y+f6K9n1vwzpGqo3m2yxTHpLENrA+/r+NeX+JtBvNDuxHP88L/6uUDhvb2NawqKRzVsNOlrujIooorQ5gooooAKKKKACiiigDsvg/4lbw14ztpJJNtldkW9yD0wx4b8Djn0zX1OCCARyD0NfE1fVnwi14+IPAtjdSvvuYV8icnqWXjJ+vWmjgxkNpHXUUUVRwhRRRQAUUUUAFFFFABXnvxE1f7ReDTYW/dQHMmO7+n4f4113ifVF0nSZLjI81vliX1b/wCtXk0jtI7SOxZmJLE9ST3ruwdK752fPZ7jOWKoR3e/oNooor0j5UKKKKACuF+KnjD+xbQ6Xp8mNQmX5mB5hQ9/qe1d1XHfE3wkviDTvtdnGBqVuuUI/wCWq/3T/StaHJ7Rc+xFS/LoeFszMxZiSxOST1JpKdIjxu0cilHUkMpGCD6Va0fTbzVtQjsbCEyzSHgDoB6k9hXutpK5wlOtiw8MeIb6ETWuj3kkZ6P5ZwfpXr3gzwFpehxpcXSJe3/UyOuVQ/7I/r1rsa4KmOSdoI3jQ7nzNqmkappbBdRsLi1z0MkZAP0qjX1BfWltfWklpeQJPBIMMjjINeAfEDw+PDviGSziLNbOokgLddp7H6f4Vrh8Uqr5WtSalLl1Oer2P4J6495pU+j3DlpLQhocnkxnt+B/9Crxyuu+EN01t45tEBwtwjxN9Nu7+airxMOemyaUrSR7xRRRXiHcFFFFABRRRQB3nw41bzIW0qZvmQboSe47j+v512deL2N1NZ3kV1A22SJgyn+levaVfRajp8V5CflkXJHoe4ry8XS5Zcy2Z9fkmM9rS9jLeP5f8AtUUUVxnuBRRRQAUUUUAFFFFAGB491E6f4dm2Ntln/dJjrz1P5V5FXa/Fe88zUraxU/LCm9h/tHp+lcXWctz0sNHlhfuFFFFI6AooooAKKKKACiiigCOeGG4iMU8SSRnqrDINc/e+CfDtyxb7I0BP8AzycqPyrpKKqM5R2Ymk9zgrv4b2rZNrqUqf7LoCPzrF1HwBrFrC8sMsF0qKWIQkMQPQHqa9XorWOJqLqZulFnkPw/19tI1QW07n7HcNtcE8I3Zq9erxbx1Yrp3ii7hhG1GYSIB23DOB9M16l4OvWv/DVjcucuY9rfVTj+grTExTSmupNJtXizXooorkNwooooAKKKKACuj+HeofYfEUcTNiK5Hlt9e1c5ToZGhmSVSQyMGGPahEzjzRaPeaKg0+4F3YwXS4xLGr8epFT1qeQFFFFAgooooAKKKKAFRSzhR1JrWUBVCjoKoWC7pt390VoV6WDhaLl3OWvLWwUUUV2GAUUUUAFFFFABRRRQBwvj3wRNrN+dT06aNbhlAljk4DEcAg/Tj8K5i0+HHiCWULcfZrdM8sZA3H0Few0VzTwlOUuZnXDG1YR5UVtLs49P023sYSSkEaxgnqcDrWJ8TFD+Cb8HsEP5OprpK5r4mvs8E35xnPlj83UVpVSVOXoZUW3Vi/NHiNaPhe5a08R6fcKcbbhAfoTg/oTWdVvRYzNrNjCucvcRqPxYV4cfiR9HOzi7n0RRSDgAe1LX0J8sFFFFABRRRQAU2Rd6FT3FOooaurAmY5GCQeooqa9XbcH35qGvDnHlk0ehF3VwoooqRhRRRQAUUUUAFFFFABRRRQAUUUUAFFFFABRRRQAUUUUAFFFFABRRRQAUUUUAFFFFABRRRQAUUUUAFFFFABRRRQAUUUUAFFFFABRRRQAUUUUAIfun6V5ZXqZ+6fpXllaUz28n+38v1FooorQ9oKKKKACiiigBUdkbcpwanN5MVxlR7gVXorjxGX4XEyU61NSa7oTSYEknJ5NPhieVtqj6n0pbaEzPjoO5rTjRY1CqMCvBz/iOnlq9jRV6n4L1/RETnYbbwrCuF5Pc1JRSOyopZjgV+WVatbGVnObcpy+9mF2xs0gjjLGsliWJJ6mprqczP6KOgqGv1fhnJnluHcqvxy38l0X+Z0QjZBRRRX0xYUUUUAFFFFABXovh/wD5Adl/1xWvOq9F8P8A/IDsv+uK1nPY8nN/4cfUvUUUVmeAFFFFABRRRQAVW1S8j0/TLq/lxstoXmbPcKCcfpVmuJ+N+oGw+G2pbW2vcbIFP1YE/oDQVCPNJI+Y9RupL7ULi8lYs88rSMT1OTVeiioPbCiiigAooooAKKKdG3lyK4AJUg4I4oA9Z8AaGml6SlxKg+13KhnJHKr2WulriND+IFrNti1WH7O/TzY+U/EdqteOPE0NroqLplykk11kJIjZ2r3P1rjlCTlqe1TrUo0/deiL2ueLdI0mUwSSNPOPvRwjJX6npVTTvHei3c4ilE9pno0wG38wTj8a8qJJOTyaStvYxscTx1S9z39WVlDKQVIyCO9Ute0yHVtLmspgPnHyN/dbsa5z4V381zpE1pKxYWz4jJ7Ke1djXO04yPShJVYX7ngdxE8E8kMi7XjYqw9CKjrd8fRLD4svQoxuYOfqRk1hV2p3Vzwpx5ZNBRRRTJCiiigAooooAK9j/Zk1by9T1PRXbCzRieMerLwf0rxyuu+Dl+dO+JGkSbtoml+zsfZ+DQjKtHmptH1ZRRRVnjhRRRQAUUUUAFFFR3UogtpZj0jRnP4DNAm7K7PN/H+oG81trdW/dW3yAf7Xeucp88jSzPKxyWYsTTK92nDkion53iKzrVZVH1CiiirMQooooAKKKKAOF8dfD2HXbwahp88VndOf3wcHZJ/tcdD/ADre8H+GNP8ADVh5NsPMuGH764YfM5/oPatyitHWm48rehKhFO4UUUVmUFeK/G28juPFUdtGQTbQBXI7MTnH5Y/OvSPHPiq08NacXYrJeyA+RD6n+8favAb26nvbuW7uZDJNKxd2PcmvQwNJ353sc9eatykNdJ8MY2k8d6Wq/wB9j+SMa5uvQvgdprXGv3GpMp8u1i2qf9tun6A13V5ctOTMKavJHstJRRXgneFFFFABRRRQAV2Xw01ApdTaa7fLIPMj9iOtcbV7Qbn7HrNpcZwFlGfpWVaHPBo68DXdCvGfn+B7DRRRXiH6AFFFFABRRRQAUUUZA5PA70AeN+M7j7V4nvpM5CyFFPsOBWRUt7IZryaVurSMT+dRVkexFWSQUUUUFBRRRQAUUUUAFFFFABRRWfrGs6bpEQe/uljJ+6nVm+gppNuyE3Y0KZLJHFE0krqiKCzMxwAPWuB1X4jqMppdjn0knP8AQVyGs+IdX1Ybb28do8/6tflT8h1rohhpvfQzlWitiTxpqcWreIrm7gyYeEjPqAMZ/GvSPhsjJ4QtS38ZZh9M4/pXlei6ZdatqEdlaoWZj8x7KO5Ne4adax2NhBZw/chQIPfHetMS1GKgiKKbbkWKKKK4joCiiigAooooAKKKKAPWvh3cG48K24JyYmaMn8c/1roa4z4Ty7tIu4f7k+78wP8ACuzrRbHlVlabCiiimZBRRRQAUUUUAXtOX92zepq1UFiMW6/U1PXs0FamjhqO8mFFFFakBRRRQAUUUUAFFFFABRRXn914uvtL8bXsN6Xl0iOQRsQg/c56HNZ1Kqp25jSlSlVvy9D0CuP+Lswi8ItGTjzp0Ue+Du/pXWQXEFxCJoJo5IiMh1YEYryv4u65b315b6ZaSrKlsS8rKcjeeAB9Bn86zxU1Gk/M2wdNyrLyOErr/hVpD6h4iW9dT9nsxvY9i5+6P6/hWN4a8Pajr10IrSIrED+8nYfIo/qa9s8PaRa6Jpcdjar8q8u56u3cmuDCUHOSk9keljcSoRcFuzRooor1zwwooooAKKKKACiiigCnqS/cb6iqdX9QH7gH0aqFeTilaozsov3AooornNQooooAKKKKACiiigAooooAKKKKACiiigAooooAKKKKACiiigAooooAKKKKACiiigAooooAKKKKACiiigAooooAKKKKACiiigAooooAKKKKAEP3T9K8sr1M/dP0ryytKZ7eT/b+X6i0UUVoe0FFFFABRRRQAUUUUAadmmyBfU8mpqZAd0KEf3RT6/BswqTqYqpKpvzO/wB5yvciuJlhXnknoKzppXlbLH8K0biBJhzw3Y1mSKUcq3UV99wbDAOm3DWst79vLy/E1p2Eooor7s1CiiigAooooAKKKKACvRfD/wDyA7L/AK4rXnVei+H/APkB2X/XFaznseTm/wDDj6l6iiiszwAooooAKKKKACvKP2mbgp4R0+1/563of/vlG/8Aiq9Xrxr9qD/kHaH/ANdZv5JSexth1eojwqiiipPXCiiigAooooAKKKKACiiigApVBYhVBJPAA70+3hluJkhhjaSRzhVUck16f4N8IQ6YEvdQVZb3qq9Vi+nv71E5qKNqNGVV2Ra+H2jy6ToubhdtxcN5jqeqjHA/KujorlvH3iJNLsWs7Zwb2dcDB/1anqT7+lcms5Hse7Rp+SPPvF12t74kvZ0YMnmFVI7gcCsmg9aK7UrI8KUuZthRRRTEFFFFABRRRQAVd0O5az1qyulzmKdGH51SqS3/AOPiL/fX+dAM+12+8cdM0lRWbBrOBl5BjUj8qlqzwgooooAKKKKACs/xIxTQb1h/zxYfnxWhVPW4/N0e8j6kwPj64qofEjKum6UkuzPHBRRRXvH5yFFFFABRRRQAUUUUAFFFFAC1xvjnx5YaCj2tmUu9RxjYDlIz6sf6dfpWL8X/ABXqOm3Mei6fIYBLCJJpV+8QSRtB7dP1ryUkkkkkk9Sa78NhOZKU9jnqVraIs6rqF5ql9Je387TTyHlj29h6CqtFOijkmlWKJGeRjhVUZJNemkkjmFt4ZbidIIUaSWRgqKoySTX0N4E0FfD3h2GyODcN+8nYd3Pb8OBXO/DHwOdH26tqyA37D91EeRCPX/e/lXf15WLxCm+WOx1UadtWFFFFcRuFFFFABRRRQAU6PiRD/tD+dNqS2QyXMSKMlnA/Wkxrc9nt2328bnqyA/pUlIihVCjoBgUteAfpK2CiiigYUUUUAFMnOIJDzwp6fSn02QFkZR1IIFAHg8n+sf8A3j/Okp0v+tf/AHj/ADptZHtBRRRQAUUUUAFFFFABRRRQBFdSGG1mmUAlI2YA+wzXg+o3dxfXst1dStJK7EksentXvbosiNG/3WBU/Q14Nq9q1lqt1aOMNFKy/rXZhLanPX6D9K0rUdUl8uwtJJyDgkDCj6k8Cuu0n4c3UmH1K8jhX+5ENzfQnoP1rtPB8EVv4Y05YUCB7dHbA6sygk/ma1qVTEyvaI4UVa7M/RNH0/R7byLGAJn7znln+prQoorlbbd2bJWCiiikMKKKKACiiigAooooA9C+En/HtqH++n8jXc1w/wAJVP2O/bsZEH6Gu4rRbHl4j+IwooopmIUUUUAFFFFAGlaf8e6fSpqhs/8Aj3Wpq9ul8COCfxMKKKKskKKKKACiiigAooooAK47w/BDc+MvE9vcRJLE5UMjDIIrsa5Lwt/yPPiT/eWsqnxR9f0ZtS+Gfp+qEufAGlMHWzvNQskb/llFOdg/CjTfh74dtHEksc923pK/y/kMV11FHsKd78ofWatrcxHbQQ20Kw28SRRr0VFwBUlFFamIUUUUAFFFFABRRRQAUUUUAQX3/HufqKzq0L//AI9z9RWfXl4z+IddD4QooorlNgooooAKKKKACiiigAooooAKKKKACiiigAooooAKKKKACiiigAooooAKKKKACiiigAooooAKKKKACiiigAooooAKKKKACiiigAooooAKKKKAEP3T9K8sr1M/dP0ryytKZ7eT/b+X6i0UUVoe0FFFFABRRRQAUUUUAW7G4Cjy3OB2NXqxqkiuJYxhW49DXxWecJLGVXiMNJKT3T2b7+RlKnfVGrWVdMHnZh0p0lzNIu0tgewxUNbcN8O1MsnKtWknJq1l2HCFtWFFFFfXmgUUUUAFFFFABRRRQAV6L4f/AOQHZf8AXFa86r0Xw/8A8gOy/wCuK1nPY8nN/wCHH1L1FFFZngBRRRQAUUUUAFeN/tQK39l6I2DtE0oJ9yF/wr2SvLf2lLXzfBNpdKMmC+UH2VlbP6gUmbYd2qI+d6KKKk9cKKKKACiiigAooooAKKKKAPQ/hPpsX2efVZFDS7/KjyPugAZI+uf0rva5b4X/APIsL/11eupriqO8me5hopUlY5bxp4ri0hWs7PbLfEc+kXufU+1eWXM81zcPcXEjSyucszHkmrfiJmbX9QZiSTcvyf8AeNUK6YQUUeViK0qktdgooorQwCiiigAooooAKKKKACpLb/j5h/66L/Oo60vC9p9u8S6bZ7c+dcomPXmgTdkfYturLBGrDBCAEe+KfSt94/WkqzwwooooAKKKKACkIDAqwyDwRS0UAeOa1aNY6rc2rZ+SQ4PqOxqnXc/EnSywj1WFc7QEmx6djXDV7dGpzwTPgMdhnh68odOnoFFFFanGFFFFABRRRQAUUUUAeIfGpmPjPDdFtkC/TmuIru/jeCPF8Rx1tEx/301cJXu4f+FE4KnxMtaTaf2hqltZeZ5fnyBN2M4z3xXvXhPwbo/hwb7eMz3f8VxKMt/wEfw/55rxXwIu/wAY6Uu3dm4HH519GnrXHjqkk1FPQ2oRW4lFFFecdIUUUUAFFFFABRRRQAVteCrP7Z4htwRlIj5jfhWLXpHw+0prLTTeTLia5wQD1Cdv8awxFTkps9DK8M6+Iiui1Z09FFFeMfdhRRRQAUUUUAFA60UUAeH63D9m1i8t8Y8uZlx+NVK6L4i2v2fxROwGFmVZAfUnr+tc7WTPXg7xTCiiigsKKKKACiiigAooooAK888eeFNS1DXmvdNt1kjlQb/nAww+teh0VdOo4O6JlFSVmUtCgktdEsbaZdssVvGjjOcEKAau0UVLd2NBRRRSGFFFFABRRRQAUUUUAFFFIaAPT/hZD5fh6SUjmS4bH0AH/wBeutrJ8H2v2Pw1YwkYPl7z/wACOf61rVotjyarvNsKKKKZmFFFFABRRRQBoWBzBj0JqxVPTW++v41cr2MPK9NHDVVpsKKKK2ICiiigAooooAKKKKACuS8Lf8jz4k/3lrrazNP0eGy1i/1KOV2kvSC6nouPSs5xbcX2NISSjJPqv1NOiiitDMKKKKACiiigAooooAKKKKACiiigCrqJ/dKvqao1a1FsyKvoKq15GJleoztpK0EFFFFYGgUUUUAFFFFABRRRQAUUUUAFFFFABRRRQAUUUUAFFFFABRRRQAUUUUAFFFFABRRRQAUUUUAFFFFABRRRQAUUUUAFFFFABRRRQAUUUUAFFFFACH7p+leWV6mfun6V5ZWlM9vJ/t/L9RaKKK0PaCiiigAooooAKKKKAJbaEzPjoB1NaCQQqMCMH681BpmNj+uat1+VcVZtipY2WHjJxjG2i0vpe7MKknexWuLVGUlBtb26Gs+tmsiX/Wvj+8a9vgzMcRiI1KNWTko2ab/Iqm2xtFFFfdGoUUUUAFFFFABRRRQAV6L4f/5Adl/1xWvOq9F8P/8AIDsv+uK1nPY8nN/4cfUvUUUVmeAFFFFABRRRQAVyfxe046n8OtXgVcyRxCZOOmwhifyBrrKjuIY7i3lt5hmKVDG49VIwf0NBUZcrTPikdKK0PEmmy6Rr9/pky7Xtp2Qj8eP0rPqD207hRRRQAUUUUAFFFFABRRRQBuaN4o1TSbIWlo0QiDFvmTJyauf8J3r3/PSD/v3W94J8H2bWEWoapEJ5JlDxxN91VPQn1J610Oo+F9EvYDE9jHGcYV4xhlrnlOF9j0adCu4JqVjx26me5uZbiTG+Vy7YHcmoq0PEGlzaPqstjMd2w5Vv7ynoaz63T0PPkmm0wooopiCiiigAooooAKKKKACu4+BunnUPiTpxK5W23XBPoVGR+tcPXuP7MmjlYNU12RMbytvET3A5JH48UIxry5abPaaKKKs8gKKKKACiiigAooooAiuoI7m3kt5lDRyKVYHuDXkWt6fJpepzWcmTsPyN/eU9DXsVcx4/0j7dp322Fcz24ycDlk7/AJdfzrqwtXklZ7M8fOcH7ejzxXvR/I83ooor1j4wKKKKACiiigAooooAwPF+h+HdYSI620MLqCIpWnEbAdwMnn9a5Bvh54OMg2eJWC9x9rhJ/lWB8a7t7jxeLZidltAiqO2T8xP6/pXC4HoK9ShQnyJqdjlnOPM9D3rwt4H8O6ReJqNlJLeTRn93JJKrBT6jaAM11teN/A66mHiS5tvMcxPblipbjIPHH417JXFiYyjO0nc2ptOOiCiiisDQKKKKACiiigAoopVBZgqjJJwB6mgDY8I6SdW1ZI3X9xF88p9vT8f8a9VUBVCqMAcAVj+EdJGlaSiMv7+X55T79h+H+NbNePiavtJ6bI+4yrB/VqK5vier/wAgooornPTCiiigAooooAKKKKAOH+K9jvs7XUFHMTeW59Aen6155Xt2t2KalpNzZPj96hAPoexrxOaOSGV4ZVKyIxVlPYjrUSR6GFneNuw2iiipOoKKKKACiiigAooooAiuriG1tpLi4kEcUalmY9hXAaj8R2E5XT7BWiB4eZjlvwHStn4qNIvhQiMnDXCB8f3cN/XFeS12YejGUeaRz1ajTsj2Hwl4stNdc27Rm2u1Xd5ZbIYeoP8ASukrw3wo8yeJLBoM+Z5wAA7jvXuR61liKahLQulNyWoUUUVgahRRRQAUUUUAFFFFABVzRLNr/V7WzXrJIAT6DvVOu4+FWm77mfVJF+WMeXET6nqaaM6s+SLZ6EqqihFGFUYA9BS0UVoeSFFFFABRRRQAUUUUAS2j7J1PY8Vp1j1qW7+ZErd+/wBa78FPeJzV47MkooorvOcKKKKACiiigAoooHWgDnvF/iyw8OoqSK1xdOMrChxx6k9q5O3+KM3nD7RpKeVnnZKcgfjXHeMLiW68UalJMxLC5dB7KpKj9BWVXkVcXU5nyuyPco4GlyLmV2fQuh6rZ6zp6X1jJvjbgg8Mp7gj1q9XlXwWuJl1e9tRkxPCHI7Bgf8A6/6V6rXo0KntIKTPKxNH2VRxQUUUVsYBRRRQAUUUUAFFFFABRRUN3J5cJ9TwKmUlFNsaV3YoXDb5mb3plFFeI227s9BKyCiiikAUUUUAFFFFABRRRQAUUUUAFFFFABRRRQAUUUUAFFFFABRRRQAUUUUAFFFFABRRRQAUUUUAFFFFABRRRQAUUUUAFFFFABRRRQAUUUUAFFFFACH7p+leWV6m3Kke1eXMpVip6g4NaUz28n+38v1EooorQ9oKKKKACiiigAooooAkt5WhfcOR3HrV9bqFhndj2NZlFeDmvDuEzKaqVLqXddfUiUEy7cXa7SsWST3qlRRXZlmVYfLabp0Fvu3uxxikFFFFekUFFFFABRRRQAUUUUAFei+H/wDkB2X/AFxWvOq9G0JSujWat1EK5rOex5Ob/wAOPqXaKKKzPACiiigAooooAKKKKAPn/wDaS0A2mvWviCFP3N6nlSkDpIo4/MV5LX118QvD0fijwneaS21ZXXfA5/hkXlfwzXyTcwzW1xJb3EbRzROUkRuqsDgg1LPUwtTmhbsR0UUUjpCiiigAooooAKUdaSigD3Lw/cRXWiWc0JBQwr07EDBH4Gr1eMeHfEmpaJlLZlkgY5MT8jPqPStfUPH+q3EBjtoIbUkYLgliPp6VyujK+h60MbDl97cg+J1zFP4lKRkEwxhHI9ev9a5anSO0jtJIxZmOWJPJNNroirKx5lSfPJyCiiiqICiiigAooooAKKKKAHRRvLIkUal3dgqqOpJ6CvrvwBoa+HfCOn6SMeZHEGlI/ikPLH868K+Afhdta8VjVbiPNlphEhyOHlP3B+HJ/AetfSVNHn4ypdqKCiiiqOIKKKKACiiigAooooAKQgMCCAQeoNLRQB5V4w0k6VqzKin7PNl4j6eo/CsWvWfFelDVtJeFQPPT54j/ALXp+NeTsrKxVgQQcEHtXr4ar7SGu6Ph81wf1at7vwvVf5CUUUV0nmBRRRQAUUUUAeCfFst/wn2obs4Ai259PLWuUzX0rqeg6Nqc4n1DTbe4lAwHYc4/CoYfC/h2HHl6NaDByPkzz+NejTxsYwUbbHNKg227nmXwLgaTxHd3Aztit9pPb5j/APWr2SoLOzs7NWW0tYbcMcsI0C5/Kp6469X2s+Y2hHlVgooorIsKKKKACiiigArqPh9pH2zUDfTLmC3Py56M/wD9auds7eW6uo7aFd0kjBVHua9d0awi03TobOLog+Y/3j3NcmLq8keVbs9jJsH7et7SXwx/MuUUUV5R9mFFFFABRRRQAUUUUAFFFFABXmfxM0f7JqS6lCuIbnh8D7rj/Ef1r0yqes6fDqmmzWM4+WQcH+63Y0mrmtKpySueIUVY1Ozn0++ls7hdskbYPuOxqvWZ6idwooooGFFFFABRRRQBW1Oyt9RsJrK6XdFKu0+o9xXmmofD3V4rgizlguISflZm2kD3FeqUVrTqyhsRKClucd4K8GjSLgX+oSJLdgfu1XlY/fPc12NFFRObm7scYqKsgoooqSgooooAKKKKACiiigCS1glubmO3hUtJIwVR6k17ToWnx6VpUFjHz5a/M395u5/OuR+GehbR/bV0nJytupHbu39PzrvKuKPPxNTmfKugUUUVRyhRRRQAUUUUAFFFFABVmwk2v5Z6N0+tVqB1q6c3CSkiZR5lY2KKitpfNjz/ABDrUte1GSkro4WmnZhRRRTEFFFFABRRRQB5f8SPB942oy6xpcLTxTfNNGv3kbuQO4P864e30vUriYQw6fdNITgL5RH86+iKMnnnr1riqYKM5cydjvpZhOEeVq5yfw58MPoFlJPeFTe3GN4HIjUdFz6+tdZRRXXCChFRRx1KkqknKW4UUUVRAUUUUAFFFFABRRRQAVnXsnmS7R91atXk3lx4H3j0rOrgxlX7COihD7QUUUVwHSFFFFABRRRQAUUUUAFFFFABRRRQAUUUUAFFFFABRRRQAUUUUAFFFFABRRRQAUUUUAFFFFABRRRQAUUUUAFFFFABRRRQAUUUUAFFFFABRRRQAUUUUAFed+IbY2ur3EeMKW3r9DzXolc/4y043NqLyJcyQj5gO6//AFqqDsz0MtrqlVs9mcZRRRWx9KFFFFABRRRQAUUUUAFFFFABRRRQAUUUUAFFFFABRRRQAUUUUASWsLXFzHAvWRgv516bGgjjWMdFAFcp4K04tIdQlXCrlYs9z3NdbWU3qfPZpXU6igugUUUVB5YUUUUAFFFFABRRRQAV4P8AtDeDTa3o8VafF+4nIS8VR92Ts/0I6+49694qvqNnbahYT2N5EstvOhSRD3BpM0pVHTlc+LaK6v4meDbrwfrrW7BpLCYlrWfHDD+6f9oVylSexGSkroKKKKBhRRRQAUUUUAFFFFABRRRQAUUUUAFFFFABRRRQAVZ0uxutT1G30+yiaW4uHCRqB1JquOTgcmvob4GeAjodkPEGrQkalcp+5jccwRn1H94/p0oRlVqqnG523gTw5b+FfDVtpMG0uo3zyD/lpIfvH+n0ArdooqzyG23dhRRRQIKKKKACiiigAooooAKKKKACvO/iHpP2W+GoQriG4Pz4/hfv+f8AjXolVdVsYdRsJbOYfK44P909jWtCr7OdzizDCLFUXDr09TxqirOp2U+n30lpcLh0PX1HYiq1e0mmro+ClFxbjJahRRRTEFFFFABRRRQAUUUUAFFFFABRRRQAUUVpeHdKl1fUUt0yIx80r/3VpSkoq7Lp05VJKEVqzqPhxpO1W1aZeTlIQR27t/T867Wo7eGO3gSCFQsaKFUD0qSvEq1HUk5H32Dw0cNRVNfP1CiiiszqCiiigAooooAKKKKACiiigAooooA5nx14dGsWf2m2UC9hHy/9NB/d/wAK8rdWRirKVYHBB6g171XHeOfCq36vqOnIFuwMyRjgSj1H+1/Opkjrw9fl92R5rRSsrKxVlKsDggjBBpKg7wooooAKKKKACiiigAooooAKKKKACiiigAooooAK6DwX4fk1q+8yVStlEf3jf3j/AHRUPhTw/c65d8bo7VD+9lx+g9TXrOn2dvYWkdraxiOJBgAfzPvVJHNXr8q5VuTRokcaxxqFRQAoHQCnUUVZ5wUUUUAFFFFABRRRQAUUUUAFFFFAD4JGicMPxHrWnG6ugZeQayalt5mhb1U9RXTh6/s3Z7GVWnzarc06KajK6hlOQadXqp3OMKKKKACiiigAooooAKKKKACiiigAooooAKKKKACmSyLGhZqWSRY0LMeKzZ5WlfJ6dh6Vz166pqy3NKdNyfkNldpHLNTaKK8ptt3Z2pWCiiikAUUUUAFFFFABRRRQAUUUUAFFFFABRRRQAUUUUAFFFFABRRRQAUUUUAFFFFABRRRQAUUUUAFFFFABRRRQAUUUUAFFFFABRRRQAUUUUAFFFFABRRRQAUHkYPIoooA43xLoTW7teWaFoTy6Dqn/ANauer1OsTVfDlneEyQH7NKeu0ZU/hWkZ9z2cJmailCr95w9Fa134d1SAnbCJl9Y2/xqi9hfIcNZz/hGTV3R68K9OfwyRXoqb7Hef8+lx/36b/Cj7Hef8+lx/wB+m/wpl88e5DRU32O8/wCfS4/79N/hR9jvP+fS4/79N/hQHPHuQ0VN9jvP+fS4/wC/Tf4UfY7z/n0uP+/Tf4UBzx7kNFTfY7z/AJ9Lj/v03+FH2O8/59Lj/v03+FAc8e5DRU32O8/59Lj/AL9N/hR9jvP+fS4/79N/hQHPHuQ0VN9jvP8An0uP+/Tf4UfY7z/n0uP+/Tf4UBzx7kNFTrY3jHAtLj/v2auWug6pOeLYxj+85wP8aV0TKtTj8UkZla/h/RZdRlEkgKWwPLf3vYVtaZ4Xt4WEl5J57f3Bwo/xroUVUUKqhVAwABgColPseXiszVuWl942KNIYljjUKijCgdhT6KKzPDbuFFFFAgooooAKKKKACiiigAooooAyfFnh/TfE2jS6XqcW+J+Ucfejbsyn1r5c8d+E9S8I6w1jfIXibmCdR8sq+o9/UV9c1meJNC0vxFpcmm6tbLPA3TsyH+8p7Gk0dFCu6b8j44ortviP8OtW8JTvcRq97pRPyXKryns47H36fSuJqT04yUldBRRRQUFFFFABRRRQAUUUUAFFFFABRRRQAUVNY2tzfXcdpZwSXE8h2pHGuWJr3v4V/CiHSDFrHiREnvxhorbrHCf9r+836D360WM6lWNNXZm/Bf4Z7DB4k8RQfNxJZ2rjp6SMP5D8a9rooqjyqlR1HdhRRRTMwooooAKKKKACiiigAooooAKKKKACiiigDH8T6FBrVsASI7hP9XJj9D7V5jqNjdafctb3cTRuPXofcHvXs1VNT06z1KDybyFZF7HoV+h7V1UMS6ej2PIzHKo4r34aS/M8borsNX8D3MZaTTZhMn/POThh+PQ/pXN3el6jasVuLKdMd9hI/McV6MK0J7M+Vr4KvQdpxf6FOihvlOG+U+h4pNy/3h+danKLRSbl/vD86Ny/3h+dAXFopNy/3h+dG5f7w/OgLi0Um5f7w/OnIC5wgLH2GaAEorQstG1S8bFvYzn3Zdo/M10+j+BzlZNUnGP+eUX9TWU68Ibs7MPgMRXfuR+fQ5fRdJvNWuhDbRnbn55D91B716hoWlW+kWItoOT1dz1Y+tWrO1t7OBYLWFIox0VR/nNTV5lfEOrp0Pq8vyyGEXM9Zd/8gooornPUCiiigAooooAKKKKACiiigAooooAKKKKACiiigDmfFvhO31cNc2u2C9/vY+WT2P8AjXmWoWV1p9y1teQtFIvYjr7j1r3OqWraXY6rbeRfQLIv8J6Mv0PapaOmliHDR7HiNFdbr/ge+s902nN9sh67ekij+R/zxXJyI8chjkRkcdVYYI/Cosd0JxmrpiUUUUFhRRRQAUUUUAFFFFABRSVp6Noep6s4FnbMU7yv8qD8e/4UCbSV2ZtdV4U8H3OpFLq+DW9n1APDSfT0HvXU+HPBthppWe7xeXI5BYfIp9h3/GuoqlE46uJ6QIbO2gs7ZLe2iWKJBhVUdKmooqziCiiigAooooAKKKKACiiigAooooAKKKKACiiigCSCZomyvTuK0IZklXKnnuKy6VWKncpINdFHESp6dDOdJSNeiqcF5/DKPxFW0ZWGVIIr0qdWNRe6zklBx3FooorQkKKKKACiiigAooooAKKKa7qgyzAUNpbgOqKeZIhzy3YVXnvCfli49zVQkk5PJrirYtLSBvCi3rIfNI0rbmP0HpTKKK89tt3Z1JWCiiikAUUUUAFFFFABRRRQAUUUUAFFFFABRRRQAUUUUAFFFFABRRRQAUUUUAFFFFABRRRQAUUUUAFFFFABRRRQAUUUUAFFFFABRRRQAUUUUAFFFFABRRRQAUUUUAFFFFABRRRQAUZPrRRQAZPqaMn1NFFABk+poyfU0UUAGT6mjJ9TRRQAZPqaMn1NFFABk+poyfU0UUAGT6mjJ9TRRQAZPqaKKKACiiigAooooAKKKKACiiigAooooAKKKKACiiigAooooAZLHHNE0UsayRsMMrDII9xXkvj74M2d8ZL7wvIlncE7mtXP7pv90/w/yr12ikXCpKDvFnxtr2h6toV41pq1hNayjpvXhh6g9CPcVnV9o6lp9jqVo1pqFnBdwN1jmQMv1we9eaeJ/gnoN8Wm0W6m0uU9Iz+9i/I8/rSsd0MZF/FofPNFd/rvwj8ZaaS1vZxajH2Ns/zY9wcY/OuPvtG1exkZLzS7yAr13wtj88YpHTGpGWzKFFIWAOCQCO1LkeooLCik3L6ipIYpZziCKSU+iKW/lQAyiuh0fwT4s1Yr9i0K8ZT/ABOmwD67sV3nh74HatOyya5qcFnH3jgHmOR9TgA/gaLGcq0I7s8iHJruvBHww8ReJClxJCdOsCQTPOpBYf7K9T9ele5+FPh34V8OlJbTTluLpf8Al4uf3j59RnhT9AK62nY5KmM/kRzXgnwToXhK226db77lh+8upeZH/wAB7CulooqjicnJ3YUUUUCCiiigAooooAKKKKACiiigAooooAKKKKACiiigAooooAKQgEYIBHvS0UARG3gJ5giP1QUfZrf/AJ94v++BUtFF2Tyx7EX2a3/594v++BR9mt/+feL/AL4FS0U7sOSPYi+zW/8Az7xf98Cj7Nb/APPvF/3wKloouw5I9iL7Nb/8+8X/AHwKVYIF+7DGPogqSildhyx7AOmKKKKCgooooAKKKKACiiigAooooAKKKKACiiigAooooAKKKKACiiigAooooAKo6ppGm6mm29tI5T2bGGH41eooGm1scLqfw9iYltOvTH6JMMj8xXO3vg7XrUnFp56+sTBs/h1r1yip5UbxxM15nhtxp9/b5+0WVxFjrvjIxVbB9D+Ve90x4YpM74kbPXKg5pcpqsX3R4Pz6GnxQyyttjidz6Kua9yS0tUOUtoVPsgFSqAoCqAAOgFHKDxfkeM2nh7W7ojydNuMHozJtH5mtzT/AABqUpBvLiG2XuFO5v04r0uinyozlipvY5zSfBui2JV3ia6lH8UvTP0rokVUUKihVHQAYFLRTMJSlLdhRRRTJCiiigAooooAKKKKACiiigAooooAKKKKACiiigAooooAKKKKAClRmU5ViD7UlFCdgLMd44++A1TpdxN1yv1FZ9FdEMVUj1uZyoxZqrJG33XU/jT6x6ATWyxr6ozeH8zYpM1k7m/vH86Qmn9e/ui+r+ZqtLGvV1H41E93Ev3ct9Kz6KzljJvZFKhHqWZLyRvugKKrszMcsSTSUVzzqSn8TNYxUdkFFFFQUFFFFABRRRQAUUUUAFFFFABRRRQAUUUUAFFFFABRRRQAUUUUAFFFFABRRRQAUUUUAFFFFABRRRQAUUUUAFFFFABRRRQAUUUUAFFFFABRRRQAUUUUAFFFFABRRRQAUUUUAFFFFABRRRQAUUUUAFFFFABRRRQAUUUUAFFFFABRRRQAUUUUAFFFFABRRRQAUUUUAFFFFABRRRQAUUUUAFFFFABRRRQAUUUUAFFFFABRRRQAU2VElXbKiyL6OAR+tOooAzbrQNDugRPo9g+ev+jqP5CqUngvwnJjd4fsDg5H7vvW/RQVzPuYkXhPwxG+5NBsAf8ArkDWjb6fp9vj7PYWkOP7kKr/ACFWqKBNt7sCSepJooooE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IxCqWYgAdSawNU8XaRZEokjXUg7RDI/PpVRhKbtFGVavToq9SVjoKK4G68d3TEi3sYkHYuxJqmfG2tZOPsoHp5R/xroWDqs82WeYRPRt/I9KorzT/AITXXP8Ap1/79H/Gj/hNdc/6df8Av0f8af1OoT/buF8/uPS6K80/4TXXP+nX/v0f8aP+E11z/p1/79H/ABo+p1A/t3C+f3HpdFeaf8Jrrn/Tr/36P+NH/Ca65/06/wDfo/40fU6gf27hfP7j0uivOoPHOqLjzbe3k+gK1saf45sZSFvLeW3J6svzKP6/pUSwtVdDalnGEqO3Nb1OtoqvZXlrew+daTxzJ6qc4+vpViudprc9KMlJXT0CiiigYUUUUAFFFFABRRRQAUUUUAFFFFABRRRQAUUUUAFFFFABRQeleS/En46eGvDLS2Oj7db1JflIifEEZ/2n7/QZrWjQqVpctNXZhiMVSw0eerKyPWWZVQuzBVUZLE4AFcL4t+LngPw2zxXWsrd3CdYLMea35/d/Wvlfxv8AE3xj4ukI1LVZIbbPy21sTHGPy5P4muNr3aGRretL5I+XxXE72w8fm/8AI+iPEP7S0m5k0Dw3GAOkt7MWz/wFcY/OuI1b48/Ea9LeRqNrYKf4be1Q4Hplwx/WvLqK9Snl2GhtBfPU8Srm+Nq71GvTT8jsbr4ofEG5fdJ4s1NTkn93LsH5Liqg+IPjoTmb/hL9d3Hsb6Tb+WcVzNFdCoUltFfccjxVd7zf3s7O0+KfxCtTmPxXqLc5/euJP/Qga6LSfj98RLIj7Td2Oogdri1Vf/Re015VRUSwlCW8F9xpDH4qHw1H97Po/wAO/tKwMyR+IPDjRg/ems5cgf8AAG/+Kr1Pwl8UPBHifamna3DHcN/y73P7qQfnx+Rr4doGQQwJBByCO1cNbJsPP4fdPTw/EWLp/HaS/rsfor2or4n8C/Frxn4TZI7fUWvrIHm1uyXXHseoP519G/DT4y+F/GBis55P7J1VsD7NcMNrt6I/RvpwfavDxWV16HvWuvI+mwWd4bFNRvyy7P8AzPS6KKK849gKKKKACiiigAooooAKKKKACiiigAooooAKKKKACiiigAooqrfX9vZj96+W7IOprGvXp0IOpVkkl1ZUYuTtFFqoLm7trcfvplU+mcmuevdYup8rGfJQ9l6/nWcSWOWJJ9TXxuP4zpwbjhYc3m9F92/5Ho0sub1m7HQXGvQrkQws/uxxVKXXLxvuCOP6Ln+dZdFfL4jiTMq71qWXlp/wfxO2GDox6Fx9Tvm63L/hgfyqM314f+Xqb8HNV6K82WPxU/iqSfzZsqUFtFFoaheg5+1S/i1Sx6vfp/y2DD0ZRVCiqhmWMpu8asl82J0ab3ijah1+Uf66BGH+ycVoW2sWU2AXMbejiuVor2MLxXmFB+9JSXmv1VmYTwNKWysdyrKy7lYMPUHNLXGW11cWzboZWX27VtWGuRvhLpdjf3x0/wDrV9dl3FmExTUK3uS89vv/AMzz62AqQ1jqjZopEZXUMrBlPQilr6lNNXRwhRRRTAKKKKACiiigAooooAKKKKACiiigAooooAKKKKACiiquo39rp8PmXUoQdh3b6Ck3YqMZTfLFXZaqC7u7W0TdczxxD/aPP5Vx+q+KrqcmOyX7PH/ePLn/AArn5ZJJnLyyNIx7sc1hLEJfCezh8lnLWq7fmdpeeLbGLIt4ZZz6/dFZVx4t1CTIhigiHY4JP61ztFYOtN9T1aeV4an9m/qakviDV5D816w/3VA/kKgbVtTYYOoXP4SEVSoqOaXc6lh6Udor7i8ur6ouMX9xx6uTViLxFrEZ4uyw9GQH+lZNFCnLuEsNRlvBfcdLbeL7xMC4t4ZR3K5Un+la9l4q02chZvMt2/2hlfzH+FcHRWirTRyVcqw1Tpb0PVoJoZ08yGRJF9VOakryu1uri1kElvM8TD+6a6XSfFrAiPUo8j/nqg/mK3jXT3PIxGT1aetN8y/E6+iorW4huoRNbyLIh6FTUtbnkNNOzCiiigQUUUUAFFFFABRRRQAUUUUAFFFFABRRRQAUUVzXifxz4X8Os0epapELhf8AlhF+8kz6EDp+OKBqLk7JHS0V49qPx20xHK6fod3MM/emdUz+WazX+PV3uOzwxblc8ZvGzj/vmlc2WGqvoe50V4V/wvq9/wChXtv/AANb/wCIo/4X1e/9Cvbf+Brf/EUXQ/qtXse60V4V/wAL6vf+hXtv/A1v/iKP+F9Xv/Qr23/ga3/xFF0H1Wr2PdaK8K/4X1e/9Cvbf+Brf/EUf8L6vf8AoV7b/wADW/8AiKLoPqtXse60V4V/wvq9/wChXtv/AANb/wCIo/4X1e/9Cvbf+Brf/EUXQfVavY91orwr/hfV7/0K9t/4Gt/8RR/wvq9/6Fe2/wDA1v8A4ii6D6rV7HutFeFf8L6vf+hXtv8AwNb/AOIo/wCF9Xv/AEK9t/4Gt/8AEUXQfVavY91orxiz+PFqZB9s8PTIncwzBj+uK7Lw38T/AAfrbLEmo/YrhjgRXY8v/wAe+6fzouRKhUjujtaKQEMAQQQRkEUtMyCiiigAooooAKKKKACiiigAooooAKKKKACiiigAooooAKKKKACiiigAooooAKKKKACiiigAooooAKKKKACiiigAooooAKKKKACiiigAooooAKKKKACiiigAooooAKKKKACqOtaraaTame6f/dQfeY+1SapfQ6dYy3lwcIg6d2PYCvJ9Z1K41S+e6uG5PCqOij0FdOHoe1d3seVmeYrCR5Y6yf8AVy3r3iC/1ZysjmK3z8sKnj8fU1j0UV6sYqKskfG1as6snKbuwoooqjMKKKKACiiigAooooAKKKKALFjeXNjOJ7WZ4pB3U/z9a9B8LeKodS22t5thuux6LJ/ga82pQSCCCQR0I7VjVoxqLXc7cHj6uEleL07Ht1Fcz4I146lb/Y7ph9qiXg/319frXTV5E4OEuVn3GHxEMRTVSGzCiiioNgooooAKKKKACiiigAooooAKKKKACiiigArK8VeItH8MaPLqutXkdrbRjqx+Zz2VR3NU/H3i/R/Bfh+XV9Xmwo+WGFT8879lUf17V8Z/EbxxrfjnW21DVZisSki3tUP7uFfQep9TXo4DL5Yp3ekf62PHzXN4YKPLHWb6f5nV/Fr4y654xeXTtNaTS9EOV8lGxJOPWRh2/wBkcfWvLKKK+to0YUY8sFZHwOIxNXETc6juwooorUwCiiigAooooAKKKKACiiigAoBIORwaKKAPZfhF8cdV8OtBpPiZ5dT0kYVZid01uPY/xAeh/CvqPRNV07WtMh1LSruK7tJl3JJGcg/4Gvz3rt/hP8R9Y8A6usluzXOlysPtVmzfKw/vL/db3/OvGx+VRqpzpaS/M+kyrPZ0Gqdd3j36r/gH29RWV4U8QaV4n0O31nRrpbi1mHB/iRu6sOzD0/pWrXy0ouLs9z7eMlNKUXdMKKKKRQUUUUAFFFFABRRRQAUUUUAFFFFABSEgAknAHU0MyqpZiAoGST2rmtY1RrljDCSsI792ryc2zejltLnnrJ7Lv/wPM3oYeVaVlsWtU1nBMNmfrJ/hWEzMzFmYsT1JpKK/KcxzTEZhU56z9F0Xoe7RoQpK0UFFFFecbBRRRQAUUUUAFFFFABRRRQAUUUUAW7C/ns3/AHbZTuh6GumsL2G8j3RnDD7ynqK46pIJpIJRJExVh3r6LJuIa+XyUJ+9T7dvT/LY48RhI1VdaM7aiqOlahHexYOFlUfMv9RV6v1TDYmliqSq0neLPEnCUJcstwooorcgKKKKACiiigAooooAKKKKACiiigAoorkPFPiEktZafJx0klHf2H+NROairs6MNhp4ifLAu+IPEkVmWt7LbLP3bqqf4muMuria6maa4kaR26ljUVFcU6jm9T63C4Onho2ite4UUUVB1hRRRQAUUUUAFFFFABRRRQAUUUUAWtOv7rT5vNtZSh/iXs31FdzoOuW2poEOIrgDmMnr7ivPKdG7RuskbFWU5BB5FaU6rgcOMwFPErXSXc9Yorn/AAxry3yi1umC3I6HtIP8a6Cu2MlJXR8nXoToTcJrUKKKKoxCiiigAooooAKKKKACiiigAqK7uILO1kurqZIYIlLSO5wFA71LXz38evG8mqapJ4b06YiwtHxcFT/rpR1H0Xp9c+1Js1pUnUlYT4lfFvUNVml07w3LJZaeDta4X5ZZvof4R9K8rYliWYkk9SaSipPVhTjBWiFFFFBYUUUUAFFFFABRRRQAUUUUAFFFFABRRRQAUUUUAdv8PfiRrfhWaO3kke+0vOGtpGztH+wT93+VfSHhnXdN8RaRFqelziWCQcjoyHurDsRXxxXXfC7xjc+EPECzFmfT7ghLuHPBH94e4ppnLXw6mrx3Pqyio7aaK5t47i3kEkMqB0cdGUjINSVR5gUUUUAFFFFABRRRQAUUUUAFFFFABRRRQAUUUUAFFFFABRRRQAUUUUAFFFFABRRRQAUUUUAFFFFABRRRQAUUUUAFFFFABRRRQAUUUUAFFFFABRRRQAUUUUAFFFY3i/VhpWkuyN+/l+SIe/c/hVRi5NRRnWqxowc5bI5H4gat9t1EWMLZgtzzjoz9/wAv8a5elJJJZiSScknvSV7dOChFRR+f4mvLEVXUl1CiiirMAooooAKKKKACinbW/un8qQgjqDQAlFFFABRRRQAUUUUAWNOu5rG9iu4Dh42DD39RXr2mXkV/YxXcJyki5+h9K8Zrrvh3q32e7bTJm/dTHMeez+n41yYulzx5luj2slxnsavs5bS/M9Boooryj7EKKKKACiiigAooooAKKKKACiiigArL8Va7p3hrQbrWtUmEVrbJub1Y9lHqTWpXyF+0d8Q28WeJW0bTZidG01yqFTxPKOGf3HYe3PeuzA4R4qry9FuedmmYRwVFz+09kch8TPG2qeOvEkmq37FIVylrbg/LDHngfU9zXLUUV9rCEYRUYqyR+b1asqs3Obu2FFFFUZhRRRQAUUUqKzuERSzHooGSaAEorasvCniO8TfBo90V9XXYP/HsVY/4QzXgQrx2iMf4WvIgf/Qqh1IdyuV9jnaK27vwn4jtYjLJpM7xj+KHEo/8cJrFZWVirKVYHBBGCDVKSlsxNNbiUUUUxBRRRQAUUUUAd18G/iHfeAvESzbnm0q5IW9t88Ff76j+8P8AEV9o6Vf2eqabb6jp86T2txGJIpEOQymvz0r3P9l34hnStUHg7Vp/9BvH/wBCdjxFKf4fo3868TNsB7SPtoLVb+Z9LkOaOjNYeo/de3k/+CfUVFFFfLn3AUUUUAFFFFABRRRQAUUUUAFFFZPiG+8mL7NG37xx8xHYVx4/G08DQlXqbL8X2NKVN1JKKKOu6iZ3NvC37pTyR/Ef8KyaKK/GsdjquOrutVer/BdkfRUqcacVGIUUUVxmgUUUUAFFFFABRQSB1IH1pnmx/wDPRfzrWFCrU1hFv0QD6KRWVvusD9DS1Eoyi7SVmAUUUVIBRRRQAUUUUAPglkhlWWNirKcg11umXiXluJBw44dfQ1x9WdNu2s7lZVyV6MPUV9Bw/nMsur8s3+7lv5eZyYvDqtHTdHY0U2J1kjWRDlWGQadX65GSkk1seC9AooopiCiiigAooooAKKKKACiisrxNqg02wJQjz5MrGPT1NJtJXZpSpSqzUI7syvGOtmMNp1o/zEfvXB6D+7XH0rMzMWYksTkk9zSV585uTufZ4XDRw1NQiFFFFSdIUUUUAFFFFABRRRQAUUUUAFFFFABRRRQAUUUUAKjMjBlYqwOQR1BrvvC2sjUrfyZiBdRj5v8AaHrXAVNZXMtpdR3ELbXQ5Hv7VdOo4M48bg44mnbqtj1Siqul3sWoWMd1F0YfMP7p7irVd6dz42UXCTjLdBRRRTJCiiigAooooAKKKKAOc+JWu/8ACO+C9Q1NGAmWPy4M/wDPRuF/U18kszMxZmLMTkk9Sa96/acvGj0HSrFSR5tyZH9wFOP1rwSpZ6eEjaF+4UUUUjqCiiigAooooAKKKKACiiigAooooAKKKKACiiigAooooAKKKKAPov8AZ219tS8JS6TO+6bTZAq5PPltkr+RDfpXp9fOn7N140Hjme1z8lzZuMf7SspB/LP519F1SPKxMeWowooopnOFFFFABRRRQAUUUUAFFFFABRRRQAUUUUAFFFFABRRRQAUUUUAFFFFABRRRQAUUUUAFFFFABRRRQAUUUUAFFFFABRRRQAUUUUAFFFFABRRRQAUUUUAIxCqWYgADJJ7V5R4s1U6tqzyqT5EfyRD2Hf8AHrXXfELV/slgNPhbE1wPnweVTv8An0/OvOq9HB0rLnZ8tnuM5pKhHpuFFFFd586FFFFABRRRQBk+KPEFj4fsftF0d0jcRRL95z/h715wvinxN4n1iHTbK5FkszEKsXG1epJPU4AJrP8AiTfSX3i27Dk7Lc+SinsB1/M5P41kaHqM2k6tb6hBy8L5x/eHQj8RkVhKetj7TAZTClhvacqdRq6vsux6v/wgdhJEPtWpalNNjmTziOfpXF+Jl8QeD9VSG21e6a3lG+Jy3DY6gj24/OvXLSeO6tIrmLlJUDr9CK4r4zW4fQbS6wC0Vxtz6BlOf1Aq5RVro8nLcdVniVSrPmi9LNFfwn8RFuJks9cRImb5VuE4Un/aHavQgQQCCCD0Ir5ur1T4Sa895aSaPdSFpbdd0JJ6x9x+B/n7UoTvozqznKIU4OvRVkt1+qO9ooorU+XCiiigApyMyOroSGU5BHY02igD1vwxqi6tpMdxkeavySj0Yf49a1K8t8F6t/ZerKsjYt58JJ6A9m/z616kORkdK8bEUvZz8j7rK8Z9ZoJv4lo/8/mFFFFYHohRRRQAUUUUAFFFFABRRR9SAPU0AeW/tIeNz4U8FNYWU3l6pqoMMJH3kj/jf8jgH1Ir48ru/jt4qbxZ8Rb+6jk3Wdq32W1Hbap5P1Jz+QrhK+0y3DfV6Cvu9WfnGc414rEtr4VogooorvPJCiiigAqS2gmup0gt4nllc4VEGST9Kv8AhzRL/XtRWysY8nq8jfdjX1Jr2DSdP0HwLo8168ZZ40/e3bj55W/uIP8A9VYVq6p6LVmkKblr0OS0P4brBaf2l4qvksbZRuaIMA2P9pu386hv/Gej6OjWfg/SII8cG8mTcze4B/rXO+MfFOo+JLzzLljHbKf3Vup+VPc+p96wamNKUtar+XQbmlpE0tU17WdUfffalczegLnA+grPLuTksxPrmm98Veh0fVpk3xaZeOvqIGx/Kt/dijPVjLHUtQsZhNZ3txBIOhSQiugh8Q6frSi18U2is5G1NQt12yp7sB94Vy88M0EhjnhkicdVdSp/I0ylKEZajUmjX8SaDdaLLG7OlxZzjdb3UfKSL9ex9qyK63wJqUFyH8LauxbT747YmJ/1Ev8ACw9Oetc5q9hPpep3Gn3IxLBIUb3x3+hHNKEnflluDXVFWiiitCQooooAKdFI8UqSxsUdGDKw6gjoabRQM+3Pgj4zXxr4Ftr6aQNqNt/o98O/mKPvf8CGD9c+ldzXyD+zB4r/AOEf+IK6XcSbbLWFED5OAsoyY2/9CX/gQr6+r4vMsN9XrtLZ6o/R8nxv1vCqUviWjCiiiuA9UKKKKACiiigAooooAjuZkggeaThVGa425me4neaQ5ZjmtrxPc8JaqevzP/SsGvzHi/MXXxKw0X7sN/X/AIH+Z7WX0eWHO92FFFFfIHoBRRRQAUUVBdXAiG1eXP6V1YPB1sZWVGiryY0rkksqRDLn6CqUt5Ixwnyj9agdixy3LdzQflUc5zzx2r9OyvhfCYOKlWXPN99vkv1f4G0YJCuSeTk+uT3pvG0Due9KRg45z35pFxnpkV9JFKMPdLF5XHUNVmC7ZSFl5Hr3FVlG4lmyQOuKQgjGe/NceMwGFx0HRxEU33638nv529Ogmk9zXVgwDKcg96Ws6zmMbBScof0NaNfk2dZTPLK/s27xez7/APBXUwlHlYUUUV5BIUUUUAFFFFAG74avPvWkjf7Sf1FbtcTbytBOky9VOa7OGRZYkkXlWAIr9P4RzF4jDPDzfvQ29On3bfceJj6PJPmWzH0UUV9ccAUUUUAFFFFABRRRQAjMFUsxAAGST2rzbX9QbUtSknyfLHyxj0Uf5zXW+Nb77LpXkI2JLg7f+A9/8K4KuTET+yfR5LhrRdZ9dEFFFFc57oUUUUAFFFFABWP4u8Q2PhrR31G+JIztjjX70jdgK2K8e/aKeX7To8eT5RSRiO27I/pmu7LcNHE4mNOWz/Q8biDMamXZfUxFNe8rW+btf5HOa98TvE+oz7rW5GnwhsqkA5/E96vaD8Wtds2VNShhv4uhONjgfUda86or7qWWYRw5PZq39ddz8VhxFmkKrrKvK/rp9234H0r4T8caD4j2x2tx5F0RzbzfK/4dj+FdNXyKjMjh0YqynIIOCDXqnw5+J01u8el+JJWlgOFiuzyyez+o9+v1r5zMMglTTqYfVduvy7n3+RccwryVHHJRb2ktvn29dvQ9mopI3WRFkjYMjDKsDkEetLXzR+iBRRRQAUUUUAFFFFAG/wCC9S+yX/2WRsQz8DPZ+3+H5V3deTAlSGU4IOQfQ16XoV6L/S4bj+Ija49GHWurDz05T5zOsNyyVaPXRl6iiiuk8IKKKKACiiigAooooA8P/ahZvtGiR5+XZI2PfNeK17R+1D/x96H/ANc5P5ivF6h7nrYb+EgooooNwooooAKKKKACigcnA5Ndx4S8CTXiJeauXggPKwjh3Hv6D9aaTexcIObsjjLW2uLqURW0EkznoqKSa3rXwT4kuFDCxEQP/PWQIR+Br1rTtPstOgEFjbRwJ6KOT9T1P41arVUl1OqOFX2mePz+BfEcQLC1ikA/uTKT+Vc/fWd1YzmC8t5IJB/C64NfQFZ+vaPZ61Yta3kYPHyOB8yH1BodJdAlhVb3WeEUVd1vTbjSdTmsbgfPGeGHRh2IqlWJxtWdgooooEFFFFABRRRQB6H+z3/yUeD/AK95f5Cvpevmj9nv/ko8H/XvL/IV9L1SPMxfxhRRRTOUKKKKACiiigAooooAKKKKACiiigAooooAKKKKACiiigAooooAKKKKACiiigAooooAKKKKACiiigAooooAKKKKACiiigAooooAKKKKACiiigAqG9uIrO0luZmCxxqWY1NXCfEfVt0i6TC3yrhpsdz2H+fWtKNN1JqJyY3FLC0XUe/T1OW1e+l1LUZbyY8ueB6DsKqUUV7aSSsj4GUnOTlLdhRRRTJCiiigAooooA8y8eeCdSuNXn1LS41uI5zveMMAyt369eeawLHwN4jurhY2sTboT80krABR6+p/CvbKKzdNNnt0c+xNKkqaSdupDY262llBaocrDGqA+wGK5f4tKG8IuT/DOhH6111cl8WWA8IOCeTOgH61UvhZxZc28ZTfmjxut74f3TWfi+wk3YV3Mbe4IIx+eKwa1PCSNJ4m05FGT9oU/kc1zrc/QMVFSoTT2s/yPfjSUp6mkrqPzEKKKKACiiigAr0zwHq/9oaZ9mmbNxbgA56svY15nV/QdRk0vU4rtMlQcOv95e4rCvS9pC3U78uxjwtZSez0Z7BRTIJY54EmiYNG6hlPqDT68Y+8TuroKKKKACiiigAooooAK4/4y+IP+Ea+G+sakjYnMPkQe7v8v8sn8K7CvAP2x9YMej6HoUb/AOvme5lX2UBUP/jz11YGl7XERj5nBmdf2GEnNb2/PQ+aiWYlmJLE5JPc0lFFfcn5kFFFFAgqWzt5ru7itbdC8srhEUdyaiqW1uJrW5jubeRopomDo6nBUjoaGM9y8O6XF4V05dNj2CeRQ0jxr5k1w/fao6KM4yenWsj4r6Zfa1okV7as5ksMm5sg4ZlB/iO3uB+mas+ENaj8W6ft+1Gwv05v0twEe6UAANuxkD1xW0Ly306KNbaOK2s4yfmkJSMjuVUfNIf681495QqXfxHXZONuh8+VteHPDt3rAkuWdLTT4OZ7uY4RB6D1PsK9B8QeB9BvLlPEMd4dP0tyZLqNl25A/uDtn0rhfF/iI6s8djYxC00i1+W2t04B/wBpvUmvQjW9r8H/AAxzuHLuXD4h0fQ28rwzpsc8i8NfXqbmf12p0UfrXfeC/H9vrQ+wTQi11Jh+6XfiOQ+gPb6flmvFKdFI8MizRsUkRgysOoI6GiphoTWu441Gme961Z6Tr1o1rrMKF2YolyqbCJP7qE8v9cYrxLxHpNxoms3GmXOC8LYDDoynkH8q98hmla1guktBJdy26szH5QOOhbsPYV5d8aV/4qCxkcxmZ7JfMKAgH5m7HmuXCTany9DSqla5wqMyOrqcMpyDXX/EsLeHR9eUDOoWSmY+sqcN/T8q4+uw8RfN8M/DDODuWW5VST1G/wDz+Vds9JRf9bGMdmcfRRRWpAUUUUAFFFFAEtpcTWl3Dd27lJoJFkjb0ZTkH8xX3x4J1mPxD4S0vWovu3dskh9jjn9a+Aq+sv2StYN/8OrjTXcs+nXZXnsrjIH6GvFzujzUVU7P8z6XhnEcmIlS6SX4o9jooor5Y+4CiiigAooooAKPr0oqtqkvk6fNJ324H48VlXqqjSlUlsk39xUY80kjltRmNxeyynu3H0qvRRX4XWqyrVJVJbt3PpoxUUkgooorMoKKKKAA5wcde1ZMu7zW8zO7vWtVe8g81dy/fH619Twrm1LAYlxqqynpft/wO5cJWZnDrzxSjlqFVi2wKd3pWja26xDc3L/yr9BzjOqGWUuabvJ7JdfPyXmbSkkV4bNm+aQ7fbvU32OHHVs/WrNFfmuJ4nzKvPmVTlXZaL/g/Mwc2Z1xbvCMg7kJ5qBiCxwMDsK13AZSp6EVjngkV9zwtm1TMac/bfHHr3v3W19DWErhWpavvgU9+hrMAyKv6d/qmX0asuM6UKmAU+sZL8dH+gVNizRRRX5WYBRRRQAUUUUAFdL4an8yyaInmM8fQ1zVanhqXZqBjzxIpH5c17/DOKeHzGHaXuv57fjY5cbDnovyOmooor9ePnwooooAKKKKACiimTSCGGSVuiKWP4DNA0r6HBeMrr7TrTxg/JANg+vesWnzyGWZ5WOS7Fs0yvNk7ts+6oUlSpxguiCiiikahRRRQAUUUUAFYHjnwvaeKtI+x3DmGWNt8MwGSjf1Fb9FXSqzpTU4OzRjicPSxNKVGqrxejR86618NfFemyNssPtsQPElsd27/gP3v0rmr3S9Tss/bNPu7bHXzYWX+Yr6vor6GlxLWiv3kE/w/wAz4TE+HmEm26NWUfVJ/wCR8iUV9VXuhaLeg/a9JsZ/+ukCt/MV5/8AFfwZ4d0/whd6pYWEdpcwMhUoSAwLgEYzjv8ApXpYbiClWqRpuDTbt3Pncx4ExOEoTrxqqSim3unZa+f5md8EvGLrOnhrUZdyP/x5ux5B/uf4V7FXyRazyWtzFcQsUkiYOrA4IIr6p8PX41TQrHURjNxAkjAdmI5H55ry+IMFGjUVaC0lv6/8E+l4EzieKoSwlV3cNv8AD2+Reooor50++CiiigAooooAK6r4f3ZEs9kx4YeYv171ytaHhy4+za3ayZwC+1j7Hg1dOVpJnLjqXtaEo+R6VRRRXoHxIUUUUAFFFFABRRRQB4b+1D/x96H/ANc5P5ivF69o/ah/4+9D/wCucn8xXi9Q9z1sN/CQUUUUG4UUUUAFFFW9IEJ1W1Fx/qfOXf8ATNAI7/4eeE0iiTVtUhDSsA0ETD7g/vEevpXe0HrRXUkkj1YQUFZBVS+1LT7HH2y9t7cnoJJApP51xfjbxs1vNJp2jsN65WW464Pov+NedTyyzytLNI8kjHLMxySfrUSqJbGNTEqLtE9/triC5hWa2mjmibo6MGB/EVLXm/wee6+1X0YybXYpbPQP7e+K9Iqou6ubU588bnC/FzTVl0+DVEX95C3lyH1U9P1rzKvbPHaxt4R1HzO0RZf94dK8TrKotTixMbTCiiisznCiiigAooooA9D/AGe/+Sjwf9e8v8hX0vXzR+z3/wAlHg/695f5CvpeqR5mL+MKKKKZyhRRRQAUUUUAFFFFABRRRQAUUUUAFFFFABRRRQAUUUUAFFFFABRRRQAUUUUAFFFFABRRRQAUUUUAFFFFABRRRQAUUUUAFFFFABRRRQAUUUUAQ31wlpZzXMn3IkLn8BXjd1PJc3MlxKcySMWY+5r0n4gzmHw3IinBldU/DPP6V5jXpYKFouR8pn9ZurGn0Sv94UUUV3Hz4UUUUAFFFFABRRRQAUUo61w+meNm/wCEsutJ1MRxweaY4JQMYbsG+tJtI6KGFqV1J01flV2dvXEfGSbZ4ctoc/NJdA/gFb/61dwOQCOQa8m+L+qxXmr29hBIHW0U7yDxvbHH4AD86mb907cloupjIW6anDV2fwl0p7zxD/aDKfJs1J3di5GAPyz+lc94f0TUNcvBb2MJYfxyH7qD1Jr27w5o9toelRWNsM7eXfu7dzWdON3c+jzvMI0aLoxfvS/BGjRRRW58OFFFFABRRRQAUUUUAei/De/NxpUlm7Za2b5f91uR+ua6qvNfhzOYvEBiz8ssTLj3GCP616VXj4qHLUZ9vk9Z1cLG/TQKKKK5z1AooooAKKKKACvkr9rS/N18T47XPy2dhHHj3Ys+f/HhX1rXxX+0XM0/xl19m42vCgHsIUH9K9jJI3xDfZf5Hz3Es+XCJd2v1PPqKKK+rPgwooooAKKKKALekajd6VqMV/YymOeI5B7EdwfUGu11b4kvNKLjT9HtorsqN1xOTIQ3+yOi/hXn9FZzpQm7yRSm1saOs65q2sS+ZqV/NcHsrNhR+A4rOooq0klZCbuFdR8O/DM3iDV1eSNvsFsQ87Y+9jkIPc/yqHwZ4VvfEVwWG6Cxi5muCvH+6vqa9j0+K10zRxb2EcWnWFspLzXB+b3Yr69+c1y4jEcq5Y7mtOnfVk9xcySBjLdfYLaJC7lF3FVHq/3FPtzXh3jfWz4g8R3GoAEQ8Rwg9Qg6fnyfxra+IPjSXWVGl2Esg0+P77sMNcMO5A6D2riqWFocnvS3CrO+iCut8df6HoXhvRzw8Fmbhx/dMrZwffiqHgbR11fWlNx8lhajz7uQ8BUHOM+/SqvivVm1vX7vUSCqSPiNf7qDhR+QFbv3ppdiFpEy6KKK1ICiiigAooooAK97/Y3v2XxDrumFsJJapOB6sHA/ka8Er1z9k+Zo/ioIh0ms5QfwGf6VxZjHmws15HpZRPkxtN+f5n1zRRRXxJ+lhRRRQAUUUUAFZXiZ9tgqf3nH5Vq1ieK2/d26+pb+leLxDUdPLa0vK33tL9TpwivWiYFFFFfjh9CFFFFABRRRQAUUUUAJtXdu2jPriloopuTluwCiimTSrEu5vwHrWlGjUrzVOmrt7IBt1J5cRP8AEeBWZjnHPvT5ZWlcu/4D0pn8OSOvQ1+vZBlP9l4flk/flv69EvQ6IR5UPGQQyZz2+tXdPXbB9WJqjHndhc5PAwe9aka7I1X0FeJxliVSw8aHWTXrZX/V6fMmo9LDqKKK/NzEKKKKACiiigAqzpj+XqEDf7Yz9KrU6Ntsit6EVth6jpVYzXRpkzV4tHcUUUV+7ny4UUUUAFFFFABWb4ml8nQrtx12bR+JArSrD8bMV0Fx/ekUfzqJu0WdGEjzV4LzRwNFFFeefcBRRRQAUUUUAFFFFABRRRQAHpmsDVvGXhjSyVvNZtQ46pG3mMD7hckV5J8XPGGo6hr13o1rcPBYWrmFkQ48xxwxb15zx7V59X0+C4e9pBVK0rX6I/OM448+r1pUcJTT5Xa72uuyX+Z7hqnxh0SHK6fYXd2w6FsRqf5n9K868ceOtW8UotvMqWtkrbxBGc5PYse/WuUor3cNlOFw0lKEdV1Z8VmPFGZZhB06s7RfRKy/z/EK+mPhnG8XgPSEk+95G78CxI/Q189+FtFu9f1qDTbSMsXYb2xwi9ya+obG2is7KC0gGIoI1jQf7KjA/lXkcS148sKXXc+p8PMHU9pVxLXu25V5u9391vxJqKKK+SP1MKKKKACiiigApyNtdWHBBBptFAHq8MnmwpJ/fUN+Yp9VNGbdpFmx/wCeKfyq3XpJ6HwU48smgooopkBRRRQAUUUUAeG/tQ/8feh/9c5P5ivF69o/ah/4+9D/AOucn8xXi9Q9z1sN/CQUUUUG4UUUUAFFFFAHeeHPiA1raJa6rbyTiNdqyxEbiB0yDjP1zSeJfH73lo9rpMEtsHGGlkI3gegAzj65rhKKrndrGvt52tcK1/DXh+/1258u2TbCp/eTMPlT/E+1aHgrwpNrkv2i43RWKH5m7yH0H+Nes2Nrb2NqltawrFEgwqqKqEL6sujQc9XsVtA0m10XTksrVTgcu56u3cmtCiqOt6paaRp73l44VVHyrnlz2ArbY79Io5n4r6mtvoqacrDzblgSM8hB/jXllX9e1S41jU5b64PzOflXsq9gKoVzyldnmVZ88rhRRRUmYUUUUAFFFFAHof7Pf/JR4P8Ar3l/kK+l6+aP2e/+Sjwf9e8v8hX0vVI8zF/GFFFFM5QooooAKKKKACiiigAooooAKKKKACiiigAooooAKKKKACiiigAooooAKKKKACiiigAooooAKKKKACiiigAooooAKKKKACiiigAooooAKKKKAOS+J5YaTagdDPz/AN8mvPa9K+I0Jk8PGQf8spVb8zj+tea162Df7o+MzyLWLfmkFFFFdR44UUUUAFFFFABRRRQAo6iuA8LaVY6xqHim0v4FljN3Hg91OG5B7V346iuN+Hv/ACHfE/8A19x/yape6PQwk5QoVpRdnaP/AKUgl8GagqGCy8V6hBbYwI3XeQPTduFQab8NtLhl8y/vLi9bOSMbFb69T+tdxRRyIFmmKSaU7eiS/FK5BYWdpYWy29nbxwRL0VBj8/Wp6KKo4HJyd2FFFFAgooooAKKKKACiiigDa8Elh4ossd2YH6bTXqteZfD2Ey+JEbtFGz/yH9a9Nry8a/3i9D6/IItYZvz/AEQUUUVxnuBRRRQAUUUUAFfEvx/DD4weId7Bj56cgY48tcV9tV8X/tJWxtvjJrfGFl8mReeuYUz+ua9rI3+/l6fqj5vidf7LF/3v0Z51RRRX1J8MFFFFABRRRQAUUUUAFdX4N8KDUVTUtWke20sNhdqFpLg/3UUAk/XFYOhQx3GtWUEy7o5J0Vl9QT0r3K+u0e6aw09LyWO1by/LtQIY4sesp4/CuXEVXC0YmtOCerIL3VNI0LRla7abT7EDbbWUaiOSUD1wS3PrlfevJ/Fnim81xvs6RrZ6ejZjto+hP95j/E3vW58a9y+IbGMkkJZKAN2ccnvXB0sNRjyqfVjqzd+UK0NA0bUNc1BbLT4DJIfvN0VB6sewrR8NeHYr+zk1bVL+Ow0qF9jyHl3b+6o7mrmt+K7eLTm0XwvanT9PPEkp/wBdP/vHsK2lNt8sNyFHqx/irULHSNK/4RXQ5RKmQb+7X/lu4/hH+yK4+iiqhDlQm7hRRRVkhRRRQAUUUUAFer/sqf8AJW7f/r0n/wDQDXlFewfslWxm+J0lxji3sZGPPTPy/wBa5Me7YafoehlabxlP1R9a0UUV8OfpoUUUUAFFFFABWH4r+7bfVv6VuVi+KlzDA3oxH8q8LiZN5XVt5f8ApSOrBfx4nP0UUV+Pn0AUUUUAFFFFABRRRQAUUUjnCk+1VGLk0kBBc3Sx5Vfmb9BVB3Z2LMcmkPQYJ96Sv2jKMlw2W0/3avLq3v8A8BeX5nTGKQUrdcUsYJb5evYYq5bWm0h5eT2Fa5nm+Hy6PPWevRdW/wDLzBySCxg2/vWGD/CKt0UV+P5lmFXMMQ69Xrsuy7HO3d3CiiiuAQUUUUAFFFFABSr94fWkp8K75kX1YCqgm5JIT2O3ooNFfvZ8sFFFFABRRRQAVg+Os/2GMHH75c/ka3qxfGqbtAkP911b+n9aip8LOrBO2Ih6o8/ooorzz7YKKKKACiiigAooooAKKKKAPmX4k2rWfjvWImBBa5aXn0f5h/Ouer0/9oHS/I1uz1ZFwt1F5b/76f8A1iPyrlfhlpNtrXjWwsbyMSW2WkkQ9GCqSAfYkCv0XCYuP1GNZ7KOvy3PwLNMsqLOZ4OO8p6f9vPT8zI0vSNU1SQJp2n3N0ScZjjJUH3PQfjXceHvhJrl46yatNDp0P8AEufMk/IcfrXuNtbwW0SxW8McUajAVFAAFSV85iOI689KUVH8X/kfoGA4AwVK0sTNzfbZf5/iY3hTwzpPhmyNvpsJDN/rJXOXkPuf6CtmiivAqVJVJOU3ds+4oUKeHpqnSioxWyQUUUVBqFFFFABRRRQAUUUUAem6F/yBrP8A64r/ACq7VXSF2aVaL6Qpn64FWq9KOyPg6rvUl6sKKKKZmFFFFABRRRQB4b+1D/x96H/1zk/mK8Xr2j9qH/j70P8A65yfzFeL1D3PWw38JBRRRQbhRRRQAUUUUAFX/D+ntqus21gpI81wGI7L3P5VQrqfhaV/4S6HOM+VJj/vk04q7LgrySPWbS3htLWO2t4xHFEoVFHYVLRTXDMjKrbCRgNjOPeuo9UwPFniqy0JDF/x8XhHywqfu+7HtXlGt6vf6xd/aL6YuR9xBwqD0ArU8Z+HdT0m5a7upTdwzOf9I7kns3oa5yuecm3ZnnVqkm7PQKKKKgwCiiigAooooAKKKKAPQ/2e/wDko8H/AF7y/wAhX0vXzR+z3/yUeD/r3l/kK+l6pHmYv4wooopnKFFFFABRRRQAUUUUAFFFFABRRRQAUUUUAFFFFABRRRQAUUUUAFFFFABRRRQAUUUUAFFFFABRRRQAUUUUAFFFFABRRRQAUUUUAFFFFABRRRQBU1i0W+0u4tG/5aRkA+h7GvHZFaN2jdSrKSGB7EV7bXnPxB0k2mo/b4l/c3Jy2B91+/59fzruwVSzcX1Pn8+wrnBVo9N/Q5aiiivSPlAooooAKKKKACiiigBR1Fcb8Pf+Q74n/wCvuP8Ak1dkOtYvh3RG0m/1S6NwJRfTLIABjZgHj9al7o66FSMaNWLerSt96Zs0UUVRyBRRRQAUUUUAFFFFABRRRQAUUVY060lvr2K0hXLyMAPb3pN21HGLk0ludr8MrEpa3GoOpHmMI0+g6n8z+ldlVfTrSKxsYbSH7kShR7+pqxXiVZ883I/QMFh/q9CNPt+YUUUVmdQUUUUAFFFFABXyp+17p7W/xAsdQVf3d3p65Of41dgf0219V14f+1/orXfg7TNajXLWF0Y3wOdsg6n2BQfnXo5VU5MVHz0PHz2j7TBTt0sz5aooor7I/OgooooAKKKKACiiigC/4ecR6/p7NnAuY/8A0IV7XrqS3Goy7rZpY0kIV9Rl22y+yRLzL/wL868Q0b/kM2P/AF8x/wDoYr23Wi1nqt3MyG0V5Cq3Mn76ec/3YIx0Hv1rhxXxo6KWzOE+N3/IzWnQ/wChr0GO57VwVe1a94Z0zxQbX7dNf2OoxwhPnxI4QdGkA4XPuRWTB8J7R9r/ANvSNGx4KQA5/WnRxNOEFGT2FOnKUro5tmaP4RqpAxLqJxz1xXH123xEk0vTNNsPCuk3X2pLSR5p5Mg/O38Jx6fpXE1vR1i5d2Zz3sFFFFbEBRRRQAUUUUAFFFFABX0L+xppxN74g1fHCxx2uc+p3f8AstfPVfYP7LuinSvhbBdyIVl1GZrgnHVOi/pmvLzepyYZrvoe5w/R9pjU/wCW7PVKKKK+QP0EKKKKACiiigArM8SR79NLf3HBrTqC+i86zli/vKcfWuHMqH1jCVKS3af39DWjPkqRkcZRQeDg9aK/ED6UKKKKACiiigAooooAKST7jfSloPIxV05cskwMbtRUkkMinlD9QKaI3z91vyr94hiqFSHNGaa9UdV0W9M6OauVWsI2SNtwIJPSrNfkHEdaNbMqsoO6uvwSOeb94KKKK8MkKKKKACiiigAooooAKt6RH5mpQL6OCfoKqVr+F4d128x6IuB9TXpZPh3iMdSp+a+5asxxE+SlJnR0UUV+1nzYUUUUAFFFFABVHX4fP0W7iHeMn8uf6VepHUOjI33WBB+hpNXVi6c+Sal2PJh0oqa+ha3vJoG4KOVqGvNPvE01dBRRRQMKKKKACiiigAooqO5mitreS4nkWOKNS7uxwFA6k0JXE2krsqa5o2l63bLb6pZpdRI25VYkYP4VS0jwj4c0i+W+07S47e4UEK6uxIBGD1NeY+Lfi1fzXMlv4fiS3tlJAnkXLuPUD+Gues/iV4ut5hI2oicZ5SVARX0NHJse6VublT6Xf/DHwmL4uyOOK5nT55L7SiunZvX+tD6Lorjvh146tPFUbW8kYtdQiXc8Wchx/eU967GvDr0KlCbp1FZo+ywWNoY2iq1CV4sKKKKyOoKKKKACiiigAooooAKfAjSTxxryWYAUytXwnb/aNdtxjKxnzD+FOKu0jOtU9nTlPsj0RFCKEHRRgUtFFekfBhRRRQAUUUUAFFFFAHhv7UP/AB96H/1zk/mK8Xr2j9qH/j70P/rnJ/MV4vUPc9bDfwkFFFFBuFFFFABRRRQAVd0K/bTNXtr5QT5MgYj+8O4/KqVFA07O57/p95b39nHd2sgkhkGVI/kferFeHeHvEGpaHNutJcxE/PC/Kt/hXa2/xKsjEPtOmXCyekbKV/U1uqie53wxEWtdDo/G/k/8IpqHnhSvlcZ/vZ4x714jXSeL/Fl1rwW3WP7PaKc+WDksfU1zdZzkm9Dlr1FOWgUUUVBiFFFFABRRRQAUUUUAeh/s9/8AJR4P+veX+Qr6Xr5o/Z7/AOSjwf8AXvL/ACFfS9UjzMX8YUUUUzlCiiigAooooAKKKKACiiigAooooAKKKKACiiigAooooAKKKKACiiigAooooAKKKKACiiigAooooAKKKKACiiigAooooAKKKKACiiigAooooAKp6zYRanpstnL/ABj5T/dbsauUU02ndEzgpxcZbM8Vu7eW1uZLeZSskbFWFRV3PxH0jKrq0C8jCz49Ox/pXDV7VKoqkVI+AxuFlhqzpv5egUUUVqcoUUUUAFFFHagDF8TeJtL0BFF3IzzuMrDHyxHqfQVz1l8TNLluBHc2Fxbxk48wOHx+GBXnHiG+m1HWru8nYlpJTjPYZ4H4CqFYOo76H2uH4fw6pL2t3J+f5H0ZaXEF3bR3NtKssMg3I6ngipa86+C19NJFf6czExRbZUz/AA7jgj9M16LWsXdXPlcdhfqteVK97BRRRVHIFFFFABRRRQAUUUUAFd/8OtI8m2bVJl/eSjbED2X1/GuT8NaY2rarFbYPlD5pT6KOv59Pxr1qJEijWONQqKAFA7CuHGVbLkR9BkeD55+3ktFt6jqKKK80+rCiiigAooooAKKKKACsD4h6CnibwTq2iMuWubdhHx/GOV/UD8636KqEnCSkt0RUgqkXCWzPzuuIZLe4kt5lKyxOUcejA4NR16r+034S/wCEd8fvqNvHtsdWBnTA4WQcOv8AI/nXlVfeUKyrU1UXU/LcVh5YetKlLoFFFFanOFFFFABRRRQA6KR4pUljba6MGU+hByDXqfg/WPHGqKl3eajb21gD/r57ddzjuEAGW+teUnoa990K4t00bRoYbaW4vpLVdvlr/q0/vFjwo/U9s1yYtpRWlzaktdyn408ZW3hi7g099N+3efF50rbgmckjkYxnjNYd78SNE1ayazv7DUrOJuGNvcc49OMce1YPxokZvGjoeiQRgfiM/wBa4k9KmjhqcoKT3HOpJSaOh8e6LZ6HrEcNhLLJbTQrNGZMbgD24rnq7L4qNi90mJlKtHp0YYH8642umi24JszmrMKKKK0ICiiigAooooAKKKKALug6Zca1rVlpNqpM13OkK4GcbjjP4Dn8K+/ND0+HSdGs9Lt1CxWsKxKB04FfM/7JXhI6j4mufFV1Hm301fKtyRw0zDkj/dX/ANDFfUlfLZ3iOeqqa6fmfccNYT2dF1pby/JBRRRXin0oUUUUAFFFFABRRRQByOsW/wBn1CRAMKTuX6GqddH4ltvMtluFHzR9fpXOV+N5/gXgsdOCWj1Xo/8ALY+hwtX2lJPqFFFFeMdIUUUUAFFFFABQelFMn4hf/dNaUaftKkYd2kCKpvTk4j4+tAvj3j4+tVM5xntSGv15cMZXazpfi/8AM6OSJrxOJEDjoadUNl/x7L+NTV+UY+jGhiqlKG0ZNL5Mwe4UUUVyCCiiigAooooAKKKKACup8PweTp4YjDSHcfp2rntPtzdXccI6E/N9O9diqhVCrwAMCvueC8C5VJ4qS0Wi9ev4fmeZmNWyUELRRRX6IeQFFFFABRRRQAUUUUAcN45s/J1RblR8k68/7w61z1ei+KbH7dpEiqMyx/vE+o7fjXnVcNaNpH12VV/a0EnvHT/IKKKKyPSCiiigAooooAK89+POozWfhGK1hYr9suBHJj+6AW/mBXoVcV8ZtFn1jwe7WqNJPZyCdUUZLAAhv0JP4V25bKEcXTc9rnjcQwqzyyvGj8XK/wDg/hc+eaKKK/ST+ezW8H6jLpXibT76FiCkyg47gnBFfUx618y/DnRZtc8WWdsiExRuJZm7KgOa+ma+N4llB1oJb21/T9T9b8PIVVhaspfC2rettf0Ciiivmz9CCiiigAooooAKKKKACux8AWm2Ce9YffOxPoOtcjBE886QxjLuwVR7mvT9OtUsrGK1TpGoGfU9zW9CN5XPHzmvyUlTW8vyLFFFFdh8uFFFFABRRRQAUUUUAeG/tQ/8feh/9c5P5ivF69o/ah/4+9D/AOucn8xXi9Q9z1sN/CQUUUUG4UUUUAFFFFABRRSrywHvQB0fhPwje66puGkFtaA48xhkufYf1rqpPhtpvlHy9QvBJjgttK5+mK7HTreK0sILWEARxRqq49AOtWK6FTVj0YYeCWqPDfEuhXmg3ot7rDowzHKv3XH9D7VlV6x8WYY38LrMy5eO4QKfTOc/yryesZqzOOtBQlZBRRRUmQUUUUAFFFFABRRRQB6H+z3/AMlHg/695f5Cvpevmj9nv/ko8H/XvL/IV9L1SPMxfxhRRRTOUKKKKACiiigAooooAKKKKACiiigAooooAKKKKACiiigAooooAKKKKACiiigAooooAKKKKACiiigAooooAKKKKACiiigAooooAKKKKACiiigAooooAjuIY7iCSCZQ0cilWB7g15FrmnyaXqctnJkhTlG/vL2New1zXj3SPt+m/aoVzcW4zx1Ze4rqwtXklZ7M8jOMH7ejzx+KP5HmtFFFesfFhRRRQAUUUUAeM/EDwxd6Xqs93BA8ljM5dHUZ2E9VPpXMQwzTSCOGKSR2OAqqSTX0awDKVYBlPBBGQaihtbWF98NrBG395Iwp/MVk6ep9Jh+Ip06SjOF2utzmPhp4em0TS5JrxNl3ckFl7oo6KffvXWUUVolZWPBxFeeIqupPdhRRRTMQooooAKKKKAClpK6LwNpH9o6oJ5lzb25DNnozdhUTmoRcmbUKMq9RU47s67wRpP8AZulCSVcXFxh39h2H+fWt+iivEnNzk5M/QKFGNGmqcdkFFFFSahRRRQAUUUUAFFFFABRRRQBxfxl8Gp428D3WmIq/bov39kx7SqOB9GGV/GviG4hlt55IJ42jljYo6MMFWBwQa/RKvmv9qT4cNb3UnjjR4MwSkf2lGi/cf/nr9D39+e9e7k2M5Jexk9Ht6nzHEWXOrH6xTWq39O/yPn6iiivpj4kKKKKACiiigAr6I8CZfwVpXlvz9m6qASOTXzvVm31DULdAlvf3cKjoI5mUD8jXPiKLqxSuaU58jPfNc8L6JrN75+qaZvuGXBkWQrhR0yQeTXN3Xh/wTocMupalpbW0MbYgjmuGeSYj/YJ6V5U2qao5y2pXrH1Nw5/rVe4uLi4YNcTyzEcAyOWI/OsoYWa0c9C3Vj2NLxbrcviDXJtSkjEQYBY4x/CgGAPyrJoorsilFWRi3dhRRRTEFFFFABRRRQAVb0fTrvV9VtdMsIWmurqVYokUcliaqV9OfsvfDhtMtF8aazBtu7lMWMTjmKM/8tD6E9vauXGYqOGpOb36Hdl+CnjKypx26vsj1n4eeGLXwf4QsNBtsMYI8zSD/lpKeXb8+nsBXQUUV8RObnJyluz9MpwjTioRWiCiiipLCiiigAooooAKKKKAEdVdCrDKkYIrj9RtWtLp4TnHVT6iuxqhrNiLy2+X/Wpyp9favnOJcpePw3NTXvw1Xmuq/wAjswdf2U7PZnKUUrAqxVhgg4IpK/JWrHvBRRRQAUUUUAFNlXdGyjuCKdRV05unNTjutQM4Wk+ei/nSizm/2fzrQor6p8Z5i9lH7v8Agl+0YyFPLiVOuBT6KK+Wq1ZVZyqS3bu/mQFFFFZgFFFFABRRRQAUUVoaLYm7uNzj9yh+b39q6cJhamLrRo0ldsipNU4uUjU8OWfk25uHHzydPZa1qBwMDgUV+0YDBQwWHjQhsvxfVnzlWo6k3JhRRRXYZhRRRQAUUUUAFFFFABXn/i3TTY6kZEX9xOSy+x7ivQK57x3PFHpSQsoaSR/lz2x1NZVopxPSyutKniFGPXQ4aiiiuE+uCiiigAooooAKKKKAPPvF3wt0nWLmS80+ZtOuJCWcKuY2Y98dvwrn7T4MTeev2vXIzF/EIoSG/DJxXsNFelTzjGU4ckZ6fJnzuI4UynEVXVnS1fZtL7k7GP4V8N6X4bsPsumw7d3MkjHLufUmtiiivPqVJVJOU3ds92jQp0Kap0opRWyQUUUVJqFFFFABRRRQAUUVd0XTpdTvlt4+F6yN/dWhJt2JnOMIuUnojd8C6aWkbUpV+Vfliz3Pc/0rsKjtoY7e3SCFdsaDaoqSvQhDlVj4rF4l4iq5v5egUUUVZzBRRRQAUUUUAFFFFAHhv7UP/H3of/XOT+Yrxevdv2n7dzpejXgyUWd4zx0JUmvCah7nrYb+EgooooNwooooAKKKKACiiigD1vwD4ltdQ0yGyuZljvYECEMcb1HAI/CupeSNF3PIir6lgBXz33B7jpUslzcyp5clzM6f3WkJH5VoqlkdUcU0rNHZfEvxJb6kU0uxcSQRPukkHRm7AfSuIooqJO7uc85ubuwooopEhRRRQAUUUUAFFFFAHof7Pf8AyUeD/r3l/kK+l6+b/wBnO3eb4gtKudsFnI7HHqVX+tfSFUjzMX/ECiiimcoUUUUAFFFFABRRRQAUUUUAFFFFABRRRQAUUUUAFFFFABRRRQAUUUUAFFFFABRRRQAUUUUAFFFFABRRRQAUUUUAFFFFABRRRQAUUUUAFFFFABRRRQAUhAIIIyD1paKAPLPGWknS9Wby1P2efLxn09R+H9aw69c8SaTHq+mvbNhZR80Tn+Fv8K8ou7ea1uXt7iMxyIcMpr18NW9pGz3R8Tm2BeGq80V7r2/yIqKKK6TygooooAKKKKACiiigAooooAKKKKACiiigB8Mck0yQxKWkdgqqO5NeueHtNj0rS4rVcFwMyN/eY9a5n4f6Cykatdx4OP3CMP8Ax7/Cu2rzMXW5nyrZH1uSYF0oe2mtXt6f8EKKKK4j3gooooAKKKKACiiigAooooAKKKKACoru3gu7WW1uokmglQpIjDIZT1BqWigGrnxv8dfhjdeB9YN9p8ckug3T/uZMZ8hj/wAs29PY9x9K8yr9CtX02x1fTLjTdStY7q0uEKSxSDIYf4+/UV8i/Gj4R6l4JuZNS00S32guxKzBcvb/AOzJj/0Lp9K+py3M1VSp1H735/8ABPhs5yWVButRV49V2/4B5fRRRXtHzYUUUUAFFFFABRRRQAUUUUAFFFFABRRRQAUUV7N8Dvg1d+JpYde8SxSWujKQ0UDDa93/AFVPfv29axr4iFCHPN6HThcJVxVRU6auxv7PPwqk8T38fiPXrdl0S3fdDG4x9rcdv9wd/Xp619YKqqoVVCqBgADgCo7W3gtLaK1tYUhgiUJHGgwqqOgAqWvjcZi54qpzS26I/Rcuy+ngqXJHfq+4UUUVyHeFFFFABRRRQAUUUUAFFFFABRRRQBi69pvmA3UC/OPvqO49a5+u6rE1nSd5a4tVw3VkHf3FfCcScOOo3isKtftL9V+qPUweMt7kzAopSCCQRgjqKSvz09YKKKKACiiigAooooAKKKKACiiigAooooAKKKtafZTXku2MYUfec9BWtChUr1FTpq8n0JlJRV5bCWFpJeTiOMYH8TegrrLWCO3gWGMYUfrTbK2itIBFEPqe5NT1+r5DkcMtp809aj3fbyX9anhYrEus7LYKKKK+hOQKKKKACiiigAooooAKKKKACvPfF979s1iRVOY4f3a/Udf1zXba1eCx0ye543KuF92PSvMiSxLMSSeprmxEtFE97JKF5SqvpohKKKK5T6IKKKKACiiigAooooAKKKKACiiigAooooAKKKKACiirGn2dxfXIgtoy7Hqeyj1NCVxSkoq8noNs7aa8uUt7dC8jHgf1r0XQ9Mh0uzEMfzOeZH/vGmaFpEGl2+1cPM335MdfYe1aVdtKly6vc+VzHMHiHyQ+FfiFFFFbHlBRRRQAUUUUAFFFFABRRRQBxvxl0Rtc8A30MKF7i3AuIgOpK8kD6jIr5Xr7ZIBBBGQetfMHxk8GyeFvEbz20JGlXrF7dh0Q/wAUZ9MHp7Y96lndg6m8GcLRRRSO8KKKKACiiigAooooAKKKKACiiigAooooAKKKKACiiigAoorZ8G+Hr7xPr9vpNihJc5lftGndiaBNpK7PY/2adDa20W+16ZCGu3EMJP8AcXqR7Ekf98169VPRdOtdI0m10yyTZb20YjQeuOpPuTk/jVyqPHqT55OQUUUUzMKKKKACiiigAooooAKKKKACiiigAooooAKKKKACiiigAooooAKKKKACiiigAooooAKKKKACiiigAooooAKKKKACiiigAooooAKKKKACiiigAooooAKKKKACsPxR4et9Yh8xcRXaj5JMdR6GtyiqhNwd0ZVqMK0HCaumeNajYXen3Bgu4WjcdM9CPUHvVWvZ7+ytb6Aw3cCSp6MOn0PauS1PwKjEvp10U/6ZyjI/OvSp4yL+LQ+WxeR1abvR95ficLRW3c+FdcgJH2PzQO8bAj9aqNourKcHT7jP+7XSqkHszyZYWtF6wf3Mz6Kv/wBjar/0D7j/AL5o/sbVf+gfcf8AfNPnj3J9hV/lf3FCir/9jar/ANA+4/75o/sbVf8AoH3H/fNHPHuHsKv8r+4oUVf/ALG1X/oH3H/fNH9jar/0D7j/AL5o549w9hV/lf3FCitWHw7rcpG3TpQPVsAfzrX0/wAD38pDXlxFbr6L8zf/AFqiVanHdm1PAYmo7Rg/y/M5RQWIVQST0Ars/CnhJ2dL3VY9qDlID1Pu3+FdJo3h7TdLw8MPmTD/AJayct+Hp+Fa9cVbGOStA+gwOSKm1Ovq+3QQAAAAAAdAKWiiuE+gCiiigAooooAKKKKACiiigAooooAKKKKACiiigApk8MVxA8E8aSxSKVdHXKsD2Ip9FAHzv8W/gF5kkuseBlUE5aTTWbA+sZP/AKCfwr55v7O70+8ks762ltriJiskUqFWU+hBr9Dq5nxx4E8MeMrby9c0yOWZVxHcp8k0f0Yc49jke1e3g84nTXLV1Xfr/wAE+azDh6nWbnh3yvt0/wCAfCFFe2eO/wBnrxDpjyXPhi4XWLXqIXwk6j0/ut9ePpXj+r6XqWkXJttUsLmylBxtmjK8+2ev4V9DRxVKur05XPksTgq+Gdqsbfl95Tooorc5AooooAKKKKACiitLQdB1rXrlbfRtLur6QnGIYyRn3PQfiaTkoq7KjGUnaKuzNq7oulalrWoxadpNlNeXUpwkUSliff6e9e2eAv2ddUvGjuvF18thB1NrbENKfYseF/I19AeD/CXh7wlY/Y9A0yG0Ugb3AzJJ7sx5P4mvJxWcUaWlP3n+B72C4exFe0qvux/H7v8AM8m+EPwHtdIeHWPGIivL5SGislO6KI+rHox/SvdFVVUKqhVAwABgAUtFfNYjE1MRLmqM+zwmDo4SHJSVv1CiiisDqCiiigAooooAKKKKACiiigAooooAKKKKACiiigDO1PS4rsGRMRzevY/Wucu7Wa1k2TIVPY9jXaUyaOOZCkqK6nsRXzOb8M4fHN1KfuT/AAfqv1/M7cPjZ0tHqjiKK373QlOWtH2/7DdPzrHubS4tziaFl98cV+eY/JsZgX+9hp3Wq+//ADPWpYinV+FkFFFFeWbhRRRQAUUUUAFFFKqszbVUsfQDNNJvRAJRWlZ6PdT4ZwIU9W6/lW3Y6ba2uGVd8n99uTX0OXcM43GNSkuSPd/ot/yOOtjadPbVmRpujyzESXGY4/T+I/4V0MMUcMYjiUKo6AU+iv0bK8nw2WwtSV5PdvdnkV8ROs/eCiiivVMAooooAKKKKACiiigAooooAKKKbLIsUTyucKilmPsKBpXOR8fXu6aGwRuFHmP9e1crVjUblry+muX6yMT+FV686cuaTZ9thKHsKMYf1cKKfDFJNKsUMbSOx4VRya7HQPDMdvtuNQCyS9RH/Cv19TThBzegsVi6eGjeb17GNonh261BfOkJt4MfKxHLfQVU1fSLzTXxPHujJ+WReVP+FelDgYHSmyIsiFJFDKRggjINdDw8bHhRzqr7Tma93t/wTyeiu31Xwpaz5ksn+zv/AHDyh/wrl9Q0fULEnzrdiv8AfT5ga55U5RPbw+PoV/hevZlCiiioOwKKKKACiiigAoopRknaAST0AoASitXTdA1K9wyw+TGf45OP0rqtJ8N2NniSYfaZh/E4+UfQVpClKRwYjMaFDrd9kcxonh+81ErI4MFv3dhyfoK7jTbC20+3ENtGFHc92PuatUV1wpqB85i8fVxLs9F2CiiitDhCiiigAooooAKKKKACiiigAooooAKzfEuiaf4h0ebS9ThEkEo690bsw9CK0qKBptao+VPiH4B1fwhds0qNc6czfubpBx7BvQ1yFfa88MVxC8M8SSxONro6gqw9CD1rzTxV8GfDupu8+lSy6TO2TtT54if908j6AgVNjvpYtWtM+c6K9P1H4JeK4HP2O5067T1MhjY/hg/zql/wpzxv/wA+9j/4E/8A1qVjoVan3PPaK9C/4U543/597H/wJ/8ArUf8Kc8b/wDPvY/+BP8A9aiw/bU+557RXoX/AApzxv8A8+9j/wCBP/1qP+FOeN/+fex/8Cf/AK1Fg9tT7nntFehf8Kc8b/8APvY/+BP/ANaj/hTnjf8A597H/wACf/rUWD21Puee0V6F/wAKc8b/APPvY/8AgT/9aj/hTnjf/n3sf/An/wCtRYPbU+557RXoX/CnPG//AD72P/gT/wDWo/4U543/AOfex/8AAn/61Fg9tT7nntFehf8ACnPG/wDz72P/AIE//Wo/4U543/597H/wJ/8ArUWD21Puee0V6TafBbxlNIBMdOgTuxnJP4DHNdn4a+B+mWzrNr2pS3xHJhhHlJ9CeSfwIosTLEU11PG/CfhrV/E+pLY6TatI3/LSQ8JGPVj2r6a+HXgvT/B2k/Z7fE13Lg3NyRy59B6AVuaRpmn6RYpZaZZw2lunRI1wPqfU+5q5VJHBWxDqadAooopnOFFFFABRRRQAUUUUAFFFFABRRRQAUUUUAFFFFABRRRQAUUUUAFFFFABRRRQAUUUUAFFFFABRRRQAUUUUAFFFFABRRRQAUUUUAFFFFABRRRQAUUUUAFFFFABRRRQAUUUUAFFFFABRRRQAUUUUAFFFFABRRRQAUUUUAFFFFABRRRQAUUUUAFFFFABRRRQAUUUUAFFFFABRRRQAUUUUAFFFFABRRRQAVS1bSdL1eAwapp9rexkYxNGG49ieRV2imm07oUoqSs0eXeIPgP8AD7VCz29jcaXIen2SbC5/3Wz/ADrhtV/ZnHzNpfirP91Li2xj8VJ/lX0VRXZTzHE09p/fqedVyfBVdZU18tPyPlW6/Zv8Yxt+41bRJlzx+8kUge+UqH/hnPxx/wA/2jf9/n/+Jr6woro/tnE919xyPh3Bdn958r2n7Nvi+Qg3Gs6LCvcB5Gb/ANAx+tdFpP7M9uCG1XxRI3qlvbcH/gRP9K+hqKiWbYqX2rfI0hkGBj9m/q2ea+Hfgf8AD3RyrvpcupSjB3XkpYZ9QBgV6Dp1hY6dB5Gn2dvaRf3IYwg/SrNFcVSvUq/HJs9KjhaNBfu4pBRRRWRuFFFFABRRRQAUUUUAFFFFABRRRQAUUUUAFFFFABRRRQAUUUUAFFFFABSEBhhgCPQ0tFIClcaXZTEloQpPdTiqUugRH/V3DL7EZraory8RkmAxDvUpK/lp+VjeGJqw2kc6+gXH8M0R+uaZ/YV5/fi/M10tFedLhLLW/ha+ZssfW7nNjQbsnmSEfif8Klj8Pt/y0uFH+6ua36KqnwplsXrBv1b/AEE8fWfUy4dDs05cvIfc4FX4LeCAYhiRPoKlor18NluEwv8ABppfLX79zCdapP4mFFFFdpkFFFFABRRRQAUUUUAFFFFABRRRQAUUUUAFYPja9+z6V9nU4e4O3/gI6/0rerz3xdefbNZkVTlIf3a49R1/Wsq0uWJ6OV0Pa103stTHq/pGlXepzbYFxGPvSN91f/r1q6B4ZludtxfhooeoT+Jv8BXZW8MVvCsMMaxxqMBVGAKwp0W9ZHr43NY0rwpav8EU9G0m10yLEK7pSPmkYcn/AArQoorrSSVkfNVKkqknKTuwooopkBQemO1FFAFC80bTLvma0j3f3lG0/pWTc+D7Nsm3upYvQMA1dLRUOnF7o6qeMr0vhmzjJfB10D+6vIGH+0CP5CoP+ES1L/nrb/8AfR/wruqKj2EDqWb4ldV9xww8I6kSP31sPfcf8Knh8HXBP769iX/cUn+eK7Kij2EBPN8S+v4HO23hHT48GaaaY/8AfIrXs9NsLQf6PaxIfXGT+tW6KtQitkclXF1qvxybCiiirO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K+oNMlnKbeMvMVwi+5rK0Lw7DZEXF0RPc9cn7qn29T71u0VLim7s3hiJwg4Rdr7hRRRVG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B//2Q=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pic>
        <p:nvPicPr>
          <p:cNvPr id="9" name="Image 2">
            <a:extLst>
              <a:ext uri="{FF2B5EF4-FFF2-40B4-BE49-F238E27FC236}">
                <a16:creationId xmlns:a16="http://schemas.microsoft.com/office/drawing/2014/main" id="{4AAECA7B-5362-38A3-270A-980A07BA10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811" y="1253570"/>
            <a:ext cx="9432789" cy="5294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65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38633"/>
            <a:ext cx="10515600" cy="1224655"/>
          </a:xfrm>
        </p:spPr>
        <p:txBody>
          <a:bodyPr/>
          <a:lstStyle/>
          <a:p>
            <a:r>
              <a:rPr lang="fr-CA" dirty="0" smtClean="0"/>
              <a:t>Survol de la GAR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1555318"/>
            <a:ext cx="11221605" cy="4587787"/>
          </a:xfrm>
        </p:spPr>
        <p:txBody>
          <a:bodyPr>
            <a:normAutofit fontScale="85000" lnSpcReduction="20000"/>
          </a:bodyPr>
          <a:lstStyle/>
          <a:p>
            <a:r>
              <a:rPr lang="fr-CA" sz="2200" dirty="0"/>
              <a:t>Sa raison d’être</a:t>
            </a:r>
          </a:p>
          <a:p>
            <a:r>
              <a:rPr lang="fr-CA" sz="2200" dirty="0" smtClean="0"/>
              <a:t>Catégories d’emploi</a:t>
            </a:r>
          </a:p>
          <a:p>
            <a:r>
              <a:rPr lang="fr-CA" sz="2200" dirty="0"/>
              <a:t>Qui peut s’inscrire sur la liste de rappel?</a:t>
            </a:r>
          </a:p>
          <a:p>
            <a:r>
              <a:rPr lang="fr-CA" sz="2200" dirty="0" smtClean="0"/>
              <a:t>Expression </a:t>
            </a:r>
            <a:r>
              <a:rPr lang="fr-CA" sz="2200" dirty="0"/>
              <a:t>de la disponibilité – Règles</a:t>
            </a:r>
          </a:p>
          <a:p>
            <a:r>
              <a:rPr lang="fr-CA" sz="2200" dirty="0"/>
              <a:t>Étudiants – Réduction de disponibilité (Congé d’études)</a:t>
            </a:r>
          </a:p>
          <a:p>
            <a:r>
              <a:rPr lang="fr-CA" sz="2200" dirty="0"/>
              <a:t>Calendrier de référence de la production des horaires</a:t>
            </a:r>
          </a:p>
          <a:p>
            <a:r>
              <a:rPr lang="fr-CA" sz="2200" dirty="0"/>
              <a:t>Comment et quand consulter mon horaire?</a:t>
            </a:r>
          </a:p>
          <a:p>
            <a:r>
              <a:rPr lang="fr-CA" sz="2200" dirty="0"/>
              <a:t>Quels types d’affectations puis-je avoir?</a:t>
            </a:r>
          </a:p>
          <a:p>
            <a:r>
              <a:rPr lang="fr-CA" sz="2200" dirty="0"/>
              <a:t>Aide-mémoire – Quoi faire en cas d’absence</a:t>
            </a:r>
          </a:p>
          <a:p>
            <a:r>
              <a:rPr lang="fr-CA" sz="2200" dirty="0"/>
              <a:t>Présentation du Logiciel GRH-PAIE </a:t>
            </a:r>
          </a:p>
          <a:p>
            <a:pPr lvl="1"/>
            <a:r>
              <a:rPr lang="fr-CA" sz="1900" dirty="0"/>
              <a:t>Horaire</a:t>
            </a:r>
          </a:p>
          <a:p>
            <a:pPr lvl="1"/>
            <a:r>
              <a:rPr lang="fr-CA" sz="1900" dirty="0"/>
              <a:t>Relevé de présence</a:t>
            </a:r>
          </a:p>
          <a:p>
            <a:pPr lvl="1"/>
            <a:r>
              <a:rPr lang="fr-CA" sz="1900" dirty="0"/>
              <a:t>Disponibilité WEB</a:t>
            </a:r>
          </a:p>
          <a:p>
            <a:r>
              <a:rPr lang="fr-CA" sz="2200" dirty="0"/>
              <a:t>Questions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2</a:t>
            </a:fld>
            <a:endParaRPr lang="fr-CA"/>
          </a:p>
        </p:txBody>
      </p:sp>
      <p:pic>
        <p:nvPicPr>
          <p:cNvPr id="5" name="Son enregistré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390408" y="542745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636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40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Sa raison d’être</a:t>
            </a:r>
            <a:br>
              <a:rPr lang="fr-CA" dirty="0"/>
            </a:b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41993"/>
            <a:ext cx="10515600" cy="4351338"/>
          </a:xfrm>
        </p:spPr>
        <p:txBody>
          <a:bodyPr/>
          <a:lstStyle/>
          <a:p>
            <a:r>
              <a:rPr lang="fr-CA" dirty="0"/>
              <a:t>Gestion des remplacements ponctuels;</a:t>
            </a:r>
          </a:p>
          <a:p>
            <a:r>
              <a:rPr lang="fr-CA" dirty="0"/>
              <a:t>Gestions des remplacements long termes;</a:t>
            </a:r>
          </a:p>
          <a:p>
            <a:r>
              <a:rPr lang="fr-CA" dirty="0"/>
              <a:t>Gestion de l’assiduité au travail;</a:t>
            </a:r>
          </a:p>
          <a:p>
            <a:r>
              <a:rPr lang="fr-CA" dirty="0"/>
              <a:t>Gestion des horaires;</a:t>
            </a:r>
          </a:p>
          <a:p>
            <a:r>
              <a:rPr lang="fr-CA" dirty="0"/>
              <a:t>Gestion des disponibilités</a:t>
            </a:r>
            <a:r>
              <a:rPr lang="fr-CA" dirty="0" smtClean="0"/>
              <a:t>;</a:t>
            </a:r>
          </a:p>
          <a:p>
            <a:pPr marL="0" indent="0">
              <a:buNone/>
            </a:pPr>
            <a:endParaRPr lang="fr-CA" dirty="0"/>
          </a:p>
          <a:p>
            <a:endParaRPr lang="fr-CA" dirty="0" smtClean="0"/>
          </a:p>
          <a:p>
            <a:endParaRPr lang="fr-CA" dirty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3</a:t>
            </a:fld>
            <a:endParaRPr lang="fr-CA"/>
          </a:p>
        </p:txBody>
      </p:sp>
      <p:sp>
        <p:nvSpPr>
          <p:cNvPr id="5" name="ZoneTexte 4"/>
          <p:cNvSpPr txBox="1"/>
          <p:nvPr/>
        </p:nvSpPr>
        <p:spPr>
          <a:xfrm>
            <a:off x="2737655" y="4292947"/>
            <a:ext cx="75063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des questions sur un poste : se référer à la </a:t>
            </a:r>
            <a:r>
              <a:rPr lang="fr-CA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dotation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737655" y="5093166"/>
            <a:ext cx="7506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Demandes pour les employés LDR et Équipe volante : </a:t>
            </a:r>
          </a:p>
          <a:p>
            <a:pPr algn="ctr"/>
            <a:r>
              <a:rPr lang="fr-CA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vous avez un remplacement long terme ou obtenez un poste, TOUTES vos demandes (congés et autres) doivent être faites auprès de votre chef où vous détenez votre affectation.</a:t>
            </a:r>
            <a:endParaRPr lang="fr-CA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45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55259"/>
            <a:ext cx="10515600" cy="966960"/>
          </a:xfrm>
        </p:spPr>
        <p:txBody>
          <a:bodyPr/>
          <a:lstStyle/>
          <a:p>
            <a:r>
              <a:rPr lang="fr-CA" dirty="0" smtClean="0"/>
              <a:t>Catégories d’emploi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4</a:t>
            </a:fld>
            <a:endParaRPr lang="fr-CA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792576"/>
              </p:ext>
            </p:extLst>
          </p:nvPr>
        </p:nvGraphicFramePr>
        <p:xfrm>
          <a:off x="1001219" y="1654230"/>
          <a:ext cx="9863515" cy="4339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3771">
                  <a:extLst>
                    <a:ext uri="{9D8B030D-6E8A-4147-A177-3AD203B41FA5}">
                      <a16:colId xmlns:a16="http://schemas.microsoft.com/office/drawing/2014/main" val="2594979383"/>
                    </a:ext>
                  </a:extLst>
                </a:gridCol>
                <a:gridCol w="2132436">
                  <a:extLst>
                    <a:ext uri="{9D8B030D-6E8A-4147-A177-3AD203B41FA5}">
                      <a16:colId xmlns:a16="http://schemas.microsoft.com/office/drawing/2014/main" val="4245536246"/>
                    </a:ext>
                  </a:extLst>
                </a:gridCol>
                <a:gridCol w="2132436">
                  <a:extLst>
                    <a:ext uri="{9D8B030D-6E8A-4147-A177-3AD203B41FA5}">
                      <a16:colId xmlns:a16="http://schemas.microsoft.com/office/drawing/2014/main" val="3032065786"/>
                    </a:ext>
                  </a:extLst>
                </a:gridCol>
                <a:gridCol w="2132436">
                  <a:extLst>
                    <a:ext uri="{9D8B030D-6E8A-4147-A177-3AD203B41FA5}">
                      <a16:colId xmlns:a16="http://schemas.microsoft.com/office/drawing/2014/main" val="203453364"/>
                    </a:ext>
                  </a:extLst>
                </a:gridCol>
                <a:gridCol w="2132436">
                  <a:extLst>
                    <a:ext uri="{9D8B030D-6E8A-4147-A177-3AD203B41FA5}">
                      <a16:colId xmlns:a16="http://schemas.microsoft.com/office/drawing/2014/main" val="140706316"/>
                    </a:ext>
                  </a:extLst>
                </a:gridCol>
              </a:tblGrid>
              <a:tr h="569569">
                <a:tc>
                  <a:txBody>
                    <a:bodyPr/>
                    <a:lstStyle/>
                    <a:p>
                      <a:pPr algn="ctr"/>
                      <a:r>
                        <a:rPr lang="fr-CA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Catégorie</a:t>
                      </a:r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3C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3C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3C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3C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3C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687970"/>
                  </a:ext>
                </a:extLst>
              </a:tr>
              <a:tr h="526417">
                <a:tc>
                  <a:txBody>
                    <a:bodyPr/>
                    <a:lstStyle/>
                    <a:p>
                      <a:pPr algn="ctr"/>
                      <a:r>
                        <a:rPr lang="fr-CA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Syndicat</a:t>
                      </a:r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FIQ</a:t>
                      </a:r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SCFP</a:t>
                      </a:r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SCFP</a:t>
                      </a:r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APTS</a:t>
                      </a:r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4294639"/>
                  </a:ext>
                </a:extLst>
              </a:tr>
              <a:tr h="3243260">
                <a:tc>
                  <a:txBody>
                    <a:bodyPr/>
                    <a:lstStyle/>
                    <a:p>
                      <a:pPr algn="ctr"/>
                      <a:r>
                        <a:rPr lang="fr-CA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Titres d’emploi</a:t>
                      </a:r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Personnel en soins infirmiers et</a:t>
                      </a: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cardiorespiratoires</a:t>
                      </a:r>
                    </a:p>
                    <a:p>
                      <a:pPr algn="ctr"/>
                      <a:endParaRPr lang="fr-CA" sz="14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fr-CA" sz="14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Infirmières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Infirmières auxiliaires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Inhalothérapeutes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Personnel paratechnique, services auxiliaires et de métiers</a:t>
                      </a:r>
                    </a:p>
                    <a:p>
                      <a:endParaRPr lang="fr-CA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Aides de service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PAU</a:t>
                      </a:r>
                      <a:endParaRPr lang="fr-CA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Préposés</a:t>
                      </a: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à l’entretien ménager</a:t>
                      </a:r>
                      <a:endParaRPr lang="fr-CA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Préposés</a:t>
                      </a: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aux services alim.</a:t>
                      </a:r>
                      <a:endParaRPr lang="fr-C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Personnel de bureau,</a:t>
                      </a: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techniciens et professionnels de l’administration</a:t>
                      </a:r>
                    </a:p>
                    <a:p>
                      <a:endParaRPr lang="fr-CA" sz="14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Agentes administratives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Techniciennes en admin.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Etc.</a:t>
                      </a:r>
                      <a:endParaRPr lang="fr-C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Techniciens et professionnels de la santé et des services sociaux</a:t>
                      </a:r>
                    </a:p>
                    <a:p>
                      <a:endParaRPr lang="fr-CA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Ergothérapeutes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Physiothérapeutes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ARH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Tech.</a:t>
                      </a: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En </a:t>
                      </a:r>
                      <a:r>
                        <a:rPr lang="fr-CA" sz="14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éduc</a:t>
                      </a: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spécialisée</a:t>
                      </a:r>
                      <a:endParaRPr lang="fr-C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5695792"/>
                  </a:ext>
                </a:extLst>
              </a:tr>
            </a:tbl>
          </a:graphicData>
        </a:graphic>
      </p:graphicFrame>
      <p:pic>
        <p:nvPicPr>
          <p:cNvPr id="9" name="Son enregistré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433539" y="456547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328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89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Qui peut s’inscrire sur la liste de rappel?</a:t>
            </a:r>
            <a:br>
              <a:rPr lang="fr-CA" dirty="0"/>
            </a:br>
            <a:r>
              <a:rPr lang="fr-CA" dirty="0"/>
              <a:t/>
            </a:r>
            <a:br>
              <a:rPr lang="fr-CA" dirty="0"/>
            </a:b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1" y="1341993"/>
            <a:ext cx="7324898" cy="4136094"/>
          </a:xfrm>
        </p:spPr>
        <p:txBody>
          <a:bodyPr>
            <a:normAutofit fontScale="92500" lnSpcReduction="10000"/>
          </a:bodyPr>
          <a:lstStyle/>
          <a:p>
            <a:r>
              <a:rPr lang="fr-CA" dirty="0"/>
              <a:t>Personne détentrice d’un poste à temps complet (TC) qui désire faire du temps supplémentaire;</a:t>
            </a:r>
          </a:p>
          <a:p>
            <a:endParaRPr lang="fr-CA" dirty="0"/>
          </a:p>
          <a:p>
            <a:r>
              <a:rPr lang="fr-CA" dirty="0"/>
              <a:t>Personne détentrice de poste à temps partiel (TPR) exprimant une disponibilité additionnelle;</a:t>
            </a:r>
          </a:p>
          <a:p>
            <a:endParaRPr lang="fr-CA" dirty="0"/>
          </a:p>
          <a:p>
            <a:r>
              <a:rPr lang="fr-CA" dirty="0"/>
              <a:t>Personne non détentrice de poste (TPT-Liste de rappel).</a:t>
            </a:r>
          </a:p>
          <a:p>
            <a:pPr marL="0" indent="0">
              <a:buNone/>
            </a:pPr>
            <a:endParaRPr lang="fr-CA" dirty="0"/>
          </a:p>
          <a:p>
            <a:endParaRPr lang="fr-CA" dirty="0" smtClean="0"/>
          </a:p>
          <a:p>
            <a:endParaRPr lang="fr-CA" dirty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5</a:t>
            </a:fld>
            <a:endParaRPr lang="fr-CA"/>
          </a:p>
        </p:txBody>
      </p:sp>
      <p:sp>
        <p:nvSpPr>
          <p:cNvPr id="9" name="Rectangle avec coins arrondis en diagonale 8"/>
          <p:cNvSpPr/>
          <p:nvPr/>
        </p:nvSpPr>
        <p:spPr>
          <a:xfrm rot="375089">
            <a:off x="8600659" y="1756320"/>
            <a:ext cx="3146548" cy="2645699"/>
          </a:xfrm>
          <a:prstGeom prst="round2DiagRect">
            <a:avLst/>
          </a:prstGeom>
          <a:solidFill>
            <a:srgbClr val="FFD1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0" name="ZoneTexte 9"/>
          <p:cNvSpPr txBox="1"/>
          <p:nvPr/>
        </p:nvSpPr>
        <p:spPr>
          <a:xfrm rot="375089">
            <a:off x="8902288" y="2317785"/>
            <a:ext cx="249768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400" dirty="0" smtClean="0">
                <a:solidFill>
                  <a:srgbClr val="0081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 personne peut exprimer de la disponibilité pour plus d’un titre d’emploi dans la même catégorie que son titre principal, à condition de satisfaire aux exigences du titre d’emploi.</a:t>
            </a:r>
            <a:endParaRPr lang="fr-CA" sz="1400" dirty="0">
              <a:solidFill>
                <a:srgbClr val="0081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02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123816" cy="1325563"/>
          </a:xfrm>
        </p:spPr>
        <p:txBody>
          <a:bodyPr/>
          <a:lstStyle/>
          <a:p>
            <a:r>
              <a:rPr lang="fr-CA" dirty="0" smtClean="0"/>
              <a:t>Expression de la </a:t>
            </a:r>
            <a:r>
              <a:rPr lang="fr-CA" dirty="0"/>
              <a:t>disponibilité </a:t>
            </a:r>
            <a:r>
              <a:rPr lang="fr-CA" dirty="0" smtClean="0"/>
              <a:t>– Règles générales</a:t>
            </a:r>
            <a:endParaRPr lang="fr-CA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6</a:t>
            </a:fld>
            <a:endParaRPr lang="fr-CA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178736"/>
              </p:ext>
            </p:extLst>
          </p:nvPr>
        </p:nvGraphicFramePr>
        <p:xfrm>
          <a:off x="967967" y="1105592"/>
          <a:ext cx="9672323" cy="49566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0417">
                  <a:extLst>
                    <a:ext uri="{9D8B030D-6E8A-4147-A177-3AD203B41FA5}">
                      <a16:colId xmlns:a16="http://schemas.microsoft.com/office/drawing/2014/main" val="2111094075"/>
                    </a:ext>
                  </a:extLst>
                </a:gridCol>
                <a:gridCol w="2576851">
                  <a:extLst>
                    <a:ext uri="{9D8B030D-6E8A-4147-A177-3AD203B41FA5}">
                      <a16:colId xmlns:a16="http://schemas.microsoft.com/office/drawing/2014/main" val="3020071872"/>
                    </a:ext>
                  </a:extLst>
                </a:gridCol>
                <a:gridCol w="2726974">
                  <a:extLst>
                    <a:ext uri="{9D8B030D-6E8A-4147-A177-3AD203B41FA5}">
                      <a16:colId xmlns:a16="http://schemas.microsoft.com/office/drawing/2014/main" val="1896630019"/>
                    </a:ext>
                  </a:extLst>
                </a:gridCol>
                <a:gridCol w="2418081">
                  <a:extLst>
                    <a:ext uri="{9D8B030D-6E8A-4147-A177-3AD203B41FA5}">
                      <a16:colId xmlns:a16="http://schemas.microsoft.com/office/drawing/2014/main" val="3127694679"/>
                    </a:ext>
                  </a:extLst>
                </a:gridCol>
              </a:tblGrid>
              <a:tr h="615143">
                <a:tc gridSpan="2">
                  <a:txBody>
                    <a:bodyPr/>
                    <a:lstStyle/>
                    <a:p>
                      <a:pPr algn="ctr"/>
                      <a:r>
                        <a:rPr lang="fr-CA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Types</a:t>
                      </a:r>
                      <a:r>
                        <a:rPr lang="fr-CA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</a:t>
                      </a:r>
                      <a:r>
                        <a:rPr lang="fr-CA" sz="16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disponibiltés</a:t>
                      </a:r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3C8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A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Court terme (quarts ponctuel)</a:t>
                      </a:r>
                      <a:r>
                        <a:rPr lang="fr-CA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OBLIGATOIRE</a:t>
                      </a:r>
                    </a:p>
                    <a:p>
                      <a:pPr algn="ctr"/>
                      <a:r>
                        <a:rPr lang="fr-CA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Long terme (Remplacements) – FACULTATIVE</a:t>
                      </a:r>
                    </a:p>
                    <a:p>
                      <a:pPr algn="ctr"/>
                      <a:r>
                        <a:rPr lang="fr-CA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Temps supplémentaire</a:t>
                      </a:r>
                      <a:r>
                        <a:rPr lang="fr-CA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 FACULTATIVE</a:t>
                      </a:r>
                      <a:endParaRPr lang="fr-CA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3C8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0209734"/>
                  </a:ext>
                </a:extLst>
              </a:tr>
              <a:tr h="360742">
                <a:tc>
                  <a:txBody>
                    <a:bodyPr/>
                    <a:lstStyle/>
                    <a:p>
                      <a:pPr algn="ctr"/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Catégorie</a:t>
                      </a: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d’emploi</a:t>
                      </a:r>
                      <a:endParaRPr lang="fr-C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et 3</a:t>
                      </a:r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4776632"/>
                  </a:ext>
                </a:extLst>
              </a:tr>
              <a:tr h="711601">
                <a:tc>
                  <a:txBody>
                    <a:bodyPr/>
                    <a:lstStyle/>
                    <a:p>
                      <a:pPr algn="ctr"/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Disponibilité minimale</a:t>
                      </a:r>
                      <a:endParaRPr lang="fr-C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jours par semaine   |</a:t>
                      </a: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½ fins de semaine  |  2</a:t>
                      </a: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quarts de travail</a:t>
                      </a:r>
                    </a:p>
                    <a:p>
                      <a:pPr algn="ctr"/>
                      <a:endParaRPr lang="fr-CA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fr-CA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Exceptions: Titulaires de postes, étudiants, salariées FIQ visées par l’annexe 1</a:t>
                      </a:r>
                      <a:endParaRPr lang="fr-CA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800938"/>
                  </a:ext>
                </a:extLst>
              </a:tr>
              <a:tr h="540327">
                <a:tc>
                  <a:txBody>
                    <a:bodyPr/>
                    <a:lstStyle/>
                    <a:p>
                      <a:pPr algn="ctr"/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Quarts, services et points de services</a:t>
                      </a:r>
                      <a:endParaRPr lang="fr-C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fr-C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quarts  |  2 services ou 2 points de services</a:t>
                      </a:r>
                    </a:p>
                    <a:p>
                      <a:pPr algn="ctr"/>
                      <a:endParaRPr lang="fr-CA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fr-CA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Exception:</a:t>
                      </a:r>
                      <a:r>
                        <a:rPr lang="fr-CA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Titulaires de postes</a:t>
                      </a:r>
                      <a:endParaRPr lang="fr-CA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4404529"/>
                  </a:ext>
                </a:extLst>
              </a:tr>
              <a:tr h="538438">
                <a:tc>
                  <a:txBody>
                    <a:bodyPr/>
                    <a:lstStyle/>
                    <a:p>
                      <a:pPr algn="ctr"/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Disponibilités</a:t>
                      </a: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à l’embauche</a:t>
                      </a:r>
                      <a:endParaRPr lang="fr-C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fr-C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mois</a:t>
                      </a:r>
                      <a:endParaRPr lang="fr-C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mois</a:t>
                      </a:r>
                      <a:endParaRPr lang="fr-C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6011354"/>
                  </a:ext>
                </a:extLst>
              </a:tr>
              <a:tr h="538438">
                <a:tc>
                  <a:txBody>
                    <a:bodyPr/>
                    <a:lstStyle/>
                    <a:p>
                      <a:pPr algn="ctr"/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Augmentation</a:t>
                      </a: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dispo</a:t>
                      </a:r>
                      <a:endParaRPr lang="fr-C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Permise</a:t>
                      </a: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en tout temps, avec 7 jours de préavis</a:t>
                      </a:r>
                      <a:endParaRPr lang="fr-C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6149968"/>
                  </a:ext>
                </a:extLst>
              </a:tr>
              <a:tr h="795736">
                <a:tc>
                  <a:txBody>
                    <a:bodyPr/>
                    <a:lstStyle/>
                    <a:p>
                      <a:pPr algn="ctr"/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Diminution ou modification</a:t>
                      </a: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dispo</a:t>
                      </a:r>
                      <a:endParaRPr lang="fr-C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Période normale: </a:t>
                      </a: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Une fois aux 2 mois, sur préavis de 14 jours du prochain affichage d’horaire</a:t>
                      </a:r>
                    </a:p>
                    <a:p>
                      <a:pPr algn="ctr"/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Période estivale: Aucune diminution après le 1</a:t>
                      </a:r>
                      <a:r>
                        <a:rPr lang="fr-CA" sz="140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</a:t>
                      </a: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mars</a:t>
                      </a:r>
                    </a:p>
                    <a:p>
                      <a:pPr algn="ctr"/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Période des fêtes: Aucune diminution acceptée</a:t>
                      </a:r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7520150"/>
                  </a:ext>
                </a:extLst>
              </a:tr>
              <a:tr h="721484">
                <a:tc>
                  <a:txBody>
                    <a:bodyPr/>
                    <a:lstStyle/>
                    <a:p>
                      <a:pPr algn="ctr"/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Disponibilité</a:t>
                      </a: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temps supplémentaire ou de remplacements</a:t>
                      </a:r>
                      <a:endParaRPr lang="fr-C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C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Permise</a:t>
                      </a:r>
                      <a:r>
                        <a:rPr lang="fr-C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en tout temps, avec 7 jours de préavis</a:t>
                      </a:r>
                      <a:endParaRPr lang="fr-C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30028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464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smtClean="0"/>
              <a:t>Étudiants</a:t>
            </a:r>
            <a:r>
              <a:rPr lang="fr-CA" dirty="0"/>
              <a:t/>
            </a:r>
            <a:br>
              <a:rPr lang="fr-CA" dirty="0"/>
            </a:br>
            <a:r>
              <a:rPr lang="fr-CA" dirty="0"/>
              <a:t/>
            </a:r>
            <a:br>
              <a:rPr lang="fr-CA" dirty="0"/>
            </a:b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7</a:t>
            </a:fld>
            <a:endParaRPr lang="fr-CA"/>
          </a:p>
        </p:txBody>
      </p:sp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val="1055714918"/>
              </p:ext>
            </p:extLst>
          </p:nvPr>
        </p:nvGraphicFramePr>
        <p:xfrm>
          <a:off x="3799539" y="634033"/>
          <a:ext cx="5538124" cy="48622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le à coins arrondis 10"/>
          <p:cNvSpPr/>
          <p:nvPr/>
        </p:nvSpPr>
        <p:spPr>
          <a:xfrm>
            <a:off x="8287978" y="1372144"/>
            <a:ext cx="3352800" cy="686614"/>
          </a:xfrm>
          <a:prstGeom prst="roundRect">
            <a:avLst/>
          </a:prstGeom>
          <a:solidFill>
            <a:srgbClr val="FFD1D5"/>
          </a:solidFill>
          <a:ln>
            <a:solidFill>
              <a:srgbClr val="FFD1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2" name="ZoneTexte 11"/>
          <p:cNvSpPr txBox="1"/>
          <p:nvPr/>
        </p:nvSpPr>
        <p:spPr>
          <a:xfrm>
            <a:off x="7566887" y="1471698"/>
            <a:ext cx="4794981" cy="512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fr-CA" sz="1050" dirty="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 Demande de congé et/ou modification de vacances »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fr-CA" sz="500" dirty="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fr-CA" sz="1100" dirty="0">
              <a:solidFill>
                <a:srgbClr val="003C8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fr-CA" sz="1000" dirty="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(Disponible via l’Intranet)</a:t>
            </a:r>
            <a:endParaRPr lang="fr-CA" sz="1100" dirty="0">
              <a:solidFill>
                <a:srgbClr val="003C8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8287978" y="2816114"/>
            <a:ext cx="3352800" cy="686614"/>
          </a:xfrm>
          <a:prstGeom prst="roundRect">
            <a:avLst/>
          </a:prstGeom>
          <a:solidFill>
            <a:srgbClr val="FFD1D5"/>
          </a:solidFill>
          <a:ln>
            <a:solidFill>
              <a:srgbClr val="FFD1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4" name="ZoneTexte 13"/>
          <p:cNvSpPr txBox="1"/>
          <p:nvPr/>
        </p:nvSpPr>
        <p:spPr>
          <a:xfrm>
            <a:off x="8780178" y="2935158"/>
            <a:ext cx="2368397" cy="42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fr-CA" sz="1050" dirty="0" smtClean="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 </a:t>
            </a:r>
            <a:r>
              <a:rPr lang="fr-CA" sz="1050" dirty="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complet, d</a:t>
            </a:r>
            <a:r>
              <a:rPr lang="fr-CA" sz="1050" dirty="0" smtClean="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omaine d’études, Statut d’étudiant, dates </a:t>
            </a:r>
            <a:r>
              <a:rPr lang="fr-CA" sz="1050" dirty="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session</a:t>
            </a:r>
            <a:endParaRPr lang="fr-CA" sz="1200" dirty="0">
              <a:solidFill>
                <a:srgbClr val="003C8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8319091" y="4241774"/>
            <a:ext cx="3352800" cy="686614"/>
          </a:xfrm>
          <a:prstGeom prst="roundRect">
            <a:avLst/>
          </a:prstGeom>
          <a:solidFill>
            <a:srgbClr val="FFD1D5"/>
          </a:solidFill>
          <a:ln>
            <a:solidFill>
              <a:srgbClr val="FFD1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8" name="ZoneTexte 17"/>
          <p:cNvSpPr txBox="1"/>
          <p:nvPr/>
        </p:nvSpPr>
        <p:spPr>
          <a:xfrm>
            <a:off x="8319091" y="4308082"/>
            <a:ext cx="338391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000" dirty="0" smtClean="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</a:t>
            </a:r>
            <a:r>
              <a:rPr lang="fr-CA" sz="1000" dirty="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durée de la </a:t>
            </a:r>
            <a:r>
              <a:rPr lang="fr-CA" sz="1000" dirty="0" smtClean="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session - Ne </a:t>
            </a:r>
            <a:r>
              <a:rPr lang="fr-CA" sz="1000" dirty="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 oublier d’aller faire une nouvelle demande d’augmentation de disponibilité pour la période de vacances entre les sessions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14732" y="1449619"/>
            <a:ext cx="30757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étapes suivantes sont nécessaires si vous désirez offrir une disponibilité moindre que la disponibilité minimale requise</a:t>
            </a:r>
            <a:endParaRPr lang="fr-CA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41214" y="4245066"/>
            <a:ext cx="488998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A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Durant les périodes pour lesquelles les études sont interrompues (périodes des fêtes et périodes estivale):</a:t>
            </a:r>
          </a:p>
          <a:p>
            <a:pPr algn="ctr"/>
            <a:r>
              <a:rPr lang="fr-CA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personne salariée titulaire de poste s’engage à donner une disponibilité équivalente à son poste. </a:t>
            </a:r>
            <a:endParaRPr lang="fr-CA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CA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CA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personne salariée non titulaire de poste doit offrir la disponibilité minimale ou plus. </a:t>
            </a:r>
          </a:p>
        </p:txBody>
      </p:sp>
    </p:spTree>
    <p:extLst>
      <p:ext uri="{BB962C8B-B14F-4D97-AF65-F5344CB8AC3E}">
        <p14:creationId xmlns:p14="http://schemas.microsoft.com/office/powerpoint/2010/main" val="62350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340"/>
          </a:xfrm>
        </p:spPr>
        <p:txBody>
          <a:bodyPr/>
          <a:lstStyle/>
          <a:p>
            <a:r>
              <a:rPr lang="fr-CA" dirty="0" smtClean="0"/>
              <a:t>Calendrier de confection d’horaires 2023-2024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8</a:t>
            </a:fld>
            <a:endParaRPr lang="fr-CA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106590"/>
              </p:ext>
            </p:extLst>
          </p:nvPr>
        </p:nvGraphicFramePr>
        <p:xfrm>
          <a:off x="1271846" y="1142048"/>
          <a:ext cx="9069186" cy="5441640"/>
        </p:xfrm>
        <a:graphic>
          <a:graphicData uri="http://schemas.openxmlformats.org/drawingml/2006/table">
            <a:tbl>
              <a:tblPr/>
              <a:tblGrid>
                <a:gridCol w="1076993">
                  <a:extLst>
                    <a:ext uri="{9D8B030D-6E8A-4147-A177-3AD203B41FA5}">
                      <a16:colId xmlns:a16="http://schemas.microsoft.com/office/drawing/2014/main" val="1148901715"/>
                    </a:ext>
                  </a:extLst>
                </a:gridCol>
                <a:gridCol w="3371391">
                  <a:extLst>
                    <a:ext uri="{9D8B030D-6E8A-4147-A177-3AD203B41FA5}">
                      <a16:colId xmlns:a16="http://schemas.microsoft.com/office/drawing/2014/main" val="3520999529"/>
                    </a:ext>
                  </a:extLst>
                </a:gridCol>
                <a:gridCol w="2474198">
                  <a:extLst>
                    <a:ext uri="{9D8B030D-6E8A-4147-A177-3AD203B41FA5}">
                      <a16:colId xmlns:a16="http://schemas.microsoft.com/office/drawing/2014/main" val="3047037574"/>
                    </a:ext>
                  </a:extLst>
                </a:gridCol>
                <a:gridCol w="2146604">
                  <a:extLst>
                    <a:ext uri="{9D8B030D-6E8A-4147-A177-3AD203B41FA5}">
                      <a16:colId xmlns:a16="http://schemas.microsoft.com/office/drawing/2014/main" val="1522032792"/>
                    </a:ext>
                  </a:extLst>
                </a:gridCol>
              </a:tblGrid>
              <a:tr h="828747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50" b="1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Cycle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50" b="1" i="0" u="none" strike="noStrike" dirty="0">
                          <a:solidFill>
                            <a:srgbClr val="ECFEFE"/>
                          </a:solidFill>
                          <a:effectLst/>
                          <a:latin typeface="Arial" panose="020B0604020202020204" pitchFamily="34" charset="0"/>
                        </a:rPr>
                        <a:t>Période horaire de référence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5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Période des demandes de congés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50" b="1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Date d'affichage des </a:t>
                      </a:r>
                      <a:br>
                        <a:rPr lang="fr-CA" sz="1050" b="1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fr-CA" sz="1050" b="1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Horaires officiels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9427257"/>
                  </a:ext>
                </a:extLst>
              </a:tr>
              <a:tr h="243526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P1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26 mars au 22 avril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0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27 janvier au 5 février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0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Vendredi 17 mars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1375725"/>
                  </a:ext>
                </a:extLst>
              </a:tr>
              <a:tr h="229425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P2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23 avril au 20 mai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0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24 février au 5 mars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0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Vendredi 14 avril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2324828"/>
                  </a:ext>
                </a:extLst>
              </a:tr>
              <a:tr h="243526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P3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21 mai au 17 juin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0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24 mars au 2 avril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0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Vendredi 12 mai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18055"/>
                  </a:ext>
                </a:extLst>
              </a:tr>
              <a:tr h="243526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P4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18 juin au 15 juillet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CA" sz="1000" b="0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23 avril au 13 mai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CA" sz="1000" b="0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Vendredi 2 juin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8707403"/>
                  </a:ext>
                </a:extLst>
              </a:tr>
              <a:tr h="243526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P5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16 juillet au 12 août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30471"/>
                  </a:ext>
                </a:extLst>
              </a:tr>
              <a:tr h="243526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P6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13 août au 9 septembre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579800"/>
                  </a:ext>
                </a:extLst>
              </a:tr>
              <a:tr h="243526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P7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10 septembre au 7 octobre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CA" sz="1000" b="0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16 juillet au 5 août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CA" sz="1000" b="0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Vendredi 25 août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3073248"/>
                  </a:ext>
                </a:extLst>
              </a:tr>
              <a:tr h="243526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P8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8 octobre au 4 novembre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7347096"/>
                  </a:ext>
                </a:extLst>
              </a:tr>
              <a:tr h="243526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P9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5 novembre au 2 décembre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290345"/>
                  </a:ext>
                </a:extLst>
              </a:tr>
              <a:tr h="243526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P10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3 décembre au 30 décembre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CA" sz="1000" b="0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16 octobre au 5 novembre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CA" sz="1000" b="0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Vendredi 17 novembre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7685245"/>
                  </a:ext>
                </a:extLst>
              </a:tr>
              <a:tr h="243526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P11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31 décembre 2023 au 27 janvier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8063094"/>
                  </a:ext>
                </a:extLst>
              </a:tr>
              <a:tr h="243526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P12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28 janvier au 24 février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430019"/>
                  </a:ext>
                </a:extLst>
              </a:tr>
              <a:tr h="243526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P13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25 février au 23 mars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CA" sz="1000" b="0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31 décembre 2023 au</a:t>
                      </a:r>
                      <a:br>
                        <a:rPr lang="fr-CA" sz="1000" b="0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fr-CA" sz="1000" b="0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 20 janvier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CA" sz="1000" b="0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Vendredi 9 février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3577875"/>
                  </a:ext>
                </a:extLst>
              </a:tr>
              <a:tr h="243526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P1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24 mars au 20 avril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829866"/>
                  </a:ext>
                </a:extLst>
              </a:tr>
              <a:tr h="243526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P2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21 avril au 18 mai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5165527"/>
                  </a:ext>
                </a:extLst>
              </a:tr>
              <a:tr h="243526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P3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19 mai au 15 juin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fr-CA" sz="1000" b="0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24 mars au 13 avril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fr-CA" sz="1000" b="0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Vendredi </a:t>
                      </a:r>
                      <a:r>
                        <a:rPr lang="fr-CA" sz="1000" b="0" i="0" u="none" strike="noStrike" dirty="0" smtClean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10 </a:t>
                      </a:r>
                      <a:r>
                        <a:rPr lang="fr-CA" sz="1000" b="0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mai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4201804"/>
                  </a:ext>
                </a:extLst>
              </a:tr>
              <a:tr h="243526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P4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16 juin au 13 juillet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760986"/>
                  </a:ext>
                </a:extLst>
              </a:tr>
              <a:tr h="243526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P5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14 juillet au 10 août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90479"/>
                  </a:ext>
                </a:extLst>
              </a:tr>
              <a:tr h="243526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P6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3C85"/>
                          </a:solidFill>
                          <a:effectLst/>
                          <a:latin typeface="Arial" panose="020B0604020202020204" pitchFamily="34" charset="0"/>
                        </a:rPr>
                        <a:t>11 août au 7 septembre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47402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371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57283" y="838203"/>
            <a:ext cx="10515600" cy="806334"/>
          </a:xfrm>
        </p:spPr>
        <p:txBody>
          <a:bodyPr>
            <a:normAutofit fontScale="90000"/>
          </a:bodyPr>
          <a:lstStyle/>
          <a:p>
            <a:r>
              <a:rPr lang="fr-CA" sz="3600" dirty="0"/>
              <a:t>Comment et quand consulter votre horaire? </a:t>
            </a:r>
            <a:r>
              <a:rPr lang="fr-CA" dirty="0"/>
              <a:t/>
            </a:r>
            <a:br>
              <a:rPr lang="fr-CA" dirty="0"/>
            </a:b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57283" y="1314248"/>
            <a:ext cx="10515600" cy="469585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7030A0"/>
              </a:buClr>
              <a:buSzPct val="150000"/>
            </a:pPr>
            <a:r>
              <a:rPr lang="fr-CA" sz="2000" dirty="0"/>
              <a:t>Vous devez </a:t>
            </a:r>
            <a:r>
              <a:rPr lang="fr-CA" sz="2000" b="1" dirty="0">
                <a:solidFill>
                  <a:srgbClr val="008196"/>
                </a:solidFill>
              </a:rPr>
              <a:t>consulter votre horaire régulièrement </a:t>
            </a:r>
            <a:r>
              <a:rPr lang="fr-CA" sz="2000" dirty="0"/>
              <a:t>via les guichets disponibles </a:t>
            </a:r>
            <a:br>
              <a:rPr lang="fr-CA" sz="2000" dirty="0"/>
            </a:br>
            <a:r>
              <a:rPr lang="fr-CA" sz="2000" dirty="0"/>
              <a:t>dans les différents centres d’activités ou de la maison via le portail GRH-PAIE web.</a:t>
            </a: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7030A0"/>
              </a:buClr>
              <a:buSzPct val="150000"/>
            </a:pPr>
            <a:endParaRPr lang="fr-CA" sz="1000" dirty="0"/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buClr>
                <a:srgbClr val="7030A0"/>
              </a:buClr>
              <a:buSzPct val="150000"/>
            </a:pPr>
            <a:r>
              <a:rPr lang="fr-CA" sz="2000" dirty="0"/>
              <a:t>Nous vous contacterons </a:t>
            </a:r>
            <a:r>
              <a:rPr lang="fr-CA" sz="2000" b="1" dirty="0">
                <a:solidFill>
                  <a:srgbClr val="008196"/>
                </a:solidFill>
              </a:rPr>
              <a:t>pour tout ajout ou modification </a:t>
            </a:r>
            <a:r>
              <a:rPr lang="fr-CA" sz="2000" dirty="0"/>
              <a:t>à votre horaire </a:t>
            </a:r>
            <a:r>
              <a:rPr lang="fr-CA" sz="2000" b="1" dirty="0">
                <a:solidFill>
                  <a:srgbClr val="008196"/>
                </a:solidFill>
              </a:rPr>
              <a:t>dans les 7 jours.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7030A0"/>
              </a:buClr>
              <a:buSzPct val="150000"/>
            </a:pPr>
            <a:r>
              <a:rPr lang="fr-CA" sz="1600" i="1" u="sng" dirty="0">
                <a:solidFill>
                  <a:srgbClr val="008196"/>
                </a:solidFill>
              </a:rPr>
              <a:t>Au-delà de 7 jours, nous procédons aux pré assignations des quarts à votre horaire. </a:t>
            </a:r>
            <a:endParaRPr lang="fr-CA" sz="1000" i="1" u="sng" dirty="0">
              <a:solidFill>
                <a:srgbClr val="008196"/>
              </a:solidFill>
            </a:endParaRPr>
          </a:p>
          <a:p>
            <a:pPr marL="360362" lvl="1">
              <a:lnSpc>
                <a:spcPct val="110000"/>
              </a:lnSpc>
              <a:spcBef>
                <a:spcPts val="600"/>
              </a:spcBef>
              <a:buClr>
                <a:srgbClr val="7030A0"/>
              </a:buClr>
              <a:buSzPct val="150000"/>
            </a:pPr>
            <a:endParaRPr lang="fr-CA" sz="1000" b="1" dirty="0">
              <a:solidFill>
                <a:srgbClr val="6B459B"/>
              </a:solidFill>
            </a:endParaRP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buClr>
                <a:srgbClr val="7030A0"/>
              </a:buClr>
              <a:buSzPct val="150000"/>
            </a:pPr>
            <a:r>
              <a:rPr lang="fr-CA" sz="2000" dirty="0"/>
              <a:t>Si vous êtes dans l’impossibilité de consulter votre horaire à cause de vos accès, contactez le service de la rémunération. 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9</a:t>
            </a:fld>
            <a:endParaRPr lang="fr-CA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872" y="4625259"/>
            <a:ext cx="1488427" cy="186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00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1497</TotalTime>
  <Words>1663</Words>
  <Application>Microsoft Office PowerPoint</Application>
  <PresentationFormat>Grand écran</PresentationFormat>
  <Paragraphs>310</Paragraphs>
  <Slides>14</Slides>
  <Notes>0</Notes>
  <HiddenSlides>0</HiddenSlides>
  <MMClips>3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7" baseType="lpstr">
      <vt:lpstr>Arial</vt:lpstr>
      <vt:lpstr>Calibri</vt:lpstr>
      <vt:lpstr>Thème Office</vt:lpstr>
      <vt:lpstr>Gestion des activités de remplacement (GAR)</vt:lpstr>
      <vt:lpstr>Survol de la GAR</vt:lpstr>
      <vt:lpstr>Sa raison d’être </vt:lpstr>
      <vt:lpstr>Catégories d’emploi</vt:lpstr>
      <vt:lpstr>Qui peut s’inscrire sur la liste de rappel?  </vt:lpstr>
      <vt:lpstr>Expression de la disponibilité – Règles générales</vt:lpstr>
      <vt:lpstr>Étudiants  </vt:lpstr>
      <vt:lpstr>Calendrier de confection d’horaires 2023-2024</vt:lpstr>
      <vt:lpstr>Comment et quand consulter votre horaire?  </vt:lpstr>
      <vt:lpstr>Quels types d’affectations puis-je avoir?   </vt:lpstr>
      <vt:lpstr>Quoi faire en cas d’absence?</vt:lpstr>
      <vt:lpstr>Quels sont les moyens de communications entre la GAR et moi?</vt:lpstr>
      <vt:lpstr>Présentation du Logiciel GRH-PAIE </vt:lpstr>
      <vt:lpstr>Questions</vt:lpstr>
    </vt:vector>
  </TitlesOfParts>
  <Company>CISSS de la Montérégie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lastModifiedBy>Maxime Leblanc GAR (CISSSMO16)</cp:lastModifiedBy>
  <cp:revision>70</cp:revision>
  <dcterms:created xsi:type="dcterms:W3CDTF">2022-10-03T19:05:08Z</dcterms:created>
  <dcterms:modified xsi:type="dcterms:W3CDTF">2024-01-22T19:03:15Z</dcterms:modified>
</cp:coreProperties>
</file>