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6.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3.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6.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7.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8.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9.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20.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25.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26.xml" ContentType="application/vnd.openxmlformats-officedocument.presentationml.notesSlide+xml"/>
  <Override PartName="/ppt/tags/tag52.xml" ContentType="application/vnd.openxmlformats-officedocument.presentationml.tags+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3" r:id="rId4"/>
    <p:sldMasterId id="2147483672" r:id="rId5"/>
    <p:sldMasterId id="2147483689" r:id="rId6"/>
    <p:sldMasterId id="2147483692" r:id="rId7"/>
    <p:sldMasterId id="2147483706" r:id="rId8"/>
    <p:sldMasterId id="2147483712" r:id="rId9"/>
    <p:sldMasterId id="2147483719" r:id="rId10"/>
  </p:sldMasterIdLst>
  <p:notesMasterIdLst>
    <p:notesMasterId r:id="rId38"/>
  </p:notesMasterIdLst>
  <p:sldIdLst>
    <p:sldId id="261" r:id="rId11"/>
    <p:sldId id="340" r:id="rId12"/>
    <p:sldId id="325" r:id="rId13"/>
    <p:sldId id="341" r:id="rId14"/>
    <p:sldId id="335" r:id="rId15"/>
    <p:sldId id="336" r:id="rId16"/>
    <p:sldId id="337" r:id="rId17"/>
    <p:sldId id="338" r:id="rId18"/>
    <p:sldId id="326" r:id="rId19"/>
    <p:sldId id="286" r:id="rId20"/>
    <p:sldId id="350" r:id="rId21"/>
    <p:sldId id="300" r:id="rId22"/>
    <p:sldId id="328" r:id="rId23"/>
    <p:sldId id="329" r:id="rId24"/>
    <p:sldId id="330" r:id="rId25"/>
    <p:sldId id="331" r:id="rId26"/>
    <p:sldId id="333" r:id="rId27"/>
    <p:sldId id="316" r:id="rId28"/>
    <p:sldId id="317" r:id="rId29"/>
    <p:sldId id="318" r:id="rId30"/>
    <p:sldId id="342" r:id="rId31"/>
    <p:sldId id="343" r:id="rId32"/>
    <p:sldId id="344" r:id="rId33"/>
    <p:sldId id="346" r:id="rId34"/>
    <p:sldId id="349" r:id="rId35"/>
    <p:sldId id="321" r:id="rId36"/>
    <p:sldId id="270" r:id="rId3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A867498E-9B63-3B47-BE65-19E698F1722E}" name="Michele Mercier (CISSSMO16)" initials="M(" userId="S::michele.mercier.cisssmo16@ssss.gouv.qc.ca::70d27664-868d-4c6c-bfc0-4509cf76030d" providerId="AD"/>
  <p188:author id="{92DECA8F-9F2B-6529-898D-E776ED6425BE}" name="Audrey-Maude Mercier (CISSSMO16)" initials="A(" userId="S::audrey-maude.mercier.cisssmo16@ssss.gouv.qc.ca::9e312043-7056-4f44-a082-d77923e7631b" providerId="AD"/>
  <p188:author id="{BD2DED9B-01FE-39C8-DE70-9C943CC169D9}" name="Stéphanie Truchon (CISSSMO16)" initials="S(" userId="S::stephanie.truchon.cisssmo16@ssss.gouv.qc.ca::898ca85e-b27f-4938-b05c-b5e41e8a29c3" providerId="AD"/>
  <p188:author id="{34514AD8-62EC-EE6B-58E7-E5FC712D1FE6}" name="Geneviève Leboeuf  (CISSSMO16)" initials="GL" userId="S::genevieve.leboeuf.csssjr16@ssss.gouv.qc.ca::5b54441b-cd80-448c-b01a-e8bc0abf568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athalie Viau" initials="NV" lastIdx="1" clrIdx="0">
    <p:extLst>
      <p:ext uri="{19B8F6BF-5375-455C-9EA6-DF929625EA0E}">
        <p15:presenceInfo xmlns:p15="http://schemas.microsoft.com/office/powerpoint/2012/main" userId="S-1-5-21-1905863574-1167466843-1846952604-1441" providerId="AD"/>
      </p:ext>
    </p:extLst>
  </p:cmAuthor>
  <p:cmAuthor id="2" name="Michele Mercier (CISSSMO16)" initials="MM(" lastIdx="2" clrIdx="1">
    <p:extLst>
      <p:ext uri="{19B8F6BF-5375-455C-9EA6-DF929625EA0E}">
        <p15:presenceInfo xmlns:p15="http://schemas.microsoft.com/office/powerpoint/2012/main" userId="Michele Mercier (CISSSMO16)"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D7"/>
    <a:srgbClr val="04041A"/>
    <a:srgbClr val="90F1E9"/>
    <a:srgbClr val="08A0A0"/>
    <a:srgbClr val="170A72"/>
    <a:srgbClr val="C0B8F9"/>
    <a:srgbClr val="003C85"/>
    <a:srgbClr val="0061AE"/>
    <a:srgbClr val="FFDEDC"/>
    <a:srgbClr val="BFE0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5519F6-C209-045B-449C-799F4ED0DD02}" v="8" dt="2026-10-28T13:49:23.63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commentAuthors" Target="commentAuthors.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notesMaster" Target="notesMasters/notesMaster1.xml"/><Relationship Id="rId20" Type="http://schemas.openxmlformats.org/officeDocument/2006/relationships/slide" Target="slides/slide10.xml"/><Relationship Id="rId4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8397A2-C61D-46A6-8C59-DFDC4213BBED}" type="doc">
      <dgm:prSet loTypeId="urn:microsoft.com/office/officeart/2005/8/layout/vList2" loCatId="list" qsTypeId="urn:microsoft.com/office/officeart/2005/8/quickstyle/simple1#1" qsCatId="simple" csTypeId="urn:microsoft.com/office/officeart/2005/8/colors/accent3_2#1" csCatId="accent3" phldr="1"/>
      <dgm:spPr/>
      <dgm:t>
        <a:bodyPr/>
        <a:lstStyle/>
        <a:p>
          <a:endParaRPr lang="fr-FR"/>
        </a:p>
      </dgm:t>
    </dgm:pt>
    <dgm:pt modelId="{4FB70FDA-806E-42B1-9CBF-9DB846B21482}">
      <dgm:prSet phldrT="[Texte]"/>
      <dgm:spPr/>
      <dgm:t>
        <a:bodyPr/>
        <a:lstStyle/>
        <a:p>
          <a:pPr marL="1076325" indent="0"/>
          <a:r>
            <a:rPr lang="fr-CA" baseline="0">
              <a:solidFill>
                <a:srgbClr val="170A72"/>
              </a:solidFill>
              <a:latin typeface="Segoe UI"/>
              <a:ea typeface="+mn-ea"/>
              <a:cs typeface="+mn-cs"/>
            </a:rPr>
            <a:t>Résumé du contenu de la </a:t>
          </a:r>
          <a:r>
            <a:rPr lang="fr-CA" b="1" baseline="0">
              <a:solidFill>
                <a:srgbClr val="170A72"/>
              </a:solidFill>
              <a:latin typeface="Segoe UI"/>
              <a:ea typeface="+mn-ea"/>
              <a:cs typeface="+mn-cs"/>
            </a:rPr>
            <a:t>Politique accueillante favorisant la présence des personnes proches aidantes et des visiteurs </a:t>
          </a:r>
          <a:endParaRPr lang="fr-FR">
            <a:solidFill>
              <a:srgbClr val="170A72"/>
            </a:solidFill>
          </a:endParaRPr>
        </a:p>
      </dgm:t>
    </dgm:pt>
    <dgm:pt modelId="{3A126B0E-6740-4334-9F46-DD52358A68CA}" type="parTrans" cxnId="{C38BDCCE-EF59-4F75-8E69-F9A6A0896C2A}">
      <dgm:prSet/>
      <dgm:spPr/>
      <dgm:t>
        <a:bodyPr/>
        <a:lstStyle/>
        <a:p>
          <a:endParaRPr lang="fr-FR"/>
        </a:p>
      </dgm:t>
    </dgm:pt>
    <dgm:pt modelId="{D6E39208-69E7-4E05-8807-247C357F83BA}" type="sibTrans" cxnId="{C38BDCCE-EF59-4F75-8E69-F9A6A0896C2A}">
      <dgm:prSet/>
      <dgm:spPr/>
      <dgm:t>
        <a:bodyPr/>
        <a:lstStyle/>
        <a:p>
          <a:endParaRPr lang="fr-FR"/>
        </a:p>
      </dgm:t>
    </dgm:pt>
    <dgm:pt modelId="{4966F5B2-EC2A-4213-8B45-8B403F906D11}">
      <dgm:prSet phldrT="[Texte]" phldr="1"/>
      <dgm:spPr/>
      <dgm:t>
        <a:bodyPr/>
        <a:lstStyle/>
        <a:p>
          <a:endParaRPr lang="fr-FR"/>
        </a:p>
      </dgm:t>
    </dgm:pt>
    <dgm:pt modelId="{1F431C2A-1EB6-4D25-A68F-18B43667CC37}" type="parTrans" cxnId="{7C8AC69D-DC16-4B6B-9792-F010B0ADF09A}">
      <dgm:prSet/>
      <dgm:spPr/>
      <dgm:t>
        <a:bodyPr/>
        <a:lstStyle/>
        <a:p>
          <a:endParaRPr lang="fr-FR"/>
        </a:p>
      </dgm:t>
    </dgm:pt>
    <dgm:pt modelId="{D3E49B75-414D-41B4-905F-2E1A732FDBA6}" type="sibTrans" cxnId="{7C8AC69D-DC16-4B6B-9792-F010B0ADF09A}">
      <dgm:prSet/>
      <dgm:spPr/>
      <dgm:t>
        <a:bodyPr/>
        <a:lstStyle/>
        <a:p>
          <a:endParaRPr lang="fr-FR"/>
        </a:p>
      </dgm:t>
    </dgm:pt>
    <dgm:pt modelId="{BE587726-29AF-4036-AAC3-097B96131067}">
      <dgm:prSet phldrT="[Texte]"/>
      <dgm:spPr/>
      <dgm:t>
        <a:bodyPr/>
        <a:lstStyle/>
        <a:p>
          <a:pPr marL="1076325" indent="0"/>
          <a:r>
            <a:rPr lang="fr-CA">
              <a:solidFill>
                <a:srgbClr val="170A72"/>
              </a:solidFill>
            </a:rPr>
            <a:t>Avantages et impacts organisationnels </a:t>
          </a:r>
          <a:endParaRPr lang="fr-FR">
            <a:solidFill>
              <a:srgbClr val="170A72"/>
            </a:solidFill>
          </a:endParaRPr>
        </a:p>
      </dgm:t>
    </dgm:pt>
    <dgm:pt modelId="{D5D6121E-8C08-4186-8384-4F0A3D86B655}" type="parTrans" cxnId="{F6BB7EB9-EE2D-4260-8BF0-EC7BC7D377E1}">
      <dgm:prSet/>
      <dgm:spPr/>
      <dgm:t>
        <a:bodyPr/>
        <a:lstStyle/>
        <a:p>
          <a:endParaRPr lang="fr-FR"/>
        </a:p>
      </dgm:t>
    </dgm:pt>
    <dgm:pt modelId="{560A7F10-2568-4568-B875-EBE522238C36}" type="sibTrans" cxnId="{F6BB7EB9-EE2D-4260-8BF0-EC7BC7D377E1}">
      <dgm:prSet/>
      <dgm:spPr/>
      <dgm:t>
        <a:bodyPr/>
        <a:lstStyle/>
        <a:p>
          <a:endParaRPr lang="fr-FR"/>
        </a:p>
      </dgm:t>
    </dgm:pt>
    <dgm:pt modelId="{02F562D1-6246-4C0E-A4F3-DFD84155D875}">
      <dgm:prSet phldrT="[Texte]" phldr="1"/>
      <dgm:spPr/>
      <dgm:t>
        <a:bodyPr/>
        <a:lstStyle/>
        <a:p>
          <a:endParaRPr lang="fr-FR"/>
        </a:p>
      </dgm:t>
    </dgm:pt>
    <dgm:pt modelId="{45FF943B-5F4B-4D18-B33D-561F7BD51E3B}" type="parTrans" cxnId="{94E7DD58-3E1C-4968-B783-A2FC971AED90}">
      <dgm:prSet/>
      <dgm:spPr/>
      <dgm:t>
        <a:bodyPr/>
        <a:lstStyle/>
        <a:p>
          <a:endParaRPr lang="fr-FR"/>
        </a:p>
      </dgm:t>
    </dgm:pt>
    <dgm:pt modelId="{70D04FFF-4092-4920-AC87-2B45A5657387}" type="sibTrans" cxnId="{94E7DD58-3E1C-4968-B783-A2FC971AED90}">
      <dgm:prSet/>
      <dgm:spPr/>
      <dgm:t>
        <a:bodyPr/>
        <a:lstStyle/>
        <a:p>
          <a:endParaRPr lang="fr-FR"/>
        </a:p>
      </dgm:t>
    </dgm:pt>
    <dgm:pt modelId="{A9624CDD-DD54-4BD7-908E-128501F6473A}">
      <dgm:prSet/>
      <dgm:spPr/>
      <dgm:t>
        <a:bodyPr/>
        <a:lstStyle/>
        <a:p>
          <a:pPr marL="0" indent="1076325"/>
          <a:r>
            <a:rPr lang="fr-CA" baseline="0">
              <a:solidFill>
                <a:srgbClr val="170A72"/>
              </a:solidFill>
            </a:rPr>
            <a:t>Étapes franchies et prochaines étapes</a:t>
          </a:r>
          <a:endParaRPr lang="en-US">
            <a:solidFill>
              <a:srgbClr val="170A72"/>
            </a:solidFill>
          </a:endParaRPr>
        </a:p>
      </dgm:t>
    </dgm:pt>
    <dgm:pt modelId="{EF6B109D-C619-43AE-8510-ECFCA987AB5F}" type="parTrans" cxnId="{F13B4FE8-C5BA-4B03-B697-43AF83A77C86}">
      <dgm:prSet/>
      <dgm:spPr/>
      <dgm:t>
        <a:bodyPr/>
        <a:lstStyle/>
        <a:p>
          <a:endParaRPr lang="fr-FR"/>
        </a:p>
      </dgm:t>
    </dgm:pt>
    <dgm:pt modelId="{69B341D8-D08D-4B14-8CC2-A2A440A3393F}" type="sibTrans" cxnId="{F13B4FE8-C5BA-4B03-B697-43AF83A77C86}">
      <dgm:prSet/>
      <dgm:spPr/>
      <dgm:t>
        <a:bodyPr/>
        <a:lstStyle/>
        <a:p>
          <a:endParaRPr lang="fr-FR"/>
        </a:p>
      </dgm:t>
    </dgm:pt>
    <dgm:pt modelId="{2E71B451-FA0E-48F5-8552-3D1163407E67}" type="pres">
      <dgm:prSet presAssocID="{D38397A2-C61D-46A6-8C59-DFDC4213BBED}" presName="linear" presStyleCnt="0">
        <dgm:presLayoutVars>
          <dgm:animLvl val="lvl"/>
          <dgm:resizeHandles val="exact"/>
        </dgm:presLayoutVars>
      </dgm:prSet>
      <dgm:spPr/>
    </dgm:pt>
    <dgm:pt modelId="{CBC9DF83-E729-4665-A6C2-DA468D623095}" type="pres">
      <dgm:prSet presAssocID="{4FB70FDA-806E-42B1-9CBF-9DB846B21482}" presName="parentText" presStyleLbl="node1" presStyleIdx="0" presStyleCnt="3">
        <dgm:presLayoutVars>
          <dgm:chMax val="0"/>
          <dgm:bulletEnabled val="1"/>
        </dgm:presLayoutVars>
      </dgm:prSet>
      <dgm:spPr/>
    </dgm:pt>
    <dgm:pt modelId="{F1ABF60C-8DD0-4697-B731-CB3BF849F18D}" type="pres">
      <dgm:prSet presAssocID="{4FB70FDA-806E-42B1-9CBF-9DB846B21482}" presName="childText" presStyleLbl="revTx" presStyleIdx="0" presStyleCnt="2">
        <dgm:presLayoutVars>
          <dgm:bulletEnabled val="1"/>
        </dgm:presLayoutVars>
      </dgm:prSet>
      <dgm:spPr/>
    </dgm:pt>
    <dgm:pt modelId="{B74F4929-5455-4BFF-BF92-9712226980D3}" type="pres">
      <dgm:prSet presAssocID="{BE587726-29AF-4036-AAC3-097B96131067}" presName="parentText" presStyleLbl="node1" presStyleIdx="1" presStyleCnt="3">
        <dgm:presLayoutVars>
          <dgm:chMax val="0"/>
          <dgm:bulletEnabled val="1"/>
        </dgm:presLayoutVars>
      </dgm:prSet>
      <dgm:spPr/>
    </dgm:pt>
    <dgm:pt modelId="{B65CC0FA-2381-4898-9DD3-34D4CAD6EA92}" type="pres">
      <dgm:prSet presAssocID="{BE587726-29AF-4036-AAC3-097B96131067}" presName="childText" presStyleLbl="revTx" presStyleIdx="1" presStyleCnt="2">
        <dgm:presLayoutVars>
          <dgm:bulletEnabled val="1"/>
        </dgm:presLayoutVars>
      </dgm:prSet>
      <dgm:spPr/>
    </dgm:pt>
    <dgm:pt modelId="{2C399C6D-186D-4733-94F2-F100494A973E}" type="pres">
      <dgm:prSet presAssocID="{A9624CDD-DD54-4BD7-908E-128501F6473A}" presName="parentText" presStyleLbl="node1" presStyleIdx="2" presStyleCnt="3">
        <dgm:presLayoutVars>
          <dgm:chMax val="0"/>
          <dgm:bulletEnabled val="1"/>
        </dgm:presLayoutVars>
      </dgm:prSet>
      <dgm:spPr/>
    </dgm:pt>
  </dgm:ptLst>
  <dgm:cxnLst>
    <dgm:cxn modelId="{94E7DD58-3E1C-4968-B783-A2FC971AED90}" srcId="{BE587726-29AF-4036-AAC3-097B96131067}" destId="{02F562D1-6246-4C0E-A4F3-DFD84155D875}" srcOrd="0" destOrd="0" parTransId="{45FF943B-5F4B-4D18-B33D-561F7BD51E3B}" sibTransId="{70D04FFF-4092-4920-AC87-2B45A5657387}"/>
    <dgm:cxn modelId="{C17F2579-F0BE-4B4B-92D1-5AC5DB7F2E75}" type="presOf" srcId="{D38397A2-C61D-46A6-8C59-DFDC4213BBED}" destId="{2E71B451-FA0E-48F5-8552-3D1163407E67}" srcOrd="0" destOrd="0" presId="urn:microsoft.com/office/officeart/2005/8/layout/vList2"/>
    <dgm:cxn modelId="{A6765694-5AE4-4CB7-923B-3C765E2D8EBE}" type="presOf" srcId="{4966F5B2-EC2A-4213-8B45-8B403F906D11}" destId="{F1ABF60C-8DD0-4697-B731-CB3BF849F18D}" srcOrd="0" destOrd="0" presId="urn:microsoft.com/office/officeart/2005/8/layout/vList2"/>
    <dgm:cxn modelId="{7C8AC69D-DC16-4B6B-9792-F010B0ADF09A}" srcId="{4FB70FDA-806E-42B1-9CBF-9DB846B21482}" destId="{4966F5B2-EC2A-4213-8B45-8B403F906D11}" srcOrd="0" destOrd="0" parTransId="{1F431C2A-1EB6-4D25-A68F-18B43667CC37}" sibTransId="{D3E49B75-414D-41B4-905F-2E1A732FDBA6}"/>
    <dgm:cxn modelId="{96476DB1-0E4F-4F1E-8EF3-B4F705F52344}" type="presOf" srcId="{4FB70FDA-806E-42B1-9CBF-9DB846B21482}" destId="{CBC9DF83-E729-4665-A6C2-DA468D623095}" srcOrd="0" destOrd="0" presId="urn:microsoft.com/office/officeart/2005/8/layout/vList2"/>
    <dgm:cxn modelId="{F6BB7EB9-EE2D-4260-8BF0-EC7BC7D377E1}" srcId="{D38397A2-C61D-46A6-8C59-DFDC4213BBED}" destId="{BE587726-29AF-4036-AAC3-097B96131067}" srcOrd="1" destOrd="0" parTransId="{D5D6121E-8C08-4186-8384-4F0A3D86B655}" sibTransId="{560A7F10-2568-4568-B875-EBE522238C36}"/>
    <dgm:cxn modelId="{AD0242BC-D347-4C71-8281-B67C45DE4ED7}" type="presOf" srcId="{A9624CDD-DD54-4BD7-908E-128501F6473A}" destId="{2C399C6D-186D-4733-94F2-F100494A973E}" srcOrd="0" destOrd="0" presId="urn:microsoft.com/office/officeart/2005/8/layout/vList2"/>
    <dgm:cxn modelId="{C38BDCCE-EF59-4F75-8E69-F9A6A0896C2A}" srcId="{D38397A2-C61D-46A6-8C59-DFDC4213BBED}" destId="{4FB70FDA-806E-42B1-9CBF-9DB846B21482}" srcOrd="0" destOrd="0" parTransId="{3A126B0E-6740-4334-9F46-DD52358A68CA}" sibTransId="{D6E39208-69E7-4E05-8807-247C357F83BA}"/>
    <dgm:cxn modelId="{F13B4FE8-C5BA-4B03-B697-43AF83A77C86}" srcId="{D38397A2-C61D-46A6-8C59-DFDC4213BBED}" destId="{A9624CDD-DD54-4BD7-908E-128501F6473A}" srcOrd="2" destOrd="0" parTransId="{EF6B109D-C619-43AE-8510-ECFCA987AB5F}" sibTransId="{69B341D8-D08D-4B14-8CC2-A2A440A3393F}"/>
    <dgm:cxn modelId="{2576DCF0-B9A6-4479-B2A5-CF8F6E6D84A3}" type="presOf" srcId="{02F562D1-6246-4C0E-A4F3-DFD84155D875}" destId="{B65CC0FA-2381-4898-9DD3-34D4CAD6EA92}" srcOrd="0" destOrd="0" presId="urn:microsoft.com/office/officeart/2005/8/layout/vList2"/>
    <dgm:cxn modelId="{BCE6B3FA-2E49-4680-AD76-5E7C20DF2871}" type="presOf" srcId="{BE587726-29AF-4036-AAC3-097B96131067}" destId="{B74F4929-5455-4BFF-BF92-9712226980D3}" srcOrd="0" destOrd="0" presId="urn:microsoft.com/office/officeart/2005/8/layout/vList2"/>
    <dgm:cxn modelId="{E03201D7-5447-4DD4-AD3E-0A0B4B2A937E}" type="presParOf" srcId="{2E71B451-FA0E-48F5-8552-3D1163407E67}" destId="{CBC9DF83-E729-4665-A6C2-DA468D623095}" srcOrd="0" destOrd="0" presId="urn:microsoft.com/office/officeart/2005/8/layout/vList2"/>
    <dgm:cxn modelId="{A2CD0D48-A7F3-4747-B872-59427C71B698}" type="presParOf" srcId="{2E71B451-FA0E-48F5-8552-3D1163407E67}" destId="{F1ABF60C-8DD0-4697-B731-CB3BF849F18D}" srcOrd="1" destOrd="0" presId="urn:microsoft.com/office/officeart/2005/8/layout/vList2"/>
    <dgm:cxn modelId="{45435E4E-463F-46DF-BFC4-AFBCF05C6F89}" type="presParOf" srcId="{2E71B451-FA0E-48F5-8552-3D1163407E67}" destId="{B74F4929-5455-4BFF-BF92-9712226980D3}" srcOrd="2" destOrd="0" presId="urn:microsoft.com/office/officeart/2005/8/layout/vList2"/>
    <dgm:cxn modelId="{E888C217-4D45-47A7-88DA-BBD96694C304}" type="presParOf" srcId="{2E71B451-FA0E-48F5-8552-3D1163407E67}" destId="{B65CC0FA-2381-4898-9DD3-34D4CAD6EA92}" srcOrd="3" destOrd="0" presId="urn:microsoft.com/office/officeart/2005/8/layout/vList2"/>
    <dgm:cxn modelId="{B658B8EA-0A10-46CE-8248-19B5B19463DA}" type="presParOf" srcId="{2E71B451-FA0E-48F5-8552-3D1163407E67}" destId="{2C399C6D-186D-4733-94F2-F100494A973E}" srcOrd="4"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C9DF83-E729-4665-A6C2-DA468D623095}">
      <dsp:nvSpPr>
        <dsp:cNvPr id="0" name=""/>
        <dsp:cNvSpPr/>
      </dsp:nvSpPr>
      <dsp:spPr>
        <a:xfrm>
          <a:off x="0" y="66601"/>
          <a:ext cx="9445625" cy="95238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1076325" lvl="0" indent="0" algn="l" defTabSz="977900">
            <a:lnSpc>
              <a:spcPct val="90000"/>
            </a:lnSpc>
            <a:spcBef>
              <a:spcPct val="0"/>
            </a:spcBef>
            <a:spcAft>
              <a:spcPct val="35000"/>
            </a:spcAft>
            <a:buNone/>
          </a:pPr>
          <a:r>
            <a:rPr lang="fr-CA" sz="2200" kern="1200" baseline="0">
              <a:solidFill>
                <a:srgbClr val="170A72"/>
              </a:solidFill>
              <a:latin typeface="Segoe UI"/>
              <a:ea typeface="+mn-ea"/>
              <a:cs typeface="+mn-cs"/>
            </a:rPr>
            <a:t>Résumé du contenu de la </a:t>
          </a:r>
          <a:r>
            <a:rPr lang="fr-CA" sz="2200" b="1" kern="1200" baseline="0">
              <a:solidFill>
                <a:srgbClr val="170A72"/>
              </a:solidFill>
              <a:latin typeface="Segoe UI"/>
              <a:ea typeface="+mn-ea"/>
              <a:cs typeface="+mn-cs"/>
            </a:rPr>
            <a:t>Politique accueillante favorisant la présence des personnes proches aidantes et des visiteurs </a:t>
          </a:r>
          <a:endParaRPr lang="fr-FR" sz="2200" kern="1200">
            <a:solidFill>
              <a:srgbClr val="170A72"/>
            </a:solidFill>
          </a:endParaRPr>
        </a:p>
      </dsp:txBody>
      <dsp:txXfrm>
        <a:off x="46491" y="113092"/>
        <a:ext cx="9352643" cy="859398"/>
      </dsp:txXfrm>
    </dsp:sp>
    <dsp:sp modelId="{F1ABF60C-8DD0-4697-B731-CB3BF849F18D}">
      <dsp:nvSpPr>
        <dsp:cNvPr id="0" name=""/>
        <dsp:cNvSpPr/>
      </dsp:nvSpPr>
      <dsp:spPr>
        <a:xfrm>
          <a:off x="0" y="1018981"/>
          <a:ext cx="9445625"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9899" tIns="27940" rIns="156464" bIns="27940" numCol="1" spcCol="1270" anchor="t" anchorCtr="0">
          <a:noAutofit/>
        </a:bodyPr>
        <a:lstStyle/>
        <a:p>
          <a:pPr marL="171450" lvl="1" indent="-171450" algn="l" defTabSz="755650">
            <a:lnSpc>
              <a:spcPct val="90000"/>
            </a:lnSpc>
            <a:spcBef>
              <a:spcPct val="0"/>
            </a:spcBef>
            <a:spcAft>
              <a:spcPct val="20000"/>
            </a:spcAft>
            <a:buChar char="•"/>
          </a:pPr>
          <a:endParaRPr lang="fr-FR" sz="1700" kern="1200"/>
        </a:p>
      </dsp:txBody>
      <dsp:txXfrm>
        <a:off x="0" y="1018981"/>
        <a:ext cx="9445625" cy="364320"/>
      </dsp:txXfrm>
    </dsp:sp>
    <dsp:sp modelId="{B74F4929-5455-4BFF-BF92-9712226980D3}">
      <dsp:nvSpPr>
        <dsp:cNvPr id="0" name=""/>
        <dsp:cNvSpPr/>
      </dsp:nvSpPr>
      <dsp:spPr>
        <a:xfrm>
          <a:off x="0" y="1383301"/>
          <a:ext cx="9445625" cy="95238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1076325" lvl="0" indent="0" algn="l" defTabSz="977900">
            <a:lnSpc>
              <a:spcPct val="90000"/>
            </a:lnSpc>
            <a:spcBef>
              <a:spcPct val="0"/>
            </a:spcBef>
            <a:spcAft>
              <a:spcPct val="35000"/>
            </a:spcAft>
            <a:buNone/>
          </a:pPr>
          <a:r>
            <a:rPr lang="fr-CA" sz="2200" kern="1200">
              <a:solidFill>
                <a:srgbClr val="170A72"/>
              </a:solidFill>
            </a:rPr>
            <a:t>Avantages et impacts organisationnels </a:t>
          </a:r>
          <a:endParaRPr lang="fr-FR" sz="2200" kern="1200">
            <a:solidFill>
              <a:srgbClr val="170A72"/>
            </a:solidFill>
          </a:endParaRPr>
        </a:p>
      </dsp:txBody>
      <dsp:txXfrm>
        <a:off x="46491" y="1429792"/>
        <a:ext cx="9352643" cy="859398"/>
      </dsp:txXfrm>
    </dsp:sp>
    <dsp:sp modelId="{B65CC0FA-2381-4898-9DD3-34D4CAD6EA92}">
      <dsp:nvSpPr>
        <dsp:cNvPr id="0" name=""/>
        <dsp:cNvSpPr/>
      </dsp:nvSpPr>
      <dsp:spPr>
        <a:xfrm>
          <a:off x="0" y="2335681"/>
          <a:ext cx="9445625"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9899" tIns="27940" rIns="156464" bIns="27940" numCol="1" spcCol="1270" anchor="t" anchorCtr="0">
          <a:noAutofit/>
        </a:bodyPr>
        <a:lstStyle/>
        <a:p>
          <a:pPr marL="171450" lvl="1" indent="-171450" algn="l" defTabSz="755650">
            <a:lnSpc>
              <a:spcPct val="90000"/>
            </a:lnSpc>
            <a:spcBef>
              <a:spcPct val="0"/>
            </a:spcBef>
            <a:spcAft>
              <a:spcPct val="20000"/>
            </a:spcAft>
            <a:buChar char="•"/>
          </a:pPr>
          <a:endParaRPr lang="fr-FR" sz="1700" kern="1200"/>
        </a:p>
      </dsp:txBody>
      <dsp:txXfrm>
        <a:off x="0" y="2335681"/>
        <a:ext cx="9445625" cy="364320"/>
      </dsp:txXfrm>
    </dsp:sp>
    <dsp:sp modelId="{2C399C6D-186D-4733-94F2-F100494A973E}">
      <dsp:nvSpPr>
        <dsp:cNvPr id="0" name=""/>
        <dsp:cNvSpPr/>
      </dsp:nvSpPr>
      <dsp:spPr>
        <a:xfrm>
          <a:off x="0" y="2700001"/>
          <a:ext cx="9445625" cy="95238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1076325" algn="l" defTabSz="977900">
            <a:lnSpc>
              <a:spcPct val="90000"/>
            </a:lnSpc>
            <a:spcBef>
              <a:spcPct val="0"/>
            </a:spcBef>
            <a:spcAft>
              <a:spcPct val="35000"/>
            </a:spcAft>
            <a:buNone/>
          </a:pPr>
          <a:r>
            <a:rPr lang="fr-CA" sz="2200" kern="1200" baseline="0">
              <a:solidFill>
                <a:srgbClr val="170A72"/>
              </a:solidFill>
            </a:rPr>
            <a:t>Étapes franchies et prochaines étapes</a:t>
          </a:r>
          <a:endParaRPr lang="en-US" sz="2200" kern="1200">
            <a:solidFill>
              <a:srgbClr val="170A72"/>
            </a:solidFill>
          </a:endParaRPr>
        </a:p>
      </dsp:txBody>
      <dsp:txXfrm>
        <a:off x="46491" y="2746492"/>
        <a:ext cx="9352643" cy="85939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D6753C-214B-43C8-AE18-F727F0505C5D}" type="datetimeFigureOut">
              <a:rPr lang="fr-CA" smtClean="0"/>
              <a:t>2026-10-28</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462E95-36F6-4F24-8037-F32CEE4EC007}" type="slidenum">
              <a:rPr lang="fr-CA" smtClean="0"/>
              <a:t>‹n°›</a:t>
            </a:fld>
            <a:endParaRPr lang="fr-CA"/>
          </a:p>
        </p:txBody>
      </p:sp>
    </p:spTree>
    <p:extLst>
      <p:ext uri="{BB962C8B-B14F-4D97-AF65-F5344CB8AC3E}">
        <p14:creationId xmlns:p14="http://schemas.microsoft.com/office/powerpoint/2010/main" val="3606583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endParaRPr lang="en-US">
              <a:ea typeface="Calibri"/>
              <a:cs typeface="Calibri"/>
            </a:endParaRPr>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1</a:t>
            </a:fld>
            <a:endParaRPr lang="fr-CA"/>
          </a:p>
        </p:txBody>
      </p:sp>
    </p:spTree>
    <p:extLst>
      <p:ext uri="{BB962C8B-B14F-4D97-AF65-F5344CB8AC3E}">
        <p14:creationId xmlns:p14="http://schemas.microsoft.com/office/powerpoint/2010/main" val="3955910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a:ea typeface="Calibri"/>
                <a:cs typeface="Calibri"/>
              </a:rPr>
              <a:t>GL</a:t>
            </a:r>
            <a:endParaRPr lang="fr-CA"/>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2</a:t>
            </a:fld>
            <a:endParaRPr lang="fr-CA"/>
          </a:p>
        </p:txBody>
      </p:sp>
    </p:spTree>
    <p:extLst>
      <p:ext uri="{BB962C8B-B14F-4D97-AF65-F5344CB8AC3E}">
        <p14:creationId xmlns:p14="http://schemas.microsoft.com/office/powerpoint/2010/main" val="3857621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a:t>La politique</a:t>
            </a:r>
            <a:r>
              <a:rPr lang="fr-CA" baseline="0"/>
              <a:t> de visite a du être révisée. </a:t>
            </a:r>
          </a:p>
          <a:p>
            <a:r>
              <a:rPr lang="fr-CA"/>
              <a:t>Une première version avait été adoptée en 2019. Elle était prête, mais son déploiement a été interrompu par la pandémie de COVID-19 — elle n'a donc jamais été mise en œuvre sur le terrain. </a:t>
            </a:r>
            <a:endParaRPr lang="fr-CA">
              <a:ea typeface="Calibri"/>
              <a:cs typeface="Calibri"/>
            </a:endParaRPr>
          </a:p>
          <a:p>
            <a:r>
              <a:rPr lang="fr-CA"/>
              <a:t>Entre-temps, le contexte a beaucoup évolué. En 2020, l'adoption de la Loi visant à reconnaître et à soutenir les personnes proches aidantes est venue changer la donne : elle reconnaît formellement le rôle des PPA, ce que notre politique de 2019 ne reflétait pas. </a:t>
            </a:r>
            <a:endParaRPr lang="fr-CA">
              <a:ea typeface="Calibri"/>
              <a:cs typeface="Calibri"/>
            </a:endParaRPr>
          </a:p>
          <a:p>
            <a:r>
              <a:rPr lang="fr-CA"/>
              <a:t>À cela s'ajoutent les exigences d'Agrément Canada et les orientations ministérielles 0  Agrément Canada est d'ailleurs très clair à ce sujet : « Les gestionnaires de l'établissement collaborent avec les usagers et les personnes proches aidantes pour appliquer une politique d'ouverture et de souplesse concernant la présence des proches. » 1</a:t>
            </a:r>
            <a:endParaRPr lang="fr-CA">
              <a:ea typeface="Calibri"/>
              <a:cs typeface="Calibri"/>
            </a:endParaRPr>
          </a:p>
          <a:p>
            <a:r>
              <a:rPr lang="fr-CA"/>
              <a:t>C'est donc l'ensemble de ces éléments qui nous a menés à élaborer une nouvelle version, adoptée en février 2026</a:t>
            </a:r>
            <a:endParaRPr lang="fr-CA">
              <a:ea typeface="Calibri"/>
              <a:cs typeface="Calibri"/>
            </a:endParaRPr>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3</a:t>
            </a:fld>
            <a:endParaRPr lang="fr-CA"/>
          </a:p>
        </p:txBody>
      </p:sp>
    </p:spTree>
    <p:extLst>
      <p:ext uri="{BB962C8B-B14F-4D97-AF65-F5344CB8AC3E}">
        <p14:creationId xmlns:p14="http://schemas.microsoft.com/office/powerpoint/2010/main" val="3092803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ea typeface="Calibri"/>
                <a:cs typeface="Calibri"/>
              </a:rPr>
              <a:t>GL</a:t>
            </a:r>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4</a:t>
            </a:fld>
            <a:endParaRPr lang="fr-CA"/>
          </a:p>
        </p:txBody>
      </p:sp>
    </p:spTree>
    <p:extLst>
      <p:ext uri="{BB962C8B-B14F-4D97-AF65-F5344CB8AC3E}">
        <p14:creationId xmlns:p14="http://schemas.microsoft.com/office/powerpoint/2010/main" val="1722839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ea typeface="Calibri"/>
                <a:cs typeface="Calibri"/>
              </a:rPr>
              <a:t>MM</a:t>
            </a:r>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5</a:t>
            </a:fld>
            <a:endParaRPr lang="fr-CA"/>
          </a:p>
        </p:txBody>
      </p:sp>
    </p:spTree>
    <p:extLst>
      <p:ext uri="{BB962C8B-B14F-4D97-AF65-F5344CB8AC3E}">
        <p14:creationId xmlns:p14="http://schemas.microsoft.com/office/powerpoint/2010/main" val="3088889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ea typeface="Calibri"/>
                <a:cs typeface="Calibri"/>
              </a:rPr>
              <a:t>MM</a:t>
            </a:r>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6</a:t>
            </a:fld>
            <a:endParaRPr lang="fr-CA"/>
          </a:p>
        </p:txBody>
      </p:sp>
    </p:spTree>
    <p:extLst>
      <p:ext uri="{BB962C8B-B14F-4D97-AF65-F5344CB8AC3E}">
        <p14:creationId xmlns:p14="http://schemas.microsoft.com/office/powerpoint/2010/main" val="1961568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ea typeface="Calibri"/>
                <a:cs typeface="Calibri"/>
              </a:rPr>
              <a:t>MM</a:t>
            </a:r>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7</a:t>
            </a:fld>
            <a:endParaRPr lang="fr-CA"/>
          </a:p>
        </p:txBody>
      </p:sp>
    </p:spTree>
    <p:extLst>
      <p:ext uri="{BB962C8B-B14F-4D97-AF65-F5344CB8AC3E}">
        <p14:creationId xmlns:p14="http://schemas.microsoft.com/office/powerpoint/2010/main" val="456961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ea typeface="Calibri"/>
                <a:cs typeface="Calibri"/>
              </a:rPr>
              <a:t>MM</a:t>
            </a:r>
            <a:endParaRPr lang="fr-CA"/>
          </a:p>
        </p:txBody>
      </p:sp>
      <p:sp>
        <p:nvSpPr>
          <p:cNvPr id="4" name="Espace réservé du numéro de diapositive 3"/>
          <p:cNvSpPr>
            <a:spLocks noGrp="1"/>
          </p:cNvSpPr>
          <p:nvPr>
            <p:ph type="sldNum" sz="quarter" idx="10"/>
          </p:nvPr>
        </p:nvSpPr>
        <p:spPr/>
        <p:txBody>
          <a:bodyPr/>
          <a:lstStyle/>
          <a:p>
            <a:fld id="{35462E95-36F6-4F24-8037-F32CEE4EC007}" type="slidenum">
              <a:rPr lang="fr-CA" smtClean="0"/>
              <a:t>8</a:t>
            </a:fld>
            <a:endParaRPr lang="fr-CA"/>
          </a:p>
        </p:txBody>
      </p:sp>
    </p:spTree>
    <p:extLst>
      <p:ext uri="{BB962C8B-B14F-4D97-AF65-F5344CB8AC3E}">
        <p14:creationId xmlns:p14="http://schemas.microsoft.com/office/powerpoint/2010/main" val="1514871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a:t>Objectifs</a:t>
            </a:r>
            <a:endParaRPr lang="fr-CA">
              <a:ea typeface="Calibri" panose="020F0502020204030204"/>
              <a:cs typeface="Calibri" panose="020F0502020204030204"/>
            </a:endParaRPr>
          </a:p>
          <a:p>
            <a:r>
              <a:rPr lang="fr-CA"/>
              <a:t>•	Permettre en tout temps la présence et la participation d’une PPA auprès de l’usager qui le souhaite, dans le respect des exigences légales et impératifs cliniques.</a:t>
            </a:r>
          </a:p>
          <a:p>
            <a:r>
              <a:rPr lang="fr-CA"/>
              <a:t>•	Améliorer la qualité de l’expérience de l’usager et ses PPA tout au long de son séjour.</a:t>
            </a:r>
          </a:p>
          <a:p>
            <a:r>
              <a:rPr lang="fr-CA"/>
              <a:t>•	Favoriser une culture de collaboration et de partenariat avec les usagers et leurs proches permettant d’assurer la sécurité et le bien-être de toutes les personnes présentes dans les installations.</a:t>
            </a:r>
          </a:p>
          <a:p>
            <a:r>
              <a:rPr lang="fr-CA"/>
              <a:t>•	Encourager les participations des personnes proches aidantes dans les enseignements et les soins à prodiguer, à la hauteur de leurs capacités et de leurs volontés respectives.</a:t>
            </a:r>
          </a:p>
          <a:p>
            <a:r>
              <a:rPr lang="fr-CA"/>
              <a:t>•	Respecter le besoin d’intimité et de quiétude des usagers.</a:t>
            </a:r>
          </a:p>
          <a:p>
            <a:r>
              <a:rPr lang="fr-CA"/>
              <a:t>•	Prévenir et contrôler les risques de transmission d’infections à l’égard de toutes les personnes présentes dans les installations.</a:t>
            </a:r>
          </a:p>
          <a:p>
            <a:r>
              <a:rPr lang="fr-CA"/>
              <a:t>•	Contrôler l’accès des visiteurs dans les secteurs d’activités lorsque requis.</a:t>
            </a:r>
          </a:p>
          <a:p>
            <a:endParaRPr lang="fr-CA"/>
          </a:p>
          <a:p>
            <a:endParaRPr lang="fr-CA"/>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9</a:t>
            </a:fld>
            <a:endParaRPr lang="fr-CA"/>
          </a:p>
        </p:txBody>
      </p:sp>
    </p:spTree>
    <p:extLst>
      <p:ext uri="{BB962C8B-B14F-4D97-AF65-F5344CB8AC3E}">
        <p14:creationId xmlns:p14="http://schemas.microsoft.com/office/powerpoint/2010/main" val="3992206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a:t>Donc, cette politique accueillante concerne </a:t>
            </a:r>
            <a:r>
              <a:rPr lang="fr-CA" u="sng"/>
              <a:t>toutes</a:t>
            </a:r>
            <a:r>
              <a:rPr lang="fr-CA"/>
              <a:t> les personnes contribuant à la mission de Santé-Québec Montérégie-Ouest,  dans toutes nos installations, sans exception. </a:t>
            </a:r>
          </a:p>
          <a:p>
            <a:endParaRPr lang="fr-CA">
              <a:ea typeface="Calibri"/>
              <a:cs typeface="Calibri"/>
            </a:endParaRPr>
          </a:p>
        </p:txBody>
      </p:sp>
      <p:sp>
        <p:nvSpPr>
          <p:cNvPr id="4" name="Espace réservé du numéro de diapositive 3"/>
          <p:cNvSpPr>
            <a:spLocks noGrp="1"/>
          </p:cNvSpPr>
          <p:nvPr>
            <p:ph type="sldNum" sz="quarter" idx="10"/>
          </p:nvPr>
        </p:nvSpPr>
        <p:spPr/>
        <p:txBody>
          <a:bodyPr/>
          <a:lstStyle/>
          <a:p>
            <a:fld id="{35462E95-36F6-4F24-8037-F32CEE4EC007}" type="slidenum">
              <a:rPr lang="fr-CA" smtClean="0"/>
              <a:t>10</a:t>
            </a:fld>
            <a:endParaRPr lang="fr-CA"/>
          </a:p>
        </p:txBody>
      </p:sp>
    </p:spTree>
    <p:extLst>
      <p:ext uri="{BB962C8B-B14F-4D97-AF65-F5344CB8AC3E}">
        <p14:creationId xmlns:p14="http://schemas.microsoft.com/office/powerpoint/2010/main" val="1871911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A7F09-A6E4-19A9-E5AF-942833A803A8}"/>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E2EB8D46-E456-0240-04F6-E05C8BFE9D58}"/>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7E6FA982-C668-F0DC-B8A1-8EDCA1C73CCB}"/>
              </a:ext>
            </a:extLst>
          </p:cNvPr>
          <p:cNvSpPr>
            <a:spLocks noGrp="1"/>
          </p:cNvSpPr>
          <p:nvPr>
            <p:ph type="body" idx="1"/>
          </p:nvPr>
        </p:nvSpPr>
        <p:spPr/>
        <p:txBody>
          <a:bodyPr/>
          <a:lstStyle/>
          <a:p>
            <a:pPr marL="359410">
              <a:buClr>
                <a:srgbClr val="F95F53"/>
              </a:buClr>
            </a:pPr>
            <a:r>
              <a:rPr lang="fr-CA" sz="2600">
                <a:latin typeface="Arial"/>
                <a:ea typeface="Calibri"/>
                <a:cs typeface="Arial"/>
              </a:rPr>
              <a:t>La politique repositionne plusieurs définitions et rôles et responsabilités - en particulier pour différencier les PPA des visiteurs. </a:t>
            </a:r>
            <a:br>
              <a:rPr lang="fr-CA" sz="2600" b="1">
                <a:latin typeface="Arial"/>
                <a:ea typeface="Calibri"/>
                <a:cs typeface="Arial"/>
              </a:rPr>
            </a:br>
            <a:endParaRPr lang="fr-CA" sz="2600" b="1">
              <a:solidFill>
                <a:srgbClr val="008196"/>
              </a:solidFill>
              <a:latin typeface="Arial"/>
              <a:ea typeface="Calibri"/>
              <a:cs typeface="Arial"/>
            </a:endParaRPr>
          </a:p>
        </p:txBody>
      </p:sp>
      <p:sp>
        <p:nvSpPr>
          <p:cNvPr id="4" name="Espace réservé du numéro de diapositive 3">
            <a:extLst>
              <a:ext uri="{FF2B5EF4-FFF2-40B4-BE49-F238E27FC236}">
                <a16:creationId xmlns:a16="http://schemas.microsoft.com/office/drawing/2014/main" id="{03779596-7F2C-DB23-8995-295574E367B0}"/>
              </a:ext>
            </a:extLst>
          </p:cNvPr>
          <p:cNvSpPr>
            <a:spLocks noGrp="1"/>
          </p:cNvSpPr>
          <p:nvPr>
            <p:ph type="sldNum" sz="quarter" idx="5"/>
          </p:nvPr>
        </p:nvSpPr>
        <p:spPr/>
        <p:txBody>
          <a:bodyPr/>
          <a:lstStyle/>
          <a:p>
            <a:fld id="{35462E95-36F6-4F24-8037-F32CEE4EC007}" type="slidenum">
              <a:rPr lang="fr-CA" smtClean="0"/>
              <a:t>11</a:t>
            </a:fld>
            <a:endParaRPr lang="fr-CA"/>
          </a:p>
        </p:txBody>
      </p:sp>
    </p:spTree>
    <p:extLst>
      <p:ext uri="{BB962C8B-B14F-4D97-AF65-F5344CB8AC3E}">
        <p14:creationId xmlns:p14="http://schemas.microsoft.com/office/powerpoint/2010/main" val="3165850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a:defRPr/>
            </a:pPr>
            <a:r>
              <a:rPr lang="fr-CA"/>
              <a:t>L'annexe A en particulier vient illustrer toutes les personnes gravitant autour de l'usager, de la PPA principale qui lui apporte un soutien - aux visiteurs qui sont des personnes connues qui visite l'usager de </a:t>
            </a:r>
            <a:r>
              <a:rPr lang="fr-CA" err="1"/>
              <a:t>facon</a:t>
            </a:r>
            <a:r>
              <a:rPr lang="fr-CA"/>
              <a:t> ponctuelle. </a:t>
            </a:r>
            <a:endParaRPr lang="fr-CA" sz="1200">
              <a:latin typeface="Calibri"/>
              <a:ea typeface="Calibri"/>
              <a:cs typeface="Calibri"/>
            </a:endParaRPr>
          </a:p>
        </p:txBody>
      </p:sp>
      <p:sp>
        <p:nvSpPr>
          <p:cNvPr id="4" name="Espace réservé du numéro de diapositive 3"/>
          <p:cNvSpPr>
            <a:spLocks noGrp="1"/>
          </p:cNvSpPr>
          <p:nvPr>
            <p:ph type="sldNum" sz="quarter" idx="10"/>
          </p:nvPr>
        </p:nvSpPr>
        <p:spPr/>
        <p:txBody>
          <a:bodyPr/>
          <a:lstStyle/>
          <a:p>
            <a:fld id="{35462E95-36F6-4F24-8037-F32CEE4EC007}" type="slidenum">
              <a:rPr lang="fr-CA" smtClean="0"/>
              <a:t>12</a:t>
            </a:fld>
            <a:endParaRPr lang="fr-CA"/>
          </a:p>
        </p:txBody>
      </p:sp>
    </p:spTree>
    <p:extLst>
      <p:ext uri="{BB962C8B-B14F-4D97-AF65-F5344CB8AC3E}">
        <p14:creationId xmlns:p14="http://schemas.microsoft.com/office/powerpoint/2010/main" val="2882784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ea typeface="Calibri"/>
                <a:cs typeface="Calibri"/>
              </a:rPr>
              <a:t>Ensuite puisque la politique </a:t>
            </a:r>
            <a:r>
              <a:rPr lang="fr-CA"/>
              <a:t>positionne l’importance du partenariat AVEC l’usager et ses proches</a:t>
            </a:r>
            <a:r>
              <a:rPr lang="fr-CA">
                <a:ea typeface="Calibri"/>
                <a:cs typeface="Calibri"/>
              </a:rPr>
              <a:t>, et pour être cohérente avec cette position, elle vient définir les rôles et responsabilités </a:t>
            </a:r>
            <a:r>
              <a:rPr lang="fr-CA"/>
              <a:t>non seulement pour les gestionnaires et le personnel à l'emploi de Santé Québec Montérégie-Ouest,  mais aussi pour d'autres parties prenantes importantes de la politique</a:t>
            </a:r>
            <a:br>
              <a:rPr lang="fr-CA">
                <a:cs typeface="+mn-lt"/>
              </a:rPr>
            </a:br>
            <a:endParaRPr lang="fr-CA"/>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13</a:t>
            </a:fld>
            <a:endParaRPr lang="fr-CA"/>
          </a:p>
        </p:txBody>
      </p:sp>
    </p:spTree>
    <p:extLst>
      <p:ext uri="{BB962C8B-B14F-4D97-AF65-F5344CB8AC3E}">
        <p14:creationId xmlns:p14="http://schemas.microsoft.com/office/powerpoint/2010/main" val="2584805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E42FD-1C2F-C003-1343-B50821E70DF7}"/>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7E27D14B-D3B7-3A3F-7A76-780B7F383D9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58EFB4-5DC4-637E-6D44-F1CE7171B194}"/>
              </a:ext>
            </a:extLst>
          </p:cNvPr>
          <p:cNvSpPr>
            <a:spLocks noGrp="1"/>
          </p:cNvSpPr>
          <p:nvPr>
            <p:ph type="body" idx="1"/>
          </p:nvPr>
        </p:nvSpPr>
        <p:spPr/>
        <p:txBody>
          <a:bodyPr/>
          <a:lstStyle/>
          <a:p>
            <a:r>
              <a:rPr lang="fr-CA"/>
              <a:t>Comme les PPA, les visiteurs , les usagers ... </a:t>
            </a:r>
          </a:p>
        </p:txBody>
      </p:sp>
      <p:sp>
        <p:nvSpPr>
          <p:cNvPr id="4" name="Espace réservé du numéro de diapositive 3">
            <a:extLst>
              <a:ext uri="{FF2B5EF4-FFF2-40B4-BE49-F238E27FC236}">
                <a16:creationId xmlns:a16="http://schemas.microsoft.com/office/drawing/2014/main" id="{4C0B0E8C-4422-C7E6-D174-F2821C19A680}"/>
              </a:ext>
            </a:extLst>
          </p:cNvPr>
          <p:cNvSpPr>
            <a:spLocks noGrp="1"/>
          </p:cNvSpPr>
          <p:nvPr>
            <p:ph type="sldNum" sz="quarter" idx="5"/>
          </p:nvPr>
        </p:nvSpPr>
        <p:spPr/>
        <p:txBody>
          <a:bodyPr/>
          <a:lstStyle/>
          <a:p>
            <a:fld id="{35462E95-36F6-4F24-8037-F32CEE4EC007}" type="slidenum">
              <a:rPr lang="fr-CA" smtClean="0"/>
              <a:t>14</a:t>
            </a:fld>
            <a:endParaRPr lang="fr-CA"/>
          </a:p>
        </p:txBody>
      </p:sp>
    </p:spTree>
    <p:extLst>
      <p:ext uri="{BB962C8B-B14F-4D97-AF65-F5344CB8AC3E}">
        <p14:creationId xmlns:p14="http://schemas.microsoft.com/office/powerpoint/2010/main" val="1883970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264C6-869F-BF04-BB88-79033F1A3151}"/>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125EA066-90F6-2F20-4ED8-E43C2B2CF90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57F148F-53C6-AE8D-1E82-95C1021870F1}"/>
              </a:ext>
            </a:extLst>
          </p:cNvPr>
          <p:cNvSpPr>
            <a:spLocks noGrp="1"/>
          </p:cNvSpPr>
          <p:nvPr>
            <p:ph type="body" idx="1"/>
          </p:nvPr>
        </p:nvSpPr>
        <p:spPr/>
        <p:txBody>
          <a:bodyPr/>
          <a:lstStyle/>
          <a:p>
            <a:r>
              <a:rPr lang="fr-CA"/>
              <a:t>Les surveillants et les bénévoles et accompagnateurs. </a:t>
            </a:r>
            <a:br>
              <a:rPr lang="fr-CA">
                <a:cs typeface="+mn-lt"/>
              </a:rPr>
            </a:br>
            <a:r>
              <a:rPr lang="fr-CA"/>
              <a:t>La politique mise vraiment sur une responsabilité partagée pour assurer un milieu sécuritaire, respectueux et accueillant. </a:t>
            </a:r>
            <a:endParaRPr lang="fr-FR">
              <a:ea typeface="Calibri"/>
              <a:cs typeface="Calibri"/>
            </a:endParaRPr>
          </a:p>
        </p:txBody>
      </p:sp>
      <p:sp>
        <p:nvSpPr>
          <p:cNvPr id="4" name="Espace réservé du numéro de diapositive 3">
            <a:extLst>
              <a:ext uri="{FF2B5EF4-FFF2-40B4-BE49-F238E27FC236}">
                <a16:creationId xmlns:a16="http://schemas.microsoft.com/office/drawing/2014/main" id="{9FB31FB7-F6C4-3D72-8DFC-913F20DF8E14}"/>
              </a:ext>
            </a:extLst>
          </p:cNvPr>
          <p:cNvSpPr>
            <a:spLocks noGrp="1"/>
          </p:cNvSpPr>
          <p:nvPr>
            <p:ph type="sldNum" sz="quarter" idx="5"/>
          </p:nvPr>
        </p:nvSpPr>
        <p:spPr/>
        <p:txBody>
          <a:bodyPr/>
          <a:lstStyle/>
          <a:p>
            <a:fld id="{35462E95-36F6-4F24-8037-F32CEE4EC007}" type="slidenum">
              <a:rPr lang="fr-CA" smtClean="0"/>
              <a:t>15</a:t>
            </a:fld>
            <a:endParaRPr lang="fr-CA"/>
          </a:p>
        </p:txBody>
      </p:sp>
    </p:spTree>
    <p:extLst>
      <p:ext uri="{BB962C8B-B14F-4D97-AF65-F5344CB8AC3E}">
        <p14:creationId xmlns:p14="http://schemas.microsoft.com/office/powerpoint/2010/main" val="2996385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9B2D3-07E0-7D72-4CE3-0F527237AE87}"/>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BA229E4C-0329-6D9D-8888-F71C15BAB59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83694EB-4247-EB60-C824-5A1E61124280}"/>
              </a:ext>
            </a:extLst>
          </p:cNvPr>
          <p:cNvSpPr>
            <a:spLocks noGrp="1"/>
          </p:cNvSpPr>
          <p:nvPr>
            <p:ph type="body" idx="1"/>
          </p:nvPr>
        </p:nvSpPr>
        <p:spPr/>
        <p:txBody>
          <a:bodyPr/>
          <a:lstStyle/>
          <a:p>
            <a:r>
              <a:rPr lang="fr-CA"/>
              <a:t>La politique positionne aussi 9 principes directeurs</a:t>
            </a:r>
            <a:r>
              <a:rPr lang="fr-CA" kern="1200">
                <a:solidFill>
                  <a:schemeClr val="tx1"/>
                </a:solidFill>
                <a:effectLst/>
              </a:rPr>
              <a:t>, qui </a:t>
            </a:r>
            <a:r>
              <a:rPr lang="fr-CA"/>
              <a:t>sont au cœur </a:t>
            </a:r>
            <a:r>
              <a:rPr lang="fr-CA" kern="1200">
                <a:solidFill>
                  <a:schemeClr val="tx1"/>
                </a:solidFill>
                <a:effectLst/>
              </a:rPr>
              <a:t>de la </a:t>
            </a:r>
            <a:r>
              <a:rPr lang="fr-CA"/>
              <a:t>démarche </a:t>
            </a:r>
            <a:r>
              <a:rPr lang="fr-CA" kern="1200">
                <a:solidFill>
                  <a:schemeClr val="tx1"/>
                </a:solidFill>
                <a:effectLst/>
              </a:rPr>
              <a:t>et </a:t>
            </a:r>
            <a:r>
              <a:rPr lang="fr-CA"/>
              <a:t>qui reposent sur la </a:t>
            </a:r>
            <a:r>
              <a:rPr lang="fr-CA" b="1"/>
              <a:t>reconnaissance </a:t>
            </a:r>
            <a:r>
              <a:rPr lang="fr-CA" b="1" kern="1200">
                <a:solidFill>
                  <a:schemeClr val="tx1"/>
                </a:solidFill>
                <a:effectLst/>
              </a:rPr>
              <a:t>des PPA </a:t>
            </a:r>
            <a:r>
              <a:rPr lang="fr-CA" b="1"/>
              <a:t>comme partenaires essentiels </a:t>
            </a:r>
            <a:r>
              <a:rPr lang="fr-CA" b="1" kern="1200">
                <a:solidFill>
                  <a:schemeClr val="tx1"/>
                </a:solidFill>
                <a:effectLst/>
              </a:rPr>
              <a:t>des soins</a:t>
            </a:r>
            <a:r>
              <a:rPr lang="fr-CA" kern="1200">
                <a:solidFill>
                  <a:schemeClr val="tx1"/>
                </a:solidFill>
                <a:effectLst/>
              </a:rPr>
              <a:t>, des </a:t>
            </a:r>
            <a:r>
              <a:rPr lang="fr-CA"/>
              <a:t>partenaires dont </a:t>
            </a:r>
            <a:r>
              <a:rPr lang="fr-CA" kern="1200">
                <a:solidFill>
                  <a:schemeClr val="tx1"/>
                </a:solidFill>
                <a:effectLst/>
              </a:rPr>
              <a:t>la </a:t>
            </a:r>
            <a:r>
              <a:rPr lang="fr-CA"/>
              <a:t>présence est permise </a:t>
            </a:r>
            <a:r>
              <a:rPr lang="fr-CA" kern="1200">
                <a:solidFill>
                  <a:schemeClr val="tx1"/>
                </a:solidFill>
                <a:effectLst/>
              </a:rPr>
              <a:t>en </a:t>
            </a:r>
            <a:r>
              <a:rPr lang="fr-CA"/>
              <a:t>dehors des heures de visite auprès </a:t>
            </a:r>
            <a:r>
              <a:rPr lang="fr-CA" kern="1200">
                <a:solidFill>
                  <a:schemeClr val="tx1"/>
                </a:solidFill>
                <a:effectLst/>
              </a:rPr>
              <a:t>de l’usager </a:t>
            </a:r>
            <a:r>
              <a:rPr lang="fr-CA"/>
              <a:t>qu’elles soutiennent</a:t>
            </a:r>
            <a:r>
              <a:rPr lang="fr-CA" kern="1200">
                <a:solidFill>
                  <a:schemeClr val="tx1"/>
                </a:solidFill>
                <a:effectLst/>
              </a:rPr>
              <a:t>.</a:t>
            </a:r>
            <a:r>
              <a:rPr lang="fr-CA"/>
              <a:t> Vous voyez ici un résumé </a:t>
            </a:r>
            <a:r>
              <a:rPr lang="fr-CA" kern="1200">
                <a:solidFill>
                  <a:schemeClr val="tx1"/>
                </a:solidFill>
                <a:effectLst/>
              </a:rPr>
              <a:t>de </a:t>
            </a:r>
            <a:r>
              <a:rPr lang="fr-CA"/>
              <a:t>ces principes, mais * </a:t>
            </a:r>
            <a:r>
              <a:rPr lang="fr-CA" kern="1200">
                <a:solidFill>
                  <a:schemeClr val="tx1"/>
                </a:solidFill>
                <a:effectLst/>
              </a:rPr>
              <a:t>le </a:t>
            </a:r>
            <a:r>
              <a:rPr lang="fr-CA"/>
              <a:t>message clés qu'on vous invite à retenir , c’est que </a:t>
            </a:r>
            <a:r>
              <a:rPr lang="fr-CA" b="1" kern="1200">
                <a:solidFill>
                  <a:schemeClr val="tx1"/>
                </a:solidFill>
                <a:effectLst/>
              </a:rPr>
              <a:t>les </a:t>
            </a:r>
            <a:r>
              <a:rPr lang="fr-CA" b="1"/>
              <a:t>PPA ne sont pas </a:t>
            </a:r>
            <a:r>
              <a:rPr lang="fr-CA" b="1" kern="1200">
                <a:solidFill>
                  <a:schemeClr val="tx1"/>
                </a:solidFill>
                <a:effectLst/>
              </a:rPr>
              <a:t>des </a:t>
            </a:r>
            <a:r>
              <a:rPr lang="fr-CA" b="1"/>
              <a:t>visiteurs, mais </a:t>
            </a:r>
            <a:r>
              <a:rPr lang="fr-CA" b="1" kern="1200">
                <a:solidFill>
                  <a:schemeClr val="tx1"/>
                </a:solidFill>
                <a:effectLst/>
              </a:rPr>
              <a:t>des </a:t>
            </a:r>
            <a:r>
              <a:rPr lang="fr-CA" b="1"/>
              <a:t>partenaires </a:t>
            </a:r>
            <a:r>
              <a:rPr lang="fr-CA" b="1" kern="1200">
                <a:solidFill>
                  <a:schemeClr val="tx1"/>
                </a:solidFill>
                <a:effectLst/>
              </a:rPr>
              <a:t>de soins</a:t>
            </a:r>
            <a:endParaRPr lang="fr-FR" b="1">
              <a:ea typeface="Calibri"/>
              <a:cs typeface="Calibri"/>
            </a:endParaRPr>
          </a:p>
          <a:p>
            <a:endParaRPr lang="fr-CA" sz="1200" kern="1200">
              <a:solidFill>
                <a:schemeClr val="tx1"/>
              </a:solidFill>
              <a:effectLst/>
              <a:latin typeface="+mn-lt"/>
              <a:ea typeface="Calibri"/>
              <a:cs typeface="Calibri"/>
            </a:endParaRPr>
          </a:p>
        </p:txBody>
      </p:sp>
      <p:sp>
        <p:nvSpPr>
          <p:cNvPr id="4" name="Espace réservé du numéro de diapositive 3">
            <a:extLst>
              <a:ext uri="{FF2B5EF4-FFF2-40B4-BE49-F238E27FC236}">
                <a16:creationId xmlns:a16="http://schemas.microsoft.com/office/drawing/2014/main" id="{A7029689-3714-D605-6592-0726ECFDC7B5}"/>
              </a:ext>
            </a:extLst>
          </p:cNvPr>
          <p:cNvSpPr>
            <a:spLocks noGrp="1"/>
          </p:cNvSpPr>
          <p:nvPr>
            <p:ph type="sldNum" sz="quarter" idx="5"/>
          </p:nvPr>
        </p:nvSpPr>
        <p:spPr/>
        <p:txBody>
          <a:bodyPr/>
          <a:lstStyle/>
          <a:p>
            <a:fld id="{35462E95-36F6-4F24-8037-F32CEE4EC007}" type="slidenum">
              <a:rPr lang="fr-CA" smtClean="0"/>
              <a:t>16</a:t>
            </a:fld>
            <a:endParaRPr lang="fr-CA"/>
          </a:p>
        </p:txBody>
      </p:sp>
    </p:spTree>
    <p:extLst>
      <p:ext uri="{BB962C8B-B14F-4D97-AF65-F5344CB8AC3E}">
        <p14:creationId xmlns:p14="http://schemas.microsoft.com/office/powerpoint/2010/main" val="1153782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D50C8-7D6E-5B1C-4E72-711B1EC60FF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2AD3A01-1E56-B660-B27D-314229BDE030}"/>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6B93FAC7-B9DA-2D84-C515-111B416C500A}"/>
              </a:ext>
            </a:extLst>
          </p:cNvPr>
          <p:cNvSpPr>
            <a:spLocks noGrp="1"/>
          </p:cNvSpPr>
          <p:nvPr>
            <p:ph type="body" idx="1"/>
          </p:nvPr>
        </p:nvSpPr>
        <p:spPr/>
        <p:txBody>
          <a:bodyPr/>
          <a:lstStyle/>
          <a:p>
            <a:r>
              <a:rPr lang="fr-CA"/>
              <a:t>Ensuite, la politique vient positionner les modalités plus générales concernant la présence auprès de l’usager. On y souligne la différence entre la présence des PPA, qui est permise en tout temps si l’usager le souhaite, et la présence des visiteurs, qui reste généralement permise entre midi et 21h comme auparagvant. </a:t>
            </a:r>
            <a:br>
              <a:rPr lang="fr-CA">
                <a:cs typeface="+mn-lt"/>
              </a:rPr>
            </a:br>
            <a:r>
              <a:rPr lang="fr-CA"/>
              <a:t>On y précise aussi que selon le contexte, le personnel pourrait demander à un visiteur ou une PPA de quitter les lieux de </a:t>
            </a:r>
            <a:r>
              <a:rPr lang="fr-CA" err="1"/>
              <a:t>facon</a:t>
            </a:r>
            <a:r>
              <a:rPr lang="fr-CA"/>
              <a:t> temporaire.</a:t>
            </a:r>
            <a:endParaRPr lang="fr-FR">
              <a:ea typeface="Calibri"/>
              <a:cs typeface="Calibri"/>
            </a:endParaRPr>
          </a:p>
          <a:p>
            <a:r>
              <a:rPr lang="fr-CA"/>
              <a:t>On y dit aussi que le nombre de personnes qui peuvent être accueillies sera déterminé selon la capacité et le contexte – on peut facilement s’imaginer qu’on n’accueillera pas autant de personne à l’urgence que dans un espace privé d’un CHSLD par exemple. </a:t>
            </a:r>
            <a:br>
              <a:rPr lang="fr-CA"/>
            </a:br>
            <a:r>
              <a:rPr lang="fr-CA"/>
              <a:t>Pour les espaces communs, on précise que la décision doit tenir compte du bien être et des besoins des autres usagers présents. </a:t>
            </a:r>
          </a:p>
          <a:p>
            <a:r>
              <a:rPr lang="fr-CA"/>
              <a:t>Finalement, on vient positionner que la cohabitation de nuit, donc le fait de demeurer auprès de l’usager, devrait toujours possibles pour la PPA, à moins d’enjeux significatifs –  et donc que </a:t>
            </a:r>
            <a:r>
              <a:rPr lang="fr-CA" err="1"/>
              <a:t>otut</a:t>
            </a:r>
            <a:r>
              <a:rPr lang="fr-CA"/>
              <a:t> refus doit être motivé et expliqué au proche aidant .</a:t>
            </a:r>
          </a:p>
          <a:p>
            <a:endParaRPr lang="fr-CA" b="1">
              <a:ea typeface="Calibri"/>
              <a:cs typeface="Calibri"/>
            </a:endParaRPr>
          </a:p>
          <a:p>
            <a:endParaRPr lang="fr-CA"/>
          </a:p>
        </p:txBody>
      </p:sp>
      <p:sp>
        <p:nvSpPr>
          <p:cNvPr id="4" name="Espace réservé du numéro de diapositive 3">
            <a:extLst>
              <a:ext uri="{FF2B5EF4-FFF2-40B4-BE49-F238E27FC236}">
                <a16:creationId xmlns:a16="http://schemas.microsoft.com/office/drawing/2014/main" id="{41A65779-B5B3-D253-6B65-E32A3A00505C}"/>
              </a:ext>
            </a:extLst>
          </p:cNvPr>
          <p:cNvSpPr>
            <a:spLocks noGrp="1"/>
          </p:cNvSpPr>
          <p:nvPr>
            <p:ph type="sldNum" sz="quarter" idx="10"/>
          </p:nvPr>
        </p:nvSpPr>
        <p:spPr/>
        <p:txBody>
          <a:bodyPr/>
          <a:lstStyle/>
          <a:p>
            <a:fld id="{35462E95-36F6-4F24-8037-F32CEE4EC007}" type="slidenum">
              <a:rPr lang="fr-CA" smtClean="0"/>
              <a:t>17</a:t>
            </a:fld>
            <a:endParaRPr lang="fr-CA"/>
          </a:p>
        </p:txBody>
      </p:sp>
    </p:spTree>
    <p:extLst>
      <p:ext uri="{BB962C8B-B14F-4D97-AF65-F5344CB8AC3E}">
        <p14:creationId xmlns:p14="http://schemas.microsoft.com/office/powerpoint/2010/main" val="1793001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a:t>Ensuite, on parle dans la politique de la </a:t>
            </a:r>
            <a:r>
              <a:rPr lang="fr-CA" kern="1200">
                <a:solidFill>
                  <a:schemeClr val="tx1"/>
                </a:solidFill>
                <a:effectLst/>
              </a:rPr>
              <a:t>présence </a:t>
            </a:r>
            <a:r>
              <a:rPr lang="fr-CA"/>
              <a:t>des enfants</a:t>
            </a:r>
            <a:r>
              <a:rPr lang="fr-CA" kern="1200">
                <a:solidFill>
                  <a:schemeClr val="tx1"/>
                </a:solidFill>
                <a:effectLst/>
              </a:rPr>
              <a:t>, </a:t>
            </a:r>
            <a:r>
              <a:rPr lang="fr-CA"/>
              <a:t>qu’on encourage puisqu’elle est </a:t>
            </a:r>
            <a:r>
              <a:rPr lang="fr-CA" kern="1200">
                <a:solidFill>
                  <a:schemeClr val="tx1"/>
                </a:solidFill>
                <a:effectLst/>
              </a:rPr>
              <a:t>bénéfique </a:t>
            </a:r>
            <a:r>
              <a:rPr lang="fr-CA"/>
              <a:t>pour l’usager</a:t>
            </a:r>
            <a:endParaRPr lang="fr-FR">
              <a:ea typeface="Calibri"/>
              <a:cs typeface="Calibri"/>
            </a:endParaRPr>
          </a:p>
          <a:p>
            <a:r>
              <a:rPr lang="fr-CA"/>
              <a:t>On dit aussi </a:t>
            </a:r>
            <a:r>
              <a:rPr lang="fr-CA" err="1"/>
              <a:t>qu,</a:t>
            </a:r>
            <a:r>
              <a:rPr lang="fr-CA" kern="1200" err="1">
                <a:solidFill>
                  <a:schemeClr val="tx1"/>
                </a:solidFill>
                <a:effectLst/>
              </a:rPr>
              <a:t>un</a:t>
            </a:r>
            <a:r>
              <a:rPr lang="fr-CA" kern="1200">
                <a:solidFill>
                  <a:schemeClr val="tx1"/>
                </a:solidFill>
                <a:effectLst/>
              </a:rPr>
              <a:t> </a:t>
            </a:r>
            <a:r>
              <a:rPr lang="fr-CA"/>
              <a:t>accompagnement est requis pour les enfants de moins </a:t>
            </a:r>
            <a:r>
              <a:rPr lang="fr-CA" kern="1200">
                <a:solidFill>
                  <a:schemeClr val="tx1"/>
                </a:solidFill>
                <a:effectLst/>
              </a:rPr>
              <a:t>de 12 ans</a:t>
            </a:r>
            <a:r>
              <a:rPr lang="fr-CA"/>
              <a:t>, sauf dans le cas de jeunes PPA mature</a:t>
            </a:r>
            <a:r>
              <a:rPr lang="fr-CA" kern="1200">
                <a:solidFill>
                  <a:schemeClr val="tx1"/>
                </a:solidFill>
                <a:effectLst/>
              </a:rPr>
              <a:t>. </a:t>
            </a:r>
            <a:r>
              <a:rPr lang="fr-CA"/>
              <a:t>Pour info, les enfants aussi </a:t>
            </a:r>
            <a:r>
              <a:rPr lang="fr-CA" kern="1200">
                <a:solidFill>
                  <a:schemeClr val="tx1"/>
                </a:solidFill>
                <a:effectLst/>
              </a:rPr>
              <a:t>jeune </a:t>
            </a:r>
            <a:r>
              <a:rPr lang="fr-CA"/>
              <a:t>que 5 ans peuvent avoir un rôle </a:t>
            </a:r>
            <a:r>
              <a:rPr lang="fr-CA" kern="1200">
                <a:solidFill>
                  <a:schemeClr val="tx1"/>
                </a:solidFill>
                <a:effectLst/>
              </a:rPr>
              <a:t>de </a:t>
            </a:r>
            <a:r>
              <a:rPr lang="fr-CA"/>
              <a:t>proche aidants </a:t>
            </a:r>
            <a:r>
              <a:rPr lang="fr-CA" kern="1200">
                <a:solidFill>
                  <a:schemeClr val="tx1"/>
                </a:solidFill>
                <a:effectLst/>
              </a:rPr>
              <a:t>auprès </a:t>
            </a:r>
            <a:r>
              <a:rPr lang="fr-CA"/>
              <a:t>d’une personne avec </a:t>
            </a:r>
            <a:r>
              <a:rPr lang="fr-CA" kern="1200">
                <a:solidFill>
                  <a:schemeClr val="tx1"/>
                </a:solidFill>
                <a:effectLst/>
              </a:rPr>
              <a:t>qui </a:t>
            </a:r>
            <a:r>
              <a:rPr lang="fr-CA"/>
              <a:t>ils ont un lien affectif, et donc la politique vient reconnaitre ce concept, et ouvre la porte au </a:t>
            </a:r>
            <a:r>
              <a:rPr lang="fr-CA" kern="1200">
                <a:solidFill>
                  <a:schemeClr val="tx1"/>
                </a:solidFill>
                <a:effectLst/>
              </a:rPr>
              <a:t>fait </a:t>
            </a:r>
            <a:r>
              <a:rPr lang="fr-CA"/>
              <a:t>que si le jeune proche aidant est assez mature pour n’avoir pas besoin </a:t>
            </a:r>
            <a:r>
              <a:rPr lang="fr-CA" kern="1200">
                <a:solidFill>
                  <a:schemeClr val="tx1"/>
                </a:solidFill>
                <a:effectLst/>
              </a:rPr>
              <a:t>de </a:t>
            </a:r>
            <a:r>
              <a:rPr lang="fr-CA"/>
              <a:t>supervision, on pourra le laisser auprès </a:t>
            </a:r>
            <a:r>
              <a:rPr lang="fr-CA" kern="1200">
                <a:solidFill>
                  <a:schemeClr val="tx1"/>
                </a:solidFill>
                <a:effectLst/>
              </a:rPr>
              <a:t>de </a:t>
            </a:r>
            <a:r>
              <a:rPr lang="fr-CA"/>
              <a:t>son proche sans exiger un autre accompagnateur</a:t>
            </a:r>
            <a:r>
              <a:rPr lang="fr-CA" kern="1200">
                <a:solidFill>
                  <a:schemeClr val="tx1"/>
                </a:solidFill>
                <a:effectLst/>
              </a:rPr>
              <a:t>. </a:t>
            </a:r>
            <a:endParaRPr lang="fr-CA"/>
          </a:p>
          <a:p>
            <a:r>
              <a:rPr lang="fr-CA"/>
              <a:t>Et finalement bien sur, on réitère que les enfants doivent suivre les </a:t>
            </a:r>
            <a:r>
              <a:rPr lang="fr-CA" err="1"/>
              <a:t>memes</a:t>
            </a:r>
            <a:r>
              <a:rPr lang="fr-CA"/>
              <a:t> règles que </a:t>
            </a:r>
            <a:r>
              <a:rPr lang="fr-CA" kern="1200">
                <a:solidFill>
                  <a:schemeClr val="tx1"/>
                </a:solidFill>
                <a:effectLst/>
              </a:rPr>
              <a:t>les adultes, </a:t>
            </a:r>
            <a:r>
              <a:rPr lang="fr-CA"/>
              <a:t>et on encourage le personnel à </a:t>
            </a:r>
            <a:r>
              <a:rPr lang="fr-CA" kern="1200">
                <a:solidFill>
                  <a:schemeClr val="tx1"/>
                </a:solidFill>
                <a:effectLst/>
              </a:rPr>
              <a:t>les </a:t>
            </a:r>
            <a:r>
              <a:rPr lang="fr-CA"/>
              <a:t>sensibiliser à ce qu’il </a:t>
            </a:r>
            <a:r>
              <a:rPr lang="fr-CA" kern="1200">
                <a:solidFill>
                  <a:schemeClr val="tx1"/>
                </a:solidFill>
                <a:effectLst/>
              </a:rPr>
              <a:t>se </a:t>
            </a:r>
            <a:r>
              <a:rPr lang="fr-CA"/>
              <a:t>passe, pour mieux comprendre le milieu </a:t>
            </a:r>
            <a:r>
              <a:rPr lang="fr-CA" kern="1200">
                <a:solidFill>
                  <a:schemeClr val="tx1"/>
                </a:solidFill>
                <a:effectLst/>
              </a:rPr>
              <a:t>et la condition de l’usager.</a:t>
            </a:r>
            <a:r>
              <a:rPr lang="fr-CA"/>
              <a:t> </a:t>
            </a:r>
          </a:p>
          <a:p>
            <a:r>
              <a:rPr lang="fr-CA"/>
              <a:t> </a:t>
            </a:r>
            <a:endParaRPr lang="fr-CA">
              <a:ea typeface="Calibri"/>
              <a:cs typeface="Calibri"/>
            </a:endParaRPr>
          </a:p>
        </p:txBody>
      </p:sp>
      <p:sp>
        <p:nvSpPr>
          <p:cNvPr id="4" name="Espace réservé du numéro de diapositive 3"/>
          <p:cNvSpPr>
            <a:spLocks noGrp="1"/>
          </p:cNvSpPr>
          <p:nvPr>
            <p:ph type="sldNum" sz="quarter" idx="10"/>
          </p:nvPr>
        </p:nvSpPr>
        <p:spPr/>
        <p:txBody>
          <a:bodyPr/>
          <a:lstStyle/>
          <a:p>
            <a:fld id="{35462E95-36F6-4F24-8037-F32CEE4EC007}" type="slidenum">
              <a:rPr lang="fr-CA" smtClean="0"/>
              <a:t>18</a:t>
            </a:fld>
            <a:endParaRPr lang="fr-CA"/>
          </a:p>
        </p:txBody>
      </p:sp>
    </p:spTree>
    <p:extLst>
      <p:ext uri="{BB962C8B-B14F-4D97-AF65-F5344CB8AC3E}">
        <p14:creationId xmlns:p14="http://schemas.microsoft.com/office/powerpoint/2010/main" val="2245578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kern="1200">
                <a:solidFill>
                  <a:schemeClr val="tx1"/>
                </a:solidFill>
                <a:effectLst/>
              </a:rPr>
              <a:t>Les </a:t>
            </a:r>
            <a:r>
              <a:rPr lang="fr-CA"/>
              <a:t>modalités générales de la politique parle aussi de la sécurité: en gros on mentionne les comportements attendus, les comportements </a:t>
            </a:r>
            <a:r>
              <a:rPr lang="fr-CA" err="1"/>
              <a:t>innacceptables</a:t>
            </a:r>
            <a:r>
              <a:rPr lang="fr-CA"/>
              <a:t>, et les situations dans lesquelles on pourrait voir </a:t>
            </a:r>
            <a:r>
              <a:rPr lang="fr-CA" kern="1200">
                <a:solidFill>
                  <a:schemeClr val="tx1"/>
                </a:solidFill>
                <a:effectLst/>
              </a:rPr>
              <a:t>les </a:t>
            </a:r>
            <a:r>
              <a:rPr lang="fr-CA"/>
              <a:t>ppa et / ou </a:t>
            </a:r>
            <a:r>
              <a:rPr lang="fr-CA" kern="1200">
                <a:solidFill>
                  <a:schemeClr val="tx1"/>
                </a:solidFill>
                <a:effectLst/>
              </a:rPr>
              <a:t>visiteurs </a:t>
            </a:r>
            <a:r>
              <a:rPr lang="fr-CA"/>
              <a:t>accompagnés hors </a:t>
            </a:r>
            <a:r>
              <a:rPr lang="fr-CA" kern="1200">
                <a:solidFill>
                  <a:schemeClr val="tx1"/>
                </a:solidFill>
                <a:effectLst/>
              </a:rPr>
              <a:t>de </a:t>
            </a:r>
            <a:r>
              <a:rPr lang="fr-CA"/>
              <a:t>l’établissement par les surveillants ou les services policiers.</a:t>
            </a:r>
            <a:br>
              <a:rPr lang="fr-CA">
                <a:cs typeface="+mn-lt"/>
              </a:rPr>
            </a:br>
            <a:endParaRPr lang="fr-CA" sz="1200" kern="1200">
              <a:solidFill>
                <a:schemeClr val="tx1"/>
              </a:solidFill>
              <a:effectLst/>
              <a:latin typeface="+mn-lt"/>
              <a:ea typeface="Calibri"/>
              <a:cs typeface="Calibri"/>
            </a:endParaRPr>
          </a:p>
          <a:p>
            <a:pPr lvl="0"/>
            <a:endParaRPr lang="fr-CA" sz="1200" kern="1200">
              <a:solidFill>
                <a:schemeClr val="tx1"/>
              </a:solidFill>
              <a:effectLst/>
              <a:latin typeface="+mn-lt"/>
              <a:ea typeface="+mn-ea"/>
              <a:cs typeface="+mn-cs"/>
            </a:endParaRPr>
          </a:p>
          <a:p>
            <a:endParaRPr lang="fr-CA"/>
          </a:p>
        </p:txBody>
      </p:sp>
      <p:sp>
        <p:nvSpPr>
          <p:cNvPr id="4" name="Espace réservé du numéro de diapositive 3"/>
          <p:cNvSpPr>
            <a:spLocks noGrp="1"/>
          </p:cNvSpPr>
          <p:nvPr>
            <p:ph type="sldNum" sz="quarter" idx="10"/>
          </p:nvPr>
        </p:nvSpPr>
        <p:spPr/>
        <p:txBody>
          <a:bodyPr/>
          <a:lstStyle/>
          <a:p>
            <a:fld id="{35462E95-36F6-4F24-8037-F32CEE4EC007}" type="slidenum">
              <a:rPr lang="fr-CA" smtClean="0"/>
              <a:t>19</a:t>
            </a:fld>
            <a:endParaRPr lang="fr-CA"/>
          </a:p>
        </p:txBody>
      </p:sp>
    </p:spTree>
    <p:extLst>
      <p:ext uri="{BB962C8B-B14F-4D97-AF65-F5344CB8AC3E}">
        <p14:creationId xmlns:p14="http://schemas.microsoft.com/office/powerpoint/2010/main" val="435629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a:t>Ensuite, la politique aborde la prévention </a:t>
            </a:r>
            <a:r>
              <a:rPr lang="fr-CA" kern="1200">
                <a:effectLst/>
              </a:rPr>
              <a:t>et </a:t>
            </a:r>
            <a:r>
              <a:rPr lang="fr-CA"/>
              <a:t>le </a:t>
            </a:r>
            <a:r>
              <a:rPr lang="fr-CA" kern="1200">
                <a:effectLst/>
              </a:rPr>
              <a:t>contrôle des infections</a:t>
            </a:r>
            <a:r>
              <a:rPr lang="fr-CA"/>
              <a:t>. On rappelle d'abord la base : toute</a:t>
            </a:r>
            <a:r>
              <a:rPr lang="fr-CA" kern="1200">
                <a:effectLst/>
              </a:rPr>
              <a:t> personne </a:t>
            </a:r>
            <a:r>
              <a:rPr lang="fr-CA"/>
              <a:t>qui </a:t>
            </a:r>
            <a:r>
              <a:rPr lang="fr-CA" kern="1200">
                <a:effectLst/>
              </a:rPr>
              <a:t>se </a:t>
            </a:r>
            <a:r>
              <a:rPr lang="fr-CA"/>
              <a:t>présente </a:t>
            </a:r>
            <a:r>
              <a:rPr lang="fr-CA" kern="1200">
                <a:effectLst/>
              </a:rPr>
              <a:t>dans une </a:t>
            </a:r>
            <a:r>
              <a:rPr lang="fr-CA"/>
              <a:t>de nos </a:t>
            </a:r>
            <a:r>
              <a:rPr lang="fr-CA" kern="1200">
                <a:effectLst/>
              </a:rPr>
              <a:t>installations doit se conformer aux mesures en place</a:t>
            </a:r>
            <a:r>
              <a:rPr lang="fr-CA"/>
              <a:t>, et l'hygiène</a:t>
            </a:r>
            <a:r>
              <a:rPr lang="fr-CA" kern="1200">
                <a:effectLst/>
              </a:rPr>
              <a:t> des mains </a:t>
            </a:r>
            <a:r>
              <a:rPr lang="fr-CA"/>
              <a:t>est obligatoire à l'entrée comme à la sortie</a:t>
            </a:r>
            <a:r>
              <a:rPr lang="fr-CA" kern="1200">
                <a:effectLst/>
              </a:rPr>
              <a:t>.</a:t>
            </a:r>
            <a:r>
              <a:rPr lang="fr-CA"/>
              <a:t> On demande aussi à quelqu'un qui a </a:t>
            </a:r>
            <a:r>
              <a:rPr lang="fr-CA" kern="1200">
                <a:effectLst/>
              </a:rPr>
              <a:t>des symptômes </a:t>
            </a:r>
            <a:r>
              <a:rPr lang="fr-CA"/>
              <a:t>— </a:t>
            </a:r>
            <a:r>
              <a:rPr lang="fr-CA" kern="1200">
                <a:effectLst/>
              </a:rPr>
              <a:t>fièvre, toux, diarrhée </a:t>
            </a:r>
            <a:r>
              <a:rPr lang="fr-CA"/>
              <a:t>— de s'abstenir </a:t>
            </a:r>
            <a:r>
              <a:rPr lang="fr-CA" kern="1200">
                <a:effectLst/>
              </a:rPr>
              <a:t>de visiter</a:t>
            </a:r>
            <a:r>
              <a:rPr lang="fr-CA"/>
              <a:t>, pour protéger les usagers</a:t>
            </a:r>
            <a:endParaRPr lang="fr-FR">
              <a:ea typeface="Calibri"/>
              <a:cs typeface="Calibri"/>
            </a:endParaRPr>
          </a:p>
          <a:p>
            <a:r>
              <a:rPr lang="fr-CA"/>
              <a:t>On précise ensuite qu'en situation d'éclosion</a:t>
            </a:r>
            <a:r>
              <a:rPr lang="fr-CA" kern="1200">
                <a:effectLst/>
              </a:rPr>
              <a:t>, </a:t>
            </a:r>
            <a:r>
              <a:rPr lang="fr-CA"/>
              <a:t>les </a:t>
            </a:r>
            <a:r>
              <a:rPr lang="fr-CA" kern="1200">
                <a:effectLst/>
              </a:rPr>
              <a:t>heures de visite </a:t>
            </a:r>
            <a:r>
              <a:rPr lang="fr-CA"/>
              <a:t>peuvent être </a:t>
            </a:r>
            <a:r>
              <a:rPr lang="fr-CA" kern="1200">
                <a:effectLst/>
              </a:rPr>
              <a:t>modifiées et certains droits de visite suspendus</a:t>
            </a:r>
            <a:r>
              <a:rPr lang="fr-CA"/>
              <a:t>, mais que cette</a:t>
            </a:r>
            <a:r>
              <a:rPr lang="fr-CA" kern="1200">
                <a:effectLst/>
              </a:rPr>
              <a:t> décision </a:t>
            </a:r>
            <a:r>
              <a:rPr lang="fr-CA"/>
              <a:t>revient à </a:t>
            </a:r>
            <a:r>
              <a:rPr lang="fr-CA" kern="1200">
                <a:effectLst/>
              </a:rPr>
              <a:t>la </a:t>
            </a:r>
            <a:r>
              <a:rPr lang="fr-CA"/>
              <a:t>Direction </a:t>
            </a:r>
            <a:r>
              <a:rPr lang="fr-CA" kern="1200">
                <a:effectLst/>
              </a:rPr>
              <a:t>générale</a:t>
            </a:r>
            <a:r>
              <a:rPr lang="fr-CA"/>
              <a:t>. </a:t>
            </a:r>
            <a:br>
              <a:rPr lang="fr-CA"/>
            </a:br>
            <a:r>
              <a:rPr lang="fr-CA"/>
              <a:t>Et finalement, pour les usagers </a:t>
            </a:r>
            <a:r>
              <a:rPr lang="fr-CA" kern="1200">
                <a:effectLst/>
              </a:rPr>
              <a:t>en précautions additionnelles, </a:t>
            </a:r>
            <a:r>
              <a:rPr lang="fr-CA"/>
              <a:t>on vient positionner trois choses </a:t>
            </a:r>
            <a:r>
              <a:rPr lang="fr-CA" kern="1200">
                <a:effectLst/>
              </a:rPr>
              <a:t>: </a:t>
            </a:r>
            <a:r>
              <a:rPr lang="fr-CA"/>
              <a:t>le port des </a:t>
            </a:r>
            <a:r>
              <a:rPr lang="fr-CA" kern="1200">
                <a:effectLst/>
              </a:rPr>
              <a:t>équipements de protection indiqués sur </a:t>
            </a:r>
            <a:r>
              <a:rPr lang="fr-CA"/>
              <a:t>l'affichette, l'hygiène </a:t>
            </a:r>
            <a:r>
              <a:rPr lang="fr-CA" kern="1200">
                <a:effectLst/>
              </a:rPr>
              <a:t>des mains en entrant et en sortant de la chambre ou après avoir donné des soins</a:t>
            </a:r>
            <a:r>
              <a:rPr lang="fr-CA"/>
              <a:t>, et</a:t>
            </a:r>
            <a:r>
              <a:rPr lang="fr-CA" kern="1200">
                <a:effectLst/>
              </a:rPr>
              <a:t> une limite stricte de deux personnes par usager</a:t>
            </a:r>
            <a:r>
              <a:rPr lang="fr-CA"/>
              <a:t>, sauf</a:t>
            </a:r>
            <a:r>
              <a:rPr lang="fr-CA" kern="1200">
                <a:effectLst/>
              </a:rPr>
              <a:t> circonstances exceptionnelles.</a:t>
            </a:r>
            <a:r>
              <a:rPr lang="fr-CA"/>
              <a:t> Ces modalités-là s'appliquent autant aux proches aidants qu'aux visiteurs. </a:t>
            </a:r>
          </a:p>
        </p:txBody>
      </p:sp>
      <p:sp>
        <p:nvSpPr>
          <p:cNvPr id="4" name="Espace réservé du numéro de diapositive 3"/>
          <p:cNvSpPr>
            <a:spLocks noGrp="1"/>
          </p:cNvSpPr>
          <p:nvPr>
            <p:ph type="sldNum" sz="quarter" idx="10"/>
          </p:nvPr>
        </p:nvSpPr>
        <p:spPr/>
        <p:txBody>
          <a:bodyPr/>
          <a:lstStyle/>
          <a:p>
            <a:fld id="{35462E95-36F6-4F24-8037-F32CEE4EC007}" type="slidenum">
              <a:rPr lang="fr-CA" smtClean="0"/>
              <a:t>20</a:t>
            </a:fld>
            <a:endParaRPr lang="fr-CA"/>
          </a:p>
        </p:txBody>
      </p:sp>
    </p:spTree>
    <p:extLst>
      <p:ext uri="{BB962C8B-B14F-4D97-AF65-F5344CB8AC3E}">
        <p14:creationId xmlns:p14="http://schemas.microsoft.com/office/powerpoint/2010/main" val="1493734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ea typeface="Calibri"/>
                <a:cs typeface="Calibri"/>
              </a:rPr>
              <a:t>On </a:t>
            </a:r>
            <a:r>
              <a:rPr lang="en-US" err="1">
                <a:ea typeface="Calibri"/>
                <a:cs typeface="Calibri"/>
              </a:rPr>
              <a:t>va</a:t>
            </a:r>
            <a:r>
              <a:rPr lang="en-US">
                <a:ea typeface="Calibri"/>
                <a:cs typeface="Calibri"/>
              </a:rPr>
              <a:t> </a:t>
            </a:r>
            <a:r>
              <a:rPr lang="en-US" err="1">
                <a:ea typeface="Calibri"/>
                <a:cs typeface="Calibri"/>
              </a:rPr>
              <a:t>maintenant</a:t>
            </a:r>
            <a:r>
              <a:rPr lang="en-US">
                <a:ea typeface="Calibri"/>
                <a:cs typeface="Calibri"/>
              </a:rPr>
              <a:t> </a:t>
            </a:r>
            <a:r>
              <a:rPr lang="en-US" err="1">
                <a:ea typeface="Calibri"/>
                <a:cs typeface="Calibri"/>
              </a:rPr>
              <a:t>jeter</a:t>
            </a:r>
            <a:r>
              <a:rPr lang="en-US">
                <a:ea typeface="Calibri"/>
                <a:cs typeface="Calibri"/>
              </a:rPr>
              <a:t> un coup </a:t>
            </a:r>
            <a:r>
              <a:rPr lang="en-US" err="1">
                <a:ea typeface="Calibri"/>
                <a:cs typeface="Calibri"/>
              </a:rPr>
              <a:t>d'oeil</a:t>
            </a:r>
            <a:r>
              <a:rPr lang="en-US">
                <a:ea typeface="Calibri"/>
                <a:cs typeface="Calibri"/>
              </a:rPr>
              <a:t> à </a:t>
            </a:r>
            <a:r>
              <a:rPr lang="en-US" err="1">
                <a:ea typeface="Calibri"/>
                <a:cs typeface="Calibri"/>
              </a:rPr>
              <a:t>ce</a:t>
            </a:r>
            <a:r>
              <a:rPr lang="en-US">
                <a:ea typeface="Calibri"/>
                <a:cs typeface="Calibri"/>
              </a:rPr>
              <a:t> que la </a:t>
            </a:r>
            <a:r>
              <a:rPr lang="en-US" err="1">
                <a:ea typeface="Calibri"/>
                <a:cs typeface="Calibri"/>
              </a:rPr>
              <a:t>politique</a:t>
            </a:r>
            <a:r>
              <a:rPr lang="en-US">
                <a:ea typeface="Calibri"/>
                <a:cs typeface="Calibri"/>
              </a:rPr>
              <a:t> change </a:t>
            </a:r>
            <a:r>
              <a:rPr lang="en-US" err="1">
                <a:ea typeface="Calibri"/>
                <a:cs typeface="Calibri"/>
              </a:rPr>
              <a:t>concrètement</a:t>
            </a:r>
            <a:r>
              <a:rPr lang="en-US">
                <a:ea typeface="Calibri"/>
                <a:cs typeface="Calibri"/>
              </a:rPr>
              <a:t>, et pour qui</a:t>
            </a:r>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21</a:t>
            </a:fld>
            <a:endParaRPr lang="fr-CA"/>
          </a:p>
        </p:txBody>
      </p:sp>
    </p:spTree>
    <p:extLst>
      <p:ext uri="{BB962C8B-B14F-4D97-AF65-F5344CB8AC3E}">
        <p14:creationId xmlns:p14="http://schemas.microsoft.com/office/powerpoint/2010/main" val="2951931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ea typeface="Calibri"/>
                <a:cs typeface="Calibri"/>
              </a:rPr>
              <a:t>D'abord, pour l'usager. La présence d'un proche améliore directement son expérience de soins : il est moins seul, moins anxieux, mieux soutenu. </a:t>
            </a:r>
          </a:p>
          <a:p>
            <a:r>
              <a:rPr lang="fr-CA">
                <a:ea typeface="Calibri"/>
                <a:cs typeface="Calibri"/>
              </a:rPr>
              <a:t>Ça favorise aussi une meilleure continuité des soins — le proche connaît l'histoire, les habitudes, les besoins de la personne, et cette information-là circule mieux quand il est présent. </a:t>
            </a:r>
          </a:p>
          <a:p>
            <a:r>
              <a:rPr lang="fr-CA">
                <a:ea typeface="Calibri"/>
                <a:cs typeface="Calibri"/>
              </a:rPr>
              <a:t>Et surtout, on respecte ses préférences et sa dignité : c'est l'usager qui décide qui l'accompagne. </a:t>
            </a:r>
          </a:p>
          <a:p>
            <a:r>
              <a:rPr lang="fr-CA">
                <a:ea typeface="Calibri"/>
                <a:cs typeface="Calibri"/>
              </a:rPr>
              <a:t>Ensuite, pour la personne proche aidante. La politique reconnaît officiellement son rôle et son expertise — elle n'est plus une visiteuse, elle est une partenaire. </a:t>
            </a:r>
          </a:p>
          <a:p>
            <a:r>
              <a:rPr lang="fr-CA">
                <a:ea typeface="Calibri"/>
                <a:cs typeface="Calibri"/>
              </a:rPr>
              <a:t>Concrètement, son accès est facilité, puisque les heures de visite ne s'appliquent plus à elle. Et elle peut participer activement aux soins, selon ses volontés et ses capacités — c'est important de le préciser : on l'invite, on ne l'oblige jamais. </a:t>
            </a:r>
          </a:p>
          <a:p>
            <a:r>
              <a:rPr lang="fr-CA">
                <a:ea typeface="Calibri"/>
                <a:cs typeface="Calibri"/>
              </a:rPr>
              <a:t>Ces avantages pour les usagers et leurs PPA se répercutent aussi sur nos équipes et sur l'organisation...</a:t>
            </a:r>
          </a:p>
          <a:p>
            <a:endParaRPr lang="en-US">
              <a:ea typeface="Calibri"/>
              <a:cs typeface="Calibri"/>
            </a:endParaRPr>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22</a:t>
            </a:fld>
            <a:endParaRPr lang="fr-CA"/>
          </a:p>
        </p:txBody>
      </p:sp>
    </p:spTree>
    <p:extLst>
      <p:ext uri="{BB962C8B-B14F-4D97-AF65-F5344CB8AC3E}">
        <p14:creationId xmlns:p14="http://schemas.microsoft.com/office/powerpoint/2010/main" val="10863500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t>Pour le personnel et </a:t>
            </a:r>
            <a:r>
              <a:rPr lang="en-US" err="1"/>
              <a:t>l'organisation</a:t>
            </a:r>
            <a:r>
              <a:rPr lang="en-US"/>
              <a:t> : la politique </a:t>
            </a:r>
            <a:r>
              <a:rPr lang="en-US" err="1"/>
              <a:t>harmonise</a:t>
            </a:r>
            <a:r>
              <a:rPr lang="en-US"/>
              <a:t> les pratiques. </a:t>
            </a:r>
            <a:r>
              <a:rPr lang="en-US" err="1"/>
              <a:t>Aujourd'hui</a:t>
            </a:r>
            <a:r>
              <a:rPr lang="en-US"/>
              <a:t>, les façons de faire </a:t>
            </a:r>
            <a:r>
              <a:rPr lang="en-US" err="1"/>
              <a:t>varient</a:t>
            </a:r>
            <a:r>
              <a:rPr lang="en-US"/>
              <a:t> </a:t>
            </a:r>
            <a:r>
              <a:rPr lang="en-US" err="1"/>
              <a:t>d'une</a:t>
            </a:r>
            <a:r>
              <a:rPr lang="en-US"/>
              <a:t> installation à </a:t>
            </a:r>
            <a:r>
              <a:rPr lang="en-US" err="1"/>
              <a:t>l'autre</a:t>
            </a:r>
            <a:r>
              <a:rPr lang="en-US"/>
              <a:t>, </a:t>
            </a:r>
            <a:r>
              <a:rPr lang="en-US" err="1"/>
              <a:t>parfois</a:t>
            </a:r>
            <a:r>
              <a:rPr lang="en-US"/>
              <a:t> </a:t>
            </a:r>
            <a:r>
              <a:rPr lang="en-US" err="1"/>
              <a:t>d'une</a:t>
            </a:r>
            <a:r>
              <a:rPr lang="en-US"/>
              <a:t> </a:t>
            </a:r>
            <a:r>
              <a:rPr lang="en-US" err="1"/>
              <a:t>unité</a:t>
            </a:r>
            <a:r>
              <a:rPr lang="en-US"/>
              <a:t> à </a:t>
            </a:r>
            <a:r>
              <a:rPr lang="en-US" err="1"/>
              <a:t>l'autre</a:t>
            </a:r>
            <a:r>
              <a:rPr lang="en-US"/>
              <a:t>; on se </a:t>
            </a:r>
            <a:r>
              <a:rPr lang="en-US" err="1"/>
              <a:t>donne</a:t>
            </a:r>
            <a:r>
              <a:rPr lang="en-US"/>
              <a:t> </a:t>
            </a:r>
            <a:r>
              <a:rPr lang="en-US" err="1"/>
              <a:t>maintenant</a:t>
            </a:r>
            <a:r>
              <a:rPr lang="en-US"/>
              <a:t> un cadre </a:t>
            </a:r>
            <a:r>
              <a:rPr lang="en-US" err="1"/>
              <a:t>commun</a:t>
            </a:r>
            <a:r>
              <a:rPr lang="en-US"/>
              <a:t>. Elle </a:t>
            </a:r>
            <a:r>
              <a:rPr lang="en-US" err="1"/>
              <a:t>renforce</a:t>
            </a:r>
            <a:r>
              <a:rPr lang="en-US"/>
              <a:t> </a:t>
            </a:r>
            <a:r>
              <a:rPr lang="en-US" err="1"/>
              <a:t>aussi</a:t>
            </a:r>
            <a:r>
              <a:rPr lang="en-US"/>
              <a:t> la culture de </a:t>
            </a:r>
            <a:r>
              <a:rPr lang="en-US" err="1"/>
              <a:t>partenariat</a:t>
            </a:r>
            <a:r>
              <a:rPr lang="en-US"/>
              <a:t> — le </a:t>
            </a:r>
            <a:r>
              <a:rPr lang="en-US" err="1"/>
              <a:t>proche</a:t>
            </a:r>
            <a:r>
              <a:rPr lang="en-US"/>
              <a:t> </a:t>
            </a:r>
            <a:r>
              <a:rPr lang="en-US" err="1"/>
              <a:t>devient</a:t>
            </a:r>
            <a:r>
              <a:rPr lang="en-US"/>
              <a:t> un </a:t>
            </a:r>
            <a:r>
              <a:rPr lang="en-US" err="1"/>
              <a:t>allié</a:t>
            </a:r>
            <a:r>
              <a:rPr lang="en-US"/>
              <a:t> dans les </a:t>
            </a:r>
            <a:r>
              <a:rPr lang="en-US" err="1"/>
              <a:t>soins</a:t>
            </a:r>
            <a:r>
              <a:rPr lang="en-US"/>
              <a:t> </a:t>
            </a:r>
            <a:r>
              <a:rPr lang="en-US" err="1"/>
              <a:t>plutôt</a:t>
            </a:r>
            <a:r>
              <a:rPr lang="en-US"/>
              <a:t> </a:t>
            </a:r>
            <a:r>
              <a:rPr lang="en-US" err="1"/>
              <a:t>qu'une</a:t>
            </a:r>
            <a:r>
              <a:rPr lang="en-US"/>
              <a:t> </a:t>
            </a:r>
            <a:r>
              <a:rPr lang="en-US" err="1"/>
              <a:t>présence</a:t>
            </a:r>
            <a:r>
              <a:rPr lang="en-US"/>
              <a:t> à </a:t>
            </a:r>
            <a:r>
              <a:rPr lang="en-US" err="1"/>
              <a:t>gérer</a:t>
            </a:r>
            <a:r>
              <a:rPr lang="en-US"/>
              <a:t>. La communication </a:t>
            </a:r>
            <a:r>
              <a:rPr lang="en-US" err="1"/>
              <a:t>s'en</a:t>
            </a:r>
            <a:r>
              <a:rPr lang="en-US"/>
              <a:t> </a:t>
            </a:r>
            <a:r>
              <a:rPr lang="en-US" err="1"/>
              <a:t>trouve</a:t>
            </a:r>
            <a:r>
              <a:rPr lang="en-US"/>
              <a:t> </a:t>
            </a:r>
            <a:r>
              <a:rPr lang="en-US" err="1"/>
              <a:t>améliorée</a:t>
            </a:r>
            <a:r>
              <a:rPr lang="en-US"/>
              <a:t>, et on </a:t>
            </a:r>
            <a:r>
              <a:rPr lang="en-US" err="1"/>
              <a:t>réduit</a:t>
            </a:r>
            <a:r>
              <a:rPr lang="en-US"/>
              <a:t> les tensions, </a:t>
            </a:r>
            <a:r>
              <a:rPr lang="en-US" err="1"/>
              <a:t>notamment</a:t>
            </a:r>
            <a:r>
              <a:rPr lang="en-US"/>
              <a:t> </a:t>
            </a:r>
            <a:r>
              <a:rPr lang="en-US" err="1"/>
              <a:t>celles</a:t>
            </a:r>
            <a:r>
              <a:rPr lang="en-US"/>
              <a:t> </a:t>
            </a:r>
            <a:r>
              <a:rPr lang="en-US" err="1"/>
              <a:t>liées</a:t>
            </a:r>
            <a:r>
              <a:rPr lang="en-US"/>
              <a:t> aux </a:t>
            </a:r>
            <a:r>
              <a:rPr lang="en-US" err="1"/>
              <a:t>heures</a:t>
            </a:r>
            <a:r>
              <a:rPr lang="en-US"/>
              <a:t> de </a:t>
            </a:r>
            <a:r>
              <a:rPr lang="en-US" err="1"/>
              <a:t>visite</a:t>
            </a:r>
            <a:r>
              <a:rPr lang="en-US"/>
              <a:t>, qui </a:t>
            </a:r>
            <a:r>
              <a:rPr lang="en-US" err="1"/>
              <a:t>sont</a:t>
            </a:r>
            <a:r>
              <a:rPr lang="en-US"/>
              <a:t> </a:t>
            </a:r>
            <a:r>
              <a:rPr lang="en-US" err="1"/>
              <a:t>souvent</a:t>
            </a:r>
            <a:r>
              <a:rPr lang="en-US"/>
              <a:t> </a:t>
            </a:r>
            <a:r>
              <a:rPr lang="en-US" err="1"/>
              <a:t>une</a:t>
            </a:r>
            <a:r>
              <a:rPr lang="en-US"/>
              <a:t> source de frictions au </a:t>
            </a:r>
            <a:r>
              <a:rPr lang="en-US" err="1"/>
              <a:t>quotidien</a:t>
            </a:r>
            <a:r>
              <a:rPr lang="en-US"/>
              <a:t>. </a:t>
            </a:r>
            <a:endParaRPr lang="fr-FR">
              <a:ea typeface="Calibri"/>
              <a:cs typeface="Calibri"/>
            </a:endParaRPr>
          </a:p>
          <a:p>
            <a:r>
              <a:rPr lang="en-US"/>
              <a:t>Ensuite, du </a:t>
            </a:r>
            <a:r>
              <a:rPr lang="en-US" err="1"/>
              <a:t>côté</a:t>
            </a:r>
            <a:r>
              <a:rPr lang="en-US"/>
              <a:t> de la </a:t>
            </a:r>
            <a:r>
              <a:rPr lang="en-US" err="1"/>
              <a:t>qualité</a:t>
            </a:r>
            <a:r>
              <a:rPr lang="en-US"/>
              <a:t> et de la sécurité des </a:t>
            </a:r>
            <a:r>
              <a:rPr lang="en-US" err="1"/>
              <a:t>soins</a:t>
            </a:r>
            <a:r>
              <a:rPr lang="en-US"/>
              <a:t> : la </a:t>
            </a:r>
            <a:r>
              <a:rPr lang="en-US" err="1"/>
              <a:t>présence</a:t>
            </a:r>
            <a:r>
              <a:rPr lang="en-US"/>
              <a:t> du </a:t>
            </a:r>
            <a:r>
              <a:rPr lang="en-US" err="1"/>
              <a:t>proche</a:t>
            </a:r>
            <a:r>
              <a:rPr lang="en-US"/>
              <a:t> </a:t>
            </a:r>
            <a:r>
              <a:rPr lang="en-US" err="1"/>
              <a:t>permet</a:t>
            </a:r>
            <a:r>
              <a:rPr lang="en-US"/>
              <a:t> </a:t>
            </a:r>
            <a:r>
              <a:rPr lang="en-US" err="1"/>
              <a:t>une</a:t>
            </a:r>
            <a:r>
              <a:rPr lang="en-US"/>
              <a:t> </a:t>
            </a:r>
            <a:r>
              <a:rPr lang="en-US" err="1"/>
              <a:t>meilleure</a:t>
            </a:r>
            <a:r>
              <a:rPr lang="en-US"/>
              <a:t> </a:t>
            </a:r>
            <a:r>
              <a:rPr lang="en-US" err="1"/>
              <a:t>prise</a:t>
            </a:r>
            <a:r>
              <a:rPr lang="en-US"/>
              <a:t> </a:t>
            </a:r>
            <a:r>
              <a:rPr lang="en-US" err="1"/>
              <a:t>en</a:t>
            </a:r>
            <a:r>
              <a:rPr lang="en-US"/>
              <a:t> charge </a:t>
            </a:r>
            <a:r>
              <a:rPr lang="en-US" err="1"/>
              <a:t>globale</a:t>
            </a:r>
            <a:r>
              <a:rPr lang="en-US"/>
              <a:t>, </a:t>
            </a:r>
            <a:r>
              <a:rPr lang="en-US" err="1"/>
              <a:t>parce</a:t>
            </a:r>
            <a:r>
              <a:rPr lang="en-US"/>
              <a:t> </a:t>
            </a:r>
            <a:r>
              <a:rPr lang="en-US" err="1"/>
              <a:t>qu'il</a:t>
            </a:r>
            <a:r>
              <a:rPr lang="en-US"/>
              <a:t> </a:t>
            </a:r>
            <a:r>
              <a:rPr lang="en-US" err="1"/>
              <a:t>apporte</a:t>
            </a:r>
            <a:r>
              <a:rPr lang="en-US"/>
              <a:t> </a:t>
            </a:r>
            <a:r>
              <a:rPr lang="en-US" err="1"/>
              <a:t>une</a:t>
            </a:r>
            <a:r>
              <a:rPr lang="en-US"/>
              <a:t> </a:t>
            </a:r>
            <a:r>
              <a:rPr lang="en-US" err="1"/>
              <a:t>connaissance</a:t>
            </a:r>
            <a:r>
              <a:rPr lang="en-US"/>
              <a:t> de </a:t>
            </a:r>
            <a:r>
              <a:rPr lang="en-US" err="1"/>
              <a:t>l'usager</a:t>
            </a:r>
            <a:r>
              <a:rPr lang="en-US"/>
              <a:t> </a:t>
            </a:r>
            <a:r>
              <a:rPr lang="en-US" err="1"/>
              <a:t>que</a:t>
            </a:r>
            <a:r>
              <a:rPr lang="en-US"/>
              <a:t> nous </a:t>
            </a:r>
            <a:r>
              <a:rPr lang="en-US" err="1"/>
              <a:t>n'avons</a:t>
            </a:r>
            <a:r>
              <a:rPr lang="en-US"/>
              <a:t> pas </a:t>
            </a:r>
            <a:r>
              <a:rPr lang="en-US" err="1"/>
              <a:t>toujours</a:t>
            </a:r>
            <a:r>
              <a:rPr lang="en-US"/>
              <a:t>. On </a:t>
            </a:r>
            <a:r>
              <a:rPr lang="en-US" err="1"/>
              <a:t>répond</a:t>
            </a:r>
            <a:r>
              <a:rPr lang="en-US"/>
              <a:t> </a:t>
            </a:r>
            <a:r>
              <a:rPr lang="en-US" err="1"/>
              <a:t>aussi</a:t>
            </a:r>
            <a:r>
              <a:rPr lang="en-US"/>
              <a:t> aux </a:t>
            </a:r>
            <a:r>
              <a:rPr lang="en-US" err="1"/>
              <a:t>normes</a:t>
            </a:r>
            <a:r>
              <a:rPr lang="en-US"/>
              <a:t> </a:t>
            </a:r>
            <a:r>
              <a:rPr lang="en-US" err="1"/>
              <a:t>d'Agrément</a:t>
            </a:r>
            <a:r>
              <a:rPr lang="en-US"/>
              <a:t> Canada et aux orientations </a:t>
            </a:r>
            <a:r>
              <a:rPr lang="en-US" err="1"/>
              <a:t>ministérielles</a:t>
            </a:r>
            <a:r>
              <a:rPr lang="en-US"/>
              <a:t>. Et on </a:t>
            </a:r>
            <a:r>
              <a:rPr lang="en-US" err="1"/>
              <a:t>vient</a:t>
            </a:r>
            <a:r>
              <a:rPr lang="en-US"/>
              <a:t> </a:t>
            </a:r>
            <a:r>
              <a:rPr lang="en-US" err="1"/>
              <a:t>prévenir</a:t>
            </a:r>
            <a:r>
              <a:rPr lang="en-US"/>
              <a:t> les </a:t>
            </a:r>
            <a:r>
              <a:rPr lang="en-US" err="1"/>
              <a:t>risques</a:t>
            </a:r>
            <a:r>
              <a:rPr lang="en-US"/>
              <a:t> </a:t>
            </a:r>
            <a:r>
              <a:rPr lang="en-US" err="1"/>
              <a:t>en</a:t>
            </a:r>
            <a:r>
              <a:rPr lang="en-US"/>
              <a:t> </a:t>
            </a:r>
            <a:r>
              <a:rPr lang="en-US" err="1"/>
              <a:t>encadrant</a:t>
            </a:r>
            <a:r>
              <a:rPr lang="en-US"/>
              <a:t> </a:t>
            </a:r>
            <a:r>
              <a:rPr lang="en-US" err="1"/>
              <a:t>clairement</a:t>
            </a:r>
            <a:r>
              <a:rPr lang="en-US"/>
              <a:t> la </a:t>
            </a:r>
            <a:r>
              <a:rPr lang="en-US" err="1"/>
              <a:t>prévention</a:t>
            </a:r>
            <a:r>
              <a:rPr lang="en-US"/>
              <a:t> des infections et la sécurité - on se </a:t>
            </a:r>
            <a:r>
              <a:rPr lang="en-US" err="1"/>
              <a:t>donne</a:t>
            </a:r>
            <a:r>
              <a:rPr lang="en-US"/>
              <a:t> des </a:t>
            </a:r>
            <a:r>
              <a:rPr lang="en-US" err="1"/>
              <a:t>repères</a:t>
            </a:r>
            <a:r>
              <a:rPr lang="en-US"/>
              <a:t> </a:t>
            </a:r>
            <a:r>
              <a:rPr lang="en-US" err="1"/>
              <a:t>solides</a:t>
            </a:r>
            <a:r>
              <a:rPr lang="en-US"/>
              <a:t> pour </a:t>
            </a:r>
            <a:r>
              <a:rPr lang="en-US" err="1"/>
              <a:t>intervenir</a:t>
            </a:r>
            <a:r>
              <a:rPr lang="en-US"/>
              <a:t> </a:t>
            </a:r>
            <a:r>
              <a:rPr lang="en-US" err="1"/>
              <a:t>quand</a:t>
            </a:r>
            <a:r>
              <a:rPr lang="en-US"/>
              <a:t> </a:t>
            </a:r>
            <a:r>
              <a:rPr lang="en-US" err="1"/>
              <a:t>c'est</a:t>
            </a:r>
            <a:r>
              <a:rPr lang="en-US"/>
              <a:t> </a:t>
            </a:r>
            <a:r>
              <a:rPr lang="en-US" err="1"/>
              <a:t>nécessaire</a:t>
            </a:r>
            <a:r>
              <a:rPr lang="en-US"/>
              <a:t>.</a:t>
            </a:r>
            <a:endParaRPr lang="fr-FR"/>
          </a:p>
          <a:p>
            <a:r>
              <a:rPr lang="en-US" err="1"/>
              <a:t>Autrement</a:t>
            </a:r>
            <a:r>
              <a:rPr lang="en-US"/>
              <a:t> </a:t>
            </a:r>
            <a:r>
              <a:rPr lang="en-US" err="1"/>
              <a:t>dit</a:t>
            </a:r>
            <a:r>
              <a:rPr lang="en-US"/>
              <a:t>, </a:t>
            </a:r>
            <a:r>
              <a:rPr lang="en-US" err="1"/>
              <a:t>une</a:t>
            </a:r>
            <a:r>
              <a:rPr lang="en-US"/>
              <a:t> politique </a:t>
            </a:r>
            <a:r>
              <a:rPr lang="en-US" err="1"/>
              <a:t>d'ouverture</a:t>
            </a:r>
            <a:r>
              <a:rPr lang="en-US"/>
              <a:t>, </a:t>
            </a:r>
            <a:r>
              <a:rPr lang="en-US" err="1"/>
              <a:t>ce</a:t>
            </a:r>
            <a:r>
              <a:rPr lang="en-US"/>
              <a:t> </a:t>
            </a:r>
            <a:r>
              <a:rPr lang="en-US" err="1"/>
              <a:t>n'est</a:t>
            </a:r>
            <a:r>
              <a:rPr lang="en-US"/>
              <a:t> pas </a:t>
            </a:r>
            <a:r>
              <a:rPr lang="en-US" err="1"/>
              <a:t>moins</a:t>
            </a:r>
            <a:r>
              <a:rPr lang="en-US"/>
              <a:t> </a:t>
            </a:r>
            <a:r>
              <a:rPr lang="en-US" err="1"/>
              <a:t>d'encadrement</a:t>
            </a:r>
            <a:r>
              <a:rPr lang="en-US"/>
              <a:t> : </a:t>
            </a:r>
            <a:r>
              <a:rPr lang="en-US" err="1"/>
              <a:t>c'est</a:t>
            </a:r>
            <a:r>
              <a:rPr lang="en-US"/>
              <a:t> un </a:t>
            </a:r>
            <a:r>
              <a:rPr lang="en-US" err="1"/>
              <a:t>encadrement</a:t>
            </a:r>
            <a:r>
              <a:rPr lang="en-US"/>
              <a:t> plus </a:t>
            </a:r>
            <a:r>
              <a:rPr lang="en-US" err="1"/>
              <a:t>clair</a:t>
            </a:r>
            <a:r>
              <a:rPr lang="en-US"/>
              <a:t>, pour tout le monde.</a:t>
            </a:r>
            <a:endParaRPr lang="fr-FR"/>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23</a:t>
            </a:fld>
            <a:endParaRPr lang="fr-CA"/>
          </a:p>
        </p:txBody>
      </p:sp>
    </p:spTree>
    <p:extLst>
      <p:ext uri="{BB962C8B-B14F-4D97-AF65-F5344CB8AC3E}">
        <p14:creationId xmlns:p14="http://schemas.microsoft.com/office/powerpoint/2010/main" val="1921902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Et qu'est-ce </a:t>
            </a:r>
            <a:r>
              <a:rPr lang="fr-CA" err="1"/>
              <a:t>qu,il</a:t>
            </a:r>
            <a:r>
              <a:rPr lang="fr-CA"/>
              <a:t> en est des impacts anticipés? bien c'est certain que cette politique-là ne se déploiera pas simplement en envoyant un courriel...</a:t>
            </a:r>
            <a:endParaRPr lang="fr-FR">
              <a:solidFill>
                <a:srgbClr val="444444"/>
              </a:solidFill>
              <a:ea typeface="Calibri"/>
              <a:cs typeface="Calibri"/>
            </a:endParaRPr>
          </a:p>
          <a:p>
            <a:r>
              <a:rPr lang="fr-CA"/>
              <a:t>Le premier impact, c'est une transformation de la culture organisationnelle: on passe d'une logique de visite, qu'on encadre et qu'on limite, à une logique de partenariat, où le proche est reconnu comme un acteur des soins. Bien que cette logique fasse déjà partie du quotidien de plusieurs employés, pour d'autres, ce sera un changement de posture qui prendra des ajustements. </a:t>
            </a:r>
            <a:endParaRPr lang="en-US">
              <a:solidFill>
                <a:srgbClr val="444444"/>
              </a:solidFill>
            </a:endParaRPr>
          </a:p>
          <a:p>
            <a:r>
              <a:rPr lang="fr-CA"/>
              <a:t>Le deuxième, c'est l'adaptation et l'harmonisation des pratiques, autant cliniques que de gestion. Concrètement, chaque secteur va devoir revoir ses façons de faire — l'affichage, l'accueil, les modalités de nuit, les outils — pour les aligner sur la politique. Les réalités de l'urgence, de l'hébergement ou de la réadaptation ne sont pas les mêmes, donc l'application demandera du jugement. </a:t>
            </a:r>
            <a:endParaRPr lang="en-US">
              <a:solidFill>
                <a:srgbClr val="444444"/>
              </a:solidFill>
            </a:endParaRPr>
          </a:p>
          <a:p>
            <a:r>
              <a:rPr lang="fr-CA"/>
              <a:t>Et le troisième, c'est la mobilisation des équipes et la gestion du changement. C'est probablement le plus important. On sait que certaines équipes vont avoir des appréhensions — sur la charge de travail, sur la sécurité, sur les situations difficiles. C'est légitime, et on doit les accompagner, pas seulement les informer. C'est exactement ce à quoi sert la stratégie de communication qu'on vous présente maintenant.</a:t>
            </a:r>
            <a:endParaRPr lang="en-US">
              <a:solidFill>
                <a:srgbClr val="444444"/>
              </a:solidFill>
            </a:endParaRPr>
          </a:p>
          <a:p>
            <a:endParaRPr lang="en-US">
              <a:ea typeface="Calibri"/>
              <a:cs typeface="Calibri"/>
            </a:endParaRPr>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24</a:t>
            </a:fld>
            <a:endParaRPr lang="fr-CA"/>
          </a:p>
        </p:txBody>
      </p:sp>
    </p:spTree>
    <p:extLst>
      <p:ext uri="{BB962C8B-B14F-4D97-AF65-F5344CB8AC3E}">
        <p14:creationId xmlns:p14="http://schemas.microsoft.com/office/powerpoint/2010/main" val="29213428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a:t>Alors, concrètement, comment on va déployer tout ça? </a:t>
            </a:r>
            <a:endParaRPr lang="fr-FR">
              <a:ea typeface="Calibri"/>
              <a:cs typeface="Calibri"/>
            </a:endParaRPr>
          </a:p>
          <a:p>
            <a:r>
              <a:rPr lang="fr-CA"/>
              <a:t>La stratégie de communication se fait en deux volets.</a:t>
            </a:r>
            <a:endParaRPr lang="fr-CA">
              <a:ea typeface="Calibri"/>
              <a:cs typeface="Calibri"/>
            </a:endParaRPr>
          </a:p>
          <a:p>
            <a:r>
              <a:rPr lang="fr-CA"/>
              <a:t>Le premier volet est le déploiement à l'interne, dès cet automne . On veut d'abord outiller nos équipes avant de communiquer à l'externe — parce qu'il faut que le personnel connaisse la politique avant que les usagers et les proches nous en parlent. Pour ça, une boîte à outils est mise à la disposition des gestionnaires : une affiche pour les employés, une foire aux questions, une capsule d'animation pour vos rencontres d'équipe, une présentation clé en main que vous pourrez utiliser telle quelle, et une page Intranet dédiée à la Politique accueillante. Vous n'avez donc rien à créer — le matériel est prêt. </a:t>
            </a:r>
            <a:endParaRPr lang="fr-CA">
              <a:ea typeface="Calibri"/>
              <a:cs typeface="Calibri"/>
            </a:endParaRPr>
          </a:p>
          <a:p>
            <a:r>
              <a:rPr lang="fr-CA"/>
              <a:t>Le deuxième volet sera le déploiement à l'externe prévu à l'hiver 2027. Là, on s'adresse aux usagers et à leurs proches, avec une affiche, une foire aux questions adaptée et un article dans le Portail Santé Montérégie.</a:t>
            </a:r>
            <a:endParaRPr lang="fr-CA">
              <a:ea typeface="Calibri"/>
              <a:cs typeface="Calibri"/>
            </a:endParaRPr>
          </a:p>
          <a:p>
            <a:r>
              <a:rPr lang="fr-CA"/>
              <a:t>Et pour assurer la pérennité — parce qu'une politique qui se déploie une fois puis qu'on oublie, ça ne change pas les pratiques — la politique sera intégrée aux journées d'accueil des nouveaux employés, avec des publications Intranet ponctuelles, des témoignages du personnel, des proches aidants et des usagers, des dépliants, et d'autres moyens. </a:t>
            </a:r>
            <a:endParaRPr lang="fr-CA">
              <a:ea typeface="Calibri"/>
              <a:cs typeface="Calibri"/>
            </a:endParaRPr>
          </a:p>
          <a:p>
            <a:r>
              <a:rPr lang="fr-CA"/>
              <a:t>L'objectif, c'est qu'elle devienne une référence vivante, pas un document sur une tablette. </a:t>
            </a:r>
            <a:endParaRPr lang="fr-CA">
              <a:ea typeface="Calibri"/>
              <a:cs typeface="Calibri"/>
            </a:endParaRPr>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25</a:t>
            </a:fld>
            <a:endParaRPr lang="fr-CA"/>
          </a:p>
        </p:txBody>
      </p:sp>
    </p:spTree>
    <p:extLst>
      <p:ext uri="{BB962C8B-B14F-4D97-AF65-F5344CB8AC3E}">
        <p14:creationId xmlns:p14="http://schemas.microsoft.com/office/powerpoint/2010/main" val="37329514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E0863-80C2-08A2-218F-6D970AFC3C1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170B062-5D85-D41C-B5B3-21E4B3F476CE}"/>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C418840A-F13C-BA0C-8F1F-EE501268866E}"/>
              </a:ext>
            </a:extLst>
          </p:cNvPr>
          <p:cNvSpPr>
            <a:spLocks noGrp="1"/>
          </p:cNvSpPr>
          <p:nvPr>
            <p:ph type="body" idx="1"/>
          </p:nvPr>
        </p:nvSpPr>
        <p:spPr/>
        <p:txBody>
          <a:bodyPr/>
          <a:lstStyle/>
          <a:p>
            <a:r>
              <a:rPr lang="fr-CA"/>
              <a:t>Avant de terminer, on reprend les messages clés avec lesquels on veut que vous repartiez</a:t>
            </a:r>
            <a:br>
              <a:rPr lang="fr-CA">
                <a:cs typeface="+mn-lt"/>
              </a:rPr>
            </a:br>
            <a:r>
              <a:rPr lang="fr-CA"/>
              <a:t>Le premier, et c'est le cœur du changement : les personnes proches aidantes ne sont pas des visiteurs, ce sont des partenaires de soins. Ce n'est pas qu'une question de vocabulaire — ça change qui a accès, quand, et à quel titre. Les </a:t>
            </a:r>
            <a:r>
              <a:rPr lang="fr-CA" err="1"/>
              <a:t>ppa</a:t>
            </a:r>
            <a:r>
              <a:rPr lang="fr-CA"/>
              <a:t> sont des alliés pour les intervenants. Le proche connaît l'usager, ses habitudes, son histoire. Bien accueilli, il nous aide; c'est un appui, pas une surcharge. </a:t>
            </a:r>
          </a:p>
          <a:p>
            <a:r>
              <a:rPr lang="fr-CA"/>
              <a:t>Le deuxième : ensemble, on assure des soins plus sûrs et plus humains. C'est le sens de cette politique, et c'est ce qu'on vous demande de porter dans vos équipes. </a:t>
            </a:r>
            <a:endParaRPr lang="fr-CA">
              <a:ea typeface="Calibri"/>
              <a:cs typeface="Calibri"/>
            </a:endParaRPr>
          </a:p>
          <a:p>
            <a:r>
              <a:rPr lang="fr-CA"/>
              <a:t>Le troisième, c'est qu'un milieu qui accueille bien les proches aidants, c'est un milieu où l'usager se sent plus soutenu et moins isolé. Et un usager mieux soutenu, c'est un usager qui va mieux. </a:t>
            </a:r>
            <a:endParaRPr lang="fr-CA">
              <a:ea typeface="Calibri"/>
              <a:cs typeface="Calibri"/>
            </a:endParaRPr>
          </a:p>
        </p:txBody>
      </p:sp>
      <p:sp>
        <p:nvSpPr>
          <p:cNvPr id="4" name="Espace réservé du numéro de diapositive 3">
            <a:extLst>
              <a:ext uri="{FF2B5EF4-FFF2-40B4-BE49-F238E27FC236}">
                <a16:creationId xmlns:a16="http://schemas.microsoft.com/office/drawing/2014/main" id="{6AFEFAA9-3470-EAAD-2C39-8BBB8B72AF39}"/>
              </a:ext>
            </a:extLst>
          </p:cNvPr>
          <p:cNvSpPr>
            <a:spLocks noGrp="1"/>
          </p:cNvSpPr>
          <p:nvPr>
            <p:ph type="sldNum" sz="quarter" idx="10"/>
          </p:nvPr>
        </p:nvSpPr>
        <p:spPr/>
        <p:txBody>
          <a:bodyPr/>
          <a:lstStyle/>
          <a:p>
            <a:fld id="{35462E95-36F6-4F24-8037-F32CEE4EC007}" type="slidenum">
              <a:rPr lang="fr-CA" smtClean="0"/>
              <a:t>26</a:t>
            </a:fld>
            <a:endParaRPr lang="fr-CA"/>
          </a:p>
        </p:txBody>
      </p:sp>
    </p:spTree>
    <p:extLst>
      <p:ext uri="{BB962C8B-B14F-4D97-AF65-F5344CB8AC3E}">
        <p14:creationId xmlns:p14="http://schemas.microsoft.com/office/powerpoint/2010/main" val="829674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en-US">
                <a:ea typeface="Calibri"/>
                <a:cs typeface="Calibri"/>
              </a:rPr>
              <a:t>GL</a:t>
            </a:r>
          </a:p>
        </p:txBody>
      </p:sp>
      <p:sp>
        <p:nvSpPr>
          <p:cNvPr id="4" name="Espace réservé du numéro de diapositive 3"/>
          <p:cNvSpPr>
            <a:spLocks noGrp="1"/>
          </p:cNvSpPr>
          <p:nvPr>
            <p:ph type="sldNum" sz="quarter" idx="5"/>
          </p:nvPr>
        </p:nvSpPr>
        <p:spPr/>
        <p:txBody>
          <a:bodyPr/>
          <a:lstStyle/>
          <a:p>
            <a:fld id="{35462E95-36F6-4F24-8037-F32CEE4EC007}" type="slidenum">
              <a:rPr lang="fr-CA" smtClean="0"/>
              <a:t>27</a:t>
            </a:fld>
            <a:endParaRPr lang="fr-CA"/>
          </a:p>
        </p:txBody>
      </p:sp>
    </p:spTree>
    <p:extLst>
      <p:ext uri="{BB962C8B-B14F-4D97-AF65-F5344CB8AC3E}">
        <p14:creationId xmlns:p14="http://schemas.microsoft.com/office/powerpoint/2010/main" val="3638265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0B5EE86-FD03-6366-0D40-616B182F2EE7}"/>
              </a:ext>
            </a:extLst>
          </p:cNvPr>
          <p:cNvSpPr>
            <a:spLocks noGrp="1"/>
          </p:cNvSpPr>
          <p:nvPr>
            <p:ph idx="1"/>
          </p:nvPr>
        </p:nvSpPr>
        <p:spPr>
          <a:xfrm>
            <a:off x="838200" y="1826684"/>
            <a:ext cx="10515600" cy="4349749"/>
          </a:xfrm>
          <a:prstGeom prst="rect">
            <a:avLst/>
          </a:prstGeo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9" name="Espace réservé du texte 11">
            <a:extLst>
              <a:ext uri="{FF2B5EF4-FFF2-40B4-BE49-F238E27FC236}">
                <a16:creationId xmlns:a16="http://schemas.microsoft.com/office/drawing/2014/main" id="{754809AF-9D8E-B935-FF0E-DF4954A0AF0C}"/>
              </a:ext>
            </a:extLst>
          </p:cNvPr>
          <p:cNvSpPr>
            <a:spLocks noGrp="1"/>
          </p:cNvSpPr>
          <p:nvPr>
            <p:ph type="body" sz="quarter" idx="13" hasCustomPrompt="1"/>
          </p:nvPr>
        </p:nvSpPr>
        <p:spPr>
          <a:xfrm>
            <a:off x="838201" y="740701"/>
            <a:ext cx="10513484" cy="670984"/>
          </a:xfrm>
          <a:prstGeom prst="rect">
            <a:avLst/>
          </a:prstGeom>
        </p:spPr>
        <p:txBody>
          <a:bodyPr/>
          <a:lstStyle>
            <a:lvl1pPr>
              <a:buNone/>
              <a:defRPr sz="3200">
                <a:solidFill>
                  <a:schemeClr val="tx1"/>
                </a:solidFill>
                <a:latin typeface="+mj-lt"/>
              </a:defRPr>
            </a:lvl1pPr>
          </a:lstStyle>
          <a:p>
            <a:pPr lvl="0"/>
            <a:r>
              <a:rPr lang="fr-FR"/>
              <a:t>Modifiez le style du titre</a:t>
            </a:r>
            <a:endParaRPr lang="fr-CA"/>
          </a:p>
        </p:txBody>
      </p:sp>
      <p:sp>
        <p:nvSpPr>
          <p:cNvPr id="5" name="Espace réservé du texte 7">
            <a:extLst>
              <a:ext uri="{FF2B5EF4-FFF2-40B4-BE49-F238E27FC236}">
                <a16:creationId xmlns:a16="http://schemas.microsoft.com/office/drawing/2014/main" id="{11DA51E2-F3CA-246E-A51E-723F47510766}"/>
              </a:ext>
            </a:extLst>
          </p:cNvPr>
          <p:cNvSpPr>
            <a:spLocks noGrp="1"/>
          </p:cNvSpPr>
          <p:nvPr>
            <p:ph type="body" sz="quarter" idx="14"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4" name="Espace réservé du numéro de diapositive 5">
            <a:extLst>
              <a:ext uri="{FF2B5EF4-FFF2-40B4-BE49-F238E27FC236}">
                <a16:creationId xmlns:a16="http://schemas.microsoft.com/office/drawing/2014/main" id="{42A2E5EA-1973-7718-B376-082A31F8EA23}"/>
              </a:ext>
            </a:extLst>
          </p:cNvPr>
          <p:cNvSpPr>
            <a:spLocks noGrp="1"/>
          </p:cNvSpPr>
          <p:nvPr>
            <p:ph type="sldNum" sz="quarter" idx="4"/>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40E6BFDD-DC63-4867-A7BD-B76920326FC0}" type="slidenum">
              <a:rPr lang="fr-CA" smtClean="0"/>
              <a:pPr/>
              <a:t>‹n°›</a:t>
            </a:fld>
            <a:endParaRPr lang="fr-CA"/>
          </a:p>
        </p:txBody>
      </p:sp>
      <p:sp>
        <p:nvSpPr>
          <p:cNvPr id="6" name="ZoneTexte 5">
            <a:extLst>
              <a:ext uri="{FF2B5EF4-FFF2-40B4-BE49-F238E27FC236}">
                <a16:creationId xmlns:a16="http://schemas.microsoft.com/office/drawing/2014/main" id="{F0103595-13B4-22DD-1346-588D7F64A631}"/>
              </a:ext>
            </a:extLst>
          </p:cNvPr>
          <p:cNvSpPr txBox="1"/>
          <p:nvPr/>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1"/>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115353253"/>
      </p:ext>
    </p:extLst>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9E568C-A0C0-6EB5-DC90-44AC5793AF45}"/>
              </a:ext>
            </a:extLst>
          </p:cNvPr>
          <p:cNvSpPr>
            <a:spLocks noGrp="1"/>
          </p:cNvSpPr>
          <p:nvPr>
            <p:ph type="title"/>
          </p:nvPr>
        </p:nvSpPr>
        <p:spPr>
          <a:xfrm>
            <a:off x="840318" y="1924811"/>
            <a:ext cx="3932767" cy="544083"/>
          </a:xfrm>
          <a:prstGeom prst="rect">
            <a:avLst/>
          </a:prstGeom>
        </p:spPr>
        <p:txBody>
          <a:bodyPr anchor="t" anchorCtr="0">
            <a:normAutofit/>
          </a:bodyPr>
          <a:lstStyle>
            <a:lvl1pPr>
              <a:defRPr sz="2400">
                <a:solidFill>
                  <a:schemeClr val="accent1"/>
                </a:solidFill>
              </a:defRPr>
            </a:lvl1pPr>
          </a:lstStyle>
          <a:p>
            <a:r>
              <a:rPr lang="fr-CA"/>
              <a:t>Modifier le style du titre</a:t>
            </a:r>
          </a:p>
        </p:txBody>
      </p:sp>
      <p:sp>
        <p:nvSpPr>
          <p:cNvPr id="5" name="Espace réservé du texte 3">
            <a:extLst>
              <a:ext uri="{FF2B5EF4-FFF2-40B4-BE49-F238E27FC236}">
                <a16:creationId xmlns:a16="http://schemas.microsoft.com/office/drawing/2014/main" id="{81C5B41E-09AB-998E-F3AA-CE096360E41B}"/>
              </a:ext>
            </a:extLst>
          </p:cNvPr>
          <p:cNvSpPr>
            <a:spLocks noGrp="1"/>
          </p:cNvSpPr>
          <p:nvPr>
            <p:ph type="body" sz="half" idx="2" hasCustomPrompt="1"/>
          </p:nvPr>
        </p:nvSpPr>
        <p:spPr>
          <a:xfrm>
            <a:off x="840317" y="2564904"/>
            <a:ext cx="10513483" cy="3304613"/>
          </a:xfrm>
          <a:prstGeom prst="rect">
            <a:avLst/>
          </a:prstGeom>
        </p:spPr>
        <p:txBody>
          <a:bodyPr numCol="2" spcCol="540000">
            <a:normAutofit/>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867"/>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fr-FR"/>
              <a:t>Cliquez pour modifier les styles du texte du masque </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fr-FR"/>
              <a:t>Cliquez pour modifier les styles du texte du masque</a:t>
            </a:r>
          </a:p>
          <a:p>
            <a:pPr lvl="0"/>
            <a:endParaRPr lang="fr-FR"/>
          </a:p>
        </p:txBody>
      </p:sp>
      <p:sp>
        <p:nvSpPr>
          <p:cNvPr id="8" name="Espace réservé du texte 11">
            <a:extLst>
              <a:ext uri="{FF2B5EF4-FFF2-40B4-BE49-F238E27FC236}">
                <a16:creationId xmlns:a16="http://schemas.microsoft.com/office/drawing/2014/main" id="{33494170-6C82-08AB-C1F6-05D0DD8867F3}"/>
              </a:ext>
            </a:extLst>
          </p:cNvPr>
          <p:cNvSpPr>
            <a:spLocks noGrp="1"/>
          </p:cNvSpPr>
          <p:nvPr>
            <p:ph type="body" sz="quarter" idx="13" hasCustomPrompt="1"/>
          </p:nvPr>
        </p:nvSpPr>
        <p:spPr>
          <a:xfrm>
            <a:off x="838201" y="740701"/>
            <a:ext cx="10513484" cy="670984"/>
          </a:xfrm>
          <a:prstGeom prst="rect">
            <a:avLst/>
          </a:prstGeom>
        </p:spPr>
        <p:txBody>
          <a:bodyPr/>
          <a:lstStyle>
            <a:lvl1pPr>
              <a:buNone/>
              <a:defRPr sz="3200">
                <a:solidFill>
                  <a:schemeClr val="tx1"/>
                </a:solidFill>
                <a:latin typeface="+mj-lt"/>
              </a:defRPr>
            </a:lvl1pPr>
          </a:lstStyle>
          <a:p>
            <a:pPr lvl="0"/>
            <a:r>
              <a:rPr lang="fr-FR"/>
              <a:t>Modifiez le style du titre</a:t>
            </a:r>
            <a:endParaRPr lang="fr-CA"/>
          </a:p>
        </p:txBody>
      </p:sp>
      <p:sp>
        <p:nvSpPr>
          <p:cNvPr id="7" name="Espace réservé du texte 7">
            <a:extLst>
              <a:ext uri="{FF2B5EF4-FFF2-40B4-BE49-F238E27FC236}">
                <a16:creationId xmlns:a16="http://schemas.microsoft.com/office/drawing/2014/main" id="{3E9F3ED7-4736-7249-E74F-0653F58FA91A}"/>
              </a:ext>
            </a:extLst>
          </p:cNvPr>
          <p:cNvSpPr>
            <a:spLocks noGrp="1"/>
          </p:cNvSpPr>
          <p:nvPr>
            <p:ph type="body" sz="quarter" idx="14"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4" name="Espace réservé du numéro de diapositive 5">
            <a:extLst>
              <a:ext uri="{FF2B5EF4-FFF2-40B4-BE49-F238E27FC236}">
                <a16:creationId xmlns:a16="http://schemas.microsoft.com/office/drawing/2014/main" id="{DDF53DFF-A7D5-CC34-B726-66D5E497DB5A}"/>
              </a:ext>
            </a:extLst>
          </p:cNvPr>
          <p:cNvSpPr>
            <a:spLocks noGrp="1"/>
          </p:cNvSpPr>
          <p:nvPr>
            <p:ph type="sldNum" sz="quarter" idx="4"/>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40E6BFDD-DC63-4867-A7BD-B76920326FC0}" type="slidenum">
              <a:rPr lang="fr-CA" smtClean="0"/>
              <a:pPr/>
              <a:t>‹n°›</a:t>
            </a:fld>
            <a:endParaRPr lang="fr-CA"/>
          </a:p>
        </p:txBody>
      </p:sp>
      <p:sp>
        <p:nvSpPr>
          <p:cNvPr id="6" name="ZoneTexte 5">
            <a:extLst>
              <a:ext uri="{FF2B5EF4-FFF2-40B4-BE49-F238E27FC236}">
                <a16:creationId xmlns:a16="http://schemas.microsoft.com/office/drawing/2014/main" id="{D8F19D44-AE5E-B97F-6226-E870E9717984}"/>
              </a:ext>
            </a:extLst>
          </p:cNvPr>
          <p:cNvSpPr txBox="1"/>
          <p:nvPr/>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1"/>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380604929"/>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7622D76-894D-AD1F-EC10-550A6729AFBD}"/>
              </a:ext>
            </a:extLst>
          </p:cNvPr>
          <p:cNvSpPr>
            <a:spLocks noGrp="1"/>
          </p:cNvSpPr>
          <p:nvPr>
            <p:ph sz="half" idx="1"/>
          </p:nvPr>
        </p:nvSpPr>
        <p:spPr>
          <a:xfrm>
            <a:off x="838200" y="1826684"/>
            <a:ext cx="5156200" cy="4349749"/>
          </a:xfrm>
          <a:prstGeom prst="rect">
            <a:avLst/>
          </a:prstGeo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u contenu 3">
            <a:extLst>
              <a:ext uri="{FF2B5EF4-FFF2-40B4-BE49-F238E27FC236}">
                <a16:creationId xmlns:a16="http://schemas.microsoft.com/office/drawing/2014/main" id="{352C815A-933C-BE6D-E91F-0AB38952DC14}"/>
              </a:ext>
            </a:extLst>
          </p:cNvPr>
          <p:cNvSpPr>
            <a:spLocks noGrp="1"/>
          </p:cNvSpPr>
          <p:nvPr>
            <p:ph sz="half" idx="2"/>
          </p:nvPr>
        </p:nvSpPr>
        <p:spPr>
          <a:xfrm>
            <a:off x="6197600" y="1826684"/>
            <a:ext cx="5156200" cy="4349749"/>
          </a:xfrm>
          <a:prstGeom prst="rect">
            <a:avLst/>
          </a:prstGeo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6" name="Espace réservé du texte 11">
            <a:extLst>
              <a:ext uri="{FF2B5EF4-FFF2-40B4-BE49-F238E27FC236}">
                <a16:creationId xmlns:a16="http://schemas.microsoft.com/office/drawing/2014/main" id="{7EA601D3-EDE4-1342-8DB0-826E65F2C956}"/>
              </a:ext>
            </a:extLst>
          </p:cNvPr>
          <p:cNvSpPr>
            <a:spLocks noGrp="1"/>
          </p:cNvSpPr>
          <p:nvPr>
            <p:ph type="body" sz="quarter" idx="13" hasCustomPrompt="1"/>
          </p:nvPr>
        </p:nvSpPr>
        <p:spPr>
          <a:xfrm>
            <a:off x="838201" y="740701"/>
            <a:ext cx="10513484" cy="670984"/>
          </a:xfrm>
          <a:prstGeom prst="rect">
            <a:avLst/>
          </a:prstGeom>
        </p:spPr>
        <p:txBody>
          <a:bodyPr/>
          <a:lstStyle>
            <a:lvl1pPr>
              <a:buNone/>
              <a:defRPr sz="3200">
                <a:solidFill>
                  <a:schemeClr val="tx1"/>
                </a:solidFill>
                <a:latin typeface="+mj-lt"/>
              </a:defRPr>
            </a:lvl1pPr>
          </a:lstStyle>
          <a:p>
            <a:pPr lvl="0"/>
            <a:r>
              <a:rPr lang="fr-FR"/>
              <a:t>Modifiez le style du titre</a:t>
            </a:r>
            <a:endParaRPr lang="fr-CA"/>
          </a:p>
        </p:txBody>
      </p:sp>
      <p:sp>
        <p:nvSpPr>
          <p:cNvPr id="8" name="Espace réservé du texte 7">
            <a:extLst>
              <a:ext uri="{FF2B5EF4-FFF2-40B4-BE49-F238E27FC236}">
                <a16:creationId xmlns:a16="http://schemas.microsoft.com/office/drawing/2014/main" id="{2E87F2A8-AB5C-E595-4B2A-AC4D9A971A54}"/>
              </a:ext>
            </a:extLst>
          </p:cNvPr>
          <p:cNvSpPr>
            <a:spLocks noGrp="1"/>
          </p:cNvSpPr>
          <p:nvPr>
            <p:ph type="body" sz="quarter" idx="14"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5FE0C06C-2C86-C603-E88C-1AFAA7587B56}"/>
              </a:ext>
            </a:extLst>
          </p:cNvPr>
          <p:cNvSpPr>
            <a:spLocks noGrp="1"/>
          </p:cNvSpPr>
          <p:nvPr>
            <p:ph type="sldNum" sz="quarter" idx="4"/>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40E6BFDD-DC63-4867-A7BD-B76920326FC0}" type="slidenum">
              <a:rPr lang="fr-CA" smtClean="0"/>
              <a:pPr/>
              <a:t>‹n°›</a:t>
            </a:fld>
            <a:endParaRPr lang="fr-CA"/>
          </a:p>
        </p:txBody>
      </p:sp>
      <p:sp>
        <p:nvSpPr>
          <p:cNvPr id="7" name="ZoneTexte 6">
            <a:extLst>
              <a:ext uri="{FF2B5EF4-FFF2-40B4-BE49-F238E27FC236}">
                <a16:creationId xmlns:a16="http://schemas.microsoft.com/office/drawing/2014/main" id="{F35023BC-280C-E426-FE0E-FA2410BD4545}"/>
              </a:ext>
            </a:extLst>
          </p:cNvPr>
          <p:cNvSpPr txBox="1"/>
          <p:nvPr/>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1"/>
                </a:solidFill>
              </a:rPr>
              <a:t>Santé Québec Votre territoire – Universitaire (si applicable)</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785054585"/>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2E46C65-A086-B040-D74A-542EAA35D26A}"/>
              </a:ext>
            </a:extLst>
          </p:cNvPr>
          <p:cNvSpPr>
            <a:spLocks noGrp="1"/>
          </p:cNvSpPr>
          <p:nvPr>
            <p:ph type="body" idx="1"/>
          </p:nvPr>
        </p:nvSpPr>
        <p:spPr>
          <a:xfrm>
            <a:off x="815414" y="1796819"/>
            <a:ext cx="4914999" cy="825500"/>
          </a:xfrm>
          <a:prstGeom prst="rect">
            <a:avLst/>
          </a:prstGeom>
        </p:spPr>
        <p:txBody>
          <a:bodyPr anchor="b">
            <a:noAutofit/>
          </a:bodyPr>
          <a:lstStyle>
            <a:lvl1pPr marL="0" indent="0">
              <a:buNone/>
              <a:defRPr sz="2667" b="1">
                <a:solidFill>
                  <a:schemeClr val="accent1"/>
                </a:solidFill>
                <a:latin typeface="Segoe UI Semibold" panose="020B0702040204020203" pitchFamily="34" charset="0"/>
                <a:cs typeface="Segoe UI Semibold" panose="020B0702040204020203"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CA"/>
              <a:t>Cliquez pour modifier les styles du texte du masque</a:t>
            </a:r>
          </a:p>
        </p:txBody>
      </p:sp>
      <p:sp>
        <p:nvSpPr>
          <p:cNvPr id="4" name="Espace réservé du contenu 3">
            <a:extLst>
              <a:ext uri="{FF2B5EF4-FFF2-40B4-BE49-F238E27FC236}">
                <a16:creationId xmlns:a16="http://schemas.microsoft.com/office/drawing/2014/main" id="{265FF221-DC3B-FE1A-C8FF-95C2E2371E72}"/>
              </a:ext>
            </a:extLst>
          </p:cNvPr>
          <p:cNvSpPr>
            <a:spLocks noGrp="1"/>
          </p:cNvSpPr>
          <p:nvPr>
            <p:ph sz="half" idx="2"/>
          </p:nvPr>
        </p:nvSpPr>
        <p:spPr>
          <a:xfrm>
            <a:off x="815414" y="2622319"/>
            <a:ext cx="4914999" cy="3683000"/>
          </a:xfrm>
          <a:prstGeom prst="rect">
            <a:avLst/>
          </a:prstGeom>
        </p:spPr>
        <p:txBody>
          <a:bodyPr/>
          <a:lstStyle>
            <a:lvl1pPr>
              <a:defRPr sz="2400"/>
            </a:lvl1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5" name="Espace réservé du texte 4">
            <a:extLst>
              <a:ext uri="{FF2B5EF4-FFF2-40B4-BE49-F238E27FC236}">
                <a16:creationId xmlns:a16="http://schemas.microsoft.com/office/drawing/2014/main" id="{A08EE838-7F54-8C72-878C-54C767CC446E}"/>
              </a:ext>
            </a:extLst>
          </p:cNvPr>
          <p:cNvSpPr>
            <a:spLocks noGrp="1"/>
          </p:cNvSpPr>
          <p:nvPr>
            <p:ph type="body" sz="quarter" idx="3"/>
          </p:nvPr>
        </p:nvSpPr>
        <p:spPr>
          <a:xfrm>
            <a:off x="5903979" y="1796819"/>
            <a:ext cx="5183717" cy="825500"/>
          </a:xfrm>
          <a:prstGeom prst="rect">
            <a:avLst/>
          </a:prstGeom>
        </p:spPr>
        <p:txBody>
          <a:bodyPr anchor="b">
            <a:noAutofit/>
          </a:bodyPr>
          <a:lstStyle>
            <a:lvl1pPr marL="0" indent="0">
              <a:buNone/>
              <a:defRPr sz="2667" b="1">
                <a:solidFill>
                  <a:schemeClr val="accent1"/>
                </a:solidFill>
                <a:latin typeface="Segoe UI Semibold" panose="020B0702040204020203" pitchFamily="34" charset="0"/>
                <a:cs typeface="Segoe UI Semibold" panose="020B0702040204020203"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CA"/>
              <a:t>Cliquez pour modifier les styles du texte du masque</a:t>
            </a:r>
          </a:p>
        </p:txBody>
      </p:sp>
      <p:sp>
        <p:nvSpPr>
          <p:cNvPr id="6" name="Espace réservé du contenu 5">
            <a:extLst>
              <a:ext uri="{FF2B5EF4-FFF2-40B4-BE49-F238E27FC236}">
                <a16:creationId xmlns:a16="http://schemas.microsoft.com/office/drawing/2014/main" id="{F036F56F-E875-D014-551C-35E1DFC26348}"/>
              </a:ext>
            </a:extLst>
          </p:cNvPr>
          <p:cNvSpPr>
            <a:spLocks noGrp="1"/>
          </p:cNvSpPr>
          <p:nvPr>
            <p:ph sz="quarter" idx="4"/>
          </p:nvPr>
        </p:nvSpPr>
        <p:spPr>
          <a:xfrm>
            <a:off x="5903979" y="2622319"/>
            <a:ext cx="5183717" cy="3683000"/>
          </a:xfrm>
          <a:prstGeom prst="rect">
            <a:avLst/>
          </a:prstGeo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8" name="Espace réservé du texte 11">
            <a:extLst>
              <a:ext uri="{FF2B5EF4-FFF2-40B4-BE49-F238E27FC236}">
                <a16:creationId xmlns:a16="http://schemas.microsoft.com/office/drawing/2014/main" id="{A626CF9C-9902-5D46-7261-78846EC0EE38}"/>
              </a:ext>
            </a:extLst>
          </p:cNvPr>
          <p:cNvSpPr>
            <a:spLocks noGrp="1"/>
          </p:cNvSpPr>
          <p:nvPr>
            <p:ph type="body" sz="quarter" idx="13" hasCustomPrompt="1"/>
          </p:nvPr>
        </p:nvSpPr>
        <p:spPr>
          <a:xfrm>
            <a:off x="838201" y="740701"/>
            <a:ext cx="10513484" cy="670984"/>
          </a:xfrm>
          <a:prstGeom prst="rect">
            <a:avLst/>
          </a:prstGeom>
        </p:spPr>
        <p:txBody>
          <a:bodyPr/>
          <a:lstStyle>
            <a:lvl1pPr>
              <a:buNone/>
              <a:defRPr sz="3200">
                <a:solidFill>
                  <a:schemeClr val="tx1"/>
                </a:solidFill>
                <a:latin typeface="+mj-lt"/>
              </a:defRPr>
            </a:lvl1pPr>
          </a:lstStyle>
          <a:p>
            <a:pPr lvl="0"/>
            <a:r>
              <a:rPr lang="fr-FR"/>
              <a:t>Modifiez le style du titre</a:t>
            </a:r>
            <a:endParaRPr lang="fr-CA"/>
          </a:p>
        </p:txBody>
      </p:sp>
      <p:sp>
        <p:nvSpPr>
          <p:cNvPr id="10" name="Espace réservé du texte 7">
            <a:extLst>
              <a:ext uri="{FF2B5EF4-FFF2-40B4-BE49-F238E27FC236}">
                <a16:creationId xmlns:a16="http://schemas.microsoft.com/office/drawing/2014/main" id="{016B714D-26CC-FBCD-EEDD-2B59578C9C45}"/>
              </a:ext>
            </a:extLst>
          </p:cNvPr>
          <p:cNvSpPr>
            <a:spLocks noGrp="1"/>
          </p:cNvSpPr>
          <p:nvPr>
            <p:ph type="body" sz="quarter" idx="14"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7" name="Espace réservé du numéro de diapositive 5">
            <a:extLst>
              <a:ext uri="{FF2B5EF4-FFF2-40B4-BE49-F238E27FC236}">
                <a16:creationId xmlns:a16="http://schemas.microsoft.com/office/drawing/2014/main" id="{4EF59B57-25D4-8012-65BB-287F2F1758BC}"/>
              </a:ext>
            </a:extLst>
          </p:cNvPr>
          <p:cNvSpPr>
            <a:spLocks noGrp="1"/>
          </p:cNvSpPr>
          <p:nvPr>
            <p:ph type="sldNum" sz="quarter" idx="15"/>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40E6BFDD-DC63-4867-A7BD-B76920326FC0}" type="slidenum">
              <a:rPr lang="fr-CA" smtClean="0"/>
              <a:pPr/>
              <a:t>‹n°›</a:t>
            </a:fld>
            <a:endParaRPr lang="fr-CA"/>
          </a:p>
        </p:txBody>
      </p:sp>
      <p:sp>
        <p:nvSpPr>
          <p:cNvPr id="9" name="ZoneTexte 8">
            <a:extLst>
              <a:ext uri="{FF2B5EF4-FFF2-40B4-BE49-F238E27FC236}">
                <a16:creationId xmlns:a16="http://schemas.microsoft.com/office/drawing/2014/main" id="{64B45C5F-CB44-6B73-FCAC-1971B809AC07}"/>
              </a:ext>
            </a:extLst>
          </p:cNvPr>
          <p:cNvSpPr txBox="1"/>
          <p:nvPr/>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1"/>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190348377"/>
      </p:ext>
    </p:extLst>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u avec légende">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7FDCBA3F-660B-5925-A289-200380D85CF3}"/>
              </a:ext>
            </a:extLst>
          </p:cNvPr>
          <p:cNvSpPr>
            <a:spLocks noGrp="1"/>
          </p:cNvSpPr>
          <p:nvPr>
            <p:ph type="title"/>
          </p:nvPr>
        </p:nvSpPr>
        <p:spPr>
          <a:xfrm>
            <a:off x="840318" y="1924811"/>
            <a:ext cx="3932767" cy="544083"/>
          </a:xfrm>
          <a:prstGeom prst="rect">
            <a:avLst/>
          </a:prstGeom>
        </p:spPr>
        <p:txBody>
          <a:bodyPr anchor="t" anchorCtr="0">
            <a:normAutofit/>
          </a:bodyPr>
          <a:lstStyle>
            <a:lvl1pPr>
              <a:defRPr sz="2400">
                <a:solidFill>
                  <a:schemeClr val="accent1"/>
                </a:solidFill>
              </a:defRPr>
            </a:lvl1pPr>
          </a:lstStyle>
          <a:p>
            <a:r>
              <a:rPr lang="fr-CA"/>
              <a:t>Modifier le style du titre</a:t>
            </a:r>
          </a:p>
        </p:txBody>
      </p:sp>
      <p:sp>
        <p:nvSpPr>
          <p:cNvPr id="10" name="Espace réservé du texte 3">
            <a:extLst>
              <a:ext uri="{FF2B5EF4-FFF2-40B4-BE49-F238E27FC236}">
                <a16:creationId xmlns:a16="http://schemas.microsoft.com/office/drawing/2014/main" id="{CA642D2D-9BAA-E3E8-F217-7DD84A85E929}"/>
              </a:ext>
            </a:extLst>
          </p:cNvPr>
          <p:cNvSpPr>
            <a:spLocks noGrp="1"/>
          </p:cNvSpPr>
          <p:nvPr>
            <p:ph type="body" sz="half" idx="2"/>
          </p:nvPr>
        </p:nvSpPr>
        <p:spPr>
          <a:xfrm>
            <a:off x="840318" y="2564904"/>
            <a:ext cx="3932767" cy="3304613"/>
          </a:xfrm>
          <a:prstGeom prst="rect">
            <a:avLst/>
          </a:prstGeom>
        </p:spPr>
        <p:txBody>
          <a:bodyPr>
            <a:normAutofit/>
          </a:bodyPr>
          <a:lstStyle>
            <a:lvl1pPr marL="0" indent="0">
              <a:buNone/>
              <a:defRPr sz="1867"/>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CA"/>
              <a:t>Cliquez pour modifier les styles du texte du masque</a:t>
            </a:r>
          </a:p>
        </p:txBody>
      </p:sp>
      <p:sp>
        <p:nvSpPr>
          <p:cNvPr id="11" name="Espace réservé du contenu 5">
            <a:extLst>
              <a:ext uri="{FF2B5EF4-FFF2-40B4-BE49-F238E27FC236}">
                <a16:creationId xmlns:a16="http://schemas.microsoft.com/office/drawing/2014/main" id="{BD519BD6-5F05-F52C-19AF-58BD8D5F9A22}"/>
              </a:ext>
            </a:extLst>
          </p:cNvPr>
          <p:cNvSpPr>
            <a:spLocks noGrp="1"/>
          </p:cNvSpPr>
          <p:nvPr>
            <p:ph sz="quarter" idx="4"/>
          </p:nvPr>
        </p:nvSpPr>
        <p:spPr>
          <a:xfrm>
            <a:off x="5135893" y="1924810"/>
            <a:ext cx="6048672" cy="3944707"/>
          </a:xfrm>
          <a:prstGeom prst="rect">
            <a:avLst/>
          </a:prstGeo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3" name="Espace réservé du texte 11">
            <a:extLst>
              <a:ext uri="{FF2B5EF4-FFF2-40B4-BE49-F238E27FC236}">
                <a16:creationId xmlns:a16="http://schemas.microsoft.com/office/drawing/2014/main" id="{736E3B41-5BD1-922F-EE25-C32A5A9DF7E4}"/>
              </a:ext>
            </a:extLst>
          </p:cNvPr>
          <p:cNvSpPr>
            <a:spLocks noGrp="1"/>
          </p:cNvSpPr>
          <p:nvPr>
            <p:ph type="body" sz="quarter" idx="13" hasCustomPrompt="1"/>
          </p:nvPr>
        </p:nvSpPr>
        <p:spPr>
          <a:xfrm>
            <a:off x="838201" y="740701"/>
            <a:ext cx="10513484" cy="670984"/>
          </a:xfrm>
          <a:prstGeom prst="rect">
            <a:avLst/>
          </a:prstGeom>
        </p:spPr>
        <p:txBody>
          <a:bodyPr/>
          <a:lstStyle>
            <a:lvl1pPr>
              <a:buNone/>
              <a:defRPr sz="3200">
                <a:solidFill>
                  <a:schemeClr val="tx1"/>
                </a:solidFill>
                <a:latin typeface="+mj-lt"/>
              </a:defRPr>
            </a:lvl1pPr>
          </a:lstStyle>
          <a:p>
            <a:pPr lvl="0"/>
            <a:r>
              <a:rPr lang="fr-FR"/>
              <a:t>Modifiez le style du titre</a:t>
            </a:r>
            <a:endParaRPr lang="fr-CA"/>
          </a:p>
        </p:txBody>
      </p:sp>
      <p:sp>
        <p:nvSpPr>
          <p:cNvPr id="4" name="Espace réservé du texte 7">
            <a:extLst>
              <a:ext uri="{FF2B5EF4-FFF2-40B4-BE49-F238E27FC236}">
                <a16:creationId xmlns:a16="http://schemas.microsoft.com/office/drawing/2014/main" id="{F8CD0BA8-FE96-FDBC-CD46-990CAFB6D85F}"/>
              </a:ext>
            </a:extLst>
          </p:cNvPr>
          <p:cNvSpPr>
            <a:spLocks noGrp="1"/>
          </p:cNvSpPr>
          <p:nvPr>
            <p:ph type="body" sz="quarter" idx="14"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31321283-DC80-C179-BDC6-2542003DC9DA}"/>
              </a:ext>
            </a:extLst>
          </p:cNvPr>
          <p:cNvSpPr>
            <a:spLocks noGrp="1"/>
          </p:cNvSpPr>
          <p:nvPr>
            <p:ph type="sldNum" sz="quarter" idx="15"/>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40E6BFDD-DC63-4867-A7BD-B76920326FC0}" type="slidenum">
              <a:rPr lang="fr-CA" smtClean="0"/>
              <a:pPr/>
              <a:t>‹n°›</a:t>
            </a:fld>
            <a:endParaRPr lang="fr-CA"/>
          </a:p>
        </p:txBody>
      </p:sp>
      <p:sp>
        <p:nvSpPr>
          <p:cNvPr id="6" name="ZoneTexte 5">
            <a:extLst>
              <a:ext uri="{FF2B5EF4-FFF2-40B4-BE49-F238E27FC236}">
                <a16:creationId xmlns:a16="http://schemas.microsoft.com/office/drawing/2014/main" id="{09A0B908-001A-AD21-CE6A-407C4EF626E0}"/>
              </a:ext>
            </a:extLst>
          </p:cNvPr>
          <p:cNvSpPr txBox="1"/>
          <p:nvPr/>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1"/>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429367841"/>
      </p:ext>
    </p:extLst>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mage avec légend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2A0D24AB-732F-A91A-30A4-80AE6AC375AC}"/>
              </a:ext>
            </a:extLst>
          </p:cNvPr>
          <p:cNvSpPr>
            <a:spLocks noGrp="1"/>
          </p:cNvSpPr>
          <p:nvPr>
            <p:ph type="pic" idx="1"/>
          </p:nvPr>
        </p:nvSpPr>
        <p:spPr>
          <a:xfrm>
            <a:off x="5135893" y="1924811"/>
            <a:ext cx="6220024" cy="3936240"/>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fr-CA"/>
              <a:t>Cliquez sur l'icône pour ajouter une image</a:t>
            </a:r>
          </a:p>
        </p:txBody>
      </p:sp>
      <p:sp>
        <p:nvSpPr>
          <p:cNvPr id="8" name="Titre 1">
            <a:extLst>
              <a:ext uri="{FF2B5EF4-FFF2-40B4-BE49-F238E27FC236}">
                <a16:creationId xmlns:a16="http://schemas.microsoft.com/office/drawing/2014/main" id="{FFB9C23A-9C94-B1D7-65F7-51FE539FB586}"/>
              </a:ext>
            </a:extLst>
          </p:cNvPr>
          <p:cNvSpPr>
            <a:spLocks noGrp="1"/>
          </p:cNvSpPr>
          <p:nvPr>
            <p:ph type="title"/>
          </p:nvPr>
        </p:nvSpPr>
        <p:spPr>
          <a:xfrm>
            <a:off x="840318" y="1924811"/>
            <a:ext cx="3932767" cy="544083"/>
          </a:xfrm>
          <a:prstGeom prst="rect">
            <a:avLst/>
          </a:prstGeom>
        </p:spPr>
        <p:txBody>
          <a:bodyPr anchor="t" anchorCtr="0">
            <a:normAutofit/>
          </a:bodyPr>
          <a:lstStyle>
            <a:lvl1pPr>
              <a:defRPr sz="2400">
                <a:solidFill>
                  <a:schemeClr val="accent1"/>
                </a:solidFill>
              </a:defRPr>
            </a:lvl1pPr>
          </a:lstStyle>
          <a:p>
            <a:r>
              <a:rPr lang="fr-CA"/>
              <a:t>Modifier le style du titre</a:t>
            </a:r>
          </a:p>
        </p:txBody>
      </p:sp>
      <p:sp>
        <p:nvSpPr>
          <p:cNvPr id="9" name="Espace réservé du texte 3">
            <a:extLst>
              <a:ext uri="{FF2B5EF4-FFF2-40B4-BE49-F238E27FC236}">
                <a16:creationId xmlns:a16="http://schemas.microsoft.com/office/drawing/2014/main" id="{B355A042-F176-7C7F-3365-5185A8BB86B0}"/>
              </a:ext>
            </a:extLst>
          </p:cNvPr>
          <p:cNvSpPr>
            <a:spLocks noGrp="1"/>
          </p:cNvSpPr>
          <p:nvPr>
            <p:ph type="body" sz="half" idx="2"/>
          </p:nvPr>
        </p:nvSpPr>
        <p:spPr>
          <a:xfrm>
            <a:off x="840318" y="2564904"/>
            <a:ext cx="3932767" cy="3304613"/>
          </a:xfrm>
          <a:prstGeom prst="rect">
            <a:avLst/>
          </a:prstGeom>
        </p:spPr>
        <p:txBody>
          <a:bodyPr>
            <a:normAutofit/>
          </a:bodyPr>
          <a:lstStyle>
            <a:lvl1pPr marL="0" indent="0">
              <a:buNone/>
              <a:defRPr sz="1867"/>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CA"/>
              <a:t>Cliquez pour modifier les styles du texte du masque</a:t>
            </a:r>
          </a:p>
        </p:txBody>
      </p:sp>
      <p:sp>
        <p:nvSpPr>
          <p:cNvPr id="4" name="Espace réservé du texte 11">
            <a:extLst>
              <a:ext uri="{FF2B5EF4-FFF2-40B4-BE49-F238E27FC236}">
                <a16:creationId xmlns:a16="http://schemas.microsoft.com/office/drawing/2014/main" id="{B5867A4D-A440-29FE-B97A-5A1541C9C6F0}"/>
              </a:ext>
            </a:extLst>
          </p:cNvPr>
          <p:cNvSpPr>
            <a:spLocks noGrp="1"/>
          </p:cNvSpPr>
          <p:nvPr>
            <p:ph type="body" sz="quarter" idx="13" hasCustomPrompt="1"/>
          </p:nvPr>
        </p:nvSpPr>
        <p:spPr>
          <a:xfrm>
            <a:off x="838201" y="740701"/>
            <a:ext cx="10513484" cy="670984"/>
          </a:xfrm>
          <a:prstGeom prst="rect">
            <a:avLst/>
          </a:prstGeom>
        </p:spPr>
        <p:txBody>
          <a:bodyPr/>
          <a:lstStyle>
            <a:lvl1pPr>
              <a:buNone/>
              <a:defRPr sz="3200">
                <a:solidFill>
                  <a:schemeClr val="tx1"/>
                </a:solidFill>
                <a:latin typeface="+mj-lt"/>
              </a:defRPr>
            </a:lvl1pPr>
          </a:lstStyle>
          <a:p>
            <a:pPr lvl="0"/>
            <a:r>
              <a:rPr lang="fr-FR"/>
              <a:t>Modifiez le style du titre</a:t>
            </a:r>
            <a:endParaRPr lang="fr-CA"/>
          </a:p>
        </p:txBody>
      </p:sp>
      <p:sp>
        <p:nvSpPr>
          <p:cNvPr id="6" name="Espace réservé du texte 7">
            <a:extLst>
              <a:ext uri="{FF2B5EF4-FFF2-40B4-BE49-F238E27FC236}">
                <a16:creationId xmlns:a16="http://schemas.microsoft.com/office/drawing/2014/main" id="{EAFB82C1-1511-2C7E-5FF3-518DC42C1EF5}"/>
              </a:ext>
            </a:extLst>
          </p:cNvPr>
          <p:cNvSpPr>
            <a:spLocks noGrp="1"/>
          </p:cNvSpPr>
          <p:nvPr>
            <p:ph type="body" sz="quarter" idx="14"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9898F83F-E3B0-9735-F382-79569830A56B}"/>
              </a:ext>
            </a:extLst>
          </p:cNvPr>
          <p:cNvSpPr>
            <a:spLocks noGrp="1"/>
          </p:cNvSpPr>
          <p:nvPr>
            <p:ph type="sldNum" sz="quarter" idx="4"/>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40E6BFDD-DC63-4867-A7BD-B76920326FC0}" type="slidenum">
              <a:rPr lang="fr-CA" smtClean="0"/>
              <a:pPr/>
              <a:t>‹n°›</a:t>
            </a:fld>
            <a:endParaRPr lang="fr-CA"/>
          </a:p>
        </p:txBody>
      </p:sp>
      <p:sp>
        <p:nvSpPr>
          <p:cNvPr id="7" name="ZoneTexte 6">
            <a:extLst>
              <a:ext uri="{FF2B5EF4-FFF2-40B4-BE49-F238E27FC236}">
                <a16:creationId xmlns:a16="http://schemas.microsoft.com/office/drawing/2014/main" id="{14ECF114-0363-5904-C5A1-241154E24E81}"/>
              </a:ext>
            </a:extLst>
          </p:cNvPr>
          <p:cNvSpPr txBox="1"/>
          <p:nvPr/>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1"/>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938756769"/>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524000" y="1581150"/>
            <a:ext cx="7286625" cy="3100388"/>
          </a:xfrm>
        </p:spPr>
        <p:txBody>
          <a:bodyPr anchor="b">
            <a:normAutofit/>
          </a:bodyPr>
          <a:lstStyle>
            <a:lvl1pPr algn="l">
              <a:defRPr sz="5400" cap="all" baseline="0">
                <a:solidFill>
                  <a:schemeClr val="bg1"/>
                </a:solidFill>
              </a:defRPr>
            </a:lvl1pPr>
          </a:lstStyle>
          <a:p>
            <a:r>
              <a:rPr lang="fr-FR"/>
              <a:t>MODIFIEZ LE STYLE DU TITRE</a:t>
            </a:r>
            <a:endParaRPr lang="fr-CA"/>
          </a:p>
        </p:txBody>
      </p:sp>
      <p:sp>
        <p:nvSpPr>
          <p:cNvPr id="3" name="Sous-titre 2"/>
          <p:cNvSpPr>
            <a:spLocks noGrp="1"/>
          </p:cNvSpPr>
          <p:nvPr>
            <p:ph type="subTitle" idx="1"/>
          </p:nvPr>
        </p:nvSpPr>
        <p:spPr>
          <a:xfrm>
            <a:off x="1524000" y="4773613"/>
            <a:ext cx="7286625" cy="1655762"/>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CA"/>
          </a:p>
        </p:txBody>
      </p:sp>
      <p:sp>
        <p:nvSpPr>
          <p:cNvPr id="4" name="Espace réservé de la date 3"/>
          <p:cNvSpPr>
            <a:spLocks noGrp="1"/>
          </p:cNvSpPr>
          <p:nvPr>
            <p:ph type="dt" sz="half" idx="10"/>
          </p:nvPr>
        </p:nvSpPr>
        <p:spPr>
          <a:xfrm>
            <a:off x="310101" y="777834"/>
            <a:ext cx="2743200" cy="344529"/>
          </a:xfrm>
          <a:prstGeom prst="rect">
            <a:avLst/>
          </a:prstGeom>
        </p:spPr>
        <p:txBody>
          <a:bodyPr/>
          <a:lstStyle>
            <a:lvl1pPr>
              <a:defRPr sz="1200">
                <a:solidFill>
                  <a:schemeClr val="bg1"/>
                </a:solidFill>
                <a:latin typeface="Arial" panose="020B0604020202020204" pitchFamily="34" charset="0"/>
                <a:cs typeface="Arial" panose="020B0604020202020204" pitchFamily="34" charset="0"/>
              </a:defRPr>
            </a:lvl1pPr>
          </a:lstStyle>
          <a:p>
            <a:r>
              <a:rPr lang="fr-CA"/>
              <a:t>XX mois année</a:t>
            </a:r>
          </a:p>
        </p:txBody>
      </p:sp>
      <p:sp>
        <p:nvSpPr>
          <p:cNvPr id="6" name="Espace réservé du numéro de diapositive 5"/>
          <p:cNvSpPr>
            <a:spLocks noGrp="1"/>
          </p:cNvSpPr>
          <p:nvPr>
            <p:ph type="sldNum" sz="quarter" idx="12"/>
          </p:nvPr>
        </p:nvSpPr>
        <p:spPr/>
        <p:txBody>
          <a:bodyPr/>
          <a:lstStyle/>
          <a:p>
            <a:fld id="{40E6BFDD-DC63-4867-A7BD-B76920326FC0}" type="slidenum">
              <a:rPr lang="fr-CA" smtClean="0"/>
              <a:t>‹n°›</a:t>
            </a:fld>
            <a:endParaRPr lang="fr-CA"/>
          </a:p>
        </p:txBody>
      </p:sp>
    </p:spTree>
    <p:extLst>
      <p:ext uri="{BB962C8B-B14F-4D97-AF65-F5344CB8AC3E}">
        <p14:creationId xmlns:p14="http://schemas.microsoft.com/office/powerpoint/2010/main" val="3914679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2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numéro de diapositive 5"/>
          <p:cNvSpPr>
            <a:spLocks noGrp="1"/>
          </p:cNvSpPr>
          <p:nvPr>
            <p:ph type="sldNum" sz="quarter" idx="12"/>
          </p:nvPr>
        </p:nvSpPr>
        <p:spPr/>
        <p:txBody>
          <a:bodyPr/>
          <a:lstStyle/>
          <a:p>
            <a:fld id="{40E6BFDD-DC63-4867-A7BD-B76920326FC0}" type="slidenum">
              <a:rPr lang="fr-CA" smtClean="0"/>
              <a:t>‹n°›</a:t>
            </a:fld>
            <a:endParaRPr lang="fr-CA"/>
          </a:p>
        </p:txBody>
      </p:sp>
    </p:spTree>
    <p:extLst>
      <p:ext uri="{BB962C8B-B14F-4D97-AF65-F5344CB8AC3E}">
        <p14:creationId xmlns:p14="http://schemas.microsoft.com/office/powerpoint/2010/main" val="1701961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uverture_Cercle1">
    <p:bg>
      <p:bgPr>
        <a:solidFill>
          <a:srgbClr val="FFFFFF"/>
        </a:solidFill>
        <a:effectLst/>
      </p:bgPr>
    </p:bg>
    <p:spTree>
      <p:nvGrpSpPr>
        <p:cNvPr id="1" name=""/>
        <p:cNvGrpSpPr/>
        <p:nvPr/>
      </p:nvGrpSpPr>
      <p:grpSpPr>
        <a:xfrm>
          <a:off x="0" y="0"/>
          <a:ext cx="0" cy="0"/>
          <a:chOff x="0" y="0"/>
          <a:chExt cx="0" cy="0"/>
        </a:xfrm>
      </p:grpSpPr>
      <p:pic>
        <p:nvPicPr>
          <p:cNvPr id="8" name="Image 7" descr="Une image contenant capture d’écran, Bleu électrique, Graphique, bleu&#10;&#10;Le contenu généré par l’IA peut être incorrect.">
            <a:extLst>
              <a:ext uri="{FF2B5EF4-FFF2-40B4-BE49-F238E27FC236}">
                <a16:creationId xmlns:a16="http://schemas.microsoft.com/office/drawing/2014/main" id="{69297045-1C09-2FEF-BEB3-16BBE9CA507F}"/>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ous-titre 2"/>
          <p:cNvSpPr>
            <a:spLocks noGrp="1"/>
          </p:cNvSpPr>
          <p:nvPr>
            <p:ph type="subTitle" idx="1"/>
          </p:nvPr>
        </p:nvSpPr>
        <p:spPr>
          <a:xfrm>
            <a:off x="527381" y="2948947"/>
            <a:ext cx="8160907" cy="461729"/>
          </a:xfrm>
          <a:prstGeom prst="rect">
            <a:avLst/>
          </a:prstGeom>
        </p:spPr>
        <p:txBody>
          <a:bodyPr wrap="square">
            <a:spAutoFit/>
          </a:bodyPr>
          <a:lstStyle>
            <a:lvl1pPr marL="0" indent="0" algn="l">
              <a:buNone/>
              <a:defRPr sz="2667">
                <a:solidFill>
                  <a:schemeClr val="accent3"/>
                </a:solidFill>
                <a:latin typeface="Segoe UI Light" panose="020B0502040204020203" pitchFamily="34" charset="0"/>
                <a:cs typeface="Segoe UI Light" panose="020B0502040204020203"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CA"/>
              <a:t>Modifier le style des sous-titres du masque</a:t>
            </a:r>
          </a:p>
        </p:txBody>
      </p:sp>
      <p:sp>
        <p:nvSpPr>
          <p:cNvPr id="9" name="Titre 8"/>
          <p:cNvSpPr>
            <a:spLocks noGrp="1"/>
          </p:cNvSpPr>
          <p:nvPr>
            <p:ph type="title"/>
          </p:nvPr>
        </p:nvSpPr>
        <p:spPr>
          <a:xfrm>
            <a:off x="527381" y="1960592"/>
            <a:ext cx="8160907" cy="683329"/>
          </a:xfrm>
          <a:prstGeom prst="rect">
            <a:avLst/>
          </a:prstGeom>
        </p:spPr>
        <p:txBody>
          <a:bodyPr wrap="square">
            <a:spAutoFit/>
          </a:bodyPr>
          <a:lstStyle>
            <a:lvl1pPr algn="l">
              <a:defRPr sz="4267" b="0">
                <a:solidFill>
                  <a:schemeClr val="bg1"/>
                </a:solidFill>
              </a:defRPr>
            </a:lvl1pPr>
          </a:lstStyle>
          <a:p>
            <a:r>
              <a:rPr lang="fr-CA"/>
              <a:t>Modifier le style du titre</a:t>
            </a:r>
          </a:p>
        </p:txBody>
      </p:sp>
      <p:sp>
        <p:nvSpPr>
          <p:cNvPr id="2" name="Espace réservé du texte 7">
            <a:extLst>
              <a:ext uri="{FF2B5EF4-FFF2-40B4-BE49-F238E27FC236}">
                <a16:creationId xmlns:a16="http://schemas.microsoft.com/office/drawing/2014/main" id="{5C048FF5-14F8-2490-8327-247C516C7BBC}"/>
              </a:ext>
            </a:extLst>
          </p:cNvPr>
          <p:cNvSpPr>
            <a:spLocks noGrp="1"/>
          </p:cNvSpPr>
          <p:nvPr>
            <p:ph type="body" sz="quarter" idx="12" hasCustomPrompt="1"/>
          </p:nvPr>
        </p:nvSpPr>
        <p:spPr>
          <a:xfrm>
            <a:off x="527382" y="4073600"/>
            <a:ext cx="8256917" cy="492443"/>
          </a:xfrm>
          <a:prstGeom prst="rect">
            <a:avLst/>
          </a:prstGeom>
        </p:spPr>
        <p:txBody>
          <a:bodyPr/>
          <a:lstStyle>
            <a:lvl1pPr>
              <a:lnSpc>
                <a:spcPct val="150000"/>
              </a:lnSpc>
              <a:spcBef>
                <a:spcPts val="0"/>
              </a:spcBef>
              <a:buNone/>
              <a:defRPr sz="1333" b="1">
                <a:solidFill>
                  <a:schemeClr val="tx1">
                    <a:lumMod val="20000"/>
                    <a:lumOff val="80000"/>
                  </a:schemeClr>
                </a:solidFill>
              </a:defRPr>
            </a:lvl1pPr>
          </a:lstStyle>
          <a:p>
            <a:pPr lvl="0"/>
            <a:r>
              <a:rPr lang="fr-CA"/>
              <a:t>Présenté par : </a:t>
            </a:r>
          </a:p>
        </p:txBody>
      </p:sp>
      <p:sp>
        <p:nvSpPr>
          <p:cNvPr id="7" name="Espace réservé du texte 7">
            <a:extLst>
              <a:ext uri="{FF2B5EF4-FFF2-40B4-BE49-F238E27FC236}">
                <a16:creationId xmlns:a16="http://schemas.microsoft.com/office/drawing/2014/main" id="{167782D2-ABC8-BCED-EF06-A4600D9EB6DA}"/>
              </a:ext>
            </a:extLst>
          </p:cNvPr>
          <p:cNvSpPr>
            <a:spLocks noGrp="1"/>
          </p:cNvSpPr>
          <p:nvPr>
            <p:ph type="body" sz="quarter" idx="13" hasCustomPrompt="1"/>
          </p:nvPr>
        </p:nvSpPr>
        <p:spPr>
          <a:xfrm>
            <a:off x="527382" y="4683017"/>
            <a:ext cx="8256917" cy="492443"/>
          </a:xfrm>
          <a:prstGeom prst="rect">
            <a:avLst/>
          </a:prstGeom>
        </p:spPr>
        <p:txBody>
          <a:bodyPr/>
          <a:lstStyle>
            <a:lvl1pPr>
              <a:lnSpc>
                <a:spcPct val="150000"/>
              </a:lnSpc>
              <a:spcBef>
                <a:spcPts val="0"/>
              </a:spcBef>
              <a:buNone/>
              <a:defRPr sz="1333">
                <a:solidFill>
                  <a:schemeClr val="tx1">
                    <a:lumMod val="20000"/>
                    <a:lumOff val="80000"/>
                  </a:schemeClr>
                </a:solidFill>
              </a:defRPr>
            </a:lvl1pPr>
          </a:lstStyle>
          <a:p>
            <a:pPr lvl="0"/>
            <a:r>
              <a:rPr lang="fr-CA"/>
              <a:t>Date</a:t>
            </a:r>
          </a:p>
        </p:txBody>
      </p:sp>
      <p:sp>
        <p:nvSpPr>
          <p:cNvPr id="11" name="ZoneTexte 10">
            <a:extLst>
              <a:ext uri="{FF2B5EF4-FFF2-40B4-BE49-F238E27FC236}">
                <a16:creationId xmlns:a16="http://schemas.microsoft.com/office/drawing/2014/main" id="{1426F9C1-90D7-7F08-F32E-2CD3F641BA2B}"/>
              </a:ext>
            </a:extLst>
          </p:cNvPr>
          <p:cNvSpPr txBox="1"/>
          <p:nvPr userDrawn="1"/>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1">
                    <a:lumMod val="20000"/>
                    <a:lumOff val="80000"/>
                  </a:schemeClr>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74568238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ouverture_Cercle1">
    <p:bg>
      <p:bgPr>
        <a:solidFill>
          <a:srgbClr val="FFFFFF"/>
        </a:solidFill>
        <a:effectLst/>
      </p:bgPr>
    </p:bg>
    <p:spTree>
      <p:nvGrpSpPr>
        <p:cNvPr id="1" name=""/>
        <p:cNvGrpSpPr/>
        <p:nvPr/>
      </p:nvGrpSpPr>
      <p:grpSpPr>
        <a:xfrm>
          <a:off x="0" y="0"/>
          <a:ext cx="0" cy="0"/>
          <a:chOff x="0" y="0"/>
          <a:chExt cx="0" cy="0"/>
        </a:xfrm>
      </p:grpSpPr>
      <p:pic>
        <p:nvPicPr>
          <p:cNvPr id="11" name="Image 10" descr="Une image contenant capture d’écran, Bleu électrique, bleu, violet&#10;&#10;Le contenu généré par l’IA peut être incorrect.">
            <a:extLst>
              <a:ext uri="{FF2B5EF4-FFF2-40B4-BE49-F238E27FC236}">
                <a16:creationId xmlns:a16="http://schemas.microsoft.com/office/drawing/2014/main" id="{772D5ACC-F35E-A714-8ADC-80DE6B118F80}"/>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ous-titre 2"/>
          <p:cNvSpPr>
            <a:spLocks noGrp="1"/>
          </p:cNvSpPr>
          <p:nvPr>
            <p:ph type="subTitle" idx="1"/>
          </p:nvPr>
        </p:nvSpPr>
        <p:spPr>
          <a:xfrm>
            <a:off x="527381" y="2948947"/>
            <a:ext cx="8160907" cy="461729"/>
          </a:xfrm>
          <a:prstGeom prst="rect">
            <a:avLst/>
          </a:prstGeom>
        </p:spPr>
        <p:txBody>
          <a:bodyPr wrap="square">
            <a:spAutoFit/>
          </a:bodyPr>
          <a:lstStyle>
            <a:lvl1pPr marL="0" indent="0" algn="l">
              <a:buNone/>
              <a:defRPr sz="2667">
                <a:solidFill>
                  <a:schemeClr val="accent3"/>
                </a:solidFill>
                <a:latin typeface="Segoe UI Light" panose="020B0502040204020203" pitchFamily="34" charset="0"/>
                <a:cs typeface="Segoe UI Light" panose="020B0502040204020203"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CA"/>
              <a:t>Modifier le style des sous-titres du masque</a:t>
            </a:r>
          </a:p>
        </p:txBody>
      </p:sp>
      <p:sp>
        <p:nvSpPr>
          <p:cNvPr id="9" name="Titre 8"/>
          <p:cNvSpPr>
            <a:spLocks noGrp="1"/>
          </p:cNvSpPr>
          <p:nvPr>
            <p:ph type="title"/>
          </p:nvPr>
        </p:nvSpPr>
        <p:spPr>
          <a:xfrm>
            <a:off x="527381" y="1960592"/>
            <a:ext cx="8160907" cy="683329"/>
          </a:xfrm>
          <a:prstGeom prst="rect">
            <a:avLst/>
          </a:prstGeom>
        </p:spPr>
        <p:txBody>
          <a:bodyPr wrap="square">
            <a:spAutoFit/>
          </a:bodyPr>
          <a:lstStyle>
            <a:lvl1pPr algn="l">
              <a:defRPr sz="4267" b="0">
                <a:solidFill>
                  <a:schemeClr val="bg1"/>
                </a:solidFill>
              </a:defRPr>
            </a:lvl1pPr>
          </a:lstStyle>
          <a:p>
            <a:r>
              <a:rPr lang="fr-CA"/>
              <a:t>Modifier le style du titre</a:t>
            </a:r>
          </a:p>
        </p:txBody>
      </p:sp>
      <p:sp>
        <p:nvSpPr>
          <p:cNvPr id="2" name="Espace réservé du texte 7">
            <a:extLst>
              <a:ext uri="{FF2B5EF4-FFF2-40B4-BE49-F238E27FC236}">
                <a16:creationId xmlns:a16="http://schemas.microsoft.com/office/drawing/2014/main" id="{451DDCC9-6FA8-D028-646A-276BE94F861F}"/>
              </a:ext>
            </a:extLst>
          </p:cNvPr>
          <p:cNvSpPr>
            <a:spLocks noGrp="1"/>
          </p:cNvSpPr>
          <p:nvPr>
            <p:ph type="body" sz="quarter" idx="12" hasCustomPrompt="1"/>
          </p:nvPr>
        </p:nvSpPr>
        <p:spPr>
          <a:xfrm>
            <a:off x="527382" y="4073600"/>
            <a:ext cx="8256917" cy="492443"/>
          </a:xfrm>
          <a:prstGeom prst="rect">
            <a:avLst/>
          </a:prstGeom>
        </p:spPr>
        <p:txBody>
          <a:bodyPr/>
          <a:lstStyle>
            <a:lvl1pPr>
              <a:lnSpc>
                <a:spcPct val="150000"/>
              </a:lnSpc>
              <a:spcBef>
                <a:spcPts val="0"/>
              </a:spcBef>
              <a:buNone/>
              <a:defRPr sz="1333" b="1">
                <a:solidFill>
                  <a:schemeClr val="tx1">
                    <a:lumMod val="20000"/>
                    <a:lumOff val="80000"/>
                  </a:schemeClr>
                </a:solidFill>
              </a:defRPr>
            </a:lvl1pPr>
          </a:lstStyle>
          <a:p>
            <a:pPr lvl="0"/>
            <a:r>
              <a:rPr lang="fr-CA"/>
              <a:t>Présenté par : </a:t>
            </a:r>
          </a:p>
        </p:txBody>
      </p:sp>
      <p:sp>
        <p:nvSpPr>
          <p:cNvPr id="5" name="Espace réservé du texte 7">
            <a:extLst>
              <a:ext uri="{FF2B5EF4-FFF2-40B4-BE49-F238E27FC236}">
                <a16:creationId xmlns:a16="http://schemas.microsoft.com/office/drawing/2014/main" id="{118EE655-A69C-FCA5-AA12-4C095A74019E}"/>
              </a:ext>
            </a:extLst>
          </p:cNvPr>
          <p:cNvSpPr>
            <a:spLocks noGrp="1"/>
          </p:cNvSpPr>
          <p:nvPr>
            <p:ph type="body" sz="quarter" idx="13" hasCustomPrompt="1"/>
          </p:nvPr>
        </p:nvSpPr>
        <p:spPr>
          <a:xfrm>
            <a:off x="527382" y="4683017"/>
            <a:ext cx="8256917" cy="492443"/>
          </a:xfrm>
          <a:prstGeom prst="rect">
            <a:avLst/>
          </a:prstGeom>
        </p:spPr>
        <p:txBody>
          <a:bodyPr/>
          <a:lstStyle>
            <a:lvl1pPr>
              <a:lnSpc>
                <a:spcPct val="150000"/>
              </a:lnSpc>
              <a:spcBef>
                <a:spcPts val="0"/>
              </a:spcBef>
              <a:buNone/>
              <a:defRPr sz="1333">
                <a:solidFill>
                  <a:schemeClr val="tx1">
                    <a:lumMod val="20000"/>
                    <a:lumOff val="80000"/>
                  </a:schemeClr>
                </a:solidFill>
              </a:defRPr>
            </a:lvl1pPr>
          </a:lstStyle>
          <a:p>
            <a:pPr lvl="0"/>
            <a:r>
              <a:rPr lang="fr-CA"/>
              <a:t>Date</a:t>
            </a:r>
          </a:p>
        </p:txBody>
      </p:sp>
      <p:sp>
        <p:nvSpPr>
          <p:cNvPr id="6" name="ZoneTexte 5">
            <a:extLst>
              <a:ext uri="{FF2B5EF4-FFF2-40B4-BE49-F238E27FC236}">
                <a16:creationId xmlns:a16="http://schemas.microsoft.com/office/drawing/2014/main" id="{8BCFE059-5AC6-3FC5-541E-D55CB0E06426}"/>
              </a:ext>
            </a:extLst>
          </p:cNvPr>
          <p:cNvSpPr txBox="1"/>
          <p:nvPr userDrawn="1"/>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1">
                    <a:lumMod val="20000"/>
                    <a:lumOff val="80000"/>
                  </a:schemeClr>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58609827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uverture_Coeur">
    <p:bg>
      <p:bgPr>
        <a:solidFill>
          <a:srgbClr val="FFFFFF"/>
        </a:solidFill>
        <a:effectLst/>
      </p:bgPr>
    </p:bg>
    <p:spTree>
      <p:nvGrpSpPr>
        <p:cNvPr id="1" name=""/>
        <p:cNvGrpSpPr/>
        <p:nvPr/>
      </p:nvGrpSpPr>
      <p:grpSpPr>
        <a:xfrm>
          <a:off x="0" y="0"/>
          <a:ext cx="0" cy="0"/>
          <a:chOff x="0" y="0"/>
          <a:chExt cx="0" cy="0"/>
        </a:xfrm>
      </p:grpSpPr>
      <p:pic>
        <p:nvPicPr>
          <p:cNvPr id="5" name="Image 4" descr="Une image contenant Graphique, capture d’écran, Bleu électrique, graphisme&#10;&#10;Le contenu généré par l’IA peut être incorrect.">
            <a:extLst>
              <a:ext uri="{FF2B5EF4-FFF2-40B4-BE49-F238E27FC236}">
                <a16:creationId xmlns:a16="http://schemas.microsoft.com/office/drawing/2014/main" id="{8E707F15-4C2E-EC95-6962-C80A5E2528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ous-titre 2"/>
          <p:cNvSpPr>
            <a:spLocks noGrp="1"/>
          </p:cNvSpPr>
          <p:nvPr>
            <p:ph type="subTitle" idx="1"/>
          </p:nvPr>
        </p:nvSpPr>
        <p:spPr>
          <a:xfrm>
            <a:off x="4367808" y="3536213"/>
            <a:ext cx="7200800" cy="461729"/>
          </a:xfrm>
          <a:prstGeom prst="rect">
            <a:avLst/>
          </a:prstGeom>
        </p:spPr>
        <p:txBody>
          <a:bodyPr wrap="square">
            <a:spAutoFit/>
          </a:bodyPr>
          <a:lstStyle>
            <a:lvl1pPr marL="0" indent="0" algn="l">
              <a:buNone/>
              <a:defRPr sz="2667">
                <a:solidFill>
                  <a:schemeClr val="accent3"/>
                </a:solidFill>
                <a:latin typeface="Segoe UI Light" panose="020B0502040204020203" pitchFamily="34" charset="0"/>
                <a:cs typeface="Segoe UI Light" panose="020B0502040204020203"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CA"/>
              <a:t>Modifier le style des sous-titres du masque</a:t>
            </a:r>
          </a:p>
        </p:txBody>
      </p:sp>
      <p:sp>
        <p:nvSpPr>
          <p:cNvPr id="9" name="Titre 8"/>
          <p:cNvSpPr>
            <a:spLocks noGrp="1"/>
          </p:cNvSpPr>
          <p:nvPr>
            <p:ph type="title"/>
          </p:nvPr>
        </p:nvSpPr>
        <p:spPr>
          <a:xfrm>
            <a:off x="4367808" y="2515030"/>
            <a:ext cx="7200800" cy="683329"/>
          </a:xfrm>
          <a:prstGeom prst="rect">
            <a:avLst/>
          </a:prstGeom>
        </p:spPr>
        <p:txBody>
          <a:bodyPr wrap="square">
            <a:spAutoFit/>
          </a:bodyPr>
          <a:lstStyle>
            <a:lvl1pPr algn="l">
              <a:defRPr sz="4267" b="0">
                <a:solidFill>
                  <a:schemeClr val="bg1"/>
                </a:solidFill>
              </a:defRPr>
            </a:lvl1pPr>
          </a:lstStyle>
          <a:p>
            <a:r>
              <a:rPr lang="fr-CA"/>
              <a:t>Modifier le style du titre</a:t>
            </a:r>
          </a:p>
        </p:txBody>
      </p:sp>
      <p:sp>
        <p:nvSpPr>
          <p:cNvPr id="2" name="Espace réservé du texte 7">
            <a:extLst>
              <a:ext uri="{FF2B5EF4-FFF2-40B4-BE49-F238E27FC236}">
                <a16:creationId xmlns:a16="http://schemas.microsoft.com/office/drawing/2014/main" id="{C7ABDA54-8962-1053-D0B1-3E0C454B0C41}"/>
              </a:ext>
            </a:extLst>
          </p:cNvPr>
          <p:cNvSpPr>
            <a:spLocks noGrp="1"/>
          </p:cNvSpPr>
          <p:nvPr>
            <p:ph type="body" sz="quarter" idx="12" hasCustomPrompt="1"/>
          </p:nvPr>
        </p:nvSpPr>
        <p:spPr>
          <a:xfrm>
            <a:off x="527382" y="5445224"/>
            <a:ext cx="8256917" cy="492443"/>
          </a:xfrm>
          <a:prstGeom prst="rect">
            <a:avLst/>
          </a:prstGeom>
        </p:spPr>
        <p:txBody>
          <a:bodyPr/>
          <a:lstStyle>
            <a:lvl1pPr>
              <a:lnSpc>
                <a:spcPct val="150000"/>
              </a:lnSpc>
              <a:spcBef>
                <a:spcPts val="0"/>
              </a:spcBef>
              <a:buNone/>
              <a:defRPr sz="1333" b="1">
                <a:solidFill>
                  <a:schemeClr val="tx1">
                    <a:lumMod val="20000"/>
                    <a:lumOff val="80000"/>
                  </a:schemeClr>
                </a:solidFill>
              </a:defRPr>
            </a:lvl1pPr>
          </a:lstStyle>
          <a:p>
            <a:pPr lvl="0"/>
            <a:r>
              <a:rPr lang="fr-CA"/>
              <a:t>Présenté par : </a:t>
            </a:r>
          </a:p>
        </p:txBody>
      </p:sp>
      <p:sp>
        <p:nvSpPr>
          <p:cNvPr id="6" name="Espace réservé du texte 7">
            <a:extLst>
              <a:ext uri="{FF2B5EF4-FFF2-40B4-BE49-F238E27FC236}">
                <a16:creationId xmlns:a16="http://schemas.microsoft.com/office/drawing/2014/main" id="{48979945-946C-25C9-8421-48A233661501}"/>
              </a:ext>
            </a:extLst>
          </p:cNvPr>
          <p:cNvSpPr>
            <a:spLocks noGrp="1"/>
          </p:cNvSpPr>
          <p:nvPr>
            <p:ph type="body" sz="quarter" idx="13" hasCustomPrompt="1"/>
          </p:nvPr>
        </p:nvSpPr>
        <p:spPr>
          <a:xfrm>
            <a:off x="527382" y="6054641"/>
            <a:ext cx="8256917" cy="492443"/>
          </a:xfrm>
          <a:prstGeom prst="rect">
            <a:avLst/>
          </a:prstGeom>
        </p:spPr>
        <p:txBody>
          <a:bodyPr/>
          <a:lstStyle>
            <a:lvl1pPr>
              <a:lnSpc>
                <a:spcPct val="150000"/>
              </a:lnSpc>
              <a:spcBef>
                <a:spcPts val="0"/>
              </a:spcBef>
              <a:buNone/>
              <a:defRPr sz="1333">
                <a:solidFill>
                  <a:schemeClr val="tx1">
                    <a:lumMod val="20000"/>
                    <a:lumOff val="80000"/>
                  </a:schemeClr>
                </a:solidFill>
              </a:defRPr>
            </a:lvl1pPr>
          </a:lstStyle>
          <a:p>
            <a:pPr lvl="0"/>
            <a:r>
              <a:rPr lang="fr-CA"/>
              <a:t>Date</a:t>
            </a:r>
          </a:p>
        </p:txBody>
      </p:sp>
      <p:sp>
        <p:nvSpPr>
          <p:cNvPr id="4" name="ZoneTexte 3">
            <a:extLst>
              <a:ext uri="{FF2B5EF4-FFF2-40B4-BE49-F238E27FC236}">
                <a16:creationId xmlns:a16="http://schemas.microsoft.com/office/drawing/2014/main" id="{9CCC92BB-4D5E-F9B1-0D47-6C8124EA8B72}"/>
              </a:ext>
            </a:extLst>
          </p:cNvPr>
          <p:cNvSpPr txBox="1"/>
          <p:nvPr userDrawn="1"/>
        </p:nvSpPr>
        <p:spPr>
          <a:xfrm>
            <a:off x="335360" y="260648"/>
            <a:ext cx="11521280" cy="70769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1">
                    <a:lumMod val="20000"/>
                    <a:lumOff val="80000"/>
                  </a:schemeClr>
                </a:solidFill>
              </a:rPr>
              <a:t>Santé Québec Montérégie-Ouest</a:t>
            </a:r>
          </a:p>
          <a:p>
            <a:pPr marL="0" marR="0" lvl="0" indent="0" algn="l" defTabSz="1219170" rtl="0" eaLnBrk="1" fontAlgn="auto" latinLnBrk="0" hangingPunct="1">
              <a:lnSpc>
                <a:spcPct val="100000"/>
              </a:lnSpc>
              <a:spcBef>
                <a:spcPts val="0"/>
              </a:spcBef>
              <a:spcAft>
                <a:spcPts val="0"/>
              </a:spcAft>
              <a:buClrTx/>
              <a:buSzTx/>
              <a:buFontTx/>
              <a:buNone/>
              <a:tabLst/>
              <a:defRPr/>
            </a:pPr>
            <a:endParaRPr lang="fr-CA" sz="1333">
              <a:solidFill>
                <a:schemeClr val="tx1">
                  <a:lumMod val="20000"/>
                  <a:lumOff val="80000"/>
                </a:schemeClr>
              </a:solidFill>
            </a:endParaRP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9795963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dM_Foncé">
    <p:bg>
      <p:bgPr>
        <a:solidFill>
          <a:schemeClr val="tx1"/>
        </a:solidFill>
        <a:effectLst/>
      </p:bgPr>
    </p:bg>
    <p:spTree>
      <p:nvGrpSpPr>
        <p:cNvPr id="1" name=""/>
        <p:cNvGrpSpPr/>
        <p:nvPr/>
      </p:nvGrpSpPr>
      <p:grpSpPr>
        <a:xfrm>
          <a:off x="0" y="0"/>
          <a:ext cx="0" cy="0"/>
          <a:chOff x="0" y="0"/>
          <a:chExt cx="0" cy="0"/>
        </a:xfrm>
      </p:grpSpPr>
      <p:sp>
        <p:nvSpPr>
          <p:cNvPr id="12" name="Espace réservé du titre 1">
            <a:extLst>
              <a:ext uri="{FF2B5EF4-FFF2-40B4-BE49-F238E27FC236}">
                <a16:creationId xmlns:a16="http://schemas.microsoft.com/office/drawing/2014/main" id="{0C23CB09-4FB3-A3E9-73A3-70E918F58963}"/>
              </a:ext>
            </a:extLst>
          </p:cNvPr>
          <p:cNvSpPr>
            <a:spLocks noGrp="1"/>
          </p:cNvSpPr>
          <p:nvPr>
            <p:ph type="title" hasCustomPrompt="1"/>
          </p:nvPr>
        </p:nvSpPr>
        <p:spPr>
          <a:xfrm>
            <a:off x="527381" y="988850"/>
            <a:ext cx="11091664" cy="1325033"/>
          </a:xfrm>
          <a:prstGeom prst="rect">
            <a:avLst/>
          </a:prstGeom>
        </p:spPr>
        <p:txBody>
          <a:bodyPr vert="horz" lIns="91440" tIns="45720" rIns="91440" bIns="45720" rtlCol="0" anchor="ctr">
            <a:normAutofit/>
          </a:bodyPr>
          <a:lstStyle>
            <a:lvl1pPr>
              <a:defRPr>
                <a:solidFill>
                  <a:schemeClr val="bg1"/>
                </a:solidFill>
              </a:defRPr>
            </a:lvl1pPr>
          </a:lstStyle>
          <a:p>
            <a:r>
              <a:rPr lang="fr-FR"/>
              <a:t>Table des matières</a:t>
            </a:r>
            <a:endParaRPr lang="fr-CA"/>
          </a:p>
        </p:txBody>
      </p:sp>
      <p:sp>
        <p:nvSpPr>
          <p:cNvPr id="13" name="Espace réservé du texte 2">
            <a:extLst>
              <a:ext uri="{FF2B5EF4-FFF2-40B4-BE49-F238E27FC236}">
                <a16:creationId xmlns:a16="http://schemas.microsoft.com/office/drawing/2014/main" id="{49E891B8-F1C8-713B-DC0E-D63B4C444421}"/>
              </a:ext>
            </a:extLst>
          </p:cNvPr>
          <p:cNvSpPr>
            <a:spLocks noGrp="1"/>
          </p:cNvSpPr>
          <p:nvPr>
            <p:ph idx="1"/>
          </p:nvPr>
        </p:nvSpPr>
        <p:spPr>
          <a:xfrm>
            <a:off x="527381" y="2468894"/>
            <a:ext cx="11091664" cy="2519601"/>
          </a:xfrm>
          <a:prstGeom prst="rect">
            <a:avLst/>
          </a:prstGeom>
          <a:noFill/>
        </p:spPr>
        <p:txBody>
          <a:bodyPr vert="horz" wrap="square" lIns="91440" tIns="45720" rIns="91440" bIns="45720" numCol="2" spcCol="360000" rtlCol="0">
            <a:spAutoFit/>
          </a:bodyPr>
          <a:lstStyle>
            <a:lvl1pPr marL="304792" marR="0" indent="-304792" algn="l" defTabSz="1219170" rtl="0" eaLnBrk="1" fontAlgn="auto" latinLnBrk="0" hangingPunct="1">
              <a:lnSpc>
                <a:spcPct val="90000"/>
              </a:lnSpc>
              <a:spcBef>
                <a:spcPts val="1333"/>
              </a:spcBef>
              <a:spcAft>
                <a:spcPts val="0"/>
              </a:spcAft>
              <a:buClrTx/>
              <a:buSzTx/>
              <a:buFont typeface="Arial" panose="020B0604020202020204" pitchFamily="34" charset="0"/>
              <a:buAutoNum type="arabicPeriod"/>
              <a:tabLst/>
              <a:defRPr sz="2133" baseline="0">
                <a:solidFill>
                  <a:schemeClr val="accent3"/>
                </a:solidFill>
              </a:defRPr>
            </a:lvl1pPr>
            <a:lvl3pPr>
              <a:defRPr>
                <a:solidFill>
                  <a:schemeClr val="accent3"/>
                </a:solidFill>
              </a:defRPr>
            </a:lvl3pPr>
            <a:lvl4pPr>
              <a:buNone/>
              <a:defRPr/>
            </a:lvl4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7" name="Espace réservé du texte 7">
            <a:extLst>
              <a:ext uri="{FF2B5EF4-FFF2-40B4-BE49-F238E27FC236}">
                <a16:creationId xmlns:a16="http://schemas.microsoft.com/office/drawing/2014/main" id="{4E57A44B-4856-2CF5-9C83-39B77CCE0A53}"/>
              </a:ext>
            </a:extLst>
          </p:cNvPr>
          <p:cNvSpPr>
            <a:spLocks noGrp="1"/>
          </p:cNvSpPr>
          <p:nvPr>
            <p:ph type="body" sz="quarter" idx="12" hasCustomPrompt="1"/>
          </p:nvPr>
        </p:nvSpPr>
        <p:spPr>
          <a:xfrm>
            <a:off x="527382" y="6405331"/>
            <a:ext cx="4800533" cy="219997"/>
          </a:xfrm>
          <a:prstGeom prst="rect">
            <a:avLst/>
          </a:prstGeom>
        </p:spPr>
        <p:txBody>
          <a:bodyPr/>
          <a:lstStyle>
            <a:lvl1pPr algn="l">
              <a:spcBef>
                <a:spcPts val="0"/>
              </a:spcBef>
              <a:buNone/>
              <a:defRPr sz="1067">
                <a:solidFill>
                  <a:schemeClr val="bg1"/>
                </a:solidFill>
              </a:defRPr>
            </a:lvl1pPr>
          </a:lstStyle>
          <a:p>
            <a:pPr lvl="0"/>
            <a:r>
              <a:rPr lang="fr-CA"/>
              <a:t>Nom du document si désiré</a:t>
            </a:r>
          </a:p>
        </p:txBody>
      </p:sp>
      <p:sp>
        <p:nvSpPr>
          <p:cNvPr id="3" name="Espace réservé du numéro de diapositive 2">
            <a:extLst>
              <a:ext uri="{FF2B5EF4-FFF2-40B4-BE49-F238E27FC236}">
                <a16:creationId xmlns:a16="http://schemas.microsoft.com/office/drawing/2014/main" id="{541EB751-E284-141D-F328-847FC2D9C863}"/>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
        <p:nvSpPr>
          <p:cNvPr id="2" name="ZoneTexte 1">
            <a:extLst>
              <a:ext uri="{FF2B5EF4-FFF2-40B4-BE49-F238E27FC236}">
                <a16:creationId xmlns:a16="http://schemas.microsoft.com/office/drawing/2014/main" id="{40F703E5-9D9D-962A-16A4-CE5B67E0EDBB}"/>
              </a:ext>
            </a:extLst>
          </p:cNvPr>
          <p:cNvSpPr txBox="1"/>
          <p:nvPr userDrawn="1"/>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bg1"/>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42256775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dM_Pâle">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2" name="Espace réservé du titre 1">
            <a:extLst>
              <a:ext uri="{FF2B5EF4-FFF2-40B4-BE49-F238E27FC236}">
                <a16:creationId xmlns:a16="http://schemas.microsoft.com/office/drawing/2014/main" id="{0C23CB09-4FB3-A3E9-73A3-70E918F58963}"/>
              </a:ext>
            </a:extLst>
          </p:cNvPr>
          <p:cNvSpPr>
            <a:spLocks noGrp="1"/>
          </p:cNvSpPr>
          <p:nvPr>
            <p:ph type="title" hasCustomPrompt="1"/>
          </p:nvPr>
        </p:nvSpPr>
        <p:spPr>
          <a:xfrm>
            <a:off x="527381" y="988850"/>
            <a:ext cx="11091664" cy="1325033"/>
          </a:xfrm>
          <a:prstGeom prst="rect">
            <a:avLst/>
          </a:prstGeom>
        </p:spPr>
        <p:txBody>
          <a:bodyPr vert="horz" lIns="91440" tIns="45720" rIns="91440" bIns="45720" rtlCol="0" anchor="ctr">
            <a:normAutofit/>
          </a:bodyPr>
          <a:lstStyle>
            <a:lvl1pPr>
              <a:defRPr>
                <a:solidFill>
                  <a:schemeClr val="accent2"/>
                </a:solidFill>
              </a:defRPr>
            </a:lvl1pPr>
          </a:lstStyle>
          <a:p>
            <a:r>
              <a:rPr lang="fr-FR"/>
              <a:t>Table des matières</a:t>
            </a:r>
            <a:endParaRPr lang="fr-CA"/>
          </a:p>
        </p:txBody>
      </p:sp>
      <p:sp>
        <p:nvSpPr>
          <p:cNvPr id="13" name="Espace réservé du texte 2">
            <a:extLst>
              <a:ext uri="{FF2B5EF4-FFF2-40B4-BE49-F238E27FC236}">
                <a16:creationId xmlns:a16="http://schemas.microsoft.com/office/drawing/2014/main" id="{49E891B8-F1C8-713B-DC0E-D63B4C444421}"/>
              </a:ext>
            </a:extLst>
          </p:cNvPr>
          <p:cNvSpPr>
            <a:spLocks noGrp="1"/>
          </p:cNvSpPr>
          <p:nvPr>
            <p:ph idx="1"/>
          </p:nvPr>
        </p:nvSpPr>
        <p:spPr>
          <a:xfrm>
            <a:off x="527381" y="2468894"/>
            <a:ext cx="11091664" cy="2519601"/>
          </a:xfrm>
          <a:prstGeom prst="rect">
            <a:avLst/>
          </a:prstGeom>
          <a:noFill/>
        </p:spPr>
        <p:txBody>
          <a:bodyPr vert="horz" wrap="square" lIns="91440" tIns="45720" rIns="91440" bIns="45720" numCol="2" spcCol="360000" rtlCol="0">
            <a:spAutoFit/>
          </a:bodyPr>
          <a:lstStyle>
            <a:lvl1pPr marL="304792" marR="0" indent="-304792" algn="l" defTabSz="1219170" rtl="0" eaLnBrk="1" fontAlgn="auto" latinLnBrk="0" hangingPunct="1">
              <a:lnSpc>
                <a:spcPct val="90000"/>
              </a:lnSpc>
              <a:spcBef>
                <a:spcPts val="1333"/>
              </a:spcBef>
              <a:spcAft>
                <a:spcPts val="0"/>
              </a:spcAft>
              <a:buClrTx/>
              <a:buSzTx/>
              <a:buFont typeface="Arial" panose="020B0604020202020204" pitchFamily="34" charset="0"/>
              <a:buAutoNum type="arabicPeriod"/>
              <a:tabLst/>
              <a:defRPr sz="2133" baseline="0">
                <a:solidFill>
                  <a:schemeClr val="tx1"/>
                </a:solidFill>
              </a:defRPr>
            </a:lvl1pPr>
            <a:lvl3pPr>
              <a:defRPr>
                <a:solidFill>
                  <a:schemeClr val="accent3"/>
                </a:solidFill>
              </a:defRPr>
            </a:lvl3pPr>
            <a:lvl4pPr>
              <a:buNone/>
              <a:defRPr/>
            </a:lvl4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7" name="Espace réservé du texte 7">
            <a:extLst>
              <a:ext uri="{FF2B5EF4-FFF2-40B4-BE49-F238E27FC236}">
                <a16:creationId xmlns:a16="http://schemas.microsoft.com/office/drawing/2014/main" id="{4E57A44B-4856-2CF5-9C83-39B77CCE0A53}"/>
              </a:ext>
            </a:extLst>
          </p:cNvPr>
          <p:cNvSpPr>
            <a:spLocks noGrp="1"/>
          </p:cNvSpPr>
          <p:nvPr>
            <p:ph type="body" sz="quarter" idx="12" hasCustomPrompt="1"/>
          </p:nvPr>
        </p:nvSpPr>
        <p:spPr>
          <a:xfrm>
            <a:off x="527382" y="6402454"/>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3" name="Espace réservé du numéro de diapositive 2">
            <a:extLst>
              <a:ext uri="{FF2B5EF4-FFF2-40B4-BE49-F238E27FC236}">
                <a16:creationId xmlns:a16="http://schemas.microsoft.com/office/drawing/2014/main" id="{226F5067-5EAC-F17B-C17A-1F7239CA3880}"/>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
        <p:nvSpPr>
          <p:cNvPr id="2" name="ZoneTexte 1">
            <a:extLst>
              <a:ext uri="{FF2B5EF4-FFF2-40B4-BE49-F238E27FC236}">
                <a16:creationId xmlns:a16="http://schemas.microsoft.com/office/drawing/2014/main" id="{6B353378-2773-81DE-AA7E-7C11A9286771}"/>
              </a:ext>
            </a:extLst>
          </p:cNvPr>
          <p:cNvSpPr txBox="1"/>
          <p:nvPr userDrawn="1"/>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1"/>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89792350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0B5EE86-FD03-6366-0D40-616B182F2EE7}"/>
              </a:ext>
            </a:extLst>
          </p:cNvPr>
          <p:cNvSpPr>
            <a:spLocks noGrp="1"/>
          </p:cNvSpPr>
          <p:nvPr>
            <p:ph idx="1"/>
          </p:nvPr>
        </p:nvSpPr>
        <p:spPr>
          <a:xfrm>
            <a:off x="838200" y="1826684"/>
            <a:ext cx="10515600" cy="434974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8" name="Espace réservé du texte 11">
            <a:extLst>
              <a:ext uri="{FF2B5EF4-FFF2-40B4-BE49-F238E27FC236}">
                <a16:creationId xmlns:a16="http://schemas.microsoft.com/office/drawing/2014/main" id="{18C83B8D-CDA1-88C9-E6F5-4C5F6C002A84}"/>
              </a:ext>
            </a:extLst>
          </p:cNvPr>
          <p:cNvSpPr>
            <a:spLocks noGrp="1"/>
          </p:cNvSpPr>
          <p:nvPr>
            <p:ph type="body" sz="quarter" idx="13" hasCustomPrompt="1"/>
          </p:nvPr>
        </p:nvSpPr>
        <p:spPr>
          <a:xfrm>
            <a:off x="838201" y="740701"/>
            <a:ext cx="10513484" cy="670984"/>
          </a:xfrm>
          <a:prstGeom prst="rect">
            <a:avLst/>
          </a:prstGeom>
        </p:spPr>
        <p:txBody>
          <a:bodyPr/>
          <a:lstStyle>
            <a:lvl1pPr>
              <a:buNone/>
              <a:defRPr sz="3200">
                <a:solidFill>
                  <a:schemeClr val="bg1"/>
                </a:solidFill>
                <a:latin typeface="+mj-lt"/>
              </a:defRPr>
            </a:lvl1pPr>
          </a:lstStyle>
          <a:p>
            <a:pPr lvl="0"/>
            <a:r>
              <a:rPr lang="fr-FR"/>
              <a:t>Modifiez le style du titre</a:t>
            </a:r>
            <a:endParaRPr lang="fr-CA"/>
          </a:p>
        </p:txBody>
      </p:sp>
      <p:sp>
        <p:nvSpPr>
          <p:cNvPr id="5" name="Espace réservé du texte 7">
            <a:extLst>
              <a:ext uri="{FF2B5EF4-FFF2-40B4-BE49-F238E27FC236}">
                <a16:creationId xmlns:a16="http://schemas.microsoft.com/office/drawing/2014/main" id="{85937812-5DFA-9A2D-C069-D62B1425FD3F}"/>
              </a:ext>
            </a:extLst>
          </p:cNvPr>
          <p:cNvSpPr>
            <a:spLocks noGrp="1"/>
          </p:cNvSpPr>
          <p:nvPr>
            <p:ph type="body" sz="quarter" idx="14"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13" name="Espace réservé du numéro de diapositive 5">
            <a:extLst>
              <a:ext uri="{FF2B5EF4-FFF2-40B4-BE49-F238E27FC236}">
                <a16:creationId xmlns:a16="http://schemas.microsoft.com/office/drawing/2014/main" id="{B5A4DF54-1696-4D83-DEDD-F8DE736AE245}"/>
              </a:ext>
            </a:extLst>
          </p:cNvPr>
          <p:cNvSpPr>
            <a:spLocks noGrp="1"/>
          </p:cNvSpPr>
          <p:nvPr>
            <p:ph type="sldNum" sz="quarter" idx="4"/>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A7D211A3-7575-492B-8E98-5F9B497A4866}" type="slidenum">
              <a:rPr lang="fr-CA" smtClean="0"/>
              <a:pPr/>
              <a:t>‹n°›</a:t>
            </a:fld>
            <a:endParaRPr lang="fr-CA"/>
          </a:p>
        </p:txBody>
      </p:sp>
      <p:sp>
        <p:nvSpPr>
          <p:cNvPr id="4" name="ZoneTexte 3">
            <a:extLst>
              <a:ext uri="{FF2B5EF4-FFF2-40B4-BE49-F238E27FC236}">
                <a16:creationId xmlns:a16="http://schemas.microsoft.com/office/drawing/2014/main" id="{C5DA9466-862E-46A8-2024-80B1B7F5465B}"/>
              </a:ext>
            </a:extLst>
          </p:cNvPr>
          <p:cNvSpPr txBox="1"/>
          <p:nvPr userDrawn="1"/>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2">
                    <a:lumMod val="20000"/>
                    <a:lumOff val="80000"/>
                  </a:schemeClr>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778011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9E568C-A0C0-6EB5-DC90-44AC5793AF45}"/>
              </a:ext>
            </a:extLst>
          </p:cNvPr>
          <p:cNvSpPr>
            <a:spLocks noGrp="1"/>
          </p:cNvSpPr>
          <p:nvPr>
            <p:ph type="title"/>
          </p:nvPr>
        </p:nvSpPr>
        <p:spPr>
          <a:xfrm>
            <a:off x="840318" y="1924811"/>
            <a:ext cx="3932767" cy="544083"/>
          </a:xfrm>
          <a:prstGeom prst="rect">
            <a:avLst/>
          </a:prstGeom>
        </p:spPr>
        <p:txBody>
          <a:bodyPr anchor="t" anchorCtr="0">
            <a:normAutofit/>
          </a:bodyPr>
          <a:lstStyle>
            <a:lvl1pPr>
              <a:defRPr sz="2400">
                <a:solidFill>
                  <a:schemeClr val="accent2"/>
                </a:solidFill>
              </a:defRPr>
            </a:lvl1pPr>
          </a:lstStyle>
          <a:p>
            <a:r>
              <a:rPr lang="fr-CA"/>
              <a:t>Modifier le style du titre</a:t>
            </a:r>
          </a:p>
        </p:txBody>
      </p:sp>
      <p:sp>
        <p:nvSpPr>
          <p:cNvPr id="5" name="Espace réservé du texte 3">
            <a:extLst>
              <a:ext uri="{FF2B5EF4-FFF2-40B4-BE49-F238E27FC236}">
                <a16:creationId xmlns:a16="http://schemas.microsoft.com/office/drawing/2014/main" id="{81C5B41E-09AB-998E-F3AA-CE096360E41B}"/>
              </a:ext>
            </a:extLst>
          </p:cNvPr>
          <p:cNvSpPr>
            <a:spLocks noGrp="1"/>
          </p:cNvSpPr>
          <p:nvPr>
            <p:ph type="body" sz="half" idx="2" hasCustomPrompt="1"/>
          </p:nvPr>
        </p:nvSpPr>
        <p:spPr>
          <a:xfrm>
            <a:off x="840317" y="2564904"/>
            <a:ext cx="10513483" cy="3304613"/>
          </a:xfrm>
          <a:prstGeom prst="rect">
            <a:avLst/>
          </a:prstGeom>
        </p:spPr>
        <p:txBody>
          <a:bodyPr numCol="2" spcCol="540000">
            <a:normAutofit/>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867">
                <a:solidFill>
                  <a:schemeClr val="tx2"/>
                </a:solidFill>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fr-FR"/>
              <a:t>Cliquez pour modifier les styles du texte du masque </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fr-FR"/>
              <a:t>Cliquez pour modifier les styles du texte du masque</a:t>
            </a:r>
          </a:p>
          <a:p>
            <a:pPr lvl="0"/>
            <a:endParaRPr lang="fr-FR"/>
          </a:p>
        </p:txBody>
      </p:sp>
      <p:sp>
        <p:nvSpPr>
          <p:cNvPr id="13" name="Espace réservé du texte 11">
            <a:extLst>
              <a:ext uri="{FF2B5EF4-FFF2-40B4-BE49-F238E27FC236}">
                <a16:creationId xmlns:a16="http://schemas.microsoft.com/office/drawing/2014/main" id="{CB5986BC-22A0-C1BE-2EC1-E42FAC1678C0}"/>
              </a:ext>
            </a:extLst>
          </p:cNvPr>
          <p:cNvSpPr>
            <a:spLocks noGrp="1"/>
          </p:cNvSpPr>
          <p:nvPr>
            <p:ph type="body" sz="quarter" idx="14" hasCustomPrompt="1"/>
          </p:nvPr>
        </p:nvSpPr>
        <p:spPr>
          <a:xfrm>
            <a:off x="838201" y="740701"/>
            <a:ext cx="10513484" cy="670984"/>
          </a:xfrm>
          <a:prstGeom prst="rect">
            <a:avLst/>
          </a:prstGeom>
        </p:spPr>
        <p:txBody>
          <a:bodyPr/>
          <a:lstStyle>
            <a:lvl1pPr>
              <a:buNone/>
              <a:defRPr sz="3200">
                <a:solidFill>
                  <a:schemeClr val="bg1"/>
                </a:solidFill>
                <a:latin typeface="+mj-lt"/>
              </a:defRPr>
            </a:lvl1pPr>
          </a:lstStyle>
          <a:p>
            <a:pPr lvl="0"/>
            <a:r>
              <a:rPr lang="fr-FR"/>
              <a:t>Modifiez le style du titre</a:t>
            </a:r>
            <a:endParaRPr lang="fr-CA"/>
          </a:p>
        </p:txBody>
      </p:sp>
      <p:sp>
        <p:nvSpPr>
          <p:cNvPr id="7" name="Espace réservé du texte 7">
            <a:extLst>
              <a:ext uri="{FF2B5EF4-FFF2-40B4-BE49-F238E27FC236}">
                <a16:creationId xmlns:a16="http://schemas.microsoft.com/office/drawing/2014/main" id="{6B38D628-70CE-CA7F-993C-BDC40F9F19CA}"/>
              </a:ext>
            </a:extLst>
          </p:cNvPr>
          <p:cNvSpPr>
            <a:spLocks noGrp="1"/>
          </p:cNvSpPr>
          <p:nvPr>
            <p:ph type="body" sz="quarter" idx="15"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4" name="Espace réservé du numéro de diapositive 5">
            <a:extLst>
              <a:ext uri="{FF2B5EF4-FFF2-40B4-BE49-F238E27FC236}">
                <a16:creationId xmlns:a16="http://schemas.microsoft.com/office/drawing/2014/main" id="{9357842C-5AA4-C89B-37B8-47121B4AA9D9}"/>
              </a:ext>
            </a:extLst>
          </p:cNvPr>
          <p:cNvSpPr>
            <a:spLocks noGrp="1"/>
          </p:cNvSpPr>
          <p:nvPr>
            <p:ph type="sldNum" sz="quarter" idx="4"/>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A7D211A3-7575-492B-8E98-5F9B497A4866}" type="slidenum">
              <a:rPr lang="fr-CA" smtClean="0"/>
              <a:pPr/>
              <a:t>‹n°›</a:t>
            </a:fld>
            <a:endParaRPr lang="fr-CA"/>
          </a:p>
        </p:txBody>
      </p:sp>
      <p:sp>
        <p:nvSpPr>
          <p:cNvPr id="6" name="ZoneTexte 5">
            <a:extLst>
              <a:ext uri="{FF2B5EF4-FFF2-40B4-BE49-F238E27FC236}">
                <a16:creationId xmlns:a16="http://schemas.microsoft.com/office/drawing/2014/main" id="{C0F1A8A4-94F0-0934-93C1-750B6B18186B}"/>
              </a:ext>
            </a:extLst>
          </p:cNvPr>
          <p:cNvSpPr txBox="1"/>
          <p:nvPr userDrawn="1"/>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2">
                    <a:lumMod val="20000"/>
                    <a:lumOff val="80000"/>
                  </a:schemeClr>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235817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7622D76-894D-AD1F-EC10-550A6729AFBD}"/>
              </a:ext>
            </a:extLst>
          </p:cNvPr>
          <p:cNvSpPr>
            <a:spLocks noGrp="1"/>
          </p:cNvSpPr>
          <p:nvPr>
            <p:ph sz="half" idx="1"/>
          </p:nvPr>
        </p:nvSpPr>
        <p:spPr>
          <a:xfrm>
            <a:off x="838200" y="1826684"/>
            <a:ext cx="5156200" cy="434974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u contenu 3">
            <a:extLst>
              <a:ext uri="{FF2B5EF4-FFF2-40B4-BE49-F238E27FC236}">
                <a16:creationId xmlns:a16="http://schemas.microsoft.com/office/drawing/2014/main" id="{352C815A-933C-BE6D-E91F-0AB38952DC14}"/>
              </a:ext>
            </a:extLst>
          </p:cNvPr>
          <p:cNvSpPr>
            <a:spLocks noGrp="1"/>
          </p:cNvSpPr>
          <p:nvPr>
            <p:ph sz="half" idx="2"/>
          </p:nvPr>
        </p:nvSpPr>
        <p:spPr>
          <a:xfrm>
            <a:off x="6197600" y="1826684"/>
            <a:ext cx="5156200" cy="434974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9" name="Espace réservé du texte 11">
            <a:extLst>
              <a:ext uri="{FF2B5EF4-FFF2-40B4-BE49-F238E27FC236}">
                <a16:creationId xmlns:a16="http://schemas.microsoft.com/office/drawing/2014/main" id="{0A671669-E394-112F-D792-9E42BFC36ABD}"/>
              </a:ext>
            </a:extLst>
          </p:cNvPr>
          <p:cNvSpPr>
            <a:spLocks noGrp="1"/>
          </p:cNvSpPr>
          <p:nvPr>
            <p:ph type="body" sz="quarter" idx="13" hasCustomPrompt="1"/>
          </p:nvPr>
        </p:nvSpPr>
        <p:spPr>
          <a:xfrm>
            <a:off x="838201" y="740701"/>
            <a:ext cx="10513484" cy="670984"/>
          </a:xfrm>
          <a:prstGeom prst="rect">
            <a:avLst/>
          </a:prstGeom>
        </p:spPr>
        <p:txBody>
          <a:bodyPr/>
          <a:lstStyle>
            <a:lvl1pPr>
              <a:buNone/>
              <a:defRPr sz="3200">
                <a:solidFill>
                  <a:schemeClr val="bg1"/>
                </a:solidFill>
                <a:latin typeface="+mj-lt"/>
              </a:defRPr>
            </a:lvl1pPr>
          </a:lstStyle>
          <a:p>
            <a:pPr lvl="0"/>
            <a:r>
              <a:rPr lang="fr-FR"/>
              <a:t>Modifiez le style du titre</a:t>
            </a:r>
            <a:endParaRPr lang="fr-CA"/>
          </a:p>
        </p:txBody>
      </p:sp>
      <p:sp>
        <p:nvSpPr>
          <p:cNvPr id="6" name="Espace réservé du texte 7">
            <a:extLst>
              <a:ext uri="{FF2B5EF4-FFF2-40B4-BE49-F238E27FC236}">
                <a16:creationId xmlns:a16="http://schemas.microsoft.com/office/drawing/2014/main" id="{951FF73E-FDF6-E66F-0655-C5004E108B5D}"/>
              </a:ext>
            </a:extLst>
          </p:cNvPr>
          <p:cNvSpPr>
            <a:spLocks noGrp="1"/>
          </p:cNvSpPr>
          <p:nvPr>
            <p:ph type="body" sz="quarter" idx="14"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35038512-68EB-4AEC-96F3-92D4FAAB541E}"/>
              </a:ext>
            </a:extLst>
          </p:cNvPr>
          <p:cNvSpPr>
            <a:spLocks noGrp="1"/>
          </p:cNvSpPr>
          <p:nvPr>
            <p:ph type="sldNum" sz="quarter" idx="4"/>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A7D211A3-7575-492B-8E98-5F9B497A4866}" type="slidenum">
              <a:rPr lang="fr-CA" smtClean="0"/>
              <a:pPr/>
              <a:t>‹n°›</a:t>
            </a:fld>
            <a:endParaRPr lang="fr-CA"/>
          </a:p>
        </p:txBody>
      </p:sp>
      <p:sp>
        <p:nvSpPr>
          <p:cNvPr id="7" name="ZoneTexte 6">
            <a:extLst>
              <a:ext uri="{FF2B5EF4-FFF2-40B4-BE49-F238E27FC236}">
                <a16:creationId xmlns:a16="http://schemas.microsoft.com/office/drawing/2014/main" id="{2B4597A8-B4DA-FACF-9AF7-7BE7FCFBEEA0}"/>
              </a:ext>
            </a:extLst>
          </p:cNvPr>
          <p:cNvSpPr txBox="1"/>
          <p:nvPr userDrawn="1"/>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2">
                    <a:lumMod val="20000"/>
                    <a:lumOff val="80000"/>
                  </a:schemeClr>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622819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2E46C65-A086-B040-D74A-542EAA35D26A}"/>
              </a:ext>
            </a:extLst>
          </p:cNvPr>
          <p:cNvSpPr>
            <a:spLocks noGrp="1"/>
          </p:cNvSpPr>
          <p:nvPr>
            <p:ph type="body" idx="1"/>
          </p:nvPr>
        </p:nvSpPr>
        <p:spPr>
          <a:xfrm>
            <a:off x="815414" y="1796819"/>
            <a:ext cx="4914999" cy="825500"/>
          </a:xfrm>
          <a:prstGeom prst="rect">
            <a:avLst/>
          </a:prstGeom>
        </p:spPr>
        <p:txBody>
          <a:bodyPr anchor="b">
            <a:noAutofit/>
          </a:bodyPr>
          <a:lstStyle>
            <a:lvl1pPr marL="0" indent="0">
              <a:buNone/>
              <a:defRPr sz="2667" b="1">
                <a:solidFill>
                  <a:schemeClr val="accent1"/>
                </a:solidFill>
                <a:latin typeface="Segoe UI Semibold" panose="020B0702040204020203" pitchFamily="34" charset="0"/>
                <a:cs typeface="Segoe UI Semibold" panose="020B0702040204020203"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CA"/>
              <a:t>Cliquez pour modifier les styles du texte du masque</a:t>
            </a:r>
          </a:p>
        </p:txBody>
      </p:sp>
      <p:sp>
        <p:nvSpPr>
          <p:cNvPr id="4" name="Espace réservé du contenu 3">
            <a:extLst>
              <a:ext uri="{FF2B5EF4-FFF2-40B4-BE49-F238E27FC236}">
                <a16:creationId xmlns:a16="http://schemas.microsoft.com/office/drawing/2014/main" id="{265FF221-DC3B-FE1A-C8FF-95C2E2371E72}"/>
              </a:ext>
            </a:extLst>
          </p:cNvPr>
          <p:cNvSpPr>
            <a:spLocks noGrp="1"/>
          </p:cNvSpPr>
          <p:nvPr>
            <p:ph sz="half" idx="2"/>
          </p:nvPr>
        </p:nvSpPr>
        <p:spPr>
          <a:xfrm>
            <a:off x="815414" y="2622319"/>
            <a:ext cx="4914999" cy="3683000"/>
          </a:xfrm>
          <a:prstGeom prst="rect">
            <a:avLst/>
          </a:prstGeom>
        </p:spPr>
        <p:txBody>
          <a:bodyPr/>
          <a:lstStyle>
            <a:lvl1pPr>
              <a:defRPr sz="2400">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5" name="Espace réservé du texte 4">
            <a:extLst>
              <a:ext uri="{FF2B5EF4-FFF2-40B4-BE49-F238E27FC236}">
                <a16:creationId xmlns:a16="http://schemas.microsoft.com/office/drawing/2014/main" id="{A08EE838-7F54-8C72-878C-54C767CC446E}"/>
              </a:ext>
            </a:extLst>
          </p:cNvPr>
          <p:cNvSpPr>
            <a:spLocks noGrp="1"/>
          </p:cNvSpPr>
          <p:nvPr>
            <p:ph type="body" sz="quarter" idx="3"/>
          </p:nvPr>
        </p:nvSpPr>
        <p:spPr>
          <a:xfrm>
            <a:off x="5903979" y="1796819"/>
            <a:ext cx="5183717" cy="825500"/>
          </a:xfrm>
          <a:prstGeom prst="rect">
            <a:avLst/>
          </a:prstGeom>
        </p:spPr>
        <p:txBody>
          <a:bodyPr anchor="b">
            <a:noAutofit/>
          </a:bodyPr>
          <a:lstStyle>
            <a:lvl1pPr marL="0" indent="0">
              <a:buNone/>
              <a:defRPr sz="2667" b="1">
                <a:solidFill>
                  <a:schemeClr val="accent1"/>
                </a:solidFill>
                <a:latin typeface="Segoe UI Semibold" panose="020B0702040204020203" pitchFamily="34" charset="0"/>
                <a:cs typeface="Segoe UI Semibold" panose="020B0702040204020203"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CA"/>
              <a:t>Cliquez pour modifier les styles du texte du masque</a:t>
            </a:r>
          </a:p>
        </p:txBody>
      </p:sp>
      <p:sp>
        <p:nvSpPr>
          <p:cNvPr id="6" name="Espace réservé du contenu 5">
            <a:extLst>
              <a:ext uri="{FF2B5EF4-FFF2-40B4-BE49-F238E27FC236}">
                <a16:creationId xmlns:a16="http://schemas.microsoft.com/office/drawing/2014/main" id="{F036F56F-E875-D014-551C-35E1DFC26348}"/>
              </a:ext>
            </a:extLst>
          </p:cNvPr>
          <p:cNvSpPr>
            <a:spLocks noGrp="1"/>
          </p:cNvSpPr>
          <p:nvPr>
            <p:ph sz="quarter" idx="4"/>
          </p:nvPr>
        </p:nvSpPr>
        <p:spPr>
          <a:xfrm>
            <a:off x="5903979" y="2622319"/>
            <a:ext cx="5183717" cy="3683000"/>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10" name="Espace réservé du texte 11">
            <a:extLst>
              <a:ext uri="{FF2B5EF4-FFF2-40B4-BE49-F238E27FC236}">
                <a16:creationId xmlns:a16="http://schemas.microsoft.com/office/drawing/2014/main" id="{98136E84-0E6C-6990-CFE3-102E24F1C1F5}"/>
              </a:ext>
            </a:extLst>
          </p:cNvPr>
          <p:cNvSpPr>
            <a:spLocks noGrp="1"/>
          </p:cNvSpPr>
          <p:nvPr>
            <p:ph type="body" sz="quarter" idx="13" hasCustomPrompt="1"/>
          </p:nvPr>
        </p:nvSpPr>
        <p:spPr>
          <a:xfrm>
            <a:off x="838201" y="740701"/>
            <a:ext cx="10513484" cy="670984"/>
          </a:xfrm>
          <a:prstGeom prst="rect">
            <a:avLst/>
          </a:prstGeom>
        </p:spPr>
        <p:txBody>
          <a:bodyPr/>
          <a:lstStyle>
            <a:lvl1pPr>
              <a:buNone/>
              <a:defRPr sz="3200">
                <a:solidFill>
                  <a:schemeClr val="bg1"/>
                </a:solidFill>
                <a:latin typeface="+mj-lt"/>
              </a:defRPr>
            </a:lvl1pPr>
          </a:lstStyle>
          <a:p>
            <a:pPr lvl="0"/>
            <a:r>
              <a:rPr lang="fr-FR"/>
              <a:t>Modifiez le style du titre</a:t>
            </a:r>
            <a:endParaRPr lang="fr-CA"/>
          </a:p>
        </p:txBody>
      </p:sp>
      <p:sp>
        <p:nvSpPr>
          <p:cNvPr id="8" name="Espace réservé du texte 7">
            <a:extLst>
              <a:ext uri="{FF2B5EF4-FFF2-40B4-BE49-F238E27FC236}">
                <a16:creationId xmlns:a16="http://schemas.microsoft.com/office/drawing/2014/main" id="{73BA19EF-4011-AE6D-22AF-948CE755A42B}"/>
              </a:ext>
            </a:extLst>
          </p:cNvPr>
          <p:cNvSpPr>
            <a:spLocks noGrp="1"/>
          </p:cNvSpPr>
          <p:nvPr>
            <p:ph type="body" sz="quarter" idx="14"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7" name="Espace réservé du numéro de diapositive 5">
            <a:extLst>
              <a:ext uri="{FF2B5EF4-FFF2-40B4-BE49-F238E27FC236}">
                <a16:creationId xmlns:a16="http://schemas.microsoft.com/office/drawing/2014/main" id="{6F73C886-BD84-30DB-3144-8806F4770D17}"/>
              </a:ext>
            </a:extLst>
          </p:cNvPr>
          <p:cNvSpPr>
            <a:spLocks noGrp="1"/>
          </p:cNvSpPr>
          <p:nvPr>
            <p:ph type="sldNum" sz="quarter" idx="15"/>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A7D211A3-7575-492B-8E98-5F9B497A4866}" type="slidenum">
              <a:rPr lang="fr-CA" smtClean="0"/>
              <a:pPr/>
              <a:t>‹n°›</a:t>
            </a:fld>
            <a:endParaRPr lang="fr-CA"/>
          </a:p>
        </p:txBody>
      </p:sp>
      <p:sp>
        <p:nvSpPr>
          <p:cNvPr id="9" name="ZoneTexte 8">
            <a:extLst>
              <a:ext uri="{FF2B5EF4-FFF2-40B4-BE49-F238E27FC236}">
                <a16:creationId xmlns:a16="http://schemas.microsoft.com/office/drawing/2014/main" id="{6F691BF3-4EFA-7A04-91FB-F58B9F917A01}"/>
              </a:ext>
            </a:extLst>
          </p:cNvPr>
          <p:cNvSpPr txBox="1"/>
          <p:nvPr userDrawn="1"/>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2">
                    <a:lumMod val="20000"/>
                    <a:lumOff val="80000"/>
                  </a:schemeClr>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4487833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7FDCBA3F-660B-5925-A289-200380D85CF3}"/>
              </a:ext>
            </a:extLst>
          </p:cNvPr>
          <p:cNvSpPr>
            <a:spLocks noGrp="1"/>
          </p:cNvSpPr>
          <p:nvPr>
            <p:ph type="title"/>
          </p:nvPr>
        </p:nvSpPr>
        <p:spPr>
          <a:xfrm>
            <a:off x="840318" y="1924811"/>
            <a:ext cx="3932767" cy="544083"/>
          </a:xfrm>
          <a:prstGeom prst="rect">
            <a:avLst/>
          </a:prstGeom>
        </p:spPr>
        <p:txBody>
          <a:bodyPr anchor="t" anchorCtr="0">
            <a:normAutofit/>
          </a:bodyPr>
          <a:lstStyle>
            <a:lvl1pPr>
              <a:defRPr sz="2400">
                <a:solidFill>
                  <a:schemeClr val="accent2"/>
                </a:solidFill>
              </a:defRPr>
            </a:lvl1pPr>
          </a:lstStyle>
          <a:p>
            <a:r>
              <a:rPr lang="fr-CA"/>
              <a:t>Modifier le style du titre</a:t>
            </a:r>
          </a:p>
        </p:txBody>
      </p:sp>
      <p:sp>
        <p:nvSpPr>
          <p:cNvPr id="10" name="Espace réservé du texte 3">
            <a:extLst>
              <a:ext uri="{FF2B5EF4-FFF2-40B4-BE49-F238E27FC236}">
                <a16:creationId xmlns:a16="http://schemas.microsoft.com/office/drawing/2014/main" id="{CA642D2D-9BAA-E3E8-F217-7DD84A85E929}"/>
              </a:ext>
            </a:extLst>
          </p:cNvPr>
          <p:cNvSpPr>
            <a:spLocks noGrp="1"/>
          </p:cNvSpPr>
          <p:nvPr>
            <p:ph type="body" sz="half" idx="2"/>
          </p:nvPr>
        </p:nvSpPr>
        <p:spPr>
          <a:xfrm>
            <a:off x="840318" y="2564904"/>
            <a:ext cx="3932767" cy="3304613"/>
          </a:xfrm>
          <a:prstGeom prst="rect">
            <a:avLst/>
          </a:prstGeom>
        </p:spPr>
        <p:txBody>
          <a:bodyPr>
            <a:normAutofit/>
          </a:bodyPr>
          <a:lstStyle>
            <a:lvl1pPr marL="0" indent="0">
              <a:buNone/>
              <a:defRPr sz="1867">
                <a:solidFill>
                  <a:schemeClr val="tx2"/>
                </a:solidFill>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CA"/>
              <a:t>Cliquez pour modifier les styles du texte du masque</a:t>
            </a:r>
          </a:p>
        </p:txBody>
      </p:sp>
      <p:sp>
        <p:nvSpPr>
          <p:cNvPr id="11" name="Espace réservé du contenu 5">
            <a:extLst>
              <a:ext uri="{FF2B5EF4-FFF2-40B4-BE49-F238E27FC236}">
                <a16:creationId xmlns:a16="http://schemas.microsoft.com/office/drawing/2014/main" id="{BD519BD6-5F05-F52C-19AF-58BD8D5F9A22}"/>
              </a:ext>
            </a:extLst>
          </p:cNvPr>
          <p:cNvSpPr>
            <a:spLocks noGrp="1"/>
          </p:cNvSpPr>
          <p:nvPr>
            <p:ph sz="quarter" idx="4"/>
          </p:nvPr>
        </p:nvSpPr>
        <p:spPr>
          <a:xfrm>
            <a:off x="5135893" y="1924810"/>
            <a:ext cx="6048672" cy="394470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2" name="Espace réservé du texte 11">
            <a:extLst>
              <a:ext uri="{FF2B5EF4-FFF2-40B4-BE49-F238E27FC236}">
                <a16:creationId xmlns:a16="http://schemas.microsoft.com/office/drawing/2014/main" id="{E6EBFC0C-6681-2AC1-3D4B-2727B170E10F}"/>
              </a:ext>
            </a:extLst>
          </p:cNvPr>
          <p:cNvSpPr>
            <a:spLocks noGrp="1"/>
          </p:cNvSpPr>
          <p:nvPr>
            <p:ph type="body" sz="quarter" idx="13" hasCustomPrompt="1"/>
          </p:nvPr>
        </p:nvSpPr>
        <p:spPr>
          <a:xfrm>
            <a:off x="838201" y="740701"/>
            <a:ext cx="10513484" cy="670984"/>
          </a:xfrm>
          <a:prstGeom prst="rect">
            <a:avLst/>
          </a:prstGeom>
        </p:spPr>
        <p:txBody>
          <a:bodyPr/>
          <a:lstStyle>
            <a:lvl1pPr>
              <a:buNone/>
              <a:defRPr sz="3200">
                <a:solidFill>
                  <a:schemeClr val="bg1"/>
                </a:solidFill>
                <a:latin typeface="+mj-lt"/>
              </a:defRPr>
            </a:lvl1pPr>
          </a:lstStyle>
          <a:p>
            <a:pPr lvl="0"/>
            <a:r>
              <a:rPr lang="fr-FR"/>
              <a:t>Modifiez le style du titre</a:t>
            </a:r>
            <a:endParaRPr lang="fr-CA"/>
          </a:p>
        </p:txBody>
      </p:sp>
      <p:sp>
        <p:nvSpPr>
          <p:cNvPr id="4" name="Espace réservé du numéro de diapositive 5">
            <a:extLst>
              <a:ext uri="{FF2B5EF4-FFF2-40B4-BE49-F238E27FC236}">
                <a16:creationId xmlns:a16="http://schemas.microsoft.com/office/drawing/2014/main" id="{DA7DC8EC-BC44-EF08-17BB-F76FBCB1C1B5}"/>
              </a:ext>
            </a:extLst>
          </p:cNvPr>
          <p:cNvSpPr>
            <a:spLocks noGrp="1"/>
          </p:cNvSpPr>
          <p:nvPr>
            <p:ph type="sldNum" sz="quarter" idx="14"/>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A7D211A3-7575-492B-8E98-5F9B497A4866}" type="slidenum">
              <a:rPr lang="fr-CA" smtClean="0"/>
              <a:pPr/>
              <a:t>‹n°›</a:t>
            </a:fld>
            <a:endParaRPr lang="fr-CA"/>
          </a:p>
        </p:txBody>
      </p:sp>
      <p:sp>
        <p:nvSpPr>
          <p:cNvPr id="6" name="Espace réservé du texte 7">
            <a:extLst>
              <a:ext uri="{FF2B5EF4-FFF2-40B4-BE49-F238E27FC236}">
                <a16:creationId xmlns:a16="http://schemas.microsoft.com/office/drawing/2014/main" id="{E301EB59-94BC-5071-E92A-9F4982ACCBB1}"/>
              </a:ext>
            </a:extLst>
          </p:cNvPr>
          <p:cNvSpPr>
            <a:spLocks noGrp="1"/>
          </p:cNvSpPr>
          <p:nvPr>
            <p:ph type="body" sz="quarter" idx="15"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5" name="ZoneTexte 4">
            <a:extLst>
              <a:ext uri="{FF2B5EF4-FFF2-40B4-BE49-F238E27FC236}">
                <a16:creationId xmlns:a16="http://schemas.microsoft.com/office/drawing/2014/main" id="{4E8F7DB2-F1B5-39C2-4C35-59FC5A12C896}"/>
              </a:ext>
            </a:extLst>
          </p:cNvPr>
          <p:cNvSpPr txBox="1"/>
          <p:nvPr userDrawn="1"/>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2">
                    <a:lumMod val="20000"/>
                    <a:lumOff val="80000"/>
                  </a:schemeClr>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5647413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2A0D24AB-732F-A91A-30A4-80AE6AC375AC}"/>
              </a:ext>
            </a:extLst>
          </p:cNvPr>
          <p:cNvSpPr>
            <a:spLocks noGrp="1"/>
          </p:cNvSpPr>
          <p:nvPr>
            <p:ph type="pic" idx="1"/>
          </p:nvPr>
        </p:nvSpPr>
        <p:spPr>
          <a:xfrm>
            <a:off x="5183717" y="1892830"/>
            <a:ext cx="6172200" cy="3968221"/>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fr-CA"/>
              <a:t>Cliquez sur l'icône pour ajouter une image</a:t>
            </a:r>
          </a:p>
        </p:txBody>
      </p:sp>
      <p:sp>
        <p:nvSpPr>
          <p:cNvPr id="8" name="Titre 1">
            <a:extLst>
              <a:ext uri="{FF2B5EF4-FFF2-40B4-BE49-F238E27FC236}">
                <a16:creationId xmlns:a16="http://schemas.microsoft.com/office/drawing/2014/main" id="{FFB9C23A-9C94-B1D7-65F7-51FE539FB586}"/>
              </a:ext>
            </a:extLst>
          </p:cNvPr>
          <p:cNvSpPr>
            <a:spLocks noGrp="1"/>
          </p:cNvSpPr>
          <p:nvPr>
            <p:ph type="title"/>
          </p:nvPr>
        </p:nvSpPr>
        <p:spPr>
          <a:xfrm>
            <a:off x="840318" y="1924811"/>
            <a:ext cx="3932767" cy="544083"/>
          </a:xfrm>
          <a:prstGeom prst="rect">
            <a:avLst/>
          </a:prstGeom>
        </p:spPr>
        <p:txBody>
          <a:bodyPr anchor="t" anchorCtr="0">
            <a:normAutofit/>
          </a:bodyPr>
          <a:lstStyle>
            <a:lvl1pPr>
              <a:defRPr sz="2400">
                <a:solidFill>
                  <a:schemeClr val="accent2"/>
                </a:solidFill>
              </a:defRPr>
            </a:lvl1pPr>
          </a:lstStyle>
          <a:p>
            <a:r>
              <a:rPr lang="fr-CA"/>
              <a:t>Modifier le style du titre</a:t>
            </a:r>
          </a:p>
        </p:txBody>
      </p:sp>
      <p:sp>
        <p:nvSpPr>
          <p:cNvPr id="9" name="Espace réservé du texte 3">
            <a:extLst>
              <a:ext uri="{FF2B5EF4-FFF2-40B4-BE49-F238E27FC236}">
                <a16:creationId xmlns:a16="http://schemas.microsoft.com/office/drawing/2014/main" id="{B355A042-F176-7C7F-3365-5185A8BB86B0}"/>
              </a:ext>
            </a:extLst>
          </p:cNvPr>
          <p:cNvSpPr>
            <a:spLocks noGrp="1"/>
          </p:cNvSpPr>
          <p:nvPr>
            <p:ph type="body" sz="half" idx="2"/>
          </p:nvPr>
        </p:nvSpPr>
        <p:spPr>
          <a:xfrm>
            <a:off x="840318" y="2564904"/>
            <a:ext cx="3932767" cy="3304613"/>
          </a:xfrm>
          <a:prstGeom prst="rect">
            <a:avLst/>
          </a:prstGeom>
        </p:spPr>
        <p:txBody>
          <a:bodyPr>
            <a:normAutofit/>
          </a:bodyPr>
          <a:lstStyle>
            <a:lvl1pPr marL="0" indent="0">
              <a:buNone/>
              <a:defRPr sz="1867">
                <a:solidFill>
                  <a:schemeClr val="tx2"/>
                </a:solidFill>
              </a:defRPr>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CA"/>
              <a:t>Cliquez pour modifier les styles du texte du masque</a:t>
            </a:r>
          </a:p>
        </p:txBody>
      </p:sp>
      <p:sp>
        <p:nvSpPr>
          <p:cNvPr id="4" name="Espace réservé du texte 11">
            <a:extLst>
              <a:ext uri="{FF2B5EF4-FFF2-40B4-BE49-F238E27FC236}">
                <a16:creationId xmlns:a16="http://schemas.microsoft.com/office/drawing/2014/main" id="{0C456CEE-747E-611B-A6BB-6F2CBB7134D0}"/>
              </a:ext>
            </a:extLst>
          </p:cNvPr>
          <p:cNvSpPr>
            <a:spLocks noGrp="1"/>
          </p:cNvSpPr>
          <p:nvPr>
            <p:ph type="body" sz="quarter" idx="13" hasCustomPrompt="1"/>
          </p:nvPr>
        </p:nvSpPr>
        <p:spPr>
          <a:xfrm>
            <a:off x="838201" y="740701"/>
            <a:ext cx="10513484" cy="670984"/>
          </a:xfrm>
          <a:prstGeom prst="rect">
            <a:avLst/>
          </a:prstGeom>
        </p:spPr>
        <p:txBody>
          <a:bodyPr/>
          <a:lstStyle>
            <a:lvl1pPr>
              <a:buNone/>
              <a:defRPr sz="3200">
                <a:solidFill>
                  <a:schemeClr val="bg1"/>
                </a:solidFill>
                <a:latin typeface="+mj-lt"/>
              </a:defRPr>
            </a:lvl1pPr>
          </a:lstStyle>
          <a:p>
            <a:pPr lvl="0"/>
            <a:r>
              <a:rPr lang="fr-FR"/>
              <a:t>Modifiez le style du titre</a:t>
            </a:r>
            <a:endParaRPr lang="fr-CA"/>
          </a:p>
        </p:txBody>
      </p:sp>
      <p:sp>
        <p:nvSpPr>
          <p:cNvPr id="6" name="Espace réservé du texte 7">
            <a:extLst>
              <a:ext uri="{FF2B5EF4-FFF2-40B4-BE49-F238E27FC236}">
                <a16:creationId xmlns:a16="http://schemas.microsoft.com/office/drawing/2014/main" id="{B196B6CC-CF2B-96C5-D2BB-33611227E1A2}"/>
              </a:ext>
            </a:extLst>
          </p:cNvPr>
          <p:cNvSpPr>
            <a:spLocks noGrp="1"/>
          </p:cNvSpPr>
          <p:nvPr>
            <p:ph type="body" sz="quarter" idx="14"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C9A44764-23AF-2238-200C-81ADFFB7B5FA}"/>
              </a:ext>
            </a:extLst>
          </p:cNvPr>
          <p:cNvSpPr>
            <a:spLocks noGrp="1"/>
          </p:cNvSpPr>
          <p:nvPr>
            <p:ph type="sldNum" sz="quarter" idx="4"/>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A7D211A3-7575-492B-8E98-5F9B497A4866}" type="slidenum">
              <a:rPr lang="fr-CA" smtClean="0"/>
              <a:pPr/>
              <a:t>‹n°›</a:t>
            </a:fld>
            <a:endParaRPr lang="fr-CA"/>
          </a:p>
        </p:txBody>
      </p:sp>
      <p:sp>
        <p:nvSpPr>
          <p:cNvPr id="7" name="ZoneTexte 6">
            <a:extLst>
              <a:ext uri="{FF2B5EF4-FFF2-40B4-BE49-F238E27FC236}">
                <a16:creationId xmlns:a16="http://schemas.microsoft.com/office/drawing/2014/main" id="{FBF28B30-F13E-939B-744A-E26565B005C8}"/>
              </a:ext>
            </a:extLst>
          </p:cNvPr>
          <p:cNvSpPr txBox="1"/>
          <p:nvPr userDrawn="1"/>
        </p:nvSpPr>
        <p:spPr>
          <a:xfrm>
            <a:off x="335360" y="260649"/>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2">
                    <a:lumMod val="20000"/>
                    <a:lumOff val="80000"/>
                  </a:schemeClr>
                </a:solidFill>
              </a:rPr>
              <a:t>Santé Québec Votre territoire – Universitaire (si applicable)</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173167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Éclat_Rayon-Foncé">
    <p:spTree>
      <p:nvGrpSpPr>
        <p:cNvPr id="1" name=""/>
        <p:cNvGrpSpPr/>
        <p:nvPr/>
      </p:nvGrpSpPr>
      <p:grpSpPr>
        <a:xfrm>
          <a:off x="0" y="0"/>
          <a:ext cx="0" cy="0"/>
          <a:chOff x="0" y="0"/>
          <a:chExt cx="0" cy="0"/>
        </a:xfrm>
      </p:grpSpPr>
      <p:pic>
        <p:nvPicPr>
          <p:cNvPr id="3" name="Image 2" descr="Une image contenant bleu, capture d’écran, Bleu Majorelle, Bleu électrique&#10;&#10;Le contenu généré par l’IA peut être incorrect.">
            <a:extLst>
              <a:ext uri="{FF2B5EF4-FFF2-40B4-BE49-F238E27FC236}">
                <a16:creationId xmlns:a16="http://schemas.microsoft.com/office/drawing/2014/main" id="{4FD6AD8D-810C-EECF-C8F9-5B4818FACE3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831637" y="2276872"/>
            <a:ext cx="8160907" cy="461729"/>
          </a:xfrm>
          <a:prstGeom prst="rect">
            <a:avLst/>
          </a:prstGeom>
        </p:spPr>
        <p:txBody>
          <a:bodyPr wrap="square">
            <a:spAutoFit/>
          </a:bodyPr>
          <a:lstStyle>
            <a:lvl1pPr marL="0" indent="0" algn="l">
              <a:buNone/>
              <a:defRPr sz="2667">
                <a:solidFill>
                  <a:schemeClr val="accent3"/>
                </a:solidFill>
                <a:latin typeface="Segoe UI Light" panose="020B0502040204020203" pitchFamily="34" charset="0"/>
                <a:cs typeface="Segoe UI Light" panose="020B0502040204020203"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831637" y="3132993"/>
            <a:ext cx="8160907" cy="683329"/>
          </a:xfrm>
          <a:prstGeom prst="rect">
            <a:avLst/>
          </a:prstGeom>
        </p:spPr>
        <p:txBody>
          <a:bodyPr wrap="square">
            <a:spAutoFit/>
          </a:bodyPr>
          <a:lstStyle>
            <a:lvl1pPr algn="l">
              <a:defRPr sz="4267" b="0">
                <a:solidFill>
                  <a:schemeClr val="bg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AA7769A4-A5BE-B603-5BF7-2DC327139BAC}"/>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34758492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9E568C-A0C0-6EB5-DC90-44AC5793AF45}"/>
              </a:ext>
            </a:extLst>
          </p:cNvPr>
          <p:cNvSpPr>
            <a:spLocks noGrp="1"/>
          </p:cNvSpPr>
          <p:nvPr>
            <p:ph type="title"/>
          </p:nvPr>
        </p:nvSpPr>
        <p:spPr>
          <a:xfrm>
            <a:off x="840318" y="1924811"/>
            <a:ext cx="3932767" cy="544083"/>
          </a:xfrm>
          <a:prstGeom prst="rect">
            <a:avLst/>
          </a:prstGeom>
        </p:spPr>
        <p:txBody>
          <a:bodyPr anchor="t" anchorCtr="0">
            <a:normAutofit/>
          </a:bodyPr>
          <a:lstStyle>
            <a:lvl1pPr>
              <a:defRPr sz="2400">
                <a:solidFill>
                  <a:schemeClr val="accent1"/>
                </a:solidFill>
              </a:defRPr>
            </a:lvl1pPr>
          </a:lstStyle>
          <a:p>
            <a:r>
              <a:rPr lang="fr-FR"/>
              <a:t>Modifiez le style du titre</a:t>
            </a:r>
            <a:endParaRPr lang="fr-CA"/>
          </a:p>
        </p:txBody>
      </p:sp>
      <p:sp>
        <p:nvSpPr>
          <p:cNvPr id="5" name="Espace réservé du texte 3">
            <a:extLst>
              <a:ext uri="{FF2B5EF4-FFF2-40B4-BE49-F238E27FC236}">
                <a16:creationId xmlns:a16="http://schemas.microsoft.com/office/drawing/2014/main" id="{81C5B41E-09AB-998E-F3AA-CE096360E41B}"/>
              </a:ext>
            </a:extLst>
          </p:cNvPr>
          <p:cNvSpPr>
            <a:spLocks noGrp="1"/>
          </p:cNvSpPr>
          <p:nvPr>
            <p:ph type="body" sz="half" idx="2" hasCustomPrompt="1"/>
          </p:nvPr>
        </p:nvSpPr>
        <p:spPr>
          <a:xfrm>
            <a:off x="840317" y="2564904"/>
            <a:ext cx="10513483" cy="3304613"/>
          </a:xfrm>
          <a:prstGeom prst="rect">
            <a:avLst/>
          </a:prstGeom>
        </p:spPr>
        <p:txBody>
          <a:bodyPr numCol="2" spcCol="540000">
            <a:normAutofit/>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867"/>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fr-FR"/>
              <a:t>Cliquez pour modifier les styles du texte du masque </a:t>
            </a: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endParaRPr lang="fr-FR"/>
          </a:p>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fr-FR"/>
              <a:t>Cliquez pour modifier les styles du texte du masque</a:t>
            </a:r>
          </a:p>
          <a:p>
            <a:pPr lvl="0"/>
            <a:endParaRPr lang="fr-FR"/>
          </a:p>
        </p:txBody>
      </p:sp>
      <p:sp>
        <p:nvSpPr>
          <p:cNvPr id="9" name="Espace réservé du texte 11">
            <a:extLst>
              <a:ext uri="{FF2B5EF4-FFF2-40B4-BE49-F238E27FC236}">
                <a16:creationId xmlns:a16="http://schemas.microsoft.com/office/drawing/2014/main" id="{AF870812-1A17-F9CA-7B22-773A5317D29B}"/>
              </a:ext>
            </a:extLst>
          </p:cNvPr>
          <p:cNvSpPr>
            <a:spLocks noGrp="1"/>
          </p:cNvSpPr>
          <p:nvPr>
            <p:ph type="body" sz="quarter" idx="13" hasCustomPrompt="1"/>
          </p:nvPr>
        </p:nvSpPr>
        <p:spPr>
          <a:xfrm>
            <a:off x="838201" y="740701"/>
            <a:ext cx="10513484" cy="670984"/>
          </a:xfrm>
          <a:prstGeom prst="rect">
            <a:avLst/>
          </a:prstGeom>
        </p:spPr>
        <p:txBody>
          <a:bodyPr/>
          <a:lstStyle>
            <a:lvl1pPr>
              <a:buNone/>
              <a:defRPr sz="3200">
                <a:solidFill>
                  <a:schemeClr val="tx1"/>
                </a:solidFill>
                <a:latin typeface="+mj-lt"/>
              </a:defRPr>
            </a:lvl1pPr>
          </a:lstStyle>
          <a:p>
            <a:pPr lvl="0"/>
            <a:r>
              <a:rPr lang="fr-FR"/>
              <a:t>Modifiez le style du titre</a:t>
            </a:r>
            <a:endParaRPr lang="fr-CA"/>
          </a:p>
        </p:txBody>
      </p:sp>
      <p:sp>
        <p:nvSpPr>
          <p:cNvPr id="3" name="Espace réservé du texte 7">
            <a:extLst>
              <a:ext uri="{FF2B5EF4-FFF2-40B4-BE49-F238E27FC236}">
                <a16:creationId xmlns:a16="http://schemas.microsoft.com/office/drawing/2014/main" id="{C1ADA42C-285F-FA3F-5002-D309A418FB80}"/>
              </a:ext>
            </a:extLst>
          </p:cNvPr>
          <p:cNvSpPr>
            <a:spLocks noGrp="1"/>
          </p:cNvSpPr>
          <p:nvPr>
            <p:ph type="body" sz="quarter" idx="14" hasCustomPrompt="1"/>
          </p:nvPr>
        </p:nvSpPr>
        <p:spPr>
          <a:xfrm>
            <a:off x="911424" y="6358760"/>
            <a:ext cx="4800533" cy="219997"/>
          </a:xfrm>
          <a:prstGeom prst="rect">
            <a:avLst/>
          </a:prstGeom>
        </p:spPr>
        <p:txBody>
          <a:bodyPr/>
          <a:lstStyle>
            <a:lvl1pPr algn="l">
              <a:spcBef>
                <a:spcPts val="0"/>
              </a:spcBef>
              <a:buNone/>
              <a:defRPr sz="1067">
                <a:solidFill>
                  <a:schemeClr val="tx1"/>
                </a:solidFill>
              </a:defRPr>
            </a:lvl1pPr>
          </a:lstStyle>
          <a:p>
            <a:pPr lvl="0"/>
            <a:r>
              <a:rPr lang="fr-CA"/>
              <a:t>Nom du document si désiré</a:t>
            </a:r>
          </a:p>
        </p:txBody>
      </p:sp>
      <p:sp>
        <p:nvSpPr>
          <p:cNvPr id="4" name="Espace réservé du numéro de diapositive 5">
            <a:extLst>
              <a:ext uri="{FF2B5EF4-FFF2-40B4-BE49-F238E27FC236}">
                <a16:creationId xmlns:a16="http://schemas.microsoft.com/office/drawing/2014/main" id="{42921B64-C7B0-B894-8278-1AA192835BD3}"/>
              </a:ext>
            </a:extLst>
          </p:cNvPr>
          <p:cNvSpPr>
            <a:spLocks noGrp="1"/>
          </p:cNvSpPr>
          <p:nvPr>
            <p:ph type="sldNum" sz="quarter" idx="4"/>
          </p:nvPr>
        </p:nvSpPr>
        <p:spPr>
          <a:xfrm>
            <a:off x="8875845" y="6329362"/>
            <a:ext cx="2743200" cy="366183"/>
          </a:xfrm>
          <a:prstGeom prst="rect">
            <a:avLst/>
          </a:prstGeom>
        </p:spPr>
        <p:txBody>
          <a:bodyPr vert="horz" lIns="91440" tIns="45720" rIns="91440" bIns="45720" rtlCol="0" anchor="ctr"/>
          <a:lstStyle>
            <a:lvl1pPr algn="r">
              <a:defRPr sz="1600">
                <a:solidFill>
                  <a:schemeClr val="tx1"/>
                </a:solidFill>
              </a:defRPr>
            </a:lvl1pPr>
          </a:lstStyle>
          <a:p>
            <a:fld id="{A7D211A3-7575-492B-8E98-5F9B497A4866}" type="slidenum">
              <a:rPr lang="fr-CA" smtClean="0"/>
              <a:pPr/>
              <a:t>‹n°›</a:t>
            </a:fld>
            <a:endParaRPr lang="fr-CA"/>
          </a:p>
        </p:txBody>
      </p:sp>
      <p:sp>
        <p:nvSpPr>
          <p:cNvPr id="6" name="ZoneTexte 5">
            <a:extLst>
              <a:ext uri="{FF2B5EF4-FFF2-40B4-BE49-F238E27FC236}">
                <a16:creationId xmlns:a16="http://schemas.microsoft.com/office/drawing/2014/main" id="{08572264-5B12-C685-3B1C-D2A50F0259F0}"/>
              </a:ext>
            </a:extLst>
          </p:cNvPr>
          <p:cNvSpPr txBox="1"/>
          <p:nvPr userDrawn="1"/>
        </p:nvSpPr>
        <p:spPr>
          <a:xfrm>
            <a:off x="335360" y="260648"/>
            <a:ext cx="11521280" cy="50257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fr-CA" sz="1333">
                <a:solidFill>
                  <a:schemeClr val="tx1"/>
                </a:solidFill>
              </a:rPr>
              <a:t>Santé Québec Montérégie-Ouest</a:t>
            </a:r>
          </a:p>
          <a:p>
            <a:pPr algn="l"/>
            <a:endParaRPr lang="fr-CA" sz="1333"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148070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ermeture_foncé">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capture d’écran, Bleu électrique, bleu, violet&#10;&#10;Le contenu généré par l’IA peut être incorrect.">
            <a:extLst>
              <a:ext uri="{FF2B5EF4-FFF2-40B4-BE49-F238E27FC236}">
                <a16:creationId xmlns:a16="http://schemas.microsoft.com/office/drawing/2014/main" id="{19C1B958-AAC5-60DC-510C-CB518882AC9D}"/>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0604832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ermeture pâle">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capture d’écran, Graphique&#10;&#10;Le contenu généré par l’IA peut être incorrect.">
            <a:extLst>
              <a:ext uri="{FF2B5EF4-FFF2-40B4-BE49-F238E27FC236}">
                <a16:creationId xmlns:a16="http://schemas.microsoft.com/office/drawing/2014/main" id="{FAE0F82E-5007-1808-0828-168650EF4ABE}"/>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94156294"/>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TdM_Foncé">
    <p:bg>
      <p:bgRef idx="1001">
        <a:schemeClr val="bg2"/>
      </p:bgRef>
    </p:bg>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4E57A44B-4856-2CF5-9C83-39B77CCE0A53}"/>
              </a:ext>
            </a:extLst>
          </p:cNvPr>
          <p:cNvSpPr>
            <a:spLocks noGrp="1"/>
          </p:cNvSpPr>
          <p:nvPr>
            <p:ph type="body" sz="quarter" idx="12" hasCustomPrompt="1"/>
          </p:nvPr>
        </p:nvSpPr>
        <p:spPr>
          <a:xfrm>
            <a:off x="527382" y="6405331"/>
            <a:ext cx="4800533" cy="219997"/>
          </a:xfrm>
          <a:prstGeom prst="rect">
            <a:avLst/>
          </a:prstGeom>
        </p:spPr>
        <p:txBody>
          <a:bodyPr/>
          <a:lstStyle>
            <a:lvl1pPr algn="l">
              <a:spcBef>
                <a:spcPts val="0"/>
              </a:spcBef>
              <a:buNone/>
              <a:defRPr sz="1067">
                <a:solidFill>
                  <a:schemeClr val="bg1"/>
                </a:solidFill>
              </a:defRPr>
            </a:lvl1pPr>
          </a:lstStyle>
          <a:p>
            <a:pPr lvl="0"/>
            <a:r>
              <a:rPr lang="fr-CA"/>
              <a:t>Nom du document si désiré</a:t>
            </a:r>
          </a:p>
        </p:txBody>
      </p:sp>
      <p:sp>
        <p:nvSpPr>
          <p:cNvPr id="3" name="Espace réservé du numéro de diapositive 2">
            <a:extLst>
              <a:ext uri="{FF2B5EF4-FFF2-40B4-BE49-F238E27FC236}">
                <a16:creationId xmlns:a16="http://schemas.microsoft.com/office/drawing/2014/main" id="{541EB751-E284-141D-F328-847FC2D9C863}"/>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
        <p:nvSpPr>
          <p:cNvPr id="23" name="Rectangle 22"/>
          <p:cNvSpPr/>
          <p:nvPr userDrawn="1"/>
        </p:nvSpPr>
        <p:spPr>
          <a:xfrm>
            <a:off x="2" y="0"/>
            <a:ext cx="542983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800"/>
          </a:p>
        </p:txBody>
      </p:sp>
      <p:sp>
        <p:nvSpPr>
          <p:cNvPr id="25" name="Espace réservé du texte 3">
            <a:extLst>
              <a:ext uri="{FF2B5EF4-FFF2-40B4-BE49-F238E27FC236}">
                <a16:creationId xmlns:a16="http://schemas.microsoft.com/office/drawing/2014/main" id="{42603C8B-90AE-7088-CCF3-1160B2E964F7}"/>
              </a:ext>
            </a:extLst>
          </p:cNvPr>
          <p:cNvSpPr>
            <a:spLocks noGrp="1"/>
          </p:cNvSpPr>
          <p:nvPr>
            <p:ph type="body" sz="quarter" idx="10" hasCustomPrompt="1"/>
          </p:nvPr>
        </p:nvSpPr>
        <p:spPr>
          <a:xfrm>
            <a:off x="334964" y="346075"/>
            <a:ext cx="4541837" cy="6196964"/>
          </a:xfrm>
        </p:spPr>
        <p:txBody>
          <a:bodyPr anchor="ctr">
            <a:normAutofit/>
          </a:bodyPr>
          <a:lstStyle>
            <a:lvl1pPr marL="0" indent="0">
              <a:buNone/>
              <a:defRPr sz="4000" b="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Titre de la section</a:t>
            </a:r>
          </a:p>
        </p:txBody>
      </p:sp>
      <p:sp>
        <p:nvSpPr>
          <p:cNvPr id="26" name="Content Placeholder 2">
            <a:extLst>
              <a:ext uri="{FF2B5EF4-FFF2-40B4-BE49-F238E27FC236}">
                <a16:creationId xmlns:a16="http://schemas.microsoft.com/office/drawing/2014/main" id="{77BE6C4D-A929-DFBA-8E6A-1757BB7C2D34}"/>
              </a:ext>
            </a:extLst>
          </p:cNvPr>
          <p:cNvSpPr>
            <a:spLocks noGrp="1"/>
          </p:cNvSpPr>
          <p:nvPr>
            <p:ph idx="1" hasCustomPrompt="1"/>
          </p:nvPr>
        </p:nvSpPr>
        <p:spPr>
          <a:xfrm>
            <a:off x="5821376" y="346075"/>
            <a:ext cx="6035681" cy="6196964"/>
          </a:xfrm>
        </p:spPr>
        <p:txBody>
          <a:bodyPr anchor="ctr"/>
          <a:lstStyle>
            <a:lvl1pPr marL="0" indent="0">
              <a:buNone/>
              <a:defRPr sz="2400" b="1">
                <a:solidFill>
                  <a:schemeClr val="tx2"/>
                </a:solidFill>
                <a:latin typeface="+mj-lt"/>
              </a:defRPr>
            </a:lvl1pPr>
            <a:lvl2pPr>
              <a:defRPr sz="20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344067444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dM_Foncé">
    <p:bg>
      <p:bgRef idx="1001">
        <a:schemeClr val="bg1"/>
      </p:bgRef>
    </p:bg>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4E57A44B-4856-2CF5-9C83-39B77CCE0A53}"/>
              </a:ext>
            </a:extLst>
          </p:cNvPr>
          <p:cNvSpPr>
            <a:spLocks noGrp="1"/>
          </p:cNvSpPr>
          <p:nvPr>
            <p:ph type="body" sz="quarter" idx="12" hasCustomPrompt="1"/>
          </p:nvPr>
        </p:nvSpPr>
        <p:spPr>
          <a:xfrm>
            <a:off x="527382" y="6405331"/>
            <a:ext cx="4800533" cy="219997"/>
          </a:xfrm>
          <a:prstGeom prst="rect">
            <a:avLst/>
          </a:prstGeom>
        </p:spPr>
        <p:txBody>
          <a:bodyPr/>
          <a:lstStyle>
            <a:lvl1pPr algn="l">
              <a:spcBef>
                <a:spcPts val="0"/>
              </a:spcBef>
              <a:buNone/>
              <a:defRPr sz="1067">
                <a:solidFill>
                  <a:schemeClr val="bg1"/>
                </a:solidFill>
              </a:defRPr>
            </a:lvl1pPr>
          </a:lstStyle>
          <a:p>
            <a:pPr lvl="0"/>
            <a:r>
              <a:rPr lang="fr-CA"/>
              <a:t>Nom du document si désiré</a:t>
            </a:r>
          </a:p>
        </p:txBody>
      </p:sp>
      <p:sp>
        <p:nvSpPr>
          <p:cNvPr id="3" name="Espace réservé du numéro de diapositive 2">
            <a:extLst>
              <a:ext uri="{FF2B5EF4-FFF2-40B4-BE49-F238E27FC236}">
                <a16:creationId xmlns:a16="http://schemas.microsoft.com/office/drawing/2014/main" id="{541EB751-E284-141D-F328-847FC2D9C863}"/>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
        <p:nvSpPr>
          <p:cNvPr id="23" name="Rectangle 22"/>
          <p:cNvSpPr/>
          <p:nvPr userDrawn="1"/>
        </p:nvSpPr>
        <p:spPr>
          <a:xfrm>
            <a:off x="2" y="0"/>
            <a:ext cx="542983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800"/>
          </a:p>
        </p:txBody>
      </p:sp>
      <p:sp>
        <p:nvSpPr>
          <p:cNvPr id="25" name="Espace réservé du texte 3">
            <a:extLst>
              <a:ext uri="{FF2B5EF4-FFF2-40B4-BE49-F238E27FC236}">
                <a16:creationId xmlns:a16="http://schemas.microsoft.com/office/drawing/2014/main" id="{42603C8B-90AE-7088-CCF3-1160B2E964F7}"/>
              </a:ext>
            </a:extLst>
          </p:cNvPr>
          <p:cNvSpPr>
            <a:spLocks noGrp="1"/>
          </p:cNvSpPr>
          <p:nvPr>
            <p:ph type="body" sz="quarter" idx="10" hasCustomPrompt="1"/>
          </p:nvPr>
        </p:nvSpPr>
        <p:spPr>
          <a:xfrm>
            <a:off x="334964" y="346075"/>
            <a:ext cx="4541837" cy="6196964"/>
          </a:xfrm>
        </p:spPr>
        <p:txBody>
          <a:bodyPr anchor="ctr">
            <a:normAutofit/>
          </a:bodyPr>
          <a:lstStyle>
            <a:lvl1pPr marL="0" indent="0">
              <a:buNone/>
              <a:defRPr sz="4000" b="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Titre de la section</a:t>
            </a:r>
          </a:p>
        </p:txBody>
      </p:sp>
      <p:sp>
        <p:nvSpPr>
          <p:cNvPr id="26" name="Content Placeholder 2">
            <a:extLst>
              <a:ext uri="{FF2B5EF4-FFF2-40B4-BE49-F238E27FC236}">
                <a16:creationId xmlns:a16="http://schemas.microsoft.com/office/drawing/2014/main" id="{77BE6C4D-A929-DFBA-8E6A-1757BB7C2D34}"/>
              </a:ext>
            </a:extLst>
          </p:cNvPr>
          <p:cNvSpPr>
            <a:spLocks noGrp="1"/>
          </p:cNvSpPr>
          <p:nvPr>
            <p:ph idx="1" hasCustomPrompt="1"/>
          </p:nvPr>
        </p:nvSpPr>
        <p:spPr>
          <a:xfrm>
            <a:off x="5821376" y="346075"/>
            <a:ext cx="6035681" cy="6196964"/>
          </a:xfrm>
        </p:spPr>
        <p:txBody>
          <a:bodyPr anchor="ctr"/>
          <a:lstStyle>
            <a:lvl1pPr marL="0" indent="0">
              <a:buNone/>
              <a:defRPr sz="2400" b="1">
                <a:solidFill>
                  <a:schemeClr val="tx2"/>
                </a:solidFill>
                <a:latin typeface="+mj-lt"/>
              </a:defRPr>
            </a:lvl1pPr>
            <a:lvl2pPr>
              <a:defRPr sz="20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8992390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TdM_Foncé">
    <p:bg>
      <p:bgRef idx="1001">
        <a:schemeClr val="bg1"/>
      </p:bgRef>
    </p:bg>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4E57A44B-4856-2CF5-9C83-39B77CCE0A53}"/>
              </a:ext>
            </a:extLst>
          </p:cNvPr>
          <p:cNvSpPr>
            <a:spLocks noGrp="1"/>
          </p:cNvSpPr>
          <p:nvPr>
            <p:ph type="body" sz="quarter" idx="12" hasCustomPrompt="1"/>
          </p:nvPr>
        </p:nvSpPr>
        <p:spPr>
          <a:xfrm>
            <a:off x="527382" y="6405331"/>
            <a:ext cx="4800533" cy="219997"/>
          </a:xfrm>
          <a:prstGeom prst="rect">
            <a:avLst/>
          </a:prstGeom>
        </p:spPr>
        <p:txBody>
          <a:bodyPr/>
          <a:lstStyle>
            <a:lvl1pPr algn="l">
              <a:spcBef>
                <a:spcPts val="0"/>
              </a:spcBef>
              <a:buNone/>
              <a:defRPr sz="1067">
                <a:solidFill>
                  <a:schemeClr val="bg1"/>
                </a:solidFill>
              </a:defRPr>
            </a:lvl1pPr>
          </a:lstStyle>
          <a:p>
            <a:pPr lvl="0"/>
            <a:r>
              <a:rPr lang="fr-CA"/>
              <a:t>Nom du document si désiré</a:t>
            </a:r>
          </a:p>
        </p:txBody>
      </p:sp>
      <p:sp>
        <p:nvSpPr>
          <p:cNvPr id="3" name="Espace réservé du numéro de diapositive 2">
            <a:extLst>
              <a:ext uri="{FF2B5EF4-FFF2-40B4-BE49-F238E27FC236}">
                <a16:creationId xmlns:a16="http://schemas.microsoft.com/office/drawing/2014/main" id="{541EB751-E284-141D-F328-847FC2D9C863}"/>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
        <p:nvSpPr>
          <p:cNvPr id="23" name="Rectangle 22"/>
          <p:cNvSpPr/>
          <p:nvPr userDrawn="1"/>
        </p:nvSpPr>
        <p:spPr>
          <a:xfrm>
            <a:off x="2" y="0"/>
            <a:ext cx="542983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800"/>
          </a:p>
        </p:txBody>
      </p:sp>
      <p:sp>
        <p:nvSpPr>
          <p:cNvPr id="25" name="Espace réservé du texte 3">
            <a:extLst>
              <a:ext uri="{FF2B5EF4-FFF2-40B4-BE49-F238E27FC236}">
                <a16:creationId xmlns:a16="http://schemas.microsoft.com/office/drawing/2014/main" id="{42603C8B-90AE-7088-CCF3-1160B2E964F7}"/>
              </a:ext>
            </a:extLst>
          </p:cNvPr>
          <p:cNvSpPr>
            <a:spLocks noGrp="1"/>
          </p:cNvSpPr>
          <p:nvPr>
            <p:ph type="body" sz="quarter" idx="10" hasCustomPrompt="1"/>
          </p:nvPr>
        </p:nvSpPr>
        <p:spPr>
          <a:xfrm>
            <a:off x="334964" y="346075"/>
            <a:ext cx="4541837" cy="6196964"/>
          </a:xfrm>
        </p:spPr>
        <p:txBody>
          <a:bodyPr anchor="ctr">
            <a:normAutofit/>
          </a:bodyPr>
          <a:lstStyle>
            <a:lvl1pPr marL="0" indent="0">
              <a:buNone/>
              <a:defRPr sz="4000" b="1">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Titre de la section</a:t>
            </a:r>
          </a:p>
        </p:txBody>
      </p:sp>
      <p:sp>
        <p:nvSpPr>
          <p:cNvPr id="26" name="Content Placeholder 2">
            <a:extLst>
              <a:ext uri="{FF2B5EF4-FFF2-40B4-BE49-F238E27FC236}">
                <a16:creationId xmlns:a16="http://schemas.microsoft.com/office/drawing/2014/main" id="{77BE6C4D-A929-DFBA-8E6A-1757BB7C2D34}"/>
              </a:ext>
            </a:extLst>
          </p:cNvPr>
          <p:cNvSpPr>
            <a:spLocks noGrp="1"/>
          </p:cNvSpPr>
          <p:nvPr>
            <p:ph idx="1" hasCustomPrompt="1"/>
          </p:nvPr>
        </p:nvSpPr>
        <p:spPr>
          <a:xfrm>
            <a:off x="5821376" y="346075"/>
            <a:ext cx="6035681" cy="6196964"/>
          </a:xfrm>
        </p:spPr>
        <p:txBody>
          <a:bodyPr anchor="ctr"/>
          <a:lstStyle>
            <a:lvl1pPr marL="0" indent="0">
              <a:buNone/>
              <a:defRPr sz="2400" b="1">
                <a:solidFill>
                  <a:schemeClr val="tx2"/>
                </a:solidFill>
                <a:latin typeface="+mj-lt"/>
              </a:defRPr>
            </a:lvl1pPr>
            <a:lvl2pPr>
              <a:defRPr sz="20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5683979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dM_Foncé">
    <p:bg>
      <p:bgRef idx="1001">
        <a:schemeClr val="bg1"/>
      </p:bgRef>
    </p:bg>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4E57A44B-4856-2CF5-9C83-39B77CCE0A53}"/>
              </a:ext>
            </a:extLst>
          </p:cNvPr>
          <p:cNvSpPr>
            <a:spLocks noGrp="1"/>
          </p:cNvSpPr>
          <p:nvPr>
            <p:ph type="body" sz="quarter" idx="12" hasCustomPrompt="1"/>
          </p:nvPr>
        </p:nvSpPr>
        <p:spPr>
          <a:xfrm>
            <a:off x="527382" y="6405331"/>
            <a:ext cx="4800533" cy="219997"/>
          </a:xfrm>
          <a:prstGeom prst="rect">
            <a:avLst/>
          </a:prstGeom>
        </p:spPr>
        <p:txBody>
          <a:bodyPr/>
          <a:lstStyle>
            <a:lvl1pPr algn="l">
              <a:spcBef>
                <a:spcPts val="0"/>
              </a:spcBef>
              <a:buNone/>
              <a:defRPr sz="1067">
                <a:solidFill>
                  <a:schemeClr val="bg1"/>
                </a:solidFill>
              </a:defRPr>
            </a:lvl1pPr>
          </a:lstStyle>
          <a:p>
            <a:pPr lvl="0"/>
            <a:r>
              <a:rPr lang="fr-CA"/>
              <a:t>Nom du document si désiré</a:t>
            </a:r>
          </a:p>
        </p:txBody>
      </p:sp>
      <p:sp>
        <p:nvSpPr>
          <p:cNvPr id="3" name="Espace réservé du numéro de diapositive 2">
            <a:extLst>
              <a:ext uri="{FF2B5EF4-FFF2-40B4-BE49-F238E27FC236}">
                <a16:creationId xmlns:a16="http://schemas.microsoft.com/office/drawing/2014/main" id="{541EB751-E284-141D-F328-847FC2D9C863}"/>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
        <p:nvSpPr>
          <p:cNvPr id="23" name="Rectangle 22"/>
          <p:cNvSpPr/>
          <p:nvPr userDrawn="1"/>
        </p:nvSpPr>
        <p:spPr>
          <a:xfrm>
            <a:off x="2" y="0"/>
            <a:ext cx="542983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800"/>
          </a:p>
        </p:txBody>
      </p:sp>
      <p:sp>
        <p:nvSpPr>
          <p:cNvPr id="25" name="Espace réservé du texte 3">
            <a:extLst>
              <a:ext uri="{FF2B5EF4-FFF2-40B4-BE49-F238E27FC236}">
                <a16:creationId xmlns:a16="http://schemas.microsoft.com/office/drawing/2014/main" id="{42603C8B-90AE-7088-CCF3-1160B2E964F7}"/>
              </a:ext>
            </a:extLst>
          </p:cNvPr>
          <p:cNvSpPr>
            <a:spLocks noGrp="1"/>
          </p:cNvSpPr>
          <p:nvPr>
            <p:ph type="body" sz="quarter" idx="10" hasCustomPrompt="1"/>
          </p:nvPr>
        </p:nvSpPr>
        <p:spPr>
          <a:xfrm>
            <a:off x="334964" y="346075"/>
            <a:ext cx="4541837" cy="6196964"/>
          </a:xfrm>
        </p:spPr>
        <p:txBody>
          <a:bodyPr anchor="ctr">
            <a:normAutofit/>
          </a:bodyPr>
          <a:lstStyle>
            <a:lvl1pPr marL="0" indent="0">
              <a:buNone/>
              <a:defRPr sz="4000" b="1">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Titre de la section</a:t>
            </a:r>
          </a:p>
        </p:txBody>
      </p:sp>
      <p:sp>
        <p:nvSpPr>
          <p:cNvPr id="26" name="Content Placeholder 2">
            <a:extLst>
              <a:ext uri="{FF2B5EF4-FFF2-40B4-BE49-F238E27FC236}">
                <a16:creationId xmlns:a16="http://schemas.microsoft.com/office/drawing/2014/main" id="{77BE6C4D-A929-DFBA-8E6A-1757BB7C2D34}"/>
              </a:ext>
            </a:extLst>
          </p:cNvPr>
          <p:cNvSpPr>
            <a:spLocks noGrp="1"/>
          </p:cNvSpPr>
          <p:nvPr>
            <p:ph idx="1" hasCustomPrompt="1"/>
          </p:nvPr>
        </p:nvSpPr>
        <p:spPr>
          <a:xfrm>
            <a:off x="5821376" y="346075"/>
            <a:ext cx="6035681" cy="6196964"/>
          </a:xfrm>
        </p:spPr>
        <p:txBody>
          <a:bodyPr anchor="ctr"/>
          <a:lstStyle>
            <a:lvl1pPr marL="0" indent="0">
              <a:buNone/>
              <a:defRPr sz="2400" b="1">
                <a:solidFill>
                  <a:schemeClr val="tx2"/>
                </a:solidFill>
                <a:latin typeface="+mj-lt"/>
              </a:defRPr>
            </a:lvl1pPr>
            <a:lvl2pPr>
              <a:defRPr sz="20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9931058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Éclat_Rayon-Foncé">
    <p:spTree>
      <p:nvGrpSpPr>
        <p:cNvPr id="1" name=""/>
        <p:cNvGrpSpPr/>
        <p:nvPr/>
      </p:nvGrpSpPr>
      <p:grpSpPr>
        <a:xfrm>
          <a:off x="0" y="0"/>
          <a:ext cx="0" cy="0"/>
          <a:chOff x="0" y="0"/>
          <a:chExt cx="0" cy="0"/>
        </a:xfrm>
      </p:grpSpPr>
      <p:pic>
        <p:nvPicPr>
          <p:cNvPr id="3" name="Image 2" descr="Une image contenant bleu, capture d’écran, Bleu Majorelle, Bleu électrique&#10;&#10;Le contenu généré par l’IA peut être incorrect.">
            <a:extLst>
              <a:ext uri="{FF2B5EF4-FFF2-40B4-BE49-F238E27FC236}">
                <a16:creationId xmlns:a16="http://schemas.microsoft.com/office/drawing/2014/main" id="{4FD6AD8D-810C-EECF-C8F9-5B4818FACE3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831637" y="2276872"/>
            <a:ext cx="8160907" cy="461729"/>
          </a:xfrm>
          <a:prstGeom prst="rect">
            <a:avLst/>
          </a:prstGeom>
        </p:spPr>
        <p:txBody>
          <a:bodyPr wrap="square">
            <a:spAutoFit/>
          </a:bodyPr>
          <a:lstStyle>
            <a:lvl1pPr marL="0" indent="0" algn="l">
              <a:buNone/>
              <a:defRPr sz="2667">
                <a:solidFill>
                  <a:schemeClr val="accent3"/>
                </a:solidFill>
                <a:latin typeface="Segoe UI Light" panose="020B0502040204020203" pitchFamily="34" charset="0"/>
                <a:cs typeface="Segoe UI Light" panose="020B0502040204020203"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831637" y="3132993"/>
            <a:ext cx="8160907" cy="683329"/>
          </a:xfrm>
          <a:prstGeom prst="rect">
            <a:avLst/>
          </a:prstGeom>
        </p:spPr>
        <p:txBody>
          <a:bodyPr wrap="square">
            <a:spAutoFit/>
          </a:bodyPr>
          <a:lstStyle>
            <a:lvl1pPr algn="l">
              <a:defRPr sz="4267" b="0">
                <a:solidFill>
                  <a:schemeClr val="bg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AA7769A4-A5BE-B603-5BF7-2DC327139BAC}"/>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1800871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Éclat_Rayon-Pâl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7C890D7-E156-0EF5-089B-368CD01121FB}"/>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0" y="1"/>
            <a:ext cx="12192000" cy="6857999"/>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831637" y="2276872"/>
            <a:ext cx="8160907" cy="461729"/>
          </a:xfrm>
          <a:prstGeom prst="rect">
            <a:avLst/>
          </a:prstGeom>
        </p:spPr>
        <p:txBody>
          <a:bodyPr wrap="square">
            <a:spAutoFit/>
          </a:bodyPr>
          <a:lstStyle>
            <a:lvl1pPr marL="0" indent="0" algn="l">
              <a:buNone/>
              <a:defRPr sz="2667">
                <a:solidFill>
                  <a:schemeClr val="accent2"/>
                </a:solidFill>
                <a:latin typeface="Segoe UI Light" panose="020B0502040204020203" pitchFamily="34" charset="0"/>
                <a:cs typeface="Segoe UI Light" panose="020B0502040204020203"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831637" y="3132993"/>
            <a:ext cx="8160907" cy="683329"/>
          </a:xfrm>
          <a:prstGeom prst="rect">
            <a:avLst/>
          </a:prstGeom>
        </p:spPr>
        <p:txBody>
          <a:bodyPr wrap="square">
            <a:spAutoFit/>
          </a:bodyPr>
          <a:lstStyle>
            <a:lvl1pPr algn="l">
              <a:defRPr sz="4267" b="0">
                <a:solidFill>
                  <a:schemeClr val="tx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DE6814EC-8638-37FA-0014-523CCCDEFA85}"/>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16277620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Éclat_Lignes_Foncé">
    <p:spTree>
      <p:nvGrpSpPr>
        <p:cNvPr id="1" name=""/>
        <p:cNvGrpSpPr/>
        <p:nvPr/>
      </p:nvGrpSpPr>
      <p:grpSpPr>
        <a:xfrm>
          <a:off x="0" y="0"/>
          <a:ext cx="0" cy="0"/>
          <a:chOff x="0" y="0"/>
          <a:chExt cx="0" cy="0"/>
        </a:xfrm>
      </p:grpSpPr>
      <p:pic>
        <p:nvPicPr>
          <p:cNvPr id="4" name="Image 3" descr="Une image contenant bleu, Bleu électrique, Bleu Majorelle, capture d’écran&#10;&#10;Le contenu généré par l’IA peut être incorrect.">
            <a:extLst>
              <a:ext uri="{FF2B5EF4-FFF2-40B4-BE49-F238E27FC236}">
                <a16:creationId xmlns:a16="http://schemas.microsoft.com/office/drawing/2014/main" id="{04FCE39B-D9FC-CF86-053F-FCED96A1CA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831637" y="2276872"/>
            <a:ext cx="8160907" cy="461729"/>
          </a:xfrm>
          <a:prstGeom prst="rect">
            <a:avLst/>
          </a:prstGeom>
        </p:spPr>
        <p:txBody>
          <a:bodyPr wrap="square">
            <a:spAutoFit/>
          </a:bodyPr>
          <a:lstStyle>
            <a:lvl1pPr marL="0" indent="0" algn="l">
              <a:buNone/>
              <a:defRPr sz="2667">
                <a:solidFill>
                  <a:schemeClr val="accent3"/>
                </a:solidFill>
                <a:latin typeface="Segoe UI Light" panose="020B0502040204020203" pitchFamily="34" charset="0"/>
                <a:cs typeface="Segoe UI Light" panose="020B0502040204020203"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831637" y="3132993"/>
            <a:ext cx="8160907" cy="683329"/>
          </a:xfrm>
          <a:prstGeom prst="rect">
            <a:avLst/>
          </a:prstGeom>
        </p:spPr>
        <p:txBody>
          <a:bodyPr wrap="square">
            <a:spAutoFit/>
          </a:bodyPr>
          <a:lstStyle>
            <a:lvl1pPr algn="l">
              <a:defRPr sz="4267" b="0">
                <a:solidFill>
                  <a:schemeClr val="bg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81DAA5C4-30CD-FDB4-2F89-A4ACAAB1494C}"/>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3957557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Éclat_Lignes_Blanc">
    <p:spTree>
      <p:nvGrpSpPr>
        <p:cNvPr id="1" name=""/>
        <p:cNvGrpSpPr/>
        <p:nvPr/>
      </p:nvGrpSpPr>
      <p:grpSpPr>
        <a:xfrm>
          <a:off x="0" y="0"/>
          <a:ext cx="0" cy="0"/>
          <a:chOff x="0" y="0"/>
          <a:chExt cx="0" cy="0"/>
        </a:xfrm>
      </p:grpSpPr>
      <p:pic>
        <p:nvPicPr>
          <p:cNvPr id="3" name="Image 2" descr="Une image contenant violet, violette, capture d’écran, bleu&#10;&#10;Le contenu généré par l’IA peut être incorrect.">
            <a:extLst>
              <a:ext uri="{FF2B5EF4-FFF2-40B4-BE49-F238E27FC236}">
                <a16:creationId xmlns:a16="http://schemas.microsoft.com/office/drawing/2014/main" id="{15C43FF3-D083-D320-8241-4B264343E38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831637" y="2276872"/>
            <a:ext cx="8160907" cy="461729"/>
          </a:xfrm>
          <a:prstGeom prst="rect">
            <a:avLst/>
          </a:prstGeom>
        </p:spPr>
        <p:txBody>
          <a:bodyPr wrap="square">
            <a:spAutoFit/>
          </a:bodyPr>
          <a:lstStyle>
            <a:lvl1pPr marL="0" indent="0" algn="l">
              <a:buNone/>
              <a:defRPr sz="2667">
                <a:solidFill>
                  <a:schemeClr val="accent2"/>
                </a:solidFill>
                <a:latin typeface="Segoe UI Light" panose="020B0502040204020203" pitchFamily="34" charset="0"/>
                <a:cs typeface="Segoe UI Light" panose="020B0502040204020203"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831637" y="3132993"/>
            <a:ext cx="8160907" cy="683329"/>
          </a:xfrm>
          <a:prstGeom prst="rect">
            <a:avLst/>
          </a:prstGeom>
        </p:spPr>
        <p:txBody>
          <a:bodyPr wrap="square">
            <a:spAutoFit/>
          </a:bodyPr>
          <a:lstStyle>
            <a:lvl1pPr algn="l">
              <a:defRPr sz="4267" b="0">
                <a:solidFill>
                  <a:schemeClr val="tx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703D483A-CF2D-F0FE-7A09-9658E0AA8E4B}"/>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5924111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Éclat_Lignes_Diagonale_Foncé">
    <p:spTree>
      <p:nvGrpSpPr>
        <p:cNvPr id="1" name=""/>
        <p:cNvGrpSpPr/>
        <p:nvPr/>
      </p:nvGrpSpPr>
      <p:grpSpPr>
        <a:xfrm>
          <a:off x="0" y="0"/>
          <a:ext cx="0" cy="0"/>
          <a:chOff x="0" y="0"/>
          <a:chExt cx="0" cy="0"/>
        </a:xfrm>
      </p:grpSpPr>
      <p:pic>
        <p:nvPicPr>
          <p:cNvPr id="3" name="Image 2" descr="Une image contenant capture d’écran, Bleu électrique, bleu, conception&#10;&#10;Le contenu généré par l’IA peut être incorrect.">
            <a:extLst>
              <a:ext uri="{FF2B5EF4-FFF2-40B4-BE49-F238E27FC236}">
                <a16:creationId xmlns:a16="http://schemas.microsoft.com/office/drawing/2014/main" id="{63F23EFD-BB36-665B-B313-FAE592F89B5D}"/>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1391477" y="2878192"/>
            <a:ext cx="8160907" cy="461729"/>
          </a:xfrm>
          <a:prstGeom prst="rect">
            <a:avLst/>
          </a:prstGeom>
        </p:spPr>
        <p:txBody>
          <a:bodyPr wrap="square">
            <a:spAutoFit/>
          </a:bodyPr>
          <a:lstStyle>
            <a:lvl1pPr marL="0" indent="0" algn="l">
              <a:buNone/>
              <a:defRPr sz="2667">
                <a:solidFill>
                  <a:schemeClr val="accent3"/>
                </a:solidFill>
                <a:latin typeface="Segoe UI Light" panose="020B0502040204020203" pitchFamily="34" charset="0"/>
                <a:cs typeface="Segoe UI Light" panose="020B0502040204020203"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1391477" y="3734313"/>
            <a:ext cx="8160907" cy="683329"/>
          </a:xfrm>
          <a:prstGeom prst="rect">
            <a:avLst/>
          </a:prstGeom>
        </p:spPr>
        <p:txBody>
          <a:bodyPr wrap="square">
            <a:spAutoFit/>
          </a:bodyPr>
          <a:lstStyle>
            <a:lvl1pPr algn="l">
              <a:defRPr sz="4267" b="0">
                <a:solidFill>
                  <a:schemeClr val="bg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FDDFC12B-100E-498F-8B7D-5136C0783D2C}"/>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8630875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Éclat_Lignes_Diagonale_Pâl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B51182B-28DB-3AAF-B38C-C247A6A403DC}"/>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0" y="1"/>
            <a:ext cx="12192000" cy="6857999"/>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1391477" y="2878192"/>
            <a:ext cx="8160907" cy="461729"/>
          </a:xfrm>
          <a:prstGeom prst="rect">
            <a:avLst/>
          </a:prstGeom>
        </p:spPr>
        <p:txBody>
          <a:bodyPr wrap="square">
            <a:spAutoFit/>
          </a:bodyPr>
          <a:lstStyle>
            <a:lvl1pPr marL="0" indent="0" algn="l">
              <a:buNone/>
              <a:defRPr sz="2667">
                <a:solidFill>
                  <a:schemeClr val="accent2"/>
                </a:solidFill>
                <a:latin typeface="Segoe UI Light" panose="020B0502040204020203" pitchFamily="34" charset="0"/>
                <a:cs typeface="Segoe UI Light" panose="020B0502040204020203"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1391477" y="3734313"/>
            <a:ext cx="8160907" cy="683329"/>
          </a:xfrm>
          <a:prstGeom prst="rect">
            <a:avLst/>
          </a:prstGeom>
        </p:spPr>
        <p:txBody>
          <a:bodyPr wrap="square">
            <a:spAutoFit/>
          </a:bodyPr>
          <a:lstStyle>
            <a:lvl1pPr algn="l">
              <a:defRPr sz="4267" b="0">
                <a:solidFill>
                  <a:schemeClr val="tx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FA182EB7-95F1-84BD-0045-BEC8165D3A3D}"/>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404842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theme" Target="../theme/theme6.xml"/><Relationship Id="rId4" Type="http://schemas.openxmlformats.org/officeDocument/2006/relationships/slideLayout" Target="../slideLayouts/slideLayout2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theme" Target="../theme/theme7.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B8F7199-E27A-FD96-423D-F9F708990562}"/>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B56DD826-5C41-4A23-6441-B1C218223C92}"/>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65D44BC1-72D3-AAC7-A2D5-624539EE8663}"/>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82000"/>
                  </a:schemeClr>
                </a:solidFill>
              </a:defRPr>
            </a:lvl1pPr>
          </a:lstStyle>
          <a:p>
            <a:endParaRPr lang="fr-CA"/>
          </a:p>
        </p:txBody>
      </p:sp>
      <p:sp>
        <p:nvSpPr>
          <p:cNvPr id="5" name="Espace réservé du numéro de diapositive 4">
            <a:extLst>
              <a:ext uri="{FF2B5EF4-FFF2-40B4-BE49-F238E27FC236}">
                <a16:creationId xmlns:a16="http://schemas.microsoft.com/office/drawing/2014/main" id="{58DC1283-133C-CE73-E7B8-9E19825D62BF}"/>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40E6BFDD-DC63-4867-A7BD-B76920326FC0}" type="slidenum">
              <a:rPr lang="fr-CA" smtClean="0"/>
              <a:pPr/>
              <a:t>‹n°›</a:t>
            </a:fld>
            <a:endParaRPr lang="fr-CA"/>
          </a:p>
        </p:txBody>
      </p:sp>
    </p:spTree>
    <p:extLst>
      <p:ext uri="{BB962C8B-B14F-4D97-AF65-F5344CB8AC3E}">
        <p14:creationId xmlns:p14="http://schemas.microsoft.com/office/powerpoint/2010/main" val="373141780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Lst>
  <p:hf hdr="0" ftr="0"/>
  <p:txStyles>
    <p:titleStyle>
      <a:lvl1pPr algn="l" defTabSz="1219170" rtl="0" eaLnBrk="1" latinLnBrk="0" hangingPunct="1">
        <a:lnSpc>
          <a:spcPct val="90000"/>
        </a:lnSpc>
        <a:spcBef>
          <a:spcPct val="0"/>
        </a:spcBef>
        <a:buNone/>
        <a:defRPr sz="3733"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2667"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133"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16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1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C230702-C6D3-01A8-3612-1178BC18A85E}"/>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82000"/>
                  </a:schemeClr>
                </a:solidFill>
              </a:defRPr>
            </a:lvl1pPr>
          </a:lstStyle>
          <a:p>
            <a:endParaRPr lang="fr-CA"/>
          </a:p>
        </p:txBody>
      </p:sp>
      <p:sp>
        <p:nvSpPr>
          <p:cNvPr id="3" name="Espace réservé du numéro de diapositive 2">
            <a:extLst>
              <a:ext uri="{FF2B5EF4-FFF2-40B4-BE49-F238E27FC236}">
                <a16:creationId xmlns:a16="http://schemas.microsoft.com/office/drawing/2014/main" id="{1F8DBFAE-1CBA-DCEE-5AE3-AD83B1540F60}"/>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3BC7F270-4C5D-4C3E-854D-1D8EF8519A95}" type="slidenum">
              <a:rPr lang="fr-CA" smtClean="0"/>
              <a:t>‹n°›</a:t>
            </a:fld>
            <a:endParaRPr lang="fr-CA"/>
          </a:p>
        </p:txBody>
      </p:sp>
      <p:sp>
        <p:nvSpPr>
          <p:cNvPr id="4" name="Espace réservé du titre 3">
            <a:extLst>
              <a:ext uri="{FF2B5EF4-FFF2-40B4-BE49-F238E27FC236}">
                <a16:creationId xmlns:a16="http://schemas.microsoft.com/office/drawing/2014/main" id="{D1AB1915-4DD4-BC8B-A9C4-6363E2374293}"/>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fr-FR"/>
              <a:t>Modifiez le style du titre</a:t>
            </a:r>
            <a:endParaRPr lang="fr-CA"/>
          </a:p>
        </p:txBody>
      </p:sp>
      <p:sp>
        <p:nvSpPr>
          <p:cNvPr id="5" name="Espace réservé du texte 4">
            <a:extLst>
              <a:ext uri="{FF2B5EF4-FFF2-40B4-BE49-F238E27FC236}">
                <a16:creationId xmlns:a16="http://schemas.microsoft.com/office/drawing/2014/main" id="{0A9215E4-AE34-817E-3FC8-9DA08A134AC4}"/>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21123320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dt="0"/>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658ADD6-8BBC-1260-4323-89DA1D896C9C}"/>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476EAB6D-03F4-FFD0-1219-4741B235ED6E}"/>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968D242C-196D-4E3F-ED48-3F54B0E9575C}"/>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82000"/>
                  </a:schemeClr>
                </a:solidFill>
              </a:defRPr>
            </a:lvl1pPr>
          </a:lstStyle>
          <a:p>
            <a:endParaRPr lang="fr-CA"/>
          </a:p>
        </p:txBody>
      </p:sp>
      <p:sp>
        <p:nvSpPr>
          <p:cNvPr id="6" name="Espace réservé du numéro de diapositive 2">
            <a:extLst>
              <a:ext uri="{FF2B5EF4-FFF2-40B4-BE49-F238E27FC236}">
                <a16:creationId xmlns:a16="http://schemas.microsoft.com/office/drawing/2014/main" id="{5CA0F450-43D9-8524-16E4-DCF058DD8344}"/>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1007335144"/>
      </p:ext>
    </p:extLst>
  </p:cSld>
  <p:clrMap bg1="lt1" tx1="dk1" bg2="lt2" tx2="dk2" accent1="accent1" accent2="accent2" accent3="accent3" accent4="accent4" accent5="accent5" accent6="accent6" hlink="hlink" folHlink="folHlink"/>
  <p:sldLayoutIdLst>
    <p:sldLayoutId id="2147483690" r:id="rId1"/>
    <p:sldLayoutId id="2147483691" r:id="rId2"/>
  </p:sldLayoutIdLst>
  <p:hf hdr="0" dt="0"/>
  <p:txStyles>
    <p:titleStyle>
      <a:lvl1pPr algn="l" defTabSz="1219170" rtl="0" eaLnBrk="1" latinLnBrk="0" hangingPunct="1">
        <a:lnSpc>
          <a:spcPct val="90000"/>
        </a:lnSpc>
        <a:spcBef>
          <a:spcPct val="0"/>
        </a:spcBef>
        <a:buNone/>
        <a:defRPr sz="4267"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 coins arrondis 10">
            <a:extLst>
              <a:ext uri="{FF2B5EF4-FFF2-40B4-BE49-F238E27FC236}">
                <a16:creationId xmlns:a16="http://schemas.microsoft.com/office/drawing/2014/main" id="{5EBF17C1-0FFA-71B0-8E1A-F8E279AD11CB}"/>
              </a:ext>
            </a:extLst>
          </p:cNvPr>
          <p:cNvSpPr/>
          <p:nvPr/>
        </p:nvSpPr>
        <p:spPr>
          <a:xfrm>
            <a:off x="-336715" y="-267376"/>
            <a:ext cx="12528715" cy="1728192"/>
          </a:xfrm>
          <a:prstGeom prst="roundRect">
            <a:avLst/>
          </a:prstGeom>
          <a:solidFill>
            <a:schemeClr val="tx2"/>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CA" sz="2400"/>
          </a:p>
        </p:txBody>
      </p:sp>
      <p:sp>
        <p:nvSpPr>
          <p:cNvPr id="2" name="Espace réservé du titre 1">
            <a:extLst>
              <a:ext uri="{FF2B5EF4-FFF2-40B4-BE49-F238E27FC236}">
                <a16:creationId xmlns:a16="http://schemas.microsoft.com/office/drawing/2014/main" id="{F64A0E8C-B70E-23CE-3468-A9FB35D698A6}"/>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01406032-7C20-00CD-8691-317C63C1DC8F}"/>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DA4D14FB-B222-B480-2D62-E704A4E89C6F}"/>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82000"/>
                  </a:schemeClr>
                </a:solidFill>
              </a:defRPr>
            </a:lvl1pPr>
          </a:lstStyle>
          <a:p>
            <a:endParaRPr lang="fr-CA"/>
          </a:p>
        </p:txBody>
      </p:sp>
      <p:sp>
        <p:nvSpPr>
          <p:cNvPr id="5" name="Espace réservé du numéro de diapositive 4">
            <a:extLst>
              <a:ext uri="{FF2B5EF4-FFF2-40B4-BE49-F238E27FC236}">
                <a16:creationId xmlns:a16="http://schemas.microsoft.com/office/drawing/2014/main" id="{9BAE3037-8D04-D319-603E-D1719704189D}"/>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3A5D0576-A8E4-4E4B-99CA-05A108836EA4}" type="slidenum">
              <a:rPr lang="fr-CA" smtClean="0"/>
              <a:t>‹n°›</a:t>
            </a:fld>
            <a:endParaRPr lang="fr-CA"/>
          </a:p>
        </p:txBody>
      </p:sp>
    </p:spTree>
    <p:extLst>
      <p:ext uri="{BB962C8B-B14F-4D97-AF65-F5344CB8AC3E}">
        <p14:creationId xmlns:p14="http://schemas.microsoft.com/office/powerpoint/2010/main" val="320932322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718" r:id="rId7"/>
    <p:sldLayoutId id="2147483726" r:id="rId8"/>
  </p:sldLayoutIdLst>
  <p:hf hdr="0" dt="0"/>
  <p:txStyles>
    <p:titleStyle>
      <a:lvl1pPr algn="l" defTabSz="1219170" rtl="0" eaLnBrk="1" latinLnBrk="0" hangingPunct="1">
        <a:lnSpc>
          <a:spcPct val="90000"/>
        </a:lnSpc>
        <a:spcBef>
          <a:spcPct val="0"/>
        </a:spcBef>
        <a:buNone/>
        <a:defRPr sz="3733" kern="1200">
          <a:solidFill>
            <a:schemeClr val="bg1"/>
          </a:solidFill>
          <a:latin typeface="Segoe UI Semibold" panose="020B0702040204020203" pitchFamily="34" charset="0"/>
          <a:ea typeface="+mj-ea"/>
          <a:cs typeface="Segoe UI Semibold" panose="020B0702040204020203" pitchFamily="34" charset="0"/>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2667"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133"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16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1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C62D7A8-797D-6E91-7AA4-C607436CD1C3}"/>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82000"/>
                  </a:schemeClr>
                </a:solidFill>
                <a:latin typeface="Segoe UI" panose="020B0502040204020203" pitchFamily="34" charset="0"/>
              </a:defRPr>
            </a:lvl1pPr>
          </a:lstStyle>
          <a:p>
            <a:endParaRPr lang="fr-CA"/>
          </a:p>
        </p:txBody>
      </p:sp>
      <p:sp>
        <p:nvSpPr>
          <p:cNvPr id="5" name="Espace réservé du numéro de diapositive 4">
            <a:extLst>
              <a:ext uri="{FF2B5EF4-FFF2-40B4-BE49-F238E27FC236}">
                <a16:creationId xmlns:a16="http://schemas.microsoft.com/office/drawing/2014/main" id="{5B664A42-FEFD-B8FA-3AE7-425E1F73431D}"/>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82000"/>
                  </a:schemeClr>
                </a:solidFill>
                <a:latin typeface="Segoe UI" panose="020B0502040204020203" pitchFamily="34" charset="0"/>
              </a:defRPr>
            </a:lvl1pPr>
          </a:lstStyle>
          <a:p>
            <a:fld id="{DCAC3819-3592-4AB6-AC7E-7D88C40B59E0}" type="slidenum">
              <a:rPr lang="fr-CA" smtClean="0"/>
              <a:pPr/>
              <a:t>‹n°›</a:t>
            </a:fld>
            <a:endParaRPr lang="fr-CA"/>
          </a:p>
        </p:txBody>
      </p:sp>
    </p:spTree>
    <p:extLst>
      <p:ext uri="{BB962C8B-B14F-4D97-AF65-F5344CB8AC3E}">
        <p14:creationId xmlns:p14="http://schemas.microsoft.com/office/powerpoint/2010/main" val="4167135463"/>
      </p:ext>
    </p:extLst>
  </p:cSld>
  <p:clrMap bg1="lt1" tx1="dk1" bg2="lt2" tx2="dk2" accent1="accent1" accent2="accent2" accent3="accent3" accent4="accent4" accent5="accent5" accent6="accent6" hlink="hlink" folHlink="folHlink"/>
  <p:sldLayoutIdLst>
    <p:sldLayoutId id="2147483707" r:id="rId1"/>
    <p:sldLayoutId id="2147483708" r:id="rId2"/>
  </p:sldLayoutIdLst>
  <p:hf hdr="0" dt="0"/>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658ADD6-8BBC-1260-4323-89DA1D896C9C}"/>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476EAB6D-03F4-FFD0-1219-4741B235ED6E}"/>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968D242C-196D-4E3F-ED48-3F54B0E9575C}"/>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82000"/>
                  </a:schemeClr>
                </a:solidFill>
              </a:defRPr>
            </a:lvl1pPr>
          </a:lstStyle>
          <a:p>
            <a:endParaRPr lang="fr-CA"/>
          </a:p>
        </p:txBody>
      </p:sp>
      <p:sp>
        <p:nvSpPr>
          <p:cNvPr id="6" name="Espace réservé du numéro de diapositive 2">
            <a:extLst>
              <a:ext uri="{FF2B5EF4-FFF2-40B4-BE49-F238E27FC236}">
                <a16:creationId xmlns:a16="http://schemas.microsoft.com/office/drawing/2014/main" id="{5CA0F450-43D9-8524-16E4-DCF058DD8344}"/>
              </a:ext>
            </a:extLst>
          </p:cNvPr>
          <p:cNvSpPr>
            <a:spLocks noGrp="1"/>
          </p:cNvSpPr>
          <p:nvPr>
            <p:ph type="sldNum" sz="quarter" idx="4"/>
          </p:nvPr>
        </p:nvSpPr>
        <p:spPr>
          <a:xfrm>
            <a:off x="8875845"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1805063367"/>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Lst>
  <p:hf hdr="0" dt="0"/>
  <p:txStyles>
    <p:titleStyle>
      <a:lvl1pPr algn="l" defTabSz="1219170" rtl="0" eaLnBrk="1" latinLnBrk="0" hangingPunct="1">
        <a:lnSpc>
          <a:spcPct val="90000"/>
        </a:lnSpc>
        <a:spcBef>
          <a:spcPct val="0"/>
        </a:spcBef>
        <a:buNone/>
        <a:defRPr sz="4267"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BCA9F42-B2A8-8A60-BDBA-543A23113603}"/>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C9FEC6AD-A968-25BB-D469-DB4A3F7EE151}"/>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38801140-9E1E-81A5-4251-74695B36DD7B}"/>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82000"/>
                  </a:schemeClr>
                </a:solidFill>
              </a:defRPr>
            </a:lvl1pPr>
          </a:lstStyle>
          <a:p>
            <a:endParaRPr lang="fr-CA"/>
          </a:p>
        </p:txBody>
      </p:sp>
      <p:sp>
        <p:nvSpPr>
          <p:cNvPr id="5" name="Espace réservé du numéro de diapositive 4">
            <a:extLst>
              <a:ext uri="{FF2B5EF4-FFF2-40B4-BE49-F238E27FC236}">
                <a16:creationId xmlns:a16="http://schemas.microsoft.com/office/drawing/2014/main" id="{9C3140EB-CF1D-8DCB-52A4-73820F8FED36}"/>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82000"/>
                  </a:schemeClr>
                </a:solidFill>
              </a:defRPr>
            </a:lvl1pPr>
          </a:lstStyle>
          <a:p>
            <a:fld id="{B42578B6-897A-4EF0-ABF2-29635ABB8399}" type="slidenum">
              <a:rPr lang="fr-CA" smtClean="0"/>
              <a:t>‹n°›</a:t>
            </a:fld>
            <a:endParaRPr lang="fr-CA"/>
          </a:p>
        </p:txBody>
      </p:sp>
    </p:spTree>
    <p:extLst>
      <p:ext uri="{BB962C8B-B14F-4D97-AF65-F5344CB8AC3E}">
        <p14:creationId xmlns:p14="http://schemas.microsoft.com/office/powerpoint/2010/main" val="90658358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Lst>
  <p:hf hdr="0" dt="0"/>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14.png"/><Relationship Id="rId3" Type="http://schemas.openxmlformats.org/officeDocument/2006/relationships/tags" Target="../tags/tag5.xml"/><Relationship Id="rId7" Type="http://schemas.openxmlformats.org/officeDocument/2006/relationships/diagramLayout" Target="../diagrams/layout1.xml"/><Relationship Id="rId12" Type="http://schemas.openxmlformats.org/officeDocument/2006/relationships/image" Target="../media/image13.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diagramData" Target="../diagrams/data1.xml"/><Relationship Id="rId11" Type="http://schemas.openxmlformats.org/officeDocument/2006/relationships/image" Target="../media/image12.png"/><Relationship Id="rId5" Type="http://schemas.openxmlformats.org/officeDocument/2006/relationships/notesSlide" Target="../notesSlides/notesSlide2.xml"/><Relationship Id="rId10" Type="http://schemas.microsoft.com/office/2007/relationships/diagramDrawing" Target="../diagrams/drawing1.xml"/><Relationship Id="rId4" Type="http://schemas.openxmlformats.org/officeDocument/2006/relationships/slideLayout" Target="../slideLayouts/slideLayout12.xml"/><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2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2.png"/><Relationship Id="rId5" Type="http://schemas.openxmlformats.org/officeDocument/2006/relationships/notesSlide" Target="../notesSlides/notesSlide12.xml"/><Relationship Id="rId4"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notesSlide" Target="../notesSlides/notesSlide17.xml"/><Relationship Id="rId4"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notesSlide" Target="../notesSlides/notesSlide18.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tags" Target="../tags/tag40.xml"/><Relationship Id="rId3" Type="http://schemas.openxmlformats.org/officeDocument/2006/relationships/tags" Target="../tags/tag35.xml"/><Relationship Id="rId7" Type="http://schemas.openxmlformats.org/officeDocument/2006/relationships/tags" Target="../tags/tag39.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notesSlide" Target="../notesSlides/notesSlide19.xml"/><Relationship Id="rId5" Type="http://schemas.openxmlformats.org/officeDocument/2006/relationships/tags" Target="../tags/tag37.xml"/><Relationship Id="rId10" Type="http://schemas.openxmlformats.org/officeDocument/2006/relationships/slideLayout" Target="../slideLayouts/slideLayout15.xml"/><Relationship Id="rId4" Type="http://schemas.openxmlformats.org/officeDocument/2006/relationships/tags" Target="../tags/tag36.xml"/><Relationship Id="rId9" Type="http://schemas.openxmlformats.org/officeDocument/2006/relationships/tags" Target="../tags/tag41.xml"/></Relationships>
</file>

<file path=ppt/slides/_rels/slide20.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notesSlide" Target="../notesSlides/notesSlide20.xml"/><Relationship Id="rId4"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tags" Target="../tags/tag46.xml"/><Relationship Id="rId1" Type="http://schemas.openxmlformats.org/officeDocument/2006/relationships/tags" Target="../tags/tag45.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tags" Target="../tags/tag49.xml"/><Relationship Id="rId7" Type="http://schemas.openxmlformats.org/officeDocument/2006/relationships/image" Target="../media/image28.pn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hyperlink" Target="https://intranet.cisssmo.rtss.qc.ca/fr/page/nos-directions/direction-des-soins-infirmiers-et-de-enseignement-universitaire-dsieu/politique-favorisant-la-presence-des-personnes-proches-aidantes-et-des-visiteurs" TargetMode="External"/><Relationship Id="rId5" Type="http://schemas.openxmlformats.org/officeDocument/2006/relationships/notesSlide" Target="../notesSlides/notesSlide25.xml"/><Relationship Id="rId4"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2.xml"/><Relationship Id="rId1" Type="http://schemas.openxmlformats.org/officeDocument/2006/relationships/tags" Target="../tags/tag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484539" y="1815830"/>
            <a:ext cx="6624448" cy="2496766"/>
          </a:xfrm>
        </p:spPr>
        <p:txBody>
          <a:bodyPr>
            <a:normAutofit/>
          </a:bodyPr>
          <a:lstStyle/>
          <a:p>
            <a:r>
              <a:rPr lang="fr-CA" sz="4000"/>
              <a:t>Politique accueillante favorisant la présence des personnes proches aidantes et des visiteurs </a:t>
            </a:r>
            <a:endParaRPr lang="fr-CA" sz="4000" cap="all"/>
          </a:p>
        </p:txBody>
      </p:sp>
      <p:sp>
        <p:nvSpPr>
          <p:cNvPr id="7" name="Espace réservé du texte 6">
            <a:extLst>
              <a:ext uri="{FF2B5EF4-FFF2-40B4-BE49-F238E27FC236}">
                <a16:creationId xmlns:a16="http://schemas.microsoft.com/office/drawing/2014/main" id="{23C90E51-DCF7-1915-3C8B-0912EFBE1188}"/>
              </a:ext>
            </a:extLst>
          </p:cNvPr>
          <p:cNvSpPr>
            <a:spLocks noGrp="1"/>
          </p:cNvSpPr>
          <p:nvPr>
            <p:ph type="body" sz="quarter" idx="12"/>
            <p:custDataLst>
              <p:tags r:id="rId2"/>
            </p:custDataLst>
          </p:nvPr>
        </p:nvSpPr>
        <p:spPr>
          <a:xfrm>
            <a:off x="590012" y="5894502"/>
            <a:ext cx="9318076" cy="822775"/>
          </a:xfrm>
        </p:spPr>
        <p:txBody>
          <a:bodyPr>
            <a:normAutofit/>
          </a:bodyPr>
          <a:lstStyle/>
          <a:p>
            <a:pPr>
              <a:lnSpc>
                <a:spcPct val="110000"/>
              </a:lnSpc>
            </a:pPr>
            <a:r>
              <a:rPr lang="fr-CA" sz="1350"/>
              <a:t>Présentation clé en main pour les gestionnaires </a:t>
            </a:r>
            <a:endParaRPr lang="fr-CA" sz="1350" b="0"/>
          </a:p>
        </p:txBody>
      </p:sp>
    </p:spTree>
    <p:extLst>
      <p:ext uri="{BB962C8B-B14F-4D97-AF65-F5344CB8AC3E}">
        <p14:creationId xmlns:p14="http://schemas.microsoft.com/office/powerpoint/2010/main" val="3496317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A0581D31-4459-F09B-E72D-4F0AA59965C2}"/>
              </a:ext>
            </a:extLst>
          </p:cNvPr>
          <p:cNvSpPr>
            <a:spLocks noGrp="1"/>
          </p:cNvSpPr>
          <p:nvPr>
            <p:ph type="title"/>
            <p:custDataLst>
              <p:tags r:id="rId1"/>
            </p:custDataLst>
          </p:nvPr>
        </p:nvSpPr>
        <p:spPr>
          <a:xfrm>
            <a:off x="527381" y="988850"/>
            <a:ext cx="11091664" cy="1325033"/>
          </a:xfrm>
        </p:spPr>
        <p:txBody>
          <a:bodyPr anchor="ctr">
            <a:normAutofit/>
          </a:bodyPr>
          <a:lstStyle/>
          <a:p>
            <a:r>
              <a:rPr lang="fr-CA"/>
              <a:t>Plan de présentation</a:t>
            </a:r>
          </a:p>
        </p:txBody>
      </p:sp>
      <p:sp>
        <p:nvSpPr>
          <p:cNvPr id="6" name="Espace réservé du numéro de diapositive 5" hidden="1">
            <a:extLst>
              <a:ext uri="{FF2B5EF4-FFF2-40B4-BE49-F238E27FC236}">
                <a16:creationId xmlns:a16="http://schemas.microsoft.com/office/drawing/2014/main" id="{D3E395DC-01E1-782A-4D7F-E3631CC75CFC}"/>
              </a:ext>
            </a:extLst>
          </p:cNvPr>
          <p:cNvSpPr>
            <a:spLocks noGrp="1"/>
          </p:cNvSpPr>
          <p:nvPr>
            <p:ph type="sldNum" sz="quarter" idx="4"/>
            <p:custDataLst>
              <p:tags r:id="rId2"/>
            </p:custDataLst>
          </p:nvPr>
        </p:nvSpPr>
        <p:spPr/>
        <p:txBody>
          <a:bodyPr/>
          <a:lstStyle/>
          <a:p>
            <a:pPr>
              <a:spcAft>
                <a:spcPts val="600"/>
              </a:spcAft>
            </a:pPr>
            <a:fld id="{A7D211A3-7575-492B-8E98-5F9B497A4866}" type="slidenum">
              <a:rPr lang="fr-CA" smtClean="0"/>
              <a:pPr>
                <a:spcAft>
                  <a:spcPts val="600"/>
                </a:spcAft>
              </a:pPr>
              <a:t>2</a:t>
            </a:fld>
            <a:endParaRPr lang="fr-CA"/>
          </a:p>
        </p:txBody>
      </p:sp>
      <p:sp>
        <p:nvSpPr>
          <p:cNvPr id="19" name="Slide Number Placeholder 4" hidden="1">
            <a:extLst>
              <a:ext uri="{FF2B5EF4-FFF2-40B4-BE49-F238E27FC236}">
                <a16:creationId xmlns:a16="http://schemas.microsoft.com/office/drawing/2014/main" id="{B81444EA-61DA-3D77-D3A5-7562E993E1FA}"/>
              </a:ext>
            </a:extLst>
          </p:cNvPr>
          <p:cNvSpPr>
            <a:spLocks noGrp="1"/>
          </p:cNvSpPr>
          <p:nvPr>
            <p:ph type="sldNum" sz="quarter" idx="4"/>
            <p:custDataLst>
              <p:tags r:id="rId3"/>
            </p:custDataLst>
          </p:nvPr>
        </p:nvSpPr>
        <p:spPr>
          <a:xfrm>
            <a:off x="8875845" y="6356351"/>
            <a:ext cx="2743200" cy="366183"/>
          </a:xfrm>
        </p:spPr>
        <p:txBody>
          <a:bodyPr/>
          <a:lstStyle/>
          <a:p>
            <a:pPr>
              <a:spcAft>
                <a:spcPts val="600"/>
              </a:spcAft>
            </a:pPr>
            <a:fld id="{55DDBC63-AA34-4C27-924A-AC3A8202F7BB}" type="slidenum">
              <a:rPr lang="fr-CA" smtClean="0"/>
              <a:pPr>
                <a:spcAft>
                  <a:spcPts val="600"/>
                </a:spcAft>
              </a:pPr>
              <a:t>2</a:t>
            </a:fld>
            <a:endParaRPr lang="fr-CA"/>
          </a:p>
        </p:txBody>
      </p:sp>
      <p:graphicFrame>
        <p:nvGraphicFramePr>
          <p:cNvPr id="7" name="Diagramme 6"/>
          <p:cNvGraphicFramePr/>
          <p:nvPr>
            <p:extLst>
              <p:ext uri="{D42A27DB-BD31-4B8C-83A1-F6EECF244321}">
                <p14:modId xmlns:p14="http://schemas.microsoft.com/office/powerpoint/2010/main" val="1016176663"/>
              </p:ext>
            </p:extLst>
          </p:nvPr>
        </p:nvGraphicFramePr>
        <p:xfrm>
          <a:off x="714375" y="2419349"/>
          <a:ext cx="9445625" cy="371898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3" name="Image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32941" y="2640347"/>
            <a:ext cx="645778" cy="645778"/>
          </a:xfrm>
          <a:prstGeom prst="rect">
            <a:avLst/>
          </a:prstGeom>
        </p:spPr>
      </p:pic>
      <p:pic>
        <p:nvPicPr>
          <p:cNvPr id="14" name="Imag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51645" y="3974655"/>
            <a:ext cx="608370" cy="608370"/>
          </a:xfrm>
          <a:prstGeom prst="rect">
            <a:avLst/>
          </a:prstGeom>
        </p:spPr>
      </p:pic>
      <p:pic>
        <p:nvPicPr>
          <p:cNvPr id="15" name="Image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32941" y="5271555"/>
            <a:ext cx="598845" cy="598845"/>
          </a:xfrm>
          <a:prstGeom prst="rect">
            <a:avLst/>
          </a:prstGeom>
        </p:spPr>
      </p:pic>
    </p:spTree>
    <p:extLst>
      <p:ext uri="{BB962C8B-B14F-4D97-AF65-F5344CB8AC3E}">
        <p14:creationId xmlns:p14="http://schemas.microsoft.com/office/powerpoint/2010/main" val="1804854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355F8-7380-7226-B989-320210FA13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4E23AC8-D5D0-FF8D-144C-EA3FB098018E}"/>
              </a:ext>
            </a:extLst>
          </p:cNvPr>
          <p:cNvSpPr>
            <a:spLocks noGrp="1"/>
          </p:cNvSpPr>
          <p:nvPr>
            <p:ph type="body" sz="quarter" idx="13"/>
            <p:custDataLst>
              <p:tags r:id="rId1"/>
            </p:custDataLst>
          </p:nvPr>
        </p:nvSpPr>
        <p:spPr>
          <a:xfrm>
            <a:off x="838201" y="740701"/>
            <a:ext cx="10513484" cy="670984"/>
          </a:xfrm>
        </p:spPr>
        <p:txBody>
          <a:bodyPr>
            <a:normAutofit/>
          </a:bodyPr>
          <a:lstStyle/>
          <a:p>
            <a:r>
              <a:rPr lang="fr-CA" sz="2700"/>
              <a:t>Rappel : principaux motifs ayant justifié la révision de la politique </a:t>
            </a:r>
          </a:p>
        </p:txBody>
      </p:sp>
      <p:sp>
        <p:nvSpPr>
          <p:cNvPr id="4" name="Espace réservé du numéro de diapositive 3" hidden="1">
            <a:extLst>
              <a:ext uri="{FF2B5EF4-FFF2-40B4-BE49-F238E27FC236}">
                <a16:creationId xmlns:a16="http://schemas.microsoft.com/office/drawing/2014/main" id="{5E9D68F6-611F-73D4-E211-EF2F89382442}"/>
              </a:ext>
            </a:extLst>
          </p:cNvPr>
          <p:cNvSpPr>
            <a:spLocks noGrp="1"/>
          </p:cNvSpPr>
          <p:nvPr>
            <p:ph type="sldNum" sz="quarter" idx="4"/>
            <p:custDataLst>
              <p:tags r:id="rId2"/>
            </p:custDataLst>
          </p:nvPr>
        </p:nvSpPr>
        <p:spPr/>
        <p:txBody>
          <a:bodyPr/>
          <a:lstStyle/>
          <a:p>
            <a:pPr>
              <a:spcAft>
                <a:spcPts val="600"/>
              </a:spcAft>
            </a:pPr>
            <a:fld id="{40E6BFDD-DC63-4867-A7BD-B76920326FC0}" type="slidenum">
              <a:rPr lang="fr-CA" smtClean="0"/>
              <a:pPr>
                <a:spcAft>
                  <a:spcPts val="600"/>
                </a:spcAft>
              </a:pPr>
              <a:t>3</a:t>
            </a:fld>
            <a:endParaRPr lang="fr-CA"/>
          </a:p>
        </p:txBody>
      </p:sp>
      <p:sp>
        <p:nvSpPr>
          <p:cNvPr id="7" name="ZoneTexte 6">
            <a:extLst>
              <a:ext uri="{FF2B5EF4-FFF2-40B4-BE49-F238E27FC236}">
                <a16:creationId xmlns:a16="http://schemas.microsoft.com/office/drawing/2014/main" id="{982A7FAD-8B6F-F646-45E7-9D86B2E7BD90}"/>
              </a:ext>
            </a:extLst>
          </p:cNvPr>
          <p:cNvSpPr txBox="1"/>
          <p:nvPr/>
        </p:nvSpPr>
        <p:spPr>
          <a:xfrm>
            <a:off x="838200" y="3640153"/>
            <a:ext cx="8571689" cy="1283428"/>
          </a:xfrm>
          <a:prstGeom prst="rect">
            <a:avLst/>
          </a:prstGeom>
          <a:noFill/>
        </p:spPr>
        <p:txBody>
          <a:bodyPr wrap="square" lIns="91440" tIns="45720" rIns="91440" bIns="45720">
            <a:spAutoFit/>
          </a:bodyPr>
          <a:lstStyle/>
          <a:p>
            <a:pPr marL="0" lvl="0" indent="0" defTabSz="829881">
              <a:lnSpc>
                <a:spcPct val="90000"/>
              </a:lnSpc>
              <a:spcBef>
                <a:spcPct val="0"/>
              </a:spcBef>
              <a:spcAft>
                <a:spcPct val="35000"/>
              </a:spcAft>
              <a:buNone/>
            </a:pPr>
            <a:r>
              <a:rPr lang="fr-CA" b="1" kern="1200">
                <a:solidFill>
                  <a:srgbClr val="170A72"/>
                </a:solidFill>
                <a:latin typeface="Segoe UI"/>
                <a:ea typeface="+mn-ea"/>
                <a:cs typeface="+mn-cs"/>
              </a:rPr>
              <a:t>Élaboration d’une nouvelle version </a:t>
            </a:r>
          </a:p>
          <a:p>
            <a:pPr marL="285750" indent="-285750" defTabSz="829881">
              <a:lnSpc>
                <a:spcPct val="90000"/>
              </a:lnSpc>
              <a:spcBef>
                <a:spcPct val="0"/>
              </a:spcBef>
              <a:spcAft>
                <a:spcPct val="35000"/>
              </a:spcAft>
              <a:buFontTx/>
              <a:buChar char="-"/>
            </a:pPr>
            <a:r>
              <a:rPr lang="fr-CA">
                <a:solidFill>
                  <a:srgbClr val="170A72"/>
                </a:solidFill>
                <a:latin typeface="Segoe UI"/>
              </a:rPr>
              <a:t>C</a:t>
            </a:r>
            <a:r>
              <a:rPr lang="fr-CA" kern="1200">
                <a:solidFill>
                  <a:srgbClr val="170A72"/>
                </a:solidFill>
                <a:latin typeface="Segoe UI"/>
                <a:ea typeface="+mn-ea"/>
                <a:cs typeface="+mn-cs"/>
              </a:rPr>
              <a:t>onforme aux exigences d’Agrément Canada et aux orientations ministérielles </a:t>
            </a:r>
            <a:r>
              <a:rPr lang="fr-CA">
                <a:solidFill>
                  <a:srgbClr val="170A72"/>
                </a:solidFill>
              </a:rPr>
              <a:t> (ex. : AAPA, désignation « urgence gériatrique », etc.)</a:t>
            </a:r>
            <a:endParaRPr lang="en-US">
              <a:solidFill>
                <a:srgbClr val="170A72"/>
              </a:solidFill>
            </a:endParaRPr>
          </a:p>
          <a:p>
            <a:pPr marL="285750" lvl="0" indent="-285750" defTabSz="829881">
              <a:lnSpc>
                <a:spcPct val="90000"/>
              </a:lnSpc>
              <a:spcBef>
                <a:spcPct val="0"/>
              </a:spcBef>
              <a:spcAft>
                <a:spcPct val="35000"/>
              </a:spcAft>
              <a:buFontTx/>
              <a:buChar char="-"/>
            </a:pPr>
            <a:r>
              <a:rPr lang="fr-CA" b="1">
                <a:solidFill>
                  <a:srgbClr val="170A72"/>
                </a:solidFill>
                <a:latin typeface="Segoe UI"/>
              </a:rPr>
              <a:t>Adoptée en</a:t>
            </a:r>
            <a:r>
              <a:rPr lang="fr-CA" b="1" kern="1200">
                <a:solidFill>
                  <a:srgbClr val="170A72"/>
                </a:solidFill>
                <a:latin typeface="Segoe UI"/>
                <a:ea typeface="+mn-ea"/>
                <a:cs typeface="+mn-cs"/>
              </a:rPr>
              <a:t> </a:t>
            </a:r>
            <a:r>
              <a:rPr lang="fr-CA" b="1" kern="1200">
                <a:solidFill>
                  <a:srgbClr val="FF0000"/>
                </a:solidFill>
                <a:latin typeface="Segoe UI"/>
                <a:ea typeface="+mn-ea"/>
                <a:cs typeface="+mn-cs"/>
              </a:rPr>
              <a:t>février</a:t>
            </a:r>
            <a:r>
              <a:rPr lang="fr-CA" b="1" kern="1200">
                <a:solidFill>
                  <a:srgbClr val="170A72"/>
                </a:solidFill>
                <a:latin typeface="Segoe UI"/>
                <a:ea typeface="+mn-ea"/>
                <a:cs typeface="+mn-cs"/>
              </a:rPr>
              <a:t> 2026</a:t>
            </a:r>
          </a:p>
        </p:txBody>
      </p:sp>
      <p:sp>
        <p:nvSpPr>
          <p:cNvPr id="9" name="ZoneTexte 8">
            <a:extLst>
              <a:ext uri="{FF2B5EF4-FFF2-40B4-BE49-F238E27FC236}">
                <a16:creationId xmlns:a16="http://schemas.microsoft.com/office/drawing/2014/main" id="{03EF7AE5-FA04-848F-2024-02852CE23AE8}"/>
              </a:ext>
            </a:extLst>
          </p:cNvPr>
          <p:cNvSpPr txBox="1"/>
          <p:nvPr/>
        </p:nvSpPr>
        <p:spPr>
          <a:xfrm>
            <a:off x="838200" y="2866165"/>
            <a:ext cx="10282398" cy="341632"/>
          </a:xfrm>
          <a:prstGeom prst="rect">
            <a:avLst/>
          </a:prstGeom>
          <a:noFill/>
        </p:spPr>
        <p:txBody>
          <a:bodyPr wrap="square" lIns="91440" tIns="45720" rIns="91440" bIns="45720">
            <a:spAutoFit/>
          </a:bodyPr>
          <a:lstStyle/>
          <a:p>
            <a:pPr defTabSz="829881">
              <a:lnSpc>
                <a:spcPct val="90000"/>
              </a:lnSpc>
              <a:spcBef>
                <a:spcPct val="0"/>
              </a:spcBef>
              <a:spcAft>
                <a:spcPct val="35000"/>
              </a:spcAft>
            </a:pPr>
            <a:r>
              <a:rPr lang="fr-CA" b="1" kern="1200">
                <a:solidFill>
                  <a:srgbClr val="170A72"/>
                </a:solidFill>
                <a:latin typeface="Segoe UI"/>
                <a:ea typeface="+mn-ea"/>
                <a:cs typeface="+mn-cs"/>
              </a:rPr>
              <a:t>Adoption en 2020 </a:t>
            </a:r>
            <a:r>
              <a:rPr lang="fr-CA" kern="1200">
                <a:solidFill>
                  <a:srgbClr val="170A72"/>
                </a:solidFill>
                <a:latin typeface="Segoe UI"/>
                <a:ea typeface="+mn-ea"/>
                <a:cs typeface="+mn-cs"/>
              </a:rPr>
              <a:t>de la Loi visant à reconnaître et à soutenir les personnes proches aidantes </a:t>
            </a:r>
            <a:r>
              <a:rPr lang="fr-CA">
                <a:solidFill>
                  <a:srgbClr val="170A72"/>
                </a:solidFill>
                <a:latin typeface="Segoe UI"/>
              </a:rPr>
              <a:t>(PPA) </a:t>
            </a:r>
            <a:endParaRPr lang="en-US" kern="1200">
              <a:solidFill>
                <a:srgbClr val="170A72"/>
              </a:solidFill>
              <a:latin typeface="Segoe UI"/>
              <a:ea typeface="+mn-ea"/>
              <a:cs typeface="+mn-cs"/>
            </a:endParaRPr>
          </a:p>
        </p:txBody>
      </p:sp>
      <p:sp>
        <p:nvSpPr>
          <p:cNvPr id="11" name="ZoneTexte 10">
            <a:extLst>
              <a:ext uri="{FF2B5EF4-FFF2-40B4-BE49-F238E27FC236}">
                <a16:creationId xmlns:a16="http://schemas.microsoft.com/office/drawing/2014/main" id="{BD8D7BD1-5DD2-300E-E2DB-E7458A3211F8}"/>
              </a:ext>
            </a:extLst>
          </p:cNvPr>
          <p:cNvSpPr txBox="1"/>
          <p:nvPr/>
        </p:nvSpPr>
        <p:spPr>
          <a:xfrm>
            <a:off x="838200" y="2053468"/>
            <a:ext cx="9348215" cy="350930"/>
          </a:xfrm>
          <a:prstGeom prst="rect">
            <a:avLst/>
          </a:prstGeom>
          <a:noFill/>
        </p:spPr>
        <p:txBody>
          <a:bodyPr wrap="square">
            <a:spAutoFit/>
          </a:bodyPr>
          <a:lstStyle/>
          <a:p>
            <a:pPr marL="0" lvl="0" indent="0" defTabSz="829881">
              <a:lnSpc>
                <a:spcPct val="90000"/>
              </a:lnSpc>
              <a:spcBef>
                <a:spcPct val="0"/>
              </a:spcBef>
              <a:spcAft>
                <a:spcPct val="35000"/>
              </a:spcAft>
              <a:buNone/>
            </a:pPr>
            <a:r>
              <a:rPr lang="fr-CA" b="1" kern="1200">
                <a:solidFill>
                  <a:srgbClr val="170A72"/>
                </a:solidFill>
                <a:latin typeface="Segoe UI"/>
                <a:ea typeface="+mn-ea"/>
                <a:cs typeface="+mn-cs"/>
              </a:rPr>
              <a:t>Version de 2019  </a:t>
            </a:r>
            <a:r>
              <a:rPr lang="fr-CA" kern="1200">
                <a:solidFill>
                  <a:srgbClr val="170A72"/>
                </a:solidFill>
                <a:latin typeface="Segoe UI"/>
                <a:ea typeface="+mn-ea"/>
                <a:cs typeface="+mn-cs"/>
              </a:rPr>
              <a:t>: adoptée, mais non déployée en raison de la pandémie de COVID-19</a:t>
            </a:r>
            <a:endParaRPr lang="en-US" kern="1200">
              <a:solidFill>
                <a:srgbClr val="170A72"/>
              </a:solidFill>
              <a:latin typeface="Segoe UI"/>
              <a:ea typeface="+mn-ea"/>
              <a:cs typeface="+mn-cs"/>
            </a:endParaRPr>
          </a:p>
        </p:txBody>
      </p:sp>
      <p:cxnSp>
        <p:nvCxnSpPr>
          <p:cNvPr id="22" name="Connecteur droit 21">
            <a:extLst>
              <a:ext uri="{FF2B5EF4-FFF2-40B4-BE49-F238E27FC236}">
                <a16:creationId xmlns:a16="http://schemas.microsoft.com/office/drawing/2014/main" id="{25F4997F-0CF1-8D41-258A-B8926E142C2F}"/>
              </a:ext>
            </a:extLst>
          </p:cNvPr>
          <p:cNvCxnSpPr>
            <a:cxnSpLocks/>
          </p:cNvCxnSpPr>
          <p:nvPr/>
        </p:nvCxnSpPr>
        <p:spPr>
          <a:xfrm>
            <a:off x="838200" y="3429000"/>
            <a:ext cx="1051348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602A5527-7DCB-AB10-BB89-D22AE5183258}"/>
              </a:ext>
            </a:extLst>
          </p:cNvPr>
          <p:cNvCxnSpPr>
            <a:cxnSpLocks/>
          </p:cNvCxnSpPr>
          <p:nvPr/>
        </p:nvCxnSpPr>
        <p:spPr>
          <a:xfrm>
            <a:off x="838200" y="2652251"/>
            <a:ext cx="10513485"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Rectangle à coins arrondis 2"/>
          <p:cNvSpPr/>
          <p:nvPr/>
        </p:nvSpPr>
        <p:spPr>
          <a:xfrm>
            <a:off x="4169924" y="4798990"/>
            <a:ext cx="7372155" cy="144282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180975" lvl="0"/>
            <a:r>
              <a:rPr lang="fr-CA">
                <a:solidFill>
                  <a:schemeClr val="tx1"/>
                </a:solidFill>
              </a:rPr>
              <a:t>« Les gestionnaires de l’établissement collaborent avec les usagers et les personnes proches aidantes pour appliquer une politique d’ouverture et de souplesse concernant la présence des proches. » </a:t>
            </a:r>
            <a:br>
              <a:rPr lang="fr-CA">
                <a:solidFill>
                  <a:schemeClr val="tx1"/>
                </a:solidFill>
              </a:rPr>
            </a:br>
            <a:r>
              <a:rPr lang="fr-CA" sz="1050">
                <a:solidFill>
                  <a:schemeClr val="tx1"/>
                </a:solidFill>
              </a:rPr>
              <a:t>(Agrément Canada)</a:t>
            </a:r>
            <a:endParaRPr lang="en-US">
              <a:solidFill>
                <a:schemeClr val="tx1"/>
              </a:solidFill>
            </a:endParaRPr>
          </a:p>
        </p:txBody>
      </p:sp>
    </p:spTree>
    <p:extLst>
      <p:ext uri="{BB962C8B-B14F-4D97-AF65-F5344CB8AC3E}">
        <p14:creationId xmlns:p14="http://schemas.microsoft.com/office/powerpoint/2010/main" val="4234959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6">
            <a:extLst>
              <a:ext uri="{FF2B5EF4-FFF2-40B4-BE49-F238E27FC236}">
                <a16:creationId xmlns:a16="http://schemas.microsoft.com/office/drawing/2014/main" id="{09859D96-08F9-CA4C-DC79-6DF6B5D2CDFC}"/>
              </a:ext>
            </a:extLst>
          </p:cNvPr>
          <p:cNvSpPr txBox="1">
            <a:spLocks/>
          </p:cNvSpPr>
          <p:nvPr>
            <p:custDataLst>
              <p:tags r:id="rId1"/>
            </p:custDataLst>
          </p:nvPr>
        </p:nvSpPr>
        <p:spPr>
          <a:xfrm>
            <a:off x="1103445" y="1082816"/>
            <a:ext cx="10515600" cy="1325033"/>
          </a:xfrm>
          <a:prstGeom prst="rect">
            <a:avLst/>
          </a:prstGeom>
        </p:spPr>
        <p:txBody>
          <a:bodyPr vert="horz" wrap="square" lIns="91440" tIns="45720" rIns="91440" bIns="45720" rtlCol="0" anchor="ctr">
            <a:spAutoFit/>
          </a:bodyPr>
          <a:lstStyle>
            <a:lvl1pPr algn="l" defTabSz="1219170" rtl="0" eaLnBrk="1" latinLnBrk="0" hangingPunct="1">
              <a:lnSpc>
                <a:spcPct val="90000"/>
              </a:lnSpc>
              <a:spcBef>
                <a:spcPct val="0"/>
              </a:spcBef>
              <a:buNone/>
              <a:defRPr sz="4267" b="0" kern="1200">
                <a:solidFill>
                  <a:schemeClr val="bg1"/>
                </a:solidFill>
                <a:latin typeface="Segoe UI Semibold" panose="020B0702040204020203" pitchFamily="34" charset="0"/>
                <a:ea typeface="+mj-ea"/>
                <a:cs typeface="Segoe UI Semibold" panose="020B0702040204020203" pitchFamily="34" charset="0"/>
              </a:defRPr>
            </a:lvl1pPr>
          </a:lstStyle>
          <a:p>
            <a:pPr algn="ctr"/>
            <a:r>
              <a:rPr lang="fr-CA"/>
              <a:t>Testez vos connaissances! </a:t>
            </a:r>
          </a:p>
        </p:txBody>
      </p:sp>
      <p:sp>
        <p:nvSpPr>
          <p:cNvPr id="6" name="Rectangle à coins arrondis 5"/>
          <p:cNvSpPr/>
          <p:nvPr/>
        </p:nvSpPr>
        <p:spPr>
          <a:xfrm>
            <a:off x="3236031" y="3286124"/>
            <a:ext cx="2619375" cy="130492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4400" b="1">
                <a:solidFill>
                  <a:srgbClr val="170A72"/>
                </a:solidFill>
              </a:rPr>
              <a:t>VRAI</a:t>
            </a:r>
          </a:p>
        </p:txBody>
      </p:sp>
      <p:sp>
        <p:nvSpPr>
          <p:cNvPr id="7" name="Rectangle à coins arrondis 6"/>
          <p:cNvSpPr/>
          <p:nvPr/>
        </p:nvSpPr>
        <p:spPr>
          <a:xfrm>
            <a:off x="6627945" y="3286124"/>
            <a:ext cx="2619375" cy="130492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4400" b="1">
                <a:solidFill>
                  <a:srgbClr val="170A72"/>
                </a:solidFill>
              </a:rPr>
              <a:t>FAUX</a:t>
            </a:r>
          </a:p>
        </p:txBody>
      </p:sp>
      <p:pic>
        <p:nvPicPr>
          <p:cNvPr id="8" name="Imag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6068" y="4125328"/>
            <a:ext cx="389937" cy="389937"/>
          </a:xfrm>
          <a:prstGeom prst="rect">
            <a:avLst/>
          </a:prstGeom>
        </p:spPr>
      </p:pic>
      <p:pic>
        <p:nvPicPr>
          <p:cNvPr id="9"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57038" y="4125328"/>
            <a:ext cx="389937" cy="389937"/>
          </a:xfrm>
          <a:prstGeom prst="rect">
            <a:avLst/>
          </a:prstGeom>
        </p:spPr>
      </p:pic>
      <p:sp>
        <p:nvSpPr>
          <p:cNvPr id="10" name="Sous-titre 1">
            <a:extLst>
              <a:ext uri="{FF2B5EF4-FFF2-40B4-BE49-F238E27FC236}">
                <a16:creationId xmlns:a16="http://schemas.microsoft.com/office/drawing/2014/main" id="{DFE52ED6-641D-BBE4-B901-3F1E3B287C1F}"/>
              </a:ext>
            </a:extLst>
          </p:cNvPr>
          <p:cNvSpPr>
            <a:spLocks noGrp="1"/>
          </p:cNvSpPr>
          <p:nvPr>
            <p:ph type="subTitle" idx="1"/>
            <p:custDataLst>
              <p:tags r:id="rId2"/>
            </p:custDataLst>
          </p:nvPr>
        </p:nvSpPr>
        <p:spPr>
          <a:xfrm>
            <a:off x="3186605" y="2179105"/>
            <a:ext cx="6120680" cy="461729"/>
          </a:xfrm>
        </p:spPr>
        <p:txBody>
          <a:bodyPr/>
          <a:lstStyle/>
          <a:p>
            <a:r>
              <a:rPr lang="fr-CA"/>
              <a:t>Questions en rafale</a:t>
            </a:r>
          </a:p>
        </p:txBody>
      </p:sp>
    </p:spTree>
    <p:extLst>
      <p:ext uri="{BB962C8B-B14F-4D97-AF65-F5344CB8AC3E}">
        <p14:creationId xmlns:p14="http://schemas.microsoft.com/office/powerpoint/2010/main" val="428096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p:txBody>
          <a:bodyPr>
            <a:normAutofit/>
          </a:bodyPr>
          <a:lstStyle/>
          <a:p>
            <a:r>
              <a:rPr lang="fr-CA" sz="3200"/>
              <a:t>Pour être considérée comme PPA, une personne doit participer aux soins physiques.  </a:t>
            </a:r>
          </a:p>
        </p:txBody>
      </p:sp>
      <p:sp>
        <p:nvSpPr>
          <p:cNvPr id="6" name="Rectangle à coins arrondis 5"/>
          <p:cNvSpPr/>
          <p:nvPr/>
        </p:nvSpPr>
        <p:spPr>
          <a:xfrm>
            <a:off x="6029325" y="1871662"/>
            <a:ext cx="2619375" cy="1304925"/>
          </a:xfrm>
          <a:prstGeom prst="roundRect">
            <a:avLst/>
          </a:prstGeom>
          <a:solidFill>
            <a:srgbClr val="90F1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4400" b="1">
                <a:solidFill>
                  <a:srgbClr val="170A72"/>
                </a:solidFill>
              </a:rPr>
              <a:t>VRAI</a:t>
            </a:r>
          </a:p>
        </p:txBody>
      </p:sp>
      <p:sp>
        <p:nvSpPr>
          <p:cNvPr id="7" name="Rectangle à coins arrondis 6"/>
          <p:cNvSpPr/>
          <p:nvPr/>
        </p:nvSpPr>
        <p:spPr>
          <a:xfrm>
            <a:off x="8999670" y="1871662"/>
            <a:ext cx="2619375" cy="1304925"/>
          </a:xfrm>
          <a:prstGeom prst="roundRect">
            <a:avLst/>
          </a:prstGeom>
          <a:solidFill>
            <a:srgbClr val="90F1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4400" b="1">
                <a:solidFill>
                  <a:srgbClr val="170A72"/>
                </a:solidFill>
              </a:rPr>
              <a:t>FAUX</a:t>
            </a:r>
          </a:p>
        </p:txBody>
      </p:sp>
      <p:sp>
        <p:nvSpPr>
          <p:cNvPr id="9" name="Rectangle à coins arrondis 8"/>
          <p:cNvSpPr/>
          <p:nvPr/>
        </p:nvSpPr>
        <p:spPr>
          <a:xfrm>
            <a:off x="8999670" y="1871661"/>
            <a:ext cx="2619375" cy="1304925"/>
          </a:xfrm>
          <a:prstGeom prst="roundRect">
            <a:avLst/>
          </a:prstGeom>
          <a:solidFill>
            <a:srgbClr val="C0B8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4400" b="1">
                <a:solidFill>
                  <a:srgbClr val="170A72"/>
                </a:solidFill>
              </a:rPr>
              <a:t>FAUX</a:t>
            </a:r>
          </a:p>
        </p:txBody>
      </p:sp>
      <p:sp>
        <p:nvSpPr>
          <p:cNvPr id="10" name="Rectangle à coins arrondis 9"/>
          <p:cNvSpPr/>
          <p:nvPr/>
        </p:nvSpPr>
        <p:spPr>
          <a:xfrm>
            <a:off x="6080985" y="4114005"/>
            <a:ext cx="5589720" cy="13049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a:r>
              <a:rPr lang="fr-CA" sz="1600">
                <a:solidFill>
                  <a:srgbClr val="04041A"/>
                </a:solidFill>
              </a:rPr>
              <a:t>C’est </a:t>
            </a:r>
            <a:r>
              <a:rPr lang="fr-CA" sz="1600" b="1">
                <a:solidFill>
                  <a:srgbClr val="04041A"/>
                </a:solidFill>
              </a:rPr>
              <a:t>faux</a:t>
            </a:r>
            <a:r>
              <a:rPr lang="fr-CA" sz="1600">
                <a:solidFill>
                  <a:srgbClr val="04041A"/>
                </a:solidFill>
              </a:rPr>
              <a:t>! </a:t>
            </a:r>
            <a:br>
              <a:rPr lang="fr-CA" sz="1600">
                <a:solidFill>
                  <a:srgbClr val="04041A"/>
                </a:solidFill>
              </a:rPr>
            </a:br>
            <a:br>
              <a:rPr lang="fr-CA" sz="1600">
                <a:solidFill>
                  <a:srgbClr val="04041A"/>
                </a:solidFill>
              </a:rPr>
            </a:br>
            <a:r>
              <a:rPr lang="fr-CA" sz="1600">
                <a:solidFill>
                  <a:srgbClr val="04041A"/>
                </a:solidFill>
              </a:rPr>
              <a:t>La proche aidance ne signifie pas seulement de contribuer aux soins : à elle seule, la présence d’une PPA représente un soutien émotionnel à l’usager, une forme de proche aidance très précieuse.  </a:t>
            </a:r>
          </a:p>
          <a:p>
            <a:pPr algn="ctr"/>
            <a:endParaRPr lang="fr-CA" sz="4400" b="1">
              <a:solidFill>
                <a:srgbClr val="170A72"/>
              </a:solidFill>
            </a:endParaRPr>
          </a:p>
        </p:txBody>
      </p:sp>
      <p:pic>
        <p:nvPicPr>
          <p:cNvPr id="13" name="Imag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6430" y="5530577"/>
            <a:ext cx="680756" cy="680756"/>
          </a:xfrm>
          <a:prstGeom prst="rect">
            <a:avLst/>
          </a:prstGeom>
        </p:spPr>
      </p:pic>
      <p:pic>
        <p:nvPicPr>
          <p:cNvPr id="15" name="Imag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5763" y="3630028"/>
            <a:ext cx="389937" cy="389937"/>
          </a:xfrm>
          <a:prstGeom prst="rect">
            <a:avLst/>
          </a:prstGeom>
        </p:spPr>
      </p:pic>
    </p:spTree>
    <p:extLst>
      <p:ext uri="{BB962C8B-B14F-4D97-AF65-F5344CB8AC3E}">
        <p14:creationId xmlns:p14="http://schemas.microsoft.com/office/powerpoint/2010/main" val="2659225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a:xfrm>
            <a:off x="334965" y="346075"/>
            <a:ext cx="3899810" cy="6196964"/>
          </a:xfrm>
        </p:spPr>
        <p:txBody>
          <a:bodyPr>
            <a:normAutofit/>
          </a:bodyPr>
          <a:lstStyle/>
          <a:p>
            <a:pPr fontAlgn="base"/>
            <a:r>
              <a:rPr lang="fr-CA" sz="3200"/>
              <a:t>Il n'existe aucune situation où le personnel peut demander à une PPA de quitter.</a:t>
            </a:r>
          </a:p>
        </p:txBody>
      </p:sp>
      <p:sp>
        <p:nvSpPr>
          <p:cNvPr id="6" name="Rectangle à coins arrondis 5"/>
          <p:cNvSpPr/>
          <p:nvPr/>
        </p:nvSpPr>
        <p:spPr>
          <a:xfrm>
            <a:off x="6029325" y="1871662"/>
            <a:ext cx="2619375" cy="1304925"/>
          </a:xfrm>
          <a:prstGeom prst="roundRect">
            <a:avLst/>
          </a:prstGeom>
          <a:solidFill>
            <a:srgbClr val="90F1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4400" b="1">
                <a:solidFill>
                  <a:srgbClr val="170A72"/>
                </a:solidFill>
              </a:rPr>
              <a:t>VRAI</a:t>
            </a:r>
          </a:p>
        </p:txBody>
      </p:sp>
      <p:sp>
        <p:nvSpPr>
          <p:cNvPr id="7" name="Rectangle à coins arrondis 6"/>
          <p:cNvSpPr/>
          <p:nvPr/>
        </p:nvSpPr>
        <p:spPr>
          <a:xfrm>
            <a:off x="8999670" y="1871662"/>
            <a:ext cx="2619375" cy="1304925"/>
          </a:xfrm>
          <a:prstGeom prst="roundRect">
            <a:avLst/>
          </a:prstGeom>
          <a:solidFill>
            <a:srgbClr val="90F1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4400" b="1">
                <a:solidFill>
                  <a:srgbClr val="170A72"/>
                </a:solidFill>
              </a:rPr>
              <a:t>FAUX</a:t>
            </a:r>
          </a:p>
        </p:txBody>
      </p:sp>
      <p:sp>
        <p:nvSpPr>
          <p:cNvPr id="9" name="Rectangle à coins arrondis 8"/>
          <p:cNvSpPr/>
          <p:nvPr/>
        </p:nvSpPr>
        <p:spPr>
          <a:xfrm>
            <a:off x="8999670" y="1871661"/>
            <a:ext cx="2619375" cy="1304925"/>
          </a:xfrm>
          <a:prstGeom prst="roundRect">
            <a:avLst/>
          </a:prstGeom>
          <a:solidFill>
            <a:srgbClr val="C0B8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4400" b="1">
                <a:solidFill>
                  <a:srgbClr val="170A72"/>
                </a:solidFill>
              </a:rPr>
              <a:t>FAUX</a:t>
            </a:r>
          </a:p>
        </p:txBody>
      </p:sp>
      <p:sp>
        <p:nvSpPr>
          <p:cNvPr id="10" name="Rectangle à coins arrondis 9"/>
          <p:cNvSpPr/>
          <p:nvPr/>
        </p:nvSpPr>
        <p:spPr>
          <a:xfrm>
            <a:off x="6096000" y="4380388"/>
            <a:ext cx="5481960" cy="13049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1950" fontAlgn="base">
              <a:spcAft>
                <a:spcPts val="600"/>
              </a:spcAft>
            </a:pPr>
            <a:r>
              <a:rPr lang="fr-CA" sz="1600">
                <a:solidFill>
                  <a:srgbClr val="04041A"/>
                </a:solidFill>
              </a:rPr>
              <a:t>C’est </a:t>
            </a:r>
            <a:r>
              <a:rPr lang="fr-CA" sz="1600" b="1">
                <a:solidFill>
                  <a:srgbClr val="04041A"/>
                </a:solidFill>
              </a:rPr>
              <a:t>faux</a:t>
            </a:r>
            <a:r>
              <a:rPr lang="fr-CA" sz="1600">
                <a:solidFill>
                  <a:srgbClr val="04041A"/>
                </a:solidFill>
              </a:rPr>
              <a:t>!</a:t>
            </a:r>
            <a:br>
              <a:rPr lang="fr-CA" sz="1600">
                <a:solidFill>
                  <a:schemeClr val="tx2"/>
                </a:solidFill>
              </a:rPr>
            </a:br>
            <a:br>
              <a:rPr lang="fr-CA" sz="1600">
                <a:solidFill>
                  <a:schemeClr val="tx2"/>
                </a:solidFill>
              </a:rPr>
            </a:br>
            <a:r>
              <a:rPr lang="fr-CA" sz="1600">
                <a:solidFill>
                  <a:schemeClr val="tx2"/>
                </a:solidFill>
              </a:rPr>
              <a:t>Leur présence est favorisée, mais certaines situations peuvent nécessiter qu’elles quittent temporairement ou définitivement les lieux, notamment : </a:t>
            </a:r>
          </a:p>
          <a:p>
            <a:pPr marL="285750" lvl="0" indent="-285750">
              <a:buFont typeface="Wingdings" panose="05000000000000000000" pitchFamily="2" charset="2"/>
              <a:buChar char="§"/>
            </a:pPr>
            <a:r>
              <a:rPr lang="fr-CA" sz="1600">
                <a:solidFill>
                  <a:schemeClr val="tx2"/>
                </a:solidFill>
              </a:rPr>
              <a:t>pour des raisons cliniques, </a:t>
            </a:r>
          </a:p>
          <a:p>
            <a:pPr marL="285750" lvl="0" indent="-285750">
              <a:buFont typeface="Wingdings" panose="05000000000000000000" pitchFamily="2" charset="2"/>
              <a:buChar char="§"/>
            </a:pPr>
            <a:r>
              <a:rPr lang="fr-CA" sz="1600">
                <a:solidFill>
                  <a:schemeClr val="tx2"/>
                </a:solidFill>
              </a:rPr>
              <a:t>de sécurité, </a:t>
            </a:r>
          </a:p>
          <a:p>
            <a:pPr marL="285750" lvl="0" indent="-285750">
              <a:buFont typeface="Wingdings" panose="05000000000000000000" pitchFamily="2" charset="2"/>
              <a:buChar char="§"/>
            </a:pPr>
            <a:r>
              <a:rPr lang="fr-CA" sz="1600">
                <a:solidFill>
                  <a:schemeClr val="tx2"/>
                </a:solidFill>
              </a:rPr>
              <a:t>de repos de l’usager, </a:t>
            </a:r>
          </a:p>
          <a:p>
            <a:pPr marL="285750" lvl="0" indent="-285750">
              <a:buFont typeface="Wingdings" panose="05000000000000000000" pitchFamily="2" charset="2"/>
              <a:buChar char="§"/>
            </a:pPr>
            <a:r>
              <a:rPr lang="fr-CA" sz="1600">
                <a:solidFill>
                  <a:schemeClr val="tx2"/>
                </a:solidFill>
              </a:rPr>
              <a:t>lors d’une situation de crise ou </a:t>
            </a:r>
          </a:p>
          <a:p>
            <a:pPr marL="285750" lvl="0" indent="-285750">
              <a:buFont typeface="Wingdings" panose="05000000000000000000" pitchFamily="2" charset="2"/>
              <a:buChar char="§"/>
            </a:pPr>
            <a:r>
              <a:rPr lang="fr-CA" sz="1600">
                <a:solidFill>
                  <a:schemeClr val="tx2"/>
                </a:solidFill>
              </a:rPr>
              <a:t>lorsqu’un comportement perturbe les soins, les services ou le bon fonctionnement de l’installation. </a:t>
            </a:r>
          </a:p>
          <a:p>
            <a:pPr algn="ctr"/>
            <a:endParaRPr lang="fr-CA" sz="1600" b="1">
              <a:solidFill>
                <a:srgbClr val="170A72"/>
              </a:solidFill>
            </a:endParaRP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0658" y="5530577"/>
            <a:ext cx="631700" cy="631700"/>
          </a:xfrm>
          <a:prstGeom prst="rect">
            <a:avLst/>
          </a:prstGeom>
        </p:spPr>
      </p:pic>
      <p:pic>
        <p:nvPicPr>
          <p:cNvPr id="13" name="Imag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5763" y="3468103"/>
            <a:ext cx="389937" cy="389937"/>
          </a:xfrm>
          <a:prstGeom prst="rect">
            <a:avLst/>
          </a:prstGeom>
        </p:spPr>
      </p:pic>
    </p:spTree>
    <p:extLst>
      <p:ext uri="{BB962C8B-B14F-4D97-AF65-F5344CB8AC3E}">
        <p14:creationId xmlns:p14="http://schemas.microsoft.com/office/powerpoint/2010/main" val="340960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p:txBody>
          <a:bodyPr>
            <a:normAutofit/>
          </a:bodyPr>
          <a:lstStyle/>
          <a:p>
            <a:r>
              <a:rPr lang="fr-CA" sz="3200"/>
              <a:t>Julie est auprès de son père, hospitalisé depuis plusieurs jours. </a:t>
            </a:r>
            <a:br>
              <a:rPr lang="fr-CA" sz="3200"/>
            </a:br>
            <a:br>
              <a:rPr lang="fr-CA" sz="3200"/>
            </a:br>
            <a:r>
              <a:rPr lang="fr-CA" sz="3200"/>
              <a:t>S’il est d’accord, Julie peut rester toute la nuit à ses côtés.</a:t>
            </a:r>
          </a:p>
        </p:txBody>
      </p:sp>
      <p:sp>
        <p:nvSpPr>
          <p:cNvPr id="6" name="Rectangle à coins arrondis 5"/>
          <p:cNvSpPr/>
          <p:nvPr/>
        </p:nvSpPr>
        <p:spPr>
          <a:xfrm>
            <a:off x="6029326" y="1871663"/>
            <a:ext cx="2619375" cy="1304925"/>
          </a:xfrm>
          <a:prstGeom prst="roundRect">
            <a:avLst/>
          </a:prstGeom>
          <a:solidFill>
            <a:srgbClr val="90F1E9"/>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CA" sz="4400" b="1">
                <a:solidFill>
                  <a:srgbClr val="170A72"/>
                </a:solidFill>
              </a:rPr>
              <a:t>VRAI</a:t>
            </a:r>
          </a:p>
        </p:txBody>
      </p:sp>
      <p:sp>
        <p:nvSpPr>
          <p:cNvPr id="7" name="Rectangle à coins arrondis 6"/>
          <p:cNvSpPr/>
          <p:nvPr/>
        </p:nvSpPr>
        <p:spPr>
          <a:xfrm>
            <a:off x="8999671" y="1871663"/>
            <a:ext cx="2619375" cy="1304925"/>
          </a:xfrm>
          <a:prstGeom prst="roundRect">
            <a:avLst/>
          </a:prstGeom>
          <a:solidFill>
            <a:srgbClr val="90F1E9"/>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CA" sz="4400" b="1">
                <a:solidFill>
                  <a:srgbClr val="170A72"/>
                </a:solidFill>
              </a:rPr>
              <a:t>FAUX</a:t>
            </a:r>
          </a:p>
        </p:txBody>
      </p:sp>
      <p:sp>
        <p:nvSpPr>
          <p:cNvPr id="9" name="Rectangle à coins arrondis 8"/>
          <p:cNvSpPr/>
          <p:nvPr/>
        </p:nvSpPr>
        <p:spPr>
          <a:xfrm>
            <a:off x="6029326" y="1871662"/>
            <a:ext cx="2619375" cy="1304925"/>
          </a:xfrm>
          <a:prstGeom prst="roundRect">
            <a:avLst/>
          </a:prstGeom>
          <a:solidFill>
            <a:srgbClr val="C0B8F9"/>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CA" sz="4400" b="1">
                <a:solidFill>
                  <a:srgbClr val="170A72"/>
                </a:solidFill>
              </a:rPr>
              <a:t>VRAI</a:t>
            </a:r>
          </a:p>
        </p:txBody>
      </p:sp>
      <p:sp>
        <p:nvSpPr>
          <p:cNvPr id="10" name="Rectangle à coins arrondis 9"/>
          <p:cNvSpPr/>
          <p:nvPr/>
        </p:nvSpPr>
        <p:spPr>
          <a:xfrm>
            <a:off x="6029325" y="3952081"/>
            <a:ext cx="5589720" cy="13049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indent="361950" fontAlgn="base"/>
            <a:r>
              <a:rPr lang="fr-CA" sz="1600">
                <a:solidFill>
                  <a:schemeClr val="tx2"/>
                </a:solidFill>
              </a:rPr>
              <a:t>C’est </a:t>
            </a:r>
            <a:r>
              <a:rPr lang="fr-CA" sz="1600" b="1">
                <a:solidFill>
                  <a:schemeClr val="tx2"/>
                </a:solidFill>
              </a:rPr>
              <a:t>vrai</a:t>
            </a:r>
            <a:r>
              <a:rPr lang="fr-CA" sz="1600">
                <a:solidFill>
                  <a:schemeClr val="tx2"/>
                </a:solidFill>
              </a:rPr>
              <a:t>! </a:t>
            </a:r>
            <a:br>
              <a:rPr lang="fr-CA" sz="1600">
                <a:solidFill>
                  <a:schemeClr val="tx2"/>
                </a:solidFill>
              </a:rPr>
            </a:br>
            <a:br>
              <a:rPr lang="fr-CA" sz="1600">
                <a:solidFill>
                  <a:schemeClr val="tx2"/>
                </a:solidFill>
              </a:rPr>
            </a:br>
            <a:r>
              <a:rPr lang="fr-CA" sz="1600">
                <a:solidFill>
                  <a:schemeClr val="tx2"/>
                </a:solidFill>
              </a:rPr>
              <a:t>En tant que PPA, Julie peut être présente à l’extérieur des heures de visites. </a:t>
            </a:r>
            <a:br>
              <a:rPr lang="fr-CA" sz="1600">
                <a:solidFill>
                  <a:schemeClr val="tx2"/>
                </a:solidFill>
              </a:rPr>
            </a:br>
            <a:endParaRPr lang="fr-CA" sz="1600">
              <a:solidFill>
                <a:schemeClr val="tx2"/>
              </a:solidFill>
            </a:endParaRPr>
          </a:p>
          <a:p>
            <a:pPr fontAlgn="base"/>
            <a:r>
              <a:rPr lang="fr-CA" sz="1600">
                <a:solidFill>
                  <a:schemeClr val="tx2"/>
                </a:solidFill>
              </a:rPr>
              <a:t>À noter qu’elle pourrait être invitée à quitter temporairement selon la situation clinique, par exemple lors d’un traitement, pour permettre à son père de se reposer, ou lors d’une intervention en situation de crise. </a:t>
            </a: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7225" y="5583259"/>
            <a:ext cx="582551" cy="582551"/>
          </a:xfrm>
          <a:prstGeom prst="rect">
            <a:avLst/>
          </a:prstGeom>
        </p:spPr>
      </p:pic>
      <p:pic>
        <p:nvPicPr>
          <p:cNvPr id="12" name="Imag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7657" y="3444557"/>
            <a:ext cx="389937" cy="389937"/>
          </a:xfrm>
          <a:prstGeom prst="rect">
            <a:avLst/>
          </a:prstGeom>
        </p:spPr>
      </p:pic>
    </p:spTree>
    <p:extLst>
      <p:ext uri="{BB962C8B-B14F-4D97-AF65-F5344CB8AC3E}">
        <p14:creationId xmlns:p14="http://schemas.microsoft.com/office/powerpoint/2010/main" val="3305530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a:xfrm>
            <a:off x="334965" y="346075"/>
            <a:ext cx="4496440" cy="6196964"/>
          </a:xfrm>
        </p:spPr>
        <p:txBody>
          <a:bodyPr>
            <a:normAutofit/>
          </a:bodyPr>
          <a:lstStyle/>
          <a:p>
            <a:r>
              <a:rPr lang="fr-CA" sz="2800" b="0"/>
              <a:t>Jacob a 11 ans. </a:t>
            </a:r>
          </a:p>
          <a:p>
            <a:r>
              <a:rPr lang="fr-CA" sz="2800" b="0"/>
              <a:t>Il participe régulièrement au soutien de sa grand-mère, et l’accompagne parfois lors de rendez-vous à l’hôpital. </a:t>
            </a:r>
          </a:p>
          <a:p>
            <a:r>
              <a:rPr lang="fr-CA" sz="2800"/>
              <a:t>Jacob doit être accompagné s’il va à l’hôpital avec sa grand-mère.</a:t>
            </a:r>
          </a:p>
        </p:txBody>
      </p:sp>
      <p:sp>
        <p:nvSpPr>
          <p:cNvPr id="6" name="Rectangle à coins arrondis 5"/>
          <p:cNvSpPr/>
          <p:nvPr/>
        </p:nvSpPr>
        <p:spPr>
          <a:xfrm>
            <a:off x="6029326" y="1871663"/>
            <a:ext cx="2619375" cy="1304925"/>
          </a:xfrm>
          <a:prstGeom prst="roundRect">
            <a:avLst/>
          </a:prstGeom>
          <a:solidFill>
            <a:srgbClr val="90F1E9"/>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CA" sz="4400" b="1">
                <a:solidFill>
                  <a:srgbClr val="170A72"/>
                </a:solidFill>
              </a:rPr>
              <a:t>VRAI</a:t>
            </a:r>
          </a:p>
        </p:txBody>
      </p:sp>
      <p:sp>
        <p:nvSpPr>
          <p:cNvPr id="7" name="Rectangle à coins arrondis 6"/>
          <p:cNvSpPr/>
          <p:nvPr/>
        </p:nvSpPr>
        <p:spPr>
          <a:xfrm>
            <a:off x="8999671" y="1871663"/>
            <a:ext cx="2619375" cy="1304925"/>
          </a:xfrm>
          <a:prstGeom prst="roundRect">
            <a:avLst/>
          </a:prstGeom>
          <a:solidFill>
            <a:srgbClr val="90F1E9"/>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CA" sz="4400" b="1">
                <a:solidFill>
                  <a:srgbClr val="170A72"/>
                </a:solidFill>
              </a:rPr>
              <a:t>FAUX</a:t>
            </a:r>
          </a:p>
        </p:txBody>
      </p:sp>
      <p:sp>
        <p:nvSpPr>
          <p:cNvPr id="9" name="Rectangle à coins arrondis 8"/>
          <p:cNvSpPr/>
          <p:nvPr/>
        </p:nvSpPr>
        <p:spPr>
          <a:xfrm>
            <a:off x="8999671" y="1881187"/>
            <a:ext cx="2619375" cy="1304925"/>
          </a:xfrm>
          <a:prstGeom prst="roundRect">
            <a:avLst/>
          </a:prstGeom>
          <a:solidFill>
            <a:srgbClr val="C0B8F9"/>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CA" sz="4400" b="1">
                <a:solidFill>
                  <a:srgbClr val="170A72"/>
                </a:solidFill>
              </a:rPr>
              <a:t>FAUX</a:t>
            </a:r>
          </a:p>
        </p:txBody>
      </p:sp>
      <p:sp>
        <p:nvSpPr>
          <p:cNvPr id="10" name="Rectangle à coins arrondis 9"/>
          <p:cNvSpPr/>
          <p:nvPr/>
        </p:nvSpPr>
        <p:spPr>
          <a:xfrm>
            <a:off x="6029325" y="4408913"/>
            <a:ext cx="5589720" cy="13049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indent="361950" fontAlgn="base"/>
            <a:r>
              <a:rPr lang="fr-CA" sz="1600">
                <a:solidFill>
                  <a:schemeClr val="tx2"/>
                </a:solidFill>
              </a:rPr>
              <a:t>C’est </a:t>
            </a:r>
            <a:r>
              <a:rPr lang="fr-CA" sz="1600" b="1">
                <a:solidFill>
                  <a:schemeClr val="tx2"/>
                </a:solidFill>
              </a:rPr>
              <a:t>faux</a:t>
            </a:r>
            <a:r>
              <a:rPr lang="fr-CA" sz="1600">
                <a:solidFill>
                  <a:schemeClr val="tx2"/>
                </a:solidFill>
              </a:rPr>
              <a:t>! </a:t>
            </a:r>
            <a:br>
              <a:rPr lang="fr-CA" sz="1600">
                <a:solidFill>
                  <a:schemeClr val="tx2"/>
                </a:solidFill>
              </a:rPr>
            </a:br>
            <a:br>
              <a:rPr lang="fr-CA" sz="1600">
                <a:solidFill>
                  <a:schemeClr val="tx2"/>
                </a:solidFill>
              </a:rPr>
            </a:br>
            <a:r>
              <a:rPr lang="fr-CA" sz="1600">
                <a:solidFill>
                  <a:schemeClr val="tx2"/>
                </a:solidFill>
              </a:rPr>
              <a:t>Selon la politique, les enfants de 12 ans et moins doivent être accompagnés, </a:t>
            </a:r>
            <a:r>
              <a:rPr lang="fr-CA" sz="1600" b="1">
                <a:solidFill>
                  <a:schemeClr val="tx2"/>
                </a:solidFill>
              </a:rPr>
              <a:t>sauf exception pour les jeunes PPA</a:t>
            </a:r>
            <a:r>
              <a:rPr lang="fr-CA" sz="1600">
                <a:solidFill>
                  <a:schemeClr val="tx2"/>
                </a:solidFill>
              </a:rPr>
              <a:t>. </a:t>
            </a:r>
          </a:p>
          <a:p>
            <a:pPr fontAlgn="base"/>
            <a:r>
              <a:rPr lang="fr-CA" sz="1600">
                <a:solidFill>
                  <a:schemeClr val="tx2"/>
                </a:solidFill>
              </a:rPr>
              <a:t>  </a:t>
            </a:r>
          </a:p>
          <a:p>
            <a:pPr fontAlgn="base"/>
            <a:r>
              <a:rPr lang="fr-CA" sz="1600">
                <a:solidFill>
                  <a:schemeClr val="tx2"/>
                </a:solidFill>
              </a:rPr>
              <a:t>Jacob devra </a:t>
            </a:r>
          </a:p>
          <a:p>
            <a:pPr marL="285750" indent="-285750" fontAlgn="base">
              <a:buFont typeface="Wingdings" panose="05000000000000000000" pitchFamily="2" charset="2"/>
              <a:buChar char="§"/>
            </a:pPr>
            <a:r>
              <a:rPr lang="fr-CA" sz="1600">
                <a:solidFill>
                  <a:schemeClr val="tx2"/>
                </a:solidFill>
              </a:rPr>
              <a:t>s’identifier comme jeune proche aidant de sa grand-mère auprès du personnel, et </a:t>
            </a:r>
          </a:p>
          <a:p>
            <a:pPr marL="285750" indent="-285750" fontAlgn="base">
              <a:buFont typeface="Wingdings" panose="05000000000000000000" pitchFamily="2" charset="2"/>
              <a:buChar char="§"/>
            </a:pPr>
            <a:r>
              <a:rPr lang="fr-CA" sz="1600">
                <a:solidFill>
                  <a:schemeClr val="tx2"/>
                </a:solidFill>
              </a:rPr>
              <a:t>faire preuve de maturité </a:t>
            </a:r>
          </a:p>
          <a:p>
            <a:pPr fontAlgn="base">
              <a:spcBef>
                <a:spcPts val="600"/>
              </a:spcBef>
            </a:pPr>
            <a:r>
              <a:rPr lang="fr-CA" sz="1600">
                <a:solidFill>
                  <a:schemeClr val="tx2"/>
                </a:solidFill>
              </a:rPr>
              <a:t>pour que soit considérée une mesure d’exception et de souplesse quant à sa présence non accompagnée. </a:t>
            </a:r>
          </a:p>
        </p:txBody>
      </p:sp>
      <p:pic>
        <p:nvPicPr>
          <p:cNvPr id="12" name="Imag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8756" y="5732483"/>
            <a:ext cx="590559" cy="590559"/>
          </a:xfrm>
          <a:prstGeom prst="rect">
            <a:avLst/>
          </a:prstGeom>
        </p:spPr>
      </p:pic>
      <p:pic>
        <p:nvPicPr>
          <p:cNvPr id="13" name="Imag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8613" y="3630028"/>
            <a:ext cx="389937" cy="389937"/>
          </a:xfrm>
          <a:prstGeom prst="rect">
            <a:avLst/>
          </a:prstGeom>
        </p:spPr>
      </p:pic>
    </p:spTree>
    <p:extLst>
      <p:ext uri="{BB962C8B-B14F-4D97-AF65-F5344CB8AC3E}">
        <p14:creationId xmlns:p14="http://schemas.microsoft.com/office/powerpoint/2010/main" val="278520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E8753C57-C9CF-DC4F-799A-FA64A8C2B2D1}"/>
              </a:ext>
            </a:extLst>
          </p:cNvPr>
          <p:cNvSpPr>
            <a:spLocks noGrp="1"/>
          </p:cNvSpPr>
          <p:nvPr>
            <p:ph idx="1"/>
            <p:custDataLst>
              <p:tags r:id="rId1"/>
            </p:custDataLst>
          </p:nvPr>
        </p:nvSpPr>
        <p:spPr>
          <a:xfrm>
            <a:off x="838201" y="2550999"/>
            <a:ext cx="8448472" cy="3883742"/>
          </a:xfrm>
        </p:spPr>
        <p:txBody>
          <a:bodyPr>
            <a:normAutofit/>
          </a:bodyPr>
          <a:lstStyle/>
          <a:p>
            <a:pPr>
              <a:lnSpc>
                <a:spcPct val="100000"/>
              </a:lnSpc>
              <a:spcBef>
                <a:spcPts val="0"/>
              </a:spcBef>
              <a:spcAft>
                <a:spcPts val="3000"/>
              </a:spcAft>
              <a:buClr>
                <a:srgbClr val="0080D7"/>
              </a:buClr>
            </a:pPr>
            <a:r>
              <a:rPr lang="fr-CA" sz="2000"/>
              <a:t>Permettre en tout temps la présence et la participation d’une </a:t>
            </a:r>
            <a:r>
              <a:rPr lang="fr-CA" sz="2000" b="1"/>
              <a:t>personne proche aidante (PPA)</a:t>
            </a:r>
            <a:r>
              <a:rPr lang="fr-CA" sz="2000"/>
              <a:t> auprès de l’usager qui le souhaite.</a:t>
            </a:r>
          </a:p>
          <a:p>
            <a:pPr>
              <a:lnSpc>
                <a:spcPct val="100000"/>
              </a:lnSpc>
              <a:spcBef>
                <a:spcPts val="0"/>
              </a:spcBef>
              <a:spcAft>
                <a:spcPts val="3000"/>
              </a:spcAft>
              <a:buClr>
                <a:srgbClr val="0080D7"/>
              </a:buClr>
            </a:pPr>
            <a:r>
              <a:rPr lang="fr-CA" sz="2000"/>
              <a:t>Améliorer la qualité de l’expérience de l’usager et de ses PPA </a:t>
            </a:r>
            <a:br>
              <a:rPr lang="fr-CA" sz="2000"/>
            </a:br>
            <a:r>
              <a:rPr lang="fr-CA" sz="2000"/>
              <a:t>tout au long de son séjour.</a:t>
            </a:r>
          </a:p>
          <a:p>
            <a:pPr>
              <a:lnSpc>
                <a:spcPct val="100000"/>
              </a:lnSpc>
              <a:spcBef>
                <a:spcPts val="0"/>
              </a:spcBef>
              <a:spcAft>
                <a:spcPts val="3000"/>
              </a:spcAft>
              <a:buClr>
                <a:srgbClr val="0080D7"/>
              </a:buClr>
            </a:pPr>
            <a:r>
              <a:rPr lang="fr-CA" sz="2000"/>
              <a:t>Favoriser une culture de collaboration et de partenariat avec </a:t>
            </a:r>
            <a:br>
              <a:rPr lang="fr-CA" sz="2000"/>
            </a:br>
            <a:r>
              <a:rPr lang="fr-CA" sz="2000"/>
              <a:t>les usagers et leurs proches. </a:t>
            </a:r>
          </a:p>
          <a:p>
            <a:pPr>
              <a:lnSpc>
                <a:spcPct val="100000"/>
              </a:lnSpc>
              <a:spcBef>
                <a:spcPts val="0"/>
              </a:spcBef>
              <a:spcAft>
                <a:spcPts val="3000"/>
              </a:spcAft>
              <a:buClr>
                <a:srgbClr val="0080D7"/>
              </a:buClr>
            </a:pPr>
            <a:r>
              <a:rPr lang="fr-CA" sz="2000"/>
              <a:t>Encourager la participation des PPA à la hauteur de leurs </a:t>
            </a:r>
            <a:br>
              <a:rPr lang="fr-CA" sz="2000"/>
            </a:br>
            <a:r>
              <a:rPr lang="fr-CA" sz="2000"/>
              <a:t>capacités et de leurs volontés respectives.</a:t>
            </a:r>
          </a:p>
        </p:txBody>
      </p:sp>
      <p:sp>
        <p:nvSpPr>
          <p:cNvPr id="8" name="Espace réservé du texte 7">
            <a:extLst>
              <a:ext uri="{FF2B5EF4-FFF2-40B4-BE49-F238E27FC236}">
                <a16:creationId xmlns:a16="http://schemas.microsoft.com/office/drawing/2014/main" id="{29019C69-E902-6F64-4500-68A28A7A2455}"/>
              </a:ext>
            </a:extLst>
          </p:cNvPr>
          <p:cNvSpPr>
            <a:spLocks noGrp="1"/>
          </p:cNvSpPr>
          <p:nvPr>
            <p:ph type="body" sz="quarter" idx="13"/>
            <p:custDataLst>
              <p:tags r:id="rId2"/>
            </p:custDataLst>
          </p:nvPr>
        </p:nvSpPr>
        <p:spPr/>
        <p:txBody>
          <a:bodyPr/>
          <a:lstStyle/>
          <a:p>
            <a:r>
              <a:rPr lang="fr-CA" sz="2700"/>
              <a:t>Résumé du contenu de la politique accueillante</a:t>
            </a:r>
          </a:p>
        </p:txBody>
      </p:sp>
      <p:sp>
        <p:nvSpPr>
          <p:cNvPr id="3" name="ZoneTexte 2">
            <a:extLst>
              <a:ext uri="{FF2B5EF4-FFF2-40B4-BE49-F238E27FC236}">
                <a16:creationId xmlns:a16="http://schemas.microsoft.com/office/drawing/2014/main" id="{5082CE51-4057-77D1-B131-25DC2F7A0064}"/>
              </a:ext>
            </a:extLst>
          </p:cNvPr>
          <p:cNvSpPr txBox="1"/>
          <p:nvPr/>
        </p:nvSpPr>
        <p:spPr>
          <a:xfrm>
            <a:off x="838200" y="1888077"/>
            <a:ext cx="3281516" cy="477054"/>
          </a:xfrm>
          <a:prstGeom prst="rect">
            <a:avLst/>
          </a:prstGeom>
          <a:noFill/>
        </p:spPr>
        <p:txBody>
          <a:bodyPr wrap="square">
            <a:spAutoFit/>
          </a:bodyPr>
          <a:lstStyle/>
          <a:p>
            <a:pPr marL="0" indent="0">
              <a:lnSpc>
                <a:spcPct val="100000"/>
              </a:lnSpc>
              <a:spcBef>
                <a:spcPts val="0"/>
              </a:spcBef>
              <a:spcAft>
                <a:spcPts val="1800"/>
              </a:spcAft>
              <a:buFont typeface="Arial" panose="020B0604020202020204" pitchFamily="34" charset="0"/>
              <a:buNone/>
            </a:pPr>
            <a:r>
              <a:rPr lang="fr-CA" sz="2400" b="1">
                <a:solidFill>
                  <a:srgbClr val="08A0A0"/>
                </a:solidFill>
              </a:rPr>
              <a:t>Principaux objectifs</a:t>
            </a:r>
          </a:p>
        </p:txBody>
      </p:sp>
      <p:cxnSp>
        <p:nvCxnSpPr>
          <p:cNvPr id="4" name="Connecteur droit 3">
            <a:extLst>
              <a:ext uri="{FF2B5EF4-FFF2-40B4-BE49-F238E27FC236}">
                <a16:creationId xmlns:a16="http://schemas.microsoft.com/office/drawing/2014/main" id="{7605B09A-A11F-0E1A-E57D-E0595D565A43}"/>
              </a:ext>
            </a:extLst>
          </p:cNvPr>
          <p:cNvCxnSpPr>
            <a:cxnSpLocks/>
          </p:cNvCxnSpPr>
          <p:nvPr/>
        </p:nvCxnSpPr>
        <p:spPr>
          <a:xfrm>
            <a:off x="838200" y="3387213"/>
            <a:ext cx="827630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25020CDC-31BE-9947-7299-4DE036B95E53}"/>
              </a:ext>
            </a:extLst>
          </p:cNvPr>
          <p:cNvCxnSpPr>
            <a:cxnSpLocks/>
          </p:cNvCxnSpPr>
          <p:nvPr/>
        </p:nvCxnSpPr>
        <p:spPr>
          <a:xfrm>
            <a:off x="838200" y="4370439"/>
            <a:ext cx="827630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Connecteur droit 9">
            <a:extLst>
              <a:ext uri="{FF2B5EF4-FFF2-40B4-BE49-F238E27FC236}">
                <a16:creationId xmlns:a16="http://schemas.microsoft.com/office/drawing/2014/main" id="{BCE4D866-221A-99C6-F342-782DDA8AC723}"/>
              </a:ext>
            </a:extLst>
          </p:cNvPr>
          <p:cNvCxnSpPr>
            <a:cxnSpLocks/>
          </p:cNvCxnSpPr>
          <p:nvPr/>
        </p:nvCxnSpPr>
        <p:spPr>
          <a:xfrm>
            <a:off x="838200" y="5402826"/>
            <a:ext cx="8276303"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1781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D13F025-1334-489E-B895-20EFC32DCA6C}"/>
              </a:ext>
            </a:extLst>
          </p:cNvPr>
          <p:cNvSpPr>
            <a:spLocks noGrp="1"/>
          </p:cNvSpPr>
          <p:nvPr>
            <p:ph type="body" sz="quarter" idx="14"/>
            <p:custDataLst>
              <p:tags r:id="rId1"/>
            </p:custDataLst>
          </p:nvPr>
        </p:nvSpPr>
        <p:spPr/>
        <p:txBody>
          <a:bodyPr>
            <a:normAutofit/>
          </a:bodyPr>
          <a:lstStyle/>
          <a:p>
            <a:r>
              <a:rPr lang="fr-CA" sz="2700"/>
              <a:t>Résumé de la politique accueillante - Intervenants concernés </a:t>
            </a:r>
          </a:p>
        </p:txBody>
      </p:sp>
      <p:pic>
        <p:nvPicPr>
          <p:cNvPr id="6" name="Image 5"/>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6431743" y="2354389"/>
            <a:ext cx="3242284" cy="2679574"/>
          </a:xfrm>
          <a:prstGeom prst="rect">
            <a:avLst/>
          </a:prstGeom>
        </p:spPr>
      </p:pic>
      <p:sp>
        <p:nvSpPr>
          <p:cNvPr id="7" name="ZoneTexte 6">
            <a:extLst>
              <a:ext uri="{FF2B5EF4-FFF2-40B4-BE49-F238E27FC236}">
                <a16:creationId xmlns:a16="http://schemas.microsoft.com/office/drawing/2014/main" id="{3E7E7BF0-2713-76B1-0022-ADDF3C5D24BB}"/>
              </a:ext>
            </a:extLst>
          </p:cNvPr>
          <p:cNvSpPr txBox="1"/>
          <p:nvPr/>
        </p:nvSpPr>
        <p:spPr>
          <a:xfrm>
            <a:off x="603971" y="2089213"/>
            <a:ext cx="5490972" cy="3416320"/>
          </a:xfrm>
          <a:prstGeom prst="rect">
            <a:avLst/>
          </a:prstGeom>
          <a:noFill/>
        </p:spPr>
        <p:txBody>
          <a:bodyPr wrap="square">
            <a:spAutoFit/>
          </a:bodyPr>
          <a:lstStyle/>
          <a:p>
            <a:pPr marL="0" indent="0" algn="ctr">
              <a:buNone/>
            </a:pPr>
            <a:r>
              <a:rPr lang="fr-CA" sz="3600" b="1">
                <a:solidFill>
                  <a:srgbClr val="003C85"/>
                </a:solidFill>
              </a:rPr>
              <a:t>Toutes les personnes </a:t>
            </a:r>
            <a:r>
              <a:rPr lang="fr-CA" sz="3600">
                <a:solidFill>
                  <a:srgbClr val="003C85"/>
                </a:solidFill>
              </a:rPr>
              <a:t> contribuant </a:t>
            </a:r>
            <a:br>
              <a:rPr lang="fr-CA" sz="3600">
                <a:solidFill>
                  <a:srgbClr val="003C85"/>
                </a:solidFill>
              </a:rPr>
            </a:br>
            <a:r>
              <a:rPr lang="fr-CA" sz="3600">
                <a:solidFill>
                  <a:srgbClr val="003C85"/>
                </a:solidFill>
              </a:rPr>
              <a:t>à la réalisation </a:t>
            </a:r>
            <a:br>
              <a:rPr lang="fr-CA" sz="3600">
                <a:solidFill>
                  <a:srgbClr val="003C85"/>
                </a:solidFill>
              </a:rPr>
            </a:br>
            <a:r>
              <a:rPr lang="fr-CA" sz="3600">
                <a:solidFill>
                  <a:srgbClr val="003C85"/>
                </a:solidFill>
              </a:rPr>
              <a:t>de la mission de </a:t>
            </a:r>
          </a:p>
          <a:p>
            <a:pPr marL="0" indent="0" algn="ctr">
              <a:buNone/>
            </a:pPr>
            <a:r>
              <a:rPr lang="fr-CA" sz="3600">
                <a:solidFill>
                  <a:srgbClr val="003C85"/>
                </a:solidFill>
              </a:rPr>
              <a:t>Santé Québec Montérégie-Ouest </a:t>
            </a:r>
          </a:p>
        </p:txBody>
      </p:sp>
    </p:spTree>
    <p:extLst>
      <p:ext uri="{BB962C8B-B14F-4D97-AF65-F5344CB8AC3E}">
        <p14:creationId xmlns:p14="http://schemas.microsoft.com/office/powerpoint/2010/main" val="3135323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36DEE-FACB-4122-FC69-B427E9590E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D20F14-9D70-EAA8-1332-90A30221279A}"/>
              </a:ext>
            </a:extLst>
          </p:cNvPr>
          <p:cNvSpPr>
            <a:spLocks noGrp="1"/>
          </p:cNvSpPr>
          <p:nvPr>
            <p:ph type="title"/>
            <p:custDataLst>
              <p:tags r:id="rId1"/>
            </p:custDataLst>
          </p:nvPr>
        </p:nvSpPr>
        <p:spPr/>
        <p:txBody>
          <a:bodyPr>
            <a:normAutofit/>
          </a:bodyPr>
          <a:lstStyle/>
          <a:p>
            <a:r>
              <a:rPr lang="fr-FR" b="0">
                <a:latin typeface="Arial"/>
                <a:cs typeface="Arial"/>
              </a:rPr>
              <a:t>Définitions clés proposées</a:t>
            </a:r>
          </a:p>
        </p:txBody>
      </p:sp>
      <p:sp>
        <p:nvSpPr>
          <p:cNvPr id="5" name="Espace réservé du texte 4">
            <a:extLst>
              <a:ext uri="{FF2B5EF4-FFF2-40B4-BE49-F238E27FC236}">
                <a16:creationId xmlns:a16="http://schemas.microsoft.com/office/drawing/2014/main" id="{B9C3038B-FCF2-8CFD-9A26-A94FB5FAC8D9}"/>
              </a:ext>
            </a:extLst>
          </p:cNvPr>
          <p:cNvSpPr>
            <a:spLocks noGrp="1"/>
          </p:cNvSpPr>
          <p:nvPr>
            <p:ph type="body" sz="quarter" idx="14"/>
            <p:custDataLst>
              <p:tags r:id="rId2"/>
            </p:custDataLst>
          </p:nvPr>
        </p:nvSpPr>
        <p:spPr/>
        <p:txBody>
          <a:bodyPr>
            <a:noAutofit/>
          </a:bodyPr>
          <a:lstStyle/>
          <a:p>
            <a:r>
              <a:rPr lang="fr-CA" sz="2700"/>
              <a:t>Résumé de la politique accueillante</a:t>
            </a:r>
            <a:br>
              <a:rPr lang="fr-CA" sz="2700"/>
            </a:br>
            <a:endParaRPr lang="fr-CA" sz="2700"/>
          </a:p>
        </p:txBody>
      </p:sp>
      <p:sp>
        <p:nvSpPr>
          <p:cNvPr id="8" name="ZoneTexte 7">
            <a:extLst>
              <a:ext uri="{FF2B5EF4-FFF2-40B4-BE49-F238E27FC236}">
                <a16:creationId xmlns:a16="http://schemas.microsoft.com/office/drawing/2014/main" id="{EED61E1E-BABE-62EE-E4AD-31E5CE869D38}"/>
              </a:ext>
            </a:extLst>
          </p:cNvPr>
          <p:cNvSpPr txBox="1"/>
          <p:nvPr/>
        </p:nvSpPr>
        <p:spPr>
          <a:xfrm>
            <a:off x="838201" y="2468894"/>
            <a:ext cx="5049012" cy="3570208"/>
          </a:xfrm>
          <a:prstGeom prst="rect">
            <a:avLst/>
          </a:prstGeom>
          <a:noFill/>
        </p:spPr>
        <p:txBody>
          <a:bodyPr wrap="square" lIns="91440" tIns="45720" rIns="91440" bIns="45720" anchor="t">
            <a:spAutoFit/>
          </a:bodyPr>
          <a:lstStyle/>
          <a:p>
            <a:pPr marL="0" indent="0" algn="just">
              <a:buNone/>
            </a:pPr>
            <a:r>
              <a:rPr lang="fr-CA" sz="2400" b="1">
                <a:solidFill>
                  <a:srgbClr val="170A72"/>
                </a:solidFill>
                <a:latin typeface="Segoe UI"/>
              </a:rPr>
              <a:t>Personne proche aidante</a:t>
            </a:r>
            <a:r>
              <a:rPr lang="fr-CA" sz="2000" b="1">
                <a:solidFill>
                  <a:srgbClr val="170A72"/>
                </a:solidFill>
                <a:latin typeface="Segoe UI"/>
              </a:rPr>
              <a:t> </a:t>
            </a:r>
            <a:endParaRPr lang="fr-FR" sz="2000" b="1">
              <a:solidFill>
                <a:srgbClr val="170A72"/>
              </a:solidFill>
              <a:latin typeface="Segoe UI"/>
            </a:endParaRPr>
          </a:p>
          <a:p>
            <a:pPr marL="0" lvl="1">
              <a:spcBef>
                <a:spcPts val="1200"/>
              </a:spcBef>
            </a:pPr>
            <a:r>
              <a:rPr lang="en-US" sz="2400">
                <a:solidFill>
                  <a:srgbClr val="04041A"/>
                </a:solidFill>
                <a:latin typeface="Segoe UI"/>
              </a:rPr>
              <a:t>Toute </a:t>
            </a:r>
            <a:r>
              <a:rPr lang="en-US" sz="2400" err="1">
                <a:solidFill>
                  <a:srgbClr val="04041A"/>
                </a:solidFill>
                <a:latin typeface="Segoe UI"/>
              </a:rPr>
              <a:t>personne</a:t>
            </a:r>
            <a:r>
              <a:rPr lang="en-US" sz="2400">
                <a:solidFill>
                  <a:srgbClr val="04041A"/>
                </a:solidFill>
                <a:latin typeface="Segoe UI"/>
              </a:rPr>
              <a:t> qui </a:t>
            </a:r>
            <a:r>
              <a:rPr lang="en-US" sz="2400" err="1">
                <a:solidFill>
                  <a:srgbClr val="04041A"/>
                </a:solidFill>
                <a:latin typeface="Segoe UI"/>
              </a:rPr>
              <a:t>offre</a:t>
            </a:r>
            <a:r>
              <a:rPr lang="en-US" sz="2400">
                <a:solidFill>
                  <a:srgbClr val="04041A"/>
                </a:solidFill>
                <a:latin typeface="Segoe UI"/>
              </a:rPr>
              <a:t> </a:t>
            </a:r>
            <a:br>
              <a:rPr lang="en-US" sz="2400">
                <a:latin typeface="Segoe UI"/>
              </a:rPr>
            </a:br>
            <a:r>
              <a:rPr lang="en-US" sz="2400">
                <a:solidFill>
                  <a:srgbClr val="04041A"/>
                </a:solidFill>
                <a:latin typeface="Segoe UI"/>
              </a:rPr>
              <a:t>du </a:t>
            </a:r>
            <a:r>
              <a:rPr lang="en-US" sz="2400" b="1" err="1">
                <a:solidFill>
                  <a:srgbClr val="08A0A0"/>
                </a:solidFill>
                <a:latin typeface="Segoe UI"/>
              </a:rPr>
              <a:t>soutien</a:t>
            </a:r>
            <a:r>
              <a:rPr lang="en-US" sz="2400" b="1">
                <a:solidFill>
                  <a:srgbClr val="08A0A0"/>
                </a:solidFill>
                <a:latin typeface="Segoe UI"/>
              </a:rPr>
              <a:t> sans </a:t>
            </a:r>
            <a:r>
              <a:rPr lang="en-US" sz="2400" b="1" err="1">
                <a:solidFill>
                  <a:srgbClr val="08A0A0"/>
                </a:solidFill>
                <a:latin typeface="Segoe UI"/>
              </a:rPr>
              <a:t>rémunération</a:t>
            </a:r>
            <a:r>
              <a:rPr lang="en-US" sz="2400" b="1">
                <a:solidFill>
                  <a:srgbClr val="08A0A0"/>
                </a:solidFill>
                <a:latin typeface="Segoe UI"/>
              </a:rPr>
              <a:t> </a:t>
            </a:r>
            <a:br>
              <a:rPr lang="en-US" sz="2400" b="1">
                <a:latin typeface="Segoe UI"/>
              </a:rPr>
            </a:br>
            <a:r>
              <a:rPr lang="en-US" sz="2400" b="1">
                <a:solidFill>
                  <a:srgbClr val="08A0A0"/>
                </a:solidFill>
                <a:latin typeface="Segoe UI"/>
              </a:rPr>
              <a:t>à </a:t>
            </a:r>
            <a:r>
              <a:rPr lang="en-US" sz="2400" err="1">
                <a:solidFill>
                  <a:srgbClr val="04041A"/>
                </a:solidFill>
                <a:latin typeface="Segoe UI"/>
              </a:rPr>
              <a:t>une</a:t>
            </a:r>
            <a:r>
              <a:rPr lang="en-US" sz="2400">
                <a:solidFill>
                  <a:srgbClr val="04041A"/>
                </a:solidFill>
                <a:latin typeface="Segoe UI"/>
              </a:rPr>
              <a:t> </a:t>
            </a:r>
            <a:r>
              <a:rPr lang="en-US" sz="2400" err="1">
                <a:solidFill>
                  <a:srgbClr val="04041A"/>
                </a:solidFill>
                <a:latin typeface="Segoe UI"/>
              </a:rPr>
              <a:t>personne</a:t>
            </a:r>
            <a:r>
              <a:rPr lang="en-US" sz="2400">
                <a:solidFill>
                  <a:srgbClr val="04041A"/>
                </a:solidFill>
                <a:latin typeface="Segoe UI"/>
              </a:rPr>
              <a:t> avec qui </a:t>
            </a:r>
            <a:r>
              <a:rPr lang="en-US" sz="2400" err="1">
                <a:solidFill>
                  <a:srgbClr val="04041A"/>
                </a:solidFill>
                <a:latin typeface="Segoe UI"/>
              </a:rPr>
              <a:t>elle</a:t>
            </a:r>
            <a:r>
              <a:rPr lang="en-US" sz="2400">
                <a:solidFill>
                  <a:srgbClr val="04041A"/>
                </a:solidFill>
                <a:latin typeface="Segoe UI"/>
              </a:rPr>
              <a:t> a </a:t>
            </a:r>
            <a:br>
              <a:rPr lang="en-US" sz="2400">
                <a:latin typeface="Segoe UI"/>
              </a:rPr>
            </a:br>
            <a:r>
              <a:rPr lang="en-US" sz="2400">
                <a:solidFill>
                  <a:srgbClr val="04041A"/>
                </a:solidFill>
                <a:latin typeface="Segoe UI"/>
              </a:rPr>
              <a:t>un </a:t>
            </a:r>
            <a:r>
              <a:rPr lang="en-US" sz="2400" b="1">
                <a:solidFill>
                  <a:srgbClr val="08A0A0"/>
                </a:solidFill>
                <a:latin typeface="Segoe UI"/>
              </a:rPr>
              <a:t>lien </a:t>
            </a:r>
            <a:r>
              <a:rPr lang="en-US" sz="2400" b="1" err="1">
                <a:solidFill>
                  <a:srgbClr val="08A0A0"/>
                </a:solidFill>
                <a:latin typeface="Segoe UI"/>
              </a:rPr>
              <a:t>affectif</a:t>
            </a:r>
            <a:r>
              <a:rPr lang="en-US" sz="2400" b="1">
                <a:solidFill>
                  <a:srgbClr val="08A0A0"/>
                </a:solidFill>
                <a:latin typeface="Segoe UI"/>
              </a:rPr>
              <a:t> </a:t>
            </a:r>
            <a:r>
              <a:rPr lang="en-US" sz="2400">
                <a:solidFill>
                  <a:srgbClr val="04041A"/>
                </a:solidFill>
                <a:latin typeface="Segoe UI"/>
              </a:rPr>
              <a:t>(familial </a:t>
            </a:r>
            <a:r>
              <a:rPr lang="en-US" sz="2400" err="1">
                <a:solidFill>
                  <a:srgbClr val="04041A"/>
                </a:solidFill>
                <a:latin typeface="Segoe UI"/>
              </a:rPr>
              <a:t>ou</a:t>
            </a:r>
            <a:r>
              <a:rPr lang="en-US" sz="2400">
                <a:solidFill>
                  <a:srgbClr val="04041A"/>
                </a:solidFill>
                <a:latin typeface="Segoe UI"/>
              </a:rPr>
              <a:t> non), </a:t>
            </a:r>
            <a:br>
              <a:rPr lang="en-US" sz="2400">
                <a:latin typeface="Segoe UI"/>
              </a:rPr>
            </a:br>
            <a:r>
              <a:rPr lang="en-US" sz="2400">
                <a:solidFill>
                  <a:srgbClr val="04041A"/>
                </a:solidFill>
                <a:latin typeface="Segoe UI"/>
              </a:rPr>
              <a:t>peu </a:t>
            </a:r>
            <a:r>
              <a:rPr lang="en-US" sz="2400" err="1">
                <a:solidFill>
                  <a:srgbClr val="04041A"/>
                </a:solidFill>
                <a:latin typeface="Segoe UI"/>
              </a:rPr>
              <a:t>importe</a:t>
            </a:r>
            <a:r>
              <a:rPr lang="en-US" sz="2400">
                <a:solidFill>
                  <a:srgbClr val="04041A"/>
                </a:solidFill>
                <a:latin typeface="Segoe UI"/>
              </a:rPr>
              <a:t> le </a:t>
            </a:r>
            <a:r>
              <a:rPr lang="en-US" sz="2400" b="1" err="1">
                <a:solidFill>
                  <a:srgbClr val="08A0A0"/>
                </a:solidFill>
                <a:latin typeface="Segoe UI"/>
              </a:rPr>
              <a:t>soutien</a:t>
            </a:r>
            <a:r>
              <a:rPr lang="en-US" sz="2400" b="1">
                <a:solidFill>
                  <a:srgbClr val="08A0A0"/>
                </a:solidFill>
                <a:latin typeface="Segoe UI"/>
              </a:rPr>
              <a:t> </a:t>
            </a:r>
            <a:r>
              <a:rPr lang="en-US" sz="2400" b="1" err="1">
                <a:solidFill>
                  <a:srgbClr val="08A0A0"/>
                </a:solidFill>
                <a:latin typeface="Segoe UI"/>
              </a:rPr>
              <a:t>offert</a:t>
            </a:r>
            <a:r>
              <a:rPr lang="en-US" sz="2400">
                <a:solidFill>
                  <a:srgbClr val="04041A"/>
                </a:solidFill>
                <a:latin typeface="Segoe UI"/>
              </a:rPr>
              <a:t>, </a:t>
            </a:r>
            <a:br>
              <a:rPr lang="en-US" sz="2400">
                <a:latin typeface="Segoe UI"/>
              </a:rPr>
            </a:br>
            <a:r>
              <a:rPr lang="en-US" sz="2400">
                <a:solidFill>
                  <a:srgbClr val="04041A"/>
                </a:solidFill>
                <a:latin typeface="Segoe UI"/>
              </a:rPr>
              <a:t>la </a:t>
            </a:r>
            <a:r>
              <a:rPr lang="en-US" sz="2400" b="1">
                <a:solidFill>
                  <a:srgbClr val="08A0A0"/>
                </a:solidFill>
                <a:latin typeface="Segoe UI"/>
              </a:rPr>
              <a:t>condition</a:t>
            </a:r>
            <a:r>
              <a:rPr lang="en-US" sz="2400">
                <a:solidFill>
                  <a:srgbClr val="04041A"/>
                </a:solidFill>
                <a:latin typeface="Segoe UI"/>
              </a:rPr>
              <a:t> </a:t>
            </a:r>
            <a:r>
              <a:rPr lang="en-US" sz="2400" err="1">
                <a:solidFill>
                  <a:srgbClr val="04041A"/>
                </a:solidFill>
                <a:latin typeface="Segoe UI"/>
              </a:rPr>
              <a:t>ou</a:t>
            </a:r>
            <a:r>
              <a:rPr lang="en-US" sz="2400">
                <a:solidFill>
                  <a:srgbClr val="04041A"/>
                </a:solidFill>
                <a:latin typeface="Segoe UI"/>
              </a:rPr>
              <a:t> le </a:t>
            </a:r>
            <a:r>
              <a:rPr lang="en-US" sz="2400" b="1">
                <a:solidFill>
                  <a:srgbClr val="08A0A0"/>
                </a:solidFill>
                <a:latin typeface="Segoe UI"/>
              </a:rPr>
              <a:t>milieu de vie </a:t>
            </a:r>
            <a:br>
              <a:rPr lang="en-US" sz="2400" b="1">
                <a:latin typeface="Segoe UI"/>
              </a:rPr>
            </a:br>
            <a:r>
              <a:rPr lang="en-US" sz="2400" b="1">
                <a:solidFill>
                  <a:srgbClr val="08A0A0"/>
                </a:solidFill>
                <a:latin typeface="Segoe UI"/>
              </a:rPr>
              <a:t>de la </a:t>
            </a:r>
            <a:r>
              <a:rPr lang="en-US" sz="2400" err="1">
                <a:solidFill>
                  <a:srgbClr val="04041A"/>
                </a:solidFill>
                <a:latin typeface="Segoe UI"/>
              </a:rPr>
              <a:t>personne</a:t>
            </a:r>
            <a:r>
              <a:rPr lang="en-US" sz="2400">
                <a:solidFill>
                  <a:srgbClr val="04041A"/>
                </a:solidFill>
                <a:latin typeface="Segoe UI"/>
              </a:rPr>
              <a:t> </a:t>
            </a:r>
            <a:r>
              <a:rPr lang="en-US" sz="2400" err="1">
                <a:solidFill>
                  <a:srgbClr val="04041A"/>
                </a:solidFill>
                <a:latin typeface="Segoe UI"/>
              </a:rPr>
              <a:t>aidée</a:t>
            </a:r>
            <a:r>
              <a:rPr lang="en-US" sz="2400">
                <a:solidFill>
                  <a:srgbClr val="04041A"/>
                </a:solidFill>
                <a:latin typeface="Segoe UI"/>
              </a:rPr>
              <a:t> </a:t>
            </a:r>
            <a:r>
              <a:rPr lang="en-US" sz="2400" err="1">
                <a:solidFill>
                  <a:srgbClr val="04041A"/>
                </a:solidFill>
                <a:latin typeface="Segoe UI"/>
              </a:rPr>
              <a:t>peut</a:t>
            </a:r>
            <a:r>
              <a:rPr lang="en-US" sz="2400">
                <a:solidFill>
                  <a:srgbClr val="04041A"/>
                </a:solidFill>
                <a:latin typeface="Segoe UI"/>
              </a:rPr>
              <a:t> </a:t>
            </a:r>
            <a:r>
              <a:rPr lang="en-US" sz="2400" err="1">
                <a:solidFill>
                  <a:srgbClr val="04041A"/>
                </a:solidFill>
                <a:latin typeface="Segoe UI"/>
              </a:rPr>
              <a:t>être</a:t>
            </a:r>
            <a:r>
              <a:rPr lang="en-US" sz="2400">
                <a:solidFill>
                  <a:srgbClr val="04041A"/>
                </a:solidFill>
                <a:latin typeface="Segoe UI"/>
              </a:rPr>
              <a:t> </a:t>
            </a:r>
            <a:r>
              <a:rPr lang="en-US" sz="2400" err="1">
                <a:solidFill>
                  <a:srgbClr val="04041A"/>
                </a:solidFill>
                <a:latin typeface="Segoe UI"/>
              </a:rPr>
              <a:t>considérée</a:t>
            </a:r>
            <a:r>
              <a:rPr lang="en-US" sz="2400">
                <a:solidFill>
                  <a:srgbClr val="04041A"/>
                </a:solidFill>
                <a:latin typeface="Segoe UI"/>
              </a:rPr>
              <a:t> </a:t>
            </a:r>
            <a:r>
              <a:rPr lang="en-US" sz="2400" err="1">
                <a:solidFill>
                  <a:srgbClr val="04041A"/>
                </a:solidFill>
                <a:latin typeface="Segoe UI"/>
              </a:rPr>
              <a:t>comme</a:t>
            </a:r>
            <a:r>
              <a:rPr lang="en-US" sz="2400">
                <a:solidFill>
                  <a:srgbClr val="04041A"/>
                </a:solidFill>
                <a:latin typeface="Segoe UI"/>
              </a:rPr>
              <a:t> </a:t>
            </a:r>
            <a:r>
              <a:rPr lang="en-US" sz="2400" b="1" err="1">
                <a:solidFill>
                  <a:srgbClr val="08A0A0"/>
                </a:solidFill>
                <a:latin typeface="Segoe UI"/>
              </a:rPr>
              <a:t>proche</a:t>
            </a:r>
            <a:r>
              <a:rPr lang="en-US" sz="2400" b="1">
                <a:solidFill>
                  <a:srgbClr val="08A0A0"/>
                </a:solidFill>
                <a:latin typeface="Segoe UI"/>
              </a:rPr>
              <a:t> </a:t>
            </a:r>
            <a:r>
              <a:rPr lang="en-US" sz="2400" b="1" err="1">
                <a:solidFill>
                  <a:srgbClr val="08A0A0"/>
                </a:solidFill>
                <a:latin typeface="Segoe UI"/>
              </a:rPr>
              <a:t>aidante</a:t>
            </a:r>
            <a:r>
              <a:rPr lang="en-US" sz="2400">
                <a:solidFill>
                  <a:srgbClr val="170A72"/>
                </a:solidFill>
                <a:latin typeface="Segoe UI"/>
              </a:rPr>
              <a:t>.</a:t>
            </a:r>
            <a:endParaRPr lang="en-US" sz="2400"/>
          </a:p>
        </p:txBody>
      </p:sp>
      <p:sp>
        <p:nvSpPr>
          <p:cNvPr id="10" name="ZoneTexte 9">
            <a:extLst>
              <a:ext uri="{FF2B5EF4-FFF2-40B4-BE49-F238E27FC236}">
                <a16:creationId xmlns:a16="http://schemas.microsoft.com/office/drawing/2014/main" id="{3EF513CB-8C85-7849-B41F-301A520D1066}"/>
              </a:ext>
            </a:extLst>
          </p:cNvPr>
          <p:cNvSpPr txBox="1"/>
          <p:nvPr/>
        </p:nvSpPr>
        <p:spPr>
          <a:xfrm>
            <a:off x="6936487" y="2468894"/>
            <a:ext cx="4027932" cy="3939540"/>
          </a:xfrm>
          <a:prstGeom prst="rect">
            <a:avLst/>
          </a:prstGeom>
          <a:noFill/>
        </p:spPr>
        <p:txBody>
          <a:bodyPr wrap="square" lIns="91440" tIns="45720" rIns="91440" bIns="45720" anchor="t">
            <a:spAutoFit/>
          </a:bodyPr>
          <a:lstStyle/>
          <a:p>
            <a:pPr marL="0" lvl="1">
              <a:spcBef>
                <a:spcPts val="1333"/>
              </a:spcBef>
            </a:pPr>
            <a:r>
              <a:rPr lang="fr-CA" sz="2400" b="1">
                <a:solidFill>
                  <a:srgbClr val="170A72"/>
                </a:solidFill>
                <a:latin typeface="Segoe UI"/>
              </a:rPr>
              <a:t>Visiteur  </a:t>
            </a:r>
            <a:endParaRPr lang="fr-CA" sz="2400" b="1">
              <a:solidFill>
                <a:srgbClr val="170A72"/>
              </a:solidFill>
              <a:latin typeface="Segoe UI"/>
              <a:cs typeface="Segoe UI"/>
            </a:endParaRPr>
          </a:p>
          <a:p>
            <a:pPr marL="0" lvl="1" indent="0">
              <a:spcBef>
                <a:spcPts val="1200"/>
              </a:spcBef>
              <a:buNone/>
            </a:pPr>
            <a:r>
              <a:rPr lang="fr-CA" sz="2400">
                <a:solidFill>
                  <a:srgbClr val="04041A"/>
                </a:solidFill>
                <a:latin typeface="Segoe UI"/>
              </a:rPr>
              <a:t>Personne connue de l’usager, pouvant faire partie de son entourage (amis, collègues, proches), qui souhaite </a:t>
            </a:r>
            <a:r>
              <a:rPr lang="fr-CA" sz="2400" b="1">
                <a:solidFill>
                  <a:srgbClr val="08A0A0"/>
                </a:solidFill>
                <a:latin typeface="Segoe UI"/>
              </a:rPr>
              <a:t>lui rendre visite de manière ponctuelle durant les heures régulières de visite</a:t>
            </a:r>
            <a:r>
              <a:rPr lang="fr-CA" sz="2400">
                <a:solidFill>
                  <a:srgbClr val="04041A"/>
                </a:solidFill>
                <a:latin typeface="Segoe UI"/>
              </a:rPr>
              <a:t> de l’établissement.</a:t>
            </a:r>
            <a:endParaRPr lang="fr-CA" sz="2400">
              <a:solidFill>
                <a:srgbClr val="04041A"/>
              </a:solidFill>
              <a:latin typeface="Segoe UI"/>
              <a:cs typeface="Segoe UI"/>
            </a:endParaRPr>
          </a:p>
        </p:txBody>
      </p:sp>
      <p:cxnSp>
        <p:nvCxnSpPr>
          <p:cNvPr id="14" name="Connecteur droit 13">
            <a:extLst>
              <a:ext uri="{FF2B5EF4-FFF2-40B4-BE49-F238E27FC236}">
                <a16:creationId xmlns:a16="http://schemas.microsoft.com/office/drawing/2014/main" id="{62CE9E74-5BFE-8F50-4349-F916A3284160}"/>
              </a:ext>
            </a:extLst>
          </p:cNvPr>
          <p:cNvCxnSpPr>
            <a:cxnSpLocks/>
          </p:cNvCxnSpPr>
          <p:nvPr/>
        </p:nvCxnSpPr>
        <p:spPr>
          <a:xfrm>
            <a:off x="6409944" y="2578608"/>
            <a:ext cx="0" cy="3704151"/>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2856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custDataLst>
              <p:tags r:id="rId1"/>
            </p:custDataLst>
          </p:nvPr>
        </p:nvSpPr>
        <p:spPr>
          <a:xfrm rot="618172">
            <a:off x="9619458" y="1095018"/>
            <a:ext cx="880889" cy="1446550"/>
          </a:xfrm>
          <a:prstGeom prst="rect">
            <a:avLst/>
          </a:prstGeom>
          <a:noFill/>
        </p:spPr>
        <p:txBody>
          <a:bodyPr wrap="square" rtlCol="0">
            <a:spAutoFit/>
          </a:bodyPr>
          <a:lstStyle/>
          <a:p>
            <a:r>
              <a:rPr lang="fr-CA" sz="8800" b="1" spc="50">
                <a:ln w="0"/>
                <a:solidFill>
                  <a:schemeClr val="bg2"/>
                </a:solidFill>
                <a:effectLst>
                  <a:innerShdw blurRad="63500" dist="50800" dir="13500000">
                    <a:srgbClr val="008196">
                      <a:alpha val="50000"/>
                    </a:srgbClr>
                  </a:innerShdw>
                </a:effectLst>
              </a:rPr>
              <a:t>?</a:t>
            </a:r>
            <a:endParaRPr lang="fr-CA" b="1">
              <a:effectLst>
                <a:innerShdw blurRad="63500" dist="50800" dir="13500000">
                  <a:srgbClr val="008196">
                    <a:alpha val="50000"/>
                  </a:srgbClr>
                </a:innerShdw>
              </a:effectLst>
            </a:endParaRPr>
          </a:p>
        </p:txBody>
      </p:sp>
      <p:sp>
        <p:nvSpPr>
          <p:cNvPr id="12" name="Espace réservé du texte 11">
            <a:extLst>
              <a:ext uri="{FF2B5EF4-FFF2-40B4-BE49-F238E27FC236}">
                <a16:creationId xmlns:a16="http://schemas.microsoft.com/office/drawing/2014/main" id="{2816D0B6-AEDA-03FA-F5A6-8E3F30CD5636}"/>
              </a:ext>
            </a:extLst>
          </p:cNvPr>
          <p:cNvSpPr>
            <a:spLocks noGrp="1"/>
          </p:cNvSpPr>
          <p:nvPr>
            <p:ph type="body" sz="quarter" idx="14"/>
            <p:custDataLst>
              <p:tags r:id="rId2"/>
            </p:custDataLst>
          </p:nvPr>
        </p:nvSpPr>
        <p:spPr/>
        <p:txBody>
          <a:bodyPr>
            <a:normAutofit/>
          </a:bodyPr>
          <a:lstStyle/>
          <a:p>
            <a:r>
              <a:rPr lang="fr-CA" sz="2700">
                <a:cs typeface="Arial"/>
              </a:rPr>
              <a:t>Résumé de la politique accueillante</a:t>
            </a:r>
            <a:endParaRPr lang="fr-CA" sz="2700"/>
          </a:p>
        </p:txBody>
      </p:sp>
      <p:sp>
        <p:nvSpPr>
          <p:cNvPr id="2" name="ZoneTexte 1"/>
          <p:cNvSpPr txBox="1"/>
          <p:nvPr>
            <p:custDataLst>
              <p:tags r:id="rId3"/>
            </p:custDataLst>
          </p:nvPr>
        </p:nvSpPr>
        <p:spPr>
          <a:xfrm>
            <a:off x="855240" y="1581099"/>
            <a:ext cx="10498560" cy="523220"/>
          </a:xfrm>
          <a:prstGeom prst="rect">
            <a:avLst/>
          </a:prstGeom>
          <a:noFill/>
        </p:spPr>
        <p:txBody>
          <a:bodyPr wrap="square" rtlCol="0">
            <a:spAutoFit/>
          </a:bodyPr>
          <a:lstStyle/>
          <a:p>
            <a:pPr algn="ctr"/>
            <a:r>
              <a:rPr lang="fr-CA" sz="2800">
                <a:solidFill>
                  <a:srgbClr val="008196"/>
                </a:solidFill>
                <a:latin typeface="Arial"/>
                <a:cs typeface="Arial"/>
              </a:rPr>
              <a:t>Visiteurs, proches ou personne proche aidante</a:t>
            </a:r>
            <a:endParaRPr lang="fr-CA" sz="2800">
              <a:solidFill>
                <a:srgbClr val="008196"/>
              </a:solidFill>
            </a:endParaRPr>
          </a:p>
        </p:txBody>
      </p:sp>
      <p:pic>
        <p:nvPicPr>
          <p:cNvPr id="9" name="Imag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6738" y="2104319"/>
            <a:ext cx="8335563" cy="4124367"/>
          </a:xfrm>
          <a:prstGeom prst="rect">
            <a:avLst/>
          </a:prstGeom>
        </p:spPr>
      </p:pic>
    </p:spTree>
    <p:extLst>
      <p:ext uri="{BB962C8B-B14F-4D97-AF65-F5344CB8AC3E}">
        <p14:creationId xmlns:p14="http://schemas.microsoft.com/office/powerpoint/2010/main" val="2577526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72A6C3D9-9942-4EB9-9D77-C06AA6909E1D}"/>
              </a:ext>
            </a:extLst>
          </p:cNvPr>
          <p:cNvSpPr>
            <a:spLocks noGrp="1"/>
          </p:cNvSpPr>
          <p:nvPr>
            <p:ph type="title"/>
          </p:nvPr>
        </p:nvSpPr>
        <p:spPr>
          <a:xfrm>
            <a:off x="840318" y="1786270"/>
            <a:ext cx="3932767" cy="544083"/>
          </a:xfrm>
        </p:spPr>
        <p:txBody>
          <a:bodyPr/>
          <a:lstStyle/>
          <a:p>
            <a:r>
              <a:rPr lang="fr-CA"/>
              <a:t>Rôles et responsabilités</a:t>
            </a:r>
          </a:p>
        </p:txBody>
      </p:sp>
      <p:sp>
        <p:nvSpPr>
          <p:cNvPr id="10" name="Espace réservé du texte 9">
            <a:extLst>
              <a:ext uri="{FF2B5EF4-FFF2-40B4-BE49-F238E27FC236}">
                <a16:creationId xmlns:a16="http://schemas.microsoft.com/office/drawing/2014/main" id="{E1C71ADF-4BC0-2E62-9593-37AFCB6EFA97}"/>
              </a:ext>
            </a:extLst>
          </p:cNvPr>
          <p:cNvSpPr>
            <a:spLocks noGrp="1"/>
          </p:cNvSpPr>
          <p:nvPr>
            <p:ph type="body" sz="quarter" idx="14"/>
          </p:nvPr>
        </p:nvSpPr>
        <p:spPr/>
        <p:txBody>
          <a:bodyPr>
            <a:normAutofit/>
          </a:bodyPr>
          <a:lstStyle/>
          <a:p>
            <a:r>
              <a:rPr lang="fr-CA" sz="2700"/>
              <a:t>Résumé de la politique accueillante </a:t>
            </a:r>
          </a:p>
        </p:txBody>
      </p:sp>
      <p:sp>
        <p:nvSpPr>
          <p:cNvPr id="13" name="Espace réservé du contenu 4">
            <a:extLst>
              <a:ext uri="{FF2B5EF4-FFF2-40B4-BE49-F238E27FC236}">
                <a16:creationId xmlns:a16="http://schemas.microsoft.com/office/drawing/2014/main" id="{537E457B-A3B3-1D40-C0FB-8C4F1457A9DB}"/>
              </a:ext>
            </a:extLst>
          </p:cNvPr>
          <p:cNvSpPr txBox="1">
            <a:spLocks/>
          </p:cNvSpPr>
          <p:nvPr>
            <p:custDataLst>
              <p:tags r:id="rId1"/>
            </p:custDataLst>
          </p:nvPr>
        </p:nvSpPr>
        <p:spPr>
          <a:xfrm>
            <a:off x="6735747" y="2610666"/>
            <a:ext cx="3909791" cy="300532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C8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C8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C8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C8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C8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Clr>
                <a:srgbClr val="F95F53"/>
              </a:buClr>
              <a:buNone/>
            </a:pPr>
            <a:r>
              <a:rPr lang="fr-CA" sz="2000" b="1">
                <a:solidFill>
                  <a:srgbClr val="170A72"/>
                </a:solidFill>
                <a:latin typeface="+mn-lt"/>
              </a:rPr>
              <a:t>Personnel, équipes de soins, médecins, stagiaires</a:t>
            </a:r>
          </a:p>
          <a:p>
            <a:pPr marL="540000" lvl="1" indent="-342900">
              <a:lnSpc>
                <a:spcPct val="100000"/>
              </a:lnSpc>
              <a:spcBef>
                <a:spcPts val="0"/>
              </a:spcBef>
              <a:spcAft>
                <a:spcPts val="1200"/>
              </a:spcAft>
              <a:buClr>
                <a:srgbClr val="0080D7"/>
              </a:buClr>
            </a:pPr>
            <a:r>
              <a:rPr lang="fr-CA" sz="2000">
                <a:solidFill>
                  <a:srgbClr val="170A72"/>
                </a:solidFill>
                <a:latin typeface="+mn-lt"/>
              </a:rPr>
              <a:t>Promotion et application de la politique</a:t>
            </a:r>
          </a:p>
          <a:p>
            <a:pPr marL="540000" lvl="1" indent="-342900">
              <a:lnSpc>
                <a:spcPct val="100000"/>
              </a:lnSpc>
              <a:spcBef>
                <a:spcPts val="0"/>
              </a:spcBef>
              <a:spcAft>
                <a:spcPts val="1200"/>
              </a:spcAft>
              <a:buClr>
                <a:srgbClr val="0080D7"/>
              </a:buClr>
            </a:pPr>
            <a:r>
              <a:rPr lang="fr-CA" sz="2000">
                <a:solidFill>
                  <a:srgbClr val="170A72"/>
                </a:solidFill>
                <a:latin typeface="+mn-lt"/>
                <a:cs typeface="Arial"/>
              </a:rPr>
              <a:t>Accompagnement des usagers et de leurs proches</a:t>
            </a:r>
          </a:p>
          <a:p>
            <a:pPr marL="540000" lvl="1" indent="-342900">
              <a:lnSpc>
                <a:spcPct val="100000"/>
              </a:lnSpc>
              <a:spcBef>
                <a:spcPts val="0"/>
              </a:spcBef>
              <a:spcAft>
                <a:spcPts val="1200"/>
              </a:spcAft>
              <a:buClr>
                <a:srgbClr val="0080D7"/>
              </a:buClr>
            </a:pPr>
            <a:r>
              <a:rPr lang="fr-CA" sz="2000">
                <a:solidFill>
                  <a:srgbClr val="170A72"/>
                </a:solidFill>
                <a:latin typeface="+mn-lt"/>
                <a:cs typeface="Arial"/>
              </a:rPr>
              <a:t>Favorisation de l’implication des PPA de façon sécuritaire</a:t>
            </a:r>
            <a:endParaRPr lang="fr-CA" sz="2000">
              <a:solidFill>
                <a:srgbClr val="170A72"/>
              </a:solidFill>
              <a:latin typeface="+mn-lt"/>
            </a:endParaRPr>
          </a:p>
        </p:txBody>
      </p:sp>
      <p:sp>
        <p:nvSpPr>
          <p:cNvPr id="16" name="Espace réservé du contenu 4">
            <a:extLst>
              <a:ext uri="{FF2B5EF4-FFF2-40B4-BE49-F238E27FC236}">
                <a16:creationId xmlns:a16="http://schemas.microsoft.com/office/drawing/2014/main" id="{8C9DC3B8-FC6B-7DA3-0F3F-3B45AFE45BBB}"/>
              </a:ext>
            </a:extLst>
          </p:cNvPr>
          <p:cNvSpPr txBox="1">
            <a:spLocks/>
          </p:cNvSpPr>
          <p:nvPr>
            <p:custDataLst>
              <p:tags r:id="rId2"/>
            </p:custDataLst>
          </p:nvPr>
        </p:nvSpPr>
        <p:spPr>
          <a:xfrm>
            <a:off x="840318" y="2610666"/>
            <a:ext cx="4915587" cy="270491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C8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C8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C8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C8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C8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Clr>
                <a:srgbClr val="F95F53"/>
              </a:buClr>
              <a:buNone/>
            </a:pPr>
            <a:r>
              <a:rPr lang="fr-CA" sz="2000" b="1">
                <a:solidFill>
                  <a:srgbClr val="170A72"/>
                </a:solidFill>
                <a:latin typeface="+mn-lt"/>
              </a:rPr>
              <a:t>Gestionnaires</a:t>
            </a:r>
          </a:p>
          <a:p>
            <a:pPr marL="540000" lvl="1" indent="-342900">
              <a:lnSpc>
                <a:spcPct val="100000"/>
              </a:lnSpc>
              <a:spcBef>
                <a:spcPts val="0"/>
              </a:spcBef>
              <a:spcAft>
                <a:spcPts val="1200"/>
              </a:spcAft>
              <a:buClr>
                <a:srgbClr val="0080D7"/>
              </a:buClr>
            </a:pPr>
            <a:r>
              <a:rPr lang="fr-CA" sz="2000">
                <a:solidFill>
                  <a:srgbClr val="170A72"/>
                </a:solidFill>
                <a:latin typeface="+mn-lt"/>
              </a:rPr>
              <a:t>Promotion de la politique et soutien de leurs équipes dans son application</a:t>
            </a:r>
          </a:p>
          <a:p>
            <a:pPr marL="540000" lvl="1" indent="-342900">
              <a:lnSpc>
                <a:spcPct val="100000"/>
              </a:lnSpc>
              <a:spcBef>
                <a:spcPts val="0"/>
              </a:spcBef>
              <a:spcAft>
                <a:spcPts val="1200"/>
              </a:spcAft>
              <a:buClr>
                <a:srgbClr val="0080D7"/>
              </a:buClr>
            </a:pPr>
            <a:r>
              <a:rPr lang="fr-CA" sz="2000">
                <a:solidFill>
                  <a:srgbClr val="170A72"/>
                </a:solidFill>
                <a:latin typeface="+mn-lt"/>
              </a:rPr>
              <a:t>Respect de la politique dans les installations sous leur responsabilité</a:t>
            </a:r>
          </a:p>
          <a:p>
            <a:pPr marL="540000" lvl="1" indent="-342900">
              <a:lnSpc>
                <a:spcPct val="100000"/>
              </a:lnSpc>
              <a:spcBef>
                <a:spcPts val="0"/>
              </a:spcBef>
              <a:spcAft>
                <a:spcPts val="1200"/>
              </a:spcAft>
              <a:buClr>
                <a:srgbClr val="0080D7"/>
              </a:buClr>
            </a:pPr>
            <a:r>
              <a:rPr lang="fr-CA" sz="2000">
                <a:solidFill>
                  <a:srgbClr val="170A72"/>
                </a:solidFill>
                <a:latin typeface="+mn-lt"/>
              </a:rPr>
              <a:t>Gestion des situations particulières</a:t>
            </a:r>
          </a:p>
        </p:txBody>
      </p:sp>
      <p:cxnSp>
        <p:nvCxnSpPr>
          <p:cNvPr id="17" name="Connecteur droit 16">
            <a:extLst>
              <a:ext uri="{FF2B5EF4-FFF2-40B4-BE49-F238E27FC236}">
                <a16:creationId xmlns:a16="http://schemas.microsoft.com/office/drawing/2014/main" id="{AA9D43FA-4A73-0427-571C-1BBF331762EC}"/>
              </a:ext>
            </a:extLst>
          </p:cNvPr>
          <p:cNvCxnSpPr>
            <a:cxnSpLocks/>
          </p:cNvCxnSpPr>
          <p:nvPr/>
        </p:nvCxnSpPr>
        <p:spPr>
          <a:xfrm>
            <a:off x="6105144" y="2610666"/>
            <a:ext cx="0" cy="3206474"/>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3052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A0001-FC36-1D2D-92B7-082EB079C9E7}"/>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90A4107A-3D5D-BD0C-47D6-C662C62A0890}"/>
              </a:ext>
            </a:extLst>
          </p:cNvPr>
          <p:cNvSpPr>
            <a:spLocks noGrp="1"/>
          </p:cNvSpPr>
          <p:nvPr>
            <p:ph type="title"/>
          </p:nvPr>
        </p:nvSpPr>
        <p:spPr>
          <a:xfrm>
            <a:off x="840318" y="1786270"/>
            <a:ext cx="5781545" cy="544083"/>
          </a:xfrm>
        </p:spPr>
        <p:txBody>
          <a:bodyPr/>
          <a:lstStyle/>
          <a:p>
            <a:r>
              <a:rPr lang="fr-CA"/>
              <a:t>Rôles et responsabilités </a:t>
            </a:r>
            <a:r>
              <a:rPr lang="fr-CA" i="1"/>
              <a:t>(Suite)</a:t>
            </a:r>
          </a:p>
        </p:txBody>
      </p:sp>
      <p:sp>
        <p:nvSpPr>
          <p:cNvPr id="10" name="Espace réservé du texte 9">
            <a:extLst>
              <a:ext uri="{FF2B5EF4-FFF2-40B4-BE49-F238E27FC236}">
                <a16:creationId xmlns:a16="http://schemas.microsoft.com/office/drawing/2014/main" id="{E34101C7-1793-647C-CBDD-D5A15B1BB14D}"/>
              </a:ext>
            </a:extLst>
          </p:cNvPr>
          <p:cNvSpPr>
            <a:spLocks noGrp="1"/>
          </p:cNvSpPr>
          <p:nvPr>
            <p:ph type="body" sz="quarter" idx="14"/>
          </p:nvPr>
        </p:nvSpPr>
        <p:spPr/>
        <p:txBody>
          <a:bodyPr>
            <a:normAutofit/>
          </a:bodyPr>
          <a:lstStyle/>
          <a:p>
            <a:r>
              <a:rPr lang="fr-CA" sz="2700"/>
              <a:t>Résumé de la politique accueillante </a:t>
            </a:r>
          </a:p>
        </p:txBody>
      </p:sp>
      <p:sp>
        <p:nvSpPr>
          <p:cNvPr id="13" name="Espace réservé du contenu 4">
            <a:extLst>
              <a:ext uri="{FF2B5EF4-FFF2-40B4-BE49-F238E27FC236}">
                <a16:creationId xmlns:a16="http://schemas.microsoft.com/office/drawing/2014/main" id="{C32C30EA-333E-CE7F-057D-79E2E09ED58D}"/>
              </a:ext>
            </a:extLst>
          </p:cNvPr>
          <p:cNvSpPr txBox="1">
            <a:spLocks/>
          </p:cNvSpPr>
          <p:nvPr>
            <p:custDataLst>
              <p:tags r:id="rId1"/>
            </p:custDataLst>
          </p:nvPr>
        </p:nvSpPr>
        <p:spPr>
          <a:xfrm>
            <a:off x="6649481" y="2610666"/>
            <a:ext cx="5244203" cy="308325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C8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C8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C8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C8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C8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pPr>
            <a:r>
              <a:rPr lang="fr-CA" sz="2000" b="1">
                <a:solidFill>
                  <a:srgbClr val="170A72"/>
                </a:solidFill>
                <a:latin typeface="+mn-lt"/>
                <a:cs typeface="Arial"/>
              </a:rPr>
              <a:t>Visiteurs</a:t>
            </a:r>
            <a:endParaRPr lang="fr-CA"/>
          </a:p>
          <a:p>
            <a:pPr marL="539750" lvl="1" indent="-342900">
              <a:lnSpc>
                <a:spcPct val="100000"/>
              </a:lnSpc>
              <a:spcBef>
                <a:spcPts val="0"/>
              </a:spcBef>
              <a:spcAft>
                <a:spcPts val="1200"/>
              </a:spcAft>
              <a:buClr>
                <a:srgbClr val="0080D7"/>
              </a:buClr>
            </a:pPr>
            <a:r>
              <a:rPr lang="fr-CA" sz="2000">
                <a:solidFill>
                  <a:srgbClr val="170A72"/>
                </a:solidFill>
                <a:latin typeface="+mn-lt"/>
                <a:cs typeface="Arial"/>
              </a:rPr>
              <a:t>Respect des heures de visite et des règles de conduite</a:t>
            </a:r>
          </a:p>
          <a:p>
            <a:pPr marL="0" indent="0">
              <a:lnSpc>
                <a:spcPct val="100000"/>
              </a:lnSpc>
              <a:spcBef>
                <a:spcPts val="0"/>
              </a:spcBef>
              <a:spcAft>
                <a:spcPts val="1200"/>
              </a:spcAft>
              <a:buClr>
                <a:srgbClr val="0080D7"/>
              </a:buClr>
              <a:buNone/>
            </a:pPr>
            <a:r>
              <a:rPr lang="fr-CA" sz="2000" b="1">
                <a:solidFill>
                  <a:srgbClr val="170A72"/>
                </a:solidFill>
                <a:latin typeface="+mn-lt"/>
                <a:cs typeface="Arial"/>
              </a:rPr>
              <a:t>Usager</a:t>
            </a:r>
          </a:p>
          <a:p>
            <a:pPr marL="539750" lvl="1" indent="-342900">
              <a:lnSpc>
                <a:spcPct val="100000"/>
              </a:lnSpc>
              <a:spcBef>
                <a:spcPts val="0"/>
              </a:spcBef>
              <a:spcAft>
                <a:spcPts val="600"/>
              </a:spcAft>
              <a:buClr>
                <a:srgbClr val="0080D7"/>
              </a:buClr>
            </a:pPr>
            <a:r>
              <a:rPr lang="fr-CA" sz="2000">
                <a:solidFill>
                  <a:srgbClr val="170A72"/>
                </a:solidFill>
                <a:latin typeface="+mn-lt"/>
                <a:cs typeface="Arial"/>
              </a:rPr>
              <a:t>Participe à ses soins selon ses capacités.</a:t>
            </a:r>
          </a:p>
          <a:p>
            <a:pPr marL="539750" lvl="1" indent="-342900">
              <a:lnSpc>
                <a:spcPct val="100000"/>
              </a:lnSpc>
              <a:spcBef>
                <a:spcPts val="0"/>
              </a:spcBef>
              <a:spcAft>
                <a:spcPts val="600"/>
              </a:spcAft>
              <a:buClr>
                <a:srgbClr val="0080D7"/>
              </a:buClr>
            </a:pPr>
            <a:r>
              <a:rPr lang="fr-CA" sz="2000">
                <a:solidFill>
                  <a:srgbClr val="170A72"/>
                </a:solidFill>
                <a:latin typeface="+mn-lt"/>
                <a:cs typeface="Arial"/>
              </a:rPr>
              <a:t>Respecte les principes de la politique</a:t>
            </a:r>
          </a:p>
          <a:p>
            <a:pPr marL="539750" lvl="1" indent="-342900">
              <a:lnSpc>
                <a:spcPct val="100000"/>
              </a:lnSpc>
              <a:spcBef>
                <a:spcPts val="0"/>
              </a:spcBef>
              <a:spcAft>
                <a:spcPts val="600"/>
              </a:spcAft>
              <a:buClr>
                <a:srgbClr val="0080D7"/>
              </a:buClr>
            </a:pPr>
            <a:r>
              <a:rPr lang="fr-CA" sz="2000">
                <a:solidFill>
                  <a:srgbClr val="170A72"/>
                </a:solidFill>
                <a:latin typeface="+mn-lt"/>
                <a:cs typeface="Arial"/>
              </a:rPr>
              <a:t>Désigne une PPA, s’il le souhaite</a:t>
            </a:r>
            <a:endParaRPr lang="fr-CA" sz="900">
              <a:solidFill>
                <a:srgbClr val="333333"/>
              </a:solidFill>
              <a:highlight>
                <a:srgbClr val="FFFFFF"/>
              </a:highlight>
              <a:latin typeface="Segoe UI"/>
              <a:cs typeface="Segoe UI"/>
            </a:endParaRPr>
          </a:p>
          <a:p>
            <a:pPr marL="539750" lvl="1" indent="-342900">
              <a:lnSpc>
                <a:spcPct val="100000"/>
              </a:lnSpc>
              <a:spcBef>
                <a:spcPts val="0"/>
              </a:spcBef>
              <a:spcAft>
                <a:spcPts val="1200"/>
              </a:spcAft>
              <a:buClr>
                <a:srgbClr val="0080D7"/>
              </a:buClr>
            </a:pPr>
            <a:endParaRPr lang="fr-CA" sz="2000">
              <a:solidFill>
                <a:srgbClr val="170A72"/>
              </a:solidFill>
              <a:latin typeface="+mn-lt"/>
            </a:endParaRPr>
          </a:p>
        </p:txBody>
      </p:sp>
      <p:sp>
        <p:nvSpPr>
          <p:cNvPr id="16" name="Espace réservé du contenu 4">
            <a:extLst>
              <a:ext uri="{FF2B5EF4-FFF2-40B4-BE49-F238E27FC236}">
                <a16:creationId xmlns:a16="http://schemas.microsoft.com/office/drawing/2014/main" id="{4BD812AC-284D-592F-79BC-9F8D4956AF72}"/>
              </a:ext>
            </a:extLst>
          </p:cNvPr>
          <p:cNvSpPr txBox="1">
            <a:spLocks/>
          </p:cNvSpPr>
          <p:nvPr>
            <p:custDataLst>
              <p:tags r:id="rId2"/>
            </p:custDataLst>
          </p:nvPr>
        </p:nvSpPr>
        <p:spPr>
          <a:xfrm>
            <a:off x="840318" y="2610666"/>
            <a:ext cx="4634219" cy="270491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C8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C8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C8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C8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C8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Clr>
                <a:srgbClr val="F95F53"/>
              </a:buClr>
              <a:buNone/>
            </a:pPr>
            <a:r>
              <a:rPr lang="fr-CA" sz="2000" b="1">
                <a:solidFill>
                  <a:srgbClr val="170A72"/>
                </a:solidFill>
                <a:latin typeface="+mn-lt"/>
              </a:rPr>
              <a:t>Personnes proches aidantes </a:t>
            </a:r>
          </a:p>
          <a:p>
            <a:pPr marL="540000" lvl="1" indent="-342900">
              <a:lnSpc>
                <a:spcPct val="100000"/>
              </a:lnSpc>
              <a:spcBef>
                <a:spcPts val="0"/>
              </a:spcBef>
              <a:spcAft>
                <a:spcPts val="1200"/>
              </a:spcAft>
              <a:buClr>
                <a:srgbClr val="0080D7"/>
              </a:buClr>
            </a:pPr>
            <a:r>
              <a:rPr lang="fr-CA" sz="2000">
                <a:solidFill>
                  <a:srgbClr val="170A72"/>
                </a:solidFill>
                <a:latin typeface="+mn-lt"/>
              </a:rPr>
              <a:t>Identification et collaboration selon leurs volontés et capacités</a:t>
            </a:r>
          </a:p>
          <a:p>
            <a:pPr marL="540000" lvl="1" indent="-342900">
              <a:lnSpc>
                <a:spcPct val="100000"/>
              </a:lnSpc>
              <a:spcBef>
                <a:spcPts val="0"/>
              </a:spcBef>
              <a:spcAft>
                <a:spcPts val="1200"/>
              </a:spcAft>
              <a:buClr>
                <a:srgbClr val="0080D7"/>
              </a:buClr>
            </a:pPr>
            <a:r>
              <a:rPr lang="fr-CA" sz="2000">
                <a:solidFill>
                  <a:srgbClr val="170A72"/>
                </a:solidFill>
                <a:latin typeface="+mn-lt"/>
              </a:rPr>
              <a:t>Soutien de leur proche en respectant ses besoins et volontés</a:t>
            </a:r>
          </a:p>
          <a:p>
            <a:pPr marL="540000" lvl="1" indent="-342900">
              <a:lnSpc>
                <a:spcPct val="100000"/>
              </a:lnSpc>
              <a:spcBef>
                <a:spcPts val="0"/>
              </a:spcBef>
              <a:spcAft>
                <a:spcPts val="1200"/>
              </a:spcAft>
              <a:buClr>
                <a:srgbClr val="0080D7"/>
              </a:buClr>
            </a:pPr>
            <a:r>
              <a:rPr lang="fr-CA" sz="2000">
                <a:solidFill>
                  <a:srgbClr val="170A72"/>
                </a:solidFill>
                <a:latin typeface="+mn-lt"/>
              </a:rPr>
              <a:t>Respect des consignes</a:t>
            </a:r>
          </a:p>
        </p:txBody>
      </p:sp>
      <p:cxnSp>
        <p:nvCxnSpPr>
          <p:cNvPr id="17" name="Connecteur droit 16">
            <a:extLst>
              <a:ext uri="{FF2B5EF4-FFF2-40B4-BE49-F238E27FC236}">
                <a16:creationId xmlns:a16="http://schemas.microsoft.com/office/drawing/2014/main" id="{374C436D-302D-F548-BFD4-95FCBC81855A}"/>
              </a:ext>
            </a:extLst>
          </p:cNvPr>
          <p:cNvCxnSpPr>
            <a:cxnSpLocks/>
          </p:cNvCxnSpPr>
          <p:nvPr/>
        </p:nvCxnSpPr>
        <p:spPr>
          <a:xfrm>
            <a:off x="6105144" y="2610666"/>
            <a:ext cx="0" cy="3083257"/>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0736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1A75D-082E-E52E-6282-EF08A73D9DEC}"/>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0F2F91F4-E72B-F6E4-8C06-3A5580974C26}"/>
              </a:ext>
            </a:extLst>
          </p:cNvPr>
          <p:cNvSpPr>
            <a:spLocks noGrp="1"/>
          </p:cNvSpPr>
          <p:nvPr>
            <p:ph type="title"/>
          </p:nvPr>
        </p:nvSpPr>
        <p:spPr>
          <a:xfrm>
            <a:off x="840318" y="1786270"/>
            <a:ext cx="5781545" cy="544083"/>
          </a:xfrm>
        </p:spPr>
        <p:txBody>
          <a:bodyPr/>
          <a:lstStyle/>
          <a:p>
            <a:r>
              <a:rPr lang="fr-CA"/>
              <a:t>Rôles et responsabilités </a:t>
            </a:r>
            <a:r>
              <a:rPr lang="fr-CA" i="1"/>
              <a:t>(Suite)</a:t>
            </a:r>
          </a:p>
        </p:txBody>
      </p:sp>
      <p:sp>
        <p:nvSpPr>
          <p:cNvPr id="10" name="Espace réservé du texte 9">
            <a:extLst>
              <a:ext uri="{FF2B5EF4-FFF2-40B4-BE49-F238E27FC236}">
                <a16:creationId xmlns:a16="http://schemas.microsoft.com/office/drawing/2014/main" id="{264BDB73-C599-CEC2-253F-5F7AE3381862}"/>
              </a:ext>
            </a:extLst>
          </p:cNvPr>
          <p:cNvSpPr>
            <a:spLocks noGrp="1"/>
          </p:cNvSpPr>
          <p:nvPr>
            <p:ph type="body" sz="quarter" idx="14"/>
          </p:nvPr>
        </p:nvSpPr>
        <p:spPr/>
        <p:txBody>
          <a:bodyPr>
            <a:normAutofit/>
          </a:bodyPr>
          <a:lstStyle/>
          <a:p>
            <a:r>
              <a:rPr lang="fr-CA" sz="2700"/>
              <a:t>Résumé de la politique accueillante </a:t>
            </a:r>
          </a:p>
        </p:txBody>
      </p:sp>
      <p:sp>
        <p:nvSpPr>
          <p:cNvPr id="13" name="Espace réservé du contenu 4">
            <a:extLst>
              <a:ext uri="{FF2B5EF4-FFF2-40B4-BE49-F238E27FC236}">
                <a16:creationId xmlns:a16="http://schemas.microsoft.com/office/drawing/2014/main" id="{ADEC91DE-5FB8-3E29-7500-A91CE4871590}"/>
              </a:ext>
            </a:extLst>
          </p:cNvPr>
          <p:cNvSpPr txBox="1">
            <a:spLocks/>
          </p:cNvSpPr>
          <p:nvPr>
            <p:custDataLst>
              <p:tags r:id="rId1"/>
            </p:custDataLst>
          </p:nvPr>
        </p:nvSpPr>
        <p:spPr>
          <a:xfrm>
            <a:off x="6735746" y="2610665"/>
            <a:ext cx="4969869" cy="231746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C8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C8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C8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C8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C8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Clr>
                <a:srgbClr val="F95F53"/>
              </a:buClr>
              <a:buNone/>
            </a:pPr>
            <a:r>
              <a:rPr lang="fr-CA" sz="2000" b="1">
                <a:solidFill>
                  <a:srgbClr val="170A72"/>
                </a:solidFill>
                <a:latin typeface="+mn-lt"/>
              </a:rPr>
              <a:t>Bénévoles et accompagnateurs</a:t>
            </a:r>
          </a:p>
          <a:p>
            <a:pPr marL="540000" lvl="1" indent="-342900">
              <a:lnSpc>
                <a:spcPct val="100000"/>
              </a:lnSpc>
              <a:spcBef>
                <a:spcPts val="0"/>
              </a:spcBef>
              <a:spcAft>
                <a:spcPts val="1200"/>
              </a:spcAft>
              <a:buClr>
                <a:srgbClr val="0080D7"/>
              </a:buClr>
            </a:pPr>
            <a:r>
              <a:rPr lang="fr-CA" sz="2000">
                <a:solidFill>
                  <a:srgbClr val="170A72"/>
                </a:solidFill>
                <a:latin typeface="+mn-lt"/>
              </a:rPr>
              <a:t>Respect des modalités de la politique</a:t>
            </a:r>
          </a:p>
          <a:p>
            <a:pPr marL="540000" lvl="1" indent="-342900">
              <a:lnSpc>
                <a:spcPct val="100000"/>
              </a:lnSpc>
              <a:spcBef>
                <a:spcPts val="0"/>
              </a:spcBef>
              <a:spcAft>
                <a:spcPts val="1200"/>
              </a:spcAft>
              <a:buClr>
                <a:srgbClr val="0080D7"/>
              </a:buClr>
            </a:pPr>
            <a:r>
              <a:rPr lang="fr-CA" sz="2000">
                <a:solidFill>
                  <a:srgbClr val="170A72"/>
                </a:solidFill>
                <a:latin typeface="+mn-lt"/>
              </a:rPr>
              <a:t>Soutien des usagers selon les consignes reçues</a:t>
            </a:r>
          </a:p>
        </p:txBody>
      </p:sp>
      <p:sp>
        <p:nvSpPr>
          <p:cNvPr id="16" name="Espace réservé du contenu 4">
            <a:extLst>
              <a:ext uri="{FF2B5EF4-FFF2-40B4-BE49-F238E27FC236}">
                <a16:creationId xmlns:a16="http://schemas.microsoft.com/office/drawing/2014/main" id="{5720A777-55A2-2A6B-4E2B-DEC566E8222C}"/>
              </a:ext>
            </a:extLst>
          </p:cNvPr>
          <p:cNvSpPr txBox="1">
            <a:spLocks/>
          </p:cNvSpPr>
          <p:nvPr>
            <p:custDataLst>
              <p:tags r:id="rId2"/>
            </p:custDataLst>
          </p:nvPr>
        </p:nvSpPr>
        <p:spPr>
          <a:xfrm>
            <a:off x="840318" y="2610665"/>
            <a:ext cx="4388905" cy="296145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C8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C8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C8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C8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C8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Clr>
                <a:srgbClr val="F95F53"/>
              </a:buClr>
              <a:buNone/>
            </a:pPr>
            <a:r>
              <a:rPr lang="fr-CA" sz="2000" b="1">
                <a:solidFill>
                  <a:srgbClr val="170A72"/>
                </a:solidFill>
                <a:latin typeface="+mn-lt"/>
              </a:rPr>
              <a:t>Surveillants en établissement </a:t>
            </a:r>
          </a:p>
          <a:p>
            <a:pPr marL="540000" lvl="1" indent="-342900">
              <a:lnSpc>
                <a:spcPct val="100000"/>
              </a:lnSpc>
              <a:spcBef>
                <a:spcPts val="0"/>
              </a:spcBef>
              <a:spcAft>
                <a:spcPts val="1200"/>
              </a:spcAft>
              <a:buClr>
                <a:srgbClr val="0080D7"/>
              </a:buClr>
            </a:pPr>
            <a:r>
              <a:rPr lang="fr-CA" sz="2000">
                <a:solidFill>
                  <a:srgbClr val="170A72"/>
                </a:solidFill>
                <a:latin typeface="+mn-lt"/>
              </a:rPr>
              <a:t>Vigie sur les allées et venues de toute personne après 21h</a:t>
            </a:r>
          </a:p>
          <a:p>
            <a:pPr marL="540000" lvl="1" indent="-342900">
              <a:lnSpc>
                <a:spcPct val="100000"/>
              </a:lnSpc>
              <a:spcBef>
                <a:spcPts val="0"/>
              </a:spcBef>
              <a:spcAft>
                <a:spcPts val="1200"/>
              </a:spcAft>
              <a:buClr>
                <a:srgbClr val="0080D7"/>
              </a:buClr>
            </a:pPr>
            <a:r>
              <a:rPr lang="fr-CA" sz="2000">
                <a:solidFill>
                  <a:srgbClr val="170A72"/>
                </a:solidFill>
                <a:latin typeface="+mn-lt"/>
              </a:rPr>
              <a:t>Accompagnement hors de l’installation de toute personne ayant un comportement perturbateur, imprudent, violent, menaçant ou agressif à la demande du personnel soignant</a:t>
            </a:r>
          </a:p>
        </p:txBody>
      </p:sp>
      <p:cxnSp>
        <p:nvCxnSpPr>
          <p:cNvPr id="17" name="Connecteur droit 16">
            <a:extLst>
              <a:ext uri="{FF2B5EF4-FFF2-40B4-BE49-F238E27FC236}">
                <a16:creationId xmlns:a16="http://schemas.microsoft.com/office/drawing/2014/main" id="{DBC87983-D4C4-23F8-2283-E35C0CC54243}"/>
              </a:ext>
            </a:extLst>
          </p:cNvPr>
          <p:cNvCxnSpPr>
            <a:cxnSpLocks/>
          </p:cNvCxnSpPr>
          <p:nvPr/>
        </p:nvCxnSpPr>
        <p:spPr>
          <a:xfrm>
            <a:off x="6105144" y="2610666"/>
            <a:ext cx="0" cy="3241494"/>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1624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DC57B-8737-AB94-9C34-643FA627E0A6}"/>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A7661118-7090-2E39-F5AC-54015034EF6A}"/>
              </a:ext>
            </a:extLst>
          </p:cNvPr>
          <p:cNvSpPr>
            <a:spLocks noGrp="1"/>
          </p:cNvSpPr>
          <p:nvPr>
            <p:ph type="title"/>
          </p:nvPr>
        </p:nvSpPr>
        <p:spPr>
          <a:xfrm>
            <a:off x="840318" y="1786270"/>
            <a:ext cx="5781545" cy="544083"/>
          </a:xfrm>
        </p:spPr>
        <p:txBody>
          <a:bodyPr>
            <a:normAutofit/>
          </a:bodyPr>
          <a:lstStyle/>
          <a:p>
            <a:r>
              <a:rPr lang="fr-CA"/>
              <a:t>Principes directeurs</a:t>
            </a:r>
            <a:endParaRPr lang="fr-CA" i="1"/>
          </a:p>
        </p:txBody>
      </p:sp>
      <p:sp>
        <p:nvSpPr>
          <p:cNvPr id="10" name="Espace réservé du texte 9">
            <a:extLst>
              <a:ext uri="{FF2B5EF4-FFF2-40B4-BE49-F238E27FC236}">
                <a16:creationId xmlns:a16="http://schemas.microsoft.com/office/drawing/2014/main" id="{4B2A299B-034B-6453-DF1D-91D4474B19E9}"/>
              </a:ext>
            </a:extLst>
          </p:cNvPr>
          <p:cNvSpPr>
            <a:spLocks noGrp="1"/>
          </p:cNvSpPr>
          <p:nvPr>
            <p:ph type="body" sz="quarter" idx="14"/>
          </p:nvPr>
        </p:nvSpPr>
        <p:spPr/>
        <p:txBody>
          <a:bodyPr>
            <a:normAutofit/>
          </a:bodyPr>
          <a:lstStyle/>
          <a:p>
            <a:r>
              <a:rPr lang="fr-CA" sz="2700"/>
              <a:t>Résumé de la politique accueillante </a:t>
            </a:r>
          </a:p>
        </p:txBody>
      </p:sp>
      <p:sp>
        <p:nvSpPr>
          <p:cNvPr id="2" name="Espace réservé du contenu 2">
            <a:extLst>
              <a:ext uri="{FF2B5EF4-FFF2-40B4-BE49-F238E27FC236}">
                <a16:creationId xmlns:a16="http://schemas.microsoft.com/office/drawing/2014/main" id="{5B3F62B7-6D2C-D356-95D4-DF995440D5FC}"/>
              </a:ext>
            </a:extLst>
          </p:cNvPr>
          <p:cNvSpPr txBox="1">
            <a:spLocks/>
          </p:cNvSpPr>
          <p:nvPr>
            <p:custDataLst>
              <p:tags r:id="rId1"/>
            </p:custDataLst>
          </p:nvPr>
        </p:nvSpPr>
        <p:spPr>
          <a:xfrm>
            <a:off x="838201" y="2415206"/>
            <a:ext cx="10780844" cy="3168533"/>
          </a:xfrm>
          <a:prstGeom prst="rect">
            <a:avLst/>
          </a:prstGeom>
        </p:spPr>
        <p:txBody>
          <a:bodyPr vert="horz" lIns="91440" tIns="45720" rIns="91440" bIns="45720" rtlCol="0" anchor="t">
            <a:noAutofit/>
          </a:bodyPr>
          <a:lstStyle>
            <a:lvl1pPr marL="304792" indent="-304792" algn="l" defTabSz="1219170" rtl="0" eaLnBrk="1" latinLnBrk="0" hangingPunct="1">
              <a:lnSpc>
                <a:spcPct val="90000"/>
              </a:lnSpc>
              <a:spcBef>
                <a:spcPts val="1333"/>
              </a:spcBef>
              <a:buFont typeface="Arial" panose="020B0604020202020204" pitchFamily="34" charset="0"/>
              <a:buChar char="•"/>
              <a:defRPr sz="2667"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133"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16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1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nSpc>
                <a:spcPct val="100000"/>
              </a:lnSpc>
              <a:spcBef>
                <a:spcPts val="0"/>
              </a:spcBef>
              <a:spcAft>
                <a:spcPts val="1200"/>
              </a:spcAft>
              <a:buClr>
                <a:srgbClr val="0080D7"/>
              </a:buClr>
            </a:pPr>
            <a:r>
              <a:rPr lang="fr-CA" sz="2000" b="1">
                <a:solidFill>
                  <a:srgbClr val="170A72"/>
                </a:solidFill>
              </a:rPr>
              <a:t>Reconnaissance des PPA</a:t>
            </a:r>
            <a:r>
              <a:rPr lang="fr-CA" sz="2000">
                <a:solidFill>
                  <a:srgbClr val="170A72"/>
                </a:solidFill>
              </a:rPr>
              <a:t> comme partenaires essentiels des soins.</a:t>
            </a:r>
            <a:endParaRPr lang="fr-FR" sz="2000">
              <a:solidFill>
                <a:srgbClr val="170A72"/>
              </a:solidFill>
            </a:endParaRPr>
          </a:p>
          <a:p>
            <a:pPr>
              <a:lnSpc>
                <a:spcPct val="100000"/>
              </a:lnSpc>
              <a:spcBef>
                <a:spcPts val="0"/>
              </a:spcBef>
              <a:spcAft>
                <a:spcPts val="1200"/>
              </a:spcAft>
              <a:buClr>
                <a:srgbClr val="0080D7"/>
              </a:buClr>
            </a:pPr>
            <a:r>
              <a:rPr lang="fr-CA" sz="2000" b="1">
                <a:solidFill>
                  <a:srgbClr val="170A72"/>
                </a:solidFill>
                <a:latin typeface="Arial"/>
                <a:cs typeface="Arial"/>
              </a:rPr>
              <a:t>Accès sans limites d'heures </a:t>
            </a:r>
            <a:r>
              <a:rPr lang="fr-CA" sz="2000">
                <a:solidFill>
                  <a:srgbClr val="170A72"/>
                </a:solidFill>
                <a:latin typeface="Arial"/>
                <a:cs typeface="Arial"/>
              </a:rPr>
              <a:t>aux installations pour les PPA, contrairement aux visiteurs.</a:t>
            </a:r>
          </a:p>
          <a:p>
            <a:pPr>
              <a:lnSpc>
                <a:spcPct val="100000"/>
              </a:lnSpc>
              <a:spcBef>
                <a:spcPts val="0"/>
              </a:spcBef>
              <a:spcAft>
                <a:spcPts val="1200"/>
              </a:spcAft>
              <a:buClr>
                <a:srgbClr val="0080D7"/>
              </a:buClr>
            </a:pPr>
            <a:r>
              <a:rPr lang="fr-CA" sz="2000" b="1">
                <a:solidFill>
                  <a:srgbClr val="170A72"/>
                </a:solidFill>
              </a:rPr>
              <a:t>Respect de la diversité</a:t>
            </a:r>
            <a:r>
              <a:rPr lang="fr-CA" sz="2000">
                <a:solidFill>
                  <a:srgbClr val="170A72"/>
                </a:solidFill>
              </a:rPr>
              <a:t> des croyances et des préférences des usagers.</a:t>
            </a:r>
          </a:p>
          <a:p>
            <a:pPr>
              <a:lnSpc>
                <a:spcPct val="100000"/>
              </a:lnSpc>
              <a:spcBef>
                <a:spcPts val="0"/>
              </a:spcBef>
              <a:spcAft>
                <a:spcPts val="1200"/>
              </a:spcAft>
              <a:buClr>
                <a:srgbClr val="0080D7"/>
              </a:buClr>
            </a:pPr>
            <a:r>
              <a:rPr lang="fr-CA" sz="2000" b="1">
                <a:solidFill>
                  <a:srgbClr val="170A72"/>
                </a:solidFill>
              </a:rPr>
              <a:t>Primauté de la personne</a:t>
            </a:r>
            <a:r>
              <a:rPr lang="fr-CA" sz="2000">
                <a:solidFill>
                  <a:srgbClr val="170A72"/>
                </a:solidFill>
              </a:rPr>
              <a:t> : prise en compte de ses besoins, capacités et choix.</a:t>
            </a:r>
          </a:p>
          <a:p>
            <a:pPr>
              <a:lnSpc>
                <a:spcPct val="100000"/>
              </a:lnSpc>
              <a:spcBef>
                <a:spcPts val="0"/>
              </a:spcBef>
              <a:spcAft>
                <a:spcPts val="1200"/>
              </a:spcAft>
              <a:buClr>
                <a:srgbClr val="0080D7"/>
              </a:buClr>
            </a:pPr>
            <a:r>
              <a:rPr lang="fr-CA" sz="2000" b="1">
                <a:solidFill>
                  <a:srgbClr val="170A72"/>
                </a:solidFill>
              </a:rPr>
              <a:t>Promotion de la bientraitance</a:t>
            </a:r>
            <a:r>
              <a:rPr lang="fr-CA" sz="2000">
                <a:solidFill>
                  <a:srgbClr val="170A72"/>
                </a:solidFill>
              </a:rPr>
              <a:t> et de l’autonomie des usagers et de leurs proches.</a:t>
            </a:r>
          </a:p>
          <a:p>
            <a:pPr>
              <a:lnSpc>
                <a:spcPct val="100000"/>
              </a:lnSpc>
              <a:spcBef>
                <a:spcPts val="0"/>
              </a:spcBef>
              <a:spcAft>
                <a:spcPts val="1200"/>
              </a:spcAft>
              <a:buClr>
                <a:srgbClr val="0080D7"/>
              </a:buClr>
            </a:pPr>
            <a:r>
              <a:rPr lang="fr-CA" sz="2000" b="1">
                <a:solidFill>
                  <a:srgbClr val="170A72"/>
                </a:solidFill>
              </a:rPr>
              <a:t>Respect des droits</a:t>
            </a:r>
            <a:r>
              <a:rPr lang="fr-CA" sz="2000">
                <a:solidFill>
                  <a:srgbClr val="170A72"/>
                </a:solidFill>
              </a:rPr>
              <a:t>, de l’intimité et de la tranquillité des usagers.</a:t>
            </a:r>
          </a:p>
          <a:p>
            <a:pPr>
              <a:lnSpc>
                <a:spcPct val="100000"/>
              </a:lnSpc>
              <a:spcBef>
                <a:spcPts val="0"/>
              </a:spcBef>
              <a:spcAft>
                <a:spcPts val="1200"/>
              </a:spcAft>
              <a:buClr>
                <a:srgbClr val="0080D7"/>
              </a:buClr>
            </a:pPr>
            <a:r>
              <a:rPr lang="fr-CA" sz="2000" b="1">
                <a:solidFill>
                  <a:srgbClr val="170A72"/>
                </a:solidFill>
              </a:rPr>
              <a:t>Encadrement de la civilité</a:t>
            </a:r>
            <a:r>
              <a:rPr lang="fr-CA" sz="2000">
                <a:solidFill>
                  <a:srgbClr val="170A72"/>
                </a:solidFill>
              </a:rPr>
              <a:t> et de la confidentialité dans tous les milieux.</a:t>
            </a:r>
          </a:p>
        </p:txBody>
      </p:sp>
      <p:sp>
        <p:nvSpPr>
          <p:cNvPr id="3" name="ZoneTexte 2">
            <a:extLst>
              <a:ext uri="{FF2B5EF4-FFF2-40B4-BE49-F238E27FC236}">
                <a16:creationId xmlns:a16="http://schemas.microsoft.com/office/drawing/2014/main" id="{753662C9-EF0C-48AE-5B49-BF10E205BA7F}"/>
              </a:ext>
            </a:extLst>
          </p:cNvPr>
          <p:cNvSpPr txBox="1"/>
          <p:nvPr>
            <p:custDataLst>
              <p:tags r:id="rId2"/>
            </p:custDataLst>
          </p:nvPr>
        </p:nvSpPr>
        <p:spPr>
          <a:xfrm>
            <a:off x="1007189" y="5756263"/>
            <a:ext cx="10175507"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CA" sz="2400" b="1">
                <a:solidFill>
                  <a:srgbClr val="0080D7"/>
                </a:solidFill>
                <a:latin typeface="Arial"/>
                <a:ea typeface="+mn-lt"/>
                <a:cs typeface="+mn-lt"/>
              </a:rPr>
              <a:t>« Les PPA ne sont pas des visiteurs, </a:t>
            </a:r>
            <a:br>
              <a:rPr lang="fr-CA" sz="2400" b="1">
                <a:solidFill>
                  <a:srgbClr val="0080D7"/>
                </a:solidFill>
                <a:latin typeface="Arial"/>
                <a:ea typeface="+mn-lt"/>
                <a:cs typeface="+mn-lt"/>
              </a:rPr>
            </a:br>
            <a:r>
              <a:rPr lang="fr-CA" sz="2400" b="1">
                <a:solidFill>
                  <a:srgbClr val="0080D7"/>
                </a:solidFill>
                <a:latin typeface="Arial"/>
                <a:ea typeface="+mn-lt"/>
                <a:cs typeface="+mn-lt"/>
              </a:rPr>
              <a:t>mais des partenaires de soins »</a:t>
            </a:r>
            <a:r>
              <a:rPr lang="fr-CA" sz="2400">
                <a:solidFill>
                  <a:srgbClr val="0080D7"/>
                </a:solidFill>
                <a:latin typeface="Arial"/>
                <a:ea typeface="+mn-lt"/>
                <a:cs typeface="+mn-lt"/>
              </a:rPr>
              <a:t> </a:t>
            </a:r>
            <a:endParaRPr lang="fr-FR" sz="1600">
              <a:solidFill>
                <a:srgbClr val="0080D7"/>
              </a:solidFill>
              <a:ea typeface="Calibri"/>
              <a:cs typeface="Calibri"/>
            </a:endParaRPr>
          </a:p>
        </p:txBody>
      </p:sp>
    </p:spTree>
    <p:extLst>
      <p:ext uri="{BB962C8B-B14F-4D97-AF65-F5344CB8AC3E}">
        <p14:creationId xmlns:p14="http://schemas.microsoft.com/office/powerpoint/2010/main" val="544996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75C60-8639-CDC2-FFA3-5A8387C277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DE81DD7-ED92-AA46-8B37-649B8D4F15A8}"/>
              </a:ext>
            </a:extLst>
          </p:cNvPr>
          <p:cNvSpPr>
            <a:spLocks noGrp="1"/>
          </p:cNvSpPr>
          <p:nvPr>
            <p:ph type="title"/>
            <p:custDataLst>
              <p:tags r:id="rId1"/>
            </p:custDataLst>
          </p:nvPr>
        </p:nvSpPr>
        <p:spPr>
          <a:xfrm>
            <a:off x="840318" y="1924811"/>
            <a:ext cx="3932767" cy="544083"/>
          </a:xfrm>
        </p:spPr>
        <p:txBody>
          <a:bodyPr>
            <a:normAutofit fontScale="90000"/>
          </a:bodyPr>
          <a:lstStyle/>
          <a:p>
            <a:r>
              <a:rPr lang="fr-CA"/>
              <a:t>Présence auprès de l’usager</a:t>
            </a:r>
            <a:br>
              <a:rPr lang="fr-CA"/>
            </a:br>
            <a:endParaRPr lang="fr-CA"/>
          </a:p>
        </p:txBody>
      </p:sp>
      <p:sp>
        <p:nvSpPr>
          <p:cNvPr id="3" name="Espace réservé du texte 2">
            <a:extLst>
              <a:ext uri="{FF2B5EF4-FFF2-40B4-BE49-F238E27FC236}">
                <a16:creationId xmlns:a16="http://schemas.microsoft.com/office/drawing/2014/main" id="{DC324151-5866-C5C5-05A7-DBBB5F6CFA89}"/>
              </a:ext>
            </a:extLst>
          </p:cNvPr>
          <p:cNvSpPr>
            <a:spLocks noGrp="1"/>
          </p:cNvSpPr>
          <p:nvPr>
            <p:ph type="body" sz="quarter" idx="14"/>
            <p:custDataLst>
              <p:tags r:id="rId2"/>
            </p:custDataLst>
          </p:nvPr>
        </p:nvSpPr>
        <p:spPr>
          <a:xfrm>
            <a:off x="838201" y="740701"/>
            <a:ext cx="10513484" cy="670984"/>
          </a:xfrm>
        </p:spPr>
        <p:txBody>
          <a:bodyPr>
            <a:normAutofit/>
          </a:bodyPr>
          <a:lstStyle/>
          <a:p>
            <a:r>
              <a:rPr lang="fr-CA" sz="2700"/>
              <a:t>Résumé de la politique accueillante </a:t>
            </a:r>
          </a:p>
        </p:txBody>
      </p:sp>
      <p:sp>
        <p:nvSpPr>
          <p:cNvPr id="5" name="ZoneTexte 4">
            <a:extLst>
              <a:ext uri="{FF2B5EF4-FFF2-40B4-BE49-F238E27FC236}">
                <a16:creationId xmlns:a16="http://schemas.microsoft.com/office/drawing/2014/main" id="{6B888B68-9224-EDCF-ACCE-439D1E00BF37}"/>
              </a:ext>
            </a:extLst>
          </p:cNvPr>
          <p:cNvSpPr txBox="1"/>
          <p:nvPr/>
        </p:nvSpPr>
        <p:spPr>
          <a:xfrm>
            <a:off x="838200" y="2464095"/>
            <a:ext cx="10432983" cy="1938992"/>
          </a:xfrm>
          <a:prstGeom prst="rect">
            <a:avLst/>
          </a:prstGeom>
          <a:noFill/>
        </p:spPr>
        <p:txBody>
          <a:bodyPr wrap="square">
            <a:spAutoFit/>
          </a:bodyPr>
          <a:lstStyle/>
          <a:p>
            <a:pPr>
              <a:spcAft>
                <a:spcPts val="1200"/>
              </a:spcAft>
            </a:pPr>
            <a:r>
              <a:rPr lang="fr-CA" sz="2000" b="1">
                <a:solidFill>
                  <a:srgbClr val="170A72"/>
                </a:solidFill>
              </a:rPr>
              <a:t>PPA : </a:t>
            </a:r>
            <a:r>
              <a:rPr lang="fr-CA" sz="2000">
                <a:solidFill>
                  <a:srgbClr val="170A72"/>
                </a:solidFill>
              </a:rPr>
              <a:t>permise en tout temps, selon les </a:t>
            </a:r>
            <a:r>
              <a:rPr lang="fr-CA" sz="2000" b="1">
                <a:solidFill>
                  <a:srgbClr val="170A72"/>
                </a:solidFill>
              </a:rPr>
              <a:t>volontés de l’usager.</a:t>
            </a:r>
          </a:p>
          <a:p>
            <a:pPr>
              <a:spcAft>
                <a:spcPts val="1200"/>
              </a:spcAft>
            </a:pPr>
            <a:r>
              <a:rPr lang="fr-CA" sz="2000" b="1">
                <a:solidFill>
                  <a:srgbClr val="170A72"/>
                </a:solidFill>
              </a:rPr>
              <a:t>Visiteurs : </a:t>
            </a:r>
            <a:r>
              <a:rPr lang="fr-CA" sz="2000">
                <a:solidFill>
                  <a:srgbClr val="170A72"/>
                </a:solidFill>
              </a:rPr>
              <a:t>généralement permise de 12 h à 21 h  </a:t>
            </a:r>
            <a:br>
              <a:rPr lang="fr-CA" sz="2000">
                <a:solidFill>
                  <a:srgbClr val="170A72"/>
                </a:solidFill>
              </a:rPr>
            </a:br>
            <a:r>
              <a:rPr lang="fr-CA" sz="2000">
                <a:solidFill>
                  <a:srgbClr val="170A72"/>
                </a:solidFill>
              </a:rPr>
              <a:t>(selon le contexte clinique, certaines modalités spécifiques peuvent s’appliquer).</a:t>
            </a:r>
            <a:endParaRPr lang="fr-CA" sz="2000" b="1">
              <a:solidFill>
                <a:srgbClr val="170A72"/>
              </a:solidFill>
            </a:endParaRPr>
          </a:p>
          <a:p>
            <a:pPr>
              <a:spcAft>
                <a:spcPts val="1200"/>
              </a:spcAft>
            </a:pPr>
            <a:r>
              <a:rPr lang="fr-CA" sz="2000" b="1">
                <a:solidFill>
                  <a:srgbClr val="170A72"/>
                </a:solidFill>
              </a:rPr>
              <a:t>Nombre de personnes accueillies : </a:t>
            </a:r>
            <a:r>
              <a:rPr lang="fr-CA" sz="2000">
                <a:solidFill>
                  <a:srgbClr val="170A72"/>
                </a:solidFill>
              </a:rPr>
              <a:t>déterminé selon la capacité d’accueil </a:t>
            </a:r>
            <a:br>
              <a:rPr lang="fr-CA" sz="2000">
                <a:solidFill>
                  <a:srgbClr val="170A72"/>
                </a:solidFill>
              </a:rPr>
            </a:br>
            <a:r>
              <a:rPr lang="fr-CA" sz="2000">
                <a:solidFill>
                  <a:srgbClr val="170A72"/>
                </a:solidFill>
              </a:rPr>
              <a:t>et le contexte clinique ou social.</a:t>
            </a:r>
          </a:p>
        </p:txBody>
      </p:sp>
      <p:cxnSp>
        <p:nvCxnSpPr>
          <p:cNvPr id="9" name="Connecteur droit 8">
            <a:extLst>
              <a:ext uri="{FF2B5EF4-FFF2-40B4-BE49-F238E27FC236}">
                <a16:creationId xmlns:a16="http://schemas.microsoft.com/office/drawing/2014/main" id="{51BB06ED-E8E3-4413-0721-8362038AA9C8}"/>
              </a:ext>
            </a:extLst>
          </p:cNvPr>
          <p:cNvCxnSpPr>
            <a:cxnSpLocks/>
          </p:cNvCxnSpPr>
          <p:nvPr/>
        </p:nvCxnSpPr>
        <p:spPr>
          <a:xfrm>
            <a:off x="838201" y="2940037"/>
            <a:ext cx="10332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Connecteur droit 14">
            <a:extLst>
              <a:ext uri="{FF2B5EF4-FFF2-40B4-BE49-F238E27FC236}">
                <a16:creationId xmlns:a16="http://schemas.microsoft.com/office/drawing/2014/main" id="{5BEB76F6-69B3-3FFA-3DB8-008DA8F03E66}"/>
              </a:ext>
            </a:extLst>
          </p:cNvPr>
          <p:cNvCxnSpPr>
            <a:cxnSpLocks/>
          </p:cNvCxnSpPr>
          <p:nvPr/>
        </p:nvCxnSpPr>
        <p:spPr>
          <a:xfrm>
            <a:off x="838201" y="3690808"/>
            <a:ext cx="10332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Connecteur droit 15">
            <a:extLst>
              <a:ext uri="{FF2B5EF4-FFF2-40B4-BE49-F238E27FC236}">
                <a16:creationId xmlns:a16="http://schemas.microsoft.com/office/drawing/2014/main" id="{7B7F00B1-FCBF-7E77-D11D-7A5C2B41640F}"/>
              </a:ext>
            </a:extLst>
          </p:cNvPr>
          <p:cNvCxnSpPr>
            <a:cxnSpLocks/>
          </p:cNvCxnSpPr>
          <p:nvPr/>
        </p:nvCxnSpPr>
        <p:spPr>
          <a:xfrm>
            <a:off x="838201" y="4439912"/>
            <a:ext cx="10332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Connecteur droit 16">
            <a:extLst>
              <a:ext uri="{FF2B5EF4-FFF2-40B4-BE49-F238E27FC236}">
                <a16:creationId xmlns:a16="http://schemas.microsoft.com/office/drawing/2014/main" id="{711F0E11-4334-E6CD-5D21-9E1DB0D27FED}"/>
              </a:ext>
            </a:extLst>
          </p:cNvPr>
          <p:cNvCxnSpPr>
            <a:cxnSpLocks/>
          </p:cNvCxnSpPr>
          <p:nvPr/>
        </p:nvCxnSpPr>
        <p:spPr>
          <a:xfrm>
            <a:off x="2813430" y="5590633"/>
            <a:ext cx="8318084"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
        <p:nvSpPr>
          <p:cNvPr id="6" name="Accolade fermante 5">
            <a:extLst>
              <a:ext uri="{FF2B5EF4-FFF2-40B4-BE49-F238E27FC236}">
                <a16:creationId xmlns:a16="http://schemas.microsoft.com/office/drawing/2014/main" id="{3CAC34AF-1823-60D2-DE11-303F606A0A8F}"/>
              </a:ext>
            </a:extLst>
          </p:cNvPr>
          <p:cNvSpPr/>
          <p:nvPr>
            <p:custDataLst>
              <p:tags r:id="rId3"/>
            </p:custDataLst>
          </p:nvPr>
        </p:nvSpPr>
        <p:spPr>
          <a:xfrm flipH="1">
            <a:off x="2545488" y="4590759"/>
            <a:ext cx="535884" cy="2036713"/>
          </a:xfrm>
          <a:prstGeom prst="rightBrace">
            <a:avLst/>
          </a:prstGeom>
          <a:ln w="19050">
            <a:solidFill>
              <a:srgbClr val="0080D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8" name="ZoneTexte 7">
            <a:extLst>
              <a:ext uri="{FF2B5EF4-FFF2-40B4-BE49-F238E27FC236}">
                <a16:creationId xmlns:a16="http://schemas.microsoft.com/office/drawing/2014/main" id="{1D4E7C81-A62E-41F3-7606-8D3DF9024CE2}"/>
              </a:ext>
            </a:extLst>
          </p:cNvPr>
          <p:cNvSpPr txBox="1"/>
          <p:nvPr/>
        </p:nvSpPr>
        <p:spPr>
          <a:xfrm>
            <a:off x="3081372" y="4728494"/>
            <a:ext cx="8050142" cy="1938992"/>
          </a:xfrm>
          <a:prstGeom prst="rect">
            <a:avLst/>
          </a:prstGeom>
          <a:noFill/>
        </p:spPr>
        <p:txBody>
          <a:bodyPr wrap="square">
            <a:spAutoFit/>
          </a:bodyPr>
          <a:lstStyle/>
          <a:p>
            <a:pPr>
              <a:spcAft>
                <a:spcPts val="2400"/>
              </a:spcAft>
            </a:pPr>
            <a:r>
              <a:rPr lang="fr-CA" sz="2000" b="1">
                <a:solidFill>
                  <a:srgbClr val="170A72"/>
                </a:solidFill>
              </a:rPr>
              <a:t>Définition : </a:t>
            </a:r>
            <a:r>
              <a:rPr lang="fr-CA" sz="2000">
                <a:solidFill>
                  <a:srgbClr val="170A72"/>
                </a:solidFill>
              </a:rPr>
              <a:t>pratique consistant à permettre à une personne désignée par l’usager de demeurer à son chevet pendant la nuit.</a:t>
            </a:r>
          </a:p>
          <a:p>
            <a:r>
              <a:rPr lang="fr-CA" sz="2000" b="1">
                <a:solidFill>
                  <a:srgbClr val="170A72"/>
                </a:solidFill>
              </a:rPr>
              <a:t>Possible pour la PPA : </a:t>
            </a:r>
            <a:r>
              <a:rPr lang="fr-CA" sz="2000">
                <a:solidFill>
                  <a:srgbClr val="170A72"/>
                </a:solidFill>
              </a:rPr>
              <a:t>avec l’accord du personnel et en respect des mesures de prévention et contrôle des infections, lorsque le contexte présente peu d’enjeux significatifs.</a:t>
            </a:r>
          </a:p>
        </p:txBody>
      </p:sp>
      <p:sp>
        <p:nvSpPr>
          <p:cNvPr id="11" name="ZoneTexte 10">
            <a:extLst>
              <a:ext uri="{FF2B5EF4-FFF2-40B4-BE49-F238E27FC236}">
                <a16:creationId xmlns:a16="http://schemas.microsoft.com/office/drawing/2014/main" id="{780A3633-BB02-397C-C2A6-B3DE7B8873BF}"/>
              </a:ext>
            </a:extLst>
          </p:cNvPr>
          <p:cNvSpPr txBox="1"/>
          <p:nvPr/>
        </p:nvSpPr>
        <p:spPr>
          <a:xfrm>
            <a:off x="838200" y="5237431"/>
            <a:ext cx="1737852" cy="707886"/>
          </a:xfrm>
          <a:prstGeom prst="rect">
            <a:avLst/>
          </a:prstGeom>
          <a:noFill/>
        </p:spPr>
        <p:txBody>
          <a:bodyPr wrap="square">
            <a:spAutoFit/>
          </a:bodyPr>
          <a:lstStyle/>
          <a:p>
            <a:pPr algn="ctr">
              <a:spcAft>
                <a:spcPts val="600"/>
              </a:spcAft>
            </a:pPr>
            <a:r>
              <a:rPr lang="fr-CA" sz="2000" b="1">
                <a:solidFill>
                  <a:srgbClr val="0080D7"/>
                </a:solidFill>
              </a:rPr>
              <a:t>Cohabitation de nuit : </a:t>
            </a:r>
          </a:p>
        </p:txBody>
      </p:sp>
    </p:spTree>
    <p:extLst>
      <p:ext uri="{BB962C8B-B14F-4D97-AF65-F5344CB8AC3E}">
        <p14:creationId xmlns:p14="http://schemas.microsoft.com/office/powerpoint/2010/main" val="2794728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C4142B-61B6-1765-F7E9-E9136540D2D4}"/>
              </a:ext>
            </a:extLst>
          </p:cNvPr>
          <p:cNvSpPr>
            <a:spLocks noGrp="1"/>
          </p:cNvSpPr>
          <p:nvPr>
            <p:ph type="title"/>
            <p:custDataLst>
              <p:tags r:id="rId1"/>
            </p:custDataLst>
          </p:nvPr>
        </p:nvSpPr>
        <p:spPr/>
        <p:txBody>
          <a:bodyPr>
            <a:normAutofit fontScale="90000"/>
          </a:bodyPr>
          <a:lstStyle/>
          <a:p>
            <a:r>
              <a:rPr lang="fr-CA"/>
              <a:t>Présence des enfants</a:t>
            </a:r>
            <a:br>
              <a:rPr lang="fr-CA"/>
            </a:br>
            <a:endParaRPr lang="fr-CA"/>
          </a:p>
        </p:txBody>
      </p:sp>
      <p:sp>
        <p:nvSpPr>
          <p:cNvPr id="3" name="Espace réservé du texte 2">
            <a:extLst>
              <a:ext uri="{FF2B5EF4-FFF2-40B4-BE49-F238E27FC236}">
                <a16:creationId xmlns:a16="http://schemas.microsoft.com/office/drawing/2014/main" id="{D687C59F-3EEF-9C3B-2158-B65AC0F848B5}"/>
              </a:ext>
            </a:extLst>
          </p:cNvPr>
          <p:cNvSpPr>
            <a:spLocks noGrp="1"/>
          </p:cNvSpPr>
          <p:nvPr>
            <p:ph type="body" sz="quarter" idx="14"/>
            <p:custDataLst>
              <p:tags r:id="rId2"/>
            </p:custDataLst>
          </p:nvPr>
        </p:nvSpPr>
        <p:spPr/>
        <p:txBody>
          <a:bodyPr vert="horz" lIns="91440" tIns="45720" rIns="91440" bIns="45720" rtlCol="0" anchor="t">
            <a:normAutofit/>
          </a:bodyPr>
          <a:lstStyle/>
          <a:p>
            <a:pPr marL="304165" indent="-304165"/>
            <a:r>
              <a:rPr lang="fr-CA" sz="2700"/>
              <a:t>Résumé de la politique accueillante </a:t>
            </a:r>
            <a:endParaRPr lang="fr-CA" sz="2700">
              <a:solidFill>
                <a:srgbClr val="000000"/>
              </a:solidFill>
              <a:cs typeface="Segoe UI Semibold"/>
            </a:endParaRPr>
          </a:p>
          <a:p>
            <a:pPr marL="304165" indent="-304165"/>
            <a:endParaRPr lang="fr-CA" sz="2700">
              <a:cs typeface="Segoe UI Semibold"/>
            </a:endParaRPr>
          </a:p>
        </p:txBody>
      </p:sp>
      <p:sp>
        <p:nvSpPr>
          <p:cNvPr id="20" name="Titre 1"/>
          <p:cNvSpPr txBox="1">
            <a:spLocks/>
          </p:cNvSpPr>
          <p:nvPr>
            <p:custDataLst>
              <p:tags r:id="rId3"/>
            </p:custDataLst>
          </p:nvPr>
        </p:nvSpPr>
        <p:spPr>
          <a:xfrm>
            <a:off x="840700" y="322655"/>
            <a:ext cx="9998449" cy="13255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600" b="1" kern="1200">
                <a:solidFill>
                  <a:srgbClr val="003C85"/>
                </a:solidFill>
                <a:latin typeface="Arial" panose="020B0604020202020204" pitchFamily="34" charset="0"/>
                <a:ea typeface="+mj-ea"/>
                <a:cs typeface="Arial" panose="020B0604020202020204" pitchFamily="34" charset="0"/>
              </a:defRPr>
            </a:lvl1pPr>
          </a:lstStyle>
          <a:p>
            <a:pPr>
              <a:lnSpc>
                <a:spcPct val="100000"/>
              </a:lnSpc>
              <a:spcBef>
                <a:spcPts val="0"/>
              </a:spcBef>
            </a:pPr>
            <a:endParaRPr lang="fr-CA" sz="2800"/>
          </a:p>
        </p:txBody>
      </p:sp>
      <p:sp>
        <p:nvSpPr>
          <p:cNvPr id="7" name="ZoneTexte 6">
            <a:extLst>
              <a:ext uri="{FF2B5EF4-FFF2-40B4-BE49-F238E27FC236}">
                <a16:creationId xmlns:a16="http://schemas.microsoft.com/office/drawing/2014/main" id="{67759085-7752-E990-0B34-A8F3C49C93A2}"/>
              </a:ext>
            </a:extLst>
          </p:cNvPr>
          <p:cNvSpPr txBox="1"/>
          <p:nvPr/>
        </p:nvSpPr>
        <p:spPr>
          <a:xfrm>
            <a:off x="838201" y="2476899"/>
            <a:ext cx="10298228" cy="3785652"/>
          </a:xfrm>
          <a:prstGeom prst="rect">
            <a:avLst/>
          </a:prstGeom>
          <a:noFill/>
        </p:spPr>
        <p:txBody>
          <a:bodyPr wrap="square">
            <a:spAutoFit/>
          </a:bodyPr>
          <a:lstStyle/>
          <a:p>
            <a:pPr marL="342900" indent="-342900">
              <a:spcAft>
                <a:spcPts val="3000"/>
              </a:spcAft>
              <a:buClr>
                <a:srgbClr val="0080D7"/>
              </a:buClr>
              <a:buFont typeface="Arial" panose="020B0604020202020204" pitchFamily="34" charset="0"/>
              <a:buChar char="•"/>
            </a:pPr>
            <a:r>
              <a:rPr lang="fr-CA" sz="2000" b="1">
                <a:solidFill>
                  <a:srgbClr val="170A72"/>
                </a:solidFill>
              </a:rPr>
              <a:t>Encouragée : </a:t>
            </a:r>
            <a:r>
              <a:rPr lang="fr-CA" sz="2000">
                <a:solidFill>
                  <a:srgbClr val="170A72"/>
                </a:solidFill>
              </a:rPr>
              <a:t>bénéfique pour l’usager</a:t>
            </a:r>
          </a:p>
          <a:p>
            <a:pPr marL="342900" lvl="1" indent="-342900">
              <a:spcAft>
                <a:spcPts val="3000"/>
              </a:spcAft>
              <a:buClr>
                <a:srgbClr val="0080D7"/>
              </a:buClr>
              <a:buFont typeface="Arial" panose="020B0604020202020204" pitchFamily="34" charset="0"/>
              <a:buChar char="•"/>
            </a:pPr>
            <a:r>
              <a:rPr lang="fr-CA" sz="2000" b="1">
                <a:solidFill>
                  <a:srgbClr val="170A72"/>
                </a:solidFill>
              </a:rPr>
              <a:t>Accompagnement requis : </a:t>
            </a:r>
            <a:r>
              <a:rPr lang="fr-CA" sz="2000">
                <a:solidFill>
                  <a:srgbClr val="170A72"/>
                </a:solidFill>
              </a:rPr>
              <a:t>pour </a:t>
            </a:r>
            <a:r>
              <a:rPr lang="fr-CA" sz="2000">
                <a:solidFill>
                  <a:srgbClr val="0080D7"/>
                </a:solidFill>
              </a:rPr>
              <a:t>les enfants de 12 ans </a:t>
            </a:r>
            <a:r>
              <a:rPr lang="fr-CA" sz="2000">
                <a:solidFill>
                  <a:srgbClr val="170A72"/>
                </a:solidFill>
              </a:rPr>
              <a:t>et moins, </a:t>
            </a:r>
            <a:r>
              <a:rPr lang="fr-CA" sz="2000">
                <a:solidFill>
                  <a:srgbClr val="0080D7"/>
                </a:solidFill>
              </a:rPr>
              <a:t>sauf exception pour les jeunes PPA jugées suffisamment matures.</a:t>
            </a:r>
          </a:p>
          <a:p>
            <a:pPr marL="342900" lvl="1" indent="-342900">
              <a:spcAft>
                <a:spcPts val="3000"/>
              </a:spcAft>
              <a:buClr>
                <a:srgbClr val="0080D7"/>
              </a:buClr>
              <a:buFont typeface="Arial" panose="020B0604020202020204" pitchFamily="34" charset="0"/>
              <a:buChar char="•"/>
            </a:pPr>
            <a:r>
              <a:rPr lang="fr-CA" sz="2000" b="1">
                <a:solidFill>
                  <a:srgbClr val="170A72"/>
                </a:solidFill>
              </a:rPr>
              <a:t>Jeune PPA – définition : </a:t>
            </a:r>
            <a:r>
              <a:rPr lang="fr-CA" sz="2000">
                <a:solidFill>
                  <a:srgbClr val="170A72"/>
                </a:solidFill>
              </a:rPr>
              <a:t>enfant, adolescent ou jeune adulte, </a:t>
            </a:r>
            <a:r>
              <a:rPr lang="fr-CA" sz="2000">
                <a:solidFill>
                  <a:srgbClr val="0080D7"/>
                </a:solidFill>
              </a:rPr>
              <a:t>âgé de 5 à 25 ans</a:t>
            </a:r>
            <a:r>
              <a:rPr lang="fr-CA" sz="2000">
                <a:solidFill>
                  <a:srgbClr val="170A72"/>
                </a:solidFill>
              </a:rPr>
              <a:t>, qui fournit des soins à une personne avec qui elle partage un lien affectif.</a:t>
            </a:r>
          </a:p>
          <a:p>
            <a:pPr marL="285750" indent="-285750">
              <a:spcAft>
                <a:spcPts val="3000"/>
              </a:spcAft>
              <a:buClr>
                <a:srgbClr val="0080D7"/>
              </a:buClr>
              <a:buFont typeface="Arial" panose="020B0604020202020204" pitchFamily="34" charset="0"/>
              <a:buChar char="•"/>
            </a:pPr>
            <a:r>
              <a:rPr lang="fr-CA" sz="2000" b="1">
                <a:solidFill>
                  <a:srgbClr val="170A72"/>
                </a:solidFill>
              </a:rPr>
              <a:t>Respect des règles : </a:t>
            </a:r>
            <a:r>
              <a:rPr lang="fr-CA" sz="2000">
                <a:solidFill>
                  <a:srgbClr val="170A72"/>
                </a:solidFill>
              </a:rPr>
              <a:t>les enfants doivent </a:t>
            </a:r>
            <a:r>
              <a:rPr lang="fr-CA" sz="2000">
                <a:solidFill>
                  <a:srgbClr val="0080D7"/>
                </a:solidFill>
              </a:rPr>
              <a:t>suivre les mêmes modalités que les adultes.</a:t>
            </a:r>
          </a:p>
          <a:p>
            <a:pPr marL="285750" indent="-285750">
              <a:spcAft>
                <a:spcPts val="3000"/>
              </a:spcAft>
              <a:buClr>
                <a:srgbClr val="0080D7"/>
              </a:buClr>
              <a:buFont typeface="Arial" panose="020B0604020202020204" pitchFamily="34" charset="0"/>
              <a:buChar char="•"/>
            </a:pPr>
            <a:r>
              <a:rPr lang="fr-CA" sz="2000" b="1">
                <a:solidFill>
                  <a:srgbClr val="170A72"/>
                </a:solidFill>
              </a:rPr>
              <a:t>Sensibilisation : </a:t>
            </a:r>
            <a:r>
              <a:rPr lang="fr-CA" sz="2000">
                <a:solidFill>
                  <a:srgbClr val="170A72"/>
                </a:solidFill>
              </a:rPr>
              <a:t>encourager la </a:t>
            </a:r>
            <a:r>
              <a:rPr lang="fr-CA" sz="2000">
                <a:solidFill>
                  <a:srgbClr val="0080D7"/>
                </a:solidFill>
              </a:rPr>
              <a:t>compréhension du milieu et de la condition de l’usager.</a:t>
            </a:r>
          </a:p>
        </p:txBody>
      </p:sp>
      <p:cxnSp>
        <p:nvCxnSpPr>
          <p:cNvPr id="10" name="Connecteur droit 9">
            <a:extLst>
              <a:ext uri="{FF2B5EF4-FFF2-40B4-BE49-F238E27FC236}">
                <a16:creationId xmlns:a16="http://schemas.microsoft.com/office/drawing/2014/main" id="{BE762DB5-734E-F050-104D-E31E2192EFE4}"/>
              </a:ext>
            </a:extLst>
          </p:cNvPr>
          <p:cNvCxnSpPr>
            <a:cxnSpLocks/>
          </p:cNvCxnSpPr>
          <p:nvPr/>
        </p:nvCxnSpPr>
        <p:spPr>
          <a:xfrm>
            <a:off x="838201" y="3026664"/>
            <a:ext cx="999844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0F4F7E85-84E8-4853-4488-B1A928E9C1FF}"/>
              </a:ext>
            </a:extLst>
          </p:cNvPr>
          <p:cNvCxnSpPr>
            <a:cxnSpLocks/>
          </p:cNvCxnSpPr>
          <p:nvPr/>
        </p:nvCxnSpPr>
        <p:spPr>
          <a:xfrm>
            <a:off x="838201" y="4018066"/>
            <a:ext cx="999844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Connecteur droit 12">
            <a:extLst>
              <a:ext uri="{FF2B5EF4-FFF2-40B4-BE49-F238E27FC236}">
                <a16:creationId xmlns:a16="http://schemas.microsoft.com/office/drawing/2014/main" id="{A474D9D4-FD8E-D6AE-4D51-F8C673E72185}"/>
              </a:ext>
            </a:extLst>
          </p:cNvPr>
          <p:cNvCxnSpPr>
            <a:cxnSpLocks/>
          </p:cNvCxnSpPr>
          <p:nvPr/>
        </p:nvCxnSpPr>
        <p:spPr>
          <a:xfrm>
            <a:off x="838201" y="4951717"/>
            <a:ext cx="999844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a:extLst>
              <a:ext uri="{FF2B5EF4-FFF2-40B4-BE49-F238E27FC236}">
                <a16:creationId xmlns:a16="http://schemas.microsoft.com/office/drawing/2014/main" id="{127BE961-7400-34F2-5246-FE1892C05429}"/>
              </a:ext>
            </a:extLst>
          </p:cNvPr>
          <p:cNvCxnSpPr>
            <a:cxnSpLocks/>
          </p:cNvCxnSpPr>
          <p:nvPr/>
        </p:nvCxnSpPr>
        <p:spPr>
          <a:xfrm>
            <a:off x="838201" y="5740988"/>
            <a:ext cx="9998449"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941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6DD3BA-92E3-E75D-1080-A44F9C964CD4}"/>
              </a:ext>
            </a:extLst>
          </p:cNvPr>
          <p:cNvSpPr>
            <a:spLocks noGrp="1"/>
          </p:cNvSpPr>
          <p:nvPr>
            <p:ph type="title"/>
            <p:custDataLst>
              <p:tags r:id="rId1"/>
            </p:custDataLst>
          </p:nvPr>
        </p:nvSpPr>
        <p:spPr>
          <a:xfrm>
            <a:off x="911424" y="1685985"/>
            <a:ext cx="3932767" cy="544083"/>
          </a:xfrm>
        </p:spPr>
        <p:txBody>
          <a:bodyPr>
            <a:normAutofit/>
          </a:bodyPr>
          <a:lstStyle/>
          <a:p>
            <a:r>
              <a:rPr lang="fr-CA"/>
              <a:t>Sécurité</a:t>
            </a:r>
          </a:p>
        </p:txBody>
      </p:sp>
      <p:sp>
        <p:nvSpPr>
          <p:cNvPr id="3" name="Espace réservé du texte 2">
            <a:extLst>
              <a:ext uri="{FF2B5EF4-FFF2-40B4-BE49-F238E27FC236}">
                <a16:creationId xmlns:a16="http://schemas.microsoft.com/office/drawing/2014/main" id="{BA25EB7A-E637-5755-B34D-9BE9377CA34A}"/>
              </a:ext>
            </a:extLst>
          </p:cNvPr>
          <p:cNvSpPr>
            <a:spLocks noGrp="1"/>
          </p:cNvSpPr>
          <p:nvPr>
            <p:ph type="body" sz="quarter" idx="14"/>
            <p:custDataLst>
              <p:tags r:id="rId2"/>
            </p:custDataLst>
          </p:nvPr>
        </p:nvSpPr>
        <p:spPr/>
        <p:txBody>
          <a:bodyPr vert="horz" lIns="91440" tIns="45720" rIns="91440" bIns="45720" rtlCol="0" anchor="t">
            <a:normAutofit/>
          </a:bodyPr>
          <a:lstStyle/>
          <a:p>
            <a:pPr marL="304165" indent="-304165"/>
            <a:r>
              <a:rPr lang="fr-CA" sz="2700"/>
              <a:t>Résumé de la politique accueillante </a:t>
            </a:r>
            <a:endParaRPr lang="fr-CA" sz="2700">
              <a:solidFill>
                <a:srgbClr val="000000"/>
              </a:solidFill>
              <a:cs typeface="Segoe UI Semibold"/>
            </a:endParaRPr>
          </a:p>
          <a:p>
            <a:pPr marL="304165" indent="-304165"/>
            <a:endParaRPr lang="fr-CA" sz="2700">
              <a:cs typeface="Segoe UI Semibold"/>
            </a:endParaRPr>
          </a:p>
        </p:txBody>
      </p:sp>
      <p:sp>
        <p:nvSpPr>
          <p:cNvPr id="20" name="Titre 1"/>
          <p:cNvSpPr txBox="1">
            <a:spLocks/>
          </p:cNvSpPr>
          <p:nvPr>
            <p:custDataLst>
              <p:tags r:id="rId3"/>
            </p:custDataLst>
          </p:nvPr>
        </p:nvSpPr>
        <p:spPr>
          <a:xfrm>
            <a:off x="840700" y="322655"/>
            <a:ext cx="9998449" cy="13255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600" b="1" kern="1200">
                <a:solidFill>
                  <a:srgbClr val="003C85"/>
                </a:solidFill>
                <a:latin typeface="Arial" panose="020B0604020202020204" pitchFamily="34" charset="0"/>
                <a:ea typeface="+mj-ea"/>
                <a:cs typeface="Arial" panose="020B0604020202020204" pitchFamily="34" charset="0"/>
              </a:defRPr>
            </a:lvl1pPr>
          </a:lstStyle>
          <a:p>
            <a:pPr>
              <a:lnSpc>
                <a:spcPct val="100000"/>
              </a:lnSpc>
              <a:spcBef>
                <a:spcPts val="0"/>
              </a:spcBef>
            </a:pPr>
            <a:endParaRPr lang="fr-CA" sz="2800"/>
          </a:p>
        </p:txBody>
      </p:sp>
      <p:sp>
        <p:nvSpPr>
          <p:cNvPr id="7" name="ZoneTexte 6"/>
          <p:cNvSpPr txBox="1"/>
          <p:nvPr>
            <p:custDataLst>
              <p:tags r:id="rId4"/>
            </p:custDataLst>
          </p:nvPr>
        </p:nvSpPr>
        <p:spPr>
          <a:xfrm>
            <a:off x="6629357" y="2381855"/>
            <a:ext cx="3923042" cy="707886"/>
          </a:xfrm>
          <a:prstGeom prst="rect">
            <a:avLst/>
          </a:prstGeom>
          <a:noFill/>
        </p:spPr>
        <p:txBody>
          <a:bodyPr wrap="square" rtlCol="0">
            <a:spAutoFit/>
          </a:bodyPr>
          <a:lstStyle/>
          <a:p>
            <a:r>
              <a:rPr lang="fr-CA" sz="2000" b="1">
                <a:solidFill>
                  <a:srgbClr val="170A72"/>
                </a:solidFill>
                <a:latin typeface="Arial" panose="020B0604020202020204" pitchFamily="34" charset="0"/>
                <a:cs typeface="Arial" panose="020B0604020202020204" pitchFamily="34" charset="0"/>
              </a:rPr>
              <a:t>Expulsion possible </a:t>
            </a:r>
            <a:r>
              <a:rPr lang="fr-CA" sz="2000">
                <a:solidFill>
                  <a:srgbClr val="170A72"/>
                </a:solidFill>
                <a:latin typeface="Arial" panose="020B0604020202020204" pitchFamily="34" charset="0"/>
                <a:cs typeface="Arial" panose="020B0604020202020204" pitchFamily="34" charset="0"/>
              </a:rPr>
              <a:t>en cas de </a:t>
            </a:r>
            <a:r>
              <a:rPr lang="fr-CA" sz="2000" b="1">
                <a:solidFill>
                  <a:srgbClr val="170A72"/>
                </a:solidFill>
                <a:latin typeface="Arial" panose="020B0604020202020204" pitchFamily="34" charset="0"/>
                <a:cs typeface="Arial" panose="020B0604020202020204" pitchFamily="34" charset="0"/>
              </a:rPr>
              <a:t>perturbation</a:t>
            </a:r>
            <a:r>
              <a:rPr lang="fr-CA" sz="2000">
                <a:solidFill>
                  <a:srgbClr val="170A72"/>
                </a:solidFill>
                <a:latin typeface="Arial" panose="020B0604020202020204" pitchFamily="34" charset="0"/>
                <a:cs typeface="Arial" panose="020B0604020202020204" pitchFamily="34" charset="0"/>
              </a:rPr>
              <a:t> ou </a:t>
            </a:r>
            <a:r>
              <a:rPr lang="fr-CA" sz="2000" b="1">
                <a:solidFill>
                  <a:srgbClr val="170A72"/>
                </a:solidFill>
                <a:latin typeface="Arial" panose="020B0604020202020204" pitchFamily="34" charset="0"/>
                <a:cs typeface="Arial" panose="020B0604020202020204" pitchFamily="34" charset="0"/>
              </a:rPr>
              <a:t>non-respect</a:t>
            </a:r>
          </a:p>
        </p:txBody>
      </p:sp>
      <p:sp>
        <p:nvSpPr>
          <p:cNvPr id="9" name="ZoneTexte 8"/>
          <p:cNvSpPr txBox="1"/>
          <p:nvPr>
            <p:custDataLst>
              <p:tags r:id="rId5"/>
            </p:custDataLst>
          </p:nvPr>
        </p:nvSpPr>
        <p:spPr>
          <a:xfrm>
            <a:off x="6629357" y="3658011"/>
            <a:ext cx="4564824" cy="707886"/>
          </a:xfrm>
          <a:prstGeom prst="rect">
            <a:avLst/>
          </a:prstGeom>
          <a:noFill/>
        </p:spPr>
        <p:txBody>
          <a:bodyPr wrap="square" rtlCol="0">
            <a:spAutoFit/>
          </a:bodyPr>
          <a:lstStyle/>
          <a:p>
            <a:r>
              <a:rPr lang="fr-CA" sz="2000" b="1">
                <a:solidFill>
                  <a:srgbClr val="170A72"/>
                </a:solidFill>
                <a:latin typeface="Arial" panose="020B0604020202020204" pitchFamily="34" charset="0"/>
                <a:cs typeface="Arial" panose="020B0604020202020204" pitchFamily="34" charset="0"/>
              </a:rPr>
              <a:t>Doivent être gérés immédiatement</a:t>
            </a:r>
            <a:r>
              <a:rPr lang="fr-CA" sz="2000">
                <a:solidFill>
                  <a:srgbClr val="170A72"/>
                </a:solidFill>
                <a:latin typeface="Arial" panose="020B0604020202020204" pitchFamily="34" charset="0"/>
                <a:cs typeface="Arial" panose="020B0604020202020204" pitchFamily="34" charset="0"/>
              </a:rPr>
              <a:t> par la personne responsable</a:t>
            </a:r>
          </a:p>
        </p:txBody>
      </p:sp>
      <p:sp>
        <p:nvSpPr>
          <p:cNvPr id="10" name="Accolade fermante 9"/>
          <p:cNvSpPr/>
          <p:nvPr>
            <p:custDataLst>
              <p:tags r:id="rId6"/>
            </p:custDataLst>
          </p:nvPr>
        </p:nvSpPr>
        <p:spPr>
          <a:xfrm>
            <a:off x="6094943" y="3499900"/>
            <a:ext cx="284813" cy="1082477"/>
          </a:xfrm>
          <a:prstGeom prst="rightBrace">
            <a:avLst/>
          </a:prstGeom>
          <a:ln w="19050">
            <a:solidFill>
              <a:srgbClr val="0080D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2" name="ZoneTexte 11"/>
          <p:cNvSpPr txBox="1"/>
          <p:nvPr>
            <p:custDataLst>
              <p:tags r:id="rId7"/>
            </p:custDataLst>
          </p:nvPr>
        </p:nvSpPr>
        <p:spPr>
          <a:xfrm>
            <a:off x="6629357" y="4992535"/>
            <a:ext cx="4989688" cy="707886"/>
          </a:xfrm>
          <a:prstGeom prst="rect">
            <a:avLst/>
          </a:prstGeom>
          <a:noFill/>
        </p:spPr>
        <p:txBody>
          <a:bodyPr wrap="square" rtlCol="0">
            <a:spAutoFit/>
          </a:bodyPr>
          <a:lstStyle/>
          <a:p>
            <a:pPr lvl="0">
              <a:defRPr/>
            </a:pPr>
            <a:r>
              <a:rPr lang="fr-CA" sz="2000">
                <a:solidFill>
                  <a:srgbClr val="170A72"/>
                </a:solidFill>
              </a:rPr>
              <a:t>Par le </a:t>
            </a:r>
            <a:r>
              <a:rPr lang="fr-CA" sz="2000" b="1">
                <a:solidFill>
                  <a:srgbClr val="170A72"/>
                </a:solidFill>
                <a:latin typeface="Arial" panose="020B0604020202020204" pitchFamily="34" charset="0"/>
                <a:cs typeface="Arial" panose="020B0604020202020204" pitchFamily="34" charset="0"/>
              </a:rPr>
              <a:t>personnel, </a:t>
            </a:r>
            <a:r>
              <a:rPr lang="fr-CA" sz="2000">
                <a:solidFill>
                  <a:srgbClr val="170A72"/>
                </a:solidFill>
                <a:latin typeface="Arial" panose="020B0604020202020204" pitchFamily="34" charset="0"/>
                <a:cs typeface="Arial" panose="020B0604020202020204" pitchFamily="34" charset="0"/>
              </a:rPr>
              <a:t>en collaboration avec</a:t>
            </a:r>
            <a:r>
              <a:rPr lang="fr-CA" sz="2000" b="1">
                <a:solidFill>
                  <a:srgbClr val="170A72"/>
                </a:solidFill>
                <a:latin typeface="Arial" panose="020B0604020202020204" pitchFamily="34" charset="0"/>
                <a:cs typeface="Arial" panose="020B0604020202020204" pitchFamily="34" charset="0"/>
              </a:rPr>
              <a:t> </a:t>
            </a:r>
            <a:r>
              <a:rPr lang="fr-CA" sz="2000">
                <a:solidFill>
                  <a:srgbClr val="170A72"/>
                </a:solidFill>
                <a:latin typeface="Arial" panose="020B0604020202020204" pitchFamily="34" charset="0"/>
                <a:cs typeface="Arial" panose="020B0604020202020204" pitchFamily="34" charset="0"/>
              </a:rPr>
              <a:t>les </a:t>
            </a:r>
            <a:r>
              <a:rPr lang="fr-CA" sz="2000" b="1">
                <a:solidFill>
                  <a:srgbClr val="170A72"/>
                </a:solidFill>
                <a:latin typeface="Arial" panose="020B0604020202020204" pitchFamily="34" charset="0"/>
                <a:cs typeface="Arial" panose="020B0604020202020204" pitchFamily="34" charset="0"/>
              </a:rPr>
              <a:t>surveillants </a:t>
            </a:r>
            <a:r>
              <a:rPr lang="fr-CA" sz="2000">
                <a:solidFill>
                  <a:srgbClr val="170A72"/>
                </a:solidFill>
                <a:latin typeface="Arial" panose="020B0604020202020204" pitchFamily="34" charset="0"/>
                <a:cs typeface="Arial" panose="020B0604020202020204" pitchFamily="34" charset="0"/>
              </a:rPr>
              <a:t>ou les </a:t>
            </a:r>
            <a:r>
              <a:rPr lang="fr-CA" sz="2000" b="1">
                <a:solidFill>
                  <a:srgbClr val="170A72"/>
                </a:solidFill>
                <a:latin typeface="Arial" panose="020B0604020202020204" pitchFamily="34" charset="0"/>
                <a:cs typeface="Arial" panose="020B0604020202020204" pitchFamily="34" charset="0"/>
              </a:rPr>
              <a:t>services policiers</a:t>
            </a:r>
          </a:p>
        </p:txBody>
      </p:sp>
      <p:sp>
        <p:nvSpPr>
          <p:cNvPr id="13" name="Accolade fermante 12"/>
          <p:cNvSpPr/>
          <p:nvPr>
            <p:custDataLst>
              <p:tags r:id="rId8"/>
            </p:custDataLst>
          </p:nvPr>
        </p:nvSpPr>
        <p:spPr>
          <a:xfrm>
            <a:off x="6094943" y="4805240"/>
            <a:ext cx="284813" cy="1082477"/>
          </a:xfrm>
          <a:prstGeom prst="rightBrace">
            <a:avLst/>
          </a:prstGeom>
          <a:ln w="19050">
            <a:solidFill>
              <a:srgbClr val="0080D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1" name="ZoneTexte 10">
            <a:extLst>
              <a:ext uri="{FF2B5EF4-FFF2-40B4-BE49-F238E27FC236}">
                <a16:creationId xmlns:a16="http://schemas.microsoft.com/office/drawing/2014/main" id="{2B72D8F3-D940-90C1-D2A6-E5669AF1D977}"/>
              </a:ext>
            </a:extLst>
          </p:cNvPr>
          <p:cNvSpPr txBox="1"/>
          <p:nvPr/>
        </p:nvSpPr>
        <p:spPr>
          <a:xfrm>
            <a:off x="911424" y="2194560"/>
            <a:ext cx="5087159" cy="3785652"/>
          </a:xfrm>
          <a:prstGeom prst="rect">
            <a:avLst/>
          </a:prstGeom>
          <a:noFill/>
        </p:spPr>
        <p:txBody>
          <a:bodyPr wrap="square">
            <a:spAutoFit/>
          </a:bodyPr>
          <a:lstStyle/>
          <a:p>
            <a:pPr lvl="0">
              <a:spcAft>
                <a:spcPts val="2400"/>
              </a:spcAft>
            </a:pPr>
            <a:r>
              <a:rPr lang="fr-CA" sz="2000" b="1">
                <a:solidFill>
                  <a:srgbClr val="170A72"/>
                </a:solidFill>
              </a:rPr>
              <a:t>Comportement attendu : </a:t>
            </a:r>
            <a:br>
              <a:rPr lang="fr-CA" sz="2000" b="1">
                <a:solidFill>
                  <a:srgbClr val="170A72"/>
                </a:solidFill>
              </a:rPr>
            </a:br>
            <a:r>
              <a:rPr lang="fr-CA" sz="2000">
                <a:solidFill>
                  <a:srgbClr val="170A72"/>
                </a:solidFill>
              </a:rPr>
              <a:t>civilité, respect de la confidentialité </a:t>
            </a:r>
            <a:br>
              <a:rPr lang="fr-CA" sz="2000">
                <a:solidFill>
                  <a:srgbClr val="170A72"/>
                </a:solidFill>
              </a:rPr>
            </a:br>
            <a:r>
              <a:rPr lang="fr-CA" sz="2000">
                <a:solidFill>
                  <a:srgbClr val="170A72"/>
                </a:solidFill>
              </a:rPr>
              <a:t>et du bon fonctionnement.</a:t>
            </a:r>
          </a:p>
          <a:p>
            <a:pPr>
              <a:spcAft>
                <a:spcPts val="2400"/>
              </a:spcAft>
            </a:pPr>
            <a:r>
              <a:rPr lang="fr-CA" sz="2000" b="1">
                <a:solidFill>
                  <a:srgbClr val="170A72"/>
                </a:solidFill>
              </a:rPr>
              <a:t>Comportements inacceptables : </a:t>
            </a:r>
            <a:br>
              <a:rPr lang="fr-CA" sz="2000" b="1">
                <a:solidFill>
                  <a:srgbClr val="170A72"/>
                </a:solidFill>
              </a:rPr>
            </a:br>
            <a:r>
              <a:rPr lang="fr-CA" sz="2000">
                <a:solidFill>
                  <a:srgbClr val="170A72"/>
                </a:solidFill>
              </a:rPr>
              <a:t>bruit excessif, gestes menaçants, </a:t>
            </a:r>
            <a:br>
              <a:rPr lang="fr-CA" sz="2000">
                <a:solidFill>
                  <a:srgbClr val="170A72"/>
                </a:solidFill>
              </a:rPr>
            </a:br>
            <a:r>
              <a:rPr lang="fr-CA" sz="2000">
                <a:solidFill>
                  <a:srgbClr val="170A72"/>
                </a:solidFill>
              </a:rPr>
              <a:t>pratiques dangereuses.</a:t>
            </a:r>
          </a:p>
          <a:p>
            <a:pPr>
              <a:spcAft>
                <a:spcPts val="2400"/>
              </a:spcAft>
            </a:pPr>
            <a:r>
              <a:rPr lang="fr-CA" sz="2000" b="1">
                <a:solidFill>
                  <a:srgbClr val="170A72"/>
                </a:solidFill>
              </a:rPr>
              <a:t>Accompagnement hors de l’installation :  </a:t>
            </a:r>
            <a:br>
              <a:rPr lang="fr-CA" sz="2000">
                <a:solidFill>
                  <a:srgbClr val="170A72"/>
                </a:solidFill>
              </a:rPr>
            </a:br>
            <a:r>
              <a:rPr lang="fr-CA" sz="2000">
                <a:solidFill>
                  <a:srgbClr val="170A72"/>
                </a:solidFill>
              </a:rPr>
              <a:t>dans le cas d’un comportement inacceptable à l’égard du personnel, </a:t>
            </a:r>
            <a:br>
              <a:rPr lang="fr-CA" sz="2000">
                <a:solidFill>
                  <a:srgbClr val="170A72"/>
                </a:solidFill>
              </a:rPr>
            </a:br>
            <a:r>
              <a:rPr lang="fr-CA" sz="2000">
                <a:solidFill>
                  <a:srgbClr val="170A72"/>
                </a:solidFill>
              </a:rPr>
              <a:t>d’un autre visiteur ou d’un usager.</a:t>
            </a:r>
          </a:p>
        </p:txBody>
      </p:sp>
      <p:sp>
        <p:nvSpPr>
          <p:cNvPr id="16" name="Accolade fermante 15">
            <a:extLst>
              <a:ext uri="{FF2B5EF4-FFF2-40B4-BE49-F238E27FC236}">
                <a16:creationId xmlns:a16="http://schemas.microsoft.com/office/drawing/2014/main" id="{38D7F411-0F46-D096-B3B2-33E00F62774D}"/>
              </a:ext>
            </a:extLst>
          </p:cNvPr>
          <p:cNvSpPr/>
          <p:nvPr>
            <p:custDataLst>
              <p:tags r:id="rId9"/>
            </p:custDataLst>
          </p:nvPr>
        </p:nvSpPr>
        <p:spPr>
          <a:xfrm>
            <a:off x="6094943" y="2194560"/>
            <a:ext cx="284813" cy="1082477"/>
          </a:xfrm>
          <a:prstGeom prst="rightBrace">
            <a:avLst/>
          </a:prstGeom>
          <a:ln w="19050">
            <a:solidFill>
              <a:srgbClr val="0080D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Tree>
    <p:extLst>
      <p:ext uri="{BB962C8B-B14F-4D97-AF65-F5344CB8AC3E}">
        <p14:creationId xmlns:p14="http://schemas.microsoft.com/office/powerpoint/2010/main" val="2971232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6322C5-EED0-2943-4317-CA6B97C9F933}"/>
              </a:ext>
            </a:extLst>
          </p:cNvPr>
          <p:cNvSpPr>
            <a:spLocks noGrp="1"/>
          </p:cNvSpPr>
          <p:nvPr>
            <p:ph type="title"/>
            <p:custDataLst>
              <p:tags r:id="rId1"/>
            </p:custDataLst>
          </p:nvPr>
        </p:nvSpPr>
        <p:spPr>
          <a:xfrm>
            <a:off x="840318" y="1924811"/>
            <a:ext cx="5385118" cy="544083"/>
          </a:xfrm>
        </p:spPr>
        <p:txBody>
          <a:bodyPr>
            <a:normAutofit/>
          </a:bodyPr>
          <a:lstStyle/>
          <a:p>
            <a:r>
              <a:rPr lang="fr-CA"/>
              <a:t>Prévention et contrôle des infections</a:t>
            </a:r>
          </a:p>
        </p:txBody>
      </p:sp>
      <p:sp>
        <p:nvSpPr>
          <p:cNvPr id="3" name="Espace réservé du texte 2">
            <a:extLst>
              <a:ext uri="{FF2B5EF4-FFF2-40B4-BE49-F238E27FC236}">
                <a16:creationId xmlns:a16="http://schemas.microsoft.com/office/drawing/2014/main" id="{392B8B3E-ABDC-3327-2CC1-CDD030AC5DFE}"/>
              </a:ext>
            </a:extLst>
          </p:cNvPr>
          <p:cNvSpPr>
            <a:spLocks noGrp="1"/>
          </p:cNvSpPr>
          <p:nvPr>
            <p:ph type="body" sz="quarter" idx="14"/>
            <p:custDataLst>
              <p:tags r:id="rId2"/>
            </p:custDataLst>
          </p:nvPr>
        </p:nvSpPr>
        <p:spPr/>
        <p:txBody>
          <a:bodyPr vert="horz" lIns="91440" tIns="45720" rIns="91440" bIns="45720" rtlCol="0" anchor="t">
            <a:normAutofit/>
          </a:bodyPr>
          <a:lstStyle/>
          <a:p>
            <a:r>
              <a:rPr lang="fr-CA" sz="2700"/>
              <a:t>Résumé de la politique accueillante </a:t>
            </a:r>
            <a:endParaRPr lang="fr-CA" sz="2700">
              <a:solidFill>
                <a:srgbClr val="000000"/>
              </a:solidFill>
              <a:cs typeface="Segoe UI Semibold"/>
            </a:endParaRPr>
          </a:p>
          <a:p>
            <a:pPr marL="304165" indent="-304165"/>
            <a:endParaRPr lang="fr-CA" sz="2700">
              <a:cs typeface="Segoe UI Semibold"/>
            </a:endParaRPr>
          </a:p>
          <a:p>
            <a:endParaRPr lang="fr-CA" sz="2700">
              <a:cs typeface="Segoe UI Semibold"/>
            </a:endParaRPr>
          </a:p>
        </p:txBody>
      </p:sp>
      <p:sp>
        <p:nvSpPr>
          <p:cNvPr id="20" name="Titre 1"/>
          <p:cNvSpPr txBox="1">
            <a:spLocks/>
          </p:cNvSpPr>
          <p:nvPr>
            <p:custDataLst>
              <p:tags r:id="rId3"/>
            </p:custDataLst>
          </p:nvPr>
        </p:nvSpPr>
        <p:spPr>
          <a:xfrm>
            <a:off x="840700" y="322655"/>
            <a:ext cx="9998449" cy="132556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600" b="1" kern="1200">
                <a:solidFill>
                  <a:srgbClr val="003C85"/>
                </a:solidFill>
                <a:latin typeface="Arial" panose="020B0604020202020204" pitchFamily="34" charset="0"/>
                <a:ea typeface="+mj-ea"/>
                <a:cs typeface="Arial" panose="020B0604020202020204" pitchFamily="34" charset="0"/>
              </a:defRPr>
            </a:lvl1pPr>
          </a:lstStyle>
          <a:p>
            <a:pPr>
              <a:lnSpc>
                <a:spcPct val="100000"/>
              </a:lnSpc>
              <a:spcBef>
                <a:spcPts val="0"/>
              </a:spcBef>
            </a:pPr>
            <a:endParaRPr lang="fr-CA" sz="2800"/>
          </a:p>
        </p:txBody>
      </p:sp>
      <p:sp>
        <p:nvSpPr>
          <p:cNvPr id="7" name="ZoneTexte 6">
            <a:extLst>
              <a:ext uri="{FF2B5EF4-FFF2-40B4-BE49-F238E27FC236}">
                <a16:creationId xmlns:a16="http://schemas.microsoft.com/office/drawing/2014/main" id="{0E9CB397-91C5-86F3-656A-93A8989CD14C}"/>
              </a:ext>
            </a:extLst>
          </p:cNvPr>
          <p:cNvSpPr txBox="1"/>
          <p:nvPr/>
        </p:nvSpPr>
        <p:spPr>
          <a:xfrm>
            <a:off x="838201" y="2468894"/>
            <a:ext cx="10780844" cy="3939540"/>
          </a:xfrm>
          <a:prstGeom prst="rect">
            <a:avLst/>
          </a:prstGeom>
          <a:noFill/>
        </p:spPr>
        <p:txBody>
          <a:bodyPr wrap="square">
            <a:spAutoFit/>
          </a:bodyPr>
          <a:lstStyle/>
          <a:p>
            <a:pPr marL="180000" indent="-180000">
              <a:lnSpc>
                <a:spcPct val="100000"/>
              </a:lnSpc>
              <a:spcBef>
                <a:spcPts val="0"/>
              </a:spcBef>
              <a:spcAft>
                <a:spcPts val="2400"/>
              </a:spcAft>
              <a:buClr>
                <a:srgbClr val="0080D7"/>
              </a:buClr>
              <a:buFont typeface="Arial" panose="020B0604020202020204" pitchFamily="34" charset="0"/>
              <a:buChar char="•"/>
            </a:pPr>
            <a:r>
              <a:rPr lang="fr-CA" sz="2000" b="1">
                <a:solidFill>
                  <a:srgbClr val="170A72"/>
                </a:solidFill>
              </a:rPr>
              <a:t>Respect des mesures : </a:t>
            </a:r>
            <a:r>
              <a:rPr lang="fr-CA" sz="2000">
                <a:solidFill>
                  <a:srgbClr val="170A72"/>
                </a:solidFill>
              </a:rPr>
              <a:t>pour éviter </a:t>
            </a:r>
            <a:r>
              <a:rPr lang="fr-CA" sz="2000">
                <a:solidFill>
                  <a:srgbClr val="0080D7"/>
                </a:solidFill>
              </a:rPr>
              <a:t>la transmission des infections</a:t>
            </a:r>
            <a:endParaRPr lang="fr-CA" sz="2000">
              <a:solidFill>
                <a:srgbClr val="0080D7"/>
              </a:solidFill>
              <a:cs typeface="Arial"/>
            </a:endParaRPr>
          </a:p>
          <a:p>
            <a:pPr marL="180000" lvl="0" indent="-180000">
              <a:lnSpc>
                <a:spcPct val="100000"/>
              </a:lnSpc>
              <a:spcBef>
                <a:spcPts val="0"/>
              </a:spcBef>
              <a:spcAft>
                <a:spcPts val="2400"/>
              </a:spcAft>
              <a:buClr>
                <a:srgbClr val="0080D7"/>
              </a:buClr>
              <a:buFont typeface="Arial" panose="020B0604020202020204" pitchFamily="34" charset="0"/>
              <a:buChar char="•"/>
            </a:pPr>
            <a:r>
              <a:rPr lang="fr-CA" sz="2000" b="1">
                <a:solidFill>
                  <a:srgbClr val="170A72"/>
                </a:solidFill>
              </a:rPr>
              <a:t>Hygiène des mains : </a:t>
            </a:r>
            <a:r>
              <a:rPr lang="fr-CA" sz="2000">
                <a:solidFill>
                  <a:srgbClr val="0080D7"/>
                </a:solidFill>
              </a:rPr>
              <a:t>obligatoire</a:t>
            </a:r>
            <a:r>
              <a:rPr lang="fr-CA" sz="2000">
                <a:solidFill>
                  <a:srgbClr val="170A72"/>
                </a:solidFill>
              </a:rPr>
              <a:t> à l’entrée et à la sortie de l’installation</a:t>
            </a:r>
          </a:p>
          <a:p>
            <a:pPr marL="180000" lvl="0" indent="-180000">
              <a:lnSpc>
                <a:spcPct val="100000"/>
              </a:lnSpc>
              <a:spcBef>
                <a:spcPts val="0"/>
              </a:spcBef>
              <a:spcAft>
                <a:spcPts val="2400"/>
              </a:spcAft>
              <a:buClr>
                <a:srgbClr val="0080D7"/>
              </a:buClr>
              <a:buFont typeface="Arial" panose="020B0604020202020204" pitchFamily="34" charset="0"/>
              <a:buChar char="•"/>
            </a:pPr>
            <a:r>
              <a:rPr lang="fr-CA" sz="2000" b="1">
                <a:solidFill>
                  <a:srgbClr val="170A72"/>
                </a:solidFill>
              </a:rPr>
              <a:t>Abstention de visite : </a:t>
            </a:r>
            <a:r>
              <a:rPr lang="fr-CA" sz="2000">
                <a:solidFill>
                  <a:srgbClr val="170A72"/>
                </a:solidFill>
              </a:rPr>
              <a:t>demandée en cas de symptômes, tels que </a:t>
            </a:r>
            <a:r>
              <a:rPr lang="fr-CA" sz="2000">
                <a:solidFill>
                  <a:srgbClr val="0080D7"/>
                </a:solidFill>
              </a:rPr>
              <a:t>fièvre, toux, diarrhée</a:t>
            </a:r>
          </a:p>
          <a:p>
            <a:pPr marL="180000" indent="-180000">
              <a:lnSpc>
                <a:spcPct val="100000"/>
              </a:lnSpc>
              <a:spcBef>
                <a:spcPts val="0"/>
              </a:spcBef>
              <a:spcAft>
                <a:spcPts val="2400"/>
              </a:spcAft>
              <a:buClr>
                <a:srgbClr val="0080D7"/>
              </a:buClr>
              <a:buFont typeface="Arial" panose="020B0604020202020204" pitchFamily="34" charset="0"/>
              <a:buChar char="•"/>
            </a:pPr>
            <a:r>
              <a:rPr lang="fr-CA" sz="2000" b="1">
                <a:solidFill>
                  <a:srgbClr val="170A72"/>
                </a:solidFill>
              </a:rPr>
              <a:t>Restriction possible des visites : </a:t>
            </a:r>
            <a:br>
              <a:rPr lang="fr-CA" sz="2000" b="1">
                <a:solidFill>
                  <a:srgbClr val="170A72"/>
                </a:solidFill>
              </a:rPr>
            </a:br>
            <a:r>
              <a:rPr lang="fr-CA" sz="2000">
                <a:solidFill>
                  <a:srgbClr val="170A72"/>
                </a:solidFill>
              </a:rPr>
              <a:t>en cas </a:t>
            </a:r>
            <a:r>
              <a:rPr lang="fr-CA" sz="2000">
                <a:solidFill>
                  <a:srgbClr val="0080D7"/>
                </a:solidFill>
              </a:rPr>
              <a:t>d’éclosions</a:t>
            </a:r>
            <a:r>
              <a:rPr lang="fr-CA" sz="2000">
                <a:solidFill>
                  <a:srgbClr val="170A72"/>
                </a:solidFill>
              </a:rPr>
              <a:t> d’infections nosocomiales, </a:t>
            </a:r>
            <a:r>
              <a:rPr lang="fr-CA" sz="2000">
                <a:solidFill>
                  <a:srgbClr val="0080D7"/>
                </a:solidFill>
              </a:rPr>
              <a:t>par décision de la Direction générale</a:t>
            </a:r>
          </a:p>
          <a:p>
            <a:pPr marL="180000" indent="-180000">
              <a:lnSpc>
                <a:spcPct val="100000"/>
              </a:lnSpc>
              <a:spcBef>
                <a:spcPts val="0"/>
              </a:spcBef>
              <a:spcAft>
                <a:spcPts val="600"/>
              </a:spcAft>
              <a:buClr>
                <a:srgbClr val="0080D7"/>
              </a:buClr>
              <a:buFont typeface="Arial" panose="020B0604020202020204" pitchFamily="34" charset="0"/>
              <a:buChar char="•"/>
            </a:pPr>
            <a:r>
              <a:rPr lang="fr-CA" sz="2000" b="1">
                <a:solidFill>
                  <a:srgbClr val="170A72"/>
                </a:solidFill>
              </a:rPr>
              <a:t>Usagers en précautions additionnelles</a:t>
            </a:r>
          </a:p>
          <a:p>
            <a:pPr marL="360000" lvl="1" indent="-180000">
              <a:lnSpc>
                <a:spcPct val="100000"/>
              </a:lnSpc>
              <a:spcBef>
                <a:spcPts val="0"/>
              </a:spcBef>
              <a:spcAft>
                <a:spcPts val="600"/>
              </a:spcAft>
              <a:buClr>
                <a:srgbClr val="0080D7"/>
              </a:buClr>
              <a:buFont typeface="Wingdings" panose="05000000000000000000" pitchFamily="2" charset="2"/>
              <a:buChar char="ü"/>
            </a:pPr>
            <a:r>
              <a:rPr lang="fr-CA" sz="2000">
                <a:solidFill>
                  <a:srgbClr val="170A72"/>
                </a:solidFill>
              </a:rPr>
              <a:t>Équipement de protection et hygiène des mains :  </a:t>
            </a:r>
            <a:r>
              <a:rPr lang="fr-CA" sz="2000">
                <a:solidFill>
                  <a:srgbClr val="0080D7"/>
                </a:solidFill>
              </a:rPr>
              <a:t>obligatoire</a:t>
            </a:r>
            <a:r>
              <a:rPr lang="fr-CA" sz="2000" u="sng">
                <a:solidFill>
                  <a:srgbClr val="170A72"/>
                </a:solidFill>
              </a:rPr>
              <a:t> </a:t>
            </a:r>
          </a:p>
          <a:p>
            <a:pPr marL="360000" lvl="1" indent="-180000">
              <a:lnSpc>
                <a:spcPct val="100000"/>
              </a:lnSpc>
              <a:spcBef>
                <a:spcPts val="0"/>
              </a:spcBef>
              <a:buClr>
                <a:srgbClr val="0080D7"/>
              </a:buClr>
              <a:buFont typeface="Wingdings" panose="05000000000000000000" pitchFamily="2" charset="2"/>
              <a:buChar char="ü"/>
            </a:pPr>
            <a:r>
              <a:rPr lang="fr-CA" sz="2000">
                <a:solidFill>
                  <a:srgbClr val="170A72"/>
                </a:solidFill>
              </a:rPr>
              <a:t>Limite stricte : </a:t>
            </a:r>
            <a:r>
              <a:rPr lang="fr-CA" sz="2000">
                <a:solidFill>
                  <a:srgbClr val="0080D7"/>
                </a:solidFill>
              </a:rPr>
              <a:t>maximum de 2 personnes par usager</a:t>
            </a:r>
            <a:r>
              <a:rPr lang="fr-CA" sz="2000">
                <a:solidFill>
                  <a:srgbClr val="170A72"/>
                </a:solidFill>
              </a:rPr>
              <a:t>, sauf exception</a:t>
            </a:r>
          </a:p>
        </p:txBody>
      </p:sp>
      <p:cxnSp>
        <p:nvCxnSpPr>
          <p:cNvPr id="12" name="Connecteur droit 11">
            <a:extLst>
              <a:ext uri="{FF2B5EF4-FFF2-40B4-BE49-F238E27FC236}">
                <a16:creationId xmlns:a16="http://schemas.microsoft.com/office/drawing/2014/main" id="{930E56DA-3BDB-B0FC-F8C1-C7F18EED2FD8}"/>
              </a:ext>
            </a:extLst>
          </p:cNvPr>
          <p:cNvCxnSpPr>
            <a:cxnSpLocks/>
          </p:cNvCxnSpPr>
          <p:nvPr/>
        </p:nvCxnSpPr>
        <p:spPr>
          <a:xfrm>
            <a:off x="838201" y="2997788"/>
            <a:ext cx="999844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Connecteur droit 12">
            <a:extLst>
              <a:ext uri="{FF2B5EF4-FFF2-40B4-BE49-F238E27FC236}">
                <a16:creationId xmlns:a16="http://schemas.microsoft.com/office/drawing/2014/main" id="{FD9F49B2-59A1-3B9F-A14A-235EA4484FA2}"/>
              </a:ext>
            </a:extLst>
          </p:cNvPr>
          <p:cNvCxnSpPr>
            <a:cxnSpLocks/>
          </p:cNvCxnSpPr>
          <p:nvPr/>
        </p:nvCxnSpPr>
        <p:spPr>
          <a:xfrm>
            <a:off x="838201" y="3594554"/>
            <a:ext cx="999844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a:extLst>
              <a:ext uri="{FF2B5EF4-FFF2-40B4-BE49-F238E27FC236}">
                <a16:creationId xmlns:a16="http://schemas.microsoft.com/office/drawing/2014/main" id="{C885C368-3A6A-B14C-C607-C188C08D227B}"/>
              </a:ext>
            </a:extLst>
          </p:cNvPr>
          <p:cNvCxnSpPr>
            <a:cxnSpLocks/>
          </p:cNvCxnSpPr>
          <p:nvPr/>
        </p:nvCxnSpPr>
        <p:spPr>
          <a:xfrm>
            <a:off x="838201" y="4181695"/>
            <a:ext cx="999844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Connecteur droit 14">
            <a:extLst>
              <a:ext uri="{FF2B5EF4-FFF2-40B4-BE49-F238E27FC236}">
                <a16:creationId xmlns:a16="http://schemas.microsoft.com/office/drawing/2014/main" id="{A8B09634-2B62-A763-9BEA-293E2C819D1B}"/>
              </a:ext>
            </a:extLst>
          </p:cNvPr>
          <p:cNvCxnSpPr>
            <a:cxnSpLocks/>
          </p:cNvCxnSpPr>
          <p:nvPr/>
        </p:nvCxnSpPr>
        <p:spPr>
          <a:xfrm>
            <a:off x="838201" y="5153847"/>
            <a:ext cx="9998449"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1105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451D3896-3C13-78BD-4E65-6FDCC727B4DF}"/>
              </a:ext>
            </a:extLst>
          </p:cNvPr>
          <p:cNvSpPr>
            <a:spLocks noGrp="1"/>
          </p:cNvSpPr>
          <p:nvPr>
            <p:ph type="subTitle" idx="1"/>
            <p:custDataLst>
              <p:tags r:id="rId1"/>
            </p:custDataLst>
          </p:nvPr>
        </p:nvSpPr>
        <p:spPr/>
        <p:txBody>
          <a:bodyPr/>
          <a:lstStyle/>
          <a:p>
            <a:r>
              <a:rPr lang="fr-CA"/>
              <a:t>Déploiement de la Politique accueillante</a:t>
            </a:r>
          </a:p>
        </p:txBody>
      </p:sp>
      <p:sp>
        <p:nvSpPr>
          <p:cNvPr id="3" name="Titre 2">
            <a:extLst>
              <a:ext uri="{FF2B5EF4-FFF2-40B4-BE49-F238E27FC236}">
                <a16:creationId xmlns:a16="http://schemas.microsoft.com/office/drawing/2014/main" id="{AD2EBAD8-0C2E-2841-5138-584D74A55958}"/>
              </a:ext>
            </a:extLst>
          </p:cNvPr>
          <p:cNvSpPr>
            <a:spLocks noGrp="1"/>
          </p:cNvSpPr>
          <p:nvPr>
            <p:ph type="title"/>
            <p:custDataLst>
              <p:tags r:id="rId2"/>
            </p:custDataLst>
          </p:nvPr>
        </p:nvSpPr>
        <p:spPr/>
        <p:txBody>
          <a:bodyPr/>
          <a:lstStyle/>
          <a:p>
            <a:r>
              <a:rPr lang="fr-CA"/>
              <a:t>Les avantages et les impacts </a:t>
            </a:r>
          </a:p>
        </p:txBody>
      </p:sp>
    </p:spTree>
    <p:extLst>
      <p:ext uri="{BB962C8B-B14F-4D97-AF65-F5344CB8AC3E}">
        <p14:creationId xmlns:p14="http://schemas.microsoft.com/office/powerpoint/2010/main" val="905095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idx="1"/>
          </p:nvPr>
        </p:nvSpPr>
        <p:spPr/>
        <p:txBody>
          <a:bodyPr/>
          <a:lstStyle/>
          <a:p>
            <a:pPr indent="542925"/>
            <a:r>
              <a:rPr lang="fr-CA">
                <a:solidFill>
                  <a:srgbClr val="08A0A0"/>
                </a:solidFill>
              </a:rPr>
              <a:t>Les usagers</a:t>
            </a:r>
          </a:p>
        </p:txBody>
      </p:sp>
      <p:sp>
        <p:nvSpPr>
          <p:cNvPr id="8" name="Espace réservé du contenu 7"/>
          <p:cNvSpPr>
            <a:spLocks noGrp="1"/>
          </p:cNvSpPr>
          <p:nvPr>
            <p:ph sz="half" idx="2"/>
          </p:nvPr>
        </p:nvSpPr>
        <p:spPr>
          <a:xfrm>
            <a:off x="815414" y="2622319"/>
            <a:ext cx="4405097" cy="3683000"/>
          </a:xfrm>
        </p:spPr>
        <p:txBody>
          <a:bodyPr vert="horz" lIns="91440" tIns="45720" rIns="91440" bIns="45720" rtlCol="0" anchor="t">
            <a:normAutofit/>
          </a:bodyPr>
          <a:lstStyle/>
          <a:p>
            <a:pPr marL="809625" lvl="1" indent="-266700">
              <a:lnSpc>
                <a:spcPct val="100000"/>
              </a:lnSpc>
              <a:spcAft>
                <a:spcPts val="600"/>
              </a:spcAft>
            </a:pPr>
            <a:r>
              <a:rPr lang="fr-CA">
                <a:solidFill>
                  <a:srgbClr val="170A72"/>
                </a:solidFill>
              </a:rPr>
              <a:t>Amélioration de l’expérience de soins</a:t>
            </a:r>
            <a:endParaRPr lang="fr-FR"/>
          </a:p>
          <a:p>
            <a:pPr marL="809625" lvl="1" indent="-266700">
              <a:lnSpc>
                <a:spcPct val="100000"/>
              </a:lnSpc>
              <a:spcAft>
                <a:spcPts val="600"/>
              </a:spcAft>
            </a:pPr>
            <a:r>
              <a:rPr lang="fr-CA">
                <a:solidFill>
                  <a:srgbClr val="170A72"/>
                </a:solidFill>
              </a:rPr>
              <a:t>Meilleure continuité </a:t>
            </a:r>
            <a:br>
              <a:rPr lang="fr-CA"/>
            </a:br>
            <a:r>
              <a:rPr lang="fr-CA">
                <a:solidFill>
                  <a:srgbClr val="170A72"/>
                </a:solidFill>
              </a:rPr>
              <a:t>des soins</a:t>
            </a:r>
            <a:endParaRPr lang="fr-CA">
              <a:solidFill>
                <a:srgbClr val="170A72"/>
              </a:solidFill>
              <a:cs typeface="Segoe UI"/>
            </a:endParaRPr>
          </a:p>
          <a:p>
            <a:pPr marL="809625" lvl="1" indent="-266700">
              <a:lnSpc>
                <a:spcPct val="100000"/>
              </a:lnSpc>
              <a:spcAft>
                <a:spcPts val="600"/>
              </a:spcAft>
            </a:pPr>
            <a:r>
              <a:rPr lang="fr-CA">
                <a:solidFill>
                  <a:srgbClr val="170A72"/>
                </a:solidFill>
              </a:rPr>
              <a:t>Respect des préférences et de la dignité</a:t>
            </a:r>
            <a:endParaRPr lang="fr-CA">
              <a:solidFill>
                <a:srgbClr val="170A72"/>
              </a:solidFill>
              <a:cs typeface="Segoe UI"/>
            </a:endParaRPr>
          </a:p>
          <a:p>
            <a:endParaRPr lang="fr-CA"/>
          </a:p>
        </p:txBody>
      </p:sp>
      <p:sp>
        <p:nvSpPr>
          <p:cNvPr id="9" name="Espace réservé du texte 8"/>
          <p:cNvSpPr>
            <a:spLocks noGrp="1"/>
          </p:cNvSpPr>
          <p:nvPr>
            <p:ph type="body" sz="quarter" idx="3"/>
          </p:nvPr>
        </p:nvSpPr>
        <p:spPr/>
        <p:txBody>
          <a:bodyPr/>
          <a:lstStyle/>
          <a:p>
            <a:pPr indent="542925"/>
            <a:r>
              <a:rPr lang="fr-CA">
                <a:solidFill>
                  <a:srgbClr val="08A0A0"/>
                </a:solidFill>
              </a:rPr>
              <a:t>Les PPA</a:t>
            </a:r>
          </a:p>
        </p:txBody>
      </p:sp>
      <p:sp>
        <p:nvSpPr>
          <p:cNvPr id="10" name="Espace réservé du contenu 9"/>
          <p:cNvSpPr>
            <a:spLocks noGrp="1"/>
          </p:cNvSpPr>
          <p:nvPr>
            <p:ph sz="quarter" idx="4"/>
          </p:nvPr>
        </p:nvSpPr>
        <p:spPr>
          <a:xfrm>
            <a:off x="5903979" y="2622319"/>
            <a:ext cx="5010455" cy="3683000"/>
          </a:xfrm>
        </p:spPr>
        <p:txBody>
          <a:bodyPr vert="horz" lIns="91440" tIns="45720" rIns="91440" bIns="45720" rtlCol="0" anchor="t">
            <a:normAutofit/>
          </a:bodyPr>
          <a:lstStyle/>
          <a:p>
            <a:pPr marL="809625" lvl="1" indent="-266700">
              <a:lnSpc>
                <a:spcPct val="100000"/>
              </a:lnSpc>
              <a:spcAft>
                <a:spcPts val="600"/>
              </a:spcAft>
            </a:pPr>
            <a:r>
              <a:rPr lang="fr-CA">
                <a:solidFill>
                  <a:srgbClr val="170A72"/>
                </a:solidFill>
              </a:rPr>
              <a:t>Reconnaissance officielle de leur rôle et leur expertise</a:t>
            </a:r>
            <a:endParaRPr lang="fr-FR"/>
          </a:p>
          <a:p>
            <a:pPr marL="809625" lvl="1" indent="-266700">
              <a:lnSpc>
                <a:spcPct val="100000"/>
              </a:lnSpc>
              <a:spcAft>
                <a:spcPts val="600"/>
              </a:spcAft>
            </a:pPr>
            <a:r>
              <a:rPr lang="fr-CA">
                <a:solidFill>
                  <a:srgbClr val="170A72"/>
                </a:solidFill>
              </a:rPr>
              <a:t>Accès facilité (suppression des horaires de visites)</a:t>
            </a:r>
            <a:endParaRPr lang="fr-CA">
              <a:solidFill>
                <a:srgbClr val="170A72"/>
              </a:solidFill>
              <a:cs typeface="Segoe UI"/>
            </a:endParaRPr>
          </a:p>
          <a:p>
            <a:pPr marL="809625" lvl="1" indent="-266700">
              <a:lnSpc>
                <a:spcPct val="100000"/>
              </a:lnSpc>
              <a:spcAft>
                <a:spcPts val="600"/>
              </a:spcAft>
            </a:pPr>
            <a:r>
              <a:rPr lang="fr-CA">
                <a:solidFill>
                  <a:srgbClr val="170A72"/>
                </a:solidFill>
              </a:rPr>
              <a:t>Participation active, selon volontés et capacités </a:t>
            </a:r>
            <a:endParaRPr lang="fr-CA">
              <a:solidFill>
                <a:srgbClr val="170A72"/>
              </a:solidFill>
              <a:cs typeface="Segoe UI"/>
            </a:endParaRPr>
          </a:p>
          <a:p>
            <a:endParaRPr lang="fr-CA"/>
          </a:p>
        </p:txBody>
      </p:sp>
      <p:sp>
        <p:nvSpPr>
          <p:cNvPr id="11" name="Espace réservé du texte 10"/>
          <p:cNvSpPr>
            <a:spLocks noGrp="1"/>
          </p:cNvSpPr>
          <p:nvPr>
            <p:ph type="body" sz="quarter" idx="13"/>
          </p:nvPr>
        </p:nvSpPr>
        <p:spPr/>
        <p:txBody>
          <a:bodyPr/>
          <a:lstStyle/>
          <a:p>
            <a:r>
              <a:rPr lang="fr-CA"/>
              <a:t>Les avantages pour…</a:t>
            </a:r>
          </a:p>
        </p:txBody>
      </p:sp>
      <p:pic>
        <p:nvPicPr>
          <p:cNvPr id="12" name="Imag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27" y="2157665"/>
            <a:ext cx="506888" cy="506888"/>
          </a:xfrm>
          <a:prstGeom prst="rect">
            <a:avLst/>
          </a:prstGeom>
        </p:spPr>
      </p:pic>
      <p:pic>
        <p:nvPicPr>
          <p:cNvPr id="14" name="Imag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3979" y="2157665"/>
            <a:ext cx="508717" cy="508717"/>
          </a:xfrm>
          <a:prstGeom prst="rect">
            <a:avLst/>
          </a:prstGeom>
        </p:spPr>
      </p:pic>
    </p:spTree>
    <p:extLst>
      <p:ext uri="{BB962C8B-B14F-4D97-AF65-F5344CB8AC3E}">
        <p14:creationId xmlns:p14="http://schemas.microsoft.com/office/powerpoint/2010/main" val="240237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414" y="2159330"/>
            <a:ext cx="462989" cy="462989"/>
          </a:xfrm>
          <a:prstGeom prst="rect">
            <a:avLst/>
          </a:prstGeom>
        </p:spPr>
      </p:pic>
      <p:sp>
        <p:nvSpPr>
          <p:cNvPr id="2" name="Espace réservé du texte 1"/>
          <p:cNvSpPr>
            <a:spLocks noGrp="1"/>
          </p:cNvSpPr>
          <p:nvPr>
            <p:ph type="body" idx="1"/>
          </p:nvPr>
        </p:nvSpPr>
        <p:spPr/>
        <p:txBody>
          <a:bodyPr/>
          <a:lstStyle/>
          <a:p>
            <a:pPr indent="447675"/>
            <a:r>
              <a:rPr lang="fr-CA" sz="2500">
                <a:solidFill>
                  <a:srgbClr val="08A0A0"/>
                </a:solidFill>
              </a:rPr>
              <a:t>Le personnel et l’organisation</a:t>
            </a:r>
          </a:p>
        </p:txBody>
      </p:sp>
      <p:sp>
        <p:nvSpPr>
          <p:cNvPr id="3" name="Espace réservé du contenu 2"/>
          <p:cNvSpPr>
            <a:spLocks noGrp="1"/>
          </p:cNvSpPr>
          <p:nvPr>
            <p:ph sz="half" idx="2"/>
          </p:nvPr>
        </p:nvSpPr>
        <p:spPr>
          <a:xfrm>
            <a:off x="815415" y="2775625"/>
            <a:ext cx="4392126" cy="3529693"/>
          </a:xfrm>
        </p:spPr>
        <p:txBody>
          <a:bodyPr/>
          <a:lstStyle/>
          <a:p>
            <a:pPr marL="714375" lvl="1" indent="-266700">
              <a:lnSpc>
                <a:spcPct val="100000"/>
              </a:lnSpc>
              <a:spcAft>
                <a:spcPts val="600"/>
              </a:spcAft>
            </a:pPr>
            <a:r>
              <a:rPr lang="fr-CA" sz="2100">
                <a:solidFill>
                  <a:srgbClr val="170A72"/>
                </a:solidFill>
              </a:rPr>
              <a:t>Harmonisation des pratiques</a:t>
            </a:r>
          </a:p>
          <a:p>
            <a:pPr marL="714375" lvl="1" indent="-266700">
              <a:lnSpc>
                <a:spcPct val="100000"/>
              </a:lnSpc>
              <a:spcAft>
                <a:spcPts val="600"/>
              </a:spcAft>
            </a:pPr>
            <a:r>
              <a:rPr lang="fr-CA" sz="2100">
                <a:solidFill>
                  <a:srgbClr val="170A72"/>
                </a:solidFill>
              </a:rPr>
              <a:t>Renforcement de la culture de partenariat</a:t>
            </a:r>
          </a:p>
          <a:p>
            <a:pPr marL="714375" lvl="1" indent="-266700">
              <a:lnSpc>
                <a:spcPct val="100000"/>
              </a:lnSpc>
              <a:spcAft>
                <a:spcPts val="600"/>
              </a:spcAft>
            </a:pPr>
            <a:r>
              <a:rPr lang="fr-CA" sz="2100">
                <a:solidFill>
                  <a:srgbClr val="170A72"/>
                </a:solidFill>
              </a:rPr>
              <a:t>Amélioration de la communication</a:t>
            </a:r>
          </a:p>
          <a:p>
            <a:pPr marL="714375" lvl="1" indent="-266700">
              <a:lnSpc>
                <a:spcPct val="100000"/>
              </a:lnSpc>
              <a:spcAft>
                <a:spcPts val="600"/>
              </a:spcAft>
            </a:pPr>
            <a:r>
              <a:rPr lang="fr-CA" sz="2100">
                <a:solidFill>
                  <a:srgbClr val="170A72"/>
                </a:solidFill>
              </a:rPr>
              <a:t>Réduction des tensions </a:t>
            </a:r>
            <a:br>
              <a:rPr lang="fr-CA" sz="2100">
                <a:solidFill>
                  <a:srgbClr val="170A72"/>
                </a:solidFill>
              </a:rPr>
            </a:br>
            <a:r>
              <a:rPr lang="fr-CA" sz="2100">
                <a:solidFill>
                  <a:srgbClr val="170A72"/>
                </a:solidFill>
              </a:rPr>
              <a:t>(liées aux heures de visites)</a:t>
            </a:r>
          </a:p>
          <a:p>
            <a:endParaRPr lang="fr-CA"/>
          </a:p>
        </p:txBody>
      </p:sp>
      <p:sp>
        <p:nvSpPr>
          <p:cNvPr id="4" name="Espace réservé du texte 3"/>
          <p:cNvSpPr>
            <a:spLocks noGrp="1"/>
          </p:cNvSpPr>
          <p:nvPr>
            <p:ph type="body" sz="quarter" idx="3"/>
          </p:nvPr>
        </p:nvSpPr>
        <p:spPr/>
        <p:txBody>
          <a:bodyPr/>
          <a:lstStyle/>
          <a:p>
            <a:pPr indent="447675"/>
            <a:r>
              <a:rPr lang="fr-CA" sz="2500">
                <a:solidFill>
                  <a:srgbClr val="08A0A0"/>
                </a:solidFill>
              </a:rPr>
              <a:t>Qualité et sécurité des soins</a:t>
            </a:r>
          </a:p>
        </p:txBody>
      </p:sp>
      <p:sp>
        <p:nvSpPr>
          <p:cNvPr id="5" name="Espace réservé du contenu 4"/>
          <p:cNvSpPr>
            <a:spLocks noGrp="1"/>
          </p:cNvSpPr>
          <p:nvPr>
            <p:ph sz="quarter" idx="4"/>
          </p:nvPr>
        </p:nvSpPr>
        <p:spPr>
          <a:xfrm>
            <a:off x="5903979" y="2775625"/>
            <a:ext cx="5010455" cy="3529694"/>
          </a:xfrm>
        </p:spPr>
        <p:txBody>
          <a:bodyPr vert="horz" lIns="91440" tIns="45720" rIns="91440" bIns="45720" rtlCol="0">
            <a:normAutofit/>
          </a:bodyPr>
          <a:lstStyle/>
          <a:p>
            <a:pPr marL="714375" lvl="1" indent="-266700">
              <a:lnSpc>
                <a:spcPct val="100000"/>
              </a:lnSpc>
              <a:spcAft>
                <a:spcPts val="600"/>
              </a:spcAft>
            </a:pPr>
            <a:r>
              <a:rPr lang="fr-CA" sz="2100">
                <a:solidFill>
                  <a:srgbClr val="170A72"/>
                </a:solidFill>
              </a:rPr>
              <a:t>Meilleure prise en charge globale</a:t>
            </a:r>
          </a:p>
          <a:p>
            <a:pPr marL="714375" lvl="1" indent="-266700">
              <a:lnSpc>
                <a:spcPct val="100000"/>
              </a:lnSpc>
              <a:spcAft>
                <a:spcPts val="600"/>
              </a:spcAft>
            </a:pPr>
            <a:r>
              <a:rPr lang="fr-CA" sz="2100">
                <a:solidFill>
                  <a:srgbClr val="170A72"/>
                </a:solidFill>
              </a:rPr>
              <a:t>Respect des normes et orientations ministérielles</a:t>
            </a:r>
            <a:endParaRPr lang="fr-CA" sz="2100">
              <a:solidFill>
                <a:srgbClr val="170A72"/>
              </a:solidFill>
              <a:cs typeface="Segoe UI"/>
            </a:endParaRPr>
          </a:p>
          <a:p>
            <a:pPr marL="714375" lvl="1" indent="-266700">
              <a:lnSpc>
                <a:spcPct val="100000"/>
              </a:lnSpc>
              <a:spcAft>
                <a:spcPts val="600"/>
              </a:spcAft>
            </a:pPr>
            <a:r>
              <a:rPr lang="fr-CA" sz="2100">
                <a:solidFill>
                  <a:srgbClr val="170A72"/>
                </a:solidFill>
              </a:rPr>
              <a:t>Prévention des risques (encadrement clair pour PCI et sécurité)</a:t>
            </a:r>
            <a:endParaRPr lang="fr-CA" sz="2100"/>
          </a:p>
        </p:txBody>
      </p:sp>
      <p:sp>
        <p:nvSpPr>
          <p:cNvPr id="6" name="Espace réservé du texte 5"/>
          <p:cNvSpPr>
            <a:spLocks noGrp="1"/>
          </p:cNvSpPr>
          <p:nvPr>
            <p:ph type="body" sz="quarter" idx="13"/>
          </p:nvPr>
        </p:nvSpPr>
        <p:spPr/>
        <p:txBody>
          <a:bodyPr/>
          <a:lstStyle/>
          <a:p>
            <a:r>
              <a:rPr lang="fr-CA"/>
              <a:t>Les avantages pour…</a:t>
            </a:r>
          </a:p>
          <a:p>
            <a:endParaRPr lang="fr-CA"/>
          </a:p>
        </p:txBody>
      </p:sp>
      <p:pic>
        <p:nvPicPr>
          <p:cNvPr id="12" name="Imag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3979" y="2232382"/>
            <a:ext cx="389937" cy="389937"/>
          </a:xfrm>
          <a:prstGeom prst="rect">
            <a:avLst/>
          </a:prstGeom>
        </p:spPr>
      </p:pic>
    </p:spTree>
    <p:extLst>
      <p:ext uri="{BB962C8B-B14F-4D97-AF65-F5344CB8AC3E}">
        <p14:creationId xmlns:p14="http://schemas.microsoft.com/office/powerpoint/2010/main" val="1560969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p:txBody>
          <a:bodyPr/>
          <a:lstStyle/>
          <a:p>
            <a:r>
              <a:rPr lang="fr-CA"/>
              <a:t>Les impacts anticipés</a:t>
            </a:r>
          </a:p>
        </p:txBody>
      </p:sp>
      <p:sp>
        <p:nvSpPr>
          <p:cNvPr id="5" name="Espace réservé du contenu 4"/>
          <p:cNvSpPr>
            <a:spLocks noGrp="1"/>
          </p:cNvSpPr>
          <p:nvPr>
            <p:ph idx="1"/>
          </p:nvPr>
        </p:nvSpPr>
        <p:spPr/>
        <p:txBody>
          <a:bodyPr/>
          <a:lstStyle/>
          <a:p>
            <a:pPr marL="342900" indent="-342900">
              <a:lnSpc>
                <a:spcPct val="100000"/>
              </a:lnSpc>
              <a:spcBef>
                <a:spcPts val="0"/>
              </a:spcBef>
              <a:spcAft>
                <a:spcPts val="1200"/>
              </a:spcAft>
              <a:buClr>
                <a:srgbClr val="0080D7"/>
              </a:buClr>
              <a:buFont typeface="Arial" panose="020B0604020202020204" pitchFamily="34" charset="0"/>
              <a:buChar char="•"/>
            </a:pPr>
            <a:r>
              <a:rPr lang="fr-CA"/>
              <a:t>Transformation de la culture organisationnelle</a:t>
            </a:r>
          </a:p>
          <a:p>
            <a:pPr marL="342900" indent="-342900">
              <a:lnSpc>
                <a:spcPct val="100000"/>
              </a:lnSpc>
              <a:spcBef>
                <a:spcPts val="0"/>
              </a:spcBef>
              <a:spcAft>
                <a:spcPts val="1200"/>
              </a:spcAft>
              <a:buClr>
                <a:srgbClr val="0080D7"/>
              </a:buClr>
              <a:buFont typeface="Arial" panose="020B0604020202020204" pitchFamily="34" charset="0"/>
              <a:buChar char="•"/>
            </a:pPr>
            <a:r>
              <a:rPr lang="fr-CA"/>
              <a:t>Adaptation et harmonisation des pratiques cliniques et de gestion</a:t>
            </a:r>
          </a:p>
          <a:p>
            <a:pPr marL="342900" indent="-342900">
              <a:lnSpc>
                <a:spcPct val="100000"/>
              </a:lnSpc>
              <a:spcBef>
                <a:spcPts val="0"/>
              </a:spcBef>
              <a:spcAft>
                <a:spcPts val="1200"/>
              </a:spcAft>
              <a:buClr>
                <a:srgbClr val="0080D7"/>
              </a:buClr>
              <a:buFont typeface="Arial" panose="020B0604020202020204" pitchFamily="34" charset="0"/>
              <a:buChar char="•"/>
            </a:pPr>
            <a:r>
              <a:rPr lang="fr-CA"/>
              <a:t>Mobilisation des équipes et gestion du changement</a:t>
            </a:r>
            <a:endParaRPr lang="en-US"/>
          </a:p>
          <a:p>
            <a:endParaRPr lang="fr-CA"/>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1800" y="5648325"/>
            <a:ext cx="588785" cy="588785"/>
          </a:xfrm>
          <a:prstGeom prst="rect">
            <a:avLst/>
          </a:prstGeom>
        </p:spPr>
      </p:pic>
    </p:spTree>
    <p:extLst>
      <p:ext uri="{BB962C8B-B14F-4D97-AF65-F5344CB8AC3E}">
        <p14:creationId xmlns:p14="http://schemas.microsoft.com/office/powerpoint/2010/main" val="894651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4EBF6B-22E9-BF12-1B5D-6F88D42AB008}"/>
              </a:ext>
            </a:extLst>
          </p:cNvPr>
          <p:cNvSpPr>
            <a:spLocks noGrp="1"/>
          </p:cNvSpPr>
          <p:nvPr>
            <p:ph type="title"/>
            <p:custDataLst>
              <p:tags r:id="rId1"/>
            </p:custDataLst>
          </p:nvPr>
        </p:nvSpPr>
        <p:spPr>
          <a:xfrm>
            <a:off x="909144" y="1857092"/>
            <a:ext cx="6011419" cy="544083"/>
          </a:xfrm>
        </p:spPr>
        <p:txBody>
          <a:bodyPr>
            <a:normAutofit/>
          </a:bodyPr>
          <a:lstStyle/>
          <a:p>
            <a:r>
              <a:rPr lang="fr-CA"/>
              <a:t>Stratégie de communication en 2 volets : </a:t>
            </a:r>
          </a:p>
        </p:txBody>
      </p:sp>
      <p:sp>
        <p:nvSpPr>
          <p:cNvPr id="8" name="Espace réservé du texte 7">
            <a:extLst>
              <a:ext uri="{FF2B5EF4-FFF2-40B4-BE49-F238E27FC236}">
                <a16:creationId xmlns:a16="http://schemas.microsoft.com/office/drawing/2014/main" id="{5C5E8B6B-ADEF-D923-D9B5-03210D59F887}"/>
              </a:ext>
            </a:extLst>
          </p:cNvPr>
          <p:cNvSpPr>
            <a:spLocks noGrp="1"/>
          </p:cNvSpPr>
          <p:nvPr>
            <p:ph type="body" sz="quarter" idx="14"/>
            <p:custDataLst>
              <p:tags r:id="rId2"/>
            </p:custDataLst>
          </p:nvPr>
        </p:nvSpPr>
        <p:spPr/>
        <p:txBody>
          <a:bodyPr>
            <a:normAutofit/>
          </a:bodyPr>
          <a:lstStyle/>
          <a:p>
            <a:r>
              <a:rPr lang="fr-CA" sz="2700"/>
              <a:t>Déploiement et prochaines étapes</a:t>
            </a:r>
          </a:p>
        </p:txBody>
      </p:sp>
      <p:sp>
        <p:nvSpPr>
          <p:cNvPr id="7" name="Rectangle 6">
            <a:extLst>
              <a:ext uri="{FF2B5EF4-FFF2-40B4-BE49-F238E27FC236}">
                <a16:creationId xmlns:a16="http://schemas.microsoft.com/office/drawing/2014/main" id="{D6C22293-0729-8229-B473-F07876A8ADC4}"/>
              </a:ext>
            </a:extLst>
          </p:cNvPr>
          <p:cNvSpPr/>
          <p:nvPr>
            <p:custDataLst>
              <p:tags r:id="rId3"/>
            </p:custDataLst>
          </p:nvPr>
        </p:nvSpPr>
        <p:spPr>
          <a:xfrm>
            <a:off x="11536218" y="5786581"/>
            <a:ext cx="364836" cy="10621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5A46C23F-826E-62BC-A0F4-A4794BA054CD}"/>
              </a:ext>
            </a:extLst>
          </p:cNvPr>
          <p:cNvSpPr txBox="1"/>
          <p:nvPr/>
        </p:nvSpPr>
        <p:spPr>
          <a:xfrm>
            <a:off x="880162" y="2992083"/>
            <a:ext cx="5295011" cy="2631490"/>
          </a:xfrm>
          <a:prstGeom prst="rect">
            <a:avLst/>
          </a:prstGeom>
          <a:noFill/>
        </p:spPr>
        <p:txBody>
          <a:bodyPr wrap="square" lIns="91440" tIns="45720" rIns="91440" bIns="45720" anchor="t">
            <a:spAutoFit/>
          </a:bodyPr>
          <a:lstStyle/>
          <a:p>
            <a:pPr>
              <a:spcAft>
                <a:spcPts val="600"/>
              </a:spcAft>
            </a:pPr>
            <a:r>
              <a:rPr lang="fr-CA" b="1">
                <a:solidFill>
                  <a:srgbClr val="170A72"/>
                </a:solidFill>
              </a:rPr>
              <a:t>Boite</a:t>
            </a:r>
            <a:r>
              <a:rPr lang="fr-CA" b="1" kern="1200">
                <a:solidFill>
                  <a:srgbClr val="170A72"/>
                </a:solidFill>
              </a:rPr>
              <a:t> à outils pour les gestionnaires incluant: </a:t>
            </a:r>
            <a:endParaRPr lang="fr-FR">
              <a:cs typeface="Segoe UI"/>
            </a:endParaRPr>
          </a:p>
          <a:p>
            <a:pPr marL="285750" indent="-285750">
              <a:spcAft>
                <a:spcPts val="600"/>
              </a:spcAft>
              <a:buClr>
                <a:srgbClr val="0080D7"/>
              </a:buClr>
              <a:buFont typeface="Arial"/>
              <a:buChar char="•"/>
            </a:pPr>
            <a:r>
              <a:rPr lang="fr-CA" kern="1200">
                <a:solidFill>
                  <a:srgbClr val="170A72"/>
                </a:solidFill>
              </a:rPr>
              <a:t>Affiche pour les employés</a:t>
            </a:r>
            <a:endParaRPr lang="fr-CA" kern="1200">
              <a:solidFill>
                <a:srgbClr val="170A72"/>
              </a:solidFill>
              <a:cs typeface="Segoe UI"/>
            </a:endParaRPr>
          </a:p>
          <a:p>
            <a:pPr marL="285750" indent="-285750">
              <a:spcAft>
                <a:spcPts val="600"/>
              </a:spcAft>
              <a:buClr>
                <a:srgbClr val="0080D7"/>
              </a:buClr>
              <a:buFont typeface="Arial"/>
              <a:buChar char="•"/>
            </a:pPr>
            <a:r>
              <a:rPr lang="fr-CA" kern="1200">
                <a:solidFill>
                  <a:srgbClr val="170A72"/>
                </a:solidFill>
              </a:rPr>
              <a:t>Foire aux questions </a:t>
            </a:r>
            <a:endParaRPr lang="fr-CA" kern="1200">
              <a:solidFill>
                <a:srgbClr val="170A72"/>
              </a:solidFill>
              <a:cs typeface="Segoe UI"/>
            </a:endParaRPr>
          </a:p>
          <a:p>
            <a:pPr marL="285750" indent="-285750">
              <a:spcAft>
                <a:spcPts val="600"/>
              </a:spcAft>
              <a:buClr>
                <a:srgbClr val="0080D7"/>
              </a:buClr>
              <a:buFont typeface="Arial"/>
              <a:buChar char="•"/>
            </a:pPr>
            <a:r>
              <a:rPr lang="fr-CA" kern="1200">
                <a:solidFill>
                  <a:srgbClr val="170A72"/>
                </a:solidFill>
              </a:rPr>
              <a:t>Capsule d’animation employés/gestionnaires</a:t>
            </a:r>
            <a:endParaRPr lang="fr-CA" kern="1200">
              <a:solidFill>
                <a:srgbClr val="170A72"/>
              </a:solidFill>
              <a:cs typeface="Segoe UI"/>
            </a:endParaRPr>
          </a:p>
          <a:p>
            <a:pPr marL="285750" indent="-285750">
              <a:spcAft>
                <a:spcPts val="600"/>
              </a:spcAft>
              <a:buClr>
                <a:srgbClr val="0080D7"/>
              </a:buClr>
              <a:buFont typeface="Arial"/>
              <a:buChar char="•"/>
            </a:pPr>
            <a:r>
              <a:rPr lang="fr-CA" kern="1200">
                <a:solidFill>
                  <a:srgbClr val="170A72"/>
                </a:solidFill>
              </a:rPr>
              <a:t>Présentation clé en main</a:t>
            </a:r>
            <a:endParaRPr lang="fr-CA" kern="1200">
              <a:solidFill>
                <a:srgbClr val="170A72"/>
              </a:solidFill>
              <a:cs typeface="Segoe UI"/>
            </a:endParaRPr>
          </a:p>
          <a:p>
            <a:pPr>
              <a:spcAft>
                <a:spcPts val="600"/>
              </a:spcAft>
              <a:buClr>
                <a:srgbClr val="0080D7"/>
              </a:buClr>
            </a:pPr>
            <a:br>
              <a:rPr lang="fr-CA" sz="900" b="1">
                <a:solidFill>
                  <a:srgbClr val="170A72"/>
                </a:solidFill>
              </a:rPr>
            </a:br>
            <a:r>
              <a:rPr lang="fr-CA" b="1">
                <a:solidFill>
                  <a:srgbClr val="170A72"/>
                </a:solidFill>
              </a:rPr>
              <a:t>Page Intranet </a:t>
            </a:r>
            <a:r>
              <a:rPr lang="fr-CA" b="1">
                <a:solidFill>
                  <a:srgbClr val="170A72"/>
                </a:solidFill>
                <a:hlinkClick r:id="rId6"/>
              </a:rPr>
              <a:t>Politique accueillante </a:t>
            </a:r>
            <a:endParaRPr lang="fr-CA" b="1">
              <a:solidFill>
                <a:srgbClr val="170A72"/>
              </a:solidFill>
            </a:endParaRPr>
          </a:p>
          <a:p>
            <a:pPr lvl="0">
              <a:spcAft>
                <a:spcPts val="600"/>
              </a:spcAft>
              <a:buClr>
                <a:srgbClr val="0080D7"/>
              </a:buClr>
            </a:pPr>
            <a:endParaRPr lang="fr-CA" kern="1200">
              <a:solidFill>
                <a:srgbClr val="170A72"/>
              </a:solidFill>
            </a:endParaRPr>
          </a:p>
        </p:txBody>
      </p:sp>
      <p:sp>
        <p:nvSpPr>
          <p:cNvPr id="11" name="ZoneTexte 10">
            <a:extLst>
              <a:ext uri="{FF2B5EF4-FFF2-40B4-BE49-F238E27FC236}">
                <a16:creationId xmlns:a16="http://schemas.microsoft.com/office/drawing/2014/main" id="{5C55CBB6-98E7-CB91-FD37-DAF570F21189}"/>
              </a:ext>
            </a:extLst>
          </p:cNvPr>
          <p:cNvSpPr txBox="1"/>
          <p:nvPr/>
        </p:nvSpPr>
        <p:spPr>
          <a:xfrm>
            <a:off x="876172" y="2482837"/>
            <a:ext cx="5088739" cy="400110"/>
          </a:xfrm>
          <a:prstGeom prst="rect">
            <a:avLst/>
          </a:prstGeom>
          <a:noFill/>
        </p:spPr>
        <p:txBody>
          <a:bodyPr wrap="square" lIns="91440" tIns="45720" rIns="91440" bIns="45720" anchor="t">
            <a:spAutoFit/>
          </a:bodyPr>
          <a:lstStyle/>
          <a:p>
            <a:r>
              <a:rPr lang="fr-CA" sz="2000" b="1" kern="1200">
                <a:solidFill>
                  <a:srgbClr val="170A72"/>
                </a:solidFill>
              </a:rPr>
              <a:t>Déploiement à l’interne</a:t>
            </a:r>
            <a:r>
              <a:rPr lang="fr-CA" sz="2000" b="1">
                <a:solidFill>
                  <a:srgbClr val="170A72"/>
                </a:solidFill>
              </a:rPr>
              <a:t> cet automne </a:t>
            </a:r>
            <a:endParaRPr lang="fr-FR">
              <a:solidFill>
                <a:srgbClr val="170A72"/>
              </a:solidFill>
            </a:endParaRPr>
          </a:p>
        </p:txBody>
      </p:sp>
      <p:pic>
        <p:nvPicPr>
          <p:cNvPr id="22" name="Imag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78026" y="4901450"/>
            <a:ext cx="389937" cy="389937"/>
          </a:xfrm>
          <a:prstGeom prst="rect">
            <a:avLst/>
          </a:prstGeom>
        </p:spPr>
      </p:pic>
      <p:sp>
        <p:nvSpPr>
          <p:cNvPr id="10" name="ZoneTexte 9">
            <a:extLst>
              <a:ext uri="{FF2B5EF4-FFF2-40B4-BE49-F238E27FC236}">
                <a16:creationId xmlns:a16="http://schemas.microsoft.com/office/drawing/2014/main" id="{FF3FFAE2-1CB7-A6E6-4183-C0881AB82198}"/>
              </a:ext>
            </a:extLst>
          </p:cNvPr>
          <p:cNvSpPr txBox="1"/>
          <p:nvPr/>
        </p:nvSpPr>
        <p:spPr>
          <a:xfrm>
            <a:off x="6747293" y="3202269"/>
            <a:ext cx="4788925" cy="1077218"/>
          </a:xfrm>
          <a:prstGeom prst="rect">
            <a:avLst/>
          </a:prstGeom>
          <a:noFill/>
        </p:spPr>
        <p:txBody>
          <a:bodyPr wrap="square">
            <a:spAutoFit/>
          </a:bodyPr>
          <a:lstStyle/>
          <a:p>
            <a:pPr marL="285750" lvl="0" indent="-285750">
              <a:spcAft>
                <a:spcPts val="600"/>
              </a:spcAft>
              <a:buClr>
                <a:srgbClr val="0080D7"/>
              </a:buClr>
              <a:buFont typeface="Arial" panose="020B0604020202020204" pitchFamily="34" charset="0"/>
              <a:buChar char="•"/>
            </a:pPr>
            <a:r>
              <a:rPr lang="fr-CA" kern="1200">
                <a:solidFill>
                  <a:srgbClr val="170A72"/>
                </a:solidFill>
              </a:rPr>
              <a:t>Affiche pour les usagers et leurs proches</a:t>
            </a:r>
          </a:p>
          <a:p>
            <a:pPr marL="285750" lvl="0" indent="-285750">
              <a:spcAft>
                <a:spcPts val="600"/>
              </a:spcAft>
              <a:buClr>
                <a:srgbClr val="0080D7"/>
              </a:buClr>
              <a:buFont typeface="Arial" panose="020B0604020202020204" pitchFamily="34" charset="0"/>
              <a:buChar char="•"/>
            </a:pPr>
            <a:r>
              <a:rPr lang="fr-CA" kern="1200">
                <a:solidFill>
                  <a:srgbClr val="170A72"/>
                </a:solidFill>
              </a:rPr>
              <a:t>Foire aux questions</a:t>
            </a:r>
          </a:p>
          <a:p>
            <a:pPr marL="285750" lvl="0" indent="-285750">
              <a:spcAft>
                <a:spcPts val="600"/>
              </a:spcAft>
              <a:buClr>
                <a:srgbClr val="0080D7"/>
              </a:buClr>
              <a:buFont typeface="Arial" panose="020B0604020202020204" pitchFamily="34" charset="0"/>
              <a:buChar char="•"/>
            </a:pPr>
            <a:r>
              <a:rPr lang="fr-CA" kern="1200">
                <a:solidFill>
                  <a:srgbClr val="170A72"/>
                </a:solidFill>
              </a:rPr>
              <a:t>Article Portail Santé Montérégie</a:t>
            </a:r>
          </a:p>
        </p:txBody>
      </p:sp>
      <p:sp>
        <p:nvSpPr>
          <p:cNvPr id="12" name="ZoneTexte 11">
            <a:extLst>
              <a:ext uri="{FF2B5EF4-FFF2-40B4-BE49-F238E27FC236}">
                <a16:creationId xmlns:a16="http://schemas.microsoft.com/office/drawing/2014/main" id="{6997A73D-BA32-69F7-B407-1C05F4AC44A1}"/>
              </a:ext>
            </a:extLst>
          </p:cNvPr>
          <p:cNvSpPr txBox="1"/>
          <p:nvPr/>
        </p:nvSpPr>
        <p:spPr>
          <a:xfrm>
            <a:off x="6747293" y="2493801"/>
            <a:ext cx="4782597" cy="400110"/>
          </a:xfrm>
          <a:prstGeom prst="rect">
            <a:avLst/>
          </a:prstGeom>
          <a:noFill/>
        </p:spPr>
        <p:txBody>
          <a:bodyPr wrap="square" lIns="91440" tIns="45720" rIns="91440" bIns="45720" anchor="t">
            <a:spAutoFit/>
          </a:bodyPr>
          <a:lstStyle/>
          <a:p>
            <a:r>
              <a:rPr lang="fr-CA" sz="2000" b="1" kern="1200">
                <a:solidFill>
                  <a:srgbClr val="170A72"/>
                </a:solidFill>
              </a:rPr>
              <a:t>Déploiement à l’externe</a:t>
            </a:r>
            <a:r>
              <a:rPr lang="fr-CA" sz="2000" b="1">
                <a:solidFill>
                  <a:srgbClr val="170A72"/>
                </a:solidFill>
              </a:rPr>
              <a:t> à l'hiver 2027</a:t>
            </a:r>
            <a:endParaRPr lang="fr-CA" sz="2000" b="1" kern="1200">
              <a:solidFill>
                <a:srgbClr val="170A72"/>
              </a:solidFill>
            </a:endParaRPr>
          </a:p>
        </p:txBody>
      </p:sp>
      <p:pic>
        <p:nvPicPr>
          <p:cNvPr id="3" name="Imag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64948" y="4670118"/>
            <a:ext cx="1465176" cy="1465176"/>
          </a:xfrm>
          <a:prstGeom prst="rect">
            <a:avLst/>
          </a:prstGeom>
        </p:spPr>
      </p:pic>
      <p:cxnSp>
        <p:nvCxnSpPr>
          <p:cNvPr id="6" name="Connecteur droit 5">
            <a:extLst>
              <a:ext uri="{FF2B5EF4-FFF2-40B4-BE49-F238E27FC236}">
                <a16:creationId xmlns:a16="http://schemas.microsoft.com/office/drawing/2014/main" id="{F01C0416-343E-2999-E056-4DD8D892780F}"/>
              </a:ext>
            </a:extLst>
          </p:cNvPr>
          <p:cNvCxnSpPr>
            <a:cxnSpLocks/>
          </p:cNvCxnSpPr>
          <p:nvPr/>
        </p:nvCxnSpPr>
        <p:spPr>
          <a:xfrm>
            <a:off x="6505955" y="2503157"/>
            <a:ext cx="0" cy="2427753"/>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8057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75D01-C25B-8DEB-858E-92DAF205AF4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A1521B-73E6-1A93-8080-A6FDBBC6B170}"/>
              </a:ext>
            </a:extLst>
          </p:cNvPr>
          <p:cNvSpPr>
            <a:spLocks noGrp="1"/>
          </p:cNvSpPr>
          <p:nvPr>
            <p:ph type="body" sz="quarter" idx="13"/>
            <p:custDataLst>
              <p:tags r:id="rId1"/>
            </p:custDataLst>
          </p:nvPr>
        </p:nvSpPr>
        <p:spPr>
          <a:xfrm>
            <a:off x="840316" y="729045"/>
            <a:ext cx="10513484" cy="670984"/>
          </a:xfrm>
        </p:spPr>
        <p:txBody>
          <a:bodyPr vert="horz" lIns="91440" tIns="45720" rIns="91440" bIns="45720" rtlCol="0" anchorCtr="0">
            <a:normAutofit/>
          </a:bodyPr>
          <a:lstStyle/>
          <a:p>
            <a:r>
              <a:rPr lang="fr-CA" sz="2700"/>
              <a:t>Messages clés à retenir</a:t>
            </a:r>
            <a:endParaRPr lang="fr-CA" sz="2700" kern="1200"/>
          </a:p>
        </p:txBody>
      </p:sp>
      <p:sp>
        <p:nvSpPr>
          <p:cNvPr id="4" name="Espace réservé du numéro de diapositive 3" hidden="1">
            <a:extLst>
              <a:ext uri="{FF2B5EF4-FFF2-40B4-BE49-F238E27FC236}">
                <a16:creationId xmlns:a16="http://schemas.microsoft.com/office/drawing/2014/main" id="{D9A441F1-8923-2423-BE6F-5D3882D25198}"/>
              </a:ext>
            </a:extLst>
          </p:cNvPr>
          <p:cNvSpPr>
            <a:spLocks noGrp="1"/>
          </p:cNvSpPr>
          <p:nvPr>
            <p:ph type="sldNum" sz="quarter" idx="4294967295"/>
            <p:custDataLst>
              <p:tags r:id="rId2"/>
            </p:custDataLst>
          </p:nvPr>
        </p:nvSpPr>
        <p:spPr>
          <a:xfrm>
            <a:off x="8875845" y="6329362"/>
            <a:ext cx="2743200" cy="366183"/>
          </a:xfrm>
        </p:spPr>
        <p:txBody>
          <a:bodyPr vert="horz" lIns="91440" tIns="45720" rIns="91440" bIns="45720" rtlCol="0" anchor="ctr">
            <a:normAutofit/>
          </a:bodyPr>
          <a:lstStyle/>
          <a:p>
            <a:pPr>
              <a:spcAft>
                <a:spcPts val="600"/>
              </a:spcAft>
            </a:pPr>
            <a:fld id="{40E6BFDD-DC63-4867-A7BD-B76920326FC0}" type="slidenum">
              <a:rPr lang="fr-CA" smtClean="0"/>
              <a:pPr>
                <a:spcAft>
                  <a:spcPts val="600"/>
                </a:spcAft>
              </a:pPr>
              <a:t>26</a:t>
            </a:fld>
            <a:endParaRPr lang="fr-CA"/>
          </a:p>
        </p:txBody>
      </p:sp>
      <p:sp>
        <p:nvSpPr>
          <p:cNvPr id="5" name="Rectangle : coins arrondis 4">
            <a:extLst>
              <a:ext uri="{FF2B5EF4-FFF2-40B4-BE49-F238E27FC236}">
                <a16:creationId xmlns:a16="http://schemas.microsoft.com/office/drawing/2014/main" id="{2120734B-1061-46A7-0C14-B0F43A1D4AE0}"/>
              </a:ext>
            </a:extLst>
          </p:cNvPr>
          <p:cNvSpPr/>
          <p:nvPr/>
        </p:nvSpPr>
        <p:spPr>
          <a:xfrm>
            <a:off x="838200" y="1989767"/>
            <a:ext cx="2957512" cy="2878466"/>
          </a:xfrm>
          <a:prstGeom prst="roundRect">
            <a:avLst>
              <a:gd name="adj" fmla="val 10000"/>
            </a:avLst>
          </a:prstGeom>
          <a:solidFill>
            <a:srgbClr val="08A0A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fr-CA"/>
          </a:p>
        </p:txBody>
      </p:sp>
      <p:grpSp>
        <p:nvGrpSpPr>
          <p:cNvPr id="7" name="Groupe 6">
            <a:extLst>
              <a:ext uri="{FF2B5EF4-FFF2-40B4-BE49-F238E27FC236}">
                <a16:creationId xmlns:a16="http://schemas.microsoft.com/office/drawing/2014/main" id="{0810F30D-AB42-76F8-9C60-CE23C074CFFD}"/>
              </a:ext>
            </a:extLst>
          </p:cNvPr>
          <p:cNvGrpSpPr/>
          <p:nvPr/>
        </p:nvGrpSpPr>
        <p:grpSpPr>
          <a:xfrm>
            <a:off x="1166812" y="2301949"/>
            <a:ext cx="2957512" cy="2878466"/>
            <a:chOff x="328612" y="1391955"/>
            <a:chExt cx="2957512" cy="1878020"/>
          </a:xfrm>
        </p:grpSpPr>
        <p:sp>
          <p:nvSpPr>
            <p:cNvPr id="17" name="Rectangle : coins arrondis 16">
              <a:extLst>
                <a:ext uri="{FF2B5EF4-FFF2-40B4-BE49-F238E27FC236}">
                  <a16:creationId xmlns:a16="http://schemas.microsoft.com/office/drawing/2014/main" id="{CEFF6338-FB0F-8B28-F1B3-FFC695A1D17E}"/>
                </a:ext>
              </a:extLst>
            </p:cNvPr>
            <p:cNvSpPr/>
            <p:nvPr/>
          </p:nvSpPr>
          <p:spPr>
            <a:xfrm>
              <a:off x="328612" y="1391955"/>
              <a:ext cx="2957512" cy="1878020"/>
            </a:xfrm>
            <a:prstGeom prst="roundRect">
              <a:avLst>
                <a:gd name="adj" fmla="val 10000"/>
              </a:avLst>
            </a:pr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fr-CA" sz="2000"/>
            </a:p>
          </p:txBody>
        </p:sp>
        <p:sp>
          <p:nvSpPr>
            <p:cNvPr id="18" name="Rectangle : coins arrondis 5">
              <a:extLst>
                <a:ext uri="{FF2B5EF4-FFF2-40B4-BE49-F238E27FC236}">
                  <a16:creationId xmlns:a16="http://schemas.microsoft.com/office/drawing/2014/main" id="{838519B5-00DF-E5D3-95F4-AE8BEA7CB5F1}"/>
                </a:ext>
              </a:extLst>
            </p:cNvPr>
            <p:cNvSpPr txBox="1"/>
            <p:nvPr/>
          </p:nvSpPr>
          <p:spPr>
            <a:xfrm>
              <a:off x="383617" y="1446960"/>
              <a:ext cx="2847502" cy="176801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CA" sz="2000" b="1" kern="1200"/>
                <a:t>Les PPA ne sont </a:t>
              </a:r>
              <a:br>
                <a:rPr lang="fr-CA" sz="2000" b="1" kern="1200"/>
              </a:br>
              <a:r>
                <a:rPr lang="fr-CA" sz="2000" b="1" kern="1200"/>
                <a:t>pas des visiteurs, </a:t>
              </a:r>
              <a:br>
                <a:rPr lang="fr-CA" sz="2000" b="1" kern="1200"/>
              </a:br>
              <a:r>
                <a:rPr lang="fr-CA" sz="2000" b="1" kern="1200"/>
                <a:t>mais des partenaires </a:t>
              </a:r>
              <a:br>
                <a:rPr lang="fr-CA" sz="2000" b="1" kern="1200"/>
              </a:br>
              <a:r>
                <a:rPr lang="fr-CA" sz="2000" b="1" kern="1200"/>
                <a:t>de soins. </a:t>
              </a:r>
              <a:endParaRPr lang="en-US" sz="2000" kern="1200"/>
            </a:p>
          </p:txBody>
        </p:sp>
      </p:grpSp>
      <p:sp>
        <p:nvSpPr>
          <p:cNvPr id="9" name="Rectangle : coins arrondis 8">
            <a:extLst>
              <a:ext uri="{FF2B5EF4-FFF2-40B4-BE49-F238E27FC236}">
                <a16:creationId xmlns:a16="http://schemas.microsoft.com/office/drawing/2014/main" id="{57C38B1C-F156-9C5C-A4F8-C21DCA2AD430}"/>
              </a:ext>
            </a:extLst>
          </p:cNvPr>
          <p:cNvSpPr/>
          <p:nvPr/>
        </p:nvSpPr>
        <p:spPr>
          <a:xfrm>
            <a:off x="4452937" y="1989767"/>
            <a:ext cx="2957512" cy="2878466"/>
          </a:xfrm>
          <a:prstGeom prst="roundRect">
            <a:avLst>
              <a:gd name="adj" fmla="val 10000"/>
            </a:avLst>
          </a:prstGeom>
          <a:solidFill>
            <a:srgbClr val="08A0A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fr-CA"/>
          </a:p>
        </p:txBody>
      </p:sp>
      <p:grpSp>
        <p:nvGrpSpPr>
          <p:cNvPr id="10" name="Groupe 9">
            <a:extLst>
              <a:ext uri="{FF2B5EF4-FFF2-40B4-BE49-F238E27FC236}">
                <a16:creationId xmlns:a16="http://schemas.microsoft.com/office/drawing/2014/main" id="{0C9126DD-4792-EDDD-0336-DCEB01059880}"/>
              </a:ext>
            </a:extLst>
          </p:cNvPr>
          <p:cNvGrpSpPr/>
          <p:nvPr/>
        </p:nvGrpSpPr>
        <p:grpSpPr>
          <a:xfrm>
            <a:off x="4781550" y="2301949"/>
            <a:ext cx="2957512" cy="2878466"/>
            <a:chOff x="3943350" y="1391955"/>
            <a:chExt cx="2957512" cy="1878020"/>
          </a:xfrm>
        </p:grpSpPr>
        <p:sp>
          <p:nvSpPr>
            <p:cNvPr id="15" name="Rectangle : coins arrondis 14">
              <a:extLst>
                <a:ext uri="{FF2B5EF4-FFF2-40B4-BE49-F238E27FC236}">
                  <a16:creationId xmlns:a16="http://schemas.microsoft.com/office/drawing/2014/main" id="{8AD73CFA-5FDA-648A-B940-B439AD224FF6}"/>
                </a:ext>
              </a:extLst>
            </p:cNvPr>
            <p:cNvSpPr/>
            <p:nvPr/>
          </p:nvSpPr>
          <p:spPr>
            <a:xfrm>
              <a:off x="3943350" y="1391955"/>
              <a:ext cx="2957512" cy="1878020"/>
            </a:xfrm>
            <a:prstGeom prst="roundRect">
              <a:avLst>
                <a:gd name="adj" fmla="val 10000"/>
              </a:avLst>
            </a:pr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fr-CA" sz="2000"/>
            </a:p>
          </p:txBody>
        </p:sp>
        <p:sp>
          <p:nvSpPr>
            <p:cNvPr id="16" name="Rectangle : coins arrondis 8">
              <a:extLst>
                <a:ext uri="{FF2B5EF4-FFF2-40B4-BE49-F238E27FC236}">
                  <a16:creationId xmlns:a16="http://schemas.microsoft.com/office/drawing/2014/main" id="{FAB6838A-C107-E72B-84B4-E9326E2347D3}"/>
                </a:ext>
              </a:extLst>
            </p:cNvPr>
            <p:cNvSpPr txBox="1"/>
            <p:nvPr/>
          </p:nvSpPr>
          <p:spPr>
            <a:xfrm>
              <a:off x="3998355" y="1446960"/>
              <a:ext cx="2847502" cy="176801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CA" sz="2000" b="1" kern="1200"/>
                <a:t>Ensemble, on assure des soins plus sûrs </a:t>
              </a:r>
              <a:br>
                <a:rPr lang="fr-CA" sz="2000" b="1" kern="1200"/>
              </a:br>
              <a:r>
                <a:rPr lang="fr-CA" sz="2000" b="1" kern="1200"/>
                <a:t>et plus humains. </a:t>
              </a:r>
            </a:p>
          </p:txBody>
        </p:sp>
      </p:grpSp>
      <p:sp>
        <p:nvSpPr>
          <p:cNvPr id="11" name="Rectangle : coins arrondis 10">
            <a:extLst>
              <a:ext uri="{FF2B5EF4-FFF2-40B4-BE49-F238E27FC236}">
                <a16:creationId xmlns:a16="http://schemas.microsoft.com/office/drawing/2014/main" id="{6FBE0F47-9FE2-1BCE-A9BF-A86FB05531BA}"/>
              </a:ext>
            </a:extLst>
          </p:cNvPr>
          <p:cNvSpPr/>
          <p:nvPr/>
        </p:nvSpPr>
        <p:spPr>
          <a:xfrm>
            <a:off x="8067675" y="1989767"/>
            <a:ext cx="2957512" cy="2878466"/>
          </a:xfrm>
          <a:prstGeom prst="roundRect">
            <a:avLst>
              <a:gd name="adj" fmla="val 10000"/>
            </a:avLst>
          </a:prstGeom>
          <a:solidFill>
            <a:srgbClr val="08A0A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fr-CA"/>
          </a:p>
        </p:txBody>
      </p:sp>
      <p:grpSp>
        <p:nvGrpSpPr>
          <p:cNvPr id="12" name="Groupe 11">
            <a:extLst>
              <a:ext uri="{FF2B5EF4-FFF2-40B4-BE49-F238E27FC236}">
                <a16:creationId xmlns:a16="http://schemas.microsoft.com/office/drawing/2014/main" id="{5B91A015-8173-3D89-67AD-24A92ECAA373}"/>
              </a:ext>
            </a:extLst>
          </p:cNvPr>
          <p:cNvGrpSpPr/>
          <p:nvPr/>
        </p:nvGrpSpPr>
        <p:grpSpPr>
          <a:xfrm>
            <a:off x="8396287" y="2301949"/>
            <a:ext cx="2957512" cy="2878466"/>
            <a:chOff x="7558087" y="1391955"/>
            <a:chExt cx="2957512" cy="1878020"/>
          </a:xfrm>
        </p:grpSpPr>
        <p:sp>
          <p:nvSpPr>
            <p:cNvPr id="13" name="Rectangle : coins arrondis 12">
              <a:extLst>
                <a:ext uri="{FF2B5EF4-FFF2-40B4-BE49-F238E27FC236}">
                  <a16:creationId xmlns:a16="http://schemas.microsoft.com/office/drawing/2014/main" id="{1C569110-D624-A6BB-A5F0-B7A256512F15}"/>
                </a:ext>
              </a:extLst>
            </p:cNvPr>
            <p:cNvSpPr/>
            <p:nvPr/>
          </p:nvSpPr>
          <p:spPr>
            <a:xfrm>
              <a:off x="7558087" y="1391955"/>
              <a:ext cx="2957512" cy="1878020"/>
            </a:xfrm>
            <a:prstGeom prst="roundRect">
              <a:avLst>
                <a:gd name="adj" fmla="val 10000"/>
              </a:avLst>
            </a:pr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fr-CA" sz="2000"/>
            </a:p>
          </p:txBody>
        </p:sp>
        <p:sp>
          <p:nvSpPr>
            <p:cNvPr id="14" name="Rectangle : coins arrondis 11">
              <a:extLst>
                <a:ext uri="{FF2B5EF4-FFF2-40B4-BE49-F238E27FC236}">
                  <a16:creationId xmlns:a16="http://schemas.microsoft.com/office/drawing/2014/main" id="{D7FC314B-B5F8-21B7-79FB-49015FB30E06}"/>
                </a:ext>
              </a:extLst>
            </p:cNvPr>
            <p:cNvSpPr txBox="1"/>
            <p:nvPr/>
          </p:nvSpPr>
          <p:spPr>
            <a:xfrm>
              <a:off x="7613092" y="1446960"/>
              <a:ext cx="2847502" cy="176801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CA" sz="2000" b="1" kern="1200"/>
                <a:t>Un milieu qui </a:t>
              </a:r>
              <a:br>
                <a:rPr lang="fr-CA" sz="2000" b="1" kern="1200"/>
              </a:br>
              <a:r>
                <a:rPr lang="fr-CA" sz="2000" b="1" kern="1200"/>
                <a:t>accueille bien les proches aidants est </a:t>
              </a:r>
              <a:br>
                <a:rPr lang="fr-CA" sz="2000" b="1" kern="1200"/>
              </a:br>
              <a:r>
                <a:rPr lang="fr-CA" sz="2000" b="1" kern="1200"/>
                <a:t>un milieu où l’usager se sent plus soutenu et moins isolé. </a:t>
              </a:r>
              <a:endParaRPr lang="en-US" sz="2000" kern="1200"/>
            </a:p>
          </p:txBody>
        </p:sp>
      </p:grpSp>
      <p:sp>
        <p:nvSpPr>
          <p:cNvPr id="3" name="Ellipse 2">
            <a:extLst>
              <a:ext uri="{FF2B5EF4-FFF2-40B4-BE49-F238E27FC236}">
                <a16:creationId xmlns:a16="http://schemas.microsoft.com/office/drawing/2014/main" id="{F87ADB02-6361-DA19-A7EF-05722F0009C8}"/>
              </a:ext>
            </a:extLst>
          </p:cNvPr>
          <p:cNvSpPr/>
          <p:nvPr/>
        </p:nvSpPr>
        <p:spPr>
          <a:xfrm>
            <a:off x="2431338" y="4997160"/>
            <a:ext cx="2547285" cy="990873"/>
          </a:xfrm>
          <a:prstGeom prst="ellipse">
            <a:avLst/>
          </a:prstGeom>
          <a:solidFill>
            <a:srgbClr val="0080D7"/>
          </a:solidFill>
          <a:ln>
            <a:solidFill>
              <a:srgbClr val="170A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a:t>Des alliés pour les intervenants </a:t>
            </a:r>
          </a:p>
        </p:txBody>
      </p:sp>
    </p:spTree>
    <p:extLst>
      <p:ext uri="{BB962C8B-B14F-4D97-AF65-F5344CB8AC3E}">
        <p14:creationId xmlns:p14="http://schemas.microsoft.com/office/powerpoint/2010/main" val="3468812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custDataLst>
              <p:tags r:id="rId1"/>
            </p:custDataLst>
          </p:nvPr>
        </p:nvSpPr>
        <p:spPr>
          <a:xfrm>
            <a:off x="1295400" y="1784350"/>
            <a:ext cx="8101013" cy="3100388"/>
          </a:xfrm>
          <a:prstGeom prst="rect">
            <a:avLst/>
          </a:prstGeom>
        </p:spPr>
        <p:txBody>
          <a:bodyPr/>
          <a:lstStyle/>
          <a:p>
            <a:r>
              <a:rPr lang="fr-CA" sz="4800" cap="all">
                <a:solidFill>
                  <a:schemeClr val="bg1"/>
                </a:solidFill>
                <a:latin typeface="Segoe UI Semibold" panose="020B0702040204020203" pitchFamily="34" charset="0"/>
                <a:cs typeface="Segoe UI Semibold" panose="020B0702040204020203" pitchFamily="34" charset="0"/>
              </a:rPr>
              <a:t>Période </a:t>
            </a:r>
            <a:br>
              <a:rPr lang="fr-CA" sz="4800" cap="all">
                <a:solidFill>
                  <a:schemeClr val="bg1"/>
                </a:solidFill>
                <a:latin typeface="Segoe UI Semibold" panose="020B0702040204020203" pitchFamily="34" charset="0"/>
                <a:cs typeface="Segoe UI Semibold" panose="020B0702040204020203" pitchFamily="34" charset="0"/>
              </a:rPr>
            </a:br>
            <a:r>
              <a:rPr lang="fr-CA" sz="4800" cap="all">
                <a:solidFill>
                  <a:schemeClr val="bg1"/>
                </a:solidFill>
                <a:latin typeface="Segoe UI Semibold" panose="020B0702040204020203" pitchFamily="34" charset="0"/>
                <a:cs typeface="Segoe UI Semibold" panose="020B0702040204020203" pitchFamily="34" charset="0"/>
              </a:rPr>
              <a:t>de questions </a:t>
            </a:r>
            <a:br>
              <a:rPr lang="fr-CA" sz="4800" cap="all">
                <a:solidFill>
                  <a:schemeClr val="bg1"/>
                </a:solidFill>
                <a:latin typeface="Segoe UI Semibold" panose="020B0702040204020203" pitchFamily="34" charset="0"/>
                <a:cs typeface="Segoe UI Semibold" panose="020B0702040204020203" pitchFamily="34" charset="0"/>
              </a:rPr>
            </a:br>
            <a:r>
              <a:rPr lang="fr-CA" sz="4800" cap="all">
                <a:solidFill>
                  <a:schemeClr val="bg1"/>
                </a:solidFill>
                <a:latin typeface="Segoe UI Semibold" panose="020B0702040204020203" pitchFamily="34" charset="0"/>
                <a:cs typeface="Segoe UI Semibold" panose="020B0702040204020203" pitchFamily="34" charset="0"/>
              </a:rPr>
              <a:t>et commentaires</a:t>
            </a:r>
          </a:p>
        </p:txBody>
      </p:sp>
    </p:spTree>
    <p:extLst>
      <p:ext uri="{BB962C8B-B14F-4D97-AF65-F5344CB8AC3E}">
        <p14:creationId xmlns:p14="http://schemas.microsoft.com/office/powerpoint/2010/main" val="22498967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4"/>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4"/>
</p:tagLst>
</file>

<file path=ppt/tags/tag19.xml><?xml version="1.0" encoding="utf-8"?>
<p:tagLst xmlns:a="http://schemas.openxmlformats.org/drawingml/2006/main" xmlns:r="http://schemas.openxmlformats.org/officeDocument/2006/relationships" xmlns:p="http://schemas.openxmlformats.org/presentationml/2006/main">
  <p:tag name="NUM" val="6"/>
</p:tagLst>
</file>

<file path=ppt/tags/tag20.xml><?xml version="1.0" encoding="utf-8"?>
<p:tagLst xmlns:a="http://schemas.openxmlformats.org/drawingml/2006/main" xmlns:r="http://schemas.openxmlformats.org/officeDocument/2006/relationships" xmlns:p="http://schemas.openxmlformats.org/presentationml/2006/main">
  <p:tag name="NUM" val="6"/>
</p:tagLst>
</file>

<file path=ppt/tags/tag21.xml><?xml version="1.0" encoding="utf-8"?>
<p:tagLst xmlns:a="http://schemas.openxmlformats.org/drawingml/2006/main" xmlns:r="http://schemas.openxmlformats.org/officeDocument/2006/relationships" xmlns:p="http://schemas.openxmlformats.org/presentationml/2006/main">
  <p:tag name="NUM" val="6"/>
</p:tagLst>
</file>

<file path=ppt/tags/tag22.xml><?xml version="1.0" encoding="utf-8"?>
<p:tagLst xmlns:a="http://schemas.openxmlformats.org/drawingml/2006/main" xmlns:r="http://schemas.openxmlformats.org/officeDocument/2006/relationships" xmlns:p="http://schemas.openxmlformats.org/presentationml/2006/main">
  <p:tag name="NUM" val="6"/>
</p:tagLst>
</file>

<file path=ppt/tags/tag23.xml><?xml version="1.0" encoding="utf-8"?>
<p:tagLst xmlns:a="http://schemas.openxmlformats.org/drawingml/2006/main" xmlns:r="http://schemas.openxmlformats.org/officeDocument/2006/relationships" xmlns:p="http://schemas.openxmlformats.org/presentationml/2006/main">
  <p:tag name="NUM" val="6"/>
</p:tagLst>
</file>

<file path=ppt/tags/tag24.xml><?xml version="1.0" encoding="utf-8"?>
<p:tagLst xmlns:a="http://schemas.openxmlformats.org/drawingml/2006/main" xmlns:r="http://schemas.openxmlformats.org/officeDocument/2006/relationships" xmlns:p="http://schemas.openxmlformats.org/presentationml/2006/main">
  <p:tag name="NUM" val="6"/>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5"/>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4"/>
</p:tagLst>
</file>

<file path=ppt/tags/tag29.xml><?xml version="1.0" encoding="utf-8"?>
<p:tagLst xmlns:a="http://schemas.openxmlformats.org/drawingml/2006/main" xmlns:r="http://schemas.openxmlformats.org/officeDocument/2006/relationships" xmlns:p="http://schemas.openxmlformats.org/presentationml/2006/main">
  <p:tag name="NUM" val="12"/>
</p:tagLst>
</file>

<file path=ppt/tags/tag30.xml><?xml version="1.0" encoding="utf-8"?>
<p:tagLst xmlns:a="http://schemas.openxmlformats.org/drawingml/2006/main" xmlns:r="http://schemas.openxmlformats.org/officeDocument/2006/relationships" xmlns:p="http://schemas.openxmlformats.org/presentationml/2006/main">
  <p:tag name="NUM" val="2"/>
</p:tagLst>
</file>

<file path=ppt/tags/tag31.xml><?xml version="1.0" encoding="utf-8"?>
<p:tagLst xmlns:a="http://schemas.openxmlformats.org/drawingml/2006/main" xmlns:r="http://schemas.openxmlformats.org/officeDocument/2006/relationships" xmlns:p="http://schemas.openxmlformats.org/presentationml/2006/main">
  <p:tag name="NUM" val="4"/>
</p:tagLst>
</file>

<file path=ppt/tags/tag32.xml><?xml version="1.0" encoding="utf-8"?>
<p:tagLst xmlns:a="http://schemas.openxmlformats.org/drawingml/2006/main" xmlns:r="http://schemas.openxmlformats.org/officeDocument/2006/relationships" xmlns:p="http://schemas.openxmlformats.org/presentationml/2006/main">
  <p:tag name="NUM" val="6"/>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4"/>
</p:tagLst>
</file>

<file path=ppt/tags/tag35.xml><?xml version="1.0" encoding="utf-8"?>
<p:tagLst xmlns:a="http://schemas.openxmlformats.org/drawingml/2006/main" xmlns:r="http://schemas.openxmlformats.org/officeDocument/2006/relationships" xmlns:p="http://schemas.openxmlformats.org/presentationml/2006/main">
  <p:tag name="NUM" val="6"/>
</p:tagLst>
</file>

<file path=ppt/tags/tag36.xml><?xml version="1.0" encoding="utf-8"?>
<p:tagLst xmlns:a="http://schemas.openxmlformats.org/drawingml/2006/main" xmlns:r="http://schemas.openxmlformats.org/officeDocument/2006/relationships" xmlns:p="http://schemas.openxmlformats.org/presentationml/2006/main">
  <p:tag name="NUM" val="7"/>
</p:tagLst>
</file>

<file path=ppt/tags/tag37.xml><?xml version="1.0" encoding="utf-8"?>
<p:tagLst xmlns:a="http://schemas.openxmlformats.org/drawingml/2006/main" xmlns:r="http://schemas.openxmlformats.org/officeDocument/2006/relationships" xmlns:p="http://schemas.openxmlformats.org/presentationml/2006/main">
  <p:tag name="NUM" val="9"/>
</p:tagLst>
</file>

<file path=ppt/tags/tag38.xml><?xml version="1.0" encoding="utf-8"?>
<p:tagLst xmlns:a="http://schemas.openxmlformats.org/drawingml/2006/main" xmlns:r="http://schemas.openxmlformats.org/officeDocument/2006/relationships" xmlns:p="http://schemas.openxmlformats.org/presentationml/2006/main">
  <p:tag name="NUM" val="10"/>
</p:tagLst>
</file>

<file path=ppt/tags/tag39.xml><?xml version="1.0" encoding="utf-8"?>
<p:tagLst xmlns:a="http://schemas.openxmlformats.org/drawingml/2006/main" xmlns:r="http://schemas.openxmlformats.org/officeDocument/2006/relationships" xmlns:p="http://schemas.openxmlformats.org/presentationml/2006/main">
  <p:tag name="NUM" val="11"/>
</p:tagLst>
</file>

<file path=ppt/tags/tag40.xml><?xml version="1.0" encoding="utf-8"?>
<p:tagLst xmlns:a="http://schemas.openxmlformats.org/drawingml/2006/main" xmlns:r="http://schemas.openxmlformats.org/officeDocument/2006/relationships" xmlns:p="http://schemas.openxmlformats.org/presentationml/2006/main">
  <p:tag name="NUM" val="12"/>
</p:tagLst>
</file>

<file path=ppt/tags/tag41.xml><?xml version="1.0" encoding="utf-8"?>
<p:tagLst xmlns:a="http://schemas.openxmlformats.org/drawingml/2006/main" xmlns:r="http://schemas.openxmlformats.org/officeDocument/2006/relationships" xmlns:p="http://schemas.openxmlformats.org/presentationml/2006/main">
  <p:tag name="NUM" val="10"/>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4"/>
</p:tagLst>
</file>

<file path=ppt/tags/tag44.xml><?xml version="1.0" encoding="utf-8"?>
<p:tagLst xmlns:a="http://schemas.openxmlformats.org/drawingml/2006/main" xmlns:r="http://schemas.openxmlformats.org/officeDocument/2006/relationships" xmlns:p="http://schemas.openxmlformats.org/presentationml/2006/main">
  <p:tag name="NUM" val="6"/>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ags/tag46.xml><?xml version="1.0" encoding="utf-8"?>
<p:tagLst xmlns:a="http://schemas.openxmlformats.org/drawingml/2006/main" xmlns:r="http://schemas.openxmlformats.org/officeDocument/2006/relationships" xmlns:p="http://schemas.openxmlformats.org/presentationml/2006/main">
  <p:tag name="NUM" val="2"/>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5"/>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Pages_intérieures_vides">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90348F22-7E22-4965-9B34-137E1831B3ED}"/>
    </a:ext>
  </a:extLst>
</a:theme>
</file>

<file path=ppt/theme/theme2.xml><?xml version="1.0" encoding="utf-8"?>
<a:theme xmlns:a="http://schemas.openxmlformats.org/drawingml/2006/main" name="Santé Québec - Couverture foncé">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000" b="1" dirty="0">
            <a:solidFill>
              <a:schemeClr val="tx1">
                <a:lumMod val="40000"/>
                <a:lumOff val="60000"/>
              </a:schemeClr>
            </a:solidFill>
            <a:latin typeface="Segoe UI Light" panose="020B0502040204020203" pitchFamily="34" charset="0"/>
            <a:cs typeface="Segoe UI Light" panose="020B0502040204020203" pitchFamily="34" charset="0"/>
          </a:defRPr>
        </a:defPPr>
      </a:lstStyle>
    </a:txDef>
  </a:objectDefaults>
  <a:extraClrSchemeLst/>
  <a:extLst>
    <a:ext uri="{05A4C25C-085E-4340-85A3-A5531E510DB2}">
      <thm15:themeFamily xmlns:thm15="http://schemas.microsoft.com/office/thememl/2012/main" name="Présentation2" id="{BC1CC8A2-63FC-4B15-9C74-6D77AB04E01B}" vid="{F8FC4645-DFF9-4F6D-BE7E-21EBC9A99B2C}"/>
    </a:ext>
  </a:extLst>
</a:theme>
</file>

<file path=ppt/theme/theme3.xml><?xml version="1.0" encoding="utf-8"?>
<a:theme xmlns:a="http://schemas.openxmlformats.org/drawingml/2006/main" name="3_Santé Québec - Tabledesmatieres">
  <a:themeElements>
    <a:clrScheme name="SQc Thème 2026">
      <a:dk1>
        <a:srgbClr val="170A72"/>
      </a:dk1>
      <a:lt1>
        <a:sysClr val="window" lastClr="FFFFFF"/>
      </a:lt1>
      <a:dk2>
        <a:srgbClr val="0B0439"/>
      </a:dk2>
      <a:lt2>
        <a:srgbClr val="E8FCFA"/>
      </a:lt2>
      <a:accent1>
        <a:srgbClr val="0080D7"/>
      </a:accent1>
      <a:accent2>
        <a:srgbClr val="08A0A0"/>
      </a:accent2>
      <a:accent3>
        <a:srgbClr val="90F1E9"/>
      </a:accent3>
      <a:accent4>
        <a:srgbClr val="1C8540"/>
      </a:accent4>
      <a:accent5>
        <a:srgbClr val="FFCF00"/>
      </a:accent5>
      <a:accent6>
        <a:srgbClr val="FF4F30"/>
      </a:accent6>
      <a:hlink>
        <a:srgbClr val="7A7AEB"/>
      </a:hlink>
      <a:folHlink>
        <a:srgbClr val="0080D7"/>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43A65BB0-4C0E-43C0-8B6C-DE8E7C71D317}"/>
    </a:ext>
  </a:extLst>
</a:theme>
</file>

<file path=ppt/theme/theme4.xml><?xml version="1.0" encoding="utf-8"?>
<a:theme xmlns:a="http://schemas.openxmlformats.org/drawingml/2006/main" name="Pages_Intérieures_Bande_Bleue">
  <a:themeElements>
    <a:clrScheme name="SCQ2026">
      <a:dk1>
        <a:srgbClr val="04041A"/>
      </a:dk1>
      <a:lt1>
        <a:sysClr val="window" lastClr="FFFFFF"/>
      </a:lt1>
      <a:dk2>
        <a:srgbClr val="170A72"/>
      </a:dk2>
      <a:lt2>
        <a:srgbClr val="E8FCFA"/>
      </a:lt2>
      <a:accent1>
        <a:srgbClr val="0080D7"/>
      </a:accent1>
      <a:accent2>
        <a:srgbClr val="08A0A0"/>
      </a:accent2>
      <a:accent3>
        <a:srgbClr val="90F1E9"/>
      </a:accent3>
      <a:accent4>
        <a:srgbClr val="1C8540"/>
      </a:accent4>
      <a:accent5>
        <a:srgbClr val="FFCF00"/>
      </a:accent5>
      <a:accent6>
        <a:srgbClr val="FF4F30"/>
      </a:accent6>
      <a:hlink>
        <a:srgbClr val="7A7AEB"/>
      </a:hlink>
      <a:folHlink>
        <a:srgbClr val="0080D7"/>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27E3C610-1913-44A4-84FF-D89DCDFDEDF4}"/>
    </a:ext>
  </a:extLst>
</a:theme>
</file>

<file path=ppt/theme/theme5.xml><?xml version="1.0" encoding="utf-8"?>
<a:theme xmlns:a="http://schemas.openxmlformats.org/drawingml/2006/main" name="Fermeture">
  <a:themeElements>
    <a:clrScheme name="SCQ2026">
      <a:dk1>
        <a:srgbClr val="04041A"/>
      </a:dk1>
      <a:lt1>
        <a:sysClr val="window" lastClr="FFFFFF"/>
      </a:lt1>
      <a:dk2>
        <a:srgbClr val="170A72"/>
      </a:dk2>
      <a:lt2>
        <a:srgbClr val="E8FCFA"/>
      </a:lt2>
      <a:accent1>
        <a:srgbClr val="0080D7"/>
      </a:accent1>
      <a:accent2>
        <a:srgbClr val="08A0A0"/>
      </a:accent2>
      <a:accent3>
        <a:srgbClr val="90F1E9"/>
      </a:accent3>
      <a:accent4>
        <a:srgbClr val="1C8540"/>
      </a:accent4>
      <a:accent5>
        <a:srgbClr val="FFCF00"/>
      </a:accent5>
      <a:accent6>
        <a:srgbClr val="FF4F30"/>
      </a:accent6>
      <a:hlink>
        <a:srgbClr val="7A7AEB"/>
      </a:hlink>
      <a:folHlink>
        <a:srgbClr val="0080D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5C405298-3511-4698-8AB7-BA1DC9D1103A}"/>
    </a:ext>
  </a:extLst>
</a:theme>
</file>

<file path=ppt/theme/theme6.xml><?xml version="1.0" encoding="utf-8"?>
<a:theme xmlns:a="http://schemas.openxmlformats.org/drawingml/2006/main" name="5_Santé Québec - Tabledesmatieres">
  <a:themeElements>
    <a:clrScheme name="SQc Thème 2026">
      <a:dk1>
        <a:srgbClr val="170A72"/>
      </a:dk1>
      <a:lt1>
        <a:sysClr val="window" lastClr="FFFFFF"/>
      </a:lt1>
      <a:dk2>
        <a:srgbClr val="0B0439"/>
      </a:dk2>
      <a:lt2>
        <a:srgbClr val="E8FCFA"/>
      </a:lt2>
      <a:accent1>
        <a:srgbClr val="0080D7"/>
      </a:accent1>
      <a:accent2>
        <a:srgbClr val="08A0A0"/>
      </a:accent2>
      <a:accent3>
        <a:srgbClr val="90F1E9"/>
      </a:accent3>
      <a:accent4>
        <a:srgbClr val="1C8540"/>
      </a:accent4>
      <a:accent5>
        <a:srgbClr val="FFCF00"/>
      </a:accent5>
      <a:accent6>
        <a:srgbClr val="FF4F30"/>
      </a:accent6>
      <a:hlink>
        <a:srgbClr val="7A7AEB"/>
      </a:hlink>
      <a:folHlink>
        <a:srgbClr val="0080D7"/>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ontérégie-Est" id="{4C49C15A-2673-49FF-A299-EBFC2244805F}" vid="{81AC86CF-F2D5-483B-95B9-AEB37AD2895B}"/>
    </a:ext>
  </a:extLst>
</a:theme>
</file>

<file path=ppt/theme/theme7.xml><?xml version="1.0" encoding="utf-8"?>
<a:theme xmlns:a="http://schemas.openxmlformats.org/drawingml/2006/main" name="1_Santé Québec - Page éclat">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B8078FFB-9A83-4D36-AC77-878C810F3E98}"/>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7ac2df6-2f58-4dbb-9be1-77510212de55">
      <Terms xmlns="http://schemas.microsoft.com/office/infopath/2007/PartnerControls"/>
    </lcf76f155ced4ddcb4097134ff3c332f>
    <TaxCatchAll xmlns="07e37426-8ae7-4667-bdc6-d440cb2dbda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C939A76A8B31429839DDA9857B934F" ma:contentTypeVersion="11" ma:contentTypeDescription="Create a new document." ma:contentTypeScope="" ma:versionID="8f53edd06cdf2c70cb7fadfd4d11fde1">
  <xsd:schema xmlns:xsd="http://www.w3.org/2001/XMLSchema" xmlns:xs="http://www.w3.org/2001/XMLSchema" xmlns:p="http://schemas.microsoft.com/office/2006/metadata/properties" xmlns:ns2="b7ac2df6-2f58-4dbb-9be1-77510212de55" xmlns:ns3="07e37426-8ae7-4667-bdc6-d440cb2dbda1" targetNamespace="http://schemas.microsoft.com/office/2006/metadata/properties" ma:root="true" ma:fieldsID="1f542398abf90e89497c50ab396171c5" ns2:_="" ns3:_="">
    <xsd:import namespace="b7ac2df6-2f58-4dbb-9be1-77510212de55"/>
    <xsd:import namespace="07e37426-8ae7-4667-bdc6-d440cb2dbd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ac2df6-2f58-4dbb-9be1-77510212de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0125e5a-fbbd-4a39-926c-a359310fd25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e37426-8ae7-4667-bdc6-d440cb2dbda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3843d16-1fc1-4bf6-8597-76e7db18de69}" ma:internalName="TaxCatchAll" ma:showField="CatchAllData" ma:web="07e37426-8ae7-4667-bdc6-d440cb2dbd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417A1E-F353-4F07-B420-B9272EDDE4B7}">
  <ds:schemaRefs>
    <ds:schemaRef ds:uri="http://schemas.microsoft.com/sharepoint/v3/contenttype/forms"/>
  </ds:schemaRefs>
</ds:datastoreItem>
</file>

<file path=customXml/itemProps2.xml><?xml version="1.0" encoding="utf-8"?>
<ds:datastoreItem xmlns:ds="http://schemas.openxmlformats.org/officeDocument/2006/customXml" ds:itemID="{309339FE-0420-451B-985D-0A95BA42189D}">
  <ds:schemaRefs>
    <ds:schemaRef ds:uri="07e37426-8ae7-4667-bdc6-d440cb2dbda1"/>
    <ds:schemaRef ds:uri="b7ac2df6-2f58-4dbb-9be1-77510212de5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2929F16-4E3C-4A27-80A7-38EDAD75C46C}">
  <ds:schemaRefs>
    <ds:schemaRef ds:uri="07e37426-8ae7-4667-bdc6-d440cb2dbda1"/>
    <ds:schemaRef ds:uri="b7ac2df6-2f58-4dbb-9be1-77510212de5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Gabarit_PPT_MO</Template>
  <Application>Microsoft Office PowerPoint</Application>
  <PresentationFormat>Grand écran</PresentationFormat>
  <Slides>27</Slides>
  <Notes>27</Notes>
  <HiddenSlides>0</HiddenSlides>
  <ScaleCrop>false</ScaleCrop>
  <HeadingPairs>
    <vt:vector size="4" baseType="variant">
      <vt:variant>
        <vt:lpstr>Thème</vt:lpstr>
      </vt:variant>
      <vt:variant>
        <vt:i4>7</vt:i4>
      </vt:variant>
      <vt:variant>
        <vt:lpstr>Titres des diapositives</vt:lpstr>
      </vt:variant>
      <vt:variant>
        <vt:i4>27</vt:i4>
      </vt:variant>
    </vt:vector>
  </HeadingPairs>
  <TitlesOfParts>
    <vt:vector size="34" baseType="lpstr">
      <vt:lpstr>Pages_intérieures_vides</vt:lpstr>
      <vt:lpstr>Santé Québec - Couverture foncé</vt:lpstr>
      <vt:lpstr>3_Santé Québec - Tabledesmatieres</vt:lpstr>
      <vt:lpstr>Pages_Intérieures_Bande_Bleue</vt:lpstr>
      <vt:lpstr>Fermeture</vt:lpstr>
      <vt:lpstr>5_Santé Québec - Tabledesmatieres</vt:lpstr>
      <vt:lpstr>1_Santé Québec - Page éclat</vt:lpstr>
      <vt:lpstr>Politique accueillante favorisant la présence des personnes proches aidantes et des visiteurs </vt:lpstr>
      <vt:lpstr>Plan de présentation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Définitions clés proposées</vt:lpstr>
      <vt:lpstr>Présentation PowerPoint</vt:lpstr>
      <vt:lpstr>Rôles et responsabilités</vt:lpstr>
      <vt:lpstr>Rôles et responsabilités (Suite)</vt:lpstr>
      <vt:lpstr>Rôles et responsabilités (Suite)</vt:lpstr>
      <vt:lpstr>Principes directeurs</vt:lpstr>
      <vt:lpstr>Présence auprès de l’usager </vt:lpstr>
      <vt:lpstr>Présence des enfants </vt:lpstr>
      <vt:lpstr>Sécurité</vt:lpstr>
      <vt:lpstr>Prévention et contrôle des infections</vt:lpstr>
      <vt:lpstr>Les avantages et les impacts </vt:lpstr>
      <vt:lpstr>Présentation PowerPoint</vt:lpstr>
      <vt:lpstr>Présentation PowerPoint</vt:lpstr>
      <vt:lpstr>Présentation PowerPoint</vt:lpstr>
      <vt:lpstr>Stratégie de communication en 2 volets : </vt:lpstr>
      <vt:lpstr>Présentation PowerPoint</vt:lpstr>
      <vt:lpstr>Période  de questions  et commentaires</vt:lpstr>
    </vt:vector>
  </TitlesOfParts>
  <Company>CISSS de la Montérégie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Morin Caroline</dc:creator>
  <cp:revision>4</cp:revision>
  <dcterms:created xsi:type="dcterms:W3CDTF">2022-10-03T19:05:08Z</dcterms:created>
  <dcterms:modified xsi:type="dcterms:W3CDTF">2026-10-28T13:56:44Z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0x010100C3C939A76A8B31429839DDA9857B934F</vt:lpwstr>
  </property>
  <property fmtid="{D5CDD505-2E9C-101B-9397-08002B2CF9AE}" pid="3" name="MSIP_Label_6a7d8d5d-78e2-4a62-9fcd-016eb5e4c57c_Enabled">
    <vt:lpwstr>true</vt:lpwstr>
  </property>
  <property fmtid="{D5CDD505-2E9C-101B-9397-08002B2CF9AE}" pid="4" name="MSIP_Label_6a7d8d5d-78e2-4a62-9fcd-016eb5e4c57c_SetDate">
    <vt:lpwstr>2022-12-28T15:21:53Z</vt:lpwstr>
  </property>
  <property fmtid="{D5CDD505-2E9C-101B-9397-08002B2CF9AE}" pid="5" name="MSIP_Label_6a7d8d5d-78e2-4a62-9fcd-016eb5e4c57c_Method">
    <vt:lpwstr>Standard</vt:lpwstr>
  </property>
  <property fmtid="{D5CDD505-2E9C-101B-9397-08002B2CF9AE}" pid="6" name="MSIP_Label_6a7d8d5d-78e2-4a62-9fcd-016eb5e4c57c_Name">
    <vt:lpwstr>Général</vt:lpwstr>
  </property>
  <property fmtid="{D5CDD505-2E9C-101B-9397-08002B2CF9AE}" pid="7" name="MSIP_Label_6a7d8d5d-78e2-4a62-9fcd-016eb5e4c57c_SiteId">
    <vt:lpwstr>06e1fe28-5f8b-4075-bf6c-ae24be1a7992</vt:lpwstr>
  </property>
  <property fmtid="{D5CDD505-2E9C-101B-9397-08002B2CF9AE}" pid="8" name="MSIP_Label_6a7d8d5d-78e2-4a62-9fcd-016eb5e4c57c_ActionId">
    <vt:lpwstr>b83419dc-7476-4e86-a47e-5d051b51ec5c</vt:lpwstr>
  </property>
  <property fmtid="{D5CDD505-2E9C-101B-9397-08002B2CF9AE}" pid="9" name="MSIP_Label_6a7d8d5d-78e2-4a62-9fcd-016eb5e4c57c_ContentBits">
    <vt:lpwstr>0</vt:lpwstr>
  </property>
  <property fmtid="{D5CDD505-2E9C-101B-9397-08002B2CF9AE}" pid="10" name="xd_ProgID">
    <vt:lpwstr/>
  </property>
  <property fmtid="{D5CDD505-2E9C-101B-9397-08002B2CF9AE}" pid="11" name="MediaServiceImageTags">
    <vt:lpwstr/>
  </property>
  <property fmtid="{D5CDD505-2E9C-101B-9397-08002B2CF9AE}" pid="12" name="ComplianceAssetId">
    <vt:lpwstr/>
  </property>
  <property fmtid="{D5CDD505-2E9C-101B-9397-08002B2CF9AE}" pid="13" name="TemplateUrl">
    <vt:lpwstr/>
  </property>
  <property fmtid="{D5CDD505-2E9C-101B-9397-08002B2CF9AE}" pid="14" name="_ExtendedDescription">
    <vt:lpwstr/>
  </property>
  <property fmtid="{D5CDD505-2E9C-101B-9397-08002B2CF9AE}" pid="15" name="TriggerFlowInfo">
    <vt:lpwstr/>
  </property>
  <property fmtid="{D5CDD505-2E9C-101B-9397-08002B2CF9AE}" pid="16" name="xd_Signature">
    <vt:bool>false</vt:bool>
  </property>
</Properties>
</file>