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49.xml" ContentType="application/vnd.openxmlformats-officedocument.presentationml.tags+xml"/>
  <Override PartName="/ppt/tags/tag58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tags/tag56.xml" ContentType="application/vnd.openxmlformats-officedocument.presentationml.tag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5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66" r:id="rId2"/>
    <p:sldId id="270" r:id="rId3"/>
    <p:sldId id="271" r:id="rId4"/>
    <p:sldId id="269" r:id="rId5"/>
    <p:sldId id="272" r:id="rId6"/>
    <p:sldId id="273" r:id="rId7"/>
    <p:sldId id="274" r:id="rId8"/>
    <p:sldId id="275" r:id="rId9"/>
    <p:sldId id="276" r:id="rId10"/>
    <p:sldId id="277" r:id="rId11"/>
    <p:sldId id="289" r:id="rId12"/>
  </p:sldIdLst>
  <p:sldSz cx="9144000" cy="6858000" type="screen4x3"/>
  <p:notesSz cx="6881813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00"/>
    <a:srgbClr val="00E9E9"/>
    <a:srgbClr val="006CB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23F80CE-644F-4435-B8BC-79E33B9DE6EC}" type="datetimeFigureOut">
              <a:rPr lang="fr-CA" smtClean="0"/>
              <a:pPr/>
              <a:t>2019-10-07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49375" y="1162050"/>
            <a:ext cx="4183063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182" y="4473893"/>
            <a:ext cx="5505450" cy="3660458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2982119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8102" y="8829968"/>
            <a:ext cx="2982119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B74614A-F0D0-49C8-BFD7-5EF6301991A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38609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1928" y="776835"/>
            <a:ext cx="5766369" cy="2047285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</a:t>
            </a:r>
            <a:br>
              <a:rPr lang="fr-FR" dirty="0" smtClean="0"/>
            </a:br>
            <a:r>
              <a:rPr lang="fr-FR" dirty="0" smtClean="0"/>
              <a:t>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38675" y="3092892"/>
            <a:ext cx="5777713" cy="621351"/>
          </a:xfr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77418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52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190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3269183"/>
            <a:ext cx="6420868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651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8296" y="6065553"/>
            <a:ext cx="1346032" cy="533333"/>
          </a:xfrm>
          <a:prstGeom prst="rect">
            <a:avLst/>
          </a:prstGeom>
        </p:spPr>
      </p:pic>
      <p:sp>
        <p:nvSpPr>
          <p:cNvPr id="8" name="Espace réservé de l'image de la bibliothèque 7"/>
          <p:cNvSpPr>
            <a:spLocks noGrp="1"/>
          </p:cNvSpPr>
          <p:nvPr>
            <p:ph type="clipArt" sz="quarter" idx="13"/>
          </p:nvPr>
        </p:nvSpPr>
        <p:spPr>
          <a:xfrm>
            <a:off x="865849" y="3641416"/>
            <a:ext cx="6336063" cy="2880765"/>
          </a:xfrm>
        </p:spPr>
        <p:txBody>
          <a:bodyPr/>
          <a:lstStyle/>
          <a:p>
            <a:endParaRPr lang="fr-CA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1416107"/>
            <a:ext cx="7897826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822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28650" y="1405467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81411" y="1404118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539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9270" y="250853"/>
            <a:ext cx="7115428" cy="807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05467"/>
            <a:ext cx="7886700" cy="440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5267915"/>
            <a:ext cx="558799" cy="540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327757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6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hyperlink" Target="https://intranet.cisssmo.rtss.qc.ca/fr/page/centre-de-documentation" TargetMode="Externa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hyperlink" Target="http://www.hetop.eu/hetop/" TargetMode="Externa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image" Target="../media/image8.png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7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image" Target="../media/image6.png"/><Relationship Id="rId5" Type="http://schemas.openxmlformats.org/officeDocument/2006/relationships/tags" Target="../tags/tag10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9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hyperlink" Target="https://intranet.cisssmo.rtss.qc.ca/fr/page/centre-de-documentation/bases-de-donnees" TargetMode="Externa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10" Type="http://schemas.openxmlformats.org/officeDocument/2006/relationships/image" Target="../media/image13.png"/><Relationship Id="rId4" Type="http://schemas.openxmlformats.org/officeDocument/2006/relationships/tags" Target="../tags/tag32.xm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10" Type="http://schemas.openxmlformats.org/officeDocument/2006/relationships/image" Target="../media/image14.png"/><Relationship Id="rId4" Type="http://schemas.openxmlformats.org/officeDocument/2006/relationships/tags" Target="../tags/tag39.xml"/><Relationship Id="rId9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941926" y="776835"/>
            <a:ext cx="8019193" cy="2047285"/>
          </a:xfrm>
        </p:spPr>
        <p:txBody>
          <a:bodyPr>
            <a:normAutofit fontScale="90000"/>
          </a:bodyPr>
          <a:lstStyle/>
          <a:p>
            <a:r>
              <a:rPr lang="fr-CA" dirty="0" smtClean="0"/>
              <a:t>Recherches documentaires</a:t>
            </a:r>
            <a:br>
              <a:rPr lang="fr-CA" dirty="0" smtClean="0"/>
            </a:br>
            <a:r>
              <a:rPr lang="fr-CA" dirty="0" smtClean="0"/>
              <a:t>Introduction à </a:t>
            </a:r>
            <a:r>
              <a:rPr lang="fr-CA" dirty="0" smtClean="0"/>
              <a:t>CINAHL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938675" y="3092892"/>
            <a:ext cx="6609281" cy="621351"/>
          </a:xfrm>
        </p:spPr>
        <p:txBody>
          <a:bodyPr/>
          <a:lstStyle/>
          <a:p>
            <a:r>
              <a:rPr lang="fr-CA" dirty="0"/>
              <a:t>DSPEM – Centre de documentation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223802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Exemple d’une référence détaillée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027983" y="1404938"/>
            <a:ext cx="7088034" cy="440531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10</a:t>
            </a:fld>
            <a:endParaRPr lang="fr-CA"/>
          </a:p>
        </p:txBody>
      </p:sp>
      <p:sp>
        <p:nvSpPr>
          <p:cNvPr id="6" name="Ellipse 5"/>
          <p:cNvSpPr/>
          <p:nvPr>
            <p:custDataLst>
              <p:tags r:id="rId4"/>
            </p:custDataLst>
          </p:nvPr>
        </p:nvSpPr>
        <p:spPr>
          <a:xfrm>
            <a:off x="983411" y="1708030"/>
            <a:ext cx="1362974" cy="396815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Ellipse 7"/>
          <p:cNvSpPr/>
          <p:nvPr>
            <p:custDataLst>
              <p:tags r:id="rId5"/>
            </p:custDataLst>
          </p:nvPr>
        </p:nvSpPr>
        <p:spPr>
          <a:xfrm>
            <a:off x="2398144" y="3381555"/>
            <a:ext cx="4830792" cy="1595887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075496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Question?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11</a:t>
            </a:fld>
            <a:endParaRPr lang="fr-CA"/>
          </a:p>
        </p:txBody>
      </p:sp>
      <p:pic>
        <p:nvPicPr>
          <p:cNvPr id="5" name="Picture 2" descr="C:\Users\forver01\AppData\Local\Microsoft\Windows\Temporary Internet Files\Content.IE5\KDJTG8BV\interrogation[1].pn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9463" y="1391722"/>
            <a:ext cx="25050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4"/>
          <p:cNvSpPr txBox="1"/>
          <p:nvPr>
            <p:custDataLst>
              <p:tags r:id="rId4"/>
            </p:custDataLst>
          </p:nvPr>
        </p:nvSpPr>
        <p:spPr>
          <a:xfrm>
            <a:off x="771525" y="5096947"/>
            <a:ext cx="781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A" dirty="0">
                <a:hlinkClick r:id="rId7"/>
              </a:rPr>
              <a:t>https://intranet.cisssmo.rtss.qc.ca/fr/page/centre-de-documentation</a:t>
            </a:r>
            <a:endParaRPr lang="fr-CA" dirty="0"/>
          </a:p>
          <a:p>
            <a:pPr algn="ctr"/>
            <a:r>
              <a:rPr lang="fr-CA" dirty="0" smtClean="0"/>
              <a:t>centre.documentation.cisssmo16@ssss.gouv.qc.ca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493715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Rappel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fr-CA" dirty="0">
                <a:solidFill>
                  <a:schemeClr val="tx1"/>
                </a:solidFill>
              </a:rPr>
              <a:t>Avant de commencer une recherche:</a:t>
            </a:r>
          </a:p>
          <a:p>
            <a:pPr lvl="1"/>
            <a:r>
              <a:rPr lang="fr-CA" dirty="0"/>
              <a:t>Préciser ce que l’on veut et séparer en concepts</a:t>
            </a:r>
          </a:p>
          <a:p>
            <a:pPr lvl="1"/>
            <a:r>
              <a:rPr lang="fr-CA" dirty="0"/>
              <a:t>Ex. </a:t>
            </a:r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l’impact</a:t>
            </a:r>
            <a:r>
              <a:rPr lang="en-US" dirty="0" smtClean="0"/>
              <a:t> de la </a:t>
            </a:r>
            <a:r>
              <a:rPr lang="en-US" dirty="0" err="1" smtClean="0"/>
              <a:t>douleur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troubles du </a:t>
            </a:r>
            <a:r>
              <a:rPr lang="en-US" dirty="0" err="1" smtClean="0"/>
              <a:t>sommeil</a:t>
            </a:r>
            <a:r>
              <a:rPr lang="en-US" dirty="0" smtClean="0"/>
              <a:t>?</a:t>
            </a:r>
            <a:endParaRPr lang="en-US" dirty="0"/>
          </a:p>
          <a:p>
            <a:pPr lvl="1"/>
            <a:endParaRPr lang="en-US" dirty="0"/>
          </a:p>
          <a:p>
            <a:pPr lvl="2"/>
            <a:r>
              <a:rPr lang="en-US" dirty="0"/>
              <a:t>Concept 1: Pain</a:t>
            </a:r>
          </a:p>
          <a:p>
            <a:pPr lvl="2"/>
            <a:r>
              <a:rPr lang="en-US" dirty="0"/>
              <a:t>Concept 2: Sleep </a:t>
            </a:r>
            <a:r>
              <a:rPr lang="en-US" dirty="0" smtClean="0"/>
              <a:t>disorder</a:t>
            </a:r>
            <a:endParaRPr lang="en-US" dirty="0"/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>
                <a:solidFill>
                  <a:schemeClr val="tx1"/>
                </a:solidFill>
              </a:rPr>
              <a:t>Trouver</a:t>
            </a:r>
            <a:r>
              <a:rPr lang="en-US" dirty="0">
                <a:solidFill>
                  <a:schemeClr val="tx1"/>
                </a:solidFill>
              </a:rPr>
              <a:t> des </a:t>
            </a:r>
            <a:r>
              <a:rPr lang="en-US" dirty="0" err="1">
                <a:solidFill>
                  <a:schemeClr val="tx1"/>
                </a:solidFill>
              </a:rPr>
              <a:t>termes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contrôlés</a:t>
            </a:r>
            <a:r>
              <a:rPr lang="en-US" dirty="0">
                <a:solidFill>
                  <a:schemeClr val="tx1"/>
                </a:solidFill>
              </a:rPr>
              <a:t> et des </a:t>
            </a:r>
            <a:r>
              <a:rPr lang="en-US" dirty="0" err="1">
                <a:solidFill>
                  <a:schemeClr val="tx1"/>
                </a:solidFill>
              </a:rPr>
              <a:t>synonymes</a:t>
            </a:r>
            <a:r>
              <a:rPr lang="en-US" dirty="0">
                <a:solidFill>
                  <a:schemeClr val="tx1"/>
                </a:solidFill>
              </a:rPr>
              <a:t> pour </a:t>
            </a:r>
            <a:r>
              <a:rPr lang="en-US" dirty="0" err="1">
                <a:solidFill>
                  <a:schemeClr val="tx1"/>
                </a:solidFill>
              </a:rPr>
              <a:t>chacun</a:t>
            </a:r>
            <a:r>
              <a:rPr lang="en-US" dirty="0">
                <a:solidFill>
                  <a:schemeClr val="tx1"/>
                </a:solidFill>
              </a:rPr>
              <a:t> des concepts.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Pour </a:t>
            </a:r>
            <a:r>
              <a:rPr lang="en-US" dirty="0" err="1">
                <a:solidFill>
                  <a:schemeClr val="tx1"/>
                </a:solidFill>
              </a:rPr>
              <a:t>trouver</a:t>
            </a:r>
            <a:r>
              <a:rPr lang="en-US" dirty="0">
                <a:solidFill>
                  <a:schemeClr val="tx1"/>
                </a:solidFill>
              </a:rPr>
              <a:t> des </a:t>
            </a:r>
            <a:r>
              <a:rPr lang="en-US" dirty="0" err="1">
                <a:solidFill>
                  <a:schemeClr val="tx1"/>
                </a:solidFill>
              </a:rPr>
              <a:t>termes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anglais</a:t>
            </a:r>
            <a:r>
              <a:rPr lang="en-US" dirty="0">
                <a:solidFill>
                  <a:schemeClr val="tx1"/>
                </a:solidFill>
              </a:rPr>
              <a:t> : </a:t>
            </a:r>
            <a:r>
              <a:rPr lang="en-US" dirty="0" err="1">
                <a:solidFill>
                  <a:schemeClr val="tx1"/>
                </a:solidFill>
              </a:rPr>
              <a:t>HeTOP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CisMef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>
                <a:solidFill>
                  <a:schemeClr val="tx1"/>
                </a:solidFill>
                <a:hlinkClick r:id="rId5"/>
              </a:rPr>
              <a:t>http://www.hetop.eu/hetop/</a:t>
            </a:r>
            <a:endParaRPr lang="fr-CA" dirty="0">
              <a:solidFill>
                <a:schemeClr val="tx1"/>
              </a:solidFill>
            </a:endParaRPr>
          </a:p>
          <a:p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25362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Rappel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3</a:t>
            </a:fld>
            <a:endParaRPr lang="fr-CA"/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650" y="1405467"/>
            <a:ext cx="7886700" cy="4910666"/>
          </a:xfrm>
        </p:spPr>
        <p:txBody>
          <a:bodyPr/>
          <a:lstStyle/>
          <a:p>
            <a:r>
              <a:rPr lang="fr-CA" dirty="0" smtClean="0"/>
              <a:t>Opérateurs booléens:</a:t>
            </a:r>
          </a:p>
          <a:p>
            <a:endParaRPr lang="fr-CA" dirty="0" smtClean="0"/>
          </a:p>
          <a:p>
            <a:r>
              <a:rPr lang="fr-CA" dirty="0" smtClean="0"/>
              <a:t>A ET B (AND) : </a:t>
            </a:r>
          </a:p>
          <a:p>
            <a:endParaRPr lang="fr-CA" dirty="0"/>
          </a:p>
          <a:p>
            <a:endParaRPr lang="fr-CA" dirty="0" smtClean="0"/>
          </a:p>
          <a:p>
            <a:r>
              <a:rPr lang="fr-CA" dirty="0" smtClean="0"/>
              <a:t>A OU B (OR) : </a:t>
            </a:r>
          </a:p>
          <a:p>
            <a:endParaRPr lang="fr-CA" dirty="0"/>
          </a:p>
          <a:p>
            <a:endParaRPr lang="fr-CA" dirty="0" smtClean="0"/>
          </a:p>
          <a:p>
            <a:r>
              <a:rPr lang="fr-CA" dirty="0" smtClean="0"/>
              <a:t>A SAUF B (NOT) : </a:t>
            </a:r>
            <a:endParaRPr lang="fr-CA" dirty="0"/>
          </a:p>
        </p:txBody>
      </p:sp>
      <p:pic>
        <p:nvPicPr>
          <p:cNvPr id="13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1051" y="1773815"/>
            <a:ext cx="1756496" cy="129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51" y="3251616"/>
            <a:ext cx="1654896" cy="118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0518" y="4666676"/>
            <a:ext cx="1737562" cy="1188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ZoneTexte 15"/>
          <p:cNvSpPr txBox="1"/>
          <p:nvPr>
            <p:custDataLst>
              <p:tags r:id="rId7"/>
            </p:custDataLst>
          </p:nvPr>
        </p:nvSpPr>
        <p:spPr>
          <a:xfrm>
            <a:off x="5366327" y="2309091"/>
            <a:ext cx="230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Entre les concepts</a:t>
            </a:r>
            <a:endParaRPr lang="fr-CA" dirty="0"/>
          </a:p>
        </p:txBody>
      </p:sp>
      <p:sp>
        <p:nvSpPr>
          <p:cNvPr id="17" name="ZoneTexte 16"/>
          <p:cNvSpPr txBox="1"/>
          <p:nvPr>
            <p:custDataLst>
              <p:tags r:id="rId8"/>
            </p:custDataLst>
          </p:nvPr>
        </p:nvSpPr>
        <p:spPr>
          <a:xfrm>
            <a:off x="5366327" y="3668217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Entre les synonymes</a:t>
            </a:r>
            <a:endParaRPr lang="fr-CA" dirty="0"/>
          </a:p>
        </p:txBody>
      </p:sp>
      <p:sp>
        <p:nvSpPr>
          <p:cNvPr id="18" name="ZoneTexte 17"/>
          <p:cNvSpPr txBox="1"/>
          <p:nvPr>
            <p:custDataLst>
              <p:tags r:id="rId9"/>
            </p:custDataLst>
          </p:nvPr>
        </p:nvSpPr>
        <p:spPr>
          <a:xfrm>
            <a:off x="5366327" y="507604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À utiliser avec prudence!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342665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Base de données CINAHL</a:t>
            </a:r>
            <a:endParaRPr lang="fr-CA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sz="1800" dirty="0">
                <a:hlinkClick r:id="rId6"/>
              </a:rPr>
              <a:t>CINAHL (</a:t>
            </a:r>
            <a:r>
              <a:rPr lang="fr-CA" sz="1800" dirty="0" err="1">
                <a:hlinkClick r:id="rId6"/>
              </a:rPr>
              <a:t>EBSCOhost</a:t>
            </a:r>
            <a:r>
              <a:rPr lang="fr-CA" sz="1800" dirty="0">
                <a:hlinkClick r:id="rId6"/>
              </a:rPr>
              <a:t>) </a:t>
            </a:r>
            <a:endParaRPr lang="fr-CA" sz="1800" dirty="0"/>
          </a:p>
          <a:p>
            <a:pPr marL="1028700" lvl="1" indent="-342900" algn="just"/>
            <a:r>
              <a:rPr lang="fr-CA" sz="1400" dirty="0"/>
              <a:t>La base de données CINAHL® Complete (Cumulative Index to Nursing and </a:t>
            </a:r>
            <a:r>
              <a:rPr lang="fr-CA" sz="1400" dirty="0" err="1"/>
              <a:t>Allied</a:t>
            </a:r>
            <a:r>
              <a:rPr lang="fr-CA" sz="1400" dirty="0"/>
              <a:t> </a:t>
            </a:r>
            <a:r>
              <a:rPr lang="fr-CA" sz="1400" dirty="0" err="1"/>
              <a:t>Health</a:t>
            </a:r>
            <a:r>
              <a:rPr lang="fr-CA" sz="1400" dirty="0"/>
              <a:t> </a:t>
            </a:r>
            <a:r>
              <a:rPr lang="fr-CA" sz="1400" dirty="0" err="1"/>
              <a:t>Literature</a:t>
            </a:r>
            <a:r>
              <a:rPr lang="fr-CA" sz="1400" dirty="0"/>
              <a:t>) est une source incontournable de revues destinées aux infirmiers et aux professionnels du domaine paramédical telles que l’audiologie, l’éducation à la santé, l’ergothérapie, l’orthophonie, la physiothérapie, etc. Plus de 5400 périodiques y sont indexés et de ce nombre, environ 1 300 revues permettent l’accès au texte intégral.</a:t>
            </a:r>
          </a:p>
          <a:p>
            <a:endParaRPr lang="fr-CA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  <p:custDataLst>
              <p:tags r:id="rId3"/>
            </p:custDataLst>
          </p:nvPr>
        </p:nvSpPr>
        <p:spPr>
          <a:xfrm>
            <a:off x="8585200" y="5267325"/>
            <a:ext cx="558800" cy="541338"/>
          </a:xfrm>
        </p:spPr>
        <p:txBody>
          <a:bodyPr/>
          <a:lstStyle/>
          <a:p>
            <a:fld id="{EC1A4259-C848-47AA-8FC5-63A0EB1896A5}" type="slidenum">
              <a:rPr lang="fr-CA" smtClean="0"/>
              <a:pPr/>
              <a:t>4</a:t>
            </a:fld>
            <a:endParaRPr lang="fr-CA" dirty="0"/>
          </a:p>
        </p:txBody>
      </p:sp>
      <p:pic>
        <p:nvPicPr>
          <p:cNvPr id="8" name="Imag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6002" y="2970682"/>
            <a:ext cx="6107121" cy="3186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87837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Base de données CINAHL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5</a:t>
            </a:fld>
            <a:endParaRPr lang="fr-CA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439084" y="1851651"/>
            <a:ext cx="6315614" cy="2674133"/>
          </a:xfrm>
          <a:prstGeom prst="rect">
            <a:avLst/>
          </a:prstGeom>
        </p:spPr>
      </p:pic>
      <p:sp>
        <p:nvSpPr>
          <p:cNvPr id="8" name="ZoneTexte 7"/>
          <p:cNvSpPr txBox="1"/>
          <p:nvPr>
            <p:custDataLst>
              <p:tags r:id="rId4"/>
            </p:custDataLst>
          </p:nvPr>
        </p:nvSpPr>
        <p:spPr>
          <a:xfrm>
            <a:off x="776377" y="1250830"/>
            <a:ext cx="77389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smtClean="0"/>
              <a:t>Nous allons commencer par explorer les « Descripteurs CINAHL ».  Vous pourrez explorer les « Fiches de soins basés sur les preuves », les « Cours rapides » aux autres options…</a:t>
            </a:r>
            <a:endParaRPr lang="fr-CA" sz="1400" dirty="0"/>
          </a:p>
        </p:txBody>
      </p:sp>
      <p:sp>
        <p:nvSpPr>
          <p:cNvPr id="9" name="Ellipse 8"/>
          <p:cNvSpPr/>
          <p:nvPr>
            <p:custDataLst>
              <p:tags r:id="rId5"/>
            </p:custDataLst>
          </p:nvPr>
        </p:nvSpPr>
        <p:spPr>
          <a:xfrm>
            <a:off x="2656935" y="1982625"/>
            <a:ext cx="828137" cy="388189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" name="ZoneTexte 9"/>
          <p:cNvSpPr txBox="1"/>
          <p:nvPr>
            <p:custDataLst>
              <p:tags r:id="rId6"/>
            </p:custDataLst>
          </p:nvPr>
        </p:nvSpPr>
        <p:spPr>
          <a:xfrm>
            <a:off x="776377" y="4813540"/>
            <a:ext cx="74618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 smtClean="0"/>
              <a:t>Descripteurs CINAHL: dictionnaire (thésaurus) des termes définis pour la recherche par sujet. </a:t>
            </a:r>
          </a:p>
          <a:p>
            <a:r>
              <a:rPr lang="fr-CA" sz="1600" dirty="0" smtClean="0"/>
              <a:t>Les termes sont normalisés et classés par ordre sémantique et hiérarchique.</a:t>
            </a:r>
          </a:p>
          <a:p>
            <a:r>
              <a:rPr lang="fr-CA" sz="1600" dirty="0" smtClean="0"/>
              <a:t>Les termes utilisés peuvent être différents d’une base de données à une autre.</a:t>
            </a:r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xmlns="" val="439281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Descripteurs CINAHL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6</a:t>
            </a:fld>
            <a:endParaRPr lang="fr-CA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0" y="1432902"/>
            <a:ext cx="7886700" cy="4349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necteur droit avec flèche 6"/>
          <p:cNvCxnSpPr/>
          <p:nvPr>
            <p:custDataLst>
              <p:tags r:id="rId4"/>
            </p:custDataLst>
          </p:nvPr>
        </p:nvCxnSpPr>
        <p:spPr>
          <a:xfrm>
            <a:off x="414068" y="2216989"/>
            <a:ext cx="396815" cy="21566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53699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Descripteurs CINAHL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87512" y="3393036"/>
            <a:ext cx="6296367" cy="240127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7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639270" y="1058333"/>
            <a:ext cx="8108561" cy="1920632"/>
          </a:xfrm>
          <a:prstGeom prst="rect">
            <a:avLst/>
          </a:prstGeom>
        </p:spPr>
      </p:pic>
      <p:sp>
        <p:nvSpPr>
          <p:cNvPr id="7" name="ZoneTexte 6"/>
          <p:cNvSpPr txBox="1"/>
          <p:nvPr>
            <p:custDataLst>
              <p:tags r:id="rId5"/>
            </p:custDataLst>
          </p:nvPr>
        </p:nvSpPr>
        <p:spPr>
          <a:xfrm>
            <a:off x="1069675" y="2812220"/>
            <a:ext cx="22313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fr-CA" sz="11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fr-CA" sz="11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8" name="ZoneTexte 7"/>
          <p:cNvSpPr txBox="1"/>
          <p:nvPr>
            <p:custDataLst>
              <p:tags r:id="rId6"/>
            </p:custDataLst>
          </p:nvPr>
        </p:nvSpPr>
        <p:spPr>
          <a:xfrm>
            <a:off x="690115" y="5814213"/>
            <a:ext cx="67544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smtClean="0"/>
              <a:t>« Développer »: pour rechercher aussi les descripteurs spécifiques situés sous notre sujet.</a:t>
            </a:r>
          </a:p>
          <a:p>
            <a:r>
              <a:rPr lang="fr-CA" sz="1400" dirty="0" smtClean="0"/>
              <a:t>« Concept majeur »:  recherchera les articles dont c’est le sujet majeur (moins de résultats)</a:t>
            </a:r>
            <a:endParaRPr lang="fr-CA" sz="1400" dirty="0"/>
          </a:p>
        </p:txBody>
      </p:sp>
      <p:sp>
        <p:nvSpPr>
          <p:cNvPr id="9" name="Ellipse 8"/>
          <p:cNvSpPr/>
          <p:nvPr>
            <p:custDataLst>
              <p:tags r:id="rId7"/>
            </p:custDataLst>
          </p:nvPr>
        </p:nvSpPr>
        <p:spPr>
          <a:xfrm>
            <a:off x="4934309" y="3492148"/>
            <a:ext cx="1880558" cy="97633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041616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Recherches des concepts</a:t>
            </a:r>
            <a:endParaRPr lang="fr-CA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628650" y="1061691"/>
            <a:ext cx="7227121" cy="381223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8</a:t>
            </a:fld>
            <a:endParaRPr lang="fr-CA"/>
          </a:p>
        </p:txBody>
      </p:sp>
      <p:sp>
        <p:nvSpPr>
          <p:cNvPr id="7" name="Ellipse 6"/>
          <p:cNvSpPr/>
          <p:nvPr>
            <p:custDataLst>
              <p:tags r:id="rId4"/>
            </p:custDataLst>
          </p:nvPr>
        </p:nvSpPr>
        <p:spPr>
          <a:xfrm>
            <a:off x="2173858" y="3339873"/>
            <a:ext cx="1009290" cy="43994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9" name="Connecteur droit avec flèche 8"/>
          <p:cNvCxnSpPr/>
          <p:nvPr>
            <p:custDataLst>
              <p:tags r:id="rId5"/>
            </p:custDataLst>
          </p:nvPr>
        </p:nvCxnSpPr>
        <p:spPr>
          <a:xfrm flipH="1" flipV="1">
            <a:off x="3869180" y="2855665"/>
            <a:ext cx="655608" cy="11214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>
            <p:custDataLst>
              <p:tags r:id="rId6"/>
            </p:custDataLst>
          </p:nvPr>
        </p:nvCxnSpPr>
        <p:spPr>
          <a:xfrm>
            <a:off x="318465" y="4321834"/>
            <a:ext cx="307675" cy="16390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>
            <p:custDataLst>
              <p:tags r:id="rId7"/>
            </p:custDataLst>
          </p:nvPr>
        </p:nvCxnSpPr>
        <p:spPr>
          <a:xfrm>
            <a:off x="331595" y="3933646"/>
            <a:ext cx="307675" cy="16390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>
            <p:custDataLst>
              <p:tags r:id="rId8"/>
            </p:custDataLst>
          </p:nvPr>
        </p:nvSpPr>
        <p:spPr>
          <a:xfrm>
            <a:off x="914400" y="5319911"/>
            <a:ext cx="6941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MM: Sujets Majeurs</a:t>
            </a:r>
          </a:p>
          <a:p>
            <a:r>
              <a:rPr lang="fr-CA" dirty="0" smtClean="0"/>
              <a:t>MH: Sujets Mineurs</a:t>
            </a:r>
          </a:p>
          <a:p>
            <a:r>
              <a:rPr lang="fr-CA" dirty="0" smtClean="0"/>
              <a:t>+: Indique que les sous-termes sont aussi cherchés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321291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Recherches des </a:t>
            </a:r>
            <a:r>
              <a:rPr lang="fr-CA" dirty="0" smtClean="0"/>
              <a:t>concepts et résultats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732109" y="1404938"/>
            <a:ext cx="7679782" cy="440531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9</a:t>
            </a:fld>
            <a:endParaRPr lang="fr-CA"/>
          </a:p>
        </p:txBody>
      </p:sp>
      <p:cxnSp>
        <p:nvCxnSpPr>
          <p:cNvPr id="7" name="Connecteur droit avec flèche 6"/>
          <p:cNvCxnSpPr/>
          <p:nvPr>
            <p:custDataLst>
              <p:tags r:id="rId4"/>
            </p:custDataLst>
          </p:nvPr>
        </p:nvCxnSpPr>
        <p:spPr>
          <a:xfrm>
            <a:off x="414068" y="2165230"/>
            <a:ext cx="431321" cy="1725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>
            <p:custDataLst>
              <p:tags r:id="rId5"/>
            </p:custDataLst>
          </p:nvPr>
        </p:nvSpPr>
        <p:spPr>
          <a:xfrm>
            <a:off x="4408098" y="3390181"/>
            <a:ext cx="1138687" cy="1630393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Ellipse 8"/>
          <p:cNvSpPr/>
          <p:nvPr>
            <p:custDataLst>
              <p:tags r:id="rId6"/>
            </p:custDataLst>
          </p:nvPr>
        </p:nvSpPr>
        <p:spPr>
          <a:xfrm>
            <a:off x="2610929" y="5267915"/>
            <a:ext cx="1607388" cy="632553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8299693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heme/theme1.xml><?xml version="1.0" encoding="utf-8"?>
<a:theme xmlns:a="http://schemas.openxmlformats.org/drawingml/2006/main" name="Titre et contenu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548</TotalTime>
  <Words>294</Words>
  <Application>Microsoft Office PowerPoint</Application>
  <PresentationFormat>Affichage à l'écran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Titre et contenu</vt:lpstr>
      <vt:lpstr>Recherches documentaires Introduction à CINAHL</vt:lpstr>
      <vt:lpstr>Rappel</vt:lpstr>
      <vt:lpstr>Rappel</vt:lpstr>
      <vt:lpstr>Base de données CINAHL</vt:lpstr>
      <vt:lpstr>Base de données CINAHL</vt:lpstr>
      <vt:lpstr>Descripteurs CINAHL</vt:lpstr>
      <vt:lpstr>Descripteurs CINAHL</vt:lpstr>
      <vt:lpstr>Recherches des concepts</vt:lpstr>
      <vt:lpstr>Recherches des concepts et résultats</vt:lpstr>
      <vt:lpstr>Exemple d’une référence détaillée</vt:lpstr>
      <vt:lpstr>Question?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morval10630</cp:lastModifiedBy>
  <cp:revision>74</cp:revision>
  <cp:lastPrinted>2018-02-22T22:10:07Z</cp:lastPrinted>
  <dcterms:created xsi:type="dcterms:W3CDTF">2015-08-07T15:05:58Z</dcterms:created>
  <dcterms:modified xsi:type="dcterms:W3CDTF">2019-10-07T18:55:47Z</dcterms:modified>
</cp:coreProperties>
</file>