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8288000" cy="10287000"/>
  <p:notesSz cx="6858000" cy="9144000"/>
  <p:embeddedFontLst>
    <p:embeddedFont>
      <p:font typeface="Barlow" panose="00000500000000000000" pitchFamily="2" charset="0"/>
      <p:regular r:id="rId20"/>
      <p:bold r:id="rId21"/>
      <p:italic r:id="rId22"/>
      <p:boldItalic r:id="rId23"/>
    </p:embeddedFont>
    <p:embeddedFont>
      <p:font typeface="Barlow Bold" panose="00000800000000000000" pitchFamily="2" charset="0"/>
      <p:regular r:id="rId24"/>
      <p:bold r:id="rId25"/>
    </p:embeddedFont>
    <p:embeddedFont>
      <p:font typeface="Barlow Light" panose="00000400000000000000" pitchFamily="2" charset="0"/>
      <p:regular r:id="rId26"/>
      <p:italic r:id="rId27"/>
    </p:embeddedFont>
    <p:embeddedFont>
      <p:font typeface="Montserrat" panose="00000500000000000000" pitchFamily="2" charset="0"/>
      <p:regular r:id="rId28"/>
      <p:bold r:id="rId29"/>
      <p:italic r:id="rId30"/>
      <p:boldItalic r:id="rId31"/>
    </p:embeddedFont>
    <p:embeddedFont>
      <p:font typeface="Montserrat Bold" panose="00000800000000000000" pitchFamily="2" charset="0"/>
      <p:regular r:id="rId32"/>
      <p:bold r:id="rId33"/>
    </p:embeddedFont>
    <p:embeddedFont>
      <p:font typeface="Montserrat Bold Italics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9" Type="http://schemas.microsoft.com/office/2016/11/relationships/changesInfo" Target="changesInfos/changesInfo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Brousseau (CISSSMO16)" userId="S::julie.brousseau.cisssmo16@ssss.gouv.qc.ca::08fc8241-da62-4715-87d6-3898aa563c05" providerId="AD" clId="Web-{7B5B9F55-F9F4-50EA-106A-CB59DDE1D40A}"/>
    <pc:docChg chg="mod">
      <pc:chgData name="Julie Brousseau (CISSSMO16)" userId="S::julie.brousseau.cisssmo16@ssss.gouv.qc.ca::08fc8241-da62-4715-87d6-3898aa563c05" providerId="AD" clId="Web-{7B5B9F55-F9F4-50EA-106A-CB59DDE1D40A}" dt="2026-03-20T17:09:47.521" v="0" actId="33475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3" name="Freeform 3"/>
          <p:cNvSpPr/>
          <p:nvPr/>
        </p:nvSpPr>
        <p:spPr>
          <a:xfrm flipV="1">
            <a:off x="14542983" y="-10477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1358159"/>
                </a:moveTo>
                <a:lnTo>
                  <a:pt x="2716317" y="1358159"/>
                </a:lnTo>
                <a:lnTo>
                  <a:pt x="2716317" y="0"/>
                </a:lnTo>
                <a:lnTo>
                  <a:pt x="0" y="0"/>
                </a:lnTo>
                <a:lnTo>
                  <a:pt x="0" y="135815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-1230451" y="-81692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80" y="0"/>
                </a:lnTo>
                <a:lnTo>
                  <a:pt x="52003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14204783" y="6646031"/>
            <a:ext cx="4903436" cy="4114800"/>
          </a:xfrm>
          <a:custGeom>
            <a:avLst/>
            <a:gdLst/>
            <a:ahLst/>
            <a:cxnLst/>
            <a:rect l="l" t="t" r="r" b="b"/>
            <a:pathLst>
              <a:path w="4903436" h="4114800">
                <a:moveTo>
                  <a:pt x="0" y="0"/>
                </a:moveTo>
                <a:lnTo>
                  <a:pt x="4903436" y="0"/>
                </a:lnTo>
                <a:lnTo>
                  <a:pt x="49034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2587820" y="2638545"/>
            <a:ext cx="13112360" cy="4007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104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IMPLANT COCHLÉAIRE ET AUTISME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32086" y="7476293"/>
            <a:ext cx="7223827" cy="254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Par Anna-Gabriela Ramirez,</a:t>
            </a:r>
          </a:p>
          <a:p>
            <a:pPr algn="ctr">
              <a:lnSpc>
                <a:spcPts val="3999"/>
              </a:lnSpc>
            </a:pPr>
            <a:r>
              <a:rPr lang="en-US" sz="39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sous la supervision de </a:t>
            </a:r>
          </a:p>
          <a:p>
            <a:pPr algn="ctr">
              <a:lnSpc>
                <a:spcPts val="3999"/>
              </a:lnSpc>
            </a:pPr>
            <a:r>
              <a:rPr lang="en-US" sz="39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Stefano Rezzonico, Ph.D.</a:t>
            </a:r>
          </a:p>
          <a:p>
            <a:pPr algn="ctr">
              <a:lnSpc>
                <a:spcPts val="3999"/>
              </a:lnSpc>
            </a:pPr>
            <a:r>
              <a:rPr lang="en-US" sz="39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et Victoria Duda, Ph.D.</a:t>
            </a:r>
          </a:p>
          <a:p>
            <a:pPr algn="ctr">
              <a:lnSpc>
                <a:spcPts val="3999"/>
              </a:lnSpc>
            </a:pPr>
            <a:endParaRPr lang="en-US" sz="3999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87208" y="2963251"/>
            <a:ext cx="13984125" cy="5960423"/>
            <a:chOff x="0" y="0"/>
            <a:chExt cx="3683062" cy="15698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3062" cy="1569823"/>
            </a:xfrm>
            <a:custGeom>
              <a:avLst/>
              <a:gdLst/>
              <a:ahLst/>
              <a:cxnLst/>
              <a:rect l="l" t="t" r="r" b="b"/>
              <a:pathLst>
                <a:path w="3683062" h="1569823">
                  <a:moveTo>
                    <a:pt x="27681" y="0"/>
                  </a:moveTo>
                  <a:lnTo>
                    <a:pt x="3655380" y="0"/>
                  </a:lnTo>
                  <a:cubicBezTo>
                    <a:pt x="3670668" y="0"/>
                    <a:pt x="3683062" y="12393"/>
                    <a:pt x="3683062" y="27681"/>
                  </a:cubicBezTo>
                  <a:lnTo>
                    <a:pt x="3683062" y="1542142"/>
                  </a:lnTo>
                  <a:cubicBezTo>
                    <a:pt x="3683062" y="1557430"/>
                    <a:pt x="3670668" y="1569823"/>
                    <a:pt x="3655380" y="1569823"/>
                  </a:cubicBezTo>
                  <a:lnTo>
                    <a:pt x="27681" y="1569823"/>
                  </a:lnTo>
                  <a:cubicBezTo>
                    <a:pt x="12393" y="1569823"/>
                    <a:pt x="0" y="1557430"/>
                    <a:pt x="0" y="1542142"/>
                  </a:cubicBezTo>
                  <a:lnTo>
                    <a:pt x="0" y="27681"/>
                  </a:lnTo>
                  <a:cubicBezTo>
                    <a:pt x="0" y="12393"/>
                    <a:pt x="12393" y="0"/>
                    <a:pt x="27681" y="0"/>
                  </a:cubicBezTo>
                  <a:close/>
                </a:path>
              </a:pathLst>
            </a:custGeom>
            <a:solidFill>
              <a:srgbClr val="FFFFFF">
                <a:alpha val="20784"/>
              </a:srgbClr>
            </a:solidFill>
            <a:ln w="95250" cap="rnd">
              <a:solidFill>
                <a:srgbClr val="245365">
                  <a:alpha val="20784"/>
                </a:srgbClr>
              </a:solidFill>
              <a:prstDash val="dash"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83062" cy="1607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2304" y="3091360"/>
            <a:ext cx="13413933" cy="5513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8956" lvl="1" indent="-264478" algn="l">
              <a:lnSpc>
                <a:spcPts val="4900"/>
              </a:lnSpc>
              <a:buFont typeface="Arial"/>
              <a:buChar char="•"/>
            </a:pP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Chirurgie d’implantation souvent avant le diagnostic d’autisme</a:t>
            </a:r>
          </a:p>
          <a:p>
            <a:pPr marL="528956" lvl="1" indent="-264478" algn="l">
              <a:lnSpc>
                <a:spcPts val="4900"/>
              </a:lnSpc>
              <a:buFont typeface="Arial"/>
              <a:buChar char="•"/>
            </a:pP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Plusieurs bénéfices de l’IC dans la population autiste, </a:t>
            </a:r>
            <a:r>
              <a:rPr lang="en-US" sz="2450" b="1" i="1">
                <a:solidFill>
                  <a:srgbClr val="252930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mais</a:t>
            </a: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bénéfices moins significatifs</a:t>
            </a: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que ceux de la population neurotypique </a:t>
            </a:r>
          </a:p>
          <a:p>
            <a:pPr marL="528956" lvl="1" indent="-264478" algn="l">
              <a:lnSpc>
                <a:spcPts val="4900"/>
              </a:lnSpc>
              <a:buFont typeface="Arial"/>
              <a:buChar char="•"/>
            </a:pP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Grande variabilité des retombées et </a:t>
            </a: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31 % l’utiliseraient de façon intermittente</a:t>
            </a:r>
          </a:p>
          <a:p>
            <a:pPr marL="528956" lvl="1" indent="-264478" algn="l">
              <a:lnSpc>
                <a:spcPts val="4900"/>
              </a:lnSpc>
              <a:buFont typeface="Arial"/>
              <a:buChar char="•"/>
            </a:pP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Ceux qui semblent le </a:t>
            </a: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moins bénéficier de l’IC</a:t>
            </a: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 sont ceux dont l’</a:t>
            </a: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autisme est plus sévère</a:t>
            </a:r>
          </a:p>
          <a:p>
            <a:pPr marL="528956" lvl="1" indent="-264478" algn="l">
              <a:lnSpc>
                <a:spcPts val="4900"/>
              </a:lnSpc>
              <a:buFont typeface="Arial"/>
              <a:buChar char="•"/>
            </a:pP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Impossible de prédire la sévérité de l’autisme, ni ceux qui abandonneront l’IC</a:t>
            </a:r>
          </a:p>
          <a:p>
            <a:pPr marL="528956" lvl="1" indent="-264478" algn="l">
              <a:lnSpc>
                <a:spcPts val="4900"/>
              </a:lnSpc>
              <a:buFont typeface="Arial"/>
              <a:buChar char="•"/>
            </a:pP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Comment conseiller les parents et les cliniciens </a:t>
            </a:r>
            <a:r>
              <a:rPr lang="en-US" sz="245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quand les enfants autistes ne veulent pas porter un implant? </a:t>
            </a:r>
            <a:r>
              <a:rPr lang="en-US" sz="245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Continuer? Arrêter?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95148" y="1898391"/>
            <a:ext cx="8297704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POURQUOI?</a:t>
            </a:r>
          </a:p>
        </p:txBody>
      </p:sp>
      <p:sp>
        <p:nvSpPr>
          <p:cNvPr id="7" name="Freeform 7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8" name="Freeform 8"/>
          <p:cNvSpPr/>
          <p:nvPr/>
        </p:nvSpPr>
        <p:spPr>
          <a:xfrm>
            <a:off x="-1230451" y="-81692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80" y="0"/>
                </a:lnTo>
                <a:lnTo>
                  <a:pt x="52003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52561" y="-74233"/>
            <a:ext cx="9982877" cy="10435467"/>
            <a:chOff x="0" y="0"/>
            <a:chExt cx="2629235" cy="27484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9235" cy="2748436"/>
            </a:xfrm>
            <a:custGeom>
              <a:avLst/>
              <a:gdLst/>
              <a:ahLst/>
              <a:cxnLst/>
              <a:rect l="l" t="t" r="r" b="b"/>
              <a:pathLst>
                <a:path w="2629235" h="2748436">
                  <a:moveTo>
                    <a:pt x="0" y="0"/>
                  </a:moveTo>
                  <a:lnTo>
                    <a:pt x="2629235" y="0"/>
                  </a:lnTo>
                  <a:lnTo>
                    <a:pt x="2629235" y="2748436"/>
                  </a:lnTo>
                  <a:lnTo>
                    <a:pt x="0" y="2748436"/>
                  </a:lnTo>
                  <a:close/>
                </a:path>
              </a:pathLst>
            </a:custGeom>
            <a:solidFill>
              <a:srgbClr val="245365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29235" cy="27865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23669" y="2765865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OBJECTIF</a:t>
            </a:r>
          </a:p>
        </p:txBody>
      </p:sp>
      <p:sp>
        <p:nvSpPr>
          <p:cNvPr id="6" name="Freeform 6"/>
          <p:cNvSpPr/>
          <p:nvPr/>
        </p:nvSpPr>
        <p:spPr>
          <a:xfrm>
            <a:off x="15154614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7" name="TextBox 7"/>
          <p:cNvSpPr txBox="1"/>
          <p:nvPr/>
        </p:nvSpPr>
        <p:spPr>
          <a:xfrm>
            <a:off x="5021506" y="5076825"/>
            <a:ext cx="8244989" cy="2159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Documenter les </a:t>
            </a: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facteurs </a:t>
            </a:r>
            <a:r>
              <a:rPr lang="en-US" sz="30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qui pourraient expliquer </a:t>
            </a: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l’abandon ou </a:t>
            </a:r>
            <a:r>
              <a:rPr lang="en-US" sz="30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 </a:t>
            </a: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maintien </a:t>
            </a:r>
            <a:r>
              <a:rPr lang="en-US" sz="30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du </a:t>
            </a: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port de l’implant cochléaire</a:t>
            </a:r>
            <a:r>
              <a:rPr lang="en-US" sz="30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par les </a:t>
            </a: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enfants autistes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14659110" y="-1045722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5200380" y="0"/>
                </a:moveTo>
                <a:lnTo>
                  <a:pt x="0" y="0"/>
                </a:lnTo>
                <a:lnTo>
                  <a:pt x="0" y="4114800"/>
                </a:lnTo>
                <a:lnTo>
                  <a:pt x="5200380" y="4114800"/>
                </a:lnTo>
                <a:lnTo>
                  <a:pt x="520038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9" name="Freeform 9"/>
          <p:cNvSpPr/>
          <p:nvPr/>
        </p:nvSpPr>
        <p:spPr>
          <a:xfrm rot="5400000" flipH="1">
            <a:off x="-679079" y="1031840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2716317" y="0"/>
                </a:moveTo>
                <a:lnTo>
                  <a:pt x="0" y="0"/>
                </a:lnTo>
                <a:lnTo>
                  <a:pt x="0" y="1358159"/>
                </a:lnTo>
                <a:lnTo>
                  <a:pt x="2716317" y="1358159"/>
                </a:lnTo>
                <a:lnTo>
                  <a:pt x="27163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10" name="Freeform 10"/>
          <p:cNvSpPr/>
          <p:nvPr/>
        </p:nvSpPr>
        <p:spPr>
          <a:xfrm rot="-5327095" flipV="1">
            <a:off x="-1423018" y="6208710"/>
            <a:ext cx="4903436" cy="4114800"/>
          </a:xfrm>
          <a:custGeom>
            <a:avLst/>
            <a:gdLst/>
            <a:ahLst/>
            <a:cxnLst/>
            <a:rect l="l" t="t" r="r" b="b"/>
            <a:pathLst>
              <a:path w="4903436" h="4114800">
                <a:moveTo>
                  <a:pt x="0" y="4114800"/>
                </a:moveTo>
                <a:lnTo>
                  <a:pt x="4903436" y="4114800"/>
                </a:lnTo>
                <a:lnTo>
                  <a:pt x="4903436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45017" y="1629514"/>
            <a:ext cx="10441907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MÉTHODOLOGIE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3364971"/>
            <a:ext cx="6972642" cy="4864629"/>
            <a:chOff x="0" y="0"/>
            <a:chExt cx="1836416" cy="12812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36416" cy="1281219"/>
            </a:xfrm>
            <a:custGeom>
              <a:avLst/>
              <a:gdLst/>
              <a:ahLst/>
              <a:cxnLst/>
              <a:rect l="l" t="t" r="r" b="b"/>
              <a:pathLst>
                <a:path w="1836416" h="1281219">
                  <a:moveTo>
                    <a:pt x="56627" y="0"/>
                  </a:moveTo>
                  <a:lnTo>
                    <a:pt x="1779789" y="0"/>
                  </a:lnTo>
                  <a:cubicBezTo>
                    <a:pt x="1794808" y="0"/>
                    <a:pt x="1809211" y="5966"/>
                    <a:pt x="1819831" y="16586"/>
                  </a:cubicBezTo>
                  <a:cubicBezTo>
                    <a:pt x="1830450" y="27205"/>
                    <a:pt x="1836416" y="41608"/>
                    <a:pt x="1836416" y="56627"/>
                  </a:cubicBezTo>
                  <a:lnTo>
                    <a:pt x="1836416" y="1224592"/>
                  </a:lnTo>
                  <a:cubicBezTo>
                    <a:pt x="1836416" y="1255866"/>
                    <a:pt x="1811063" y="1281219"/>
                    <a:pt x="1779789" y="1281219"/>
                  </a:cubicBezTo>
                  <a:lnTo>
                    <a:pt x="56627" y="1281219"/>
                  </a:lnTo>
                  <a:cubicBezTo>
                    <a:pt x="41608" y="1281219"/>
                    <a:pt x="27205" y="1275253"/>
                    <a:pt x="16586" y="1264633"/>
                  </a:cubicBezTo>
                  <a:cubicBezTo>
                    <a:pt x="5966" y="1254014"/>
                    <a:pt x="0" y="1239611"/>
                    <a:pt x="0" y="1224592"/>
                  </a:cubicBezTo>
                  <a:lnTo>
                    <a:pt x="0" y="56627"/>
                  </a:lnTo>
                  <a:cubicBezTo>
                    <a:pt x="0" y="25353"/>
                    <a:pt x="25353" y="0"/>
                    <a:pt x="56627" y="0"/>
                  </a:cubicBez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  <a:ln w="95250" cap="rnd">
              <a:solidFill>
                <a:srgbClr val="245365">
                  <a:alpha val="53725"/>
                </a:srgbClr>
              </a:solidFill>
              <a:prstDash val="dash"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836416" cy="1319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76542" y="4485618"/>
            <a:ext cx="4676959" cy="36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Critères d’inclusion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6658" y="3364971"/>
            <a:ext cx="6972642" cy="4864629"/>
            <a:chOff x="0" y="0"/>
            <a:chExt cx="1836416" cy="12812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36416" cy="1281219"/>
            </a:xfrm>
            <a:custGeom>
              <a:avLst/>
              <a:gdLst/>
              <a:ahLst/>
              <a:cxnLst/>
              <a:rect l="l" t="t" r="r" b="b"/>
              <a:pathLst>
                <a:path w="1836416" h="1281219">
                  <a:moveTo>
                    <a:pt x="56627" y="0"/>
                  </a:moveTo>
                  <a:lnTo>
                    <a:pt x="1779789" y="0"/>
                  </a:lnTo>
                  <a:cubicBezTo>
                    <a:pt x="1794808" y="0"/>
                    <a:pt x="1809211" y="5966"/>
                    <a:pt x="1819831" y="16586"/>
                  </a:cubicBezTo>
                  <a:cubicBezTo>
                    <a:pt x="1830450" y="27205"/>
                    <a:pt x="1836416" y="41608"/>
                    <a:pt x="1836416" y="56627"/>
                  </a:cubicBezTo>
                  <a:lnTo>
                    <a:pt x="1836416" y="1224592"/>
                  </a:lnTo>
                  <a:cubicBezTo>
                    <a:pt x="1836416" y="1255866"/>
                    <a:pt x="1811063" y="1281219"/>
                    <a:pt x="1779789" y="1281219"/>
                  </a:cubicBezTo>
                  <a:lnTo>
                    <a:pt x="56627" y="1281219"/>
                  </a:lnTo>
                  <a:cubicBezTo>
                    <a:pt x="41608" y="1281219"/>
                    <a:pt x="27205" y="1275253"/>
                    <a:pt x="16586" y="1264633"/>
                  </a:cubicBezTo>
                  <a:cubicBezTo>
                    <a:pt x="5966" y="1254014"/>
                    <a:pt x="0" y="1239611"/>
                    <a:pt x="0" y="1224592"/>
                  </a:cubicBezTo>
                  <a:lnTo>
                    <a:pt x="0" y="56627"/>
                  </a:lnTo>
                  <a:cubicBezTo>
                    <a:pt x="0" y="25353"/>
                    <a:pt x="25353" y="0"/>
                    <a:pt x="56627" y="0"/>
                  </a:cubicBez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  <a:ln w="95250" cap="rnd">
              <a:solidFill>
                <a:srgbClr val="245365">
                  <a:alpha val="53725"/>
                </a:srgbClr>
              </a:solidFill>
              <a:prstDash val="dash"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836416" cy="1319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388688" y="4485618"/>
            <a:ext cx="4768582" cy="36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Collecte de données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02020" y="5047614"/>
            <a:ext cx="5826002" cy="3181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Suivis à l’IRD ou au CISSSMO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Diagnostic d’autisme ou hypothèse d’autisme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Âgés de 5 à 14 ans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Ont été implantés au plus tôt en 2012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25293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3156863" y="905827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13" name="TextBox 13"/>
          <p:cNvSpPr txBox="1"/>
          <p:nvPr/>
        </p:nvSpPr>
        <p:spPr>
          <a:xfrm>
            <a:off x="10859978" y="5047614"/>
            <a:ext cx="5826002" cy="135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Consultation des dossiers aux archives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252930"/>
                </a:solidFill>
                <a:latin typeface="Montserrat"/>
                <a:ea typeface="Montserrat"/>
                <a:cs typeface="Montserrat"/>
                <a:sym typeface="Montserrat"/>
              </a:rPr>
              <a:t>Appels avec les parents</a:t>
            </a:r>
          </a:p>
        </p:txBody>
      </p:sp>
      <p:sp>
        <p:nvSpPr>
          <p:cNvPr id="14" name="Freeform 14"/>
          <p:cNvSpPr/>
          <p:nvPr/>
        </p:nvSpPr>
        <p:spPr>
          <a:xfrm rot="10648495">
            <a:off x="14234262" y="-1028700"/>
            <a:ext cx="4903436" cy="4114800"/>
          </a:xfrm>
          <a:custGeom>
            <a:avLst/>
            <a:gdLst/>
            <a:ahLst/>
            <a:cxnLst/>
            <a:rect l="l" t="t" r="r" b="b"/>
            <a:pathLst>
              <a:path w="4903436" h="4114800">
                <a:moveTo>
                  <a:pt x="0" y="0"/>
                </a:moveTo>
                <a:lnTo>
                  <a:pt x="4903436" y="0"/>
                </a:lnTo>
                <a:lnTo>
                  <a:pt x="49034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15" name="Freeform 15"/>
          <p:cNvSpPr/>
          <p:nvPr/>
        </p:nvSpPr>
        <p:spPr>
          <a:xfrm>
            <a:off x="12828765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2536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  <a:p>
            <a:pPr algn="ctr">
              <a:lnSpc>
                <a:spcPts val="4480"/>
              </a:lnSpc>
            </a:pPr>
            <a:endParaRPr lang="en-US" sz="8000" b="1">
              <a:solidFill>
                <a:srgbClr val="25293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480"/>
              </a:lnSpc>
            </a:pPr>
            <a:endParaRPr lang="en-US" sz="8000" b="1">
              <a:solidFill>
                <a:srgbClr val="25293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480"/>
              </a:lnSpc>
            </a:pPr>
            <a:r>
              <a:rPr lang="en-US" sz="56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 = 11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Freeform 6"/>
          <p:cNvSpPr/>
          <p:nvPr/>
        </p:nvSpPr>
        <p:spPr>
          <a:xfrm>
            <a:off x="13785661" y="3258604"/>
            <a:ext cx="3473639" cy="4849758"/>
          </a:xfrm>
          <a:custGeom>
            <a:avLst/>
            <a:gdLst/>
            <a:ahLst/>
            <a:cxnLst/>
            <a:rect l="l" t="t" r="r" b="b"/>
            <a:pathLst>
              <a:path w="3473639" h="4849758">
                <a:moveTo>
                  <a:pt x="0" y="0"/>
                </a:moveTo>
                <a:lnTo>
                  <a:pt x="3473639" y="0"/>
                </a:lnTo>
                <a:lnTo>
                  <a:pt x="3473639" y="4849758"/>
                </a:lnTo>
                <a:lnTo>
                  <a:pt x="0" y="484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7" name="TextBox 7"/>
          <p:cNvSpPr txBox="1"/>
          <p:nvPr/>
        </p:nvSpPr>
        <p:spPr>
          <a:xfrm>
            <a:off x="1028700" y="5367715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14411" y="5367715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048294"/>
            <a:ext cx="6085711" cy="1459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038" lvl="1" indent="-304519" algn="l">
              <a:lnSpc>
                <a:spcPts val="3949"/>
              </a:lnSpc>
              <a:buFont typeface="Arial"/>
              <a:buChar char="•"/>
            </a:pPr>
            <a:r>
              <a:rPr lang="en-US" sz="2820">
                <a:solidFill>
                  <a:srgbClr val="253140"/>
                </a:solidFill>
                <a:latin typeface="Montserrat"/>
                <a:ea typeface="Montserrat"/>
                <a:cs typeface="Montserrat"/>
                <a:sym typeface="Montserrat"/>
              </a:rPr>
              <a:t>N = 5 (1F)</a:t>
            </a:r>
          </a:p>
          <a:p>
            <a:pPr marL="609038" lvl="1" indent="-304519" algn="l">
              <a:lnSpc>
                <a:spcPts val="3949"/>
              </a:lnSpc>
              <a:buFont typeface="Arial"/>
              <a:buChar char="•"/>
            </a:pPr>
            <a:r>
              <a:rPr lang="en-US" sz="2820">
                <a:solidFill>
                  <a:srgbClr val="253140"/>
                </a:solidFill>
                <a:latin typeface="Montserrat"/>
                <a:ea typeface="Montserrat"/>
                <a:cs typeface="Montserrat"/>
                <a:sym typeface="Montserrat"/>
              </a:rPr>
              <a:t>Moy. âge = 10,13 ans</a:t>
            </a:r>
          </a:p>
          <a:p>
            <a:pPr marL="609038" lvl="1" indent="-304519" algn="l">
              <a:lnSpc>
                <a:spcPts val="3949"/>
              </a:lnSpc>
              <a:buFont typeface="Arial"/>
              <a:buChar char="•"/>
            </a:pPr>
            <a:r>
              <a:rPr lang="en-US" sz="2820">
                <a:solidFill>
                  <a:srgbClr val="253140"/>
                </a:solidFill>
                <a:latin typeface="Montserrat"/>
                <a:ea typeface="Montserrat"/>
                <a:cs typeface="Montserrat"/>
                <a:sym typeface="Montserrat"/>
              </a:rPr>
              <a:t>Moy. port = 11,84 h/jour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14411" y="6078617"/>
            <a:ext cx="5535337" cy="1459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038" lvl="1" indent="-304519" algn="l">
              <a:lnSpc>
                <a:spcPts val="3949"/>
              </a:lnSpc>
              <a:buFont typeface="Arial"/>
              <a:buChar char="•"/>
            </a:pPr>
            <a:r>
              <a:rPr lang="en-US" sz="2820">
                <a:solidFill>
                  <a:srgbClr val="253140"/>
                </a:solidFill>
                <a:latin typeface="Montserrat"/>
                <a:ea typeface="Montserrat"/>
                <a:cs typeface="Montserrat"/>
                <a:sym typeface="Montserrat"/>
              </a:rPr>
              <a:t>N = 6 (2F)</a:t>
            </a:r>
          </a:p>
          <a:p>
            <a:pPr marL="609038" lvl="1" indent="-304519" algn="l">
              <a:lnSpc>
                <a:spcPts val="3949"/>
              </a:lnSpc>
              <a:buFont typeface="Arial"/>
              <a:buChar char="•"/>
            </a:pPr>
            <a:r>
              <a:rPr lang="en-US" sz="2820">
                <a:solidFill>
                  <a:srgbClr val="253140"/>
                </a:solidFill>
                <a:latin typeface="Montserrat"/>
                <a:ea typeface="Montserrat"/>
                <a:cs typeface="Montserrat"/>
                <a:sym typeface="Montserrat"/>
              </a:rPr>
              <a:t>Moy âge = 10,05 ans</a:t>
            </a:r>
          </a:p>
          <a:p>
            <a:pPr marL="609038" lvl="1" indent="-304519" algn="l">
              <a:lnSpc>
                <a:spcPts val="3949"/>
              </a:lnSpc>
              <a:buFont typeface="Arial"/>
              <a:buChar char="•"/>
            </a:pPr>
            <a:r>
              <a:rPr lang="en-US" sz="2820">
                <a:solidFill>
                  <a:srgbClr val="253140"/>
                </a:solidFill>
                <a:latin typeface="Montserrat"/>
                <a:ea typeface="Montserrat"/>
                <a:cs typeface="Montserrat"/>
                <a:sym typeface="Montserrat"/>
              </a:rPr>
              <a:t>Moy. port = 3,33 h/jour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3" name="Freeform 3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TextBox 5"/>
          <p:cNvSpPr txBox="1"/>
          <p:nvPr/>
        </p:nvSpPr>
        <p:spPr>
          <a:xfrm>
            <a:off x="2940414" y="3257236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96663" y="3257236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230460" y="4939718"/>
            <a:ext cx="6110217" cy="3694518"/>
            <a:chOff x="0" y="0"/>
            <a:chExt cx="994577" cy="6013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94577" cy="601367"/>
            </a:xfrm>
            <a:custGeom>
              <a:avLst/>
              <a:gdLst/>
              <a:ahLst/>
              <a:cxnLst/>
              <a:rect l="l" t="t" r="r" b="b"/>
              <a:pathLst>
                <a:path w="994577" h="601367">
                  <a:moveTo>
                    <a:pt x="24945" y="0"/>
                  </a:moveTo>
                  <a:lnTo>
                    <a:pt x="969632" y="0"/>
                  </a:lnTo>
                  <a:cubicBezTo>
                    <a:pt x="976248" y="0"/>
                    <a:pt x="982593" y="2628"/>
                    <a:pt x="987271" y="7306"/>
                  </a:cubicBezTo>
                  <a:cubicBezTo>
                    <a:pt x="991949" y="11984"/>
                    <a:pt x="994577" y="18329"/>
                    <a:pt x="994577" y="24945"/>
                  </a:cubicBezTo>
                  <a:lnTo>
                    <a:pt x="994577" y="576422"/>
                  </a:lnTo>
                  <a:cubicBezTo>
                    <a:pt x="994577" y="583038"/>
                    <a:pt x="991949" y="589383"/>
                    <a:pt x="987271" y="594061"/>
                  </a:cubicBezTo>
                  <a:cubicBezTo>
                    <a:pt x="982593" y="598739"/>
                    <a:pt x="976248" y="601367"/>
                    <a:pt x="969632" y="601367"/>
                  </a:cubicBezTo>
                  <a:lnTo>
                    <a:pt x="24945" y="601367"/>
                  </a:lnTo>
                  <a:cubicBezTo>
                    <a:pt x="18329" y="601367"/>
                    <a:pt x="11984" y="598739"/>
                    <a:pt x="7306" y="594061"/>
                  </a:cubicBezTo>
                  <a:cubicBezTo>
                    <a:pt x="2628" y="589383"/>
                    <a:pt x="0" y="583038"/>
                    <a:pt x="0" y="576422"/>
                  </a:cubicBezTo>
                  <a:lnTo>
                    <a:pt x="0" y="24945"/>
                  </a:lnTo>
                  <a:cubicBezTo>
                    <a:pt x="0" y="18329"/>
                    <a:pt x="2628" y="11984"/>
                    <a:pt x="7306" y="7306"/>
                  </a:cubicBezTo>
                  <a:cubicBezTo>
                    <a:pt x="11984" y="2628"/>
                    <a:pt x="18329" y="0"/>
                    <a:pt x="24945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94577" cy="63946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68603" y="4568262"/>
            <a:ext cx="2206070" cy="800630"/>
            <a:chOff x="0" y="0"/>
            <a:chExt cx="359088" cy="1303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9088" cy="130321"/>
            </a:xfrm>
            <a:custGeom>
              <a:avLst/>
              <a:gdLst/>
              <a:ahLst/>
              <a:cxnLst/>
              <a:rect l="l" t="t" r="r" b="b"/>
              <a:pathLst>
                <a:path w="359088" h="130321">
                  <a:moveTo>
                    <a:pt x="65160" y="0"/>
                  </a:moveTo>
                  <a:lnTo>
                    <a:pt x="293928" y="0"/>
                  </a:lnTo>
                  <a:cubicBezTo>
                    <a:pt x="329915" y="0"/>
                    <a:pt x="359088" y="29173"/>
                    <a:pt x="359088" y="65160"/>
                  </a:cubicBezTo>
                  <a:lnTo>
                    <a:pt x="359088" y="65160"/>
                  </a:lnTo>
                  <a:cubicBezTo>
                    <a:pt x="359088" y="101148"/>
                    <a:pt x="329915" y="130321"/>
                    <a:pt x="293928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E1B08C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9088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Surdité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196663" y="4965897"/>
            <a:ext cx="6110217" cy="3694518"/>
            <a:chOff x="0" y="0"/>
            <a:chExt cx="994577" cy="6013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94577" cy="601367"/>
            </a:xfrm>
            <a:custGeom>
              <a:avLst/>
              <a:gdLst/>
              <a:ahLst/>
              <a:cxnLst/>
              <a:rect l="l" t="t" r="r" b="b"/>
              <a:pathLst>
                <a:path w="994577" h="601367">
                  <a:moveTo>
                    <a:pt x="24945" y="0"/>
                  </a:moveTo>
                  <a:lnTo>
                    <a:pt x="969632" y="0"/>
                  </a:lnTo>
                  <a:cubicBezTo>
                    <a:pt x="976248" y="0"/>
                    <a:pt x="982593" y="2628"/>
                    <a:pt x="987271" y="7306"/>
                  </a:cubicBezTo>
                  <a:cubicBezTo>
                    <a:pt x="991949" y="11984"/>
                    <a:pt x="994577" y="18329"/>
                    <a:pt x="994577" y="24945"/>
                  </a:cubicBezTo>
                  <a:lnTo>
                    <a:pt x="994577" y="576422"/>
                  </a:lnTo>
                  <a:cubicBezTo>
                    <a:pt x="994577" y="583038"/>
                    <a:pt x="991949" y="589383"/>
                    <a:pt x="987271" y="594061"/>
                  </a:cubicBezTo>
                  <a:cubicBezTo>
                    <a:pt x="982593" y="598739"/>
                    <a:pt x="976248" y="601367"/>
                    <a:pt x="969632" y="601367"/>
                  </a:cubicBezTo>
                  <a:lnTo>
                    <a:pt x="24945" y="601367"/>
                  </a:lnTo>
                  <a:cubicBezTo>
                    <a:pt x="18329" y="601367"/>
                    <a:pt x="11984" y="598739"/>
                    <a:pt x="7306" y="594061"/>
                  </a:cubicBezTo>
                  <a:cubicBezTo>
                    <a:pt x="2628" y="589383"/>
                    <a:pt x="0" y="583038"/>
                    <a:pt x="0" y="576422"/>
                  </a:cubicBezTo>
                  <a:lnTo>
                    <a:pt x="0" y="24945"/>
                  </a:lnTo>
                  <a:cubicBezTo>
                    <a:pt x="0" y="18329"/>
                    <a:pt x="2628" y="11984"/>
                    <a:pt x="7306" y="7306"/>
                  </a:cubicBezTo>
                  <a:cubicBezTo>
                    <a:pt x="11984" y="2628"/>
                    <a:pt x="18329" y="0"/>
                    <a:pt x="24945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94577" cy="63946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196663" y="5526526"/>
            <a:ext cx="6110217" cy="2930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5547" lvl="1" indent="-257773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Diagnostic vers l’âge de </a:t>
            </a: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6 mois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en médiane) (intervalle de 2,5 à 20 mois)</a:t>
            </a:r>
          </a:p>
          <a:p>
            <a:pPr marL="515547" lvl="1" indent="-257773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Surdité </a:t>
            </a: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neurosensorielle congénitale profonde, ou sévère à profonde, bilatérale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(5/6, 83 %)</a:t>
            </a:r>
          </a:p>
          <a:p>
            <a:pPr marL="515547" lvl="1" indent="-257773" algn="l">
              <a:lnSpc>
                <a:spcPts val="3343"/>
              </a:lnSpc>
              <a:buFont typeface="Arial"/>
              <a:buChar char="•"/>
            </a:pP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Historique d’otites à répétitions avec pose de tubes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(4/6,67%)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148736" y="4568262"/>
            <a:ext cx="2206070" cy="800630"/>
            <a:chOff x="0" y="0"/>
            <a:chExt cx="359088" cy="13032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9088" cy="130321"/>
            </a:xfrm>
            <a:custGeom>
              <a:avLst/>
              <a:gdLst/>
              <a:ahLst/>
              <a:cxnLst/>
              <a:rect l="l" t="t" r="r" b="b"/>
              <a:pathLst>
                <a:path w="359088" h="130321">
                  <a:moveTo>
                    <a:pt x="65160" y="0"/>
                  </a:moveTo>
                  <a:lnTo>
                    <a:pt x="293928" y="0"/>
                  </a:lnTo>
                  <a:cubicBezTo>
                    <a:pt x="329915" y="0"/>
                    <a:pt x="359088" y="29173"/>
                    <a:pt x="359088" y="65160"/>
                  </a:cubicBezTo>
                  <a:lnTo>
                    <a:pt x="359088" y="65160"/>
                  </a:lnTo>
                  <a:cubicBezTo>
                    <a:pt x="359088" y="101148"/>
                    <a:pt x="329915" y="130321"/>
                    <a:pt x="293928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E1B08C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59088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Surdité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216530" y="5526526"/>
            <a:ext cx="6110217" cy="2930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5547" lvl="1" indent="-257773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Diagnostic vers l’âge de </a:t>
            </a: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5,75 mois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en médiane (intervalle de 2,83 à 37,41 mois)</a:t>
            </a:r>
          </a:p>
          <a:p>
            <a:pPr marL="515547" lvl="1" indent="-257773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Surdité </a:t>
            </a: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neurosensorielle congénitale profonde, ou sévère à profonde, bilatérale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(3/5, 60 %)</a:t>
            </a:r>
          </a:p>
          <a:p>
            <a:pPr marL="515547" lvl="1" indent="-257773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Historique d’otites à répétitions avec pose de tubes (2/5, 40 %)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2940414" y="3257236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6663" y="3257236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30460" y="4939718"/>
            <a:ext cx="6110217" cy="4072837"/>
            <a:chOff x="0" y="0"/>
            <a:chExt cx="994577" cy="6629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4577" cy="662947"/>
            </a:xfrm>
            <a:custGeom>
              <a:avLst/>
              <a:gdLst/>
              <a:ahLst/>
              <a:cxnLst/>
              <a:rect l="l" t="t" r="r" b="b"/>
              <a:pathLst>
                <a:path w="994577" h="662947">
                  <a:moveTo>
                    <a:pt x="24945" y="0"/>
                  </a:moveTo>
                  <a:lnTo>
                    <a:pt x="969632" y="0"/>
                  </a:lnTo>
                  <a:cubicBezTo>
                    <a:pt x="976248" y="0"/>
                    <a:pt x="982593" y="2628"/>
                    <a:pt x="987271" y="7306"/>
                  </a:cubicBezTo>
                  <a:cubicBezTo>
                    <a:pt x="991949" y="11984"/>
                    <a:pt x="994577" y="18329"/>
                    <a:pt x="994577" y="24945"/>
                  </a:cubicBezTo>
                  <a:lnTo>
                    <a:pt x="994577" y="638002"/>
                  </a:lnTo>
                  <a:cubicBezTo>
                    <a:pt x="994577" y="644618"/>
                    <a:pt x="991949" y="650963"/>
                    <a:pt x="987271" y="655641"/>
                  </a:cubicBezTo>
                  <a:cubicBezTo>
                    <a:pt x="982593" y="660319"/>
                    <a:pt x="976248" y="662947"/>
                    <a:pt x="969632" y="662947"/>
                  </a:cubicBezTo>
                  <a:lnTo>
                    <a:pt x="24945" y="662947"/>
                  </a:lnTo>
                  <a:cubicBezTo>
                    <a:pt x="18329" y="662947"/>
                    <a:pt x="11984" y="660319"/>
                    <a:pt x="7306" y="655641"/>
                  </a:cubicBezTo>
                  <a:cubicBezTo>
                    <a:pt x="2628" y="650963"/>
                    <a:pt x="0" y="644618"/>
                    <a:pt x="0" y="638002"/>
                  </a:cubicBezTo>
                  <a:lnTo>
                    <a:pt x="0" y="24945"/>
                  </a:lnTo>
                  <a:cubicBezTo>
                    <a:pt x="0" y="18329"/>
                    <a:pt x="2628" y="11984"/>
                    <a:pt x="7306" y="7306"/>
                  </a:cubicBezTo>
                  <a:cubicBezTo>
                    <a:pt x="11984" y="2628"/>
                    <a:pt x="18329" y="0"/>
                    <a:pt x="24945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D88A8A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94577" cy="70104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68603" y="4568262"/>
            <a:ext cx="2206070" cy="800630"/>
            <a:chOff x="0" y="0"/>
            <a:chExt cx="359088" cy="1303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9088" cy="130321"/>
            </a:xfrm>
            <a:custGeom>
              <a:avLst/>
              <a:gdLst/>
              <a:ahLst/>
              <a:cxnLst/>
              <a:rect l="l" t="t" r="r" b="b"/>
              <a:pathLst>
                <a:path w="359088" h="130321">
                  <a:moveTo>
                    <a:pt x="65160" y="0"/>
                  </a:moveTo>
                  <a:lnTo>
                    <a:pt x="293928" y="0"/>
                  </a:lnTo>
                  <a:cubicBezTo>
                    <a:pt x="329915" y="0"/>
                    <a:pt x="359088" y="29173"/>
                    <a:pt x="359088" y="65160"/>
                  </a:cubicBezTo>
                  <a:lnTo>
                    <a:pt x="359088" y="65160"/>
                  </a:lnTo>
                  <a:cubicBezTo>
                    <a:pt x="359088" y="101148"/>
                    <a:pt x="329915" y="130321"/>
                    <a:pt x="293928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88A8A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9088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Appareil auditif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96663" y="4968577"/>
            <a:ext cx="6110217" cy="4072837"/>
            <a:chOff x="0" y="0"/>
            <a:chExt cx="994577" cy="6629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94577" cy="662947"/>
            </a:xfrm>
            <a:custGeom>
              <a:avLst/>
              <a:gdLst/>
              <a:ahLst/>
              <a:cxnLst/>
              <a:rect l="l" t="t" r="r" b="b"/>
              <a:pathLst>
                <a:path w="994577" h="662947">
                  <a:moveTo>
                    <a:pt x="24945" y="0"/>
                  </a:moveTo>
                  <a:lnTo>
                    <a:pt x="969632" y="0"/>
                  </a:lnTo>
                  <a:cubicBezTo>
                    <a:pt x="976248" y="0"/>
                    <a:pt x="982593" y="2628"/>
                    <a:pt x="987271" y="7306"/>
                  </a:cubicBezTo>
                  <a:cubicBezTo>
                    <a:pt x="991949" y="11984"/>
                    <a:pt x="994577" y="18329"/>
                    <a:pt x="994577" y="24945"/>
                  </a:cubicBezTo>
                  <a:lnTo>
                    <a:pt x="994577" y="638002"/>
                  </a:lnTo>
                  <a:cubicBezTo>
                    <a:pt x="994577" y="644618"/>
                    <a:pt x="991949" y="650963"/>
                    <a:pt x="987271" y="655641"/>
                  </a:cubicBezTo>
                  <a:cubicBezTo>
                    <a:pt x="982593" y="660319"/>
                    <a:pt x="976248" y="662947"/>
                    <a:pt x="969632" y="662947"/>
                  </a:cubicBezTo>
                  <a:lnTo>
                    <a:pt x="24945" y="662947"/>
                  </a:lnTo>
                  <a:cubicBezTo>
                    <a:pt x="18329" y="662947"/>
                    <a:pt x="11984" y="660319"/>
                    <a:pt x="7306" y="655641"/>
                  </a:cubicBezTo>
                  <a:cubicBezTo>
                    <a:pt x="2628" y="650963"/>
                    <a:pt x="0" y="644618"/>
                    <a:pt x="0" y="638002"/>
                  </a:cubicBezTo>
                  <a:lnTo>
                    <a:pt x="0" y="24945"/>
                  </a:lnTo>
                  <a:cubicBezTo>
                    <a:pt x="0" y="18329"/>
                    <a:pt x="2628" y="11984"/>
                    <a:pt x="7306" y="7306"/>
                  </a:cubicBezTo>
                  <a:cubicBezTo>
                    <a:pt x="11984" y="2628"/>
                    <a:pt x="18329" y="0"/>
                    <a:pt x="24945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D88A8A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994577" cy="70104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196663" y="5526526"/>
            <a:ext cx="6110217" cy="306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7591" lvl="1" indent="-268796" algn="l">
              <a:lnSpc>
                <a:spcPts val="3486"/>
              </a:lnSpc>
              <a:buFont typeface="Arial"/>
              <a:buChar char="•"/>
            </a:pP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5/6 (83 %) appareil auditif bilatéral un mois après le dx de surdité</a:t>
            </a:r>
          </a:p>
          <a:p>
            <a:pPr marL="537591" lvl="1" indent="-268796" algn="l">
              <a:lnSpc>
                <a:spcPts val="3486"/>
              </a:lnSpc>
              <a:buFont typeface="Arial"/>
              <a:buChar char="•"/>
            </a:pP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Port durant </a:t>
            </a:r>
            <a:r>
              <a:rPr lang="en-US" sz="249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9 mois</a:t>
            </a: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en moyenne </a:t>
            </a:r>
            <a:r>
              <a:rPr lang="en-US" sz="249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pré-IC</a:t>
            </a:r>
          </a:p>
          <a:p>
            <a:pPr marL="537591" lvl="1" indent="-268796" algn="l">
              <a:lnSpc>
                <a:spcPts val="3486"/>
              </a:lnSpc>
              <a:buFont typeface="Arial"/>
              <a:buChar char="•"/>
            </a:pP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Port </a:t>
            </a:r>
            <a:r>
              <a:rPr lang="en-US" sz="249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sans bénéfices auditifs</a:t>
            </a: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(3/5, 60 %) ou inconstant (1/5, 20 %)</a:t>
            </a:r>
          </a:p>
          <a:p>
            <a:pPr marL="537591" lvl="1" indent="-268796" algn="l">
              <a:lnSpc>
                <a:spcPts val="3486"/>
              </a:lnSpc>
              <a:buFont typeface="Arial"/>
              <a:buChar char="•"/>
            </a:pP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Appareil auditif </a:t>
            </a:r>
            <a:r>
              <a:rPr lang="en-US" sz="249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abandonné </a:t>
            </a:r>
            <a:r>
              <a:rPr lang="en-US" sz="249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pré ou post IC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148736" y="4568262"/>
            <a:ext cx="2206070" cy="800630"/>
            <a:chOff x="0" y="0"/>
            <a:chExt cx="359088" cy="1303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9088" cy="130321"/>
            </a:xfrm>
            <a:custGeom>
              <a:avLst/>
              <a:gdLst/>
              <a:ahLst/>
              <a:cxnLst/>
              <a:rect l="l" t="t" r="r" b="b"/>
              <a:pathLst>
                <a:path w="359088" h="130321">
                  <a:moveTo>
                    <a:pt x="65160" y="0"/>
                  </a:moveTo>
                  <a:lnTo>
                    <a:pt x="293928" y="0"/>
                  </a:lnTo>
                  <a:cubicBezTo>
                    <a:pt x="329915" y="0"/>
                    <a:pt x="359088" y="29173"/>
                    <a:pt x="359088" y="65160"/>
                  </a:cubicBezTo>
                  <a:lnTo>
                    <a:pt x="359088" y="65160"/>
                  </a:lnTo>
                  <a:cubicBezTo>
                    <a:pt x="359088" y="101148"/>
                    <a:pt x="329915" y="130321"/>
                    <a:pt x="293928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88A8A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59088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Appareil auditif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30460" y="5526526"/>
            <a:ext cx="5955878" cy="2929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4/5 (80%) appareil auditif bilatéral un mois après le dx de surdité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Port </a:t>
            </a: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durant </a:t>
            </a:r>
            <a:r>
              <a:rPr lang="en-US" sz="24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35,5 mois</a:t>
            </a: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en moyenne</a:t>
            </a:r>
            <a:r>
              <a:rPr lang="en-US" sz="24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pré-IC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Port avec </a:t>
            </a:r>
            <a:r>
              <a:rPr lang="en-US" sz="24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bénéfices auditifs</a:t>
            </a: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, mais </a:t>
            </a:r>
            <a:r>
              <a:rPr lang="en-US" sz="24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plafonnent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Appareil auditif </a:t>
            </a:r>
            <a:r>
              <a:rPr lang="en-US" sz="24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encore porté à ce jour</a:t>
            </a:r>
            <a:r>
              <a:rPr lang="en-US" sz="24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pour 3/4 (75 %), et 1/4 a 2 IC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2940414" y="3257236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6663" y="3257236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4410534"/>
            <a:ext cx="8115300" cy="4847766"/>
            <a:chOff x="0" y="0"/>
            <a:chExt cx="1320950" cy="7890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0950" cy="789084"/>
            </a:xfrm>
            <a:custGeom>
              <a:avLst/>
              <a:gdLst/>
              <a:ahLst/>
              <a:cxnLst/>
              <a:rect l="l" t="t" r="r" b="b"/>
              <a:pathLst>
                <a:path w="1320950" h="789084">
                  <a:moveTo>
                    <a:pt x="18782" y="0"/>
                  </a:moveTo>
                  <a:lnTo>
                    <a:pt x="1302168" y="0"/>
                  </a:lnTo>
                  <a:cubicBezTo>
                    <a:pt x="1312541" y="0"/>
                    <a:pt x="1320950" y="8409"/>
                    <a:pt x="1320950" y="18782"/>
                  </a:cubicBezTo>
                  <a:lnTo>
                    <a:pt x="1320950" y="770303"/>
                  </a:lnTo>
                  <a:cubicBezTo>
                    <a:pt x="1320950" y="775284"/>
                    <a:pt x="1318971" y="780061"/>
                    <a:pt x="1315449" y="783583"/>
                  </a:cubicBezTo>
                  <a:cubicBezTo>
                    <a:pt x="1311927" y="787106"/>
                    <a:pt x="1307149" y="789084"/>
                    <a:pt x="1302168" y="789084"/>
                  </a:cubicBezTo>
                  <a:lnTo>
                    <a:pt x="18782" y="789084"/>
                  </a:lnTo>
                  <a:cubicBezTo>
                    <a:pt x="8409" y="789084"/>
                    <a:pt x="0" y="780676"/>
                    <a:pt x="0" y="770303"/>
                  </a:cubicBezTo>
                  <a:lnTo>
                    <a:pt x="0" y="18782"/>
                  </a:lnTo>
                  <a:cubicBezTo>
                    <a:pt x="0" y="8409"/>
                    <a:pt x="8409" y="0"/>
                    <a:pt x="18782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20950" cy="827184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983315" y="4039079"/>
            <a:ext cx="2206070" cy="838289"/>
            <a:chOff x="0" y="0"/>
            <a:chExt cx="359088" cy="1364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9088" cy="136451"/>
            </a:xfrm>
            <a:custGeom>
              <a:avLst/>
              <a:gdLst/>
              <a:ahLst/>
              <a:cxnLst/>
              <a:rect l="l" t="t" r="r" b="b"/>
              <a:pathLst>
                <a:path w="359088" h="136451">
                  <a:moveTo>
                    <a:pt x="68225" y="0"/>
                  </a:moveTo>
                  <a:lnTo>
                    <a:pt x="290863" y="0"/>
                  </a:lnTo>
                  <a:cubicBezTo>
                    <a:pt x="308957" y="0"/>
                    <a:pt x="326311" y="7188"/>
                    <a:pt x="339105" y="19983"/>
                  </a:cubicBezTo>
                  <a:cubicBezTo>
                    <a:pt x="351900" y="32777"/>
                    <a:pt x="359088" y="50131"/>
                    <a:pt x="359088" y="68225"/>
                  </a:cubicBezTo>
                  <a:lnTo>
                    <a:pt x="359088" y="68225"/>
                  </a:lnTo>
                  <a:cubicBezTo>
                    <a:pt x="359088" y="86320"/>
                    <a:pt x="351900" y="103673"/>
                    <a:pt x="339105" y="116468"/>
                  </a:cubicBezTo>
                  <a:cubicBezTo>
                    <a:pt x="326311" y="129263"/>
                    <a:pt x="308957" y="136451"/>
                    <a:pt x="290863" y="136451"/>
                  </a:cubicBezTo>
                  <a:lnTo>
                    <a:pt x="68225" y="136451"/>
                  </a:lnTo>
                  <a:cubicBezTo>
                    <a:pt x="50131" y="136451"/>
                    <a:pt x="32777" y="129263"/>
                    <a:pt x="19983" y="116468"/>
                  </a:cubicBezTo>
                  <a:cubicBezTo>
                    <a:pt x="7188" y="103673"/>
                    <a:pt x="0" y="86320"/>
                    <a:pt x="0" y="68225"/>
                  </a:cubicBezTo>
                  <a:lnTo>
                    <a:pt x="0" y="68225"/>
                  </a:lnTo>
                  <a:cubicBezTo>
                    <a:pt x="0" y="50131"/>
                    <a:pt x="7188" y="32777"/>
                    <a:pt x="19983" y="19983"/>
                  </a:cubicBezTo>
                  <a:cubicBezTo>
                    <a:pt x="32777" y="7188"/>
                    <a:pt x="50131" y="0"/>
                    <a:pt x="68225" y="0"/>
                  </a:cubicBezTo>
                  <a:close/>
                </a:path>
              </a:pathLst>
            </a:custGeom>
            <a:solidFill>
              <a:srgbClr val="E1B08C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9088" cy="17455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Implant cochléaire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05950" y="4439394"/>
            <a:ext cx="7753350" cy="4818906"/>
            <a:chOff x="0" y="0"/>
            <a:chExt cx="1262034" cy="7843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62034" cy="784387"/>
            </a:xfrm>
            <a:custGeom>
              <a:avLst/>
              <a:gdLst/>
              <a:ahLst/>
              <a:cxnLst/>
              <a:rect l="l" t="t" r="r" b="b"/>
              <a:pathLst>
                <a:path w="1262034" h="784387">
                  <a:moveTo>
                    <a:pt x="19658" y="0"/>
                  </a:moveTo>
                  <a:lnTo>
                    <a:pt x="1242376" y="0"/>
                  </a:lnTo>
                  <a:cubicBezTo>
                    <a:pt x="1247590" y="0"/>
                    <a:pt x="1252590" y="2071"/>
                    <a:pt x="1256277" y="5758"/>
                  </a:cubicBezTo>
                  <a:cubicBezTo>
                    <a:pt x="1259963" y="9445"/>
                    <a:pt x="1262034" y="14445"/>
                    <a:pt x="1262034" y="19658"/>
                  </a:cubicBezTo>
                  <a:lnTo>
                    <a:pt x="1262034" y="764728"/>
                  </a:lnTo>
                  <a:cubicBezTo>
                    <a:pt x="1262034" y="775585"/>
                    <a:pt x="1253233" y="784387"/>
                    <a:pt x="1242376" y="784387"/>
                  </a:cubicBezTo>
                  <a:lnTo>
                    <a:pt x="19658" y="784387"/>
                  </a:lnTo>
                  <a:cubicBezTo>
                    <a:pt x="8801" y="784387"/>
                    <a:pt x="0" y="775585"/>
                    <a:pt x="0" y="764728"/>
                  </a:cubicBezTo>
                  <a:lnTo>
                    <a:pt x="0" y="19658"/>
                  </a:lnTo>
                  <a:cubicBezTo>
                    <a:pt x="0" y="8801"/>
                    <a:pt x="8801" y="0"/>
                    <a:pt x="19658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262034" cy="82248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882385" y="4829742"/>
            <a:ext cx="7000481" cy="418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4186" lvl="1" indent="-232093" algn="just">
              <a:lnSpc>
                <a:spcPts val="3010"/>
              </a:lnSpc>
              <a:buFont typeface="Arial"/>
              <a:buChar char="•"/>
            </a:pP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Âge en moyenne de </a:t>
            </a: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20,67 mois</a:t>
            </a: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(intervalle de 14 à 32 mois)</a:t>
            </a:r>
          </a:p>
          <a:p>
            <a:pPr marL="464186" lvl="1" indent="-232093" algn="just">
              <a:lnSpc>
                <a:spcPts val="3010"/>
              </a:lnSpc>
              <a:buFont typeface="Arial"/>
              <a:buChar char="•"/>
            </a:pP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Suivis en audiologie difficiles</a:t>
            </a: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(conditionnement visuel ou par le jeu non acquis pour 50 %, présence de crises, d’opposition ou d’attention fragile pour 50 %)</a:t>
            </a:r>
          </a:p>
          <a:p>
            <a:pPr marL="464186" lvl="1" indent="-232093" algn="just">
              <a:lnSpc>
                <a:spcPts val="3010"/>
              </a:lnSpc>
              <a:buFont typeface="Arial"/>
              <a:buChar char="•"/>
            </a:pP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Bris </a:t>
            </a: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ou perte d’équipements </a:t>
            </a: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fréquents </a:t>
            </a: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(médiane de 3 processeurs/enfant et moyenne de 13 bris autres /enfant</a:t>
            </a:r>
          </a:p>
          <a:p>
            <a:pPr marL="464186" lvl="1" indent="-232093" algn="just">
              <a:lnSpc>
                <a:spcPts val="3010"/>
              </a:lnSpc>
              <a:buFont typeface="Arial"/>
              <a:buChar char="•"/>
            </a:pP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Port difficile à mettre en place</a:t>
            </a: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(refus et réactions négatives de l’enfant) </a:t>
            </a: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dès le début pour 4/6 (67 %)</a:t>
            </a:r>
            <a:r>
              <a:rPr lang="en-US" sz="215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, et </a:t>
            </a:r>
            <a:r>
              <a:rPr lang="en-US" sz="215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tous ont déjà eu des réactions négatives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279590" y="4039079"/>
            <a:ext cx="2206070" cy="838289"/>
            <a:chOff x="0" y="0"/>
            <a:chExt cx="359088" cy="1364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9088" cy="136451"/>
            </a:xfrm>
            <a:custGeom>
              <a:avLst/>
              <a:gdLst/>
              <a:ahLst/>
              <a:cxnLst/>
              <a:rect l="l" t="t" r="r" b="b"/>
              <a:pathLst>
                <a:path w="359088" h="136451">
                  <a:moveTo>
                    <a:pt x="68225" y="0"/>
                  </a:moveTo>
                  <a:lnTo>
                    <a:pt x="290863" y="0"/>
                  </a:lnTo>
                  <a:cubicBezTo>
                    <a:pt x="308957" y="0"/>
                    <a:pt x="326311" y="7188"/>
                    <a:pt x="339105" y="19983"/>
                  </a:cubicBezTo>
                  <a:cubicBezTo>
                    <a:pt x="351900" y="32777"/>
                    <a:pt x="359088" y="50131"/>
                    <a:pt x="359088" y="68225"/>
                  </a:cubicBezTo>
                  <a:lnTo>
                    <a:pt x="359088" y="68225"/>
                  </a:lnTo>
                  <a:cubicBezTo>
                    <a:pt x="359088" y="86320"/>
                    <a:pt x="351900" y="103673"/>
                    <a:pt x="339105" y="116468"/>
                  </a:cubicBezTo>
                  <a:cubicBezTo>
                    <a:pt x="326311" y="129263"/>
                    <a:pt x="308957" y="136451"/>
                    <a:pt x="290863" y="136451"/>
                  </a:cubicBezTo>
                  <a:lnTo>
                    <a:pt x="68225" y="136451"/>
                  </a:lnTo>
                  <a:cubicBezTo>
                    <a:pt x="50131" y="136451"/>
                    <a:pt x="32777" y="129263"/>
                    <a:pt x="19983" y="116468"/>
                  </a:cubicBezTo>
                  <a:cubicBezTo>
                    <a:pt x="7188" y="103673"/>
                    <a:pt x="0" y="86320"/>
                    <a:pt x="0" y="68225"/>
                  </a:cubicBezTo>
                  <a:lnTo>
                    <a:pt x="0" y="68225"/>
                  </a:lnTo>
                  <a:cubicBezTo>
                    <a:pt x="0" y="50131"/>
                    <a:pt x="7188" y="32777"/>
                    <a:pt x="19983" y="19983"/>
                  </a:cubicBezTo>
                  <a:cubicBezTo>
                    <a:pt x="32777" y="7188"/>
                    <a:pt x="50131" y="0"/>
                    <a:pt x="68225" y="0"/>
                  </a:cubicBezTo>
                  <a:close/>
                </a:path>
              </a:pathLst>
            </a:custGeom>
            <a:solidFill>
              <a:srgbClr val="E1B08C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59088" cy="17455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Implant cochléaire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14060" y="5217256"/>
            <a:ext cx="7359955" cy="418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5547" lvl="1" indent="-257773" algn="just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Âge en moyenne de </a:t>
            </a: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43 mois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(intervalle de 10 à 58 mois)</a:t>
            </a:r>
          </a:p>
          <a:p>
            <a:pPr marL="515547" lvl="1" indent="-257773" algn="just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Collaborent bien lors des suivis en audiologie</a:t>
            </a:r>
          </a:p>
          <a:p>
            <a:pPr marL="515547" lvl="1" indent="-257773" algn="just">
              <a:lnSpc>
                <a:spcPts val="3343"/>
              </a:lnSpc>
              <a:buFont typeface="Arial"/>
              <a:buChar char="•"/>
            </a:pP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Bris 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ou perte d’équipements </a:t>
            </a:r>
            <a:r>
              <a:rPr lang="en-US" sz="2387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peu fréquents</a:t>
            </a: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</a:p>
          <a:p>
            <a:pPr marL="1031093" lvl="2" indent="-343698" algn="just">
              <a:lnSpc>
                <a:spcPts val="3343"/>
              </a:lnSpc>
              <a:buFont typeface="Arial"/>
              <a:buChar char="⚬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2 processeurs brisés ou perdus au total dans l’échantillon</a:t>
            </a:r>
          </a:p>
          <a:p>
            <a:pPr marL="1031093" lvl="2" indent="-343698" algn="just">
              <a:lnSpc>
                <a:spcPts val="3343"/>
              </a:lnSpc>
              <a:buFont typeface="Arial"/>
              <a:buChar char="⚬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Moyenne de 2 bris d’équipements/enfant</a:t>
            </a:r>
          </a:p>
          <a:p>
            <a:pPr marL="515547" lvl="1" indent="-257773" algn="just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Premiers moments avec l’IC positifs (4/5, 80 %)</a:t>
            </a:r>
          </a:p>
          <a:p>
            <a:pPr marL="515547" lvl="1" indent="-257773" algn="just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Port en moyenne 11,84h/jour</a:t>
            </a:r>
          </a:p>
          <a:p>
            <a:pPr algn="just">
              <a:lnSpc>
                <a:spcPts val="3343"/>
              </a:lnSpc>
            </a:pPr>
            <a:endParaRPr lang="en-US" sz="2387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2940414" y="3257236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6663" y="3257236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4410534"/>
            <a:ext cx="16230600" cy="3831919"/>
            <a:chOff x="0" y="0"/>
            <a:chExt cx="21640800" cy="510922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820400" cy="5109226"/>
              <a:chOff x="0" y="0"/>
              <a:chExt cx="1320950" cy="62373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320950" cy="623732"/>
              </a:xfrm>
              <a:custGeom>
                <a:avLst/>
                <a:gdLst/>
                <a:ahLst/>
                <a:cxnLst/>
                <a:rect l="l" t="t" r="r" b="b"/>
                <a:pathLst>
                  <a:path w="1320950" h="623732">
                    <a:moveTo>
                      <a:pt x="18782" y="0"/>
                    </a:moveTo>
                    <a:lnTo>
                      <a:pt x="1302168" y="0"/>
                    </a:lnTo>
                    <a:cubicBezTo>
                      <a:pt x="1312541" y="0"/>
                      <a:pt x="1320950" y="8409"/>
                      <a:pt x="1320950" y="18782"/>
                    </a:cubicBezTo>
                    <a:lnTo>
                      <a:pt x="1320950" y="604950"/>
                    </a:lnTo>
                    <a:cubicBezTo>
                      <a:pt x="1320950" y="609932"/>
                      <a:pt x="1318971" y="614709"/>
                      <a:pt x="1315449" y="618231"/>
                    </a:cubicBezTo>
                    <a:cubicBezTo>
                      <a:pt x="1311927" y="621753"/>
                      <a:pt x="1307149" y="623732"/>
                      <a:pt x="1302168" y="623732"/>
                    </a:cubicBezTo>
                    <a:lnTo>
                      <a:pt x="18782" y="623732"/>
                    </a:lnTo>
                    <a:cubicBezTo>
                      <a:pt x="13800" y="623732"/>
                      <a:pt x="9023" y="621753"/>
                      <a:pt x="5501" y="618231"/>
                    </a:cubicBezTo>
                    <a:cubicBezTo>
                      <a:pt x="1979" y="614709"/>
                      <a:pt x="0" y="609932"/>
                      <a:pt x="0" y="604950"/>
                    </a:cubicBezTo>
                    <a:lnTo>
                      <a:pt x="0" y="18782"/>
                    </a:lnTo>
                    <a:cubicBezTo>
                      <a:pt x="0" y="8409"/>
                      <a:pt x="8409" y="0"/>
                      <a:pt x="18782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 w="38100" cap="sq">
                <a:solidFill>
                  <a:srgbClr val="E1B08C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320950" cy="661832"/>
              </a:xfrm>
              <a:prstGeom prst="rect">
                <a:avLst/>
              </a:prstGeom>
            </p:spPr>
            <p:txBody>
              <a:bodyPr lIns="71822" tIns="71822" rIns="71822" bIns="71822" rtlCol="0" anchor="ctr"/>
              <a:lstStyle/>
              <a:p>
                <a:pPr algn="ctr">
                  <a:lnSpc>
                    <a:spcPts val="2756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1303000" y="30416"/>
              <a:ext cx="10337800" cy="5078810"/>
              <a:chOff x="0" y="0"/>
              <a:chExt cx="1262034" cy="6200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62034" cy="620019"/>
              </a:xfrm>
              <a:custGeom>
                <a:avLst/>
                <a:gdLst/>
                <a:ahLst/>
                <a:cxnLst/>
                <a:rect l="l" t="t" r="r" b="b"/>
                <a:pathLst>
                  <a:path w="1262034" h="620019">
                    <a:moveTo>
                      <a:pt x="19658" y="0"/>
                    </a:moveTo>
                    <a:lnTo>
                      <a:pt x="1242376" y="0"/>
                    </a:lnTo>
                    <a:cubicBezTo>
                      <a:pt x="1247590" y="0"/>
                      <a:pt x="1252590" y="2071"/>
                      <a:pt x="1256277" y="5758"/>
                    </a:cubicBezTo>
                    <a:cubicBezTo>
                      <a:pt x="1259963" y="9445"/>
                      <a:pt x="1262034" y="14445"/>
                      <a:pt x="1262034" y="19658"/>
                    </a:cubicBezTo>
                    <a:lnTo>
                      <a:pt x="1262034" y="600361"/>
                    </a:lnTo>
                    <a:cubicBezTo>
                      <a:pt x="1262034" y="611218"/>
                      <a:pt x="1253233" y="620019"/>
                      <a:pt x="1242376" y="620019"/>
                    </a:cubicBezTo>
                    <a:lnTo>
                      <a:pt x="19658" y="620019"/>
                    </a:lnTo>
                    <a:cubicBezTo>
                      <a:pt x="8801" y="620019"/>
                      <a:pt x="0" y="611218"/>
                      <a:pt x="0" y="600361"/>
                    </a:cubicBezTo>
                    <a:lnTo>
                      <a:pt x="0" y="19658"/>
                    </a:lnTo>
                    <a:cubicBezTo>
                      <a:pt x="0" y="8801"/>
                      <a:pt x="8801" y="0"/>
                      <a:pt x="19658" y="0"/>
                    </a:cubicBezTo>
                    <a:close/>
                  </a:path>
                </a:pathLst>
              </a:custGeom>
              <a:solidFill>
                <a:srgbClr val="FAFAFA"/>
              </a:solidFill>
              <a:ln w="38100" cap="sq">
                <a:solidFill>
                  <a:srgbClr val="E1B08C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262034" cy="658119"/>
              </a:xfrm>
              <a:prstGeom prst="rect">
                <a:avLst/>
              </a:prstGeom>
            </p:spPr>
            <p:txBody>
              <a:bodyPr lIns="71822" tIns="71822" rIns="71822" bIns="71822" rtlCol="0" anchor="ctr"/>
              <a:lstStyle/>
              <a:p>
                <a:pPr algn="ctr">
                  <a:lnSpc>
                    <a:spcPts val="2756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3877603" y="3940874"/>
            <a:ext cx="2417487" cy="1034698"/>
            <a:chOff x="-17207" y="-19050"/>
            <a:chExt cx="393501" cy="168421"/>
          </a:xfrm>
        </p:grpSpPr>
        <p:sp>
          <p:nvSpPr>
            <p:cNvPr id="16" name="Freeform 16"/>
            <p:cNvSpPr/>
            <p:nvPr/>
          </p:nvSpPr>
          <p:spPr>
            <a:xfrm>
              <a:off x="-3813" y="2411"/>
              <a:ext cx="366715" cy="130321"/>
            </a:xfrm>
            <a:custGeom>
              <a:avLst/>
              <a:gdLst/>
              <a:ahLst/>
              <a:cxnLst/>
              <a:rect l="l" t="t" r="r" b="b"/>
              <a:pathLst>
                <a:path w="366715" h="130321">
                  <a:moveTo>
                    <a:pt x="65160" y="0"/>
                  </a:moveTo>
                  <a:lnTo>
                    <a:pt x="301555" y="0"/>
                  </a:lnTo>
                  <a:cubicBezTo>
                    <a:pt x="337542" y="0"/>
                    <a:pt x="366715" y="29173"/>
                    <a:pt x="366715" y="65160"/>
                  </a:cubicBezTo>
                  <a:lnTo>
                    <a:pt x="366715" y="65160"/>
                  </a:lnTo>
                  <a:cubicBezTo>
                    <a:pt x="366715" y="101148"/>
                    <a:pt x="337542" y="130321"/>
                    <a:pt x="301555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B7A4D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17207" y="-19050"/>
              <a:ext cx="393501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 dirty="0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Développement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909223" y="5006867"/>
            <a:ext cx="7000481" cy="3644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Hypothèse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ou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diagnostic de 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TSA </a:t>
            </a:r>
            <a:r>
              <a:rPr lang="en-US" sz="2600" dirty="0" err="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vers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4-5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ans</a:t>
            </a:r>
            <a:endParaRPr lang="en-US" sz="2600" b="1" dirty="0">
              <a:solidFill>
                <a:srgbClr val="000000"/>
              </a:solidFill>
              <a:latin typeface="Barlow Bold"/>
              <a:ea typeface="Barlow Bold"/>
              <a:cs typeface="Barlow Bold"/>
              <a:sym typeface="Barlow Bold"/>
            </a:endParaRP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TDAH </a:t>
            </a:r>
            <a:r>
              <a:rPr lang="en-US" sz="2600" dirty="0" err="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ou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difficultés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d’attention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(2/6, 33 %)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Fonctionnement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cognitif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ou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hypothèse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de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fonctionnement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cognitif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sous la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moyenne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(5/6, 83 %)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Retard global de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développement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(4/6, 67 %)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Problèmes</a:t>
            </a:r>
            <a:r>
              <a:rPr lang="en-US" sz="2600" b="1" dirty="0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 de </a:t>
            </a:r>
            <a:r>
              <a:rPr lang="en-US" sz="2600" b="1" dirty="0" err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comportement</a:t>
            </a:r>
            <a:r>
              <a:rPr lang="en-US" sz="2600" dirty="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(3/6, 50 %)</a:t>
            </a:r>
          </a:p>
          <a:p>
            <a:pPr algn="just"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2197310" y="3901488"/>
            <a:ext cx="2417487" cy="1034698"/>
            <a:chOff x="-13393" y="-25461"/>
            <a:chExt cx="393501" cy="16842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6715" cy="130321"/>
            </a:xfrm>
            <a:custGeom>
              <a:avLst/>
              <a:gdLst/>
              <a:ahLst/>
              <a:cxnLst/>
              <a:rect l="l" t="t" r="r" b="b"/>
              <a:pathLst>
                <a:path w="366715" h="130321">
                  <a:moveTo>
                    <a:pt x="65160" y="0"/>
                  </a:moveTo>
                  <a:lnTo>
                    <a:pt x="301555" y="0"/>
                  </a:lnTo>
                  <a:cubicBezTo>
                    <a:pt x="337542" y="0"/>
                    <a:pt x="366715" y="29173"/>
                    <a:pt x="366715" y="65160"/>
                  </a:cubicBezTo>
                  <a:lnTo>
                    <a:pt x="366715" y="65160"/>
                  </a:lnTo>
                  <a:cubicBezTo>
                    <a:pt x="366715" y="101148"/>
                    <a:pt x="337542" y="130321"/>
                    <a:pt x="301555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B7A4D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-13393" y="-25461"/>
              <a:ext cx="393501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 dirty="0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Développement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429801" y="5095875"/>
            <a:ext cx="7359955" cy="314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Hypothèse ou diagnostic de </a:t>
            </a:r>
            <a:r>
              <a:rPr lang="en-US" sz="26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TSA </a:t>
            </a: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vers </a:t>
            </a:r>
            <a:r>
              <a:rPr lang="en-US" sz="2600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4-5 ans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TDAH ou difficultés d’attention (3/5, 60 %)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enfant en attente d’évaluation pour la cognition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Aucune mention de problèmes de comportement récurrents </a:t>
            </a:r>
          </a:p>
          <a:p>
            <a:pPr algn="just">
              <a:lnSpc>
                <a:spcPts val="3343"/>
              </a:lnSpc>
            </a:pPr>
            <a:endParaRPr lang="en-US" sz="26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2940414" y="3257236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6663" y="3257236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30460" y="4939718"/>
            <a:ext cx="6110217" cy="4072837"/>
            <a:chOff x="0" y="0"/>
            <a:chExt cx="994577" cy="6629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4577" cy="662947"/>
            </a:xfrm>
            <a:custGeom>
              <a:avLst/>
              <a:gdLst/>
              <a:ahLst/>
              <a:cxnLst/>
              <a:rect l="l" t="t" r="r" b="b"/>
              <a:pathLst>
                <a:path w="994577" h="662947">
                  <a:moveTo>
                    <a:pt x="24945" y="0"/>
                  </a:moveTo>
                  <a:lnTo>
                    <a:pt x="969632" y="0"/>
                  </a:lnTo>
                  <a:cubicBezTo>
                    <a:pt x="976248" y="0"/>
                    <a:pt x="982593" y="2628"/>
                    <a:pt x="987271" y="7306"/>
                  </a:cubicBezTo>
                  <a:cubicBezTo>
                    <a:pt x="991949" y="11984"/>
                    <a:pt x="994577" y="18329"/>
                    <a:pt x="994577" y="24945"/>
                  </a:cubicBezTo>
                  <a:lnTo>
                    <a:pt x="994577" y="638002"/>
                  </a:lnTo>
                  <a:cubicBezTo>
                    <a:pt x="994577" y="644618"/>
                    <a:pt x="991949" y="650963"/>
                    <a:pt x="987271" y="655641"/>
                  </a:cubicBezTo>
                  <a:cubicBezTo>
                    <a:pt x="982593" y="660319"/>
                    <a:pt x="976248" y="662947"/>
                    <a:pt x="969632" y="662947"/>
                  </a:cubicBezTo>
                  <a:lnTo>
                    <a:pt x="24945" y="662947"/>
                  </a:lnTo>
                  <a:cubicBezTo>
                    <a:pt x="18329" y="662947"/>
                    <a:pt x="11984" y="660319"/>
                    <a:pt x="7306" y="655641"/>
                  </a:cubicBezTo>
                  <a:cubicBezTo>
                    <a:pt x="2628" y="650963"/>
                    <a:pt x="0" y="644618"/>
                    <a:pt x="0" y="638002"/>
                  </a:cubicBezTo>
                  <a:lnTo>
                    <a:pt x="0" y="24945"/>
                  </a:lnTo>
                  <a:cubicBezTo>
                    <a:pt x="0" y="18329"/>
                    <a:pt x="2628" y="11984"/>
                    <a:pt x="7306" y="7306"/>
                  </a:cubicBezTo>
                  <a:cubicBezTo>
                    <a:pt x="11984" y="2628"/>
                    <a:pt x="18329" y="0"/>
                    <a:pt x="24945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D88A8A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94577" cy="70104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68603" y="4353023"/>
            <a:ext cx="2276345" cy="1034698"/>
            <a:chOff x="0" y="-38100"/>
            <a:chExt cx="370527" cy="1684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6715" cy="130321"/>
            </a:xfrm>
            <a:custGeom>
              <a:avLst/>
              <a:gdLst/>
              <a:ahLst/>
              <a:cxnLst/>
              <a:rect l="l" t="t" r="r" b="b"/>
              <a:pathLst>
                <a:path w="366715" h="130321">
                  <a:moveTo>
                    <a:pt x="65160" y="0"/>
                  </a:moveTo>
                  <a:lnTo>
                    <a:pt x="301555" y="0"/>
                  </a:lnTo>
                  <a:cubicBezTo>
                    <a:pt x="337542" y="0"/>
                    <a:pt x="366715" y="29173"/>
                    <a:pt x="366715" y="65160"/>
                  </a:cubicBezTo>
                  <a:lnTo>
                    <a:pt x="366715" y="65160"/>
                  </a:lnTo>
                  <a:cubicBezTo>
                    <a:pt x="366715" y="101148"/>
                    <a:pt x="337542" y="130321"/>
                    <a:pt x="301555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88A8A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70527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 dirty="0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Communication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96663" y="4968577"/>
            <a:ext cx="6110217" cy="4072837"/>
            <a:chOff x="0" y="0"/>
            <a:chExt cx="994577" cy="6629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94577" cy="662947"/>
            </a:xfrm>
            <a:custGeom>
              <a:avLst/>
              <a:gdLst/>
              <a:ahLst/>
              <a:cxnLst/>
              <a:rect l="l" t="t" r="r" b="b"/>
              <a:pathLst>
                <a:path w="994577" h="662947">
                  <a:moveTo>
                    <a:pt x="24945" y="0"/>
                  </a:moveTo>
                  <a:lnTo>
                    <a:pt x="969632" y="0"/>
                  </a:lnTo>
                  <a:cubicBezTo>
                    <a:pt x="976248" y="0"/>
                    <a:pt x="982593" y="2628"/>
                    <a:pt x="987271" y="7306"/>
                  </a:cubicBezTo>
                  <a:cubicBezTo>
                    <a:pt x="991949" y="11984"/>
                    <a:pt x="994577" y="18329"/>
                    <a:pt x="994577" y="24945"/>
                  </a:cubicBezTo>
                  <a:lnTo>
                    <a:pt x="994577" y="638002"/>
                  </a:lnTo>
                  <a:cubicBezTo>
                    <a:pt x="994577" y="644618"/>
                    <a:pt x="991949" y="650963"/>
                    <a:pt x="987271" y="655641"/>
                  </a:cubicBezTo>
                  <a:cubicBezTo>
                    <a:pt x="982593" y="660319"/>
                    <a:pt x="976248" y="662947"/>
                    <a:pt x="969632" y="662947"/>
                  </a:cubicBezTo>
                  <a:lnTo>
                    <a:pt x="24945" y="662947"/>
                  </a:lnTo>
                  <a:cubicBezTo>
                    <a:pt x="18329" y="662947"/>
                    <a:pt x="11984" y="660319"/>
                    <a:pt x="7306" y="655641"/>
                  </a:cubicBezTo>
                  <a:cubicBezTo>
                    <a:pt x="2628" y="650963"/>
                    <a:pt x="0" y="644618"/>
                    <a:pt x="0" y="638002"/>
                  </a:cubicBezTo>
                  <a:lnTo>
                    <a:pt x="0" y="24945"/>
                  </a:lnTo>
                  <a:cubicBezTo>
                    <a:pt x="0" y="18329"/>
                    <a:pt x="2628" y="11984"/>
                    <a:pt x="7306" y="7306"/>
                  </a:cubicBezTo>
                  <a:cubicBezTo>
                    <a:pt x="11984" y="2628"/>
                    <a:pt x="18329" y="0"/>
                    <a:pt x="24945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D88A8A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994577" cy="70104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196663" y="5526526"/>
            <a:ext cx="6110217" cy="3314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Trouble de communication ou de langage, ou difficultés langagières (5/6, 83 %)</a:t>
            </a:r>
          </a:p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2/6 (33 %) minimalement verbaux</a:t>
            </a:r>
          </a:p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2/6 (33 %) LSQ et CAA</a:t>
            </a:r>
          </a:p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2/6 (33 %) LSQ, minimalement langage oral et CAA</a:t>
            </a:r>
          </a:p>
          <a:p>
            <a:pPr algn="l">
              <a:lnSpc>
                <a:spcPts val="3343"/>
              </a:lnSpc>
            </a:pPr>
            <a:endParaRPr lang="en-US" sz="2387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algn="l">
              <a:lnSpc>
                <a:spcPts val="3343"/>
              </a:lnSpc>
            </a:pPr>
            <a:endParaRPr lang="en-US" sz="2387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2148736" y="4587091"/>
            <a:ext cx="2276354" cy="800630"/>
            <a:chOff x="0" y="0"/>
            <a:chExt cx="370529" cy="1303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0528" cy="130321"/>
            </a:xfrm>
            <a:custGeom>
              <a:avLst/>
              <a:gdLst/>
              <a:ahLst/>
              <a:cxnLst/>
              <a:rect l="l" t="t" r="r" b="b"/>
              <a:pathLst>
                <a:path w="370528" h="130321">
                  <a:moveTo>
                    <a:pt x="65160" y="0"/>
                  </a:moveTo>
                  <a:lnTo>
                    <a:pt x="305368" y="0"/>
                  </a:lnTo>
                  <a:cubicBezTo>
                    <a:pt x="341355" y="0"/>
                    <a:pt x="370528" y="29173"/>
                    <a:pt x="370528" y="65160"/>
                  </a:cubicBezTo>
                  <a:lnTo>
                    <a:pt x="370528" y="65160"/>
                  </a:lnTo>
                  <a:cubicBezTo>
                    <a:pt x="370528" y="101148"/>
                    <a:pt x="341355" y="130321"/>
                    <a:pt x="305368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88A8A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0529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Communication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16530" y="5526526"/>
            <a:ext cx="6110217" cy="3314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Trouble de la communication ou du langage (4/5, 80 %)</a:t>
            </a:r>
          </a:p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Enfant utilisent surtout le langage oral (4/5, 80 %)</a:t>
            </a:r>
          </a:p>
          <a:p>
            <a:pPr marL="515547" lvl="1" indent="-257774" algn="l">
              <a:lnSpc>
                <a:spcPts val="3343"/>
              </a:lnSpc>
              <a:buFont typeface="Arial"/>
              <a:buChar char="•"/>
            </a:pPr>
            <a:r>
              <a:rPr lang="en-US" sz="2387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1/5 (20 %) est minimalement verbal, mais tentative en cours de langage oral avec support LSQ et CAA</a:t>
            </a:r>
          </a:p>
          <a:p>
            <a:pPr algn="l">
              <a:lnSpc>
                <a:spcPts val="3343"/>
              </a:lnSpc>
            </a:pPr>
            <a:endParaRPr lang="en-US" sz="2387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6376332" y="3069812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821343" y="4387193"/>
            <a:ext cx="12645314" cy="4818906"/>
            <a:chOff x="0" y="0"/>
            <a:chExt cx="2058313" cy="7843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8313" cy="784387"/>
            </a:xfrm>
            <a:custGeom>
              <a:avLst/>
              <a:gdLst/>
              <a:ahLst/>
              <a:cxnLst/>
              <a:rect l="l" t="t" r="r" b="b"/>
              <a:pathLst>
                <a:path w="2058313" h="784387">
                  <a:moveTo>
                    <a:pt x="12053" y="0"/>
                  </a:moveTo>
                  <a:lnTo>
                    <a:pt x="2046260" y="0"/>
                  </a:lnTo>
                  <a:cubicBezTo>
                    <a:pt x="2052917" y="0"/>
                    <a:pt x="2058313" y="5396"/>
                    <a:pt x="2058313" y="12053"/>
                  </a:cubicBezTo>
                  <a:lnTo>
                    <a:pt x="2058313" y="772333"/>
                  </a:lnTo>
                  <a:cubicBezTo>
                    <a:pt x="2058313" y="778990"/>
                    <a:pt x="2052917" y="784387"/>
                    <a:pt x="2046260" y="784387"/>
                  </a:cubicBezTo>
                  <a:lnTo>
                    <a:pt x="12053" y="784387"/>
                  </a:lnTo>
                  <a:cubicBezTo>
                    <a:pt x="5396" y="784387"/>
                    <a:pt x="0" y="778990"/>
                    <a:pt x="0" y="772333"/>
                  </a:cubicBezTo>
                  <a:lnTo>
                    <a:pt x="0" y="12053"/>
                  </a:lnTo>
                  <a:cubicBezTo>
                    <a:pt x="0" y="5396"/>
                    <a:pt x="5396" y="0"/>
                    <a:pt x="12053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58313" cy="82248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10949" y="4785688"/>
            <a:ext cx="10866102" cy="419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Seuls 3/6 (50 %) l’ont déjà porté au moins 8h/jour,</a:t>
            </a:r>
            <a:r>
              <a:rPr lang="en-US" sz="2649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et pour une période limité</a:t>
            </a:r>
          </a:p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IC n’est porté que </a:t>
            </a:r>
            <a:r>
              <a:rPr lang="en-US" sz="2649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3h par jour en moyenne</a:t>
            </a:r>
          </a:p>
          <a:p>
            <a:pPr marL="1144266" lvl="2" indent="-381422" algn="just">
              <a:lnSpc>
                <a:spcPts val="3709"/>
              </a:lnSpc>
              <a:buFont typeface="Arial"/>
              <a:buChar char="⚬"/>
            </a:pPr>
            <a:r>
              <a:rPr lang="en-US" sz="2649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1 abandon, 3 port 3h/jour ou moins, 2 port 6,5h/ jour</a:t>
            </a:r>
          </a:p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Âge à l’abandon ou auquel le port devient plus difficile</a:t>
            </a:r>
            <a:r>
              <a:rPr lang="en-US" sz="2649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est en moyenne de </a:t>
            </a:r>
            <a:r>
              <a:rPr lang="en-US" sz="2649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7 ans</a:t>
            </a:r>
          </a:p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Nombre d’années de port d’en moyenne 5 ans et demi</a:t>
            </a:r>
          </a:p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 b="1">
                <a:solidFill>
                  <a:srgbClr val="000000"/>
                </a:solidFill>
                <a:latin typeface="Barlow Bold"/>
                <a:ea typeface="Barlow Bold"/>
                <a:cs typeface="Barlow Bold"/>
                <a:sym typeface="Barlow Bold"/>
              </a:rPr>
              <a:t>Peu d’abandons, surtout des périodes d’abandons et de reprises</a:t>
            </a:r>
            <a:r>
              <a:rPr lang="en-US" sz="2649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, ou des ports intermittents (moins de 3h par jour)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040965" y="3968048"/>
            <a:ext cx="2206070" cy="838289"/>
            <a:chOff x="0" y="0"/>
            <a:chExt cx="359088" cy="1364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9088" cy="136451"/>
            </a:xfrm>
            <a:custGeom>
              <a:avLst/>
              <a:gdLst/>
              <a:ahLst/>
              <a:cxnLst/>
              <a:rect l="l" t="t" r="r" b="b"/>
              <a:pathLst>
                <a:path w="359088" h="136451">
                  <a:moveTo>
                    <a:pt x="68225" y="0"/>
                  </a:moveTo>
                  <a:lnTo>
                    <a:pt x="290863" y="0"/>
                  </a:lnTo>
                  <a:cubicBezTo>
                    <a:pt x="308957" y="0"/>
                    <a:pt x="326311" y="7188"/>
                    <a:pt x="339105" y="19983"/>
                  </a:cubicBezTo>
                  <a:cubicBezTo>
                    <a:pt x="351900" y="32777"/>
                    <a:pt x="359088" y="50131"/>
                    <a:pt x="359088" y="68225"/>
                  </a:cubicBezTo>
                  <a:lnTo>
                    <a:pt x="359088" y="68225"/>
                  </a:lnTo>
                  <a:cubicBezTo>
                    <a:pt x="359088" y="86320"/>
                    <a:pt x="351900" y="103673"/>
                    <a:pt x="339105" y="116468"/>
                  </a:cubicBezTo>
                  <a:cubicBezTo>
                    <a:pt x="326311" y="129263"/>
                    <a:pt x="308957" y="136451"/>
                    <a:pt x="290863" y="136451"/>
                  </a:cubicBezTo>
                  <a:lnTo>
                    <a:pt x="68225" y="136451"/>
                  </a:lnTo>
                  <a:cubicBezTo>
                    <a:pt x="50131" y="136451"/>
                    <a:pt x="32777" y="129263"/>
                    <a:pt x="19983" y="116468"/>
                  </a:cubicBezTo>
                  <a:cubicBezTo>
                    <a:pt x="7188" y="103673"/>
                    <a:pt x="0" y="86320"/>
                    <a:pt x="0" y="68225"/>
                  </a:cubicBezTo>
                  <a:lnTo>
                    <a:pt x="0" y="68225"/>
                  </a:lnTo>
                  <a:cubicBezTo>
                    <a:pt x="0" y="50131"/>
                    <a:pt x="7188" y="32777"/>
                    <a:pt x="19983" y="19983"/>
                  </a:cubicBezTo>
                  <a:cubicBezTo>
                    <a:pt x="32777" y="7188"/>
                    <a:pt x="50131" y="0"/>
                    <a:pt x="68225" y="0"/>
                  </a:cubicBezTo>
                  <a:close/>
                </a:path>
              </a:pathLst>
            </a:custGeom>
            <a:solidFill>
              <a:srgbClr val="E1B08C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9088" cy="17455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Implant cochléaire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6376332" y="3069812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821343" y="4387193"/>
            <a:ext cx="12645314" cy="4818906"/>
            <a:chOff x="0" y="0"/>
            <a:chExt cx="2058313" cy="7843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8313" cy="784387"/>
            </a:xfrm>
            <a:custGeom>
              <a:avLst/>
              <a:gdLst/>
              <a:ahLst/>
              <a:cxnLst/>
              <a:rect l="l" t="t" r="r" b="b"/>
              <a:pathLst>
                <a:path w="2058313" h="784387">
                  <a:moveTo>
                    <a:pt x="12053" y="0"/>
                  </a:moveTo>
                  <a:lnTo>
                    <a:pt x="2046260" y="0"/>
                  </a:lnTo>
                  <a:cubicBezTo>
                    <a:pt x="2052917" y="0"/>
                    <a:pt x="2058313" y="5396"/>
                    <a:pt x="2058313" y="12053"/>
                  </a:cubicBezTo>
                  <a:lnTo>
                    <a:pt x="2058313" y="772333"/>
                  </a:lnTo>
                  <a:cubicBezTo>
                    <a:pt x="2058313" y="778990"/>
                    <a:pt x="2052917" y="784387"/>
                    <a:pt x="2046260" y="784387"/>
                  </a:cubicBezTo>
                  <a:lnTo>
                    <a:pt x="12053" y="784387"/>
                  </a:lnTo>
                  <a:cubicBezTo>
                    <a:pt x="5396" y="784387"/>
                    <a:pt x="0" y="778990"/>
                    <a:pt x="0" y="772333"/>
                  </a:cubicBezTo>
                  <a:lnTo>
                    <a:pt x="0" y="12053"/>
                  </a:lnTo>
                  <a:cubicBezTo>
                    <a:pt x="0" y="5396"/>
                    <a:pt x="5396" y="0"/>
                    <a:pt x="12053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58313" cy="82248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10949" y="4785688"/>
            <a:ext cx="10866102" cy="923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Plus grand désir de communiquer</a:t>
            </a:r>
          </a:p>
          <a:p>
            <a:pPr marL="572133" lvl="1" indent="-286066" algn="just">
              <a:lnSpc>
                <a:spcPts val="3709"/>
              </a:lnSpc>
              <a:buFont typeface="Arial"/>
              <a:buChar char="•"/>
            </a:pPr>
            <a:r>
              <a:rPr lang="en-US" sz="2649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Tous reconnaissent plus de bruits, de voix ou de mots dits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40863" y="3968048"/>
            <a:ext cx="2806274" cy="838289"/>
            <a:chOff x="0" y="0"/>
            <a:chExt cx="456785" cy="1364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6785" cy="136451"/>
            </a:xfrm>
            <a:custGeom>
              <a:avLst/>
              <a:gdLst/>
              <a:ahLst/>
              <a:cxnLst/>
              <a:rect l="l" t="t" r="r" b="b"/>
              <a:pathLst>
                <a:path w="456785" h="136451">
                  <a:moveTo>
                    <a:pt x="58193" y="0"/>
                  </a:moveTo>
                  <a:lnTo>
                    <a:pt x="398592" y="0"/>
                  </a:lnTo>
                  <a:cubicBezTo>
                    <a:pt x="430731" y="0"/>
                    <a:pt x="456785" y="26054"/>
                    <a:pt x="456785" y="58193"/>
                  </a:cubicBezTo>
                  <a:lnTo>
                    <a:pt x="456785" y="78257"/>
                  </a:lnTo>
                  <a:cubicBezTo>
                    <a:pt x="456785" y="110397"/>
                    <a:pt x="430731" y="136451"/>
                    <a:pt x="398592" y="136451"/>
                  </a:cubicBezTo>
                  <a:lnTo>
                    <a:pt x="58193" y="136451"/>
                  </a:lnTo>
                  <a:cubicBezTo>
                    <a:pt x="26054" y="136451"/>
                    <a:pt x="0" y="110397"/>
                    <a:pt x="0" y="78257"/>
                  </a:cubicBezTo>
                  <a:lnTo>
                    <a:pt x="0" y="58193"/>
                  </a:lnTo>
                  <a:cubicBezTo>
                    <a:pt x="0" y="26054"/>
                    <a:pt x="26054" y="0"/>
                    <a:pt x="58193" y="0"/>
                  </a:cubicBezTo>
                  <a:close/>
                </a:path>
              </a:pathLst>
            </a:custGeom>
            <a:solidFill>
              <a:srgbClr val="E1B08C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56785" cy="17455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Bienfaits de l’implant cochléaire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23669" y="1887801"/>
            <a:ext cx="7640663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93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3078892" y="9012555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8" y="0"/>
                </a:lnTo>
                <a:lnTo>
                  <a:pt x="2716318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TextBox 6"/>
          <p:cNvSpPr txBox="1"/>
          <p:nvPr/>
        </p:nvSpPr>
        <p:spPr>
          <a:xfrm>
            <a:off x="2940414" y="3257236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6663" y="3257236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4410534"/>
            <a:ext cx="8115300" cy="4847766"/>
            <a:chOff x="0" y="0"/>
            <a:chExt cx="1320950" cy="7890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0950" cy="789084"/>
            </a:xfrm>
            <a:custGeom>
              <a:avLst/>
              <a:gdLst/>
              <a:ahLst/>
              <a:cxnLst/>
              <a:rect l="l" t="t" r="r" b="b"/>
              <a:pathLst>
                <a:path w="1320950" h="789084">
                  <a:moveTo>
                    <a:pt x="18782" y="0"/>
                  </a:moveTo>
                  <a:lnTo>
                    <a:pt x="1302168" y="0"/>
                  </a:lnTo>
                  <a:cubicBezTo>
                    <a:pt x="1312541" y="0"/>
                    <a:pt x="1320950" y="8409"/>
                    <a:pt x="1320950" y="18782"/>
                  </a:cubicBezTo>
                  <a:lnTo>
                    <a:pt x="1320950" y="770303"/>
                  </a:lnTo>
                  <a:cubicBezTo>
                    <a:pt x="1320950" y="775284"/>
                    <a:pt x="1318971" y="780061"/>
                    <a:pt x="1315449" y="783583"/>
                  </a:cubicBezTo>
                  <a:cubicBezTo>
                    <a:pt x="1311927" y="787106"/>
                    <a:pt x="1307149" y="789084"/>
                    <a:pt x="1302168" y="789084"/>
                  </a:cubicBezTo>
                  <a:lnTo>
                    <a:pt x="18782" y="789084"/>
                  </a:lnTo>
                  <a:cubicBezTo>
                    <a:pt x="8409" y="789084"/>
                    <a:pt x="0" y="780676"/>
                    <a:pt x="0" y="770303"/>
                  </a:cubicBezTo>
                  <a:lnTo>
                    <a:pt x="0" y="18782"/>
                  </a:lnTo>
                  <a:cubicBezTo>
                    <a:pt x="0" y="8409"/>
                    <a:pt x="8409" y="0"/>
                    <a:pt x="18782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20950" cy="827184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983315" y="4057908"/>
            <a:ext cx="2252926" cy="800630"/>
            <a:chOff x="0" y="0"/>
            <a:chExt cx="366715" cy="1303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6715" cy="130321"/>
            </a:xfrm>
            <a:custGeom>
              <a:avLst/>
              <a:gdLst/>
              <a:ahLst/>
              <a:cxnLst/>
              <a:rect l="l" t="t" r="r" b="b"/>
              <a:pathLst>
                <a:path w="366715" h="130321">
                  <a:moveTo>
                    <a:pt x="65160" y="0"/>
                  </a:moveTo>
                  <a:lnTo>
                    <a:pt x="301555" y="0"/>
                  </a:lnTo>
                  <a:cubicBezTo>
                    <a:pt x="337542" y="0"/>
                    <a:pt x="366715" y="29173"/>
                    <a:pt x="366715" y="65160"/>
                  </a:cubicBezTo>
                  <a:lnTo>
                    <a:pt x="366715" y="65160"/>
                  </a:lnTo>
                  <a:cubicBezTo>
                    <a:pt x="366715" y="101148"/>
                    <a:pt x="337542" y="130321"/>
                    <a:pt x="301555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B7A4D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66715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Environnement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05950" y="4439394"/>
            <a:ext cx="7753350" cy="4818906"/>
            <a:chOff x="0" y="0"/>
            <a:chExt cx="1262034" cy="7843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62034" cy="784387"/>
            </a:xfrm>
            <a:custGeom>
              <a:avLst/>
              <a:gdLst/>
              <a:ahLst/>
              <a:cxnLst/>
              <a:rect l="l" t="t" r="r" b="b"/>
              <a:pathLst>
                <a:path w="1262034" h="784387">
                  <a:moveTo>
                    <a:pt x="19658" y="0"/>
                  </a:moveTo>
                  <a:lnTo>
                    <a:pt x="1242376" y="0"/>
                  </a:lnTo>
                  <a:cubicBezTo>
                    <a:pt x="1247590" y="0"/>
                    <a:pt x="1252590" y="2071"/>
                    <a:pt x="1256277" y="5758"/>
                  </a:cubicBezTo>
                  <a:cubicBezTo>
                    <a:pt x="1259963" y="9445"/>
                    <a:pt x="1262034" y="14445"/>
                    <a:pt x="1262034" y="19658"/>
                  </a:cubicBezTo>
                  <a:lnTo>
                    <a:pt x="1262034" y="764728"/>
                  </a:lnTo>
                  <a:cubicBezTo>
                    <a:pt x="1262034" y="775585"/>
                    <a:pt x="1253233" y="784387"/>
                    <a:pt x="1242376" y="784387"/>
                  </a:cubicBezTo>
                  <a:lnTo>
                    <a:pt x="19658" y="784387"/>
                  </a:lnTo>
                  <a:cubicBezTo>
                    <a:pt x="8801" y="784387"/>
                    <a:pt x="0" y="775585"/>
                    <a:pt x="0" y="764728"/>
                  </a:cubicBezTo>
                  <a:lnTo>
                    <a:pt x="0" y="19658"/>
                  </a:lnTo>
                  <a:cubicBezTo>
                    <a:pt x="0" y="8801"/>
                    <a:pt x="8801" y="0"/>
                    <a:pt x="19658" y="0"/>
                  </a:cubicBezTo>
                  <a:close/>
                </a:path>
              </a:pathLst>
            </a:custGeom>
            <a:solidFill>
              <a:srgbClr val="FAFAFA"/>
            </a:solidFill>
            <a:ln w="38100" cap="sq">
              <a:solidFill>
                <a:srgbClr val="E1B08C"/>
              </a:solidFill>
              <a:prstDash val="solid"/>
              <a:miter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262034" cy="822487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909223" y="5006867"/>
            <a:ext cx="7000481" cy="4096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3/6 (50 %) vivent avec leurs deux parents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Parents vivent d’autres enjeux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Comportement difficile à l’école et en milieu de garde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Tous les enfants sont dans une classe adaptée (2/5, 40 %), spécifique au TSA (1/5, 20 %), à la communication (1/5, 20 %) ou à la surdité (1/5, 20 %)</a:t>
            </a:r>
          </a:p>
          <a:p>
            <a:pPr algn="just">
              <a:lnSpc>
                <a:spcPts val="3640"/>
              </a:lnSpc>
            </a:pPr>
            <a:endParaRPr lang="en-US" sz="26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2279590" y="4057908"/>
            <a:ext cx="2252926" cy="800630"/>
            <a:chOff x="0" y="0"/>
            <a:chExt cx="366715" cy="1303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6715" cy="130321"/>
            </a:xfrm>
            <a:custGeom>
              <a:avLst/>
              <a:gdLst/>
              <a:ahLst/>
              <a:cxnLst/>
              <a:rect l="l" t="t" r="r" b="b"/>
              <a:pathLst>
                <a:path w="366715" h="130321">
                  <a:moveTo>
                    <a:pt x="65160" y="0"/>
                  </a:moveTo>
                  <a:lnTo>
                    <a:pt x="301555" y="0"/>
                  </a:lnTo>
                  <a:cubicBezTo>
                    <a:pt x="337542" y="0"/>
                    <a:pt x="366715" y="29173"/>
                    <a:pt x="366715" y="65160"/>
                  </a:cubicBezTo>
                  <a:lnTo>
                    <a:pt x="366715" y="65160"/>
                  </a:lnTo>
                  <a:cubicBezTo>
                    <a:pt x="366715" y="101148"/>
                    <a:pt x="337542" y="130321"/>
                    <a:pt x="301555" y="130321"/>
                  </a:cubicBezTo>
                  <a:lnTo>
                    <a:pt x="65160" y="130321"/>
                  </a:lnTo>
                  <a:cubicBezTo>
                    <a:pt x="29173" y="130321"/>
                    <a:pt x="0" y="101148"/>
                    <a:pt x="0" y="65160"/>
                  </a:cubicBezTo>
                  <a:lnTo>
                    <a:pt x="0" y="65160"/>
                  </a:lnTo>
                  <a:cubicBezTo>
                    <a:pt x="0" y="29173"/>
                    <a:pt x="29173" y="0"/>
                    <a:pt x="65160" y="0"/>
                  </a:cubicBezTo>
                  <a:close/>
                </a:path>
              </a:pathLst>
            </a:custGeom>
            <a:solidFill>
              <a:srgbClr val="DB7A4D"/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66715" cy="168421"/>
            </a:xfrm>
            <a:prstGeom prst="rect">
              <a:avLst/>
            </a:prstGeom>
          </p:spPr>
          <p:txBody>
            <a:bodyPr lIns="71822" tIns="71822" rIns="71822" bIns="71822" rtlCol="0" anchor="ctr"/>
            <a:lstStyle/>
            <a:p>
              <a:pPr algn="ctr">
                <a:lnSpc>
                  <a:spcPts val="2756"/>
                </a:lnSpc>
              </a:pPr>
              <a:r>
                <a:rPr lang="en-US" sz="1968" b="1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Environnement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29801" y="5095875"/>
            <a:ext cx="7359955" cy="268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Tous les enfants vivent avec leurs deux parents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Moins préoccupés par des facteurs externes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2/4 (50 %) sont en classe TSA, 1/4 (25 %) est en classe surdité et 1/4 (25 %) est en classe régulière</a:t>
            </a:r>
          </a:p>
          <a:p>
            <a:pPr algn="just">
              <a:lnSpc>
                <a:spcPts val="3343"/>
              </a:lnSpc>
            </a:pPr>
            <a:endParaRPr lang="en-US" sz="26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3" name="Freeform 3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4" name="Freeform 4"/>
          <p:cNvSpPr/>
          <p:nvPr/>
        </p:nvSpPr>
        <p:spPr>
          <a:xfrm>
            <a:off x="102870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5" name="Freeform 5"/>
          <p:cNvSpPr/>
          <p:nvPr/>
        </p:nvSpPr>
        <p:spPr>
          <a:xfrm>
            <a:off x="2316132" y="3371409"/>
            <a:ext cx="6030106" cy="5886891"/>
          </a:xfrm>
          <a:custGeom>
            <a:avLst/>
            <a:gdLst/>
            <a:ahLst/>
            <a:cxnLst/>
            <a:rect l="l" t="t" r="r" b="b"/>
            <a:pathLst>
              <a:path w="6030106" h="5886891">
                <a:moveTo>
                  <a:pt x="0" y="0"/>
                </a:moveTo>
                <a:lnTo>
                  <a:pt x="6030105" y="0"/>
                </a:lnTo>
                <a:lnTo>
                  <a:pt x="6030105" y="5886891"/>
                </a:lnTo>
                <a:lnTo>
                  <a:pt x="0" y="58868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6" name="Freeform 6"/>
          <p:cNvSpPr/>
          <p:nvPr/>
        </p:nvSpPr>
        <p:spPr>
          <a:xfrm>
            <a:off x="9875174" y="3371409"/>
            <a:ext cx="6030106" cy="5886891"/>
          </a:xfrm>
          <a:custGeom>
            <a:avLst/>
            <a:gdLst/>
            <a:ahLst/>
            <a:cxnLst/>
            <a:rect l="l" t="t" r="r" b="b"/>
            <a:pathLst>
              <a:path w="6030106" h="5886891">
                <a:moveTo>
                  <a:pt x="0" y="0"/>
                </a:moveTo>
                <a:lnTo>
                  <a:pt x="6030106" y="0"/>
                </a:lnTo>
                <a:lnTo>
                  <a:pt x="6030106" y="5886891"/>
                </a:lnTo>
                <a:lnTo>
                  <a:pt x="0" y="58868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7" name="Freeform 7"/>
          <p:cNvSpPr/>
          <p:nvPr/>
        </p:nvSpPr>
        <p:spPr>
          <a:xfrm rot="-6566744">
            <a:off x="12491716" y="6262650"/>
            <a:ext cx="1742969" cy="387811"/>
          </a:xfrm>
          <a:custGeom>
            <a:avLst/>
            <a:gdLst/>
            <a:ahLst/>
            <a:cxnLst/>
            <a:rect l="l" t="t" r="r" b="b"/>
            <a:pathLst>
              <a:path w="1742969" h="387811">
                <a:moveTo>
                  <a:pt x="0" y="0"/>
                </a:moveTo>
                <a:lnTo>
                  <a:pt x="1742969" y="0"/>
                </a:lnTo>
                <a:lnTo>
                  <a:pt x="1742969" y="387810"/>
                </a:lnTo>
                <a:lnTo>
                  <a:pt x="0" y="3878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8" name="TextBox 8"/>
          <p:cNvSpPr txBox="1"/>
          <p:nvPr/>
        </p:nvSpPr>
        <p:spPr>
          <a:xfrm>
            <a:off x="5219700" y="1333500"/>
            <a:ext cx="8865010" cy="91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80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RÉSULTATS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51844" y="3922273"/>
            <a:ext cx="2158681" cy="83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Autisme</a:t>
            </a:r>
          </a:p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et surdité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10525" y="5475687"/>
            <a:ext cx="1935712" cy="83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Accès à l’audition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62475" y="7863068"/>
            <a:ext cx="2158681" cy="83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Parents</a:t>
            </a:r>
          </a:p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encouragés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93163" y="5475687"/>
            <a:ext cx="2158681" cy="83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Enfants</a:t>
            </a:r>
          </a:p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portent l’IC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15175" y="7863068"/>
            <a:ext cx="2158681" cy="83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Langage</a:t>
            </a:r>
          </a:p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oral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48207" y="2732352"/>
            <a:ext cx="4766510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régulier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04456" y="2732352"/>
            <a:ext cx="5535337" cy="564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91" b="1">
                <a:solidFill>
                  <a:srgbClr val="2531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port intermittent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68061" y="3781786"/>
            <a:ext cx="1644331" cy="1139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650" dirty="0" err="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Autisme</a:t>
            </a:r>
            <a:r>
              <a:rPr lang="en-US" sz="1650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650" dirty="0" err="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surdité</a:t>
            </a:r>
            <a:r>
              <a:rPr lang="en-US" sz="1650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650" dirty="0" err="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fonc</a:t>
            </a:r>
            <a:r>
              <a:rPr lang="en-US" sz="1650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r>
              <a:rPr lang="en-US" sz="1650" dirty="0" err="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cogn</a:t>
            </a:r>
            <a:r>
              <a:rPr lang="en-US" sz="1650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. sous la </a:t>
            </a:r>
            <a:r>
              <a:rPr lang="en-US" sz="1650" dirty="0" err="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moy</a:t>
            </a:r>
            <a:r>
              <a:rPr lang="en-US" sz="1650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., prob. de </a:t>
            </a:r>
            <a:r>
              <a:rPr lang="en-US" sz="1650" dirty="0" err="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comportements</a:t>
            </a:r>
            <a:endParaRPr lang="en-US" sz="1650" dirty="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153558" y="5114925"/>
            <a:ext cx="1747583" cy="134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</a:pPr>
            <a:r>
              <a:rPr lang="en-US" sz="1558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Enfant non disponible, réactions négatives, opposition, nombreux bris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97717" y="7750839"/>
            <a:ext cx="2006281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Parents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découragés et </a:t>
            </a:r>
            <a:r>
              <a:rPr lang="en-US" sz="20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autres enjeux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75174" y="5264998"/>
            <a:ext cx="1725684" cy="126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Enfants</a:t>
            </a:r>
          </a:p>
          <a:p>
            <a:pPr algn="ctr">
              <a:lnSpc>
                <a:spcPts val="3347"/>
              </a:lnSpc>
            </a:pPr>
            <a:r>
              <a:rPr lang="en-US" sz="2391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ne portent pas l’IC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25868" y="7670563"/>
            <a:ext cx="1701481" cy="140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7"/>
              </a:lnSpc>
            </a:pPr>
            <a:r>
              <a:rPr lang="en-US" sz="1991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Difficile d’instaurer un mode de comm.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305534"/>
            <a:ext cx="7800780" cy="2646653"/>
            <a:chOff x="0" y="0"/>
            <a:chExt cx="2054526" cy="697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4526" cy="697061"/>
            </a:xfrm>
            <a:custGeom>
              <a:avLst/>
              <a:gdLst/>
              <a:ahLst/>
              <a:cxnLst/>
              <a:rect l="l" t="t" r="r" b="b"/>
              <a:pathLst>
                <a:path w="2054526" h="697061">
                  <a:moveTo>
                    <a:pt x="50615" y="0"/>
                  </a:moveTo>
                  <a:lnTo>
                    <a:pt x="2003911" y="0"/>
                  </a:lnTo>
                  <a:cubicBezTo>
                    <a:pt x="2017335" y="0"/>
                    <a:pt x="2030209" y="5333"/>
                    <a:pt x="2039701" y="14825"/>
                  </a:cubicBezTo>
                  <a:cubicBezTo>
                    <a:pt x="2049194" y="24317"/>
                    <a:pt x="2054526" y="37191"/>
                    <a:pt x="2054526" y="50615"/>
                  </a:cubicBezTo>
                  <a:lnTo>
                    <a:pt x="2054526" y="646446"/>
                  </a:lnTo>
                  <a:cubicBezTo>
                    <a:pt x="2054526" y="674400"/>
                    <a:pt x="2031865" y="697061"/>
                    <a:pt x="2003911" y="697061"/>
                  </a:cubicBezTo>
                  <a:lnTo>
                    <a:pt x="50615" y="697061"/>
                  </a:lnTo>
                  <a:cubicBezTo>
                    <a:pt x="37191" y="697061"/>
                    <a:pt x="24317" y="691728"/>
                    <a:pt x="14825" y="682236"/>
                  </a:cubicBezTo>
                  <a:cubicBezTo>
                    <a:pt x="5333" y="672744"/>
                    <a:pt x="0" y="659870"/>
                    <a:pt x="0" y="646446"/>
                  </a:cubicBezTo>
                  <a:lnTo>
                    <a:pt x="0" y="50615"/>
                  </a:lnTo>
                  <a:cubicBezTo>
                    <a:pt x="0" y="22661"/>
                    <a:pt x="22661" y="0"/>
                    <a:pt x="50615" y="0"/>
                  </a:cubicBezTo>
                  <a:close/>
                </a:path>
              </a:pathLst>
            </a:custGeom>
            <a:solidFill>
              <a:srgbClr val="245365">
                <a:alpha val="53725"/>
              </a:srgbClr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54526" cy="735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361595" y="1810345"/>
            <a:ext cx="7365590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Importance d’instaurer un mode de communication, même si non-oral, sachant que ce ne sont pas tous les enfants bénéficient de l’IC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425655"/>
            <a:ext cx="7596007" cy="3152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75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À RETENIR DANS LA PRATIQUE</a:t>
            </a:r>
          </a:p>
          <a:p>
            <a:pPr algn="l">
              <a:lnSpc>
                <a:spcPts val="6000"/>
              </a:lnSpc>
            </a:pPr>
            <a:r>
              <a:rPr lang="en-US" sz="7500" b="1">
                <a:solidFill>
                  <a:srgbClr val="252D3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CLINIQUE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144000" y="4218901"/>
            <a:ext cx="7800780" cy="2646653"/>
            <a:chOff x="0" y="0"/>
            <a:chExt cx="2054526" cy="6970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4526" cy="697061"/>
            </a:xfrm>
            <a:custGeom>
              <a:avLst/>
              <a:gdLst/>
              <a:ahLst/>
              <a:cxnLst/>
              <a:rect l="l" t="t" r="r" b="b"/>
              <a:pathLst>
                <a:path w="2054526" h="697061">
                  <a:moveTo>
                    <a:pt x="50615" y="0"/>
                  </a:moveTo>
                  <a:lnTo>
                    <a:pt x="2003911" y="0"/>
                  </a:lnTo>
                  <a:cubicBezTo>
                    <a:pt x="2017335" y="0"/>
                    <a:pt x="2030209" y="5333"/>
                    <a:pt x="2039701" y="14825"/>
                  </a:cubicBezTo>
                  <a:cubicBezTo>
                    <a:pt x="2049194" y="24317"/>
                    <a:pt x="2054526" y="37191"/>
                    <a:pt x="2054526" y="50615"/>
                  </a:cubicBezTo>
                  <a:lnTo>
                    <a:pt x="2054526" y="646446"/>
                  </a:lnTo>
                  <a:cubicBezTo>
                    <a:pt x="2054526" y="674400"/>
                    <a:pt x="2031865" y="697061"/>
                    <a:pt x="2003911" y="697061"/>
                  </a:cubicBezTo>
                  <a:lnTo>
                    <a:pt x="50615" y="697061"/>
                  </a:lnTo>
                  <a:cubicBezTo>
                    <a:pt x="37191" y="697061"/>
                    <a:pt x="24317" y="691728"/>
                    <a:pt x="14825" y="682236"/>
                  </a:cubicBezTo>
                  <a:cubicBezTo>
                    <a:pt x="5333" y="672744"/>
                    <a:pt x="0" y="659870"/>
                    <a:pt x="0" y="646446"/>
                  </a:cubicBezTo>
                  <a:lnTo>
                    <a:pt x="0" y="50615"/>
                  </a:lnTo>
                  <a:cubicBezTo>
                    <a:pt x="0" y="22661"/>
                    <a:pt x="22661" y="0"/>
                    <a:pt x="50615" y="0"/>
                  </a:cubicBezTo>
                  <a:close/>
                </a:path>
              </a:pathLst>
            </a:custGeom>
            <a:solidFill>
              <a:srgbClr val="245365">
                <a:alpha val="53725"/>
              </a:srgbClr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054526" cy="735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487626" y="4360492"/>
            <a:ext cx="7113528" cy="232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 pas décourager les parents d’enfants autistes qui portent l’IC!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 port se passe très bien pour 45 % des participants, et tous les enfants en ont tiré des bénéfices (incluant groupe intermittent).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Se rappeler que l’autisme est un spectre.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542983" y="9077308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12" name="Freeform 12"/>
          <p:cNvSpPr/>
          <p:nvPr/>
        </p:nvSpPr>
        <p:spPr>
          <a:xfrm>
            <a:off x="-1186130" y="-1315773"/>
            <a:ext cx="5200379" cy="4114800"/>
          </a:xfrm>
          <a:custGeom>
            <a:avLst/>
            <a:gdLst/>
            <a:ahLst/>
            <a:cxnLst/>
            <a:rect l="l" t="t" r="r" b="b"/>
            <a:pathLst>
              <a:path w="5200379" h="4114800">
                <a:moveTo>
                  <a:pt x="0" y="0"/>
                </a:moveTo>
                <a:lnTo>
                  <a:pt x="5200379" y="0"/>
                </a:lnTo>
                <a:lnTo>
                  <a:pt x="52003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sp>
        <p:nvSpPr>
          <p:cNvPr id="13" name="Freeform 13"/>
          <p:cNvSpPr/>
          <p:nvPr/>
        </p:nvSpPr>
        <p:spPr>
          <a:xfrm>
            <a:off x="1028700" y="8928841"/>
            <a:ext cx="2716317" cy="1358159"/>
          </a:xfrm>
          <a:custGeom>
            <a:avLst/>
            <a:gdLst/>
            <a:ahLst/>
            <a:cxnLst/>
            <a:rect l="l" t="t" r="r" b="b"/>
            <a:pathLst>
              <a:path w="2716317" h="1358159">
                <a:moveTo>
                  <a:pt x="0" y="0"/>
                </a:moveTo>
                <a:lnTo>
                  <a:pt x="2716317" y="0"/>
                </a:lnTo>
                <a:lnTo>
                  <a:pt x="2716317" y="1358159"/>
                </a:lnTo>
                <a:lnTo>
                  <a:pt x="0" y="1358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A"/>
          </a:p>
        </p:txBody>
      </p:sp>
      <p:grpSp>
        <p:nvGrpSpPr>
          <p:cNvPr id="14" name="Group 14"/>
          <p:cNvGrpSpPr/>
          <p:nvPr/>
        </p:nvGrpSpPr>
        <p:grpSpPr>
          <a:xfrm>
            <a:off x="9144000" y="7237029"/>
            <a:ext cx="7800780" cy="2646653"/>
            <a:chOff x="0" y="0"/>
            <a:chExt cx="2054526" cy="69706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54526" cy="697061"/>
            </a:xfrm>
            <a:custGeom>
              <a:avLst/>
              <a:gdLst/>
              <a:ahLst/>
              <a:cxnLst/>
              <a:rect l="l" t="t" r="r" b="b"/>
              <a:pathLst>
                <a:path w="2054526" h="697061">
                  <a:moveTo>
                    <a:pt x="50615" y="0"/>
                  </a:moveTo>
                  <a:lnTo>
                    <a:pt x="2003911" y="0"/>
                  </a:lnTo>
                  <a:cubicBezTo>
                    <a:pt x="2017335" y="0"/>
                    <a:pt x="2030209" y="5333"/>
                    <a:pt x="2039701" y="14825"/>
                  </a:cubicBezTo>
                  <a:cubicBezTo>
                    <a:pt x="2049194" y="24317"/>
                    <a:pt x="2054526" y="37191"/>
                    <a:pt x="2054526" y="50615"/>
                  </a:cubicBezTo>
                  <a:lnTo>
                    <a:pt x="2054526" y="646446"/>
                  </a:lnTo>
                  <a:cubicBezTo>
                    <a:pt x="2054526" y="674400"/>
                    <a:pt x="2031865" y="697061"/>
                    <a:pt x="2003911" y="697061"/>
                  </a:cubicBezTo>
                  <a:lnTo>
                    <a:pt x="50615" y="697061"/>
                  </a:lnTo>
                  <a:cubicBezTo>
                    <a:pt x="37191" y="697061"/>
                    <a:pt x="24317" y="691728"/>
                    <a:pt x="14825" y="682236"/>
                  </a:cubicBezTo>
                  <a:cubicBezTo>
                    <a:pt x="5333" y="672744"/>
                    <a:pt x="0" y="659870"/>
                    <a:pt x="0" y="646446"/>
                  </a:cubicBezTo>
                  <a:lnTo>
                    <a:pt x="0" y="50615"/>
                  </a:lnTo>
                  <a:cubicBezTo>
                    <a:pt x="0" y="22661"/>
                    <a:pt x="22661" y="0"/>
                    <a:pt x="50615" y="0"/>
                  </a:cubicBezTo>
                  <a:close/>
                </a:path>
              </a:pathLst>
            </a:custGeom>
            <a:solidFill>
              <a:srgbClr val="245365">
                <a:alpha val="53725"/>
              </a:srgbClr>
            </a:solidFill>
          </p:spPr>
          <p:txBody>
            <a:bodyPr/>
            <a:lstStyle/>
            <a:p>
              <a:endParaRPr lang="fr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054526" cy="735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487626" y="7923513"/>
            <a:ext cx="7113528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Importance de la collaboration interdisciplinaire pour maximiser les interventions dans des cas complexes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72b93ee-2f50-4ff6-b1d9-a6e3c90c7c19" xsi:nil="true"/>
    <lcf76f155ced4ddcb4097134ff3c332f xmlns="272b93ee-2f50-4ff6-b1d9-a6e3c90c7c1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460FC425F3B6488FD6447655436DFA" ma:contentTypeVersion="19" ma:contentTypeDescription="Create a new document." ma:contentTypeScope="" ma:versionID="24c4370ee3d20019c32f8a1c43e0b9c1">
  <xsd:schema xmlns:xsd="http://www.w3.org/2001/XMLSchema" xmlns:xs="http://www.w3.org/2001/XMLSchema" xmlns:p="http://schemas.microsoft.com/office/2006/metadata/properties" xmlns:ns2="272b93ee-2f50-4ff6-b1d9-a6e3c90c7c19" xmlns:ns3="f1deb38b-ae5b-4782-aee9-41efb417cb4c" targetNamespace="http://schemas.microsoft.com/office/2006/metadata/properties" ma:root="true" ma:fieldsID="9da7eb23ec392f911778cb1625a9447a" ns2:_="" ns3:_="">
    <xsd:import namespace="272b93ee-2f50-4ff6-b1d9-a6e3c90c7c19"/>
    <xsd:import namespace="f1deb38b-ae5b-4782-aee9-41efb417cb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b93ee-2f50-4ff6-b1d9-a6e3c90c7c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0125e5a-fbbd-4a39-926c-a359310fd2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b38b-ae5b-4782-aee9-41efb417cb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CDA19B-2883-44AC-9ED7-D286B94FC131}">
  <ds:schemaRefs>
    <ds:schemaRef ds:uri="http://schemas.microsoft.com/office/2006/metadata/properties"/>
    <ds:schemaRef ds:uri="http://schemas.microsoft.com/office/infopath/2007/PartnerControls"/>
    <ds:schemaRef ds:uri="272b93ee-2f50-4ff6-b1d9-a6e3c90c7c19"/>
  </ds:schemaRefs>
</ds:datastoreItem>
</file>

<file path=customXml/itemProps2.xml><?xml version="1.0" encoding="utf-8"?>
<ds:datastoreItem xmlns:ds="http://schemas.openxmlformats.org/officeDocument/2006/customXml" ds:itemID="{3C50B3E2-BD5B-4AD1-9F65-3CA7101EA9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5FCB99-61DE-42D5-B1E6-DC9E8C6FF648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1132</Words>
  <Application>Microsoft Office PowerPoint</Application>
  <PresentationFormat>Personnalisé</PresentationFormat>
  <Paragraphs>153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Anna (24 avril)</dc:title>
  <dc:creator>Morin, Lucie</dc:creator>
  <cp:lastModifiedBy>Morin, Lucie</cp:lastModifiedBy>
  <cp:revision>3</cp:revision>
  <dcterms:created xsi:type="dcterms:W3CDTF">2006-08-16T00:00:00Z</dcterms:created>
  <dcterms:modified xsi:type="dcterms:W3CDTF">2026-03-20T17:09:48Z</dcterms:modified>
  <dc:identifier>DAGlao5wQwY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0x01010005460FC425F3B6488FD6447655436DFA</vt:lpwstr>
  </property>
  <property fmtid="{D5CDD505-2E9C-101B-9397-08002B2CF9AE}" pid="3" name="MSIP_Label_6a7d8d5d-78e2-4a62-9fcd-016eb5e4c57c_Enabled">
    <vt:lpwstr>true</vt:lpwstr>
  </property>
  <property fmtid="{D5CDD505-2E9C-101B-9397-08002B2CF9AE}" pid="4" name="MSIP_Label_6a7d8d5d-78e2-4a62-9fcd-016eb5e4c57c_SetDate">
    <vt:lpwstr>2026-03-20T17:09:47Z</vt:lpwstr>
  </property>
  <property fmtid="{D5CDD505-2E9C-101B-9397-08002B2CF9AE}" pid="5" name="MSIP_Label_6a7d8d5d-78e2-4a62-9fcd-016eb5e4c57c_Method">
    <vt:lpwstr>Standard</vt:lpwstr>
  </property>
  <property fmtid="{D5CDD505-2E9C-101B-9397-08002B2CF9AE}" pid="6" name="MSIP_Label_6a7d8d5d-78e2-4a62-9fcd-016eb5e4c57c_Name">
    <vt:lpwstr>Général</vt:lpwstr>
  </property>
  <property fmtid="{D5CDD505-2E9C-101B-9397-08002B2CF9AE}" pid="7" name="MSIP_Label_6a7d8d5d-78e2-4a62-9fcd-016eb5e4c57c_SiteId">
    <vt:lpwstr>06e1fe28-5f8b-4075-bf6c-ae24be1a7992</vt:lpwstr>
  </property>
  <property fmtid="{D5CDD505-2E9C-101B-9397-08002B2CF9AE}" pid="8" name="MSIP_Label_6a7d8d5d-78e2-4a62-9fcd-016eb5e4c57c_ActionId">
    <vt:lpwstr>4205db90-5bc6-409b-99c7-5a5c8cf7dae5</vt:lpwstr>
  </property>
  <property fmtid="{D5CDD505-2E9C-101B-9397-08002B2CF9AE}" pid="9" name="MSIP_Label_6a7d8d5d-78e2-4a62-9fcd-016eb5e4c57c_ContentBits">
    <vt:lpwstr>0</vt:lpwstr>
  </property>
  <property fmtid="{D5CDD505-2E9C-101B-9397-08002B2CF9AE}" pid="10" name="MSIP_Label_6a7d8d5d-78e2-4a62-9fcd-016eb5e4c57c_Tag">
    <vt:lpwstr>10, 3, 0, 2</vt:lpwstr>
  </property>
  <property fmtid="{D5CDD505-2E9C-101B-9397-08002B2CF9AE}" pid="11" name="MediaServiceImageTags">
    <vt:lpwstr/>
  </property>
</Properties>
</file>