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1.xml" ContentType="application/vnd.openxmlformats-officedocument.presentationml.tags+xml"/>
  <Override PartName="/ppt/notesSlides/notesSlide19.xml" ContentType="application/vnd.openxmlformats-officedocument.presentationml.notesSlide+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handoutMasterIdLst>
    <p:handoutMasterId r:id="rId33"/>
  </p:handoutMasterIdLst>
  <p:sldIdLst>
    <p:sldId id="256" r:id="rId2"/>
    <p:sldId id="299" r:id="rId3"/>
    <p:sldId id="391" r:id="rId4"/>
    <p:sldId id="307" r:id="rId5"/>
    <p:sldId id="339" r:id="rId6"/>
    <p:sldId id="387" r:id="rId7"/>
    <p:sldId id="281" r:id="rId8"/>
    <p:sldId id="285" r:id="rId9"/>
    <p:sldId id="286" r:id="rId10"/>
    <p:sldId id="287" r:id="rId11"/>
    <p:sldId id="288" r:id="rId12"/>
    <p:sldId id="289" r:id="rId13"/>
    <p:sldId id="306" r:id="rId14"/>
    <p:sldId id="386" r:id="rId15"/>
    <p:sldId id="301" r:id="rId16"/>
    <p:sldId id="302" r:id="rId17"/>
    <p:sldId id="274" r:id="rId18"/>
    <p:sldId id="342" r:id="rId19"/>
    <p:sldId id="384" r:id="rId20"/>
    <p:sldId id="331" r:id="rId21"/>
    <p:sldId id="311" r:id="rId22"/>
    <p:sldId id="337" r:id="rId23"/>
    <p:sldId id="378" r:id="rId24"/>
    <p:sldId id="380" r:id="rId25"/>
    <p:sldId id="382" r:id="rId26"/>
    <p:sldId id="261" r:id="rId27"/>
    <p:sldId id="381" r:id="rId28"/>
    <p:sldId id="329" r:id="rId29"/>
    <p:sldId id="389" r:id="rId30"/>
    <p:sldId id="330" r:id="rId31"/>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B2C2327D-68C2-47EE-A282-8CA91FA07FAF}">
          <p14:sldIdLst>
            <p14:sldId id="256"/>
            <p14:sldId id="299"/>
            <p14:sldId id="391"/>
            <p14:sldId id="307"/>
          </p14:sldIdLst>
        </p14:section>
        <p14:section name="Section sans titre" id="{71A14103-AFE5-422D-B17E-BB38FE006310}">
          <p14:sldIdLst>
            <p14:sldId id="339"/>
            <p14:sldId id="387"/>
          </p14:sldIdLst>
        </p14:section>
        <p14:section name="Section sans titre" id="{1527FBA8-7A6B-484C-AD4B-5FF09427E8F9}">
          <p14:sldIdLst>
            <p14:sldId id="281"/>
            <p14:sldId id="285"/>
            <p14:sldId id="286"/>
            <p14:sldId id="287"/>
            <p14:sldId id="288"/>
            <p14:sldId id="289"/>
          </p14:sldIdLst>
        </p14:section>
        <p14:section name="Section sans titre" id="{4281E5FE-74F1-4D59-9505-5DE6B10F7AC3}">
          <p14:sldIdLst>
            <p14:sldId id="306"/>
            <p14:sldId id="386"/>
            <p14:sldId id="301"/>
            <p14:sldId id="302"/>
            <p14:sldId id="274"/>
            <p14:sldId id="342"/>
            <p14:sldId id="384"/>
            <p14:sldId id="331"/>
            <p14:sldId id="311"/>
            <p14:sldId id="337"/>
            <p14:sldId id="378"/>
            <p14:sldId id="380"/>
            <p14:sldId id="382"/>
            <p14:sldId id="261"/>
            <p14:sldId id="381"/>
          </p14:sldIdLst>
        </p14:section>
        <p14:section name="Hygiène et salubrité" id="{F8538C29-0FCB-4E75-BE0B-856CC6B3C84A}">
          <p14:sldIdLst/>
        </p14:section>
        <p14:section name="Évaluation" id="{FEB4389F-0A34-4B31-B12B-770EB09E048C}">
          <p14:sldIdLst>
            <p14:sldId id="329"/>
            <p14:sldId id="389"/>
          </p14:sldIdLst>
        </p14:section>
        <p14:section name="Crédits" id="{8C5F0AC6-CCA4-40F5-8EEE-42D87D7329EC}">
          <p14:sldIdLst>
            <p14:sldId id="33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perrière Isabelle" initials="L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CB7"/>
    <a:srgbClr val="00E9E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87" autoAdjust="0"/>
    <p:restoredTop sz="65708" autoAdjust="0"/>
  </p:normalViewPr>
  <p:slideViewPr>
    <p:cSldViewPr snapToGrid="0">
      <p:cViewPr varScale="1">
        <p:scale>
          <a:sx n="71" d="100"/>
          <a:sy n="71" d="100"/>
        </p:scale>
        <p:origin x="900" y="72"/>
      </p:cViewPr>
      <p:guideLst>
        <p:guide orient="horz" pos="2160"/>
        <p:guide pos="2880"/>
      </p:guideLst>
    </p:cSldViewPr>
  </p:slideViewPr>
  <p:outlineViewPr>
    <p:cViewPr>
      <p:scale>
        <a:sx n="33" d="100"/>
        <a:sy n="33" d="100"/>
      </p:scale>
      <p:origin x="0" y="53790"/>
    </p:cViewPr>
  </p:outlineViewPr>
  <p:notesTextViewPr>
    <p:cViewPr>
      <p:scale>
        <a:sx n="3" d="2"/>
        <a:sy n="3" d="2"/>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A0E600F-85BE-4EDF-9E4F-E2B654562D65}" type="doc">
      <dgm:prSet loTypeId="urn:microsoft.com/office/officeart/2009/3/layout/StepUpProcess#1" loCatId="process" qsTypeId="urn:microsoft.com/office/officeart/2005/8/quickstyle/simple1#1" qsCatId="simple" csTypeId="urn:microsoft.com/office/officeart/2005/8/colors/accent1_2#1" csCatId="accent1" phldr="1"/>
      <dgm:spPr/>
      <dgm:t>
        <a:bodyPr/>
        <a:lstStyle/>
        <a:p>
          <a:endParaRPr lang="fr-CA"/>
        </a:p>
      </dgm:t>
    </dgm:pt>
    <dgm:pt modelId="{2A2F76E6-A5E2-46BD-844F-E3BA8F78742A}">
      <dgm:prSet phldrT="[Texte]" custT="1"/>
      <dgm:spPr/>
      <dgm:t>
        <a:bodyPr/>
        <a:lstStyle/>
        <a:p>
          <a:r>
            <a:rPr lang="fr-CA" sz="2000" dirty="0" smtClean="0"/>
            <a:t>1 étape</a:t>
          </a:r>
        </a:p>
        <a:p>
          <a:r>
            <a:rPr lang="fr-CA" sz="2000" dirty="0" smtClean="0"/>
            <a:t>Peroxyde hydrogène</a:t>
          </a:r>
        </a:p>
        <a:p>
          <a:r>
            <a:rPr lang="fr-CA" sz="2000" dirty="0" smtClean="0"/>
            <a:t>(si souillure visible, faire B)</a:t>
          </a:r>
          <a:endParaRPr lang="fr-CA" sz="2000" dirty="0"/>
        </a:p>
      </dgm:t>
    </dgm:pt>
    <dgm:pt modelId="{4F1F8348-F3C5-4819-A012-723A78BAC873}" type="parTrans" cxnId="{F2BD425E-8F31-4C14-9628-4234679DCF9B}">
      <dgm:prSet/>
      <dgm:spPr/>
      <dgm:t>
        <a:bodyPr/>
        <a:lstStyle/>
        <a:p>
          <a:endParaRPr lang="fr-CA"/>
        </a:p>
      </dgm:t>
    </dgm:pt>
    <dgm:pt modelId="{BC7386C0-56CE-494E-9C0E-3846C9189744}" type="sibTrans" cxnId="{F2BD425E-8F31-4C14-9628-4234679DCF9B}">
      <dgm:prSet/>
      <dgm:spPr/>
      <dgm:t>
        <a:bodyPr/>
        <a:lstStyle/>
        <a:p>
          <a:endParaRPr lang="fr-CA"/>
        </a:p>
      </dgm:t>
    </dgm:pt>
    <dgm:pt modelId="{AF644B08-9AA8-4DEA-9CEF-5F2B29E6509B}">
      <dgm:prSet phldrT="[Texte]" custT="1"/>
      <dgm:spPr/>
      <dgm:t>
        <a:bodyPr/>
        <a:lstStyle/>
        <a:p>
          <a:r>
            <a:rPr lang="fr-CA" sz="2000" dirty="0" smtClean="0"/>
            <a:t>2 étapes</a:t>
          </a:r>
        </a:p>
        <a:p>
          <a:r>
            <a:rPr lang="fr-CA" sz="2000" dirty="0" smtClean="0"/>
            <a:t>Peroxyde hydrogène</a:t>
          </a:r>
          <a:endParaRPr lang="fr-CA" sz="2000" dirty="0"/>
        </a:p>
      </dgm:t>
    </dgm:pt>
    <dgm:pt modelId="{ABCF1F96-4C7D-4681-8094-80A9DCCA779D}" type="parTrans" cxnId="{DB59AA06-3D65-4045-9209-3164D6DCB761}">
      <dgm:prSet/>
      <dgm:spPr/>
      <dgm:t>
        <a:bodyPr/>
        <a:lstStyle/>
        <a:p>
          <a:endParaRPr lang="fr-CA"/>
        </a:p>
      </dgm:t>
    </dgm:pt>
    <dgm:pt modelId="{DA31D09F-E12B-4FC1-9A3C-45A8A5C07B64}" type="sibTrans" cxnId="{DB59AA06-3D65-4045-9209-3164D6DCB761}">
      <dgm:prSet/>
      <dgm:spPr/>
      <dgm:t>
        <a:bodyPr/>
        <a:lstStyle/>
        <a:p>
          <a:endParaRPr lang="fr-CA"/>
        </a:p>
      </dgm:t>
    </dgm:pt>
    <dgm:pt modelId="{7A7A6A0A-CE97-4847-A4FA-986FACC151C2}">
      <dgm:prSet phldrT="[Texte]" custT="1"/>
      <dgm:spPr/>
      <dgm:t>
        <a:bodyPr/>
        <a:lstStyle/>
        <a:p>
          <a:r>
            <a:rPr lang="fr-CA" sz="2000" dirty="0" smtClean="0"/>
            <a:t> 3 étapes</a:t>
          </a:r>
        </a:p>
        <a:p>
          <a:r>
            <a:rPr lang="fr-CA" sz="2000" dirty="0" smtClean="0"/>
            <a:t>Détergent – Eau – Solution chlorée </a:t>
          </a:r>
          <a:r>
            <a:rPr lang="fr-CA" sz="2000" dirty="0" smtClean="0">
              <a:solidFill>
                <a:schemeClr val="tx1"/>
              </a:solidFill>
            </a:rPr>
            <a:t>approuvée</a:t>
          </a:r>
          <a:endParaRPr lang="fr-CA" sz="2000" dirty="0">
            <a:solidFill>
              <a:schemeClr val="tx1"/>
            </a:solidFill>
          </a:endParaRPr>
        </a:p>
      </dgm:t>
    </dgm:pt>
    <dgm:pt modelId="{A0D3CE05-3AD2-4754-97CB-2038D9AF82F9}" type="parTrans" cxnId="{5FC1BFAC-7BC3-4F05-A969-DCADD10B55EA}">
      <dgm:prSet/>
      <dgm:spPr/>
      <dgm:t>
        <a:bodyPr/>
        <a:lstStyle/>
        <a:p>
          <a:endParaRPr lang="fr-CA"/>
        </a:p>
      </dgm:t>
    </dgm:pt>
    <dgm:pt modelId="{945036D4-A206-4823-829C-872254EA494E}" type="sibTrans" cxnId="{5FC1BFAC-7BC3-4F05-A969-DCADD10B55EA}">
      <dgm:prSet/>
      <dgm:spPr/>
      <dgm:t>
        <a:bodyPr/>
        <a:lstStyle/>
        <a:p>
          <a:endParaRPr lang="fr-CA"/>
        </a:p>
      </dgm:t>
    </dgm:pt>
    <dgm:pt modelId="{4E40FA0C-09F9-4CBB-B909-09E4EF105893}" type="pres">
      <dgm:prSet presAssocID="{4A0E600F-85BE-4EDF-9E4F-E2B654562D65}" presName="rootnode" presStyleCnt="0">
        <dgm:presLayoutVars>
          <dgm:chMax/>
          <dgm:chPref/>
          <dgm:dir/>
          <dgm:animLvl val="lvl"/>
        </dgm:presLayoutVars>
      </dgm:prSet>
      <dgm:spPr/>
      <dgm:t>
        <a:bodyPr/>
        <a:lstStyle/>
        <a:p>
          <a:endParaRPr lang="fr-CA"/>
        </a:p>
      </dgm:t>
    </dgm:pt>
    <dgm:pt modelId="{1AD3A324-CF19-422C-9053-B8BE7666901C}" type="pres">
      <dgm:prSet presAssocID="{2A2F76E6-A5E2-46BD-844F-E3BA8F78742A}" presName="composite" presStyleCnt="0"/>
      <dgm:spPr/>
    </dgm:pt>
    <dgm:pt modelId="{C4E0C0FC-9F1E-445B-B481-9521D0EA1995}" type="pres">
      <dgm:prSet presAssocID="{2A2F76E6-A5E2-46BD-844F-E3BA8F78742A}" presName="LShape" presStyleLbl="alignNode1" presStyleIdx="0" presStyleCnt="5"/>
      <dgm:spPr/>
    </dgm:pt>
    <dgm:pt modelId="{4F5AAC91-6207-4C0F-98F8-B28E0123F992}" type="pres">
      <dgm:prSet presAssocID="{2A2F76E6-A5E2-46BD-844F-E3BA8F78742A}" presName="ParentText" presStyleLbl="revTx" presStyleIdx="0" presStyleCnt="3">
        <dgm:presLayoutVars>
          <dgm:chMax val="0"/>
          <dgm:chPref val="0"/>
          <dgm:bulletEnabled val="1"/>
        </dgm:presLayoutVars>
      </dgm:prSet>
      <dgm:spPr/>
      <dgm:t>
        <a:bodyPr/>
        <a:lstStyle/>
        <a:p>
          <a:endParaRPr lang="fr-CA"/>
        </a:p>
      </dgm:t>
    </dgm:pt>
    <dgm:pt modelId="{B23A782A-3BF3-4D5B-8DD7-2613FA1BC204}" type="pres">
      <dgm:prSet presAssocID="{2A2F76E6-A5E2-46BD-844F-E3BA8F78742A}" presName="Triangle" presStyleLbl="alignNode1" presStyleIdx="1" presStyleCnt="5"/>
      <dgm:spPr/>
    </dgm:pt>
    <dgm:pt modelId="{7321640A-159A-4D05-B9FB-697184E3E001}" type="pres">
      <dgm:prSet presAssocID="{BC7386C0-56CE-494E-9C0E-3846C9189744}" presName="sibTrans" presStyleCnt="0"/>
      <dgm:spPr/>
    </dgm:pt>
    <dgm:pt modelId="{3036FCE4-638E-4987-B12D-2E4E67CB97AE}" type="pres">
      <dgm:prSet presAssocID="{BC7386C0-56CE-494E-9C0E-3846C9189744}" presName="space" presStyleCnt="0"/>
      <dgm:spPr/>
    </dgm:pt>
    <dgm:pt modelId="{8A77C183-AD9B-49F8-AC30-747CDEFF52EF}" type="pres">
      <dgm:prSet presAssocID="{AF644B08-9AA8-4DEA-9CEF-5F2B29E6509B}" presName="composite" presStyleCnt="0"/>
      <dgm:spPr/>
    </dgm:pt>
    <dgm:pt modelId="{C65B7B4E-21F4-49CF-B12B-21AFBC6DAC97}" type="pres">
      <dgm:prSet presAssocID="{AF644B08-9AA8-4DEA-9CEF-5F2B29E6509B}" presName="LShape" presStyleLbl="alignNode1" presStyleIdx="2" presStyleCnt="5"/>
      <dgm:spPr/>
    </dgm:pt>
    <dgm:pt modelId="{CE9D9932-A2F8-40B7-A684-E0D558BE3F27}" type="pres">
      <dgm:prSet presAssocID="{AF644B08-9AA8-4DEA-9CEF-5F2B29E6509B}" presName="ParentText" presStyleLbl="revTx" presStyleIdx="1" presStyleCnt="3">
        <dgm:presLayoutVars>
          <dgm:chMax val="0"/>
          <dgm:chPref val="0"/>
          <dgm:bulletEnabled val="1"/>
        </dgm:presLayoutVars>
      </dgm:prSet>
      <dgm:spPr/>
      <dgm:t>
        <a:bodyPr/>
        <a:lstStyle/>
        <a:p>
          <a:endParaRPr lang="fr-CA"/>
        </a:p>
      </dgm:t>
    </dgm:pt>
    <dgm:pt modelId="{15C1AE5E-9742-4F15-AAB0-CD6295B079F9}" type="pres">
      <dgm:prSet presAssocID="{AF644B08-9AA8-4DEA-9CEF-5F2B29E6509B}" presName="Triangle" presStyleLbl="alignNode1" presStyleIdx="3" presStyleCnt="5"/>
      <dgm:spPr/>
    </dgm:pt>
    <dgm:pt modelId="{E865DA46-981F-4C8C-A4F9-4A8C6BDADE12}" type="pres">
      <dgm:prSet presAssocID="{DA31D09F-E12B-4FC1-9A3C-45A8A5C07B64}" presName="sibTrans" presStyleCnt="0"/>
      <dgm:spPr/>
    </dgm:pt>
    <dgm:pt modelId="{72A73005-7064-404A-B30C-DA20B58E067F}" type="pres">
      <dgm:prSet presAssocID="{DA31D09F-E12B-4FC1-9A3C-45A8A5C07B64}" presName="space" presStyleCnt="0"/>
      <dgm:spPr/>
    </dgm:pt>
    <dgm:pt modelId="{0C0FECC5-37B2-4206-97CB-03227F502EE9}" type="pres">
      <dgm:prSet presAssocID="{7A7A6A0A-CE97-4847-A4FA-986FACC151C2}" presName="composite" presStyleCnt="0"/>
      <dgm:spPr/>
    </dgm:pt>
    <dgm:pt modelId="{52047F08-0A9D-4FEF-86D5-CF58AFDB13F7}" type="pres">
      <dgm:prSet presAssocID="{7A7A6A0A-CE97-4847-A4FA-986FACC151C2}" presName="LShape" presStyleLbl="alignNode1" presStyleIdx="4" presStyleCnt="5"/>
      <dgm:spPr/>
    </dgm:pt>
    <dgm:pt modelId="{476849FE-DEDE-4719-9828-4B41065494F2}" type="pres">
      <dgm:prSet presAssocID="{7A7A6A0A-CE97-4847-A4FA-986FACC151C2}" presName="ParentText" presStyleLbl="revTx" presStyleIdx="2" presStyleCnt="3">
        <dgm:presLayoutVars>
          <dgm:chMax val="0"/>
          <dgm:chPref val="0"/>
          <dgm:bulletEnabled val="1"/>
        </dgm:presLayoutVars>
      </dgm:prSet>
      <dgm:spPr/>
      <dgm:t>
        <a:bodyPr/>
        <a:lstStyle/>
        <a:p>
          <a:endParaRPr lang="fr-CA"/>
        </a:p>
      </dgm:t>
    </dgm:pt>
  </dgm:ptLst>
  <dgm:cxnLst>
    <dgm:cxn modelId="{9D8B89A4-497B-450C-91B1-FCAA7E201ED8}" type="presOf" srcId="{7A7A6A0A-CE97-4847-A4FA-986FACC151C2}" destId="{476849FE-DEDE-4719-9828-4B41065494F2}" srcOrd="0" destOrd="0" presId="urn:microsoft.com/office/officeart/2009/3/layout/StepUpProcess#1"/>
    <dgm:cxn modelId="{CD0AB8D4-7A21-42D8-81EF-BEE5A90285D1}" type="presOf" srcId="{2A2F76E6-A5E2-46BD-844F-E3BA8F78742A}" destId="{4F5AAC91-6207-4C0F-98F8-B28E0123F992}" srcOrd="0" destOrd="0" presId="urn:microsoft.com/office/officeart/2009/3/layout/StepUpProcess#1"/>
    <dgm:cxn modelId="{5FC1BFAC-7BC3-4F05-A969-DCADD10B55EA}" srcId="{4A0E600F-85BE-4EDF-9E4F-E2B654562D65}" destId="{7A7A6A0A-CE97-4847-A4FA-986FACC151C2}" srcOrd="2" destOrd="0" parTransId="{A0D3CE05-3AD2-4754-97CB-2038D9AF82F9}" sibTransId="{945036D4-A206-4823-829C-872254EA494E}"/>
    <dgm:cxn modelId="{28D7297C-017B-4275-B8A4-57EED9A8621D}" type="presOf" srcId="{4A0E600F-85BE-4EDF-9E4F-E2B654562D65}" destId="{4E40FA0C-09F9-4CBB-B909-09E4EF105893}" srcOrd="0" destOrd="0" presId="urn:microsoft.com/office/officeart/2009/3/layout/StepUpProcess#1"/>
    <dgm:cxn modelId="{F2BD425E-8F31-4C14-9628-4234679DCF9B}" srcId="{4A0E600F-85BE-4EDF-9E4F-E2B654562D65}" destId="{2A2F76E6-A5E2-46BD-844F-E3BA8F78742A}" srcOrd="0" destOrd="0" parTransId="{4F1F8348-F3C5-4819-A012-723A78BAC873}" sibTransId="{BC7386C0-56CE-494E-9C0E-3846C9189744}"/>
    <dgm:cxn modelId="{AD1B7CDC-A9BB-43C1-B804-60C121C69CC7}" type="presOf" srcId="{AF644B08-9AA8-4DEA-9CEF-5F2B29E6509B}" destId="{CE9D9932-A2F8-40B7-A684-E0D558BE3F27}" srcOrd="0" destOrd="0" presId="urn:microsoft.com/office/officeart/2009/3/layout/StepUpProcess#1"/>
    <dgm:cxn modelId="{DB59AA06-3D65-4045-9209-3164D6DCB761}" srcId="{4A0E600F-85BE-4EDF-9E4F-E2B654562D65}" destId="{AF644B08-9AA8-4DEA-9CEF-5F2B29E6509B}" srcOrd="1" destOrd="0" parTransId="{ABCF1F96-4C7D-4681-8094-80A9DCCA779D}" sibTransId="{DA31D09F-E12B-4FC1-9A3C-45A8A5C07B64}"/>
    <dgm:cxn modelId="{17CCF33E-F5CC-4C79-B289-5F166ABEB405}" type="presParOf" srcId="{4E40FA0C-09F9-4CBB-B909-09E4EF105893}" destId="{1AD3A324-CF19-422C-9053-B8BE7666901C}" srcOrd="0" destOrd="0" presId="urn:microsoft.com/office/officeart/2009/3/layout/StepUpProcess#1"/>
    <dgm:cxn modelId="{50FD6E2F-4FAC-401C-B35C-C6F8E66B24CF}" type="presParOf" srcId="{1AD3A324-CF19-422C-9053-B8BE7666901C}" destId="{C4E0C0FC-9F1E-445B-B481-9521D0EA1995}" srcOrd="0" destOrd="0" presId="urn:microsoft.com/office/officeart/2009/3/layout/StepUpProcess#1"/>
    <dgm:cxn modelId="{E6ACA8A9-FB4D-4312-BD72-DA6826E7721A}" type="presParOf" srcId="{1AD3A324-CF19-422C-9053-B8BE7666901C}" destId="{4F5AAC91-6207-4C0F-98F8-B28E0123F992}" srcOrd="1" destOrd="0" presId="urn:microsoft.com/office/officeart/2009/3/layout/StepUpProcess#1"/>
    <dgm:cxn modelId="{83901F74-632B-422D-B4A1-8516D3C3741C}" type="presParOf" srcId="{1AD3A324-CF19-422C-9053-B8BE7666901C}" destId="{B23A782A-3BF3-4D5B-8DD7-2613FA1BC204}" srcOrd="2" destOrd="0" presId="urn:microsoft.com/office/officeart/2009/3/layout/StepUpProcess#1"/>
    <dgm:cxn modelId="{411E6F0E-E943-4BFE-8FBB-AF219923CDB6}" type="presParOf" srcId="{4E40FA0C-09F9-4CBB-B909-09E4EF105893}" destId="{7321640A-159A-4D05-B9FB-697184E3E001}" srcOrd="1" destOrd="0" presId="urn:microsoft.com/office/officeart/2009/3/layout/StepUpProcess#1"/>
    <dgm:cxn modelId="{70236C6D-1044-49C5-A948-30B19084EE9C}" type="presParOf" srcId="{7321640A-159A-4D05-B9FB-697184E3E001}" destId="{3036FCE4-638E-4987-B12D-2E4E67CB97AE}" srcOrd="0" destOrd="0" presId="urn:microsoft.com/office/officeart/2009/3/layout/StepUpProcess#1"/>
    <dgm:cxn modelId="{FB011FFF-EB89-4630-9243-8281C9EE4424}" type="presParOf" srcId="{4E40FA0C-09F9-4CBB-B909-09E4EF105893}" destId="{8A77C183-AD9B-49F8-AC30-747CDEFF52EF}" srcOrd="2" destOrd="0" presId="urn:microsoft.com/office/officeart/2009/3/layout/StepUpProcess#1"/>
    <dgm:cxn modelId="{ABB1F1D7-BFA9-403D-BCC1-5CDAFFCAC209}" type="presParOf" srcId="{8A77C183-AD9B-49F8-AC30-747CDEFF52EF}" destId="{C65B7B4E-21F4-49CF-B12B-21AFBC6DAC97}" srcOrd="0" destOrd="0" presId="urn:microsoft.com/office/officeart/2009/3/layout/StepUpProcess#1"/>
    <dgm:cxn modelId="{70A38B7F-1790-4CE3-92A6-DB5567C40C98}" type="presParOf" srcId="{8A77C183-AD9B-49F8-AC30-747CDEFF52EF}" destId="{CE9D9932-A2F8-40B7-A684-E0D558BE3F27}" srcOrd="1" destOrd="0" presId="urn:microsoft.com/office/officeart/2009/3/layout/StepUpProcess#1"/>
    <dgm:cxn modelId="{E7FCFB49-66AC-44A1-ADDA-ABFDA3A4E387}" type="presParOf" srcId="{8A77C183-AD9B-49F8-AC30-747CDEFF52EF}" destId="{15C1AE5E-9742-4F15-AAB0-CD6295B079F9}" srcOrd="2" destOrd="0" presId="urn:microsoft.com/office/officeart/2009/3/layout/StepUpProcess#1"/>
    <dgm:cxn modelId="{D1FD6B6B-0A94-4B15-8884-63A3CB6D13A5}" type="presParOf" srcId="{4E40FA0C-09F9-4CBB-B909-09E4EF105893}" destId="{E865DA46-981F-4C8C-A4F9-4A8C6BDADE12}" srcOrd="3" destOrd="0" presId="urn:microsoft.com/office/officeart/2009/3/layout/StepUpProcess#1"/>
    <dgm:cxn modelId="{C5553EEF-08DB-4FF0-9CD2-1ADE57ABB688}" type="presParOf" srcId="{E865DA46-981F-4C8C-A4F9-4A8C6BDADE12}" destId="{72A73005-7064-404A-B30C-DA20B58E067F}" srcOrd="0" destOrd="0" presId="urn:microsoft.com/office/officeart/2009/3/layout/StepUpProcess#1"/>
    <dgm:cxn modelId="{BFEE0E11-979C-425A-9E17-4A03A75B196B}" type="presParOf" srcId="{4E40FA0C-09F9-4CBB-B909-09E4EF105893}" destId="{0C0FECC5-37B2-4206-97CB-03227F502EE9}" srcOrd="4" destOrd="0" presId="urn:microsoft.com/office/officeart/2009/3/layout/StepUpProcess#1"/>
    <dgm:cxn modelId="{9E585AE5-3643-48DC-8CFF-DD20A17BA1AE}" type="presParOf" srcId="{0C0FECC5-37B2-4206-97CB-03227F502EE9}" destId="{52047F08-0A9D-4FEF-86D5-CF58AFDB13F7}" srcOrd="0" destOrd="0" presId="urn:microsoft.com/office/officeart/2009/3/layout/StepUpProcess#1"/>
    <dgm:cxn modelId="{16846F01-97F1-449A-85FE-CBA6EF6235AB}" type="presParOf" srcId="{0C0FECC5-37B2-4206-97CB-03227F502EE9}" destId="{476849FE-DEDE-4719-9828-4B41065494F2}" srcOrd="1" destOrd="0" presId="urn:microsoft.com/office/officeart/2009/3/layout/StepUpProcess#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1">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bkpt" val="fixed"/>
          <dgm:param type="bkPtFixedVal" val="1"/>
          <dgm:param type="off" val="off"/>
          <dgm:param type="grDir" val="bL"/>
          <dgm:param type="flowDir" val="row"/>
        </dgm:alg>
      </dgm:if>
      <dgm:else name="Name2">
        <dgm:alg type="snake">
          <dgm:param type="bkpt" val="fixed"/>
          <dgm:param type="bkPtFixedVal" val="1"/>
          <dgm:param type="off" val="off"/>
          <dgm:param type="grDir" val="bR"/>
          <dgm:param type="flowDir" val="row"/>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8B762849-99B3-46C3-8C2F-FD47FB494CA3}" type="datetimeFigureOut">
              <a:rPr lang="fr-CA" smtClean="0"/>
              <a:t>2017-12-12</a:t>
            </a:fld>
            <a:endParaRPr lang="fr-CA"/>
          </a:p>
        </p:txBody>
      </p:sp>
      <p:sp>
        <p:nvSpPr>
          <p:cNvPr id="4" name="Espace réservé du pied de page 3"/>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5B5BDEFB-E67A-44FA-A371-996C45EF8E50}" type="slidenum">
              <a:rPr lang="fr-CA" smtClean="0"/>
              <a:t>‹N°›</a:t>
            </a:fld>
            <a:endParaRPr lang="fr-CA"/>
          </a:p>
        </p:txBody>
      </p:sp>
    </p:spTree>
    <p:extLst>
      <p:ext uri="{BB962C8B-B14F-4D97-AF65-F5344CB8AC3E}">
        <p14:creationId xmlns:p14="http://schemas.microsoft.com/office/powerpoint/2010/main" val="2630151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C23F80CE-644F-4435-B8BC-79E33B9DE6EC}" type="datetimeFigureOut">
              <a:rPr lang="fr-CA" smtClean="0"/>
              <a:t>2017-12-12</a:t>
            </a:fld>
            <a:endParaRPr lang="fr-CA"/>
          </a:p>
        </p:txBody>
      </p:sp>
      <p:sp>
        <p:nvSpPr>
          <p:cNvPr id="4" name="Espace réservé de l'image des diapositives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24" tIns="46662" rIns="93324" bIns="46662" rtlCol="0" anchor="ctr"/>
          <a:lstStyle/>
          <a:p>
            <a:endParaRPr lang="fr-CA"/>
          </a:p>
        </p:txBody>
      </p:sp>
      <p:sp>
        <p:nvSpPr>
          <p:cNvPr id="5" name="Espace réservé des commentaires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5B74614A-F0D0-49C8-BFD7-5EF6301991A6}" type="slidenum">
              <a:rPr lang="fr-CA" smtClean="0"/>
              <a:t>‹N°›</a:t>
            </a:fld>
            <a:endParaRPr lang="fr-CA"/>
          </a:p>
        </p:txBody>
      </p:sp>
    </p:spTree>
    <p:extLst>
      <p:ext uri="{BB962C8B-B14F-4D97-AF65-F5344CB8AC3E}">
        <p14:creationId xmlns:p14="http://schemas.microsoft.com/office/powerpoint/2010/main" val="3264326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Accueil - présentation</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a:t>
            </a:fld>
            <a:endParaRPr lang="fr-CA"/>
          </a:p>
        </p:txBody>
      </p:sp>
    </p:spTree>
    <p:extLst>
      <p:ext uri="{BB962C8B-B14F-4D97-AF65-F5344CB8AC3E}">
        <p14:creationId xmlns:p14="http://schemas.microsoft.com/office/powerpoint/2010/main" val="1330846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13</a:t>
            </a:fld>
            <a:endParaRPr lang="fr-CA"/>
          </a:p>
        </p:txBody>
      </p:sp>
    </p:spTree>
    <p:extLst>
      <p:ext uri="{BB962C8B-B14F-4D97-AF65-F5344CB8AC3E}">
        <p14:creationId xmlns:p14="http://schemas.microsoft.com/office/powerpoint/2010/main" val="1065275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15</a:t>
            </a:fld>
            <a:endParaRPr lang="fr-CA"/>
          </a:p>
        </p:txBody>
      </p:sp>
    </p:spTree>
    <p:extLst>
      <p:ext uri="{BB962C8B-B14F-4D97-AF65-F5344CB8AC3E}">
        <p14:creationId xmlns:p14="http://schemas.microsoft.com/office/powerpoint/2010/main" val="16159302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err="1" smtClean="0"/>
              <a:t>Refaire</a:t>
            </a:r>
            <a:r>
              <a:rPr lang="en-CA" baseline="0" dirty="0" smtClean="0"/>
              <a:t> la narration car on </a:t>
            </a:r>
            <a:r>
              <a:rPr lang="en-CA" baseline="0" dirty="0" err="1" smtClean="0"/>
              <a:t>parle</a:t>
            </a:r>
            <a:r>
              <a:rPr lang="en-CA" baseline="0" dirty="0" smtClean="0"/>
              <a:t> du SARM et pas </a:t>
            </a:r>
            <a:r>
              <a:rPr lang="en-CA" baseline="0" dirty="0" err="1" smtClean="0"/>
              <a:t>en</a:t>
            </a:r>
            <a:r>
              <a:rPr lang="en-CA" baseline="0" dirty="0" smtClean="0"/>
              <a:t> precautions </a:t>
            </a:r>
            <a:r>
              <a:rPr lang="en-CA" baseline="0" dirty="0" err="1" smtClean="0"/>
              <a:t>additionnelles</a:t>
            </a:r>
            <a:r>
              <a:rPr lang="en-CA" baseline="0" dirty="0" smtClean="0"/>
              <a:t> </a:t>
            </a:r>
            <a:r>
              <a:rPr lang="en-CA" baseline="0" dirty="0" err="1" smtClean="0"/>
              <a:t>en</a:t>
            </a:r>
            <a:r>
              <a:rPr lang="en-CA" baseline="0" dirty="0" smtClean="0"/>
              <a:t> </a:t>
            </a:r>
            <a:r>
              <a:rPr lang="en-CA" baseline="0" dirty="0" err="1" smtClean="0"/>
              <a:t>hébergement</a:t>
            </a:r>
            <a:r>
              <a:rPr lang="en-CA" baseline="0" dirty="0" smtClean="0"/>
              <a:t>.  </a:t>
            </a:r>
            <a:r>
              <a:rPr lang="en-CA" baseline="0" dirty="0" err="1" smtClean="0"/>
              <a:t>Parler</a:t>
            </a:r>
            <a:r>
              <a:rPr lang="en-CA" baseline="0" dirty="0" smtClean="0"/>
              <a:t> du zona: </a:t>
            </a:r>
            <a:r>
              <a:rPr lang="en-CA" baseline="0" dirty="0" err="1" smtClean="0"/>
              <a:t>pratiques</a:t>
            </a:r>
            <a:r>
              <a:rPr lang="en-CA" baseline="0" dirty="0" smtClean="0"/>
              <a:t> de base</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18</a:t>
            </a:fld>
            <a:endParaRPr lang="fr-CA"/>
          </a:p>
        </p:txBody>
      </p:sp>
    </p:spTree>
    <p:extLst>
      <p:ext uri="{BB962C8B-B14F-4D97-AF65-F5344CB8AC3E}">
        <p14:creationId xmlns:p14="http://schemas.microsoft.com/office/powerpoint/2010/main" val="31957187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err="1" smtClean="0"/>
              <a:t>Mettre</a:t>
            </a:r>
            <a:r>
              <a:rPr lang="en-CA" dirty="0" smtClean="0"/>
              <a:t> le tableau</a:t>
            </a:r>
            <a:r>
              <a:rPr lang="en-CA" baseline="0" dirty="0" smtClean="0"/>
              <a:t> </a:t>
            </a:r>
            <a:r>
              <a:rPr lang="en-CA" baseline="0" dirty="0" err="1" smtClean="0"/>
              <a:t>sommaire</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19</a:t>
            </a:fld>
            <a:endParaRPr lang="fr-CA"/>
          </a:p>
        </p:txBody>
      </p:sp>
    </p:spTree>
    <p:extLst>
      <p:ext uri="{BB962C8B-B14F-4D97-AF65-F5344CB8AC3E}">
        <p14:creationId xmlns:p14="http://schemas.microsoft.com/office/powerpoint/2010/main" val="1670916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21</a:t>
            </a:fld>
            <a:endParaRPr lang="fr-CA"/>
          </a:p>
        </p:txBody>
      </p:sp>
    </p:spTree>
    <p:extLst>
      <p:ext uri="{BB962C8B-B14F-4D97-AF65-F5344CB8AC3E}">
        <p14:creationId xmlns:p14="http://schemas.microsoft.com/office/powerpoint/2010/main" val="30899408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22</a:t>
            </a:fld>
            <a:endParaRPr lang="fr-CA"/>
          </a:p>
        </p:txBody>
      </p:sp>
    </p:spTree>
    <p:extLst>
      <p:ext uri="{BB962C8B-B14F-4D97-AF65-F5344CB8AC3E}">
        <p14:creationId xmlns:p14="http://schemas.microsoft.com/office/powerpoint/2010/main" val="14405235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err="1" smtClean="0"/>
              <a:t>Retirer</a:t>
            </a:r>
            <a:r>
              <a:rPr lang="en-CA" baseline="0" dirty="0" smtClean="0"/>
              <a:t> ?</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24</a:t>
            </a:fld>
            <a:endParaRPr lang="fr-CA"/>
          </a:p>
        </p:txBody>
      </p:sp>
    </p:spTree>
    <p:extLst>
      <p:ext uri="{BB962C8B-B14F-4D97-AF65-F5344CB8AC3E}">
        <p14:creationId xmlns:p14="http://schemas.microsoft.com/office/powerpoint/2010/main" val="2879060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err="1" smtClean="0"/>
              <a:t>Refaire</a:t>
            </a:r>
            <a:r>
              <a:rPr lang="en-CA" dirty="0" smtClean="0"/>
              <a:t> la narration car on </a:t>
            </a:r>
            <a:r>
              <a:rPr lang="en-CA" dirty="0" err="1" smtClean="0"/>
              <a:t>parle</a:t>
            </a:r>
            <a:r>
              <a:rPr lang="en-CA" dirty="0" smtClean="0"/>
              <a:t> du B</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25</a:t>
            </a:fld>
            <a:endParaRPr lang="fr-CA"/>
          </a:p>
        </p:txBody>
      </p:sp>
    </p:spTree>
    <p:extLst>
      <p:ext uri="{BB962C8B-B14F-4D97-AF65-F5344CB8AC3E}">
        <p14:creationId xmlns:p14="http://schemas.microsoft.com/office/powerpoint/2010/main" val="649438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err="1" smtClean="0"/>
              <a:t>Retirer</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27</a:t>
            </a:fld>
            <a:endParaRPr lang="fr-CA"/>
          </a:p>
        </p:txBody>
      </p:sp>
    </p:spTree>
    <p:extLst>
      <p:ext uri="{BB962C8B-B14F-4D97-AF65-F5344CB8AC3E}">
        <p14:creationId xmlns:p14="http://schemas.microsoft.com/office/powerpoint/2010/main" val="4031044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29</a:t>
            </a:fld>
            <a:endParaRPr lang="fr-CA"/>
          </a:p>
        </p:txBody>
      </p:sp>
    </p:spTree>
    <p:extLst>
      <p:ext uri="{BB962C8B-B14F-4D97-AF65-F5344CB8AC3E}">
        <p14:creationId xmlns:p14="http://schemas.microsoft.com/office/powerpoint/2010/main" val="3067990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Format</a:t>
            </a:r>
          </a:p>
          <a:p>
            <a:r>
              <a:rPr lang="fr-CA" dirty="0" smtClean="0"/>
              <a:t>Durée</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a:t>
            </a:fld>
            <a:endParaRPr lang="fr-CA"/>
          </a:p>
        </p:txBody>
      </p:sp>
    </p:spTree>
    <p:extLst>
      <p:ext uri="{BB962C8B-B14F-4D97-AF65-F5344CB8AC3E}">
        <p14:creationId xmlns:p14="http://schemas.microsoft.com/office/powerpoint/2010/main" val="2519886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Présentation de l’équipe</a:t>
            </a:r>
            <a:r>
              <a:rPr lang="fr-CA" baseline="0" dirty="0" smtClean="0"/>
              <a:t> de PCI</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3</a:t>
            </a:fld>
            <a:endParaRPr lang="fr-CA"/>
          </a:p>
        </p:txBody>
      </p:sp>
    </p:spTree>
    <p:extLst>
      <p:ext uri="{BB962C8B-B14F-4D97-AF65-F5344CB8AC3E}">
        <p14:creationId xmlns:p14="http://schemas.microsoft.com/office/powerpoint/2010/main" val="3115868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5</a:t>
            </a:fld>
            <a:endParaRPr lang="fr-CA"/>
          </a:p>
        </p:txBody>
      </p:sp>
    </p:spTree>
    <p:extLst>
      <p:ext uri="{BB962C8B-B14F-4D97-AF65-F5344CB8AC3E}">
        <p14:creationId xmlns:p14="http://schemas.microsoft.com/office/powerpoint/2010/main" val="1265164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b="1" dirty="0"/>
              <a:t>4. Voies de transmission </a:t>
            </a:r>
            <a:endParaRPr lang="fr-CA" dirty="0"/>
          </a:p>
          <a:p>
            <a:r>
              <a:rPr lang="fr-CA" dirty="0"/>
              <a:t>Les voies de transmission des agents infectieux (</a:t>
            </a:r>
            <a:r>
              <a:rPr lang="fr-CA" dirty="0" smtClean="0"/>
              <a:t>micro-organismes</a:t>
            </a:r>
            <a:r>
              <a:rPr lang="fr-CA" dirty="0"/>
              <a:t>) sont par convention classées en cinq catégories : transmission par contact, par gouttelettes, par voie aérienne, par véhicule commun ou par vecteur. On devrait noter qu'il n'est pas toujours possible de limiter avec précision la transmission des nombreuses </a:t>
            </a:r>
            <a:r>
              <a:rPr lang="fr-CA" dirty="0" smtClean="0"/>
              <a:t>variétés </a:t>
            </a:r>
            <a:r>
              <a:rPr lang="fr-CA" dirty="0"/>
              <a:t>de </a:t>
            </a:r>
            <a:r>
              <a:rPr lang="fr-CA" dirty="0" smtClean="0"/>
              <a:t>micro-organismes</a:t>
            </a:r>
            <a:r>
              <a:rPr lang="fr-CA" dirty="0"/>
              <a:t>, ainsi que les infections qu'ils peuvent causer, à un nombre restreint de modes de transmission soigneusement maîtrisés. Ces catégories de transmission ne sont néanmoins avérées très utiles pour décrire la propagation des </a:t>
            </a:r>
            <a:r>
              <a:rPr lang="fr-CA" dirty="0" smtClean="0"/>
              <a:t>micro-organismes </a:t>
            </a:r>
            <a:r>
              <a:rPr lang="fr-CA" dirty="0"/>
              <a:t>dans les populations. Les voies de </a:t>
            </a:r>
            <a:r>
              <a:rPr lang="fr-CA" dirty="0" smtClean="0"/>
              <a:t>transmissions </a:t>
            </a:r>
            <a:r>
              <a:rPr lang="fr-CA" dirty="0"/>
              <a:t>varient selon le </a:t>
            </a:r>
            <a:r>
              <a:rPr lang="fr-CA" dirty="0" smtClean="0"/>
              <a:t>micro-organisme </a:t>
            </a:r>
            <a:r>
              <a:rPr lang="fr-CA" dirty="0"/>
              <a:t>en question. Certains </a:t>
            </a:r>
            <a:r>
              <a:rPr lang="fr-CA" dirty="0" smtClean="0"/>
              <a:t>micro-organismes </a:t>
            </a:r>
            <a:r>
              <a:rPr lang="fr-CA" dirty="0"/>
              <a:t>peuvent emprunter plus d'une voie de transmission (voir la partie A, section II, C)</a:t>
            </a:r>
            <a:r>
              <a:rPr lang="fr-CA" i="1" dirty="0"/>
              <a:t>. </a:t>
            </a:r>
            <a:r>
              <a:rPr lang="fr-CA" dirty="0"/>
              <a:t>L'utilisation appropriée de barrières et le respect d </a:t>
            </a:r>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8</a:t>
            </a:fld>
            <a:endParaRPr lang="fr-CA"/>
          </a:p>
        </p:txBody>
      </p:sp>
    </p:spTree>
    <p:extLst>
      <p:ext uri="{BB962C8B-B14F-4D97-AF65-F5344CB8AC3E}">
        <p14:creationId xmlns:p14="http://schemas.microsoft.com/office/powerpoint/2010/main" val="1156055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Il y a exposition par contact direct lorsqu'un contact physique direct (surface corporelle contre surface corporelle, sans </a:t>
            </a:r>
            <a:r>
              <a:rPr lang="fr-CA" dirty="0" smtClean="0"/>
              <a:t>protection) </a:t>
            </a:r>
            <a:r>
              <a:rPr lang="fr-CA" dirty="0"/>
              <a:t>entre un sujet infecté ou colonisé et un hôte, comme une poignée de main (illustré à la figure), se solde par le transfert de </a:t>
            </a:r>
            <a:r>
              <a:rPr lang="fr-CA" dirty="0" smtClean="0"/>
              <a:t>micro-organismes</a:t>
            </a:r>
            <a:r>
              <a:rPr lang="fr-CA" dirty="0"/>
              <a:t>. </a:t>
            </a:r>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9</a:t>
            </a:fld>
            <a:endParaRPr lang="fr-CA"/>
          </a:p>
        </p:txBody>
      </p:sp>
    </p:spTree>
    <p:extLst>
      <p:ext uri="{BB962C8B-B14F-4D97-AF65-F5344CB8AC3E}">
        <p14:creationId xmlns:p14="http://schemas.microsoft.com/office/powerpoint/2010/main" val="1043194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Une exposition par contact indirect comprend le transfert passif de </a:t>
            </a:r>
            <a:r>
              <a:rPr lang="fr-CA" dirty="0" smtClean="0"/>
              <a:t>micro-organismes </a:t>
            </a:r>
            <a:r>
              <a:rPr lang="fr-CA" dirty="0"/>
              <a:t>d'un hôte qui entre en contact </a:t>
            </a:r>
          </a:p>
          <a:p>
            <a:r>
              <a:rPr lang="fr-CA" dirty="0"/>
              <a:t>avec un objet qui sert d'intermédiaire, comme des mains contaminées qui ne sont pas lavées entre les épisodes de soins aux patients, le matériel de soins aux patients contaminé </a:t>
            </a:r>
            <a:r>
              <a:rPr lang="fr-CA" dirty="0" smtClean="0"/>
              <a:t>(ex</a:t>
            </a:r>
            <a:r>
              <a:rPr lang="fr-CA" dirty="0"/>
              <a:t>. </a:t>
            </a:r>
            <a:r>
              <a:rPr lang="fr-CA" dirty="0" smtClean="0"/>
              <a:t>: les </a:t>
            </a:r>
            <a:r>
              <a:rPr lang="fr-CA" dirty="0"/>
              <a:t>chaises hygiéniques, les fauteuils roulants, la base des thermomètres électroniques, les brassards de tensiomètre, le matériel de surveillance) les surfaces comme les côtés de lit qui ne sont pas bien nettoyées et désinfectées d'un patient à l'autre ou les dispositifs qui présentent un défaut de fabrication qui prévient leur retraitement approprié. Parmi les autres objets inanimés qui se trouvent dans l'environnement du patient et pourraient être impliqués, on compte les ordinateurs, les jouets et les dispositifs de </a:t>
            </a:r>
            <a:r>
              <a:rPr lang="fr-CA" dirty="0" smtClean="0"/>
              <a:t>loisirs </a:t>
            </a:r>
            <a:r>
              <a:rPr lang="fr-CA" dirty="0"/>
              <a:t>électroniques qui ne sont pas nettoyés ou désinfectés entre chaque patient, comme l'indique la figure. </a:t>
            </a:r>
          </a:p>
          <a:p>
            <a:endParaRPr lang="fr-CA" dirty="0"/>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10</a:t>
            </a:fld>
            <a:endParaRPr lang="fr-CA"/>
          </a:p>
        </p:txBody>
      </p:sp>
    </p:spTree>
    <p:extLst>
      <p:ext uri="{BB962C8B-B14F-4D97-AF65-F5344CB8AC3E}">
        <p14:creationId xmlns:p14="http://schemas.microsoft.com/office/powerpoint/2010/main" val="2078671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a:p>
            <a:r>
              <a:rPr lang="fr-CA" dirty="0"/>
              <a:t>Il y a exposition par gouttelettes lorsque des gouttelettes contenant des </a:t>
            </a:r>
            <a:r>
              <a:rPr lang="fr-CA" dirty="0" smtClean="0"/>
              <a:t>micro-organismes </a:t>
            </a:r>
            <a:r>
              <a:rPr lang="fr-CA" dirty="0"/>
              <a:t>sont propulsées dans l'air sur une courte distance </a:t>
            </a:r>
            <a:r>
              <a:rPr lang="fr-CA" dirty="0" smtClean="0"/>
              <a:t>(jusqu'à </a:t>
            </a:r>
            <a:r>
              <a:rPr lang="fr-CA" dirty="0"/>
              <a:t>2 mètres) et se déposent sur les muqueuses d'un hôte. Les gouttelettes peuvent également contaminer l'environnement immédiat lorsqu'elles se déposent sur des surfaces; elles peuvent alors contribuer à la transmission par contact, tel qu'il est indiqué à la figure 6. </a:t>
            </a:r>
          </a:p>
          <a:p>
            <a:r>
              <a:rPr lang="fr-CA" dirty="0"/>
              <a:t>Les gouttelettes sont générées naturellement par une source infectée, principalement lorsque la personne tousse, éternue ou parle(134), ou artificiellement par des IMGA. Les interventions médicales générant des </a:t>
            </a:r>
            <a:r>
              <a:rPr lang="fr-CA" dirty="0" smtClean="0"/>
              <a:t>aérosols </a:t>
            </a:r>
            <a:r>
              <a:rPr lang="fr-CA" dirty="0"/>
              <a:t>peuvent également produire des gouttelettes infectieuses plus petites qui se déplacent sur de plus grandes distances que celles qui sont naturellement générées par les patients. La toux et les éternuements de certaines personnes </a:t>
            </a:r>
            <a:r>
              <a:rPr lang="fr-CA" dirty="0" smtClean="0"/>
              <a:t>(ex</a:t>
            </a:r>
            <a:r>
              <a:rPr lang="fr-CA" dirty="0"/>
              <a:t>. </a:t>
            </a:r>
            <a:r>
              <a:rPr lang="fr-CA" dirty="0" smtClean="0"/>
              <a:t>: les </a:t>
            </a:r>
            <a:r>
              <a:rPr lang="fr-CA" dirty="0"/>
              <a:t>jeunes enfants ou les personnes âgées frêles) peuvent ne pas être assez puissants pour propulser des gouttelettes à une distance de 2 mètres. </a:t>
            </a:r>
          </a:p>
          <a:p>
            <a:r>
              <a:rPr lang="fr-CA" dirty="0"/>
              <a:t>Des gouttelettes de divers diamètres (voir la figure 2) peuvent contaminer l'environnement immédiat lorsqu'elles se déposent sur les surfaces. Certains </a:t>
            </a:r>
            <a:r>
              <a:rPr lang="fr-CA" dirty="0" smtClean="0"/>
              <a:t>micro-organismes </a:t>
            </a:r>
            <a:r>
              <a:rPr lang="fr-CA" dirty="0"/>
              <a:t>peuvent rester viables pendant des périodes prolongées et contribuer à la transmission par contact </a:t>
            </a:r>
            <a:r>
              <a:rPr lang="fr-CA" dirty="0" smtClean="0"/>
              <a:t>(ex. :</a:t>
            </a:r>
            <a:r>
              <a:rPr lang="fr-CA" baseline="0" dirty="0" smtClean="0"/>
              <a:t> </a:t>
            </a:r>
            <a:r>
              <a:rPr lang="fr-CA" dirty="0" smtClean="0"/>
              <a:t>certains </a:t>
            </a:r>
            <a:r>
              <a:rPr lang="fr-CA" dirty="0"/>
              <a:t>virus respiratoires). Les grosses particules d'aérosol (d'un diamètre supérieur à </a:t>
            </a:r>
            <a:r>
              <a:rPr lang="fr-CA" dirty="0" smtClean="0"/>
              <a:t>10 </a:t>
            </a:r>
            <a:r>
              <a:rPr lang="fr-CA" dirty="0" err="1" smtClean="0"/>
              <a:t>μm</a:t>
            </a:r>
            <a:r>
              <a:rPr lang="fr-CA" dirty="0" smtClean="0"/>
              <a:t>) retombent sur les surfaces en quelques secondes. L'exposition par gouttelettes ne peut se produire que si la source et l'hôte sont très proches (à moins de 2 mètres). Certains micro-organismes évacués sous forme de grosses gouttelettes sont très fragiles et ne survivent pas à l'extérieur d'un hôte humain ou sur les surfaces (ex. : </a:t>
            </a:r>
            <a:r>
              <a:rPr lang="fr-CA" i="1" dirty="0" err="1" smtClean="0"/>
              <a:t>Bordetella</a:t>
            </a:r>
            <a:r>
              <a:rPr lang="fr-CA" i="1" dirty="0" smtClean="0"/>
              <a:t> </a:t>
            </a:r>
            <a:r>
              <a:rPr lang="fr-CA" i="1" dirty="0" err="1" smtClean="0"/>
              <a:t>pertussis</a:t>
            </a:r>
            <a:r>
              <a:rPr lang="fr-CA" i="1" dirty="0" smtClean="0"/>
              <a:t>, </a:t>
            </a:r>
            <a:r>
              <a:rPr lang="fr-CA" dirty="0" smtClean="0"/>
              <a:t>le méningocoque). </a:t>
            </a:r>
          </a:p>
          <a:p>
            <a:r>
              <a:rPr lang="fr-CA" dirty="0" smtClean="0"/>
              <a:t>Il </a:t>
            </a:r>
            <a:r>
              <a:rPr lang="fr-CA" dirty="0"/>
              <a:t>y a transmission par gouttelettes lorsque des gouttelettes qui contiennent une dose infectieuse de particules viables sont projetées dans l'air sur une courte distance </a:t>
            </a:r>
            <a:r>
              <a:rPr lang="fr-CA" dirty="0" smtClean="0"/>
              <a:t>(sur </a:t>
            </a:r>
            <a:r>
              <a:rPr lang="fr-CA" dirty="0"/>
              <a:t>moins de 2 mètres) et déposées sur les muqueuses des yeux, du nez ou de la bouche d'un hôte réceptif, et lorsque ces gouttelettes parviennent à vaincre les autres mécanismes de défense de l'hôte. </a:t>
            </a:r>
          </a:p>
          <a:p>
            <a:r>
              <a:rPr lang="fr-CA" dirty="0"/>
              <a:t>Les </a:t>
            </a:r>
            <a:r>
              <a:rPr lang="fr-CA" dirty="0" smtClean="0"/>
              <a:t>micro-organismes </a:t>
            </a:r>
            <a:r>
              <a:rPr lang="fr-CA" dirty="0"/>
              <a:t>transmis par gouttelettes comprennent les virus qui causent des infections des voies respiratoires </a:t>
            </a:r>
            <a:r>
              <a:rPr lang="fr-CA" dirty="0" smtClean="0"/>
              <a:t>(ex</a:t>
            </a:r>
            <a:r>
              <a:rPr lang="fr-CA" dirty="0"/>
              <a:t>. </a:t>
            </a:r>
            <a:r>
              <a:rPr lang="fr-CA" dirty="0" smtClean="0"/>
              <a:t>: le </a:t>
            </a:r>
            <a:r>
              <a:rPr lang="fr-CA" dirty="0"/>
              <a:t>virus respiratoire </a:t>
            </a:r>
            <a:r>
              <a:rPr lang="fr-CA" dirty="0" err="1"/>
              <a:t>syncytial</a:t>
            </a:r>
            <a:r>
              <a:rPr lang="fr-CA" dirty="0"/>
              <a:t>, la grippe, le virus para-influenza, le rhinovirus, l'adénovirus), la rubéole, les oreillons et </a:t>
            </a:r>
            <a:r>
              <a:rPr lang="fr-CA" i="1" dirty="0" err="1"/>
              <a:t>Bordetella</a:t>
            </a:r>
            <a:r>
              <a:rPr lang="fr-CA" i="1" dirty="0"/>
              <a:t> </a:t>
            </a:r>
            <a:r>
              <a:rPr lang="fr-CA" i="1" dirty="0" err="1"/>
              <a:t>pertussis</a:t>
            </a:r>
            <a:r>
              <a:rPr lang="fr-CA" dirty="0"/>
              <a:t>. </a:t>
            </a:r>
          </a:p>
          <a:p>
            <a:r>
              <a:rPr lang="fr-CA" dirty="0"/>
              <a:t>Prière de consulter les tableaux 7 et 10, qui comprennent une liste </a:t>
            </a:r>
            <a:r>
              <a:rPr lang="fr-CA" dirty="0" smtClean="0"/>
              <a:t>d’agents </a:t>
            </a:r>
            <a:r>
              <a:rPr lang="fr-CA" dirty="0"/>
              <a:t>infectieux transmis par gouttelettes. La prévention et le contrôle des infections transmises par gouttelettes comprennent l'immunisation pour les maladies que l'on peut prévenir par vaccin et l'observation des pratiques de base et des précautions contre la transmission par gouttelettes. </a:t>
            </a:r>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11</a:t>
            </a:fld>
            <a:endParaRPr lang="fr-CA"/>
          </a:p>
        </p:txBody>
      </p:sp>
    </p:spTree>
    <p:extLst>
      <p:ext uri="{BB962C8B-B14F-4D97-AF65-F5344CB8AC3E}">
        <p14:creationId xmlns:p14="http://schemas.microsoft.com/office/powerpoint/2010/main" val="1789634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Il y a exposition par voie aérienne si de petites particules </a:t>
            </a:r>
            <a:r>
              <a:rPr lang="fr-CA" dirty="0" smtClean="0"/>
              <a:t>(des </a:t>
            </a:r>
            <a:r>
              <a:rPr lang="fr-CA" dirty="0"/>
              <a:t>aérosols qui contiennent des noyaux de gouttelettes) contenant des </a:t>
            </a:r>
            <a:r>
              <a:rPr lang="fr-CA" dirty="0" smtClean="0"/>
              <a:t>micro-organismes </a:t>
            </a:r>
            <a:r>
              <a:rPr lang="fr-CA" dirty="0"/>
              <a:t>viables sont </a:t>
            </a:r>
            <a:r>
              <a:rPr lang="fr-CA" dirty="0" smtClean="0"/>
              <a:t>générées</a:t>
            </a:r>
            <a:r>
              <a:rPr lang="fr-CA" baseline="0" dirty="0" smtClean="0"/>
              <a:t> et</a:t>
            </a:r>
            <a:r>
              <a:rPr lang="fr-CA" dirty="0" smtClean="0"/>
              <a:t> </a:t>
            </a:r>
            <a:r>
              <a:rPr lang="fr-CA" dirty="0"/>
              <a:t>projetées sur de courtes </a:t>
            </a:r>
            <a:r>
              <a:rPr lang="fr-CA" dirty="0" smtClean="0"/>
              <a:t>ou </a:t>
            </a:r>
            <a:r>
              <a:rPr lang="fr-CA" dirty="0"/>
              <a:t>longues distances et inhalées. Les aérosols qui contiennent des </a:t>
            </a:r>
            <a:r>
              <a:rPr lang="fr-CA" dirty="0" smtClean="0"/>
              <a:t>micro-organismes </a:t>
            </a:r>
            <a:r>
              <a:rPr lang="fr-CA" dirty="0"/>
              <a:t>viables sont générés naturellement par une source infectée, principalement lorsque la personne tousse, </a:t>
            </a:r>
            <a:r>
              <a:rPr lang="fr-CA" dirty="0" smtClean="0"/>
              <a:t>éternue, </a:t>
            </a:r>
            <a:r>
              <a:rPr lang="fr-CA" dirty="0"/>
              <a:t>parle, ou artificiellement par des IMGA. Une exposition par voie aérienne peut survenir à la suite immédiate de la génération des particules </a:t>
            </a:r>
            <a:r>
              <a:rPr lang="fr-CA" dirty="0" smtClean="0"/>
              <a:t>(la </a:t>
            </a:r>
            <a:r>
              <a:rPr lang="fr-CA" dirty="0"/>
              <a:t>projection directe d'un aérosol contenant des quantités viables de </a:t>
            </a:r>
            <a:r>
              <a:rPr lang="fr-CA" dirty="0" smtClean="0"/>
              <a:t>micro-organismes </a:t>
            </a:r>
            <a:r>
              <a:rPr lang="fr-CA" dirty="0"/>
              <a:t>dans l'air, directement interceptés par l'appareil respiratoire d'un hôte réceptif) ou après un certain temps. Les noyaux de gouttelettes peuvent rester en suspension dans l'air pendant très longtemps avant de se déposer, ce qui fait qu'un hôte réceptif peut inhaler l'aérosol pendant toute la durée de sa suspension, comme il est indiqué dans la figure. </a:t>
            </a:r>
          </a:p>
          <a:p>
            <a:r>
              <a:rPr lang="fr-CA" dirty="0"/>
              <a:t>Une transmission par voie aérienne peut survenir lorsque des </a:t>
            </a:r>
            <a:r>
              <a:rPr lang="fr-CA" dirty="0" smtClean="0"/>
              <a:t>micro-organismes </a:t>
            </a:r>
            <a:r>
              <a:rPr lang="fr-CA" dirty="0"/>
              <a:t>viables contenus dans un aérosol de sécrétions provenant d'une source infectée sont projetés dans l'air sur une courte distance </a:t>
            </a:r>
            <a:r>
              <a:rPr lang="fr-CA" dirty="0" smtClean="0"/>
              <a:t>(à </a:t>
            </a:r>
            <a:r>
              <a:rPr lang="fr-CA" dirty="0"/>
              <a:t>moins de 2 mètres) ou sur une longue distance </a:t>
            </a:r>
            <a:r>
              <a:rPr lang="fr-CA" dirty="0" smtClean="0"/>
              <a:t>(à </a:t>
            </a:r>
            <a:r>
              <a:rPr lang="fr-CA" dirty="0"/>
              <a:t>plus de 2 mètres) et sont inhalés, entrent en contact avec les récepteurs des voies respiratoires d'un hôte réceptif, parviennent à vaincre les mécanismes de défense de l'hôte et provoquent une maladie. Pour qu'il y ait transmission de l'infection, les </a:t>
            </a:r>
            <a:r>
              <a:rPr lang="fr-CA" dirty="0" smtClean="0"/>
              <a:t>micro-organismes </a:t>
            </a:r>
            <a:r>
              <a:rPr lang="fr-CA" dirty="0"/>
              <a:t>contenus dans les particules doivent pouvoir rester viables dans l'air pendant une période prolongée et l'hôte réceptif doit être exposé à une concentration suffisante (dose infectieuse) de ces </a:t>
            </a:r>
            <a:r>
              <a:rPr lang="fr-CA" dirty="0" smtClean="0"/>
              <a:t>micro-organismes </a:t>
            </a:r>
            <a:r>
              <a:rPr lang="fr-CA" dirty="0"/>
              <a:t>viables. Une infection ne peut survenir que si les récepteurs appropriés des agents infectieux sont présents au site d'exposition. La figure 3 illustre les diverses régions des voies respiratoires, la classification des particules selon la taille et les régions correspondantes où elles se déposent.</a:t>
            </a:r>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12</a:t>
            </a:fld>
            <a:endParaRPr lang="fr-CA"/>
          </a:p>
        </p:txBody>
      </p:sp>
    </p:spTree>
    <p:extLst>
      <p:ext uri="{BB962C8B-B14F-4D97-AF65-F5344CB8AC3E}">
        <p14:creationId xmlns:p14="http://schemas.microsoft.com/office/powerpoint/2010/main" val="1127124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02734" y="1892300"/>
            <a:ext cx="7772400" cy="3086100"/>
          </a:xfrm>
        </p:spPr>
        <p:txBody>
          <a:bodyPr anchor="ctr" anchorCtr="0">
            <a:normAutofit/>
          </a:bodyPr>
          <a:lstStyle>
            <a:lvl1pPr algn="l">
              <a:defRPr sz="3600" b="1">
                <a:solidFill>
                  <a:schemeClr val="bg1"/>
                </a:solidFill>
              </a:defRPr>
            </a:lvl1pPr>
          </a:lstStyle>
          <a:p>
            <a:r>
              <a:rPr lang="fr-FR" smtClean="0"/>
              <a:t>Modifiez le style du titre</a:t>
            </a:r>
            <a:endParaRPr lang="en-US" dirty="0"/>
          </a:p>
        </p:txBody>
      </p:sp>
      <p:sp>
        <p:nvSpPr>
          <p:cNvPr id="3" name="Subtitle 2"/>
          <p:cNvSpPr>
            <a:spLocks noGrp="1"/>
          </p:cNvSpPr>
          <p:nvPr>
            <p:ph type="subTitle" idx="1" hasCustomPrompt="1"/>
          </p:nvPr>
        </p:nvSpPr>
        <p:spPr>
          <a:xfrm>
            <a:off x="728131" y="5117574"/>
            <a:ext cx="7747003" cy="927629"/>
          </a:xfrm>
        </p:spPr>
        <p:txBody>
          <a:bodyPr>
            <a:normAutofit/>
          </a:bodyPr>
          <a:lstStyle>
            <a:lvl1pPr marL="0" indent="0" algn="l">
              <a:buNone/>
              <a:defRPr sz="28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7702" y="6073668"/>
            <a:ext cx="1347219" cy="53340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600">
                <a:solidFill>
                  <a:schemeClr val="bg1"/>
                </a:solidFill>
              </a:defRPr>
            </a:lvl1pPr>
          </a:lstStyle>
          <a:p>
            <a:r>
              <a:rPr lang="fr-FR" smtClean="0"/>
              <a:t>Modifiez le style du titre</a:t>
            </a:r>
            <a:endParaRPr lang="en-US" dirty="0"/>
          </a:p>
        </p:txBody>
      </p:sp>
      <p:sp>
        <p:nvSpPr>
          <p:cNvPr id="3" name="Content Placeholder 2"/>
          <p:cNvSpPr>
            <a:spLocks noGrp="1"/>
          </p:cNvSpPr>
          <p:nvPr>
            <p:ph idx="1" hasCustomPrompt="1"/>
          </p:nvPr>
        </p:nvSpPr>
        <p:spPr/>
        <p:txBody>
          <a:bodyPr/>
          <a:lstStyle>
            <a:lvl1pPr marL="363855" indent="-363855">
              <a:buClr>
                <a:srgbClr val="0070C0"/>
              </a:buClr>
              <a:buFont typeface="Wingdings" charset="2"/>
              <a:buChar char="§"/>
              <a:defRPr sz="2800"/>
            </a:lvl1pPr>
            <a:lvl2pPr marL="806450" indent="-349250">
              <a:buClr>
                <a:srgbClr val="FFC000"/>
              </a:buClr>
              <a:buFont typeface="Wingdings" charset="2"/>
              <a:buChar char="v"/>
              <a:defRPr sz="2000"/>
            </a:lvl2pPr>
            <a:lvl3pPr>
              <a:defRPr sz="1800"/>
            </a:lvl3pPr>
          </a:lstStyle>
          <a:p>
            <a:pPr lvl="0"/>
            <a:r>
              <a:rPr lang="fr-FR" dirty="0" smtClean="0"/>
              <a:t>Modifiez les styles du texte du masque</a:t>
            </a:r>
          </a:p>
          <a:p>
            <a:pPr lvl="1"/>
            <a:r>
              <a:rPr lang="fr-FR" dirty="0" smtClean="0"/>
              <a:t>Deuxième niveau</a:t>
            </a:r>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888" y="1709739"/>
            <a:ext cx="7886700" cy="2852737"/>
          </a:xfrm>
        </p:spPr>
        <p:txBody>
          <a:bodyPr anchor="b">
            <a:normAutofit/>
          </a:bodyPr>
          <a:lstStyle>
            <a:lvl1pPr>
              <a:defRPr sz="3600">
                <a:solidFill>
                  <a:schemeClr val="bg1">
                    <a:lumMod val="50000"/>
                  </a:schemeClr>
                </a:solidFill>
              </a:defRPr>
            </a:lvl1pPr>
          </a:lstStyle>
          <a:p>
            <a:r>
              <a:rPr lang="fr-FR" dirty="0" smtClean="0"/>
              <a:t>Modifiez le style du titre</a:t>
            </a:r>
            <a:endParaRPr lang="en-US" dirty="0"/>
          </a:p>
        </p:txBody>
      </p:sp>
      <p:sp>
        <p:nvSpPr>
          <p:cNvPr id="3" name="Text Placeholder 2"/>
          <p:cNvSpPr>
            <a:spLocks noGrp="1"/>
          </p:cNvSpPr>
          <p:nvPr>
            <p:ph type="body" idx="1" hasCustomPrompt="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sz="half" idx="1" hasCustomPrompt="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hasCustomPrompt="1"/>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0"/>
            <a:ext cx="7886700" cy="1048871"/>
          </a:xfrm>
        </p:spPr>
        <p:txBody>
          <a:bodyPr>
            <a:normAutofit/>
          </a:bodyPr>
          <a:lstStyle>
            <a:lvl1pPr>
              <a:defRPr sz="3600"/>
            </a:lvl1pPr>
          </a:lstStyle>
          <a:p>
            <a:r>
              <a:rPr lang="fr-FR" smtClean="0"/>
              <a:t>Modifiez le style du titre</a:t>
            </a:r>
            <a:endParaRPr lang="en-US" dirty="0"/>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hasCustomPrompt="1"/>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hasCustomPrompt="1"/>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hasCustomPrompt="1"/>
          </p:nvPr>
        </p:nvSpPr>
        <p:spPr>
          <a:xfrm>
            <a:off x="4629150"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9" name="Slide Number Placeholder 8"/>
          <p:cNvSpPr>
            <a:spLocks noGrp="1"/>
          </p:cNvSpPr>
          <p:nvPr>
            <p:ph type="sldNum" sz="quarter" idx="12"/>
          </p:nvPr>
        </p:nvSpPr>
        <p:spPr/>
        <p:txBody>
          <a:bodyPr/>
          <a:lstStyle/>
          <a:p>
            <a:fld id="{EC1A4259-C848-47AA-8FC5-63A0EB1896A5}" type="slidenum">
              <a:rPr lang="fr-CA" smtClean="0"/>
              <a:t>‹N°›</a:t>
            </a:fld>
            <a:endParaRPr lang="fr-CA"/>
          </a:p>
        </p:txBody>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smtClean="0"/>
              <a:t>Modifiez le style du titre</a:t>
            </a:r>
            <a:endParaRPr lang="en-US" dirty="0"/>
          </a:p>
        </p:txBody>
      </p:sp>
      <p:sp>
        <p:nvSpPr>
          <p:cNvPr id="5" name="Slide Number Placeholder 4"/>
          <p:cNvSpPr>
            <a:spLocks noGrp="1"/>
          </p:cNvSpPr>
          <p:nvPr>
            <p:ph type="sldNum" sz="quarter" idx="12"/>
          </p:nvPr>
        </p:nvSpPr>
        <p:spPr/>
        <p:txBody>
          <a:bodyPr/>
          <a:lstStyle/>
          <a:p>
            <a:fld id="{EC1A4259-C848-47AA-8FC5-63A0EB1896A5}" type="slidenum">
              <a:rPr lang="fr-CA" smtClean="0"/>
              <a:t>‹N°›</a:t>
            </a:fld>
            <a:endParaRPr lang="fr-CA"/>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C1A4259-C848-47AA-8FC5-63A0EB1896A5}" type="slidenum">
              <a:rPr lang="fr-CA" smtClean="0"/>
              <a:t>‹N°›</a:t>
            </a:fld>
            <a:endParaRPr lang="fr-CA"/>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hasCustomPrompt="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58333"/>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910666"/>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1"/>
            <a:ext cx="558799" cy="1058333"/>
          </a:xfrm>
          <a:prstGeom prst="rect">
            <a:avLst/>
          </a:prstGeom>
        </p:spPr>
        <p:txBody>
          <a:bodyPr vert="horz" lIns="91440" tIns="45720" rIns="91440" bIns="45720" rtlCol="0" anchor="ctr"/>
          <a:lstStyle>
            <a:lvl1pPr algn="ctr">
              <a:defRPr sz="1600" b="1">
                <a:solidFill>
                  <a:schemeClr val="bg1"/>
                </a:solidFill>
              </a:defRPr>
            </a:lvl1pPr>
          </a:lstStyle>
          <a:p>
            <a:fld id="{EC1A4259-C848-47AA-8FC5-63A0EB1896A5}" type="slidenum">
              <a:rPr lang="fr-CA" smtClean="0"/>
              <a:t>‹N°›</a:t>
            </a:fld>
            <a:endParaRPr lang="fr-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dt="0"/>
  <p:txStyles>
    <p:titleStyle>
      <a:lvl1pPr algn="ctr" defTabSz="914400" rtl="0" eaLnBrk="1" latinLnBrk="0" hangingPunct="1">
        <a:lnSpc>
          <a:spcPct val="90000"/>
        </a:lnSpc>
        <a:spcBef>
          <a:spcPct val="0"/>
        </a:spcBef>
        <a:buNone/>
        <a:defRPr sz="36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5.png"/><Relationship Id="rId5" Type="http://schemas.openxmlformats.org/officeDocument/2006/relationships/image" Target="../media/image13.png"/><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5.png"/><Relationship Id="rId5" Type="http://schemas.openxmlformats.org/officeDocument/2006/relationships/image" Target="../media/image14.png"/><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5.png"/><Relationship Id="rId5" Type="http://schemas.openxmlformats.org/officeDocument/2006/relationships/image" Target="../media/image15.png"/><Relationship Id="rId4"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5.png"/><Relationship Id="rId5" Type="http://schemas.openxmlformats.org/officeDocument/2006/relationships/image" Target="../media/image16.png"/><Relationship Id="rId4"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6.xml"/><Relationship Id="rId7" Type="http://schemas.openxmlformats.org/officeDocument/2006/relationships/image" Target="../media/image5.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Layout" Target="../slideLayouts/slideLayout2.xml"/><Relationship Id="rId5" Type="http://schemas.openxmlformats.org/officeDocument/2006/relationships/audio" Target="../media/media14.m4a"/><Relationship Id="rId4" Type="http://schemas.microsoft.com/office/2007/relationships/media" Target="../media/media14.m4a"/></Relationships>
</file>

<file path=ppt/slides/_rels/slide15.xml.rels><?xml version="1.0" encoding="UTF-8" standalone="yes"?>
<Relationships xmlns="http://schemas.openxmlformats.org/package/2006/relationships"><Relationship Id="rId3" Type="http://schemas.openxmlformats.org/officeDocument/2006/relationships/audio" Target="../media/media15.m4a"/><Relationship Id="rId7" Type="http://schemas.openxmlformats.org/officeDocument/2006/relationships/image" Target="../media/image5.png"/><Relationship Id="rId2" Type="http://schemas.microsoft.com/office/2007/relationships/media" Target="../media/media15.m4a"/><Relationship Id="rId1" Type="http://schemas.openxmlformats.org/officeDocument/2006/relationships/tags" Target="../tags/tag7.xml"/><Relationship Id="rId6" Type="http://schemas.openxmlformats.org/officeDocument/2006/relationships/image" Target="../media/image18.jpe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media16.m4a"/><Relationship Id="rId7" Type="http://schemas.openxmlformats.org/officeDocument/2006/relationships/image" Target="../media/image5.png"/><Relationship Id="rId2" Type="http://schemas.microsoft.com/office/2007/relationships/media" Target="../media/media16.m4a"/><Relationship Id="rId1" Type="http://schemas.openxmlformats.org/officeDocument/2006/relationships/tags" Target="../tags/tag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slideLayout" Target="../slideLayouts/slideLayout3.xml"/><Relationship Id="rId7" Type="http://schemas.openxmlformats.org/officeDocument/2006/relationships/image" Target="../media/image24.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3.jpeg"/><Relationship Id="rId11" Type="http://schemas.openxmlformats.org/officeDocument/2006/relationships/image" Target="../media/image5.png"/><Relationship Id="rId5" Type="http://schemas.openxmlformats.org/officeDocument/2006/relationships/image" Target="../media/image22.jpeg"/><Relationship Id="rId10" Type="http://schemas.openxmlformats.org/officeDocument/2006/relationships/image" Target="../media/image27.jpeg"/><Relationship Id="rId4" Type="http://schemas.openxmlformats.org/officeDocument/2006/relationships/image" Target="../media/image21.jpeg"/><Relationship Id="rId9"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5.png"/><Relationship Id="rId5" Type="http://schemas.openxmlformats.org/officeDocument/2006/relationships/image" Target="../media/image28.jpeg"/><Relationship Id="rId4"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3" Type="http://schemas.openxmlformats.org/officeDocument/2006/relationships/audio" Target="../media/media19.m4a"/><Relationship Id="rId7" Type="http://schemas.openxmlformats.org/officeDocument/2006/relationships/image" Target="../media/image5.png"/><Relationship Id="rId2" Type="http://schemas.microsoft.com/office/2007/relationships/media" Target="../media/media19.m4a"/><Relationship Id="rId1" Type="http://schemas.openxmlformats.org/officeDocument/2006/relationships/tags" Target="../tags/tag9.xml"/><Relationship Id="rId6" Type="http://schemas.openxmlformats.org/officeDocument/2006/relationships/image" Target="../media/image29.jpe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slideLayout" Target="../slideLayouts/slideLayout3.xml"/><Relationship Id="rId7" Type="http://schemas.openxmlformats.org/officeDocument/2006/relationships/image" Target="../media/image33.png"/><Relationship Id="rId12" Type="http://schemas.openxmlformats.org/officeDocument/2006/relationships/image" Target="../media/image5.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5.png"/><Relationship Id="rId5" Type="http://schemas.openxmlformats.org/officeDocument/2006/relationships/image" Target="../media/image38.jpeg"/><Relationship Id="rId4"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5.png"/><Relationship Id="rId3" Type="http://schemas.openxmlformats.org/officeDocument/2006/relationships/audio" Target="../media/media22.m4a"/><Relationship Id="rId7" Type="http://schemas.openxmlformats.org/officeDocument/2006/relationships/diagramLayout" Target="../diagrams/layout1.xml"/><Relationship Id="rId12" Type="http://schemas.openxmlformats.org/officeDocument/2006/relationships/image" Target="../media/image40.jpeg"/><Relationship Id="rId2" Type="http://schemas.microsoft.com/office/2007/relationships/media" Target="../media/media22.m4a"/><Relationship Id="rId1" Type="http://schemas.openxmlformats.org/officeDocument/2006/relationships/tags" Target="../tags/tag10.xml"/><Relationship Id="rId6" Type="http://schemas.openxmlformats.org/officeDocument/2006/relationships/diagramData" Target="../diagrams/data1.xml"/><Relationship Id="rId11" Type="http://schemas.openxmlformats.org/officeDocument/2006/relationships/image" Target="../media/image39.jpeg"/><Relationship Id="rId5" Type="http://schemas.openxmlformats.org/officeDocument/2006/relationships/notesSlide" Target="../notesSlides/notesSlide15.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5.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5.png"/><Relationship Id="rId5" Type="http://schemas.openxmlformats.org/officeDocument/2006/relationships/image" Target="../media/image41.jpeg"/><Relationship Id="rId4"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5.png"/><Relationship Id="rId5" Type="http://schemas.openxmlformats.org/officeDocument/2006/relationships/image" Target="../media/image42.png"/><Relationship Id="rId4"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5.png"/><Relationship Id="rId4" Type="http://schemas.openxmlformats.org/officeDocument/2006/relationships/image" Target="../media/image38.jpe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5.png"/><Relationship Id="rId5" Type="http://schemas.openxmlformats.org/officeDocument/2006/relationships/image" Target="../media/image43.jpeg"/><Relationship Id="rId4" Type="http://schemas.openxmlformats.org/officeDocument/2006/relationships/notesSlide" Target="../notesSlides/notesSlide18.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5.png"/><Relationship Id="rId4" Type="http://schemas.openxmlformats.org/officeDocument/2006/relationships/image" Target="../media/image44.jpeg"/></Relationships>
</file>

<file path=ppt/slides/_rels/slide2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media29.m4a"/><Relationship Id="rId7" Type="http://schemas.openxmlformats.org/officeDocument/2006/relationships/image" Target="../media/image45.jpeg"/><Relationship Id="rId2" Type="http://schemas.microsoft.com/office/2007/relationships/media" Target="../media/media29.m4a"/><Relationship Id="rId1" Type="http://schemas.openxmlformats.org/officeDocument/2006/relationships/tags" Target="../tags/tag11.xml"/><Relationship Id="rId6" Type="http://schemas.openxmlformats.org/officeDocument/2006/relationships/hyperlink" Target="https://fr.surveymonkey.com/r/formation_PA_hebergement" TargetMode="External"/><Relationship Id="rId5" Type="http://schemas.openxmlformats.org/officeDocument/2006/relationships/notesSlide" Target="../notesSlides/notesSlide19.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5.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audio" Target="../media/media30.m4a"/><Relationship Id="rId2" Type="http://schemas.microsoft.com/office/2007/relationships/media" Target="../media/media30.m4a"/><Relationship Id="rId1" Type="http://schemas.openxmlformats.org/officeDocument/2006/relationships/tags" Target="../tags/tag12.xml"/><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media4.m4a"/><Relationship Id="rId2" Type="http://schemas.microsoft.com/office/2007/relationships/media" Target="../media/media4.m4a"/><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5.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audio" Target="../media/media6.m4a"/><Relationship Id="rId2" Type="http://schemas.microsoft.com/office/2007/relationships/media" Target="../media/media6.m4a"/><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audio" Target="../media/media8.m4a"/><Relationship Id="rId2" Type="http://schemas.microsoft.com/office/2007/relationships/media" Target="../media/media8.m4a"/><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65018" y="1870364"/>
            <a:ext cx="7810116" cy="3108036"/>
          </a:xfrm>
        </p:spPr>
        <p:txBody>
          <a:bodyPr>
            <a:normAutofit/>
          </a:bodyPr>
          <a:lstStyle/>
          <a:p>
            <a:r>
              <a:rPr lang="fr-CA" sz="3600" dirty="0"/>
              <a:t>Précautions </a:t>
            </a:r>
            <a:r>
              <a:rPr lang="fr-CA" sz="3600" dirty="0" smtClean="0"/>
              <a:t>additionnelles</a:t>
            </a:r>
            <a:br>
              <a:rPr lang="fr-CA" sz="3600" dirty="0" smtClean="0"/>
            </a:br>
            <a:r>
              <a:rPr lang="fr-CA" sz="3600" dirty="0" smtClean="0"/>
              <a:t>contre </a:t>
            </a:r>
            <a:r>
              <a:rPr lang="fr-CA" sz="3600" dirty="0"/>
              <a:t>la </a:t>
            </a:r>
            <a:r>
              <a:rPr lang="fr-CA" sz="3600" dirty="0" smtClean="0"/>
              <a:t>transmission</a:t>
            </a:r>
            <a:br>
              <a:rPr lang="fr-CA" sz="3600" dirty="0" smtClean="0"/>
            </a:br>
            <a:r>
              <a:rPr lang="fr-CA" sz="3600" dirty="0" smtClean="0"/>
              <a:t>des infections </a:t>
            </a:r>
            <a:r>
              <a:rPr lang="fr-CA" dirty="0" smtClean="0"/>
              <a:t>associées aux soins</a:t>
            </a:r>
            <a:r>
              <a:rPr lang="fr-CA" smtClean="0"/>
              <a:t/>
            </a:r>
            <a:br>
              <a:rPr lang="fr-CA" smtClean="0"/>
            </a:br>
            <a:r>
              <a:rPr lang="fr-CA" smtClean="0"/>
              <a:t>Mission : </a:t>
            </a:r>
            <a:r>
              <a:rPr lang="fr-CA" dirty="0" smtClean="0"/>
              <a:t>hébergement</a:t>
            </a:r>
            <a:endParaRPr lang="fr-CA" sz="3600" dirty="0"/>
          </a:p>
        </p:txBody>
      </p:sp>
      <p:sp>
        <p:nvSpPr>
          <p:cNvPr id="3" name="Sous-titre 2"/>
          <p:cNvSpPr>
            <a:spLocks noGrp="1"/>
          </p:cNvSpPr>
          <p:nvPr>
            <p:ph type="subTitle" idx="1"/>
          </p:nvPr>
        </p:nvSpPr>
        <p:spPr>
          <a:xfrm>
            <a:off x="692727" y="5167745"/>
            <a:ext cx="7782407" cy="877458"/>
          </a:xfrm>
        </p:spPr>
        <p:txBody>
          <a:bodyPr>
            <a:normAutofit/>
          </a:bodyPr>
          <a:lstStyle/>
          <a:p>
            <a:r>
              <a:rPr lang="fr-CA" sz="2400" dirty="0"/>
              <a:t>Service de prévention et contrôle des </a:t>
            </a:r>
            <a:r>
              <a:rPr lang="fr-CA" sz="2400" dirty="0" smtClean="0"/>
              <a:t>infections</a:t>
            </a:r>
          </a:p>
          <a:p>
            <a:r>
              <a:rPr lang="fr-CA" sz="2400" dirty="0" smtClean="0"/>
              <a:t>Novembre 2017</a:t>
            </a:r>
            <a:endParaRPr lang="fr-CA" sz="2400" dirty="0"/>
          </a:p>
        </p:txBody>
      </p:sp>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900" advTm="12017">
        <p14:glitter pattern="hexagon"/>
      </p:transition>
    </mc:Choice>
    <mc:Fallback xmlns="">
      <p:transition spd="slow" advTm="120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sp>
        <p:nvSpPr>
          <p:cNvPr id="6" name="Espace réservé du contenu 5"/>
          <p:cNvSpPr>
            <a:spLocks noGrp="1"/>
          </p:cNvSpPr>
          <p:nvPr>
            <p:ph sz="half" idx="1"/>
          </p:nvPr>
        </p:nvSpPr>
        <p:spPr>
          <a:xfrm>
            <a:off x="4629150" y="2743199"/>
            <a:ext cx="3886200" cy="3433764"/>
          </a:xfrm>
        </p:spPr>
        <p:txBody>
          <a:bodyPr/>
          <a:lstStyle/>
          <a:p>
            <a:r>
              <a:rPr lang="fr-CA" b="1" dirty="0"/>
              <a:t>CONTACT </a:t>
            </a:r>
            <a:r>
              <a:rPr lang="fr-CA" b="1" dirty="0" smtClean="0"/>
              <a:t>INDIRECT</a:t>
            </a:r>
          </a:p>
          <a:p>
            <a:r>
              <a:rPr lang="fr-CA" dirty="0"/>
              <a:t>O</a:t>
            </a:r>
            <a:r>
              <a:rPr lang="fr-CA" dirty="0" smtClean="0"/>
              <a:t>ù </a:t>
            </a:r>
            <a:r>
              <a:rPr lang="fr-CA" dirty="0"/>
              <a:t>il y a contact avec un objet inanimé qui peut servir de véhicule à la transmission de pathogènes </a:t>
            </a:r>
          </a:p>
        </p:txBody>
      </p:sp>
      <p:pic>
        <p:nvPicPr>
          <p:cNvPr id="11" name="Espace réservé du contenu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06166" y="3179927"/>
            <a:ext cx="3034966" cy="2953819"/>
          </a:xfrm>
          <a:prstGeom prst="rect">
            <a:avLst/>
          </a:prstGeom>
        </p:spPr>
      </p:pic>
      <p:sp>
        <p:nvSpPr>
          <p:cNvPr id="12" name="ZoneTexte 11"/>
          <p:cNvSpPr txBox="1"/>
          <p:nvPr/>
        </p:nvSpPr>
        <p:spPr>
          <a:xfrm>
            <a:off x="2779295" y="2518548"/>
            <a:ext cx="324853" cy="1015663"/>
          </a:xfrm>
          <a:prstGeom prst="rect">
            <a:avLst/>
          </a:prstGeom>
          <a:noFill/>
        </p:spPr>
        <p:txBody>
          <a:bodyPr wrap="square" rtlCol="0">
            <a:spAutoFit/>
          </a:bodyPr>
          <a:lstStyle/>
          <a:p>
            <a:r>
              <a:rPr lang="fr-CA" sz="6000" dirty="0">
                <a:solidFill>
                  <a:srgbClr val="FF0000"/>
                </a:solidFill>
              </a:rPr>
              <a:t>*</a:t>
            </a:r>
          </a:p>
        </p:txBody>
      </p:sp>
      <p:sp>
        <p:nvSpPr>
          <p:cNvPr id="13" name="ZoneTexte 12"/>
          <p:cNvSpPr txBox="1"/>
          <p:nvPr/>
        </p:nvSpPr>
        <p:spPr>
          <a:xfrm>
            <a:off x="2343399" y="3444419"/>
            <a:ext cx="324853" cy="1015663"/>
          </a:xfrm>
          <a:prstGeom prst="rect">
            <a:avLst/>
          </a:prstGeom>
          <a:noFill/>
        </p:spPr>
        <p:txBody>
          <a:bodyPr wrap="square" rtlCol="0">
            <a:spAutoFit/>
          </a:bodyPr>
          <a:lstStyle/>
          <a:p>
            <a:r>
              <a:rPr lang="fr-CA" sz="6000" dirty="0">
                <a:solidFill>
                  <a:srgbClr val="FF0000"/>
                </a:solidFill>
              </a:rPr>
              <a:t>*</a:t>
            </a:r>
          </a:p>
        </p:txBody>
      </p:sp>
      <p:sp>
        <p:nvSpPr>
          <p:cNvPr id="14" name="ZoneTexte 13"/>
          <p:cNvSpPr txBox="1"/>
          <p:nvPr/>
        </p:nvSpPr>
        <p:spPr>
          <a:xfrm>
            <a:off x="2392778" y="2376673"/>
            <a:ext cx="324853" cy="1015663"/>
          </a:xfrm>
          <a:prstGeom prst="rect">
            <a:avLst/>
          </a:prstGeom>
          <a:noFill/>
        </p:spPr>
        <p:txBody>
          <a:bodyPr wrap="square" rtlCol="0">
            <a:spAutoFit/>
          </a:bodyPr>
          <a:lstStyle/>
          <a:p>
            <a:r>
              <a:rPr lang="fr-CA" sz="6000" dirty="0">
                <a:solidFill>
                  <a:srgbClr val="FF0000"/>
                </a:solidFill>
              </a:rPr>
              <a:t>*</a:t>
            </a:r>
          </a:p>
        </p:txBody>
      </p:sp>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20184">
        <p:fade/>
      </p:transition>
    </mc:Choice>
    <mc:Fallback xmlns="">
      <p:transition spd="med" advTm="2018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pic>
        <p:nvPicPr>
          <p:cNvPr id="11"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910791" y="2735413"/>
            <a:ext cx="3411087" cy="3004887"/>
          </a:xfrm>
        </p:spPr>
      </p:pic>
      <p:sp>
        <p:nvSpPr>
          <p:cNvPr id="6" name="Espace réservé du contenu 5"/>
          <p:cNvSpPr>
            <a:spLocks noGrp="1"/>
          </p:cNvSpPr>
          <p:nvPr>
            <p:ph sz="half" idx="2"/>
          </p:nvPr>
        </p:nvSpPr>
        <p:spPr>
          <a:xfrm>
            <a:off x="4629150" y="2743199"/>
            <a:ext cx="3886200" cy="3433764"/>
          </a:xfrm>
        </p:spPr>
        <p:txBody>
          <a:bodyPr/>
          <a:lstStyle/>
          <a:p>
            <a:r>
              <a:rPr lang="fr-CA" b="1" dirty="0" smtClean="0"/>
              <a:t>GOUTTELETTES</a:t>
            </a:r>
          </a:p>
          <a:p>
            <a:r>
              <a:rPr lang="fr-CA" dirty="0" smtClean="0"/>
              <a:t>Où </a:t>
            </a:r>
            <a:r>
              <a:rPr lang="fr-CA" dirty="0"/>
              <a:t>de grosses particules respirables se déplacent sur une distance pouvant atteindre 2 mètres </a:t>
            </a:r>
          </a:p>
        </p:txBody>
      </p:sp>
      <p:sp>
        <p:nvSpPr>
          <p:cNvPr id="12" name="ZoneTexte 11"/>
          <p:cNvSpPr txBox="1"/>
          <p:nvPr/>
        </p:nvSpPr>
        <p:spPr>
          <a:xfrm>
            <a:off x="2556444" y="3472443"/>
            <a:ext cx="324853" cy="1015663"/>
          </a:xfrm>
          <a:prstGeom prst="rect">
            <a:avLst/>
          </a:prstGeom>
          <a:noFill/>
        </p:spPr>
        <p:txBody>
          <a:bodyPr wrap="square" rtlCol="0">
            <a:spAutoFit/>
          </a:bodyPr>
          <a:lstStyle/>
          <a:p>
            <a:r>
              <a:rPr lang="fr-CA" sz="6000" dirty="0">
                <a:solidFill>
                  <a:srgbClr val="FF0000"/>
                </a:solidFill>
              </a:rPr>
              <a:t>*</a:t>
            </a:r>
          </a:p>
        </p:txBody>
      </p:sp>
      <p:sp>
        <p:nvSpPr>
          <p:cNvPr id="13" name="ZoneTexte 12"/>
          <p:cNvSpPr txBox="1"/>
          <p:nvPr/>
        </p:nvSpPr>
        <p:spPr>
          <a:xfrm>
            <a:off x="2821405" y="2964612"/>
            <a:ext cx="324853" cy="1015663"/>
          </a:xfrm>
          <a:prstGeom prst="rect">
            <a:avLst/>
          </a:prstGeom>
          <a:noFill/>
        </p:spPr>
        <p:txBody>
          <a:bodyPr wrap="square" rtlCol="0">
            <a:spAutoFit/>
          </a:bodyPr>
          <a:lstStyle/>
          <a:p>
            <a:r>
              <a:rPr lang="fr-CA" sz="6000" dirty="0">
                <a:solidFill>
                  <a:srgbClr val="FF0000"/>
                </a:solidFill>
              </a:rPr>
              <a:t>*</a:t>
            </a:r>
          </a:p>
        </p:txBody>
      </p:sp>
      <p:sp>
        <p:nvSpPr>
          <p:cNvPr id="14" name="ZoneTexte 13"/>
          <p:cNvSpPr txBox="1"/>
          <p:nvPr/>
        </p:nvSpPr>
        <p:spPr>
          <a:xfrm>
            <a:off x="2453909" y="3980274"/>
            <a:ext cx="324853" cy="1015663"/>
          </a:xfrm>
          <a:prstGeom prst="rect">
            <a:avLst/>
          </a:prstGeom>
          <a:noFill/>
        </p:spPr>
        <p:txBody>
          <a:bodyPr wrap="square" rtlCol="0">
            <a:spAutoFit/>
          </a:bodyPr>
          <a:lstStyle/>
          <a:p>
            <a:r>
              <a:rPr lang="fr-CA" sz="6000" dirty="0">
                <a:solidFill>
                  <a:srgbClr val="FF0000"/>
                </a:solidFill>
              </a:rPr>
              <a:t>*</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13359">
        <p:fade/>
      </p:transition>
    </mc:Choice>
    <mc:Fallback xmlns="">
      <p:transition spd="med" advTm="1335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pic>
        <p:nvPicPr>
          <p:cNvPr id="11"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628650" y="2289157"/>
            <a:ext cx="3886200" cy="3424274"/>
          </a:xfrm>
        </p:spPr>
      </p:pic>
      <p:sp>
        <p:nvSpPr>
          <p:cNvPr id="6" name="Espace réservé du contenu 5"/>
          <p:cNvSpPr>
            <a:spLocks noGrp="1"/>
          </p:cNvSpPr>
          <p:nvPr>
            <p:ph sz="half" idx="2"/>
          </p:nvPr>
        </p:nvSpPr>
        <p:spPr>
          <a:xfrm>
            <a:off x="4629150" y="2743199"/>
            <a:ext cx="3886200" cy="3433764"/>
          </a:xfrm>
        </p:spPr>
        <p:txBody>
          <a:bodyPr/>
          <a:lstStyle/>
          <a:p>
            <a:r>
              <a:rPr lang="fr-CA" b="1" dirty="0"/>
              <a:t>VOIE </a:t>
            </a:r>
            <a:r>
              <a:rPr lang="fr-CA" b="1" dirty="0" smtClean="0"/>
              <a:t>AÉRIENNE</a:t>
            </a:r>
          </a:p>
          <a:p>
            <a:r>
              <a:rPr lang="fr-CA" dirty="0" smtClean="0"/>
              <a:t>Où </a:t>
            </a:r>
            <a:r>
              <a:rPr lang="fr-CA" dirty="0"/>
              <a:t>de petites particules se déplacent sur de longues distances </a:t>
            </a:r>
          </a:p>
        </p:txBody>
      </p:sp>
      <p:sp>
        <p:nvSpPr>
          <p:cNvPr id="12" name="ZoneTexte 11"/>
          <p:cNvSpPr txBox="1"/>
          <p:nvPr/>
        </p:nvSpPr>
        <p:spPr>
          <a:xfrm>
            <a:off x="920416" y="2836276"/>
            <a:ext cx="324853" cy="1015663"/>
          </a:xfrm>
          <a:prstGeom prst="rect">
            <a:avLst/>
          </a:prstGeom>
          <a:noFill/>
        </p:spPr>
        <p:txBody>
          <a:bodyPr wrap="square" rtlCol="0">
            <a:spAutoFit/>
          </a:bodyPr>
          <a:lstStyle/>
          <a:p>
            <a:r>
              <a:rPr lang="fr-CA" sz="6000" dirty="0">
                <a:solidFill>
                  <a:srgbClr val="FF0000"/>
                </a:solidFill>
              </a:rPr>
              <a:t>*</a:t>
            </a:r>
          </a:p>
        </p:txBody>
      </p:sp>
      <p:sp>
        <p:nvSpPr>
          <p:cNvPr id="13" name="ZoneTexte 12"/>
          <p:cNvSpPr txBox="1"/>
          <p:nvPr/>
        </p:nvSpPr>
        <p:spPr>
          <a:xfrm>
            <a:off x="1034716" y="2309152"/>
            <a:ext cx="324853" cy="1015663"/>
          </a:xfrm>
          <a:prstGeom prst="rect">
            <a:avLst/>
          </a:prstGeom>
          <a:noFill/>
        </p:spPr>
        <p:txBody>
          <a:bodyPr wrap="square" rtlCol="0">
            <a:spAutoFit/>
          </a:bodyPr>
          <a:lstStyle/>
          <a:p>
            <a:r>
              <a:rPr lang="fr-CA" sz="6000" dirty="0">
                <a:solidFill>
                  <a:srgbClr val="FF0000"/>
                </a:solidFill>
              </a:rPr>
              <a:t>*</a:t>
            </a:r>
          </a:p>
        </p:txBody>
      </p:sp>
      <p:sp>
        <p:nvSpPr>
          <p:cNvPr id="14" name="ZoneTexte 13"/>
          <p:cNvSpPr txBox="1"/>
          <p:nvPr/>
        </p:nvSpPr>
        <p:spPr>
          <a:xfrm>
            <a:off x="48128" y="3344107"/>
            <a:ext cx="324853" cy="1015663"/>
          </a:xfrm>
          <a:prstGeom prst="rect">
            <a:avLst/>
          </a:prstGeom>
          <a:noFill/>
        </p:spPr>
        <p:txBody>
          <a:bodyPr wrap="square" rtlCol="0">
            <a:spAutoFit/>
          </a:bodyPr>
          <a:lstStyle/>
          <a:p>
            <a:r>
              <a:rPr lang="fr-CA" sz="6000" dirty="0">
                <a:solidFill>
                  <a:srgbClr val="FF0000"/>
                </a:solidFill>
              </a:rPr>
              <a:t>*</a:t>
            </a:r>
          </a:p>
        </p:txBody>
      </p:sp>
      <p:sp>
        <p:nvSpPr>
          <p:cNvPr id="16" name="ZoneTexte 15"/>
          <p:cNvSpPr txBox="1"/>
          <p:nvPr/>
        </p:nvSpPr>
        <p:spPr>
          <a:xfrm>
            <a:off x="1424721" y="3249094"/>
            <a:ext cx="324853" cy="1015663"/>
          </a:xfrm>
          <a:prstGeom prst="rect">
            <a:avLst/>
          </a:prstGeom>
          <a:noFill/>
        </p:spPr>
        <p:txBody>
          <a:bodyPr wrap="square" rtlCol="0">
            <a:spAutoFit/>
          </a:bodyPr>
          <a:lstStyle/>
          <a:p>
            <a:r>
              <a:rPr lang="fr-CA" sz="6000" dirty="0">
                <a:solidFill>
                  <a:srgbClr val="FF0000"/>
                </a:solidFill>
              </a:rPr>
              <a:t>*</a:t>
            </a:r>
          </a:p>
        </p:txBody>
      </p:sp>
      <p:sp>
        <p:nvSpPr>
          <p:cNvPr id="17" name="ZoneTexte 16"/>
          <p:cNvSpPr txBox="1"/>
          <p:nvPr/>
        </p:nvSpPr>
        <p:spPr>
          <a:xfrm>
            <a:off x="421106" y="2508578"/>
            <a:ext cx="324853" cy="1015663"/>
          </a:xfrm>
          <a:prstGeom prst="rect">
            <a:avLst/>
          </a:prstGeom>
          <a:noFill/>
        </p:spPr>
        <p:txBody>
          <a:bodyPr wrap="square" rtlCol="0">
            <a:spAutoFit/>
          </a:bodyPr>
          <a:lstStyle/>
          <a:p>
            <a:r>
              <a:rPr lang="fr-CA" sz="6000" dirty="0">
                <a:solidFill>
                  <a:srgbClr val="FF0000"/>
                </a:solidFill>
              </a:rPr>
              <a:t>*</a:t>
            </a:r>
          </a:p>
        </p:txBody>
      </p:sp>
      <p:sp>
        <p:nvSpPr>
          <p:cNvPr id="18" name="ZoneTexte 17"/>
          <p:cNvSpPr txBox="1"/>
          <p:nvPr/>
        </p:nvSpPr>
        <p:spPr>
          <a:xfrm>
            <a:off x="1654342" y="2277813"/>
            <a:ext cx="324853" cy="1015663"/>
          </a:xfrm>
          <a:prstGeom prst="rect">
            <a:avLst/>
          </a:prstGeom>
          <a:noFill/>
        </p:spPr>
        <p:txBody>
          <a:bodyPr wrap="square" rtlCol="0">
            <a:spAutoFit/>
          </a:bodyPr>
          <a:lstStyle/>
          <a:p>
            <a:r>
              <a:rPr lang="fr-CA" sz="6000" dirty="0">
                <a:solidFill>
                  <a:srgbClr val="FF0000"/>
                </a:solidFill>
              </a:rPr>
              <a:t>*</a:t>
            </a:r>
          </a:p>
        </p:txBody>
      </p:sp>
      <p:sp>
        <p:nvSpPr>
          <p:cNvPr id="19" name="ZoneTexte 18"/>
          <p:cNvSpPr txBox="1"/>
          <p:nvPr/>
        </p:nvSpPr>
        <p:spPr>
          <a:xfrm>
            <a:off x="2009274" y="4134865"/>
            <a:ext cx="324853" cy="1015663"/>
          </a:xfrm>
          <a:prstGeom prst="rect">
            <a:avLst/>
          </a:prstGeom>
          <a:noFill/>
        </p:spPr>
        <p:txBody>
          <a:bodyPr wrap="square" rtlCol="0">
            <a:spAutoFit/>
          </a:bodyPr>
          <a:lstStyle/>
          <a:p>
            <a:r>
              <a:rPr lang="fr-CA" sz="6000" dirty="0">
                <a:solidFill>
                  <a:srgbClr val="FF0000"/>
                </a:solidFill>
              </a:rPr>
              <a:t>*</a:t>
            </a:r>
          </a:p>
        </p:txBody>
      </p:sp>
      <p:sp>
        <p:nvSpPr>
          <p:cNvPr id="25" name="ZoneTexte 24"/>
          <p:cNvSpPr txBox="1"/>
          <p:nvPr/>
        </p:nvSpPr>
        <p:spPr>
          <a:xfrm>
            <a:off x="1774657" y="2797690"/>
            <a:ext cx="324853" cy="1015663"/>
          </a:xfrm>
          <a:prstGeom prst="rect">
            <a:avLst/>
          </a:prstGeom>
          <a:noFill/>
        </p:spPr>
        <p:txBody>
          <a:bodyPr wrap="square" rtlCol="0">
            <a:spAutoFit/>
          </a:bodyPr>
          <a:lstStyle/>
          <a:p>
            <a:r>
              <a:rPr lang="fr-CA" sz="6000" dirty="0">
                <a:solidFill>
                  <a:srgbClr val="FF0000"/>
                </a:solidFill>
              </a:rPr>
              <a:t>*</a:t>
            </a:r>
          </a:p>
        </p:txBody>
      </p:sp>
      <p:sp>
        <p:nvSpPr>
          <p:cNvPr id="26" name="ZoneTexte 25"/>
          <p:cNvSpPr txBox="1"/>
          <p:nvPr/>
        </p:nvSpPr>
        <p:spPr>
          <a:xfrm>
            <a:off x="2141621" y="3429164"/>
            <a:ext cx="324853" cy="1015663"/>
          </a:xfrm>
          <a:prstGeom prst="rect">
            <a:avLst/>
          </a:prstGeom>
          <a:noFill/>
        </p:spPr>
        <p:txBody>
          <a:bodyPr wrap="square" rtlCol="0">
            <a:spAutoFit/>
          </a:bodyPr>
          <a:lstStyle/>
          <a:p>
            <a:r>
              <a:rPr lang="fr-CA" sz="6000" dirty="0">
                <a:solidFill>
                  <a:srgbClr val="FF0000"/>
                </a:solidFill>
              </a:rPr>
              <a:t>*</a:t>
            </a:r>
          </a:p>
        </p:txBody>
      </p:sp>
      <p:sp>
        <p:nvSpPr>
          <p:cNvPr id="27" name="ZoneTexte 26"/>
          <p:cNvSpPr txBox="1"/>
          <p:nvPr/>
        </p:nvSpPr>
        <p:spPr>
          <a:xfrm>
            <a:off x="2703105" y="4156739"/>
            <a:ext cx="324853" cy="1015663"/>
          </a:xfrm>
          <a:prstGeom prst="rect">
            <a:avLst/>
          </a:prstGeom>
          <a:noFill/>
        </p:spPr>
        <p:txBody>
          <a:bodyPr wrap="square" rtlCol="0">
            <a:spAutoFit/>
          </a:bodyPr>
          <a:lstStyle/>
          <a:p>
            <a:r>
              <a:rPr lang="fr-CA" sz="6000" dirty="0">
                <a:solidFill>
                  <a:srgbClr val="FF0000"/>
                </a:solidFill>
              </a:rPr>
              <a:t>*</a:t>
            </a:r>
          </a:p>
        </p:txBody>
      </p:sp>
      <p:sp>
        <p:nvSpPr>
          <p:cNvPr id="28" name="ZoneTexte 27"/>
          <p:cNvSpPr txBox="1"/>
          <p:nvPr/>
        </p:nvSpPr>
        <p:spPr>
          <a:xfrm>
            <a:off x="2355182" y="2508578"/>
            <a:ext cx="324853" cy="1015663"/>
          </a:xfrm>
          <a:prstGeom prst="rect">
            <a:avLst/>
          </a:prstGeom>
          <a:noFill/>
        </p:spPr>
        <p:txBody>
          <a:bodyPr wrap="square" rtlCol="0">
            <a:spAutoFit/>
          </a:bodyPr>
          <a:lstStyle/>
          <a:p>
            <a:r>
              <a:rPr lang="fr-CA" sz="6000" dirty="0">
                <a:solidFill>
                  <a:srgbClr val="FF0000"/>
                </a:solidFill>
              </a:rPr>
              <a:t>*</a:t>
            </a:r>
          </a:p>
        </p:txBody>
      </p:sp>
      <p:sp>
        <p:nvSpPr>
          <p:cNvPr id="29" name="ZoneTexte 28"/>
          <p:cNvSpPr txBox="1"/>
          <p:nvPr/>
        </p:nvSpPr>
        <p:spPr>
          <a:xfrm>
            <a:off x="2738191" y="3191543"/>
            <a:ext cx="324853" cy="1015663"/>
          </a:xfrm>
          <a:prstGeom prst="rect">
            <a:avLst/>
          </a:prstGeom>
          <a:noFill/>
        </p:spPr>
        <p:txBody>
          <a:bodyPr wrap="square" rtlCol="0">
            <a:spAutoFit/>
          </a:bodyPr>
          <a:lstStyle/>
          <a:p>
            <a:r>
              <a:rPr lang="fr-CA" sz="6000" dirty="0">
                <a:solidFill>
                  <a:srgbClr val="FF0000"/>
                </a:solidFill>
              </a:rPr>
              <a:t>*</a:t>
            </a:r>
          </a:p>
        </p:txBody>
      </p:sp>
      <p:sp>
        <p:nvSpPr>
          <p:cNvPr id="30" name="ZoneTexte 29"/>
          <p:cNvSpPr txBox="1"/>
          <p:nvPr/>
        </p:nvSpPr>
        <p:spPr>
          <a:xfrm>
            <a:off x="3113773" y="2175880"/>
            <a:ext cx="324853" cy="1015663"/>
          </a:xfrm>
          <a:prstGeom prst="rect">
            <a:avLst/>
          </a:prstGeom>
          <a:noFill/>
        </p:spPr>
        <p:txBody>
          <a:bodyPr wrap="square" rtlCol="0">
            <a:spAutoFit/>
          </a:bodyPr>
          <a:lstStyle/>
          <a:p>
            <a:r>
              <a:rPr lang="fr-CA" sz="6000" dirty="0">
                <a:solidFill>
                  <a:srgbClr val="FF0000"/>
                </a:solidFill>
              </a:rPr>
              <a:t>*</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9664">
        <p:fade/>
      </p:transition>
    </mc:Choice>
    <mc:Fallback xmlns="">
      <p:transition spd="med" advTm="966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normAutofit/>
          </a:bodyPr>
          <a:lstStyle/>
          <a:p>
            <a:r>
              <a:rPr lang="fr-CA" sz="4400" dirty="0" smtClean="0">
                <a:solidFill>
                  <a:schemeClr val="bg1">
                    <a:lumMod val="50000"/>
                  </a:schemeClr>
                </a:solidFill>
              </a:rPr>
              <a:t>Hygiène des mains</a:t>
            </a:r>
            <a:endParaRPr lang="fr-CA" sz="4400" dirty="0">
              <a:solidFill>
                <a:schemeClr val="bg1">
                  <a:lumMod val="50000"/>
                </a:schemeClr>
              </a:solidFill>
            </a:endParaRPr>
          </a:p>
        </p:txBody>
      </p:sp>
      <p:sp>
        <p:nvSpPr>
          <p:cNvPr id="7" name="Espace réservé du texte 6"/>
          <p:cNvSpPr>
            <a:spLocks noGrp="1"/>
          </p:cNvSpPr>
          <p:nvPr>
            <p:ph type="body" idx="1"/>
          </p:nvPr>
        </p:nvSpPr>
        <p:spPr/>
        <p:txBody>
          <a:bodyPr/>
          <a:lstStyle/>
          <a:p>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13</a:t>
            </a:fld>
            <a:endParaRPr lang="fr-CA"/>
          </a:p>
        </p:txBody>
      </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41432" y="1766637"/>
            <a:ext cx="1843769" cy="1839936"/>
          </a:xfrm>
          <a:prstGeom prst="rect">
            <a:avLst/>
          </a:prstGeom>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p:transition spd="slow" advTm="682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49" y="0"/>
            <a:ext cx="8354929" cy="1058333"/>
          </a:xfrm>
        </p:spPr>
        <p:txBody>
          <a:bodyPr>
            <a:normAutofit fontScale="90000"/>
          </a:bodyPr>
          <a:lstStyle/>
          <a:p>
            <a:r>
              <a:rPr lang="fr-CA" dirty="0" smtClean="0"/>
              <a:t>Les 4 moments pour l’hygiène des mains</a:t>
            </a:r>
            <a:endParaRPr lang="fr-CA" dirty="0"/>
          </a:p>
        </p:txBody>
      </p:sp>
      <p:sp>
        <p:nvSpPr>
          <p:cNvPr id="4" name="Espace réservé du numéro de diapositive 3"/>
          <p:cNvSpPr>
            <a:spLocks noGrp="1"/>
          </p:cNvSpPr>
          <p:nvPr>
            <p:ph type="sldNum" sz="quarter" idx="4294967295"/>
          </p:nvPr>
        </p:nvSpPr>
        <p:spPr>
          <a:xfrm>
            <a:off x="8585200" y="2"/>
            <a:ext cx="558800" cy="1058863"/>
          </a:xfrm>
          <a:prstGeom prst="rect">
            <a:avLst/>
          </a:prstGeom>
        </p:spPr>
        <p:txBody>
          <a:bodyPr/>
          <a:lstStyle/>
          <a:p>
            <a:pPr>
              <a:defRPr/>
            </a:pPr>
            <a:fld id="{2C739047-C49A-483F-BD3D-8E826AD6F4CC}" type="slidenum">
              <a:rPr lang="fr-FR" altLang="fr-FR" smtClean="0">
                <a:solidFill>
                  <a:prstClr val="white"/>
                </a:solidFill>
              </a:rPr>
              <a:t>14</a:t>
            </a:fld>
            <a:endParaRPr lang="fr-FR" altLang="fr-FR" dirty="0">
              <a:solidFill>
                <a:prstClr val="white"/>
              </a:solidFill>
            </a:endParaRPr>
          </a:p>
        </p:txBody>
      </p:sp>
      <p:sp>
        <p:nvSpPr>
          <p:cNvPr id="6" name="Rectangle 4"/>
          <p:cNvSpPr>
            <a:spLocks noChangeArrowheads="1"/>
          </p:cNvSpPr>
          <p:nvPr>
            <p:custDataLst>
              <p:tags r:id="rId2"/>
            </p:custDataLst>
          </p:nvPr>
        </p:nvSpPr>
        <p:spPr bwMode="auto">
          <a:xfrm>
            <a:off x="2939960" y="1538905"/>
            <a:ext cx="3835003"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spcBef>
                <a:spcPct val="20000"/>
              </a:spcBef>
              <a:buFont typeface="Arial" charset="0"/>
              <a:buChar char="•"/>
              <a:defRPr sz="2800">
                <a:solidFill>
                  <a:schemeClr val="tx1"/>
                </a:solidFill>
                <a:latin typeface="Arial" charset="0"/>
              </a:defRPr>
            </a:lvl1pPr>
            <a:lvl2pPr marL="742950" indent="-285750">
              <a:spcBef>
                <a:spcPct val="20000"/>
              </a:spcBef>
              <a:buFont typeface="Arial" charset="0"/>
              <a:buChar char="–"/>
              <a:defRPr sz="2400">
                <a:solidFill>
                  <a:schemeClr val="tx1"/>
                </a:solidFill>
                <a:latin typeface="Arial" charset="0"/>
              </a:defRPr>
            </a:lvl2pPr>
            <a:lvl3pPr marL="1143000" indent="-228600">
              <a:spcBef>
                <a:spcPct val="20000"/>
              </a:spcBef>
              <a:buFont typeface="Arial" charset="0"/>
              <a:buChar char="•"/>
              <a:defRPr>
                <a:solidFill>
                  <a:schemeClr val="tx1"/>
                </a:solidFill>
                <a:latin typeface="Arial" charset="0"/>
              </a:defRPr>
            </a:lvl3pPr>
            <a:lvl4pPr marL="1600200" indent="-228600">
              <a:spcBef>
                <a:spcPct val="20000"/>
              </a:spcBef>
              <a:buFont typeface="Arial" charset="0"/>
              <a:buChar char="–"/>
              <a:defRPr sz="1600">
                <a:solidFill>
                  <a:schemeClr val="tx1"/>
                </a:solidFill>
                <a:latin typeface="Arial" charset="0"/>
              </a:defRPr>
            </a:lvl4pPr>
            <a:lvl5pPr marL="2057400" indent="-228600">
              <a:spcBef>
                <a:spcPct val="20000"/>
              </a:spcBef>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Font typeface="Arial" charset="0"/>
              <a:buChar char="»"/>
              <a:defRPr sz="1400">
                <a:solidFill>
                  <a:schemeClr val="tx1"/>
                </a:solidFill>
                <a:latin typeface="Arial" charset="0"/>
              </a:defRPr>
            </a:lvl9pPr>
          </a:lstStyle>
          <a:p>
            <a:pPr eaLnBrk="1" hangingPunct="1">
              <a:spcBef>
                <a:spcPct val="0"/>
              </a:spcBef>
              <a:buFontTx/>
              <a:buNone/>
            </a:pPr>
            <a:endParaRPr lang="en-CA" altLang="en-US" sz="1800"/>
          </a:p>
        </p:txBody>
      </p:sp>
      <p:sp>
        <p:nvSpPr>
          <p:cNvPr id="8" name="AutoShape 6"/>
          <p:cNvSpPr>
            <a:spLocks noChangeArrowheads="1"/>
          </p:cNvSpPr>
          <p:nvPr>
            <p:custDataLst>
              <p:tags r:id="rId3"/>
            </p:custDataLst>
          </p:nvPr>
        </p:nvSpPr>
        <p:spPr bwMode="auto">
          <a:xfrm>
            <a:off x="2885191" y="1886567"/>
            <a:ext cx="3456384" cy="3568285"/>
          </a:xfrm>
          <a:prstGeom prst="roundRect">
            <a:avLst>
              <a:gd name="adj" fmla="val 16667"/>
            </a:avLst>
          </a:prstGeom>
          <a:noFill/>
          <a:ln w="57150">
            <a:solidFill>
              <a:schemeClr val="tx1"/>
            </a:solidFill>
            <a:prstDash val="dash"/>
            <a:rou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charset="0"/>
              <a:buChar char="•"/>
              <a:defRPr sz="2800">
                <a:solidFill>
                  <a:schemeClr val="tx1"/>
                </a:solidFill>
                <a:latin typeface="Arial" charset="0"/>
              </a:defRPr>
            </a:lvl1pPr>
            <a:lvl2pPr marL="742950" indent="-285750">
              <a:spcBef>
                <a:spcPct val="20000"/>
              </a:spcBef>
              <a:buFont typeface="Arial" charset="0"/>
              <a:buChar char="–"/>
              <a:defRPr sz="2400">
                <a:solidFill>
                  <a:schemeClr val="tx1"/>
                </a:solidFill>
                <a:latin typeface="Arial" charset="0"/>
              </a:defRPr>
            </a:lvl2pPr>
            <a:lvl3pPr marL="1143000" indent="-228600">
              <a:spcBef>
                <a:spcPct val="20000"/>
              </a:spcBef>
              <a:buFont typeface="Arial" charset="0"/>
              <a:buChar char="•"/>
              <a:defRPr>
                <a:solidFill>
                  <a:schemeClr val="tx1"/>
                </a:solidFill>
                <a:latin typeface="Arial" charset="0"/>
              </a:defRPr>
            </a:lvl3pPr>
            <a:lvl4pPr marL="1600200" indent="-228600">
              <a:spcBef>
                <a:spcPct val="20000"/>
              </a:spcBef>
              <a:buFont typeface="Arial" charset="0"/>
              <a:buChar char="–"/>
              <a:defRPr sz="1600">
                <a:solidFill>
                  <a:schemeClr val="tx1"/>
                </a:solidFill>
                <a:latin typeface="Arial" charset="0"/>
              </a:defRPr>
            </a:lvl4pPr>
            <a:lvl5pPr marL="2057400" indent="-228600">
              <a:spcBef>
                <a:spcPct val="20000"/>
              </a:spcBef>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Font typeface="Arial" charset="0"/>
              <a:buChar char="»"/>
              <a:defRPr sz="1400">
                <a:solidFill>
                  <a:schemeClr val="tx1"/>
                </a:solidFill>
                <a:latin typeface="Arial" charset="0"/>
              </a:defRPr>
            </a:lvl9pPr>
          </a:lstStyle>
          <a:p>
            <a:pPr eaLnBrk="1" hangingPunct="1">
              <a:spcBef>
                <a:spcPct val="0"/>
              </a:spcBef>
              <a:buFontTx/>
              <a:buNone/>
            </a:pPr>
            <a:endParaRPr lang="en-CA" altLang="en-US" sz="1800"/>
          </a:p>
        </p:txBody>
      </p:sp>
      <p:pic>
        <p:nvPicPr>
          <p:cNvPr id="14" name="Audio 13">
            <a:hlinkClick r:id="" action="ppaction://media"/>
          </p:cNvPr>
          <p:cNvPicPr>
            <a:picLocks noChangeAspect="1"/>
          </p:cNvPicPr>
          <p:nvPr>
            <a:audioFile r:link="rId5"/>
            <p:extLst>
              <p:ext uri="{DAA4B4D4-6D71-4841-9C94-3DE7FCFB9230}">
                <p14:media xmlns:p14="http://schemas.microsoft.com/office/powerpoint/2010/main" r:embed="rId4"/>
              </p:ext>
            </p:extLst>
          </p:nvPr>
        </p:nvPicPr>
        <p:blipFill>
          <a:blip r:embed="rId7"/>
          <a:stretch>
            <a:fillRect/>
          </a:stretch>
        </p:blipFill>
        <p:spPr>
          <a:xfrm>
            <a:off x="8318500" y="6032500"/>
            <a:ext cx="609600" cy="609600"/>
          </a:xfrm>
          <a:prstGeom prst="rect">
            <a:avLst/>
          </a:prstGeom>
        </p:spPr>
      </p:pic>
      <p:pic>
        <p:nvPicPr>
          <p:cNvPr id="17" name="Espace réservé du contenu 4"/>
          <p:cNvPicPr>
            <a:picLocks noGrp="1" noChangeAspect="1"/>
          </p:cNvPicPr>
          <p:nvPr/>
        </p:nvPicPr>
        <p:blipFill>
          <a:blip r:embed="rId8"/>
          <a:stretch>
            <a:fillRect/>
          </a:stretch>
        </p:blipFill>
        <p:spPr>
          <a:xfrm>
            <a:off x="2695686" y="1344640"/>
            <a:ext cx="3835394" cy="519742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41711">
        <p:fade/>
      </p:transition>
    </mc:Choice>
    <mc:Fallback xmlns="">
      <p:transition spd="med" advTm="4171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2" fill="hold" display="0">
                  <p:stCondLst>
                    <p:cond delay="indefinite"/>
                  </p:stCondLst>
                  <p:endCondLst>
                    <p:cond evt="onStopAudio" delay="0">
                      <p:tgtEl>
                        <p:sldTgt/>
                      </p:tgtEl>
                    </p:cond>
                  </p:endCondLst>
                </p:cTn>
                <p:tgtEl>
                  <p:spTgt spid="14"/>
                </p:tgtEl>
              </p:cMediaNode>
            </p:audio>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Point de service</a:t>
            </a:r>
            <a:endParaRPr lang="fr-CA" dirty="0"/>
          </a:p>
        </p:txBody>
      </p:sp>
      <p:pic>
        <p:nvPicPr>
          <p:cNvPr id="6" name="Espace réservé du contenu 5"/>
          <p:cNvPicPr>
            <a:picLocks noGrp="1" noChangeAspect="1"/>
          </p:cNvPicPr>
          <p:nvPr>
            <p:ph idx="1"/>
          </p:nvPr>
        </p:nvPicPr>
        <p:blipFill rotWithShape="1">
          <a:blip r:embed="rId6" cstate="print">
            <a:extLst>
              <a:ext uri="{28A0092B-C50C-407E-A947-70E740481C1C}">
                <a14:useLocalDpi xmlns:a14="http://schemas.microsoft.com/office/drawing/2010/main" val="0"/>
              </a:ext>
            </a:extLst>
          </a:blip>
          <a:srcRect r="7528"/>
          <a:stretch>
            <a:fillRect/>
          </a:stretch>
        </p:blipFill>
        <p:spPr>
          <a:xfrm>
            <a:off x="0" y="1022966"/>
            <a:ext cx="7352698" cy="5835034"/>
          </a:xfrm>
        </p:spPr>
      </p:pic>
      <p:sp>
        <p:nvSpPr>
          <p:cNvPr id="4" name="Espace réservé du numéro de diapositive 3"/>
          <p:cNvSpPr>
            <a:spLocks noGrp="1"/>
          </p:cNvSpPr>
          <p:nvPr>
            <p:ph type="sldNum" sz="quarter" idx="12"/>
          </p:nvPr>
        </p:nvSpPr>
        <p:spPr/>
        <p:txBody>
          <a:bodyPr/>
          <a:lstStyle/>
          <a:p>
            <a:fld id="{A9B768D5-4492-40EE-981F-35C4CB8B60B0}" type="slidenum">
              <a:rPr lang="fr-CA" altLang="fr-FR" smtClean="0"/>
              <a:t>15</a:t>
            </a:fld>
            <a:endParaRPr lang="fr-CA" altLang="fr-FR"/>
          </a:p>
        </p:txBody>
      </p:sp>
      <p:pic>
        <p:nvPicPr>
          <p:cNvPr id="5" name="Audio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29851">
        <p:fade/>
      </p:transition>
    </mc:Choice>
    <mc:Fallback xmlns="">
      <p:transition spd="med" advTm="298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Évaluation du risque</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16</a:t>
            </a:fld>
            <a:endParaRPr lang="fr-CA"/>
          </a:p>
        </p:txBody>
      </p:sp>
      <p:pic>
        <p:nvPicPr>
          <p:cNvPr id="1026" name="Picture 2"/>
          <p:cNvPicPr>
            <a:picLocks noGrp="1" noChangeAspect="1" noChangeArrowheads="1"/>
          </p:cNvPicPr>
          <p:nvPr>
            <p:ph idx="1"/>
          </p:nvPr>
        </p:nvPicPr>
        <p:blipFill rotWithShape="1">
          <a:blip r:embed="rId5" cstate="print">
            <a:extLst>
              <a:ext uri="{28A0092B-C50C-407E-A947-70E740481C1C}">
                <a14:useLocalDpi xmlns:a14="http://schemas.microsoft.com/office/drawing/2010/main" val="0"/>
              </a:ext>
            </a:extLst>
          </a:blip>
          <a:srcRect l="33561" r="34080" b="1643"/>
          <a:stretch>
            <a:fillRect/>
          </a:stretch>
        </p:blipFill>
        <p:spPr bwMode="auto">
          <a:xfrm>
            <a:off x="6394183" y="1075025"/>
            <a:ext cx="2749818" cy="4699088"/>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8847" t="18237" r="38357" b="12920"/>
          <a:stretch>
            <a:fillRect/>
          </a:stretch>
        </p:blipFill>
        <p:spPr bwMode="auto">
          <a:xfrm>
            <a:off x="0" y="1075025"/>
            <a:ext cx="6394182" cy="578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Audio 18">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33091">
        <p:fade/>
      </p:transition>
    </mc:Choice>
    <mc:Fallback xmlns="">
      <p:transition spd="slow" advTm="3309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3888" y="3848669"/>
            <a:ext cx="7886700" cy="713807"/>
          </a:xfrm>
        </p:spPr>
        <p:txBody>
          <a:bodyPr>
            <a:normAutofit/>
          </a:bodyPr>
          <a:lstStyle/>
          <a:p>
            <a:r>
              <a:rPr lang="fr-CA" sz="4000" dirty="0">
                <a:solidFill>
                  <a:schemeClr val="bg1">
                    <a:lumMod val="50000"/>
                  </a:schemeClr>
                </a:solidFill>
              </a:rPr>
              <a:t>Communication</a:t>
            </a:r>
          </a:p>
        </p:txBody>
      </p:sp>
      <p:sp>
        <p:nvSpPr>
          <p:cNvPr id="3" name="Espace réservé du texte 2"/>
          <p:cNvSpPr>
            <a:spLocks noGrp="1"/>
          </p:cNvSpPr>
          <p:nvPr>
            <p:ph type="body" idx="1"/>
          </p:nvPr>
        </p:nvSpPr>
        <p:spPr/>
        <p:txBody>
          <a:bodyPr/>
          <a:lstStyle/>
          <a:p>
            <a:pPr algn="ctr"/>
            <a:r>
              <a:rPr lang="fr-CA" dirty="0" smtClean="0"/>
              <a:t>Nouvelles affichettes</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17</a:t>
            </a:fld>
            <a:endParaRPr lang="fr-CA"/>
          </a:p>
        </p:txBody>
      </p:sp>
      <p:pic>
        <p:nvPicPr>
          <p:cNvPr id="6" name="Espace réservé du contenu 6"/>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300669" y="1576397"/>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7" name="Espace réservé du contenu 5"/>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1361554" y="1549409"/>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8" name="Espace réservé du contenu 6"/>
          <p:cNvPicPr preferRelativeResize="0"/>
          <p:nvPr/>
        </p:nvPicPr>
        <p:blipFill>
          <a:blip r:embed="rId6" cstate="print">
            <a:extLst>
              <a:ext uri="{28A0092B-C50C-407E-A947-70E740481C1C}">
                <a14:useLocalDpi xmlns:a14="http://schemas.microsoft.com/office/drawing/2010/main" val="0"/>
              </a:ext>
            </a:extLst>
          </a:blip>
          <a:stretch>
            <a:fillRect/>
          </a:stretch>
        </p:blipFill>
        <p:spPr>
          <a:xfrm>
            <a:off x="2360527"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9" name="Espace réservé du contenu 5"/>
          <p:cNvPicPr preferRelativeResize="0"/>
          <p:nvPr/>
        </p:nvPicPr>
        <p:blipFill>
          <a:blip r:embed="rId7" cstate="print">
            <a:extLst>
              <a:ext uri="{28A0092B-C50C-407E-A947-70E740481C1C}">
                <a14:useLocalDpi xmlns:a14="http://schemas.microsoft.com/office/drawing/2010/main" val="0"/>
              </a:ext>
            </a:extLst>
          </a:blip>
          <a:stretch>
            <a:fillRect/>
          </a:stretch>
        </p:blipFill>
        <p:spPr>
          <a:xfrm>
            <a:off x="3474885" y="1513950"/>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0" name="Espace réservé du contenu 5"/>
          <p:cNvPicPr preferRelativeResize="0"/>
          <p:nvPr/>
        </p:nvPicPr>
        <p:blipFill>
          <a:blip r:embed="rId8" cstate="print">
            <a:extLst>
              <a:ext uri="{28A0092B-C50C-407E-A947-70E740481C1C}">
                <a14:useLocalDpi xmlns:a14="http://schemas.microsoft.com/office/drawing/2010/main" val="0"/>
              </a:ext>
            </a:extLst>
          </a:blip>
          <a:stretch>
            <a:fillRect/>
          </a:stretch>
        </p:blipFill>
        <p:spPr>
          <a:xfrm>
            <a:off x="4619881" y="150077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1" name="Espace réservé du contenu 5"/>
          <p:cNvPicPr preferRelativeResize="0"/>
          <p:nvPr/>
        </p:nvPicPr>
        <p:blipFill>
          <a:blip r:embed="rId9" cstate="print">
            <a:extLst>
              <a:ext uri="{28A0092B-C50C-407E-A947-70E740481C1C}">
                <a14:useLocalDpi xmlns:a14="http://schemas.microsoft.com/office/drawing/2010/main" val="0"/>
              </a:ext>
            </a:extLst>
          </a:blip>
          <a:stretch>
            <a:fillRect/>
          </a:stretch>
        </p:blipFill>
        <p:spPr>
          <a:xfrm>
            <a:off x="5866230" y="1496602"/>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2" name="Espace réservé du contenu 5"/>
          <p:cNvPicPr/>
          <p:nvPr/>
        </p:nvPicPr>
        <p:blipFill>
          <a:blip r:embed="rId10" cstate="print">
            <a:extLst>
              <a:ext uri="{28A0092B-C50C-407E-A947-70E740481C1C}">
                <a14:useLocalDpi xmlns:a14="http://schemas.microsoft.com/office/drawing/2010/main" val="0"/>
              </a:ext>
            </a:extLst>
          </a:blip>
          <a:stretch>
            <a:fillRect/>
          </a:stretch>
        </p:blipFill>
        <p:spPr>
          <a:xfrm>
            <a:off x="6995844" y="1471563"/>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7" name="Audio 1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318500" y="6032500"/>
            <a:ext cx="609600" cy="609600"/>
          </a:xfrm>
          <a:prstGeom prst="rect">
            <a:avLst/>
          </a:prstGeom>
        </p:spPr>
      </p:pic>
    </p:spTree>
  </p:cSld>
  <p:clrMapOvr>
    <a:masterClrMapping/>
  </p:clrMapOvr>
  <p:transition spd="slow" advTm="2549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PRÉCAUTIONS ADDITIONNELLES « CONTACT »</a:t>
            </a:r>
            <a:endParaRPr lang="fr-CA" dirty="0"/>
          </a:p>
        </p:txBody>
      </p:sp>
      <p:grpSp>
        <p:nvGrpSpPr>
          <p:cNvPr id="10" name="Groupe 9"/>
          <p:cNvGrpSpPr/>
          <p:nvPr/>
        </p:nvGrpSpPr>
        <p:grpSpPr>
          <a:xfrm>
            <a:off x="2766620" y="1564380"/>
            <a:ext cx="3600000" cy="4680000"/>
            <a:chOff x="985958" y="1564380"/>
            <a:chExt cx="3600000" cy="4680000"/>
          </a:xfrm>
        </p:grpSpPr>
        <p:pic>
          <p:nvPicPr>
            <p:cNvPr id="11" name="Espace réservé du contenu 6"/>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985958" y="1564380"/>
              <a:ext cx="3600000" cy="4680000"/>
            </a:xfrm>
            <a:prstGeom prst="rect">
              <a:avLst/>
            </a:prstGeom>
          </p:spPr>
        </p:pic>
        <p:sp>
          <p:nvSpPr>
            <p:cNvPr id="12" name="ZoneTexte 11"/>
            <p:cNvSpPr txBox="1"/>
            <p:nvPr/>
          </p:nvSpPr>
          <p:spPr>
            <a:xfrm>
              <a:off x="3911641" y="5136579"/>
              <a:ext cx="316524" cy="400110"/>
            </a:xfrm>
            <a:prstGeom prst="rect">
              <a:avLst/>
            </a:prstGeom>
            <a:noFill/>
          </p:spPr>
          <p:txBody>
            <a:bodyPr wrap="square" rtlCol="0">
              <a:spAutoFit/>
            </a:bodyPr>
            <a:lstStyle/>
            <a:p>
              <a:r>
                <a:rPr lang="en-CA" sz="2000" b="1" dirty="0" smtClean="0"/>
                <a:t>A</a:t>
              </a:r>
              <a:endParaRPr lang="fr-CA" sz="2000" b="1" dirty="0"/>
            </a:p>
          </p:txBody>
        </p:sp>
      </p:grpSp>
      <p:pic>
        <p:nvPicPr>
          <p:cNvPr id="14" name="Audio 1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79719">
        <p:fade/>
      </p:transition>
    </mc:Choice>
    <mc:Fallback xmlns="">
      <p:transition spd="med" advTm="7971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CA" dirty="0" smtClean="0"/>
              <a:t>Pour choisir la bonne affichette</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19</a:t>
            </a:fld>
            <a:endParaRPr lang="fr-CA"/>
          </a:p>
        </p:txBody>
      </p:sp>
      <p:pic>
        <p:nvPicPr>
          <p:cNvPr id="6" name="Espace réservé du contenu 6"/>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a:off x="971561" y="2571750"/>
            <a:ext cx="7200877" cy="3357118"/>
          </a:xfrm>
          <a:ln w="6350">
            <a:solidFill>
              <a:schemeClr val="tx1"/>
            </a:solidFill>
          </a:ln>
        </p:spPr>
      </p:pic>
      <p:sp>
        <p:nvSpPr>
          <p:cNvPr id="7" name="ZoneTexte 6"/>
          <p:cNvSpPr txBox="1"/>
          <p:nvPr/>
        </p:nvSpPr>
        <p:spPr>
          <a:xfrm>
            <a:off x="388620" y="1760064"/>
            <a:ext cx="8126730" cy="338554"/>
          </a:xfrm>
          <a:prstGeom prst="rect">
            <a:avLst/>
          </a:prstGeom>
          <a:noFill/>
        </p:spPr>
        <p:txBody>
          <a:bodyPr wrap="square" rtlCol="0">
            <a:spAutoFit/>
          </a:bodyPr>
          <a:lstStyle/>
          <a:p>
            <a:pPr algn="ctr"/>
            <a:r>
              <a:rPr lang="en-CA" sz="1600" dirty="0" smtClean="0"/>
              <a:t>VERSION HÉBERGEMENT À VENIR AVEC LE DÉPLOIEMENT DES AFFICHETTES</a:t>
            </a:r>
            <a:endParaRPr lang="fr-CA" sz="1600" dirty="0" smtClean="0"/>
          </a:p>
        </p:txBody>
      </p:sp>
      <p:pic>
        <p:nvPicPr>
          <p:cNvPr id="10" name="Audio 9">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39920">
        <p:fade/>
      </p:transition>
    </mc:Choice>
    <mc:Fallback xmlns="">
      <p:transition spd="med" advTm="399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sz="3600" dirty="0">
                <a:solidFill>
                  <a:schemeClr val="bg1">
                    <a:lumMod val="50000"/>
                  </a:schemeClr>
                </a:solidFill>
              </a:rPr>
              <a:t>Capsule de formation</a:t>
            </a:r>
          </a:p>
        </p:txBody>
      </p:sp>
      <p:sp>
        <p:nvSpPr>
          <p:cNvPr id="4" name="Espace réservé du texte 3"/>
          <p:cNvSpPr>
            <a:spLocks noGrp="1"/>
          </p:cNvSpPr>
          <p:nvPr>
            <p:ph type="body" idx="1"/>
          </p:nvPr>
        </p:nvSpPr>
        <p:spPr>
          <a:xfrm>
            <a:off x="2209094" y="4589464"/>
            <a:ext cx="6189199" cy="1500187"/>
          </a:xfrm>
        </p:spPr>
        <p:txBody>
          <a:bodyPr>
            <a:normAutofit/>
          </a:bodyPr>
          <a:lstStyle/>
          <a:p>
            <a:r>
              <a:rPr lang="fr-CA" sz="2000" dirty="0"/>
              <a:t>Service de prévention et contrôle des infections</a:t>
            </a:r>
          </a:p>
          <a:p>
            <a:r>
              <a:rPr lang="fr-CA" sz="2000" dirty="0"/>
              <a:t>CISSS de la </a:t>
            </a:r>
            <a:r>
              <a:rPr lang="fr-CA" sz="2000" dirty="0" smtClean="0"/>
              <a:t>Montérégie-Ouest</a:t>
            </a:r>
            <a:endParaRPr lang="fr-CA" sz="2000" dirty="0"/>
          </a:p>
        </p:txBody>
      </p:sp>
      <p:pic>
        <p:nvPicPr>
          <p:cNvPr id="9" name="Graphique 8" descr="Wi-Fi"/>
          <p:cNvPicPr preferRelativeResize="0"/>
          <p:nvPr/>
        </p:nvPicPr>
        <p:blipFill>
          <a:blip r:embed="rId5" cstate="print">
            <a:extLst>
              <a:ext uri="{28A0092B-C50C-407E-A947-70E740481C1C}">
                <a14:useLocalDpi xmlns:a14="http://schemas.microsoft.com/office/drawing/2010/main" val="0"/>
              </a:ext>
            </a:extLst>
          </a:blip>
          <a:stretch>
            <a:fillRect/>
          </a:stretch>
        </p:blipFill>
        <p:spPr>
          <a:xfrm rot="5400000">
            <a:off x="6755915" y="3800661"/>
            <a:ext cx="900000" cy="900000"/>
          </a:xfrm>
          <a:prstGeom prst="rect">
            <a:avLst/>
          </a:prstGeom>
        </p:spPr>
      </p:pic>
      <p:sp>
        <p:nvSpPr>
          <p:cNvPr id="5" name="Rectangle 4"/>
          <p:cNvSpPr/>
          <p:nvPr/>
        </p:nvSpPr>
        <p:spPr>
          <a:xfrm>
            <a:off x="2321389" y="3057099"/>
            <a:ext cx="1599974" cy="1643562"/>
          </a:xfrm>
          <a:prstGeom prst="rect">
            <a:avLst/>
          </a:prstGeom>
          <a:noFill/>
        </p:spPr>
        <p:txBody>
          <a:bodyPr wrap="none" lIns="91440" tIns="45720" rIns="91440" bIns="45720">
            <a:prstTxWarp prst="textButton">
              <a:avLst/>
            </a:prstTxWarp>
            <a:spAutoFit/>
          </a:bodyPr>
          <a:lstStyle/>
          <a:p>
            <a:pPr algn="ctr"/>
            <a:r>
              <a:rPr lang="fr-CA" sz="4000" b="0" cap="none" spc="0" dirty="0">
                <a:ln w="0"/>
                <a:solidFill>
                  <a:schemeClr val="tx1"/>
                </a:solidFill>
                <a:effectLst>
                  <a:outerShdw blurRad="38100" dist="19050" dir="2700000" algn="tl" rotWithShape="0">
                    <a:schemeClr val="dk1">
                      <a:alpha val="40000"/>
                    </a:schemeClr>
                  </a:outerShdw>
                </a:effectLst>
              </a:rPr>
              <a:t>prévention et contrôle des infections</a:t>
            </a:r>
          </a:p>
          <a:p>
            <a:pPr algn="ctr"/>
            <a:r>
              <a:rPr lang="fr-CA" sz="4000" dirty="0" smtClean="0">
                <a:ln w="0"/>
                <a:effectLst>
                  <a:outerShdw blurRad="38100" dist="19050" dir="2700000" algn="tl" rotWithShape="0">
                    <a:schemeClr val="dk1">
                      <a:alpha val="40000"/>
                    </a:schemeClr>
                  </a:outerShdw>
                </a:effectLst>
              </a:rPr>
              <a:t>30</a:t>
            </a:r>
            <a:r>
              <a:rPr lang="fr-CA" sz="4000" b="0" cap="none" spc="0" dirty="0" smtClean="0">
                <a:ln w="0"/>
                <a:solidFill>
                  <a:schemeClr val="tx1"/>
                </a:solidFill>
                <a:effectLst>
                  <a:outerShdw blurRad="38100" dist="19050" dir="2700000" algn="tl" rotWithShape="0">
                    <a:schemeClr val="dk1">
                      <a:alpha val="40000"/>
                    </a:schemeClr>
                  </a:outerShdw>
                </a:effectLst>
              </a:rPr>
              <a:t> </a:t>
            </a:r>
            <a:r>
              <a:rPr lang="fr-CA" sz="4000" b="0" cap="none" spc="0" dirty="0">
                <a:ln w="0"/>
                <a:solidFill>
                  <a:schemeClr val="tx1"/>
                </a:solidFill>
                <a:effectLst>
                  <a:outerShdw blurRad="38100" dist="19050" dir="2700000" algn="tl" rotWithShape="0">
                    <a:schemeClr val="dk1">
                      <a:alpha val="40000"/>
                    </a:schemeClr>
                  </a:outerShdw>
                </a:effectLst>
              </a:rPr>
              <a:t>minutes</a:t>
            </a:r>
          </a:p>
        </p:txBody>
      </p:sp>
      <p:pic>
        <p:nvPicPr>
          <p:cNvPr id="11" name="Audio 1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p:transition spd="slow" advTm="896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CA" dirty="0" smtClean="0"/>
              <a:t>Hygiène et salubrité</a:t>
            </a:r>
            <a:endParaRPr lang="fr-CA" dirty="0"/>
          </a:p>
        </p:txBody>
      </p:sp>
      <p:sp>
        <p:nvSpPr>
          <p:cNvPr id="11" name="Espace réservé du texte 10"/>
          <p:cNvSpPr>
            <a:spLocks noGrp="1"/>
          </p:cNvSpPr>
          <p:nvPr>
            <p:ph type="body" idx="1"/>
          </p:nvPr>
        </p:nvSpPr>
        <p:spPr/>
        <p:txBody>
          <a:bodyPr/>
          <a:lstStyle/>
          <a:p>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20</a:t>
            </a:fld>
            <a:endParaRPr lang="fr-CA"/>
          </a:p>
        </p:txBody>
      </p:sp>
      <p:pic>
        <p:nvPicPr>
          <p:cNvPr id="16" name="Picture 4"/>
          <p:cNvPicPr>
            <a:picLocks noChangeAspect="1" noChangeArrowheads="1"/>
          </p:cNvPicPr>
          <p:nvPr/>
        </p:nvPicPr>
        <p:blipFill>
          <a:blip r:embed="rId4" cstate="print"/>
          <a:srcRect l="20469" r="21207"/>
          <a:stretch>
            <a:fillRect/>
          </a:stretch>
        </p:blipFill>
        <p:spPr bwMode="auto">
          <a:xfrm>
            <a:off x="324700" y="1540026"/>
            <a:ext cx="159575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7" name="Picture 5"/>
          <p:cNvPicPr>
            <a:picLocks noChangeAspect="1" noChangeArrowheads="1"/>
          </p:cNvPicPr>
          <p:nvPr/>
        </p:nvPicPr>
        <p:blipFill>
          <a:blip r:embed="rId5" cstate="print"/>
          <a:srcRect l="20469" r="21207"/>
          <a:stretch>
            <a:fillRect/>
          </a:stretch>
        </p:blipFill>
        <p:spPr bwMode="auto">
          <a:xfrm>
            <a:off x="1314854" y="1540026"/>
            <a:ext cx="159575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8" name="Picture 7"/>
          <p:cNvPicPr>
            <a:picLocks noChangeAspect="1" noChangeArrowheads="1"/>
          </p:cNvPicPr>
          <p:nvPr/>
        </p:nvPicPr>
        <p:blipFill>
          <a:blip r:embed="rId6" cstate="print"/>
          <a:srcRect l="21207" r="21208"/>
          <a:stretch>
            <a:fillRect/>
          </a:stretch>
        </p:blipFill>
        <p:spPr bwMode="auto">
          <a:xfrm>
            <a:off x="2304999" y="1540026"/>
            <a:ext cx="157552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9" name="Picture 3"/>
          <p:cNvPicPr>
            <a:picLocks noChangeAspect="1" noChangeArrowheads="1"/>
          </p:cNvPicPr>
          <p:nvPr/>
        </p:nvPicPr>
        <p:blipFill>
          <a:blip r:embed="rId7" cstate="print"/>
          <a:srcRect l="21469" r="21207"/>
          <a:stretch>
            <a:fillRect/>
          </a:stretch>
        </p:blipFill>
        <p:spPr bwMode="auto">
          <a:xfrm>
            <a:off x="3280967" y="1540026"/>
            <a:ext cx="156839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20" name="Picture 6"/>
          <p:cNvPicPr>
            <a:picLocks noChangeAspect="1" noChangeArrowheads="1"/>
          </p:cNvPicPr>
          <p:nvPr/>
        </p:nvPicPr>
        <p:blipFill>
          <a:blip r:embed="rId8" cstate="print"/>
          <a:srcRect l="21208" r="21207"/>
          <a:stretch>
            <a:fillRect/>
          </a:stretch>
        </p:blipFill>
        <p:spPr bwMode="auto">
          <a:xfrm>
            <a:off x="4251912" y="1540026"/>
            <a:ext cx="157552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21" name="Picture 2"/>
          <p:cNvPicPr>
            <a:picLocks noChangeAspect="1" noChangeArrowheads="1"/>
          </p:cNvPicPr>
          <p:nvPr/>
        </p:nvPicPr>
        <p:blipFill>
          <a:blip r:embed="rId9" cstate="print"/>
          <a:srcRect l="21036" r="21379"/>
          <a:stretch>
            <a:fillRect/>
          </a:stretch>
        </p:blipFill>
        <p:spPr bwMode="auto">
          <a:xfrm>
            <a:off x="5227871" y="1540026"/>
            <a:ext cx="1575528"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22" name="Picture 8"/>
          <p:cNvPicPr>
            <a:picLocks noChangeAspect="1" noChangeArrowheads="1"/>
          </p:cNvPicPr>
          <p:nvPr/>
        </p:nvPicPr>
        <p:blipFill>
          <a:blip r:embed="rId10" cstate="print"/>
          <a:srcRect l="21362" r="21362"/>
          <a:stretch>
            <a:fillRect/>
          </a:stretch>
        </p:blipFill>
        <p:spPr bwMode="auto">
          <a:xfrm>
            <a:off x="6203837" y="1540026"/>
            <a:ext cx="1567081"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23" name="Picture 10"/>
          <p:cNvPicPr>
            <a:picLocks noChangeAspect="1" noChangeArrowheads="1"/>
          </p:cNvPicPr>
          <p:nvPr/>
        </p:nvPicPr>
        <p:blipFill>
          <a:blip r:embed="rId11" cstate="print"/>
          <a:srcRect l="21945" r="21946"/>
          <a:stretch>
            <a:fillRect/>
          </a:stretch>
        </p:blipFill>
        <p:spPr bwMode="auto">
          <a:xfrm>
            <a:off x="7173878" y="1540026"/>
            <a:ext cx="1697406"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3" name="Audio 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8318500" y="6032500"/>
            <a:ext cx="609600" cy="609600"/>
          </a:xfrm>
          <a:prstGeom prst="rect">
            <a:avLst/>
          </a:prstGeom>
        </p:spPr>
      </p:pic>
    </p:spTree>
  </p:cSld>
  <p:clrMapOvr>
    <a:masterClrMapping/>
  </p:clrMapOvr>
  <p:transition spd="slow" advTm="1260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cteur droit 7"/>
          <p:cNvCxnSpPr/>
          <p:nvPr/>
        </p:nvCxnSpPr>
        <p:spPr>
          <a:xfrm flipV="1">
            <a:off x="4059605" y="1386960"/>
            <a:ext cx="4991969" cy="3621768"/>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p:txBody>
          <a:bodyPr/>
          <a:lstStyle/>
          <a:p>
            <a:r>
              <a:rPr lang="fr-CA" dirty="0" smtClean="0"/>
              <a:t>Procédure d’hygiène et salubrité</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21</a:t>
            </a:fld>
            <a:endParaRPr lang="fr-CA"/>
          </a:p>
        </p:txBody>
      </p:sp>
      <p:pic>
        <p:nvPicPr>
          <p:cNvPr id="6" name="Espace réservé du contenu 5"/>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999605" y="2028404"/>
            <a:ext cx="3060000" cy="3960000"/>
          </a:xfrm>
          <a:prstGeom prst="rect">
            <a:avLst/>
          </a:prstGeom>
        </p:spPr>
      </p:pic>
      <p:pic>
        <p:nvPicPr>
          <p:cNvPr id="5" name="Espace réservé du contenu 5"/>
          <p:cNvPicPr preferRelativeResize="0"/>
          <p:nvPr/>
        </p:nvPicPr>
        <p:blipFill rotWithShape="1">
          <a:blip r:embed="rId5" cstate="print">
            <a:extLst>
              <a:ext uri="{28A0092B-C50C-407E-A947-70E740481C1C}">
                <a14:useLocalDpi xmlns:a14="http://schemas.microsoft.com/office/drawing/2010/main" val="0"/>
              </a:ext>
            </a:extLst>
          </a:blip>
          <a:srcRect l="42261" t="76498" r="1472" b="12873"/>
          <a:stretch>
            <a:fillRect/>
          </a:stretch>
        </p:blipFill>
        <p:spPr>
          <a:xfrm>
            <a:off x="3040339" y="1487606"/>
            <a:ext cx="5858001" cy="1446895"/>
          </a:xfrm>
          <a:prstGeom prst="rect">
            <a:avLst/>
          </a:prstGeom>
          <a:ln w="63500">
            <a:solidFill>
              <a:srgbClr val="FFFF00"/>
            </a:solidFill>
          </a:ln>
        </p:spPr>
      </p:pic>
      <p:sp>
        <p:nvSpPr>
          <p:cNvPr id="3" name="Rectangle 2"/>
          <p:cNvSpPr/>
          <p:nvPr/>
        </p:nvSpPr>
        <p:spPr>
          <a:xfrm>
            <a:off x="2529605" y="5008728"/>
            <a:ext cx="1530000" cy="504968"/>
          </a:xfrm>
          <a:prstGeom prst="rect">
            <a:avLst/>
          </a:prstGeom>
          <a:noFill/>
          <a:ln w="635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9" name="Connecteur droit 8"/>
          <p:cNvCxnSpPr/>
          <p:nvPr/>
        </p:nvCxnSpPr>
        <p:spPr>
          <a:xfrm flipV="1">
            <a:off x="2529605" y="2934502"/>
            <a:ext cx="510734" cy="2579194"/>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4059605" y="2934502"/>
            <a:ext cx="4838735" cy="2579194"/>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flipV="1">
            <a:off x="2529605" y="1386960"/>
            <a:ext cx="510734" cy="3621768"/>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3426880" y="5043572"/>
            <a:ext cx="316524" cy="400110"/>
          </a:xfrm>
          <a:prstGeom prst="rect">
            <a:avLst/>
          </a:prstGeom>
          <a:noFill/>
        </p:spPr>
        <p:txBody>
          <a:bodyPr wrap="square" rtlCol="0">
            <a:spAutoFit/>
          </a:bodyPr>
          <a:lstStyle/>
          <a:p>
            <a:r>
              <a:rPr lang="en-CA" sz="2000" b="1" dirty="0" smtClean="0"/>
              <a:t>A</a:t>
            </a:r>
            <a:endParaRPr lang="fr-CA" sz="2000" b="1" dirty="0"/>
          </a:p>
        </p:txBody>
      </p:sp>
      <p:pic>
        <p:nvPicPr>
          <p:cNvPr id="16" name="Audio 1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18886">
        <p:fade/>
      </p:transition>
    </mc:Choice>
    <mc:Fallback xmlns="">
      <p:transition spd="med" advTm="1888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Techniques d’entretien</a:t>
            </a:r>
            <a:endParaRPr lang="fr-CA"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454559987"/>
              </p:ext>
            </p:extLst>
          </p:nvPr>
        </p:nvGraphicFramePr>
        <p:xfrm>
          <a:off x="628650" y="1404938"/>
          <a:ext cx="7886700" cy="49117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Espace réservé du numéro de diapositive 3"/>
          <p:cNvSpPr>
            <a:spLocks noGrp="1"/>
          </p:cNvSpPr>
          <p:nvPr>
            <p:ph type="sldNum" sz="quarter" idx="12"/>
          </p:nvPr>
        </p:nvSpPr>
        <p:spPr/>
        <p:txBody>
          <a:bodyPr/>
          <a:lstStyle/>
          <a:p>
            <a:fld id="{EC1A4259-C848-47AA-8FC5-63A0EB1896A5}" type="slidenum">
              <a:rPr lang="fr-CA" smtClean="0"/>
              <a:t>22</a:t>
            </a:fld>
            <a:endParaRPr lang="fr-CA"/>
          </a:p>
        </p:txBody>
      </p:sp>
      <p:sp>
        <p:nvSpPr>
          <p:cNvPr id="6" name="ZoneTexte 5"/>
          <p:cNvSpPr txBox="1"/>
          <p:nvPr/>
        </p:nvSpPr>
        <p:spPr>
          <a:xfrm>
            <a:off x="1437542" y="2584099"/>
            <a:ext cx="479181" cy="830997"/>
          </a:xfrm>
          <a:prstGeom prst="rect">
            <a:avLst/>
          </a:prstGeom>
          <a:noFill/>
        </p:spPr>
        <p:txBody>
          <a:bodyPr wrap="square" rtlCol="0">
            <a:spAutoFit/>
          </a:bodyPr>
          <a:lstStyle/>
          <a:p>
            <a:r>
              <a:rPr lang="en-CA" sz="4800" dirty="0" smtClean="0"/>
              <a:t>A</a:t>
            </a:r>
            <a:endParaRPr lang="fr-CA" sz="4800" dirty="0"/>
          </a:p>
        </p:txBody>
      </p:sp>
      <p:sp>
        <p:nvSpPr>
          <p:cNvPr id="7" name="ZoneTexte 6"/>
          <p:cNvSpPr txBox="1"/>
          <p:nvPr/>
        </p:nvSpPr>
        <p:spPr>
          <a:xfrm>
            <a:off x="4223554" y="1902488"/>
            <a:ext cx="479181" cy="830997"/>
          </a:xfrm>
          <a:prstGeom prst="rect">
            <a:avLst/>
          </a:prstGeom>
          <a:noFill/>
        </p:spPr>
        <p:txBody>
          <a:bodyPr wrap="square" rtlCol="0">
            <a:spAutoFit/>
          </a:bodyPr>
          <a:lstStyle/>
          <a:p>
            <a:r>
              <a:rPr lang="en-CA" sz="4800" dirty="0" smtClean="0"/>
              <a:t>B</a:t>
            </a:r>
            <a:endParaRPr lang="fr-CA" sz="4800" dirty="0"/>
          </a:p>
        </p:txBody>
      </p:sp>
      <p:sp>
        <p:nvSpPr>
          <p:cNvPr id="8" name="ZoneTexte 7"/>
          <p:cNvSpPr txBox="1"/>
          <p:nvPr/>
        </p:nvSpPr>
        <p:spPr>
          <a:xfrm>
            <a:off x="7010193" y="1230770"/>
            <a:ext cx="479181" cy="830997"/>
          </a:xfrm>
          <a:prstGeom prst="rect">
            <a:avLst/>
          </a:prstGeom>
          <a:noFill/>
        </p:spPr>
        <p:txBody>
          <a:bodyPr wrap="square" rtlCol="0">
            <a:spAutoFit/>
          </a:bodyPr>
          <a:lstStyle/>
          <a:p>
            <a:r>
              <a:rPr lang="en-CA" sz="4800" dirty="0" smtClean="0"/>
              <a:t>C</a:t>
            </a:r>
            <a:endParaRPr lang="fr-CA" sz="4800" dirty="0"/>
          </a:p>
        </p:txBody>
      </p:sp>
      <p:pic>
        <p:nvPicPr>
          <p:cNvPr id="4098" name="Picture 2" descr="Résultat d’images pour lingette clorox"/>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43948" y="3851730"/>
            <a:ext cx="882472" cy="129747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images pour lingette peroxyde hydrogene"/>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888967" y="4407207"/>
            <a:ext cx="1167153" cy="1716401"/>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p:cNvSpPr txBox="1"/>
          <p:nvPr/>
        </p:nvSpPr>
        <p:spPr>
          <a:xfrm>
            <a:off x="2126498" y="6160689"/>
            <a:ext cx="2576237" cy="584775"/>
          </a:xfrm>
          <a:prstGeom prst="rect">
            <a:avLst/>
          </a:prstGeom>
          <a:noFill/>
        </p:spPr>
        <p:txBody>
          <a:bodyPr wrap="square" rtlCol="0">
            <a:spAutoFit/>
          </a:bodyPr>
          <a:lstStyle/>
          <a:p>
            <a:pPr algn="ctr"/>
            <a:r>
              <a:rPr lang="fr-CA" sz="1600" dirty="0" smtClean="0"/>
              <a:t>Lingettes désinfectantes</a:t>
            </a:r>
          </a:p>
          <a:p>
            <a:pPr algn="ctr"/>
            <a:endParaRPr lang="fr-CA" sz="1600" dirty="0"/>
          </a:p>
        </p:txBody>
      </p:sp>
      <p:sp>
        <p:nvSpPr>
          <p:cNvPr id="15" name="ZoneTexte 14"/>
          <p:cNvSpPr txBox="1"/>
          <p:nvPr/>
        </p:nvSpPr>
        <p:spPr>
          <a:xfrm>
            <a:off x="6343650" y="5328281"/>
            <a:ext cx="2576237" cy="584775"/>
          </a:xfrm>
          <a:prstGeom prst="rect">
            <a:avLst/>
          </a:prstGeom>
          <a:noFill/>
        </p:spPr>
        <p:txBody>
          <a:bodyPr wrap="square" rtlCol="0">
            <a:spAutoFit/>
          </a:bodyPr>
          <a:lstStyle/>
          <a:p>
            <a:pPr algn="ctr"/>
            <a:r>
              <a:rPr lang="fr-CA" sz="1600" dirty="0" smtClean="0"/>
              <a:t>Lingettes désinfectantes</a:t>
            </a:r>
          </a:p>
          <a:p>
            <a:pPr algn="ctr"/>
            <a:r>
              <a:rPr lang="en-CA" sz="1600" dirty="0" err="1" smtClean="0"/>
              <a:t>Chlore</a:t>
            </a:r>
            <a:r>
              <a:rPr lang="en-CA" sz="1600" dirty="0" smtClean="0"/>
              <a:t> stabilisé</a:t>
            </a:r>
            <a:endParaRPr lang="fr-CA" sz="1600" dirty="0"/>
          </a:p>
        </p:txBody>
      </p:sp>
      <p:sp>
        <p:nvSpPr>
          <p:cNvPr id="3" name="Ellipse 2"/>
          <p:cNvSpPr/>
          <p:nvPr/>
        </p:nvSpPr>
        <p:spPr>
          <a:xfrm>
            <a:off x="2126498" y="5239287"/>
            <a:ext cx="828000" cy="828000"/>
          </a:xfrm>
          <a:prstGeom prst="ellipse">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CA" sz="2000" b="1" dirty="0" smtClean="0"/>
              <a:t>1 X</a:t>
            </a:r>
            <a:endParaRPr lang="fr-CA" sz="2000" b="1" dirty="0"/>
          </a:p>
        </p:txBody>
      </p:sp>
      <p:sp>
        <p:nvSpPr>
          <p:cNvPr id="13" name="Ellipse 12"/>
          <p:cNvSpPr/>
          <p:nvPr/>
        </p:nvSpPr>
        <p:spPr>
          <a:xfrm>
            <a:off x="3888601" y="5265407"/>
            <a:ext cx="828000" cy="828000"/>
          </a:xfrm>
          <a:prstGeom prst="ellipse">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CA" sz="2000" b="1" dirty="0"/>
              <a:t>2</a:t>
            </a:r>
            <a:r>
              <a:rPr lang="fr-CA" sz="2000" b="1" dirty="0" smtClean="0"/>
              <a:t> X</a:t>
            </a:r>
            <a:endParaRPr lang="fr-CA" sz="2000" b="1" dirty="0"/>
          </a:p>
        </p:txBody>
      </p:sp>
      <p:pic>
        <p:nvPicPr>
          <p:cNvPr id="10" name="Audio 9">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3"/>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250" advTm="39941">
        <p:fade/>
      </p:transition>
    </mc:Choice>
    <mc:Fallback xmlns="">
      <p:transition spd="slow" advTm="399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dirty="0" smtClean="0"/>
              <a:t>Technique C</a:t>
            </a:r>
            <a:endParaRPr lang="fr-CA" dirty="0"/>
          </a:p>
        </p:txBody>
      </p:sp>
      <p:pic>
        <p:nvPicPr>
          <p:cNvPr id="7" name="Espace réservé du contenu 5"/>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2766620" y="1564380"/>
            <a:ext cx="3600000" cy="4680000"/>
          </a:xfrm>
          <a:prstGeom prst="rect">
            <a:avLst/>
          </a:prstGeom>
          <a:ln>
            <a:noFill/>
          </a:ln>
          <a:effectLst/>
        </p:spPr>
      </p:pic>
      <p:sp>
        <p:nvSpPr>
          <p:cNvPr id="8" name="ZoneTexte 7"/>
          <p:cNvSpPr txBox="1"/>
          <p:nvPr/>
        </p:nvSpPr>
        <p:spPr>
          <a:xfrm>
            <a:off x="5692303" y="5136579"/>
            <a:ext cx="316524" cy="400110"/>
          </a:xfrm>
          <a:prstGeom prst="rect">
            <a:avLst/>
          </a:prstGeom>
          <a:noFill/>
        </p:spPr>
        <p:txBody>
          <a:bodyPr wrap="square" rtlCol="0">
            <a:spAutoFit/>
          </a:bodyPr>
          <a:lstStyle/>
          <a:p>
            <a:r>
              <a:rPr lang="en-CA" sz="2000" b="1" dirty="0"/>
              <a:t>C</a:t>
            </a:r>
            <a:endParaRPr lang="fr-CA" sz="2000" b="1" dirty="0"/>
          </a:p>
        </p:txBody>
      </p:sp>
      <p:pic>
        <p:nvPicPr>
          <p:cNvPr id="14" name="Audio 1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24049">
        <p:fade/>
      </p:transition>
    </mc:Choice>
    <mc:Fallback xmlns="">
      <p:transition spd="med" advTm="2404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PRÉCAUTIONS ADDITIONNELLES</a:t>
            </a:r>
            <a:br>
              <a:rPr lang="fr-CA" dirty="0" smtClean="0"/>
            </a:br>
            <a:r>
              <a:rPr lang="fr-CA" dirty="0" smtClean="0"/>
              <a:t>« GOUTTELETTES »</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24</a:t>
            </a:fld>
            <a:endParaRPr lang="fr-CA"/>
          </a:p>
        </p:txBody>
      </p:sp>
      <p:pic>
        <p:nvPicPr>
          <p:cNvPr id="6" name="Espace réservé du contenu 5"/>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2764225" y="1591668"/>
            <a:ext cx="3600000" cy="4680000"/>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27569">
        <p:fade/>
      </p:transition>
    </mc:Choice>
    <mc:Fallback xmlns="">
      <p:transition spd="med" advTm="275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r>
              <a:rPr lang="fr-CA" dirty="0"/>
              <a:t>PRÉCAUTIONS </a:t>
            </a:r>
            <a:r>
              <a:rPr lang="fr-CA" dirty="0" smtClean="0"/>
              <a:t>ADDITIONNELLES « GOUTTELETTES - CONTACT »</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25</a:t>
            </a:fld>
            <a:endParaRPr lang="fr-CA"/>
          </a:p>
        </p:txBody>
      </p:sp>
      <p:sp>
        <p:nvSpPr>
          <p:cNvPr id="7" name="ZoneTexte 6"/>
          <p:cNvSpPr txBox="1"/>
          <p:nvPr/>
        </p:nvSpPr>
        <p:spPr>
          <a:xfrm>
            <a:off x="5650820" y="5254715"/>
            <a:ext cx="316524" cy="400110"/>
          </a:xfrm>
          <a:prstGeom prst="rect">
            <a:avLst/>
          </a:prstGeom>
          <a:noFill/>
        </p:spPr>
        <p:txBody>
          <a:bodyPr wrap="square" rtlCol="0">
            <a:spAutoFit/>
          </a:bodyPr>
          <a:lstStyle/>
          <a:p>
            <a:r>
              <a:rPr lang="en-CA" sz="2000" b="1" dirty="0"/>
              <a:t>C</a:t>
            </a:r>
            <a:endParaRPr lang="fr-CA" sz="2000" b="1" dirty="0"/>
          </a:p>
        </p:txBody>
      </p:sp>
      <p:pic>
        <p:nvPicPr>
          <p:cNvPr id="8" name="Espace réservé du contenu 5"/>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2538742" y="1548726"/>
            <a:ext cx="3600000" cy="4680000"/>
          </a:xfrm>
          <a:prstGeom prst="rect">
            <a:avLst/>
          </a:prstGeom>
          <a:ln w="6350">
            <a:solidFill>
              <a:schemeClr val="tx1"/>
            </a:solidFill>
          </a:ln>
        </p:spPr>
      </p:pic>
      <p:sp>
        <p:nvSpPr>
          <p:cNvPr id="6" name="ZoneTexte 5"/>
          <p:cNvSpPr txBox="1"/>
          <p:nvPr/>
        </p:nvSpPr>
        <p:spPr>
          <a:xfrm>
            <a:off x="5456562" y="5148009"/>
            <a:ext cx="316524" cy="400110"/>
          </a:xfrm>
          <a:prstGeom prst="rect">
            <a:avLst/>
          </a:prstGeom>
          <a:noFill/>
        </p:spPr>
        <p:txBody>
          <a:bodyPr wrap="square" rtlCol="0">
            <a:spAutoFit/>
          </a:bodyPr>
          <a:lstStyle/>
          <a:p>
            <a:r>
              <a:rPr lang="en-CA" sz="2000" b="1" dirty="0" smtClean="0"/>
              <a:t>A</a:t>
            </a:r>
            <a:endParaRPr lang="fr-CA" sz="2000" b="1" dirty="0"/>
          </a:p>
        </p:txBody>
      </p:sp>
      <p:pic>
        <p:nvPicPr>
          <p:cNvPr id="10" name="Audio 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23227">
        <p:fade/>
      </p:transition>
    </mc:Choice>
    <mc:Fallback xmlns="">
      <p:transition spd="med" advTm="2322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PRÉCAUTIONS ADDITIONNELLES</a:t>
            </a:r>
            <a:br>
              <a:rPr lang="fr-CA" dirty="0" smtClean="0"/>
            </a:br>
            <a:r>
              <a:rPr lang="fr-CA" dirty="0" smtClean="0"/>
              <a:t>« GOUTTELETTES – CONTACT + »</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26</a:t>
            </a:fld>
            <a:endParaRPr lang="fr-CA"/>
          </a:p>
        </p:txBody>
      </p:sp>
      <p:sp>
        <p:nvSpPr>
          <p:cNvPr id="6" name="ZoneTexte 5"/>
          <p:cNvSpPr txBox="1"/>
          <p:nvPr/>
        </p:nvSpPr>
        <p:spPr>
          <a:xfrm>
            <a:off x="5685989" y="5240215"/>
            <a:ext cx="316524" cy="400110"/>
          </a:xfrm>
          <a:prstGeom prst="rect">
            <a:avLst/>
          </a:prstGeom>
          <a:noFill/>
        </p:spPr>
        <p:txBody>
          <a:bodyPr wrap="square" rtlCol="0">
            <a:spAutoFit/>
          </a:bodyPr>
          <a:lstStyle/>
          <a:p>
            <a:r>
              <a:rPr lang="en-CA" sz="2000" b="1" dirty="0" smtClean="0"/>
              <a:t>A</a:t>
            </a:r>
            <a:endParaRPr lang="fr-CA" sz="2000" b="1" dirty="0"/>
          </a:p>
        </p:txBody>
      </p:sp>
      <p:pic>
        <p:nvPicPr>
          <p:cNvPr id="7" name="Espace réservé du contenu 5"/>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2687333" y="1712622"/>
            <a:ext cx="3600000" cy="4680000"/>
          </a:xfrm>
          <a:prstGeom prst="rect">
            <a:avLst/>
          </a:prstGeom>
        </p:spPr>
      </p:pic>
      <p:sp>
        <p:nvSpPr>
          <p:cNvPr id="8" name="ZoneTexte 7"/>
          <p:cNvSpPr txBox="1"/>
          <p:nvPr/>
        </p:nvSpPr>
        <p:spPr>
          <a:xfrm>
            <a:off x="5582024" y="5309011"/>
            <a:ext cx="316524" cy="400110"/>
          </a:xfrm>
          <a:prstGeom prst="rect">
            <a:avLst/>
          </a:prstGeom>
          <a:noFill/>
        </p:spPr>
        <p:txBody>
          <a:bodyPr wrap="square" rtlCol="0">
            <a:spAutoFit/>
          </a:bodyPr>
          <a:lstStyle/>
          <a:p>
            <a:r>
              <a:rPr lang="en-CA" sz="2000" b="1" dirty="0"/>
              <a:t>C</a:t>
            </a:r>
            <a:endParaRPr lang="fr-CA" sz="2000" b="1" dirty="0"/>
          </a:p>
        </p:txBody>
      </p:sp>
      <p:pic>
        <p:nvPicPr>
          <p:cNvPr id="13" name="Audio 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27784">
        <p:fade/>
      </p:transition>
    </mc:Choice>
    <mc:Fallback xmlns="">
      <p:transition spd="med" advTm="2778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r>
              <a:rPr lang="fr-CA" dirty="0"/>
              <a:t>PRÉCAUTIONS ADDITIONNELLES</a:t>
            </a:r>
            <a:br>
              <a:rPr lang="fr-CA" dirty="0"/>
            </a:br>
            <a:r>
              <a:rPr lang="fr-CA" dirty="0" smtClean="0"/>
              <a:t>« AÉRIENNES »</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27</a:t>
            </a:fld>
            <a:endParaRPr lang="fr-CA"/>
          </a:p>
        </p:txBody>
      </p:sp>
      <p:pic>
        <p:nvPicPr>
          <p:cNvPr id="8" name="Espace réservé du contenu 5"/>
          <p:cNvPicPr/>
          <p:nvPr/>
        </p:nvPicPr>
        <p:blipFill>
          <a:blip r:embed="rId5" cstate="print">
            <a:extLst>
              <a:ext uri="{28A0092B-C50C-407E-A947-70E740481C1C}">
                <a14:useLocalDpi xmlns:a14="http://schemas.microsoft.com/office/drawing/2010/main" val="0"/>
              </a:ext>
            </a:extLst>
          </a:blip>
          <a:stretch>
            <a:fillRect/>
          </a:stretch>
        </p:blipFill>
        <p:spPr>
          <a:xfrm>
            <a:off x="2558485" y="1513876"/>
            <a:ext cx="3600000" cy="4680000"/>
          </a:xfrm>
          <a:prstGeom prst="rect">
            <a:avLst/>
          </a:prstGeom>
        </p:spPr>
      </p:pic>
      <p:pic>
        <p:nvPicPr>
          <p:cNvPr id="13" name="Audio 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4460">
        <p:fade/>
      </p:transition>
    </mc:Choice>
    <mc:Fallback xmlns="">
      <p:transition spd="med" advTm="3446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sz="3600" dirty="0" smtClean="0"/>
              <a:t>Votre collaboration est requise</a:t>
            </a:r>
            <a:br>
              <a:rPr lang="fr-CA" sz="3600" dirty="0" smtClean="0"/>
            </a:br>
            <a:r>
              <a:rPr lang="fr-CA" sz="3600" dirty="0" smtClean="0"/>
              <a:t>pour des soins sécuritaires!</a:t>
            </a:r>
            <a:endParaRPr lang="fr-CA" dirty="0"/>
          </a:p>
        </p:txBody>
      </p:sp>
      <p:sp>
        <p:nvSpPr>
          <p:cNvPr id="5" name="Espace réservé du texte 4"/>
          <p:cNvSpPr>
            <a:spLocks noGrp="1"/>
          </p:cNvSpPr>
          <p:nvPr>
            <p:ph type="body" idx="1"/>
          </p:nvPr>
        </p:nvSpPr>
        <p:spPr/>
        <p:txBody>
          <a:bodyPr/>
          <a:lstStyle/>
          <a:p>
            <a:pPr algn="ctr"/>
            <a:r>
              <a:rPr lang="fr-CA" dirty="0" smtClean="0"/>
              <a:t>.</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28</a:t>
            </a:fld>
            <a:endParaRPr lang="fr-CA"/>
          </a:p>
        </p:txBody>
      </p:sp>
      <p:pic>
        <p:nvPicPr>
          <p:cNvPr id="2050" name="Picture 2" descr="Résultat d’images pour thumb up 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5448" y="1243997"/>
            <a:ext cx="2585119" cy="1996507"/>
          </a:xfrm>
          <a:prstGeom prst="rect">
            <a:avLst/>
          </a:prstGeom>
          <a:noFill/>
          <a:extLst>
            <a:ext uri="{909E8E84-426E-40DD-AFC4-6F175D3DCCD1}">
              <a14:hiddenFill xmlns:a14="http://schemas.microsoft.com/office/drawing/2010/main">
                <a:solidFill>
                  <a:srgbClr val="FFFFFF"/>
                </a:solidFill>
              </a14:hiddenFill>
            </a:ext>
          </a:extLst>
        </p:spPr>
      </p:pic>
      <p:pic>
        <p:nvPicPr>
          <p:cNvPr id="12" name="Audio 1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5687">
        <p:fade/>
      </p:transition>
    </mc:Choice>
    <mc:Fallback xmlns="">
      <p:transition spd="med" advTm="568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par>
                          <p:cTn id="7" fill="hold">
                            <p:stCondLst>
                              <p:cond delay="0"/>
                            </p:stCondLst>
                            <p:childTnLst>
                              <p:par>
                                <p:cTn id="8" presetID="22" presetClass="entr" presetSubtype="4" fill="hold" nodeType="after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wipe(down)">
                                      <p:cBhvr>
                                        <p:cTn id="10" dur="500"/>
                                        <p:tgtEl>
                                          <p:spTgt spid="2050"/>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12"/>
                </p:tgtEl>
              </p:cMediaNode>
            </p:audio>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Évaluation</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29</a:t>
            </a:fld>
            <a:endParaRPr lang="fr-CA"/>
          </a:p>
        </p:txBody>
      </p:sp>
      <p:pic>
        <p:nvPicPr>
          <p:cNvPr id="1026" name="Picture 2" descr="Résultat d’images pour monkey survey français">
            <a:hlinkClick r:id="rId6"/>
          </p:cNvPr>
          <p:cNvPicPr>
            <a:picLocks noGrp="1" noChangeAspect="1" noChangeArrowheads="1"/>
          </p:cNvPicPr>
          <p:nvPr>
            <p:ph idx="1"/>
          </p:nvPr>
        </p:nvPicPr>
        <p:blipFill>
          <a:blip r:embed="rId7">
            <a:extLst>
              <a:ext uri="{28A0092B-C50C-407E-A947-70E740481C1C}">
                <a14:useLocalDpi xmlns:a14="http://schemas.microsoft.com/office/drawing/2010/main" val="0"/>
              </a:ext>
            </a:extLst>
          </a:blip>
          <a:srcRect/>
          <a:stretch>
            <a:fillRect/>
          </a:stretch>
        </p:blipFill>
        <p:spPr bwMode="auto">
          <a:xfrm>
            <a:off x="628650" y="2038973"/>
            <a:ext cx="7886700" cy="3643655"/>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1588770" y="1565910"/>
            <a:ext cx="6183630" cy="777240"/>
          </a:xfrm>
          <a:prstGeom prst="rect">
            <a:avLst/>
          </a:prstGeom>
          <a:noFill/>
        </p:spPr>
        <p:txBody>
          <a:bodyPr wrap="square" rtlCol="0">
            <a:spAutoFit/>
          </a:bodyPr>
          <a:lstStyle/>
          <a:p>
            <a:endParaRPr lang="fr-CA" dirty="0"/>
          </a:p>
        </p:txBody>
      </p:sp>
      <p:sp>
        <p:nvSpPr>
          <p:cNvPr id="8" name="ZoneTexte 7"/>
          <p:cNvSpPr txBox="1"/>
          <p:nvPr/>
        </p:nvSpPr>
        <p:spPr>
          <a:xfrm>
            <a:off x="1741170" y="1718310"/>
            <a:ext cx="6577330" cy="646331"/>
          </a:xfrm>
          <a:prstGeom prst="rect">
            <a:avLst/>
          </a:prstGeom>
          <a:noFill/>
        </p:spPr>
        <p:txBody>
          <a:bodyPr wrap="square" rtlCol="0">
            <a:spAutoFit/>
          </a:bodyPr>
          <a:lstStyle/>
          <a:p>
            <a:r>
              <a:rPr lang="fr-CA" dirty="0"/>
              <a:t> </a:t>
            </a:r>
            <a:r>
              <a:rPr lang="fr-CA" dirty="0">
                <a:hlinkClick r:id="rId6"/>
              </a:rPr>
              <a:t>https://</a:t>
            </a:r>
            <a:r>
              <a:rPr lang="fr-CA" dirty="0" smtClean="0">
                <a:hlinkClick r:id="rId6"/>
              </a:rPr>
              <a:t>fr.surveymonkey.com/r/formation_PA_hebergement</a:t>
            </a:r>
            <a:endParaRPr lang="fr-CA" dirty="0" smtClean="0"/>
          </a:p>
          <a:p>
            <a:endParaRPr lang="fr-CA" dirty="0"/>
          </a:p>
        </p:txBody>
      </p:sp>
      <p:pic>
        <p:nvPicPr>
          <p:cNvPr id="19" name="Audio 18">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318500" y="6032500"/>
            <a:ext cx="609600" cy="609600"/>
          </a:xfrm>
          <a:prstGeom prst="rect">
            <a:avLst/>
          </a:prstGeom>
        </p:spPr>
      </p:pic>
    </p:spTree>
    <p:custDataLst>
      <p:tags r:id="rId1"/>
    </p:custDataLst>
    <p:extLst>
      <p:ext uri="{BB962C8B-B14F-4D97-AF65-F5344CB8AC3E}">
        <p14:creationId xmlns:p14="http://schemas.microsoft.com/office/powerpoint/2010/main" val="420264219"/>
      </p:ext>
    </p:extLst>
  </p:cSld>
  <p:clrMapOvr>
    <a:masterClrMapping/>
  </p:clrMapOvr>
  <mc:AlternateContent xmlns:mc="http://schemas.openxmlformats.org/markup-compatibility/2006" xmlns:p14="http://schemas.microsoft.com/office/powerpoint/2010/main">
    <mc:Choice Requires="p14">
      <p:transition spd="med" p14:dur="700" advClick="0" advTm="23167">
        <p:fade/>
      </p:transition>
    </mc:Choice>
    <mc:Fallback xmlns="">
      <p:transition spd="med" advClick="0" advTm="2316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ragab01\AppData\Local\Microsoft\Windows\Temporary Internet Files\Content.IE5\X4VBIVT8\monitor-309523_960_720[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4841" y="1475873"/>
            <a:ext cx="5438274" cy="5154257"/>
          </a:xfrm>
          <a:prstGeom prst="rect">
            <a:avLst/>
          </a:prstGeom>
          <a:ln w="25400">
            <a:noFill/>
            <a:tailEnd type="oval"/>
          </a:ln>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normAutofit/>
          </a:bodyPr>
          <a:lstStyle/>
          <a:p>
            <a:pPr algn="ctr"/>
            <a:r>
              <a:rPr lang="fr-CA" sz="2800" dirty="0" smtClean="0"/>
              <a:t>Service de prévention et contrôle</a:t>
            </a:r>
            <a:br>
              <a:rPr lang="fr-CA" sz="2800" dirty="0" smtClean="0"/>
            </a:br>
            <a:r>
              <a:rPr lang="fr-CA" sz="2800" dirty="0" smtClean="0"/>
              <a:t>des infections</a:t>
            </a:r>
            <a:endParaRPr lang="fr-CA" sz="2800" dirty="0"/>
          </a:p>
        </p:txBody>
      </p:sp>
      <p:sp>
        <p:nvSpPr>
          <p:cNvPr id="4" name="Espace réservé du numéro de diapositive 3"/>
          <p:cNvSpPr>
            <a:spLocks noGrp="1"/>
          </p:cNvSpPr>
          <p:nvPr>
            <p:ph type="sldNum" sz="quarter" idx="12"/>
          </p:nvPr>
        </p:nvSpPr>
        <p:spPr>
          <a:prstGeom prst="rect">
            <a:avLst/>
          </a:prstGeom>
        </p:spPr>
        <p:txBody>
          <a:bodyPr/>
          <a:lstStyle/>
          <a:p>
            <a:pPr>
              <a:defRPr/>
            </a:pPr>
            <a:fld id="{2C739047-C49A-483F-BD3D-8E826AD6F4CC}" type="slidenum">
              <a:rPr lang="fr-FR" altLang="fr-FR" smtClean="0">
                <a:solidFill>
                  <a:prstClr val="white"/>
                </a:solidFill>
              </a:rPr>
              <a:t>3</a:t>
            </a:fld>
            <a:endParaRPr lang="fr-FR" altLang="fr-FR" dirty="0">
              <a:solidFill>
                <a:prstClr val="white"/>
              </a:solidFill>
            </a:endParaRPr>
          </a:p>
        </p:txBody>
      </p:sp>
      <p:pic>
        <p:nvPicPr>
          <p:cNvPr id="6" name="Image 5"/>
          <p:cNvPicPr>
            <a:picLocks noChangeAspect="1"/>
          </p:cNvPicPr>
          <p:nvPr/>
        </p:nvPicPr>
        <p:blipFill rotWithShape="1">
          <a:blip r:embed="rId6" cstate="print">
            <a:extLst>
              <a:ext uri="{28A0092B-C50C-407E-A947-70E740481C1C}">
                <a14:useLocalDpi xmlns:a14="http://schemas.microsoft.com/office/drawing/2010/main" val="0"/>
              </a:ext>
            </a:extLst>
          </a:blip>
          <a:srcRect l="16754" t="22251" r="26883" b="28642"/>
          <a:stretch/>
        </p:blipFill>
        <p:spPr>
          <a:xfrm rot="10800000">
            <a:off x="2125683" y="1615044"/>
            <a:ext cx="4934240" cy="3224240"/>
          </a:xfrm>
          <a:prstGeom prst="rect">
            <a:avLst/>
          </a:prstGeom>
        </p:spPr>
      </p:pic>
      <p:sp>
        <p:nvSpPr>
          <p:cNvPr id="3" name="Légende encadrée 1 2"/>
          <p:cNvSpPr/>
          <p:nvPr/>
        </p:nvSpPr>
        <p:spPr>
          <a:xfrm>
            <a:off x="-16044" y="3228473"/>
            <a:ext cx="1971675" cy="540000"/>
          </a:xfrm>
          <a:prstGeom prst="borderCallout1">
            <a:avLst>
              <a:gd name="adj1" fmla="val 47339"/>
              <a:gd name="adj2" fmla="val 101285"/>
              <a:gd name="adj3" fmla="val 46385"/>
              <a:gd name="adj4" fmla="val 126346"/>
            </a:avLst>
          </a:prstGeom>
          <a:ln w="25400">
            <a:tailEnd type="oval"/>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r>
              <a:rPr lang="fr-CA" sz="1100" dirty="0" smtClean="0"/>
              <a:t>Jean-François </a:t>
            </a:r>
            <a:r>
              <a:rPr lang="fr-CA" sz="1100" dirty="0"/>
              <a:t>Laplante </a:t>
            </a:r>
          </a:p>
          <a:p>
            <a:pPr algn="ctr"/>
            <a:r>
              <a:rPr lang="fr-CA" sz="1100" dirty="0" smtClean="0"/>
              <a:t>ICASI - Responsable </a:t>
            </a:r>
            <a:br>
              <a:rPr lang="fr-CA" sz="1100" dirty="0" smtClean="0"/>
            </a:br>
            <a:r>
              <a:rPr lang="fr-CA" sz="1100" dirty="0" smtClean="0"/>
              <a:t>Suroît</a:t>
            </a:r>
            <a:endParaRPr lang="fr-CA" sz="1100" dirty="0"/>
          </a:p>
        </p:txBody>
      </p:sp>
      <p:sp>
        <p:nvSpPr>
          <p:cNvPr id="7" name="Légende encadrée 1 6"/>
          <p:cNvSpPr/>
          <p:nvPr/>
        </p:nvSpPr>
        <p:spPr>
          <a:xfrm>
            <a:off x="7160801" y="3849873"/>
            <a:ext cx="1971675" cy="540000"/>
          </a:xfrm>
          <a:prstGeom prst="borderCallout1">
            <a:avLst>
              <a:gd name="adj1" fmla="val 18750"/>
              <a:gd name="adj2" fmla="val -8333"/>
              <a:gd name="adj3" fmla="val 15441"/>
              <a:gd name="adj4" fmla="val -48301"/>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err="1"/>
              <a:t>Joanie</a:t>
            </a:r>
            <a:r>
              <a:rPr lang="fr-CA" sz="1100" dirty="0"/>
              <a:t> </a:t>
            </a:r>
            <a:r>
              <a:rPr lang="fr-CA" sz="1100" dirty="0" smtClean="0"/>
              <a:t>Carrier</a:t>
            </a:r>
            <a:endParaRPr lang="fr-CA" sz="1100" dirty="0"/>
          </a:p>
          <a:p>
            <a:pPr algn="ctr"/>
            <a:r>
              <a:rPr lang="fr-CA" sz="1100" dirty="0"/>
              <a:t>CSI-PCI </a:t>
            </a:r>
            <a:r>
              <a:rPr lang="fr-CA" sz="1100" dirty="0" smtClean="0"/>
              <a:t/>
            </a:r>
            <a:br>
              <a:rPr lang="fr-CA" sz="1100" dirty="0" smtClean="0"/>
            </a:br>
            <a:r>
              <a:rPr lang="fr-CA" sz="1100" dirty="0" smtClean="0"/>
              <a:t>Jardins-Roussillon</a:t>
            </a:r>
            <a:endParaRPr lang="fr-CA" sz="1100" dirty="0"/>
          </a:p>
        </p:txBody>
      </p:sp>
      <p:sp>
        <p:nvSpPr>
          <p:cNvPr id="8" name="Légende encadrée 1 7"/>
          <p:cNvSpPr/>
          <p:nvPr/>
        </p:nvSpPr>
        <p:spPr>
          <a:xfrm>
            <a:off x="-47332" y="1341285"/>
            <a:ext cx="1971675" cy="540000"/>
          </a:xfrm>
          <a:prstGeom prst="borderCallout1">
            <a:avLst>
              <a:gd name="adj1" fmla="val 45270"/>
              <a:gd name="adj2" fmla="val 100112"/>
              <a:gd name="adj3" fmla="val 173916"/>
              <a:gd name="adj4" fmla="val 201441"/>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a:t>Annie </a:t>
            </a:r>
            <a:r>
              <a:rPr lang="fr-CA" sz="1100" dirty="0" smtClean="0"/>
              <a:t>Marceau</a:t>
            </a:r>
            <a:endParaRPr lang="fr-CA" sz="1100" dirty="0"/>
          </a:p>
          <a:p>
            <a:pPr algn="ctr"/>
            <a:r>
              <a:rPr lang="fr-CA" sz="1100" dirty="0" smtClean="0"/>
              <a:t>ICASI - Responsable </a:t>
            </a:r>
            <a:br>
              <a:rPr lang="fr-CA" sz="1100" dirty="0" smtClean="0"/>
            </a:br>
            <a:r>
              <a:rPr lang="fr-CA" sz="1100" dirty="0" smtClean="0"/>
              <a:t>Jardins-Roussillon</a:t>
            </a:r>
            <a:endParaRPr lang="fr-CA" sz="1100" dirty="0"/>
          </a:p>
        </p:txBody>
      </p:sp>
      <p:sp>
        <p:nvSpPr>
          <p:cNvPr id="9" name="Légende encadrée 1 8"/>
          <p:cNvSpPr/>
          <p:nvPr/>
        </p:nvSpPr>
        <p:spPr>
          <a:xfrm>
            <a:off x="0" y="4172067"/>
            <a:ext cx="1971675" cy="540000"/>
          </a:xfrm>
          <a:prstGeom prst="borderCallout1">
            <a:avLst>
              <a:gd name="adj1" fmla="val 22429"/>
              <a:gd name="adj2" fmla="val 103080"/>
              <a:gd name="adj3" fmla="val 7733"/>
              <a:gd name="adj4" fmla="val 147199"/>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a:t>Chantal </a:t>
            </a:r>
            <a:r>
              <a:rPr lang="fr-CA" sz="1100" dirty="0" err="1" smtClean="0"/>
              <a:t>Belisle</a:t>
            </a:r>
            <a:endParaRPr lang="fr-CA" sz="1100" dirty="0"/>
          </a:p>
          <a:p>
            <a:pPr algn="ctr"/>
            <a:r>
              <a:rPr lang="fr-CA" sz="1100" dirty="0" smtClean="0"/>
              <a:t>CSI-PCI</a:t>
            </a:r>
            <a:br>
              <a:rPr lang="fr-CA" sz="1100" dirty="0" smtClean="0"/>
            </a:br>
            <a:r>
              <a:rPr lang="fr-CA" sz="1100" dirty="0" smtClean="0"/>
              <a:t>Jardins-Roussillon</a:t>
            </a:r>
            <a:endParaRPr lang="fr-CA" sz="1100" dirty="0"/>
          </a:p>
        </p:txBody>
      </p:sp>
      <p:sp>
        <p:nvSpPr>
          <p:cNvPr id="10" name="Légende encadrée 1 9"/>
          <p:cNvSpPr/>
          <p:nvPr/>
        </p:nvSpPr>
        <p:spPr>
          <a:xfrm>
            <a:off x="7203613" y="2595579"/>
            <a:ext cx="1971675" cy="540000"/>
          </a:xfrm>
          <a:prstGeom prst="borderCallout1">
            <a:avLst>
              <a:gd name="adj1" fmla="val 51018"/>
              <a:gd name="adj2" fmla="val 87"/>
              <a:gd name="adj3" fmla="val 53283"/>
              <a:gd name="adj4" fmla="val -22238"/>
            </a:avLst>
          </a:prstGeom>
          <a:ln w="25400">
            <a:tailEnd type="oval"/>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r>
              <a:rPr lang="fr-CA" sz="1100" dirty="0"/>
              <a:t>Gabriel </a:t>
            </a:r>
            <a:r>
              <a:rPr lang="fr-CA" sz="1100" dirty="0" err="1" smtClean="0"/>
              <a:t>Cragnolini</a:t>
            </a:r>
            <a:endParaRPr lang="fr-CA" sz="1100" dirty="0"/>
          </a:p>
          <a:p>
            <a:pPr algn="ctr"/>
            <a:r>
              <a:rPr lang="fr-CA" sz="1100" dirty="0"/>
              <a:t> </a:t>
            </a:r>
            <a:r>
              <a:rPr lang="fr-CA" sz="1100" dirty="0" smtClean="0"/>
              <a:t>ICASI - Responsable </a:t>
            </a:r>
            <a:br>
              <a:rPr lang="fr-CA" sz="1100" dirty="0" smtClean="0"/>
            </a:br>
            <a:r>
              <a:rPr lang="fr-CA" sz="1100" dirty="0" smtClean="0"/>
              <a:t>Vaudreuil-</a:t>
            </a:r>
            <a:r>
              <a:rPr lang="fr-CA" sz="1100" dirty="0" err="1" smtClean="0"/>
              <a:t>Soulanges</a:t>
            </a:r>
            <a:endParaRPr lang="fr-CA" sz="1100" dirty="0"/>
          </a:p>
        </p:txBody>
      </p:sp>
      <p:sp>
        <p:nvSpPr>
          <p:cNvPr id="11" name="Légende encadrée 1 10"/>
          <p:cNvSpPr/>
          <p:nvPr/>
        </p:nvSpPr>
        <p:spPr>
          <a:xfrm>
            <a:off x="7160805" y="1341285"/>
            <a:ext cx="1971675" cy="540000"/>
          </a:xfrm>
          <a:prstGeom prst="borderCallout1">
            <a:avLst>
              <a:gd name="adj1" fmla="val 49011"/>
              <a:gd name="adj2" fmla="val -2322"/>
              <a:gd name="adj3" fmla="val 178190"/>
              <a:gd name="adj4" fmla="val -87454"/>
            </a:avLst>
          </a:prstGeom>
          <a:ln w="25400">
            <a:tailEnd type="oval"/>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r>
              <a:rPr lang="fr-CA" sz="1100" dirty="0"/>
              <a:t>Isabelle </a:t>
            </a:r>
            <a:r>
              <a:rPr lang="fr-CA" sz="1100" dirty="0" err="1" smtClean="0"/>
              <a:t>Laperrière</a:t>
            </a:r>
            <a:endParaRPr lang="fr-CA" sz="1100" dirty="0"/>
          </a:p>
          <a:p>
            <a:pPr algn="ctr"/>
            <a:r>
              <a:rPr lang="fr-CA" sz="1100" dirty="0"/>
              <a:t>Adjointe au </a:t>
            </a:r>
            <a:r>
              <a:rPr lang="fr-CA" sz="1100" dirty="0" smtClean="0"/>
              <a:t>directeur PCI</a:t>
            </a:r>
          </a:p>
          <a:p>
            <a:pPr algn="ctr"/>
            <a:r>
              <a:rPr lang="fr-CA" sz="1100" dirty="0" smtClean="0"/>
              <a:t>CISSSMO</a:t>
            </a:r>
            <a:endParaRPr lang="fr-CA" sz="1100" dirty="0"/>
          </a:p>
        </p:txBody>
      </p:sp>
      <p:sp>
        <p:nvSpPr>
          <p:cNvPr id="12" name="Légende encadrée 1 11"/>
          <p:cNvSpPr/>
          <p:nvPr/>
        </p:nvSpPr>
        <p:spPr>
          <a:xfrm>
            <a:off x="7184564" y="5104168"/>
            <a:ext cx="1971675" cy="540000"/>
          </a:xfrm>
          <a:prstGeom prst="borderCallout1">
            <a:avLst>
              <a:gd name="adj1" fmla="val 48819"/>
              <a:gd name="adj2" fmla="val 690"/>
              <a:gd name="adj3" fmla="val -142721"/>
              <a:gd name="adj4" fmla="val -108487"/>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err="1"/>
              <a:t>Lisanne</a:t>
            </a:r>
            <a:r>
              <a:rPr lang="fr-CA" sz="1100" dirty="0"/>
              <a:t> </a:t>
            </a:r>
            <a:r>
              <a:rPr lang="fr-CA" sz="1100" dirty="0" smtClean="0"/>
              <a:t>Roy </a:t>
            </a:r>
          </a:p>
          <a:p>
            <a:pPr algn="ctr"/>
            <a:r>
              <a:rPr lang="fr-CA" sz="1100" dirty="0" smtClean="0"/>
              <a:t>CSI-PCI</a:t>
            </a:r>
            <a:br>
              <a:rPr lang="fr-CA" sz="1100" dirty="0" smtClean="0"/>
            </a:br>
            <a:r>
              <a:rPr lang="fr-CA" sz="1100" dirty="0" smtClean="0"/>
              <a:t>Suroît</a:t>
            </a:r>
            <a:endParaRPr lang="fr-CA" sz="1100" dirty="0"/>
          </a:p>
        </p:txBody>
      </p:sp>
      <p:sp>
        <p:nvSpPr>
          <p:cNvPr id="13" name="Légende encadrée 1 12"/>
          <p:cNvSpPr/>
          <p:nvPr/>
        </p:nvSpPr>
        <p:spPr>
          <a:xfrm>
            <a:off x="-6122" y="5115662"/>
            <a:ext cx="1971675" cy="540000"/>
          </a:xfrm>
          <a:prstGeom prst="borderCallout1">
            <a:avLst>
              <a:gd name="adj1" fmla="val 3479"/>
              <a:gd name="adj2" fmla="val 48885"/>
              <a:gd name="adj3" fmla="val -122189"/>
              <a:gd name="adj4" fmla="val 202301"/>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a:t>Martha </a:t>
            </a:r>
            <a:r>
              <a:rPr lang="fr-CA" sz="1100" dirty="0" err="1" smtClean="0"/>
              <a:t>Florez</a:t>
            </a:r>
            <a:endParaRPr lang="fr-CA" sz="1100" dirty="0"/>
          </a:p>
          <a:p>
            <a:pPr algn="ctr"/>
            <a:r>
              <a:rPr lang="fr-CA" sz="1100" dirty="0" smtClean="0"/>
              <a:t>CSI-PCI</a:t>
            </a:r>
            <a:br>
              <a:rPr lang="fr-CA" sz="1100" dirty="0" smtClean="0"/>
            </a:br>
            <a:r>
              <a:rPr lang="fr-CA" sz="1100" dirty="0" smtClean="0"/>
              <a:t>Suroît</a:t>
            </a:r>
            <a:endParaRPr lang="fr-CA" sz="1100" dirty="0"/>
          </a:p>
        </p:txBody>
      </p:sp>
      <p:sp>
        <p:nvSpPr>
          <p:cNvPr id="15" name="Légende encadrée 1 14"/>
          <p:cNvSpPr/>
          <p:nvPr/>
        </p:nvSpPr>
        <p:spPr>
          <a:xfrm>
            <a:off x="-47332" y="2284879"/>
            <a:ext cx="1971675" cy="540000"/>
          </a:xfrm>
          <a:prstGeom prst="borderCallout1">
            <a:avLst>
              <a:gd name="adj1" fmla="val 97200"/>
              <a:gd name="adj2" fmla="val 100069"/>
              <a:gd name="adj3" fmla="val 92586"/>
              <a:gd name="adj4" fmla="val 158331"/>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smtClean="0"/>
              <a:t>Émilie Ouellette</a:t>
            </a:r>
          </a:p>
          <a:p>
            <a:pPr algn="ctr"/>
            <a:r>
              <a:rPr lang="fr-CA" sz="1100" dirty="0" smtClean="0"/>
              <a:t>CSI-PCI</a:t>
            </a:r>
            <a:br>
              <a:rPr lang="fr-CA" sz="1100" dirty="0" smtClean="0"/>
            </a:br>
            <a:r>
              <a:rPr lang="fr-CA" sz="1100" dirty="0" smtClean="0"/>
              <a:t>Suroît</a:t>
            </a:r>
            <a:endParaRPr lang="fr-CA" sz="1100"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137674111"/>
      </p:ext>
    </p:extLst>
  </p:cSld>
  <p:clrMapOvr>
    <a:masterClrMapping/>
  </p:clrMapOvr>
  <mc:AlternateContent xmlns:mc="http://schemas.openxmlformats.org/markup-compatibility/2006" xmlns:p14="http://schemas.microsoft.com/office/powerpoint/2010/main">
    <mc:Choice Requires="p14">
      <p:transition spd="med" p14:dur="700" advTm="9906">
        <p:fade/>
      </p:transition>
    </mc:Choice>
    <mc:Fallback xmlns="">
      <p:transition spd="med" advTm="990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par>
                          <p:cTn id="7" fill="hold">
                            <p:stCondLst>
                              <p:cond delay="1"/>
                            </p:stCondLst>
                            <p:childTnLst>
                              <p:par>
                                <p:cTn id="8" presetID="22" presetClass="entr" presetSubtype="8"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1000"/>
                                        <p:tgtEl>
                                          <p:spTgt spid="8"/>
                                        </p:tgtEl>
                                      </p:cBhvr>
                                    </p:animEffect>
                                  </p:childTnLst>
                                </p:cTn>
                              </p:par>
                            </p:childTnLst>
                          </p:cTn>
                        </p:par>
                        <p:par>
                          <p:cTn id="11" fill="hold">
                            <p:stCondLst>
                              <p:cond delay="1001"/>
                            </p:stCondLst>
                            <p:childTnLst>
                              <p:par>
                                <p:cTn id="12" presetID="22" presetClass="entr" presetSubtype="8"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1000"/>
                                        <p:tgtEl>
                                          <p:spTgt spid="15"/>
                                        </p:tgtEl>
                                      </p:cBhvr>
                                    </p:animEffect>
                                  </p:childTnLst>
                                </p:cTn>
                              </p:par>
                            </p:childTnLst>
                          </p:cTn>
                        </p:par>
                        <p:par>
                          <p:cTn id="15" fill="hold">
                            <p:stCondLst>
                              <p:cond delay="2001"/>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1000"/>
                                        <p:tgtEl>
                                          <p:spTgt spid="3"/>
                                        </p:tgtEl>
                                      </p:cBhvr>
                                    </p:animEffect>
                                  </p:childTnLst>
                                </p:cTn>
                              </p:par>
                            </p:childTnLst>
                          </p:cTn>
                        </p:par>
                        <p:par>
                          <p:cTn id="19" fill="hold">
                            <p:stCondLst>
                              <p:cond delay="3001"/>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1000"/>
                                        <p:tgtEl>
                                          <p:spTgt spid="9"/>
                                        </p:tgtEl>
                                      </p:cBhvr>
                                    </p:animEffect>
                                  </p:childTnLst>
                                </p:cTn>
                              </p:par>
                            </p:childTnLst>
                          </p:cTn>
                        </p:par>
                        <p:par>
                          <p:cTn id="23" fill="hold">
                            <p:stCondLst>
                              <p:cond delay="4001"/>
                            </p:stCondLst>
                            <p:childTnLst>
                              <p:par>
                                <p:cTn id="24" presetID="22" presetClass="entr" presetSubtype="2"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right)">
                                      <p:cBhvr>
                                        <p:cTn id="26" dur="1000"/>
                                        <p:tgtEl>
                                          <p:spTgt spid="13"/>
                                        </p:tgtEl>
                                      </p:cBhvr>
                                    </p:animEffect>
                                  </p:childTnLst>
                                </p:cTn>
                              </p:par>
                            </p:childTnLst>
                          </p:cTn>
                        </p:par>
                        <p:par>
                          <p:cTn id="27" fill="hold">
                            <p:stCondLst>
                              <p:cond delay="5001"/>
                            </p:stCondLst>
                            <p:childTnLst>
                              <p:par>
                                <p:cTn id="28" presetID="22" presetClass="entr" presetSubtype="8"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1000"/>
                                        <p:tgtEl>
                                          <p:spTgt spid="11"/>
                                        </p:tgtEl>
                                      </p:cBhvr>
                                    </p:animEffect>
                                  </p:childTnLst>
                                </p:cTn>
                              </p:par>
                            </p:childTnLst>
                          </p:cTn>
                        </p:par>
                        <p:par>
                          <p:cTn id="31" fill="hold">
                            <p:stCondLst>
                              <p:cond delay="6001"/>
                            </p:stCondLst>
                            <p:childTnLst>
                              <p:par>
                                <p:cTn id="32" presetID="22" presetClass="entr" presetSubtype="8"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1000"/>
                                        <p:tgtEl>
                                          <p:spTgt spid="10"/>
                                        </p:tgtEl>
                                      </p:cBhvr>
                                    </p:animEffect>
                                  </p:childTnLst>
                                </p:cTn>
                              </p:par>
                            </p:childTnLst>
                          </p:cTn>
                        </p:par>
                        <p:par>
                          <p:cTn id="35" fill="hold">
                            <p:stCondLst>
                              <p:cond delay="7001"/>
                            </p:stCondLst>
                            <p:childTnLst>
                              <p:par>
                                <p:cTn id="36" presetID="22" presetClass="entr" presetSubtype="2"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right)">
                                      <p:cBhvr>
                                        <p:cTn id="38" dur="1000"/>
                                        <p:tgtEl>
                                          <p:spTgt spid="7"/>
                                        </p:tgtEl>
                                      </p:cBhvr>
                                    </p:animEffect>
                                  </p:childTnLst>
                                </p:cTn>
                              </p:par>
                            </p:childTnLst>
                          </p:cTn>
                        </p:par>
                        <p:par>
                          <p:cTn id="39" fill="hold">
                            <p:stCondLst>
                              <p:cond delay="8001"/>
                            </p:stCondLst>
                            <p:childTnLst>
                              <p:par>
                                <p:cTn id="40" presetID="22" presetClass="entr" presetSubtype="2"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right)">
                                      <p:cBhvr>
                                        <p:cTn id="4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3" fill="hold" display="0">
                  <p:stCondLst>
                    <p:cond delay="indefinite"/>
                  </p:stCondLst>
                  <p:endCondLst>
                    <p:cond evt="onStopAudio" delay="0">
                      <p:tgtEl>
                        <p:sldTgt/>
                      </p:tgtEl>
                    </p:cond>
                  </p:endCondLst>
                </p:cTn>
                <p:tgtEl>
                  <p:spTgt spid="5"/>
                </p:tgtEl>
              </p:cMediaNode>
            </p:audio>
          </p:childTnLst>
        </p:cTn>
      </p:par>
    </p:tnLst>
    <p:bldLst>
      <p:bldP spid="3" grpId="0" animBg="1"/>
      <p:bldP spid="7" grpId="0" animBg="1"/>
      <p:bldP spid="8" grpId="0" animBg="1"/>
      <p:bldP spid="9" grpId="0" animBg="1"/>
      <p:bldP spid="10" grpId="0" animBg="1"/>
      <p:bldP spid="11" grpId="0" animBg="1"/>
      <p:bldP spid="12" grpId="0" animBg="1"/>
      <p:bldP spid="13"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058333"/>
          </a:xfrm>
        </p:spPr>
        <p:txBody>
          <a:bodyPr>
            <a:normAutofit/>
          </a:bodyPr>
          <a:lstStyle/>
          <a:p>
            <a:r>
              <a:rPr lang="fr-CA" sz="2800" dirty="0" smtClean="0"/>
              <a:t>Service de prévention et contrôle des infections</a:t>
            </a:r>
            <a:endParaRPr lang="fr-CA" sz="2800" dirty="0"/>
          </a:p>
        </p:txBody>
      </p:sp>
      <p:sp>
        <p:nvSpPr>
          <p:cNvPr id="3" name="Espace réservé du contenu 2"/>
          <p:cNvSpPr>
            <a:spLocks noGrp="1"/>
          </p:cNvSpPr>
          <p:nvPr>
            <p:ph idx="1"/>
          </p:nvPr>
        </p:nvSpPr>
        <p:spPr>
          <a:xfrm>
            <a:off x="968991" y="1405467"/>
            <a:ext cx="6522671" cy="4910666"/>
          </a:xfrm>
        </p:spPr>
        <p:txBody>
          <a:bodyPr>
            <a:normAutofit/>
          </a:bodyPr>
          <a:lstStyle/>
          <a:p>
            <a:pPr marL="0" indent="0">
              <a:buNone/>
            </a:pPr>
            <a:r>
              <a:rPr lang="fr-CA" sz="2200" dirty="0" smtClean="0"/>
              <a:t>Collaborateurs :</a:t>
            </a:r>
          </a:p>
          <a:p>
            <a:r>
              <a:rPr lang="fr-CA" sz="2200" dirty="0" smtClean="0"/>
              <a:t>Isabelle Laperrière, </a:t>
            </a:r>
            <a:r>
              <a:rPr lang="fr-CA" sz="1900" dirty="0" smtClean="0"/>
              <a:t>Adjointe au DSI</a:t>
            </a:r>
          </a:p>
          <a:p>
            <a:r>
              <a:rPr lang="fr-CA" sz="2200" dirty="0" smtClean="0"/>
              <a:t>Annie Marceau, </a:t>
            </a:r>
            <a:r>
              <a:rPr lang="fr-CA" sz="1900" dirty="0" smtClean="0"/>
              <a:t>Responsable PCI – Jardins Roussillon</a:t>
            </a:r>
          </a:p>
          <a:p>
            <a:r>
              <a:rPr lang="fr-CA" sz="2200" dirty="0" smtClean="0"/>
              <a:t>Chantal </a:t>
            </a:r>
            <a:r>
              <a:rPr lang="fr-CA" sz="2200" dirty="0" err="1" smtClean="0"/>
              <a:t>Belisle</a:t>
            </a:r>
            <a:r>
              <a:rPr lang="fr-CA" sz="2200" dirty="0" smtClean="0"/>
              <a:t>, </a:t>
            </a:r>
            <a:r>
              <a:rPr lang="fr-CA" sz="1900" dirty="0" smtClean="0"/>
              <a:t>CSI-PCI</a:t>
            </a:r>
          </a:p>
          <a:p>
            <a:r>
              <a:rPr lang="fr-CA" sz="2200" dirty="0" err="1" smtClean="0"/>
              <a:t>Joanie</a:t>
            </a:r>
            <a:r>
              <a:rPr lang="fr-CA" sz="2200" dirty="0" smtClean="0"/>
              <a:t> Carrier, </a:t>
            </a:r>
            <a:r>
              <a:rPr lang="fr-CA" sz="1900" dirty="0" smtClean="0"/>
              <a:t>CSI-PCI</a:t>
            </a:r>
          </a:p>
          <a:p>
            <a:r>
              <a:rPr lang="fr-CA" sz="2200" dirty="0" smtClean="0"/>
              <a:t>Jean-François Laplante, </a:t>
            </a:r>
            <a:r>
              <a:rPr lang="fr-CA" sz="1900" dirty="0" smtClean="0"/>
              <a:t>Responsable PCI - Suroît</a:t>
            </a:r>
          </a:p>
          <a:p>
            <a:r>
              <a:rPr lang="fr-CA" sz="2200" dirty="0" err="1" smtClean="0"/>
              <a:t>Lisanne</a:t>
            </a:r>
            <a:r>
              <a:rPr lang="fr-CA" sz="2200" dirty="0" smtClean="0"/>
              <a:t> Roy, </a:t>
            </a:r>
            <a:r>
              <a:rPr lang="fr-CA" sz="1900" dirty="0" smtClean="0"/>
              <a:t>CSI-PCI</a:t>
            </a:r>
          </a:p>
          <a:p>
            <a:r>
              <a:rPr lang="fr-CA" sz="2200" dirty="0" smtClean="0"/>
              <a:t>Martha Florez, </a:t>
            </a:r>
            <a:r>
              <a:rPr lang="fr-CA" sz="1900" dirty="0" smtClean="0"/>
              <a:t>CSI-PCI</a:t>
            </a:r>
          </a:p>
          <a:p>
            <a:r>
              <a:rPr lang="en-CA" sz="2200" dirty="0" err="1" smtClean="0"/>
              <a:t>Émilie</a:t>
            </a:r>
            <a:r>
              <a:rPr lang="en-CA" sz="2200" dirty="0" smtClean="0"/>
              <a:t> Ouellet, CSI-PCI</a:t>
            </a:r>
            <a:endParaRPr lang="fr-CA" sz="2200" dirty="0" smtClean="0"/>
          </a:p>
          <a:p>
            <a:r>
              <a:rPr lang="fr-CA" sz="2200" dirty="0" smtClean="0"/>
              <a:t>Gabriel </a:t>
            </a:r>
            <a:r>
              <a:rPr lang="fr-CA" sz="2200" dirty="0" err="1" smtClean="0"/>
              <a:t>Cragnolini</a:t>
            </a:r>
            <a:r>
              <a:rPr lang="fr-CA" sz="1700" dirty="0" smtClean="0"/>
              <a:t>, </a:t>
            </a:r>
            <a:r>
              <a:rPr lang="fr-CA" sz="1900" dirty="0" smtClean="0"/>
              <a:t>Responsable PCI – Vaudreuil </a:t>
            </a:r>
            <a:r>
              <a:rPr lang="fr-CA" sz="1900" dirty="0" err="1" smtClean="0"/>
              <a:t>Soulanges</a:t>
            </a:r>
            <a:endParaRPr lang="fr-CA" sz="1900" dirty="0" smtClean="0"/>
          </a:p>
          <a:p>
            <a:endParaRPr lang="fr-CA" sz="1900" dirty="0" smtClean="0"/>
          </a:p>
          <a:p>
            <a:endParaRPr lang="fr-CA" sz="2400" dirty="0" smtClean="0"/>
          </a:p>
          <a:p>
            <a:endParaRPr lang="fr-CA" sz="24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30</a:t>
            </a:fld>
            <a:endParaRPr lang="fr-CA" dirty="0"/>
          </a:p>
        </p:txBody>
      </p:sp>
      <p:pic>
        <p:nvPicPr>
          <p:cNvPr id="10" name="Audio 9">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3400" advTm="10499">
        <p14:reveal/>
      </p:transition>
    </mc:Choice>
    <mc:Fallback xmlns="">
      <p:transition spd="slow" advTm="1049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noAutofit/>
          </a:bodyPr>
          <a:lstStyle/>
          <a:p>
            <a:r>
              <a:rPr lang="fr-CA" sz="2400" dirty="0" smtClean="0"/>
              <a:t>Précautions additionnelles contre la transmission des infections associées aux soins</a:t>
            </a:r>
            <a:endParaRPr lang="fr-CA" sz="2400" dirty="0"/>
          </a:p>
        </p:txBody>
      </p:sp>
      <p:sp>
        <p:nvSpPr>
          <p:cNvPr id="7" name="Espace réservé du contenu 6"/>
          <p:cNvSpPr>
            <a:spLocks noGrp="1"/>
          </p:cNvSpPr>
          <p:nvPr>
            <p:ph idx="1"/>
          </p:nvPr>
        </p:nvSpPr>
        <p:spPr>
          <a:xfrm>
            <a:off x="628650" y="1405467"/>
            <a:ext cx="4440655" cy="4910666"/>
          </a:xfrm>
        </p:spPr>
        <p:txBody>
          <a:bodyPr/>
          <a:lstStyle/>
          <a:p>
            <a:r>
              <a:rPr lang="fr-CA" dirty="0" smtClean="0"/>
              <a:t>Contenu développé à partir du document : «Les pratiques de base et précautions additionnelles visant à prévenir la transmission des infections dans les milieux de soins » </a:t>
            </a:r>
            <a:r>
              <a:rPr lang="fr-CA" dirty="0"/>
              <a:t/>
            </a:r>
            <a:br>
              <a:rPr lang="fr-CA" dirty="0"/>
            </a:br>
            <a:r>
              <a:rPr lang="fr-CA" sz="1400" dirty="0" smtClean="0"/>
              <a:t>(Agence de la </a:t>
            </a:r>
            <a:r>
              <a:rPr lang="fr-CA" sz="1400" dirty="0"/>
              <a:t>s</a:t>
            </a:r>
            <a:r>
              <a:rPr lang="fr-CA" sz="1400" dirty="0" smtClean="0"/>
              <a:t>anté </a:t>
            </a:r>
            <a:r>
              <a:rPr lang="fr-CA" sz="1400" dirty="0"/>
              <a:t>p</a:t>
            </a:r>
            <a:r>
              <a:rPr lang="fr-CA" sz="1400" dirty="0" smtClean="0"/>
              <a:t>ublique du Canada, 2014)</a:t>
            </a: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4</a:t>
            </a:fld>
            <a:endParaRPr lang="fr-CA"/>
          </a:p>
        </p:txBody>
      </p:sp>
      <p:pic>
        <p:nvPicPr>
          <p:cNvPr id="102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8495" r="28444"/>
          <a:stretch>
            <a:fillRect/>
          </a:stretch>
        </p:blipFill>
        <p:spPr bwMode="auto">
          <a:xfrm>
            <a:off x="5632529" y="1596042"/>
            <a:ext cx="2801389" cy="3657599"/>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 name="Audio 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mc:Choice xmlns:p14="http://schemas.microsoft.com/office/powerpoint/2010/main" Requires="p14">
      <p:transition spd="med" p14:dur="700" advTm="10542">
        <p:fade/>
      </p:transition>
    </mc:Choice>
    <mc:Fallback>
      <p:transition spd="med" advTm="1054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CA" dirty="0" smtClean="0"/>
              <a:t>Au besoin, consultez le tableau</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5</a:t>
            </a:fld>
            <a:endParaRPr lang="fr-CA"/>
          </a:p>
        </p:txBody>
      </p:sp>
      <p:pic>
        <p:nvPicPr>
          <p:cNvPr id="1026" name="Picture 2"/>
          <p:cNvPicPr>
            <a:picLocks noGrp="1" noChangeAspect="1" noChangeArrowheads="1"/>
          </p:cNvPicPr>
          <p:nvPr>
            <p:ph sz="half" idx="1"/>
          </p:nvPr>
        </p:nvPicPr>
        <p:blipFill rotWithShape="1">
          <a:blip r:embed="rId5" cstate="print">
            <a:extLst>
              <a:ext uri="{28A0092B-C50C-407E-A947-70E740481C1C}">
                <a14:useLocalDpi xmlns:a14="http://schemas.microsoft.com/office/drawing/2010/main" val="0"/>
              </a:ext>
            </a:extLst>
          </a:blip>
          <a:srcRect l="29202" r="28781"/>
          <a:stretch>
            <a:fillRect/>
          </a:stretch>
        </p:blipFill>
        <p:spPr bwMode="auto">
          <a:xfrm>
            <a:off x="892634" y="1297751"/>
            <a:ext cx="3423174" cy="4580537"/>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4862" r="14860"/>
          <a:stretch>
            <a:fillRect/>
          </a:stretch>
        </p:blipFill>
        <p:spPr bwMode="auto">
          <a:xfrm>
            <a:off x="3614057" y="2346962"/>
            <a:ext cx="4942114" cy="3531326"/>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3910">
        <p:fade/>
      </p:transition>
    </mc:Choice>
    <mc:Fallback xmlns="">
      <p:transition spd="med" advTm="339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Objectifs de formation</a:t>
            </a:r>
            <a:endParaRPr lang="fr-CA" dirty="0"/>
          </a:p>
        </p:txBody>
      </p:sp>
      <p:sp>
        <p:nvSpPr>
          <p:cNvPr id="3" name="Espace réservé du contenu 2"/>
          <p:cNvSpPr>
            <a:spLocks noGrp="1"/>
          </p:cNvSpPr>
          <p:nvPr>
            <p:ph idx="1"/>
          </p:nvPr>
        </p:nvSpPr>
        <p:spPr/>
        <p:txBody>
          <a:bodyPr/>
          <a:lstStyle/>
          <a:p>
            <a:r>
              <a:rPr lang="fr-CA" dirty="0" smtClean="0"/>
              <a:t>Faire un rappel des </a:t>
            </a:r>
            <a:r>
              <a:rPr lang="fr-CA" dirty="0"/>
              <a:t>éléments de la chaîne de l’infection</a:t>
            </a:r>
          </a:p>
          <a:p>
            <a:r>
              <a:rPr lang="fr-CA" dirty="0" smtClean="0"/>
              <a:t>Comprendre le rôle de l’hygiène des mains dans la lutte contre la transmission des infections associées aux soins</a:t>
            </a:r>
          </a:p>
          <a:p>
            <a:r>
              <a:rPr lang="fr-CA" dirty="0" smtClean="0"/>
              <a:t>Identifier les affichettes et comprendre leur lecture</a:t>
            </a:r>
          </a:p>
          <a:p>
            <a:r>
              <a:rPr lang="fr-CA" dirty="0" smtClean="0"/>
              <a:t>Rendre les soins plus sécuritaires</a:t>
            </a:r>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6</a:t>
            </a:fld>
            <a:endParaRPr lang="fr-CA"/>
          </a:p>
        </p:txBody>
      </p:sp>
      <p:pic>
        <p:nvPicPr>
          <p:cNvPr id="8" name="Audio 7">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23225">
        <p:fade/>
      </p:transition>
    </mc:Choice>
    <mc:Fallback xmlns="">
      <p:transition spd="med" advTm="2322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CA" sz="4400" dirty="0">
                <a:solidFill>
                  <a:schemeClr val="bg1">
                    <a:lumMod val="50000"/>
                  </a:schemeClr>
                </a:solidFill>
              </a:rPr>
              <a:t>Chaîne de l’infection</a:t>
            </a:r>
          </a:p>
        </p:txBody>
      </p:sp>
      <p:sp>
        <p:nvSpPr>
          <p:cNvPr id="6" name="Organigramme : Terminateur 5"/>
          <p:cNvSpPr/>
          <p:nvPr/>
        </p:nvSpPr>
        <p:spPr>
          <a:xfrm>
            <a:off x="119932"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solidFill>
                  <a:schemeClr val="tx1"/>
                </a:solidFill>
              </a:rPr>
              <a:t>Agent</a:t>
            </a:r>
            <a:br>
              <a:rPr lang="fr-CA" sz="1600" dirty="0">
                <a:solidFill>
                  <a:schemeClr val="tx1"/>
                </a:solidFill>
              </a:rPr>
            </a:br>
            <a:r>
              <a:rPr lang="fr-CA" sz="1600" dirty="0">
                <a:solidFill>
                  <a:schemeClr val="tx1"/>
                </a:solidFill>
              </a:rPr>
              <a:t>infectieux</a:t>
            </a:r>
          </a:p>
        </p:txBody>
      </p:sp>
      <p:sp>
        <p:nvSpPr>
          <p:cNvPr id="7" name="Organigramme : Terminateur 6"/>
          <p:cNvSpPr/>
          <p:nvPr/>
        </p:nvSpPr>
        <p:spPr>
          <a:xfrm>
            <a:off x="1600899"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Réservoir</a:t>
            </a:r>
          </a:p>
        </p:txBody>
      </p:sp>
      <p:sp>
        <p:nvSpPr>
          <p:cNvPr id="8" name="Organigramme : Terminateur 7"/>
          <p:cNvSpPr/>
          <p:nvPr/>
        </p:nvSpPr>
        <p:spPr>
          <a:xfrm>
            <a:off x="3081866"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solidFill>
                  <a:schemeClr val="tx1"/>
                </a:solidFill>
              </a:rPr>
              <a:t>Porte</a:t>
            </a:r>
            <a:br>
              <a:rPr lang="fr-CA" sz="1600" dirty="0">
                <a:solidFill>
                  <a:schemeClr val="tx1"/>
                </a:solidFill>
              </a:rPr>
            </a:br>
            <a:r>
              <a:rPr lang="fr-CA" sz="1600" dirty="0">
                <a:solidFill>
                  <a:schemeClr val="tx1"/>
                </a:solidFill>
              </a:rPr>
              <a:t>de sortie</a:t>
            </a:r>
          </a:p>
        </p:txBody>
      </p:sp>
      <p:sp>
        <p:nvSpPr>
          <p:cNvPr id="9" name="Organigramme : Terminateur 8"/>
          <p:cNvSpPr/>
          <p:nvPr/>
        </p:nvSpPr>
        <p:spPr>
          <a:xfrm>
            <a:off x="4562834"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10" name="Organigramme : Terminateur 9"/>
          <p:cNvSpPr/>
          <p:nvPr/>
        </p:nvSpPr>
        <p:spPr>
          <a:xfrm>
            <a:off x="6043801"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Porte</a:t>
            </a:r>
            <a:br>
              <a:rPr lang="fr-CA" sz="1600" dirty="0">
                <a:ln w="0"/>
                <a:solidFill>
                  <a:schemeClr val="tx1"/>
                </a:solidFill>
                <a:effectLst>
                  <a:outerShdw blurRad="38100" dist="19050" dir="2700000" algn="tl" rotWithShape="0">
                    <a:schemeClr val="dk1">
                      <a:alpha val="40000"/>
                    </a:schemeClr>
                  </a:outerShdw>
                </a:effectLst>
              </a:rPr>
            </a:br>
            <a:r>
              <a:rPr lang="fr-CA" sz="1600" dirty="0">
                <a:ln w="0"/>
                <a:solidFill>
                  <a:schemeClr val="tx1"/>
                </a:solidFill>
                <a:effectLst>
                  <a:outerShdw blurRad="38100" dist="19050" dir="2700000" algn="tl" rotWithShape="0">
                    <a:schemeClr val="dk1">
                      <a:alpha val="40000"/>
                    </a:schemeClr>
                  </a:outerShdw>
                </a:effectLst>
              </a:rPr>
              <a:t>d’entrée</a:t>
            </a:r>
          </a:p>
        </p:txBody>
      </p:sp>
      <p:sp>
        <p:nvSpPr>
          <p:cNvPr id="11" name="Organigramme : Terminateur 10"/>
          <p:cNvSpPr/>
          <p:nvPr/>
        </p:nvSpPr>
        <p:spPr>
          <a:xfrm>
            <a:off x="7524768"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Hôte</a:t>
            </a:r>
            <a:br>
              <a:rPr lang="fr-CA" sz="1600" dirty="0">
                <a:ln w="0"/>
                <a:solidFill>
                  <a:schemeClr val="tx1"/>
                </a:solidFill>
                <a:effectLst>
                  <a:outerShdw blurRad="38100" dist="19050" dir="2700000" algn="tl" rotWithShape="0">
                    <a:schemeClr val="dk1">
                      <a:alpha val="40000"/>
                    </a:schemeClr>
                  </a:outerShdw>
                </a:effectLst>
              </a:rPr>
            </a:br>
            <a:r>
              <a:rPr lang="fr-CA" sz="1600" dirty="0">
                <a:ln w="0"/>
                <a:solidFill>
                  <a:schemeClr val="tx1"/>
                </a:solidFill>
                <a:effectLst>
                  <a:outerShdw blurRad="38100" dist="19050" dir="2700000" algn="tl" rotWithShape="0">
                    <a:schemeClr val="dk1">
                      <a:alpha val="40000"/>
                    </a:schemeClr>
                  </a:outerShdw>
                </a:effectLst>
              </a:rPr>
              <a:t>réceptif</a:t>
            </a:r>
          </a:p>
        </p:txBody>
      </p:sp>
      <p:pic>
        <p:nvPicPr>
          <p:cNvPr id="14" name="Audio 1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cSld>
  <p:clrMapOvr>
    <a:masterClrMapping/>
  </p:clrMapOvr>
  <p:transition spd="slow" advTm="1511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sp>
        <p:nvSpPr>
          <p:cNvPr id="4" name="Espace réservé du contenu 3"/>
          <p:cNvSpPr>
            <a:spLocks noGrp="1"/>
          </p:cNvSpPr>
          <p:nvPr>
            <p:ph idx="1"/>
          </p:nvPr>
        </p:nvSpPr>
        <p:spPr>
          <a:xfrm>
            <a:off x="628650" y="2702049"/>
            <a:ext cx="7886700" cy="3586788"/>
          </a:xfrm>
        </p:spPr>
        <p:txBody>
          <a:bodyPr/>
          <a:lstStyle/>
          <a:p>
            <a:r>
              <a:rPr lang="fr-CA" dirty="0"/>
              <a:t>Contact </a:t>
            </a:r>
            <a:r>
              <a:rPr lang="fr-CA" dirty="0" smtClean="0"/>
              <a:t>(direct </a:t>
            </a:r>
            <a:r>
              <a:rPr lang="fr-CA" dirty="0"/>
              <a:t>et </a:t>
            </a:r>
            <a:r>
              <a:rPr lang="fr-CA" dirty="0" smtClean="0"/>
              <a:t>indirect)</a:t>
            </a:r>
            <a:endParaRPr lang="fr-CA" dirty="0"/>
          </a:p>
          <a:p>
            <a:r>
              <a:rPr lang="fr-CA" dirty="0"/>
              <a:t>Gouttelettes</a:t>
            </a:r>
          </a:p>
          <a:p>
            <a:r>
              <a:rPr lang="fr-CA" dirty="0"/>
              <a:t>Voie aérienne</a:t>
            </a:r>
          </a:p>
        </p:txBody>
      </p:sp>
      <p:pic>
        <p:nvPicPr>
          <p:cNvPr id="6" name="Audio 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10808">
        <p:fade/>
      </p:transition>
    </mc:Choice>
    <mc:Fallback xmlns="">
      <p:transition spd="med" advTm="108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pic>
        <p:nvPicPr>
          <p:cNvPr id="14"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1427542" y="2546687"/>
            <a:ext cx="2288416" cy="3643924"/>
          </a:xfrm>
        </p:spPr>
      </p:pic>
      <p:sp>
        <p:nvSpPr>
          <p:cNvPr id="6" name="Espace réservé du contenu 5"/>
          <p:cNvSpPr>
            <a:spLocks noGrp="1"/>
          </p:cNvSpPr>
          <p:nvPr>
            <p:ph sz="half" idx="2"/>
          </p:nvPr>
        </p:nvSpPr>
        <p:spPr>
          <a:xfrm>
            <a:off x="4629150" y="2743199"/>
            <a:ext cx="3886200" cy="3433764"/>
          </a:xfrm>
        </p:spPr>
        <p:txBody>
          <a:bodyPr/>
          <a:lstStyle/>
          <a:p>
            <a:r>
              <a:rPr lang="fr-CA" b="1" dirty="0"/>
              <a:t>CONTACT </a:t>
            </a:r>
            <a:r>
              <a:rPr lang="fr-CA" b="1" dirty="0" smtClean="0"/>
              <a:t>DIRECT</a:t>
            </a:r>
          </a:p>
          <a:p>
            <a:r>
              <a:rPr lang="fr-CA" dirty="0"/>
              <a:t>O</a:t>
            </a:r>
            <a:r>
              <a:rPr lang="fr-CA" dirty="0" smtClean="0"/>
              <a:t>ù </a:t>
            </a:r>
            <a:r>
              <a:rPr lang="fr-CA" dirty="0"/>
              <a:t>la peau de deux personnes entre en contact </a:t>
            </a:r>
          </a:p>
        </p:txBody>
      </p:sp>
      <p:sp>
        <p:nvSpPr>
          <p:cNvPr id="16" name="ZoneTexte 15"/>
          <p:cNvSpPr txBox="1"/>
          <p:nvPr/>
        </p:nvSpPr>
        <p:spPr>
          <a:xfrm>
            <a:off x="2246897" y="3197225"/>
            <a:ext cx="324853" cy="1015663"/>
          </a:xfrm>
          <a:prstGeom prst="rect">
            <a:avLst/>
          </a:prstGeom>
          <a:noFill/>
        </p:spPr>
        <p:txBody>
          <a:bodyPr wrap="square" rtlCol="0">
            <a:spAutoFit/>
          </a:bodyPr>
          <a:lstStyle/>
          <a:p>
            <a:r>
              <a:rPr lang="fr-CA" sz="6000" dirty="0">
                <a:solidFill>
                  <a:srgbClr val="FF0000"/>
                </a:solidFill>
              </a:rPr>
              <a:t>*</a:t>
            </a:r>
          </a:p>
        </p:txBody>
      </p:sp>
      <p:sp>
        <p:nvSpPr>
          <p:cNvPr id="17" name="ZoneTexte 16"/>
          <p:cNvSpPr txBox="1"/>
          <p:nvPr/>
        </p:nvSpPr>
        <p:spPr>
          <a:xfrm>
            <a:off x="2246897" y="3998789"/>
            <a:ext cx="324853" cy="1015663"/>
          </a:xfrm>
          <a:prstGeom prst="rect">
            <a:avLst/>
          </a:prstGeom>
          <a:noFill/>
        </p:spPr>
        <p:txBody>
          <a:bodyPr wrap="square" rtlCol="0">
            <a:spAutoFit/>
          </a:bodyPr>
          <a:lstStyle/>
          <a:p>
            <a:r>
              <a:rPr lang="fr-CA" sz="6000" dirty="0">
                <a:solidFill>
                  <a:srgbClr val="FF0000"/>
                </a:solidFill>
              </a:rPr>
              <a:t>*</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8104">
        <p:fade/>
      </p:transition>
    </mc:Choice>
    <mc:Fallback xmlns="">
      <p:transition spd="med" advTm="810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ags/tag10.xml><?xml version="1.0" encoding="utf-8"?>
<p:tagLst xmlns:a="http://schemas.openxmlformats.org/drawingml/2006/main" xmlns:r="http://schemas.openxmlformats.org/officeDocument/2006/relationships" xmlns:p="http://schemas.openxmlformats.org/presentationml/2006/main">
  <p:tag name="TIMING" val="|0.6"/>
</p:tagLst>
</file>

<file path=ppt/tags/tag11.xml><?xml version="1.0" encoding="utf-8"?>
<p:tagLst xmlns:a="http://schemas.openxmlformats.org/drawingml/2006/main" xmlns:r="http://schemas.openxmlformats.org/officeDocument/2006/relationships" xmlns:p="http://schemas.openxmlformats.org/presentationml/2006/main">
  <p:tag name="TIMING" val="|0.2"/>
</p:tagLst>
</file>

<file path=ppt/tags/tag12.xml><?xml version="1.0" encoding="utf-8"?>
<p:tagLst xmlns:a="http://schemas.openxmlformats.org/drawingml/2006/main" xmlns:r="http://schemas.openxmlformats.org/officeDocument/2006/relationships" xmlns:p="http://schemas.openxmlformats.org/presentationml/2006/main">
  <p:tag name="TIMING" val="|0.7|1.3|0.9|0.7|0.5|0.7|0.4|0.8|1"/>
</p:tagLst>
</file>

<file path=ppt/tags/tag2.xml><?xml version="1.0" encoding="utf-8"?>
<p:tagLst xmlns:a="http://schemas.openxmlformats.org/drawingml/2006/main" xmlns:r="http://schemas.openxmlformats.org/officeDocument/2006/relationships" xmlns:p="http://schemas.openxmlformats.org/presentationml/2006/main">
  <p:tag name="TIMING" val="|3.4|4.1|7.4|4.1"/>
</p:tagLst>
</file>

<file path=ppt/tags/tag3.xml><?xml version="1.0" encoding="utf-8"?>
<p:tagLst xmlns:a="http://schemas.openxmlformats.org/drawingml/2006/main" xmlns:r="http://schemas.openxmlformats.org/officeDocument/2006/relationships" xmlns:p="http://schemas.openxmlformats.org/presentationml/2006/main">
  <p:tag name="TIMING" val="|2.7|3.1|2.4"/>
</p:tagLst>
</file>

<file path=ppt/tags/tag4.xml><?xml version="1.0" encoding="utf-8"?>
<p:tagLst xmlns:a="http://schemas.openxmlformats.org/drawingml/2006/main" xmlns:r="http://schemas.openxmlformats.org/officeDocument/2006/relationships" xmlns:p="http://schemas.openxmlformats.org/presentationml/2006/main">
  <p:tag name="TIMING" val="|0.4|1.4|1.8|6|7.9|4.3"/>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5"/>
</p:tagLst>
</file>

<file path=ppt/tags/tag7.xml><?xml version="1.0" encoding="utf-8"?>
<p:tagLst xmlns:a="http://schemas.openxmlformats.org/drawingml/2006/main" xmlns:r="http://schemas.openxmlformats.org/officeDocument/2006/relationships" xmlns:p="http://schemas.openxmlformats.org/presentationml/2006/main">
  <p:tag name="TIMING" val="|0.9"/>
</p:tagLst>
</file>

<file path=ppt/tags/tag8.xml><?xml version="1.0" encoding="utf-8"?>
<p:tagLst xmlns:a="http://schemas.openxmlformats.org/drawingml/2006/main" xmlns:r="http://schemas.openxmlformats.org/officeDocument/2006/relationships" xmlns:p="http://schemas.openxmlformats.org/presentationml/2006/main">
  <p:tag name="TIMING" val="|0.4"/>
</p:tagLst>
</file>

<file path=ppt/tags/tag9.xml><?xml version="1.0" encoding="utf-8"?>
<p:tagLst xmlns:a="http://schemas.openxmlformats.org/drawingml/2006/main" xmlns:r="http://schemas.openxmlformats.org/officeDocument/2006/relationships" xmlns:p="http://schemas.openxmlformats.org/presentationml/2006/main">
  <p:tag name="TIMING" val="|0.3"/>
</p:tagLst>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CISSSMO - PowerPoint</Template>
  <TotalTime>845</TotalTime>
  <Words>1670</Words>
  <Application>Microsoft Office PowerPoint</Application>
  <PresentationFormat>Affichage à l'écran (4:3)</PresentationFormat>
  <Paragraphs>202</Paragraphs>
  <Slides>30</Slides>
  <Notes>19</Notes>
  <HiddenSlides>0</HiddenSlides>
  <MMClips>30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30</vt:i4>
      </vt:variant>
    </vt:vector>
  </HeadingPairs>
  <TitlesOfParts>
    <vt:vector size="34" baseType="lpstr">
      <vt:lpstr>Arial</vt:lpstr>
      <vt:lpstr>Calibri</vt:lpstr>
      <vt:lpstr>Wingdings</vt:lpstr>
      <vt:lpstr>Titre et contenu</vt:lpstr>
      <vt:lpstr>Précautions additionnelles contre la transmission des infections associées aux soins Mission : hébergement</vt:lpstr>
      <vt:lpstr>Capsule de formation</vt:lpstr>
      <vt:lpstr>Service de prévention et contrôle des infections</vt:lpstr>
      <vt:lpstr>Précautions additionnelles contre la transmission des infections associées aux soins</vt:lpstr>
      <vt:lpstr>Au besoin, consultez le tableau</vt:lpstr>
      <vt:lpstr>Objectifs de formation</vt:lpstr>
      <vt:lpstr>Chaîne de l’infection</vt:lpstr>
      <vt:lpstr>Chaîne de l’infection</vt:lpstr>
      <vt:lpstr>Chaîne de l’infection</vt:lpstr>
      <vt:lpstr>Chaîne de l’infection</vt:lpstr>
      <vt:lpstr>Chaîne de l’infection</vt:lpstr>
      <vt:lpstr>Chaîne de l’infection</vt:lpstr>
      <vt:lpstr>Hygiène des mains</vt:lpstr>
      <vt:lpstr>Les 4 moments pour l’hygiène des mains</vt:lpstr>
      <vt:lpstr>Point de service</vt:lpstr>
      <vt:lpstr>Évaluation du risque</vt:lpstr>
      <vt:lpstr>Communication</vt:lpstr>
      <vt:lpstr>PRÉCAUTIONS ADDITIONNELLES « CONTACT »</vt:lpstr>
      <vt:lpstr>Pour choisir la bonne affichette</vt:lpstr>
      <vt:lpstr>Hygiène et salubrité</vt:lpstr>
      <vt:lpstr>Procédure d’hygiène et salubrité</vt:lpstr>
      <vt:lpstr>Techniques d’entretien</vt:lpstr>
      <vt:lpstr>Technique C</vt:lpstr>
      <vt:lpstr>PRÉCAUTIONS ADDITIONNELLES « GOUTTELETTES »</vt:lpstr>
      <vt:lpstr>PRÉCAUTIONS ADDITIONNELLES « GOUTTELETTES - CONTACT »</vt:lpstr>
      <vt:lpstr>PRÉCAUTIONS ADDITIONNELLES « GOUTTELETTES – CONTACT + »</vt:lpstr>
      <vt:lpstr>PRÉCAUTIONS ADDITIONNELLES « AÉRIENNES »</vt:lpstr>
      <vt:lpstr>Votre collaboration est requise pour des soins sécuritaires!</vt:lpstr>
      <vt:lpstr>Évaluation</vt:lpstr>
      <vt:lpstr>Service de prévention et contrôle des infections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Marceau Annie</cp:lastModifiedBy>
  <cp:revision>559</cp:revision>
  <cp:lastPrinted>2017-11-13T19:24:47Z</cp:lastPrinted>
  <dcterms:created xsi:type="dcterms:W3CDTF">1900-01-01T00:00:00Z</dcterms:created>
  <dcterms:modified xsi:type="dcterms:W3CDTF">2017-12-12T20:19:33Z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2052-7.2.1</vt:lpwstr>
  </property>
</Properties>
</file>