
<file path=[Content_Types].xml><?xml version="1.0" encoding="utf-8"?>
<Types xmlns="http://schemas.openxmlformats.org/package/2006/content-types">
  <Default Extension="png" ContentType="image/png"/>
  <Default Extension="m4a" ContentType="audio/mp4"/>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tags/tag10.xml" ContentType="application/vnd.openxmlformats-officedocument.presentationml.tags+xml"/>
  <Override PartName="/ppt/notesSlides/notesSlide13.xml" ContentType="application/vnd.openxmlformats-officedocument.presentationml.notesSlide+xml"/>
  <Override PartName="/ppt/tags/tag11.xml" ContentType="application/vnd.openxmlformats-officedocument.presentationml.tags+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tags/tag16.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300" r:id="rId3"/>
    <p:sldId id="267" r:id="rId4"/>
    <p:sldId id="266" r:id="rId5"/>
    <p:sldId id="268" r:id="rId6"/>
    <p:sldId id="293" r:id="rId7"/>
    <p:sldId id="303" r:id="rId8"/>
    <p:sldId id="262" r:id="rId9"/>
    <p:sldId id="282" r:id="rId10"/>
    <p:sldId id="299" r:id="rId11"/>
    <p:sldId id="285" r:id="rId12"/>
    <p:sldId id="302" r:id="rId13"/>
    <p:sldId id="287" r:id="rId14"/>
    <p:sldId id="294" r:id="rId15"/>
    <p:sldId id="295" r:id="rId16"/>
    <p:sldId id="297" r:id="rId17"/>
    <p:sldId id="301" r:id="rId18"/>
    <p:sldId id="296" r:id="rId19"/>
    <p:sldId id="292" r:id="rId20"/>
  </p:sldIdLst>
  <p:sldSz cx="12192000" cy="6858000"/>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D2765A1B-E3E4-47D6-817E-EFCF7ED11F1E}">
          <p14:sldIdLst>
            <p14:sldId id="257"/>
            <p14:sldId id="300"/>
            <p14:sldId id="267"/>
            <p14:sldId id="266"/>
            <p14:sldId id="268"/>
            <p14:sldId id="293"/>
            <p14:sldId id="303"/>
            <p14:sldId id="262"/>
            <p14:sldId id="282"/>
            <p14:sldId id="299"/>
            <p14:sldId id="285"/>
          </p14:sldIdLst>
        </p14:section>
        <p14:section name="Section sans titre" id="{BF2D6AE3-568E-4339-B9F2-D7C429AA2952}">
          <p14:sldIdLst>
            <p14:sldId id="302"/>
            <p14:sldId id="287"/>
            <p14:sldId id="294"/>
            <p14:sldId id="295"/>
            <p14:sldId id="297"/>
            <p14:sldId id="301"/>
            <p14:sldId id="296"/>
            <p14:sldId id="292"/>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in Philippe" initials="LP" lastIdx="51" clrIdx="0">
    <p:extLst>
      <p:ext uri="{19B8F6BF-5375-455C-9EA6-DF929625EA0E}">
        <p15:presenceInfo xmlns:p15="http://schemas.microsoft.com/office/powerpoint/2012/main" userId="S::PLA401@intra.local.csst.qc.ca::cf82ebf2-9931-485c-87d0-0c46d91f2c37" providerId="AD"/>
      </p:ext>
    </p:extLst>
  </p:cmAuthor>
  <p:cmAuthor id="2" name="Christine Rossel" initials="CR" lastIdx="10" clrIdx="1">
    <p:extLst>
      <p:ext uri="{19B8F6BF-5375-455C-9EA6-DF929625EA0E}">
        <p15:presenceInfo xmlns:p15="http://schemas.microsoft.com/office/powerpoint/2012/main" userId="Christine Rossel" providerId="None"/>
      </p:ext>
    </p:extLst>
  </p:cmAuthor>
  <p:cmAuthor id="3" name="Joanne Ratelle" initials="JR" lastIdx="2" clrIdx="2">
    <p:extLst>
      <p:ext uri="{19B8F6BF-5375-455C-9EA6-DF929625EA0E}">
        <p15:presenceInfo xmlns:p15="http://schemas.microsoft.com/office/powerpoint/2012/main" userId="S-1-5-21-1905863574-1167466843-1846952604-4593" providerId="AD"/>
      </p:ext>
    </p:extLst>
  </p:cmAuthor>
  <p:cmAuthor id="4" name="Catherine St-Jean" initials="CS" lastIdx="67" clrIdx="3">
    <p:extLst>
      <p:ext uri="{19B8F6BF-5375-455C-9EA6-DF929625EA0E}">
        <p15:presenceInfo xmlns:p15="http://schemas.microsoft.com/office/powerpoint/2012/main" userId="Catherine St-Jean" providerId="None"/>
      </p:ext>
    </p:extLst>
  </p:cmAuthor>
  <p:cmAuthor id="5" name="Harvey, Louise" initials="HL" lastIdx="19" clrIdx="4">
    <p:extLst>
      <p:ext uri="{19B8F6BF-5375-455C-9EA6-DF929625EA0E}">
        <p15:presenceInfo xmlns:p15="http://schemas.microsoft.com/office/powerpoint/2012/main" userId="S-1-5-21-1830179761-495256347-1845911597-104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459B"/>
    <a:srgbClr val="F158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2" autoAdjust="0"/>
    <p:restoredTop sz="92621" autoAdjust="0"/>
  </p:normalViewPr>
  <p:slideViewPr>
    <p:cSldViewPr snapToGrid="0">
      <p:cViewPr varScale="1">
        <p:scale>
          <a:sx n="48" d="100"/>
          <a:sy n="48" d="100"/>
        </p:scale>
        <p:origin x="797" y="43"/>
      </p:cViewPr>
      <p:guideLst/>
    </p:cSldViewPr>
  </p:slideViewPr>
  <p:notesTextViewPr>
    <p:cViewPr>
      <p:scale>
        <a:sx n="125" d="100"/>
        <a:sy n="125" d="100"/>
      </p:scale>
      <p:origin x="0" y="0"/>
    </p:cViewPr>
  </p:notesTextViewPr>
  <p:sorterViewPr>
    <p:cViewPr>
      <p:scale>
        <a:sx n="100" d="100"/>
        <a:sy n="100" d="100"/>
      </p:scale>
      <p:origin x="0" y="-278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dirty="0"/>
          </a:p>
        </p:txBody>
      </p:sp>
      <p:sp>
        <p:nvSpPr>
          <p:cNvPr id="3" name="Espace réservé de la date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EC012A24-9695-41D6-BD05-195C7ED7792C}" type="datetimeFigureOut">
              <a:rPr lang="fr-CA" smtClean="0"/>
              <a:t>2020-07-16</a:t>
            </a:fld>
            <a:endParaRPr lang="fr-CA" dirty="0"/>
          </a:p>
        </p:txBody>
      </p:sp>
      <p:sp>
        <p:nvSpPr>
          <p:cNvPr id="4" name="Espace réservé de l'image des diapositives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fr-CA" dirty="0"/>
          </a:p>
        </p:txBody>
      </p:sp>
      <p:sp>
        <p:nvSpPr>
          <p:cNvPr id="5" name="Espace réservé des commentaires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dirty="0"/>
          </a:p>
        </p:txBody>
      </p:sp>
      <p:sp>
        <p:nvSpPr>
          <p:cNvPr id="7" name="Espace réservé du numéro de diapositive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BAE4044B-AD49-4D24-85E8-FAA53C6A6811}" type="slidenum">
              <a:rPr lang="fr-CA" smtClean="0"/>
              <a:t>‹N°›</a:t>
            </a:fld>
            <a:endParaRPr lang="fr-CA" dirty="0"/>
          </a:p>
        </p:txBody>
      </p:sp>
    </p:spTree>
    <p:extLst>
      <p:ext uri="{BB962C8B-B14F-4D97-AF65-F5344CB8AC3E}">
        <p14:creationId xmlns:p14="http://schemas.microsoft.com/office/powerpoint/2010/main" val="546968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Bienvenue à cette</a:t>
            </a:r>
            <a:r>
              <a:rPr lang="fr-CA" baseline="0" dirty="0" smtClean="0"/>
              <a:t> présentation destinée </a:t>
            </a:r>
            <a:r>
              <a:rPr lang="fr-CA" dirty="0" smtClean="0"/>
              <a:t>du personnel exerçant auprès des usagers ayant un trouble de la déglutition.</a:t>
            </a:r>
          </a:p>
          <a:p>
            <a:endParaRPr lang="fr-CA" dirty="0" smtClean="0"/>
          </a:p>
          <a:p>
            <a:r>
              <a:rPr lang="fr-CA" dirty="0" smtClean="0"/>
              <a:t>Ce</a:t>
            </a:r>
            <a:r>
              <a:rPr lang="fr-CA" baseline="0" dirty="0" smtClean="0"/>
              <a:t> document est issu d’une collaboration entre la Direction des services multidisciplinaires, de la recherche et de l’enseignement universitaire ainsi que la direction de la logistique du CISSS de la Montérégie-Ouest.</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a:t>
            </a:fld>
            <a:endParaRPr lang="fr-CA" dirty="0"/>
          </a:p>
        </p:txBody>
      </p:sp>
    </p:spTree>
    <p:extLst>
      <p:ext uri="{BB962C8B-B14F-4D97-AF65-F5344CB8AC3E}">
        <p14:creationId xmlns:p14="http://schemas.microsoft.com/office/powerpoint/2010/main" val="3211294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33237">
              <a:defRPr/>
            </a:pPr>
            <a:r>
              <a:rPr lang="fr-CA" dirty="0" smtClean="0"/>
              <a:t>Nous abordons maintenant les </a:t>
            </a:r>
            <a:r>
              <a:rPr lang="fr-CA" dirty="0"/>
              <a:t>enjeux liés à ce changement.</a:t>
            </a:r>
          </a:p>
          <a:p>
            <a:pPr defTabSz="933237">
              <a:defRPr/>
            </a:pPr>
            <a:endParaRPr lang="fr-CA" dirty="0"/>
          </a:p>
          <a:p>
            <a:pPr defTabSz="933237">
              <a:defRPr/>
            </a:pPr>
            <a:r>
              <a:rPr lang="fr-CA" dirty="0"/>
              <a:t>La consistance des nouveaux produits disponibles est maintenant plus </a:t>
            </a:r>
            <a:r>
              <a:rPr lang="fr-CA" dirty="0" err="1"/>
              <a:t>fluïde</a:t>
            </a:r>
            <a:r>
              <a:rPr lang="fr-CA" dirty="0"/>
              <a:t>.</a:t>
            </a:r>
          </a:p>
          <a:p>
            <a:pPr defTabSz="933237">
              <a:defRPr/>
            </a:pPr>
            <a:endParaRPr lang="fr-CA" b="1" dirty="0"/>
          </a:p>
          <a:p>
            <a:pPr defTabSz="933237">
              <a:defRPr/>
            </a:pPr>
            <a:r>
              <a:rPr lang="fr-CA" dirty="0" smtClean="0"/>
              <a:t>Afin d'assurer une transition sécuritaire, tous les usagers qui reçoivent des liquides épaissis des anciennes appellations nectar et miel devront êtres évalués à nouveau. Cela permettra d’assurer la sécurité ainsi</a:t>
            </a:r>
            <a:r>
              <a:rPr lang="fr-CA" baseline="0" dirty="0" smtClean="0"/>
              <a:t> que </a:t>
            </a:r>
            <a:r>
              <a:rPr lang="fr-CA" dirty="0" smtClean="0"/>
              <a:t> la tolérance de l’usager aux nouveaux produits.</a:t>
            </a:r>
          </a:p>
          <a:p>
            <a:endParaRPr lang="fr-CA" dirty="0" smtClean="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10</a:t>
            </a:fld>
            <a:endParaRPr lang="fr-CA" dirty="0"/>
          </a:p>
        </p:txBody>
      </p:sp>
    </p:spTree>
    <p:extLst>
      <p:ext uri="{BB962C8B-B14F-4D97-AF65-F5344CB8AC3E}">
        <p14:creationId xmlns:p14="http://schemas.microsoft.com/office/powerpoint/2010/main" val="2177683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33237">
              <a:defRPr/>
            </a:pPr>
            <a:r>
              <a:rPr lang="fr-CA" dirty="0"/>
              <a:t>Nous abordons maintenant les enjeux qui concernent les usagers admis dans nos installations pour une hospitalisation ou pour un hébergement par exemple en CHSLD ou en RAC.</a:t>
            </a:r>
          </a:p>
          <a:p>
            <a:pPr defTabSz="933237">
              <a:defRPr/>
            </a:pPr>
            <a:endParaRPr lang="fr-CA" dirty="0"/>
          </a:p>
          <a:p>
            <a:pPr defTabSz="933237">
              <a:defRPr/>
            </a:pPr>
            <a:r>
              <a:rPr lang="fr-CA" dirty="0"/>
              <a:t>À compter du </a:t>
            </a:r>
            <a:r>
              <a:rPr lang="fr-CA" sz="1800" b="1" dirty="0">
                <a:solidFill>
                  <a:srgbClr val="FF0000"/>
                </a:solidFill>
                <a:latin typeface="Bradley Hand ITC" panose="03070402050302030203" pitchFamily="66" charset="0"/>
              </a:rPr>
              <a:t>28 juillet 2020</a:t>
            </a:r>
            <a:r>
              <a:rPr lang="fr-CA" b="1" dirty="0"/>
              <a:t>, </a:t>
            </a:r>
            <a:r>
              <a:rPr lang="fr-CA" dirty="0"/>
              <a:t>les nouveaux produits </a:t>
            </a:r>
            <a:r>
              <a:rPr lang="fr-CA" dirty="0" err="1"/>
              <a:t>Lassonde</a:t>
            </a:r>
            <a:r>
              <a:rPr lang="fr-CA" dirty="0"/>
              <a:t> seront disponibles dans les diverses installations du </a:t>
            </a:r>
            <a:r>
              <a:rPr lang="fr-CA" dirty="0" smtClean="0"/>
              <a:t>CISSS.</a:t>
            </a:r>
          </a:p>
          <a:p>
            <a:pPr defTabSz="933237">
              <a:defRPr/>
            </a:pPr>
            <a:endParaRPr lang="fr-CA" dirty="0" smtClean="0"/>
          </a:p>
          <a:p>
            <a:r>
              <a:rPr lang="fr-CA" dirty="0" smtClean="0"/>
              <a:t>Pour les usagers</a:t>
            </a:r>
            <a:r>
              <a:rPr lang="fr-CA" baseline="0" dirty="0" smtClean="0"/>
              <a:t> en attente d’une réévaluation de la tolérance aux nouveaux produits, il est important que le personnel porte une attention particulière aux indices de difficulté de déglutition. Il est nécessaire de communiquer cette information aux personnes concernées afin qu’ils puissent prioriser la réévaluation.</a:t>
            </a:r>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11</a:t>
            </a:fld>
            <a:endParaRPr lang="fr-CA" dirty="0"/>
          </a:p>
        </p:txBody>
      </p:sp>
    </p:spTree>
    <p:extLst>
      <p:ext uri="{BB962C8B-B14F-4D97-AF65-F5344CB8AC3E}">
        <p14:creationId xmlns:p14="http://schemas.microsoft.com/office/powerpoint/2010/main" val="1305583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33237">
              <a:defRPr/>
            </a:pPr>
            <a:r>
              <a:rPr lang="fr-CA" dirty="0" smtClean="0"/>
              <a:t>Au</a:t>
            </a:r>
            <a:r>
              <a:rPr lang="fr-CA" baseline="0" dirty="0" smtClean="0"/>
              <a:t> moment de la distribution du produit, si l’apparence du liquide semble non conforme, il est nécessaire de mettre le produit de côté, d’offrir un nouveau liquide épaissi ou de proposer une autre saveur à l’usager. Il est important d’aviser la technicienne en diététique de cette situation afin qu’elle puisse effectuer les tests nécessaires et qu’elle puisse conserver le numéro de lot de ce produit</a:t>
            </a:r>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12</a:t>
            </a:fld>
            <a:endParaRPr lang="fr-CA" dirty="0"/>
          </a:p>
        </p:txBody>
      </p:sp>
    </p:spTree>
    <p:extLst>
      <p:ext uri="{BB962C8B-B14F-4D97-AF65-F5344CB8AC3E}">
        <p14:creationId xmlns:p14="http://schemas.microsoft.com/office/powerpoint/2010/main" val="2615539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237">
              <a:defRPr/>
            </a:pPr>
            <a:endParaRPr lang="fr-CA" b="1" dirty="0" smtClean="0"/>
          </a:p>
          <a:p>
            <a:pPr defTabSz="933237">
              <a:defRPr/>
            </a:pPr>
            <a:r>
              <a:rPr lang="fr-CA" dirty="0" smtClean="0"/>
              <a:t>Lors de la production des produits faits « maison », il est nécessaire d’utiliser une méthode de préparation standardisée afin d’assurer la même consistance d’un échantillon à un autre. </a:t>
            </a:r>
          </a:p>
          <a:p>
            <a:pPr defTabSz="933237">
              <a:defRPr/>
            </a:pPr>
            <a:r>
              <a:rPr lang="fr-CA" dirty="0" smtClean="0"/>
              <a:t>Ainsi la</a:t>
            </a:r>
            <a:r>
              <a:rPr lang="fr-CA" baseline="0" dirty="0" smtClean="0"/>
              <a:t> préparation des liquides épaissis avec la poudre épaississante au chevet de l’usager est à proscrire, sauf lorsque cela est prévu au plan de traitement nutritionnel de l’usager.</a:t>
            </a:r>
            <a:endParaRPr lang="fr-CA" dirty="0" smtClean="0"/>
          </a:p>
          <a:p>
            <a:pPr defTabSz="933237">
              <a:defRPr/>
            </a:pPr>
            <a:endParaRPr lang="fr-CA" dirty="0" smtClean="0"/>
          </a:p>
          <a:p>
            <a:pPr defTabSz="933237">
              <a:defRPr/>
            </a:pPr>
            <a:r>
              <a:rPr lang="fr-CA" dirty="0" smtClean="0"/>
              <a:t>Afin d’éviter cette situation, les services alimentaires offrent des liquides épaissis sur</a:t>
            </a:r>
            <a:r>
              <a:rPr lang="fr-CA" baseline="0" dirty="0" smtClean="0"/>
              <a:t> </a:t>
            </a:r>
            <a:r>
              <a:rPr lang="fr-CA" dirty="0" smtClean="0"/>
              <a:t>chaque unité de soins.</a:t>
            </a:r>
          </a:p>
          <a:p>
            <a:pPr defTabSz="933237">
              <a:defRPr/>
            </a:pPr>
            <a:endParaRPr lang="fr-CA" dirty="0" smtClean="0"/>
          </a:p>
          <a:p>
            <a:pPr defTabSz="933237">
              <a:defRPr/>
            </a:pPr>
            <a:r>
              <a:rPr lang="fr-CA" dirty="0" smtClean="0"/>
              <a:t>Lorsqu’un usager requiert de façon régulière un liquide épaissi ou une compote pour la prise de ses médicaments, cela doit</a:t>
            </a:r>
            <a:r>
              <a:rPr lang="fr-CA" baseline="0" dirty="0" smtClean="0"/>
              <a:t> être inscrit </a:t>
            </a:r>
            <a:r>
              <a:rPr lang="fr-CA" dirty="0" smtClean="0"/>
              <a:t>au profil pharmacologique de l’usager.  </a:t>
            </a:r>
          </a:p>
          <a:p>
            <a:pPr defTabSz="933237">
              <a:defRPr/>
            </a:pPr>
            <a:r>
              <a:rPr lang="fr-CA" dirty="0" smtClean="0"/>
              <a:t>Des produits,</a:t>
            </a:r>
            <a:r>
              <a:rPr lang="fr-CA" baseline="0" dirty="0" smtClean="0"/>
              <a:t> tels que des </a:t>
            </a:r>
            <a:r>
              <a:rPr lang="fr-CA" dirty="0" smtClean="0"/>
              <a:t>compotes,</a:t>
            </a:r>
            <a:r>
              <a:rPr lang="fr-CA" baseline="0" dirty="0" smtClean="0"/>
              <a:t> </a:t>
            </a:r>
            <a:r>
              <a:rPr lang="fr-CA" dirty="0" smtClean="0"/>
              <a:t>sont disponibles sur</a:t>
            </a:r>
            <a:r>
              <a:rPr lang="fr-CA" baseline="0" dirty="0" smtClean="0"/>
              <a:t> les </a:t>
            </a:r>
            <a:r>
              <a:rPr lang="fr-CA" dirty="0" smtClean="0"/>
              <a:t>unités de soins. </a:t>
            </a:r>
          </a:p>
          <a:p>
            <a:pPr defTabSz="933237">
              <a:defRPr/>
            </a:pPr>
            <a:endParaRPr lang="fr-CA" dirty="0" smtClean="0"/>
          </a:p>
          <a:p>
            <a:pPr defTabSz="933237">
              <a:defRPr/>
            </a:pPr>
            <a:r>
              <a:rPr lang="fr-CA" dirty="0" smtClean="0"/>
              <a:t>Tout de même, des poudres épaississantes sont disponibles sur les unités en cas de besoin. </a:t>
            </a:r>
          </a:p>
          <a:p>
            <a:pPr defTabSz="933237">
              <a:defRPr/>
            </a:pPr>
            <a:r>
              <a:rPr lang="fr-CA" dirty="0" smtClean="0"/>
              <a:t>Il est important de rappeler que les agents épaississants peuvent avoir des interactions avec certains médicaments et devraient toujours être vérifiés avec le pharmacien. </a:t>
            </a:r>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13</a:t>
            </a:fld>
            <a:endParaRPr lang="fr-CA" dirty="0"/>
          </a:p>
        </p:txBody>
      </p:sp>
    </p:spTree>
    <p:extLst>
      <p:ext uri="{BB962C8B-B14F-4D97-AF65-F5344CB8AC3E}">
        <p14:creationId xmlns:p14="http://schemas.microsoft.com/office/powerpoint/2010/main" val="218712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Les usagers atteints de dysphagie présentent aussi</a:t>
            </a:r>
            <a:r>
              <a:rPr lang="fr-CA" baseline="0" dirty="0" smtClean="0"/>
              <a:t> des</a:t>
            </a:r>
            <a:r>
              <a:rPr lang="fr-CA" dirty="0" smtClean="0"/>
              <a:t> risques de dénutrition et de </a:t>
            </a:r>
            <a:r>
              <a:rPr lang="fr-CA" b="1" dirty="0" smtClean="0"/>
              <a:t>déshydratation</a:t>
            </a:r>
            <a:r>
              <a:rPr lang="fr-CA" dirty="0" smtClean="0"/>
              <a:t> plus</a:t>
            </a:r>
            <a:r>
              <a:rPr lang="fr-CA" baseline="0" dirty="0" smtClean="0"/>
              <a:t> </a:t>
            </a:r>
            <a:r>
              <a:rPr lang="fr-CA" dirty="0" smtClean="0"/>
              <a:t>élevés compte tenu des modifications de texture et de consistances qu’ils nécessitent. Cela influence</a:t>
            </a:r>
            <a:r>
              <a:rPr lang="fr-CA" baseline="0" dirty="0" smtClean="0"/>
              <a:t> </a:t>
            </a:r>
            <a:r>
              <a:rPr lang="fr-CA" dirty="0" smtClean="0"/>
              <a:t>leurs apports</a:t>
            </a:r>
            <a:r>
              <a:rPr lang="fr-CA" baseline="0" dirty="0" smtClean="0"/>
              <a:t> </a:t>
            </a:r>
            <a:r>
              <a:rPr lang="fr-CA" dirty="0" err="1" smtClean="0"/>
              <a:t>protéino</a:t>
            </a:r>
            <a:r>
              <a:rPr lang="fr-CA" dirty="0" smtClean="0"/>
              <a:t>-énergétiques et hydriques . Il est</a:t>
            </a:r>
            <a:r>
              <a:rPr lang="fr-CA" baseline="0" dirty="0" smtClean="0"/>
              <a:t> donc important </a:t>
            </a:r>
            <a:r>
              <a:rPr lang="fr-CA" dirty="0" smtClean="0"/>
              <a:t>d’offrir</a:t>
            </a:r>
            <a:r>
              <a:rPr lang="fr-CA" baseline="0" dirty="0" smtClean="0"/>
              <a:t> des liquides lors des collations.</a:t>
            </a:r>
            <a:endParaRPr lang="fr-CA" dirty="0" smtClean="0"/>
          </a:p>
          <a:p>
            <a:pPr defTabSz="933237">
              <a:defRPr/>
            </a:pPr>
            <a:r>
              <a:rPr lang="fr-CA" b="1" dirty="0"/>
              <a:t>Pour ce faire, </a:t>
            </a:r>
            <a:r>
              <a:rPr lang="fr-CA" dirty="0"/>
              <a:t>des liquides épaissis dédiés pour les collations seront  disponibles dans les réfrigérateurs des différentes unités de soins</a:t>
            </a:r>
          </a:p>
          <a:p>
            <a:pPr defTabSz="933237">
              <a:defRPr/>
            </a:pPr>
            <a:endParaRPr lang="fr-CA" dirty="0"/>
          </a:p>
          <a:p>
            <a:pPr defTabSz="933237">
              <a:defRPr/>
            </a:pPr>
            <a:r>
              <a:rPr lang="fr-CA" baseline="0" dirty="0" smtClean="0"/>
              <a:t>Occasionnellement, certaines familles apportent des breuvages aux usagers.  Certains breuvages par exemple les boissons gazeuses, ne peuvent pas être préparés par les services alimentaires. Une évaluation qui tient compte des gouts et désirs de l’usager pourrait permettre à un usager de consommer un breuvage fourni par ses proches. Cette évaluation permettra de déterminer la consistance du liquide requise et permettra de prévoir au menu de l’usager la quantité de poudre épaississante nécessaire pour préparer la recette répondant à ses besoins.</a:t>
            </a:r>
          </a:p>
          <a:p>
            <a:pPr defTabSz="933237">
              <a:defRPr/>
            </a:pPr>
            <a:r>
              <a:rPr lang="fr-CA" b="1" dirty="0" smtClean="0"/>
              <a:t>Ainsi </a:t>
            </a:r>
            <a:r>
              <a:rPr lang="fr-CA" dirty="0"/>
              <a:t>Lors de la réévaluation de la déglutition et de la détermination du plan de traitement nutritionnel de l’usager, la consistance requise de ce breuvage devra être considérée et incluse à son plan nutritionnel. Une recette individualisée pourra alors être préparée par le personnel </a:t>
            </a:r>
            <a:r>
              <a:rPr lang="fr-CA" dirty="0" smtClean="0"/>
              <a:t>qui </a:t>
            </a:r>
            <a:r>
              <a:rPr lang="fr-CA" dirty="0"/>
              <a:t>tiendra compte des instructions spécifiques tel le temps d’attente requis suivant la préparation.</a:t>
            </a:r>
            <a:endParaRPr lang="fr-CA" b="1" dirty="0"/>
          </a:p>
          <a:p>
            <a:pPr defTabSz="933237">
              <a:defRPr/>
            </a:pPr>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14</a:t>
            </a:fld>
            <a:endParaRPr lang="fr-CA" dirty="0"/>
          </a:p>
        </p:txBody>
      </p:sp>
    </p:spTree>
    <p:extLst>
      <p:ext uri="{BB962C8B-B14F-4D97-AF65-F5344CB8AC3E}">
        <p14:creationId xmlns:p14="http://schemas.microsoft.com/office/powerpoint/2010/main" val="10485151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237">
              <a:defRPr/>
            </a:pPr>
            <a:r>
              <a:rPr lang="fr-CA" b="1" dirty="0" smtClean="0"/>
              <a:t>Pensons maintenant aux usagers </a:t>
            </a:r>
            <a:r>
              <a:rPr lang="fr-CA" b="1" dirty="0"/>
              <a:t>recevant des services à l’EXTÉRIEUR des installations du CISSS de la Montérégie-Ouest, par exemple ceux vivant à domicile ou hébergés en ressources non-institutionnelles.</a:t>
            </a:r>
          </a:p>
          <a:p>
            <a:pPr defTabSz="933237">
              <a:defRPr/>
            </a:pPr>
            <a:endParaRPr lang="fr-CA" b="1" dirty="0"/>
          </a:p>
          <a:p>
            <a:r>
              <a:rPr lang="fr-CA" dirty="0"/>
              <a:t>Les nutritionnistes et les usagers résidents à l’extérieur des installations n’ont pas accès à un </a:t>
            </a:r>
            <a:r>
              <a:rPr lang="fr-CA" dirty="0" err="1"/>
              <a:t>consistomètre</a:t>
            </a:r>
            <a:r>
              <a:rPr lang="fr-CA" dirty="0"/>
              <a:t> </a:t>
            </a:r>
            <a:r>
              <a:rPr lang="fr-CA" dirty="0" err="1"/>
              <a:t>Bostwick</a:t>
            </a:r>
            <a:r>
              <a:rPr lang="fr-CA" dirty="0"/>
              <a:t> pour évaluer la consistance des produits.  Cette problématique était déjà présente avant ces changements récents.  Il est erroné de prétendre que la recette inscrite sur le contenant du produit fournira exactement la bonne consistance pour tous les liquides. Le résultat de la préparation dépend du liquide à épaissir, </a:t>
            </a:r>
            <a:r>
              <a:rPr lang="fr-CA" dirty="0" smtClean="0"/>
              <a:t>de la température de celui-ci,</a:t>
            </a:r>
            <a:r>
              <a:rPr lang="fr-CA" baseline="0" dirty="0" smtClean="0"/>
              <a:t> </a:t>
            </a:r>
            <a:r>
              <a:rPr lang="fr-CA" b="1" dirty="0" smtClean="0">
                <a:solidFill>
                  <a:srgbClr val="FF0000"/>
                </a:solidFill>
              </a:rPr>
              <a:t>de son</a:t>
            </a:r>
            <a:r>
              <a:rPr lang="fr-CA" b="1" baseline="0" dirty="0" smtClean="0">
                <a:solidFill>
                  <a:srgbClr val="FF0000"/>
                </a:solidFill>
              </a:rPr>
              <a:t> potentiel hydrogène </a:t>
            </a:r>
            <a:r>
              <a:rPr lang="fr-CA" dirty="0" smtClean="0"/>
              <a:t>et </a:t>
            </a:r>
            <a:r>
              <a:rPr lang="fr-CA" dirty="0"/>
              <a:t>du délai entre la préparation et la consommation du produit.  Par exemple un jus de tomate et un jus de pomme n’ont pas la même consistance au départ.  </a:t>
            </a:r>
          </a:p>
          <a:p>
            <a:endParaRPr lang="fr-CA" dirty="0"/>
          </a:p>
          <a:p>
            <a:pPr defTabSz="933237">
              <a:defRPr/>
            </a:pPr>
            <a:r>
              <a:rPr lang="fr-CA" dirty="0" smtClean="0"/>
              <a:t>Afin </a:t>
            </a:r>
            <a:r>
              <a:rPr lang="fr-CA" dirty="0"/>
              <a:t>d’assurer la sécurité des usagers dysphagiques résidants à l’extérieur des installations du CISSS, des recettes « </a:t>
            </a:r>
            <a:r>
              <a:rPr lang="fr-CA" i="1" dirty="0"/>
              <a:t>types </a:t>
            </a:r>
            <a:r>
              <a:rPr lang="fr-CA" dirty="0"/>
              <a:t>» standardisées avec les produits utilisés aux services alimentaires et épaissis avec la poudre </a:t>
            </a:r>
            <a:r>
              <a:rPr lang="fr-CA" dirty="0" err="1"/>
              <a:t>Thicken</a:t>
            </a:r>
            <a:r>
              <a:rPr lang="fr-CA" dirty="0"/>
              <a:t> up </a:t>
            </a:r>
            <a:r>
              <a:rPr lang="fr-CA" dirty="0" err="1"/>
              <a:t>Clear</a:t>
            </a:r>
            <a:r>
              <a:rPr lang="fr-CA" dirty="0"/>
              <a:t>,  seront disponibles.  </a:t>
            </a:r>
          </a:p>
          <a:p>
            <a:pPr defTabSz="933237">
              <a:defRPr/>
            </a:pPr>
            <a:endParaRPr lang="fr-CA" dirty="0"/>
          </a:p>
          <a:p>
            <a:pPr defTabSz="933237">
              <a:defRPr/>
            </a:pPr>
            <a:r>
              <a:rPr lang="fr-CA" b="1" dirty="0" smtClean="0"/>
              <a:t>Bien entendu, l’usager peut utiliser des produits et des poudres épaississantes différentes que ceux utilisés à la production des recettes types.  Le professionnel devra effectuer des tests </a:t>
            </a:r>
            <a:r>
              <a:rPr lang="fr-CA" b="0" dirty="0" smtClean="0"/>
              <a:t>en</a:t>
            </a:r>
            <a:r>
              <a:rPr lang="fr-CA" b="0" baseline="0" dirty="0" smtClean="0"/>
              <a:t> tenant compte</a:t>
            </a:r>
            <a:r>
              <a:rPr lang="fr-CA" dirty="0" smtClean="0"/>
              <a:t> des goûts et des produits</a:t>
            </a:r>
            <a:r>
              <a:rPr lang="fr-CA" baseline="0" dirty="0" smtClean="0"/>
              <a:t> utilisés par l’</a:t>
            </a:r>
            <a:r>
              <a:rPr lang="fr-CA" baseline="0" dirty="0" err="1" smtClean="0"/>
              <a:t>uager</a:t>
            </a:r>
            <a:r>
              <a:rPr lang="fr-CA" baseline="0" dirty="0" smtClean="0"/>
              <a:t>. Il devra </a:t>
            </a:r>
            <a:r>
              <a:rPr lang="fr-CA" b="1" dirty="0" smtClean="0"/>
              <a:t>évaluer ensuite évaluer la tolérance de l'usager aux liquides épaissis et </a:t>
            </a:r>
            <a:r>
              <a:rPr lang="fr-CA" dirty="0" smtClean="0"/>
              <a:t>enseigner les consistances adaptées à</a:t>
            </a:r>
            <a:r>
              <a:rPr lang="fr-CA" baseline="0" dirty="0" smtClean="0"/>
              <a:t> ses </a:t>
            </a:r>
            <a:r>
              <a:rPr lang="fr-CA" dirty="0" smtClean="0"/>
              <a:t>besoins.</a:t>
            </a:r>
          </a:p>
          <a:p>
            <a:pPr defTabSz="933237">
              <a:defRPr/>
            </a:pPr>
            <a:endParaRPr lang="fr-CA" dirty="0"/>
          </a:p>
          <a:p>
            <a:r>
              <a:rPr lang="fr-CA" dirty="0"/>
              <a:t>D’autres recettes pourront ultérieurement être effectuées en tenant compte des préférences des agents épaississant de l’usager.  Il sera donc important de connaître le type d’épaississant le plus utilisé par les usagers à domicile.</a:t>
            </a:r>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15</a:t>
            </a:fld>
            <a:endParaRPr lang="fr-CA" dirty="0"/>
          </a:p>
        </p:txBody>
      </p:sp>
    </p:spTree>
    <p:extLst>
      <p:ext uri="{BB962C8B-B14F-4D97-AF65-F5344CB8AC3E}">
        <p14:creationId xmlns:p14="http://schemas.microsoft.com/office/powerpoint/2010/main" val="4002851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400" dirty="0" smtClean="0"/>
              <a:t>Plusieurs actions sont</a:t>
            </a:r>
            <a:r>
              <a:rPr lang="fr-CA" sz="1400" baseline="0" dirty="0" smtClean="0"/>
              <a:t> prévues afin de soutenir cette transition.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400" dirty="0" smtClean="0"/>
          </a:p>
          <a:p>
            <a:r>
              <a:rPr lang="fr-CA" sz="1400" dirty="0" smtClean="0"/>
              <a:t>Il faudra d’abord Dresser un portrait actuel de la situation et des enjeux liés à ces changements </a:t>
            </a:r>
          </a:p>
          <a:p>
            <a:endParaRPr lang="fr-CA" sz="1400" dirty="0" smtClean="0"/>
          </a:p>
          <a:p>
            <a:pPr algn="just"/>
            <a:r>
              <a:rPr lang="fr-CA" sz="1400" dirty="0" smtClean="0"/>
              <a:t>Établir un plan d’action pour chacune des directions afin de les soutenir </a:t>
            </a:r>
          </a:p>
          <a:p>
            <a:pPr algn="just"/>
            <a:endParaRPr lang="fr-CA" sz="1400" dirty="0" smtClean="0"/>
          </a:p>
          <a:p>
            <a:pPr algn="just"/>
            <a:r>
              <a:rPr lang="fr-CA" sz="1400" dirty="0" smtClean="0"/>
              <a:t>Puis, Continuer de développer des mécanismes de communication et des outils pour soutenir cette transition</a:t>
            </a:r>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16</a:t>
            </a:fld>
            <a:endParaRPr lang="fr-CA" dirty="0"/>
          </a:p>
        </p:txBody>
      </p:sp>
    </p:spTree>
    <p:extLst>
      <p:ext uri="{BB962C8B-B14F-4D97-AF65-F5344CB8AC3E}">
        <p14:creationId xmlns:p14="http://schemas.microsoft.com/office/powerpoint/2010/main" val="19121201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3600" dirty="0" smtClean="0"/>
              <a:t>Pour conclure, nous souhaitons mettre</a:t>
            </a:r>
            <a:r>
              <a:rPr lang="fr-CA" sz="3600" baseline="0" dirty="0" smtClean="0"/>
              <a:t> en lumière l’importance d’assurer la sécurité de l’usager et rappeler qu’il est nécessaire de réévaluer ceux utilisant les anciennes consistances Nectar et Miel.</a:t>
            </a:r>
          </a:p>
          <a:p>
            <a:endParaRPr lang="fr-CA" baseline="0" dirty="0" smtClean="0"/>
          </a:p>
          <a:p>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17</a:t>
            </a:fld>
            <a:endParaRPr lang="fr-CA" dirty="0"/>
          </a:p>
        </p:txBody>
      </p:sp>
    </p:spTree>
    <p:extLst>
      <p:ext uri="{BB962C8B-B14F-4D97-AF65-F5344CB8AC3E}">
        <p14:creationId xmlns:p14="http://schemas.microsoft.com/office/powerpoint/2010/main" val="2515758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33237">
              <a:defRPr/>
            </a:pPr>
            <a:r>
              <a:rPr lang="fr-CA" dirty="0" smtClean="0"/>
              <a:t>CISSS de Chaudière-Appalaches (27 mai 2020) Dysphagie et liquides épaissis : Changement dans les produits offerts</a:t>
            </a:r>
          </a:p>
          <a:p>
            <a:pPr defTabSz="933237">
              <a:defRPr/>
            </a:pPr>
            <a:r>
              <a:rPr lang="fr-CA" dirty="0" smtClean="0"/>
              <a:t>CISSS de la Montérégie-Centre (2020) Modification de l'appellation des liquides épaissis </a:t>
            </a:r>
          </a:p>
          <a:p>
            <a:pPr defTabSz="933237">
              <a:defRPr/>
            </a:pPr>
            <a:r>
              <a:rPr lang="fr-CA" dirty="0" smtClean="0"/>
              <a:t>CISSS de la Montérégie-Est, (2020) Nouvelle terminologie de consistance des liquides en </a:t>
            </a:r>
            <a:r>
              <a:rPr lang="fr-CA" dirty="0" err="1" smtClean="0"/>
              <a:t>dysphagie_version</a:t>
            </a:r>
            <a:r>
              <a:rPr lang="fr-CA" dirty="0" smtClean="0"/>
              <a:t> professionnels </a:t>
            </a:r>
          </a:p>
          <a:p>
            <a:pPr defTabSz="933237">
              <a:defRPr/>
            </a:pPr>
            <a:r>
              <a:rPr lang="fr-CA" dirty="0" smtClean="0"/>
              <a:t>CIUSSS de l’</a:t>
            </a:r>
            <a:r>
              <a:rPr lang="fr-CA" dirty="0" err="1" smtClean="0"/>
              <a:t>Est-de-l’île-de-Montréal</a:t>
            </a:r>
            <a:r>
              <a:rPr lang="fr-CA" dirty="0" smtClean="0"/>
              <a:t> (24 janvier 2020) Modifications normatives à la nomenclature des liquides épaissis Présentation au Comité de la qualité des pratiques cliniques interdisciplinaires (CQPCI)  </a:t>
            </a:r>
          </a:p>
          <a:p>
            <a:pPr defTabSz="933237">
              <a:defRPr/>
            </a:pPr>
            <a:r>
              <a:rPr lang="fr-CA" dirty="0" smtClean="0"/>
              <a:t>CIUSSS de la Capitale-Nationale (17 février 2020) Changements concernant les consistances Présenté aux nutritionnistes et aux techniciennes en diététique du CIUSSSCN, Josiane Tremblay, </a:t>
            </a:r>
            <a:r>
              <a:rPr lang="fr-CA" dirty="0" err="1" smtClean="0"/>
              <a:t>Dt.P</a:t>
            </a:r>
            <a:r>
              <a:rPr lang="fr-CA" dirty="0" smtClean="0"/>
              <a:t>., Conseillère cadre en nutrition (intérim), </a:t>
            </a:r>
            <a:r>
              <a:rPr lang="fr-CA" dirty="0" err="1" smtClean="0"/>
              <a:t>Josianne</a:t>
            </a:r>
            <a:r>
              <a:rPr lang="fr-CA" dirty="0" smtClean="0"/>
              <a:t> Gaudet, </a:t>
            </a:r>
            <a:r>
              <a:rPr lang="fr-CA" dirty="0" err="1" smtClean="0"/>
              <a:t>Dt.P</a:t>
            </a:r>
            <a:r>
              <a:rPr lang="fr-CA" dirty="0" smtClean="0"/>
              <a:t>., Professionnelle conseil, Patricia McKinnon, </a:t>
            </a:r>
            <a:r>
              <a:rPr lang="fr-CA" dirty="0" err="1" smtClean="0"/>
              <a:t>Dt.P</a:t>
            </a:r>
            <a:r>
              <a:rPr lang="fr-CA" dirty="0" smtClean="0"/>
              <a:t>., Coordonnatrice</a:t>
            </a:r>
          </a:p>
          <a:p>
            <a:pPr defTabSz="933237">
              <a:defRPr/>
            </a:pPr>
            <a:r>
              <a:rPr lang="fr-CA" dirty="0" smtClean="0"/>
              <a:t>CIUSSS du </a:t>
            </a:r>
            <a:r>
              <a:rPr lang="fr-CA" dirty="0" err="1" smtClean="0"/>
              <a:t>Centre-Ouest-de-l’île-de-Montréal</a:t>
            </a:r>
            <a:r>
              <a:rPr lang="fr-CA" dirty="0" smtClean="0"/>
              <a:t>, (2020) Changement de la nomenclature des liquides épaissis, Donna </a:t>
            </a:r>
            <a:r>
              <a:rPr lang="fr-CA" dirty="0" err="1" smtClean="0"/>
              <a:t>Schafer</a:t>
            </a:r>
            <a:r>
              <a:rPr lang="fr-CA" dirty="0" smtClean="0"/>
              <a:t>, Chef de la nutrition Clinique, Patricia </a:t>
            </a:r>
            <a:r>
              <a:rPr lang="fr-CA" dirty="0" err="1" smtClean="0"/>
              <a:t>Urrico</a:t>
            </a:r>
            <a:r>
              <a:rPr lang="fr-CA" dirty="0" smtClean="0"/>
              <a:t>, Coordonnatrice professionnelle en nutrition clinique </a:t>
            </a:r>
          </a:p>
          <a:p>
            <a:pPr defTabSz="933237">
              <a:defRPr/>
            </a:pPr>
            <a:r>
              <a:rPr lang="fr-CA" dirty="0" smtClean="0"/>
              <a:t>CIUSSS du </a:t>
            </a:r>
            <a:r>
              <a:rPr lang="fr-CA" dirty="0" err="1" smtClean="0"/>
              <a:t>Centre-Sud-de-l’île-de-Montréal</a:t>
            </a:r>
            <a:r>
              <a:rPr lang="fr-CA" dirty="0" smtClean="0"/>
              <a:t>, Formation TD Transition des liquides pré-épaissis, Laurie Maréchal, </a:t>
            </a:r>
            <a:r>
              <a:rPr lang="fr-CA" dirty="0" err="1" smtClean="0"/>
              <a:t>Dt.P</a:t>
            </a:r>
            <a:r>
              <a:rPr lang="fr-CA" dirty="0" smtClean="0"/>
              <a:t>., Coordination des services alimentaires</a:t>
            </a:r>
          </a:p>
          <a:p>
            <a:pPr defTabSz="933237">
              <a:defRPr/>
            </a:pPr>
            <a:r>
              <a:rPr lang="fr-CA" dirty="0" smtClean="0"/>
              <a:t>CIUSSS du Saguenay-Lac-Saint-Jean, Changement d’appellation des liquides épaissis, </a:t>
            </a:r>
            <a:r>
              <a:rPr lang="fr-CA" dirty="0" err="1" smtClean="0"/>
              <a:t>Charlyne</a:t>
            </a:r>
            <a:r>
              <a:rPr lang="fr-CA" dirty="0" smtClean="0"/>
              <a:t> Boivin </a:t>
            </a:r>
            <a:r>
              <a:rPr lang="fr-CA" dirty="0" err="1" smtClean="0"/>
              <a:t>Dt.P</a:t>
            </a:r>
            <a:r>
              <a:rPr lang="fr-CA" dirty="0" smtClean="0"/>
              <a:t>, Intérim Chef de service Logistique, CHSLD Jacques-Cartier et Centre Jeunesse de Chicoutimi</a:t>
            </a:r>
          </a:p>
          <a:p>
            <a:pPr defTabSz="933237">
              <a:defRPr/>
            </a:pPr>
            <a:endParaRPr lang="en-CA" dirty="0" smtClean="0"/>
          </a:p>
          <a:p>
            <a:pPr defTabSz="933237">
              <a:defRPr/>
            </a:pPr>
            <a:endParaRPr lang="fr-CA" dirty="0" smtClean="0"/>
          </a:p>
          <a:p>
            <a:pPr defTabSz="933237">
              <a:defRPr/>
            </a:pPr>
            <a:endParaRPr lang="fr-CA" baseline="0" dirty="0" smtClean="0"/>
          </a:p>
          <a:p>
            <a:pPr defTabSz="933237">
              <a:defRPr/>
            </a:pPr>
            <a:endParaRPr lang="fr-CA" dirty="0" smtClean="0">
              <a:solidFill>
                <a:schemeClr val="bg1"/>
              </a:solidFill>
            </a:endParaRPr>
          </a:p>
          <a:p>
            <a:pPr defTabSz="933237">
              <a:defRPr/>
            </a:pPr>
            <a:endParaRPr lang="fr-CA" baseline="0" dirty="0" smtClean="0"/>
          </a:p>
          <a:p>
            <a:pPr defTabSz="933237">
              <a:defRPr/>
            </a:pPr>
            <a:r>
              <a:rPr lang="fr-CA" baseline="0" dirty="0" smtClean="0"/>
              <a:t> </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18</a:t>
            </a:fld>
            <a:endParaRPr lang="fr-CA" dirty="0"/>
          </a:p>
        </p:txBody>
      </p:sp>
    </p:spTree>
    <p:extLst>
      <p:ext uri="{BB962C8B-B14F-4D97-AF65-F5344CB8AC3E}">
        <p14:creationId xmlns:p14="http://schemas.microsoft.com/office/powerpoint/2010/main" val="18731223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19</a:t>
            </a:fld>
            <a:endParaRPr lang="fr-CA" dirty="0"/>
          </a:p>
        </p:txBody>
      </p:sp>
    </p:spTree>
    <p:extLst>
      <p:ext uri="{BB962C8B-B14F-4D97-AF65-F5344CB8AC3E}">
        <p14:creationId xmlns:p14="http://schemas.microsoft.com/office/powerpoint/2010/main" val="3350417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Cette présentation vise à</a:t>
            </a:r>
            <a:r>
              <a:rPr lang="fr-CA" baseline="0" dirty="0" smtClean="0"/>
              <a:t> i</a:t>
            </a:r>
            <a:r>
              <a:rPr lang="fr-CA" dirty="0" smtClean="0"/>
              <a:t>nformer l'ensemble du personnel du CISSS de la Montérégie-Ouest de la nouvelle terminologie qui sera utilisée sur les menus et l’ordonnance de</a:t>
            </a:r>
            <a:r>
              <a:rPr lang="fr-CA" baseline="0" dirty="0" smtClean="0"/>
              <a:t> diète en ce qui a trait aux liquides épaissis </a:t>
            </a:r>
            <a:r>
              <a:rPr lang="fr-CA" dirty="0" smtClean="0"/>
              <a:t>pour les usagers ayant un trouble de la déglutition;</a:t>
            </a:r>
          </a:p>
          <a:p>
            <a:endParaRPr lang="fr-CA" dirty="0"/>
          </a:p>
          <a:p>
            <a:r>
              <a:rPr lang="fr-CA" dirty="0" smtClean="0"/>
              <a:t>Cette présentation vise aussi à vous sensibiliser aux effets des </a:t>
            </a:r>
            <a:r>
              <a:rPr lang="fr-CA" dirty="0"/>
              <a:t>changements sur les pratiques auprès des </a:t>
            </a:r>
            <a:r>
              <a:rPr lang="fr-CA" dirty="0" smtClean="0"/>
              <a:t>usagers; </a:t>
            </a:r>
          </a:p>
          <a:p>
            <a:endParaRPr lang="fr-CA" dirty="0" smtClean="0"/>
          </a:p>
          <a:p>
            <a:r>
              <a:rPr lang="fr-CA" dirty="0" smtClean="0"/>
              <a:t>Finalement,</a:t>
            </a:r>
            <a:r>
              <a:rPr lang="fr-CA" baseline="0" dirty="0" smtClean="0"/>
              <a:t> n</a:t>
            </a:r>
            <a:r>
              <a:rPr lang="fr-CA" dirty="0" smtClean="0"/>
              <a:t>ous</a:t>
            </a:r>
            <a:r>
              <a:rPr lang="fr-CA" baseline="0" dirty="0" smtClean="0"/>
              <a:t> vous présenterons </a:t>
            </a:r>
            <a:r>
              <a:rPr lang="fr-CA" dirty="0" smtClean="0"/>
              <a:t>les </a:t>
            </a:r>
            <a:r>
              <a:rPr lang="fr-CA" dirty="0"/>
              <a:t>actions qui visent à faciliter la transition vers cette nouvelle terminologie.</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2</a:t>
            </a:fld>
            <a:endParaRPr lang="fr-CA" dirty="0"/>
          </a:p>
        </p:txBody>
      </p:sp>
    </p:spTree>
    <p:extLst>
      <p:ext uri="{BB962C8B-B14F-4D97-AF65-F5344CB8AC3E}">
        <p14:creationId xmlns:p14="http://schemas.microsoft.com/office/powerpoint/2010/main" val="1351616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237">
              <a:defRPr/>
            </a:pPr>
            <a:r>
              <a:rPr lang="fr-CA" dirty="0"/>
              <a:t>À l’échelle nationale et internationale, il y a </a:t>
            </a:r>
            <a:r>
              <a:rPr lang="fr-CA" dirty="0" smtClean="0"/>
              <a:t>actuellement un </a:t>
            </a:r>
            <a:r>
              <a:rPr lang="fr-CA" dirty="0"/>
              <a:t>changement d’appellation des liquides de consistance </a:t>
            </a:r>
            <a:r>
              <a:rPr lang="fr-CA" dirty="0" smtClean="0"/>
              <a:t>modifiées </a:t>
            </a:r>
            <a:r>
              <a:rPr lang="fr-CA" dirty="0"/>
              <a:t>pour la clientèle </a:t>
            </a:r>
            <a:r>
              <a:rPr lang="fr-CA" dirty="0" smtClean="0"/>
              <a:t>présentant</a:t>
            </a:r>
            <a:r>
              <a:rPr lang="fr-CA" baseline="0" dirty="0" smtClean="0"/>
              <a:t> une</a:t>
            </a:r>
            <a:r>
              <a:rPr lang="fr-CA" dirty="0" smtClean="0"/>
              <a:t> </a:t>
            </a:r>
            <a:r>
              <a:rPr lang="fr-CA" dirty="0"/>
              <a:t>dysphagie. </a:t>
            </a:r>
          </a:p>
          <a:p>
            <a:pPr defTabSz="933237">
              <a:defRPr/>
            </a:pPr>
            <a:endParaRPr lang="fr-CA" dirty="0"/>
          </a:p>
          <a:p>
            <a:pPr defTabSz="933237">
              <a:defRPr/>
            </a:pPr>
            <a:r>
              <a:rPr lang="fr-CA" dirty="0"/>
              <a:t>L’industrie commercialisant des liquides pré-épaissis et des </a:t>
            </a:r>
            <a:r>
              <a:rPr lang="fr-CA" dirty="0" smtClean="0"/>
              <a:t>poudres épaississantes retire </a:t>
            </a:r>
            <a:r>
              <a:rPr lang="fr-CA" dirty="0"/>
              <a:t>la terminologie </a:t>
            </a:r>
            <a:r>
              <a:rPr lang="fr-CA" b="1" i="1" dirty="0">
                <a:solidFill>
                  <a:srgbClr val="FF0000"/>
                </a:solidFill>
              </a:rPr>
              <a:t>nectar, miel et </a:t>
            </a:r>
            <a:r>
              <a:rPr lang="fr-CA" b="1" i="1" dirty="0" smtClean="0">
                <a:solidFill>
                  <a:srgbClr val="FF0000"/>
                </a:solidFill>
              </a:rPr>
              <a:t>pouding </a:t>
            </a:r>
            <a:r>
              <a:rPr lang="fr-CA" dirty="0"/>
              <a:t>sur les étiquettes des produits. </a:t>
            </a:r>
            <a:r>
              <a:rPr lang="fr-CA" baseline="0" dirty="0" smtClean="0"/>
              <a:t> </a:t>
            </a:r>
          </a:p>
          <a:p>
            <a:pPr defTabSz="933237">
              <a:defRPr/>
            </a:pPr>
            <a:endParaRPr lang="fr-CA" dirty="0" smtClean="0"/>
          </a:p>
          <a:p>
            <a:pPr defTabSz="933237">
              <a:defRPr/>
            </a:pPr>
            <a:r>
              <a:rPr lang="fr-CA" dirty="0" smtClean="0"/>
              <a:t>De plus, la gomme de </a:t>
            </a:r>
            <a:r>
              <a:rPr lang="fr-CA" dirty="0" err="1" smtClean="0"/>
              <a:t>Xanthane</a:t>
            </a:r>
            <a:r>
              <a:rPr lang="fr-CA" dirty="0" smtClean="0"/>
              <a:t> est le nouvel agent épaississant utilisé dans les produits commerciaux.</a:t>
            </a:r>
            <a:r>
              <a:rPr lang="fr-CA" baseline="0" dirty="0" smtClean="0"/>
              <a:t> Ces nouveaux produits </a:t>
            </a:r>
            <a:r>
              <a:rPr lang="fr-CA" dirty="0" smtClean="0"/>
              <a:t>sont maintenant plus fluides au </a:t>
            </a:r>
            <a:r>
              <a:rPr lang="fr-CA" dirty="0" err="1" smtClean="0"/>
              <a:t>consistomètre</a:t>
            </a:r>
            <a:r>
              <a:rPr lang="fr-CA" dirty="0" smtClean="0"/>
              <a:t>.</a:t>
            </a:r>
          </a:p>
          <a:p>
            <a:pPr defTabSz="933237">
              <a:defRPr/>
            </a:pPr>
            <a:endParaRPr lang="fr-CA" dirty="0" smtClean="0"/>
          </a:p>
          <a:p>
            <a:pPr defTabSz="933237">
              <a:defRPr/>
            </a:pPr>
            <a:r>
              <a:rPr lang="fr-CA" dirty="0" smtClean="0"/>
              <a:t>Afin d’assurer la conformité</a:t>
            </a:r>
            <a:r>
              <a:rPr lang="fr-CA" baseline="0" dirty="0" smtClean="0"/>
              <a:t> des liquides épaissis offerts aux usagers admis dans une de nos installations et desservis par nos services alimentaires, ceux-ci préparent et vérifient </a:t>
            </a:r>
            <a:r>
              <a:rPr lang="fr-CA" dirty="0" smtClean="0"/>
              <a:t>la vitesse d'écoulement du liquide à</a:t>
            </a:r>
            <a:r>
              <a:rPr lang="fr-CA" baseline="0" dirty="0" smtClean="0"/>
              <a:t> l’aide du</a:t>
            </a:r>
            <a:r>
              <a:rPr lang="fr-CA" dirty="0" smtClean="0"/>
              <a:t> </a:t>
            </a:r>
            <a:r>
              <a:rPr lang="fr-CA" dirty="0" err="1" smtClean="0"/>
              <a:t>consistomètre</a:t>
            </a:r>
            <a:r>
              <a:rPr lang="fr-CA" dirty="0" smtClean="0"/>
              <a:t> </a:t>
            </a:r>
            <a:r>
              <a:rPr lang="fr-CA" dirty="0" err="1" smtClean="0"/>
              <a:t>Bostwick</a:t>
            </a:r>
            <a:r>
              <a:rPr lang="fr-CA" dirty="0" smtClean="0"/>
              <a:t>.</a:t>
            </a:r>
            <a:r>
              <a:rPr lang="fr-CA" baseline="0" dirty="0" smtClean="0"/>
              <a:t> Cet appareil sera présenté dans les prochaines diapositives.</a:t>
            </a:r>
          </a:p>
          <a:p>
            <a:pPr defTabSz="933237">
              <a:defRPr/>
            </a:pPr>
            <a:endParaRPr lang="fr-CA" baseline="0" dirty="0" smtClean="0"/>
          </a:p>
          <a:p>
            <a:pPr defTabSz="933237">
              <a:defRPr/>
            </a:pPr>
            <a:r>
              <a:rPr lang="fr-CA" baseline="0" dirty="0" smtClean="0"/>
              <a:t>Enfin, l’ordre professionnel des diététistes du Québec demande actuellement à ses membres de prescrire un liquide épaissis selon sa valeur au </a:t>
            </a:r>
            <a:r>
              <a:rPr lang="fr-CA" baseline="0" dirty="0" err="1" smtClean="0"/>
              <a:t>consistomètre</a:t>
            </a:r>
            <a:r>
              <a:rPr lang="fr-CA" baseline="0" dirty="0" smtClean="0"/>
              <a:t> </a:t>
            </a:r>
            <a:r>
              <a:rPr lang="fr-CA" baseline="0" dirty="0" err="1" smtClean="0"/>
              <a:t>Botswick</a:t>
            </a:r>
            <a:r>
              <a:rPr lang="fr-CA" baseline="0" dirty="0" smtClean="0"/>
              <a:t>.</a:t>
            </a:r>
            <a:endParaRPr lang="fr-CA" dirty="0" smtClean="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3</a:t>
            </a:fld>
            <a:endParaRPr lang="fr-CA" dirty="0"/>
          </a:p>
        </p:txBody>
      </p:sp>
    </p:spTree>
    <p:extLst>
      <p:ext uri="{BB962C8B-B14F-4D97-AF65-F5344CB8AC3E}">
        <p14:creationId xmlns:p14="http://schemas.microsoft.com/office/powerpoint/2010/main" val="1113410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 changement touche l’ensemble du personnel du CISSS de Montérégie-Ouest qui exerce leur métier</a:t>
            </a:r>
            <a:r>
              <a:rPr lang="fr-CA" baseline="0" dirty="0" smtClean="0"/>
              <a:t> auprès d’une clientèle présentant un trouble de la déglutition.</a:t>
            </a:r>
            <a:endParaRPr lang="fr-CA" dirty="0" smtClean="0"/>
          </a:p>
          <a:p>
            <a:endParaRPr lang="fr-CA" baseline="0" dirty="0"/>
          </a:p>
          <a:p>
            <a:r>
              <a:rPr lang="fr-CA" baseline="0" dirty="0"/>
              <a:t>Que </a:t>
            </a:r>
            <a:r>
              <a:rPr lang="fr-CA" baseline="0" dirty="0" smtClean="0"/>
              <a:t>ce </a:t>
            </a:r>
            <a:r>
              <a:rPr lang="fr-CA" baseline="0" dirty="0"/>
              <a:t>soit </a:t>
            </a:r>
            <a:r>
              <a:rPr lang="fr-CA" baseline="0" dirty="0" smtClean="0"/>
              <a:t>au moment du </a:t>
            </a:r>
            <a:r>
              <a:rPr lang="fr-CA" baseline="0" dirty="0"/>
              <a:t>dépistage, </a:t>
            </a:r>
            <a:r>
              <a:rPr lang="fr-CA" baseline="0" dirty="0" smtClean="0"/>
              <a:t>de </a:t>
            </a:r>
            <a:r>
              <a:rPr lang="fr-CA" baseline="0" dirty="0"/>
              <a:t>l’évaluation ou </a:t>
            </a:r>
            <a:r>
              <a:rPr lang="fr-CA" baseline="0" dirty="0" smtClean="0"/>
              <a:t>de </a:t>
            </a:r>
            <a:r>
              <a:rPr lang="fr-CA" baseline="0" dirty="0"/>
              <a:t>la détermination du plan de traitement nutritionnel, </a:t>
            </a:r>
            <a:r>
              <a:rPr lang="fr-CA" baseline="0" dirty="0" smtClean="0"/>
              <a:t>lors de </a:t>
            </a:r>
            <a:r>
              <a:rPr lang="fr-CA" baseline="0" dirty="0"/>
              <a:t>la mise en application </a:t>
            </a:r>
            <a:r>
              <a:rPr lang="fr-CA" baseline="0" dirty="0" smtClean="0"/>
              <a:t>de ce </a:t>
            </a:r>
            <a:r>
              <a:rPr lang="fr-CA" baseline="0" dirty="0"/>
              <a:t>plan, </a:t>
            </a:r>
            <a:r>
              <a:rPr lang="fr-CA" baseline="0" dirty="0" smtClean="0"/>
              <a:t>de </a:t>
            </a:r>
            <a:r>
              <a:rPr lang="fr-CA" baseline="0" dirty="0"/>
              <a:t>la production </a:t>
            </a:r>
            <a:r>
              <a:rPr lang="fr-CA" baseline="0" dirty="0" smtClean="0"/>
              <a:t>ou de </a:t>
            </a:r>
            <a:r>
              <a:rPr lang="fr-CA" baseline="0" dirty="0"/>
              <a:t>la distribution du produit, l’ensemble du personnel </a:t>
            </a:r>
            <a:r>
              <a:rPr lang="fr-CA" baseline="0" dirty="0" smtClean="0"/>
              <a:t>du CISSS de </a:t>
            </a:r>
            <a:r>
              <a:rPr lang="fr-CA" baseline="0" smtClean="0"/>
              <a:t>la Montérégie-Ouest, </a:t>
            </a:r>
            <a:r>
              <a:rPr lang="fr-CA" baseline="0" dirty="0" smtClean="0"/>
              <a:t>tout comme </a:t>
            </a:r>
            <a:r>
              <a:rPr lang="fr-CA" baseline="0" dirty="0"/>
              <a:t>l’usager </a:t>
            </a:r>
            <a:r>
              <a:rPr lang="fr-CA" baseline="0" dirty="0" smtClean="0"/>
              <a:t>et </a:t>
            </a:r>
            <a:r>
              <a:rPr lang="fr-CA" baseline="0" smtClean="0"/>
              <a:t>ses proches, doivent </a:t>
            </a:r>
            <a:r>
              <a:rPr lang="fr-CA" baseline="0" dirty="0"/>
              <a:t>être </a:t>
            </a:r>
            <a:r>
              <a:rPr lang="fr-CA" baseline="0" dirty="0" smtClean="0"/>
              <a:t>informés </a:t>
            </a:r>
            <a:r>
              <a:rPr lang="fr-CA" baseline="0" dirty="0"/>
              <a:t>des modifications de l’appellation et des consistances des liquides épaissis.</a:t>
            </a:r>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4</a:t>
            </a:fld>
            <a:endParaRPr lang="fr-CA" dirty="0"/>
          </a:p>
        </p:txBody>
      </p:sp>
    </p:spTree>
    <p:extLst>
      <p:ext uri="{BB962C8B-B14F-4D97-AF65-F5344CB8AC3E}">
        <p14:creationId xmlns:p14="http://schemas.microsoft.com/office/powerpoint/2010/main" val="2222428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237">
              <a:defRPr/>
            </a:pPr>
            <a:endParaRPr lang="fr-CA" dirty="0"/>
          </a:p>
          <a:p>
            <a:pPr defTabSz="933237">
              <a:defRPr/>
            </a:pPr>
            <a:r>
              <a:rPr lang="fr-CA" dirty="0"/>
              <a:t>Le </a:t>
            </a:r>
            <a:r>
              <a:rPr lang="fr-CA" dirty="0" err="1"/>
              <a:t>consistomètre</a:t>
            </a:r>
            <a:r>
              <a:rPr lang="fr-CA" dirty="0"/>
              <a:t> </a:t>
            </a:r>
            <a:r>
              <a:rPr lang="fr-CA" dirty="0" err="1"/>
              <a:t>Bostwick</a:t>
            </a:r>
            <a:r>
              <a:rPr lang="fr-CA" dirty="0"/>
              <a:t> est un outil de mesure fiable utilisé pour évaluer la vitesse d’écoulement des liquides.</a:t>
            </a:r>
          </a:p>
          <a:p>
            <a:pPr defTabSz="933237">
              <a:defRPr/>
            </a:pPr>
            <a:endParaRPr lang="fr-CA" dirty="0"/>
          </a:p>
          <a:p>
            <a:pPr defTabSz="933237">
              <a:defRPr/>
            </a:pPr>
            <a:r>
              <a:rPr lang="fr-CA" dirty="0" smtClean="0"/>
              <a:t>Le </a:t>
            </a:r>
            <a:r>
              <a:rPr lang="fr-CA" dirty="0" err="1"/>
              <a:t>consistomètre</a:t>
            </a:r>
            <a:r>
              <a:rPr lang="fr-CA" dirty="0"/>
              <a:t> mesure la vitesse d’écoulement d’un liquide en centimètre sur une période de 30 secondes. Plus un liquide est clair plus l’écoulement s’étend sur l’échelle graduée.  On parle alors de la Valeur </a:t>
            </a:r>
            <a:r>
              <a:rPr lang="fr-CA" dirty="0" err="1"/>
              <a:t>Bostwick</a:t>
            </a:r>
            <a:r>
              <a:rPr lang="fr-CA" dirty="0"/>
              <a:t>.</a:t>
            </a:r>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5</a:t>
            </a:fld>
            <a:endParaRPr lang="fr-CA" dirty="0"/>
          </a:p>
        </p:txBody>
      </p:sp>
    </p:spTree>
    <p:extLst>
      <p:ext uri="{BB962C8B-B14F-4D97-AF65-F5344CB8AC3E}">
        <p14:creationId xmlns:p14="http://schemas.microsoft.com/office/powerpoint/2010/main" val="44108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237">
              <a:defRPr/>
            </a:pPr>
            <a:r>
              <a:rPr lang="fr-CA" dirty="0"/>
              <a:t>Le </a:t>
            </a:r>
            <a:r>
              <a:rPr lang="fr-CA" dirty="0" err="1"/>
              <a:t>consistomètre</a:t>
            </a:r>
            <a:r>
              <a:rPr lang="fr-CA" dirty="0"/>
              <a:t> </a:t>
            </a:r>
            <a:r>
              <a:rPr lang="fr-CA" dirty="0" err="1"/>
              <a:t>Bostwick</a:t>
            </a:r>
            <a:r>
              <a:rPr lang="fr-CA" dirty="0"/>
              <a:t> est un outil de mesure utilisé dans le secteur de l’agroalimentaire pour créer des </a:t>
            </a:r>
            <a:r>
              <a:rPr lang="fr-CA" dirty="0">
                <a:solidFill>
                  <a:schemeClr val="tx2"/>
                </a:solidFill>
              </a:rPr>
              <a:t>recettes standardisées et procéder à des contrôles de qualité des consistances.</a:t>
            </a:r>
          </a:p>
          <a:p>
            <a:pPr defTabSz="933237">
              <a:defRPr/>
            </a:pPr>
            <a:endParaRPr lang="fr-CA" dirty="0"/>
          </a:p>
          <a:p>
            <a:pPr defTabSz="933237">
              <a:defRPr/>
            </a:pPr>
            <a:r>
              <a:rPr lang="fr-CA" dirty="0">
                <a:solidFill>
                  <a:schemeClr val="tx2"/>
                </a:solidFill>
              </a:rPr>
              <a:t>Lors de ces contrôles de qualité, la température du liquide est contrôlée et le test est effectué après un temps d’attente variant </a:t>
            </a:r>
            <a:r>
              <a:rPr lang="fr-CA" dirty="0" smtClean="0">
                <a:solidFill>
                  <a:schemeClr val="tx2"/>
                </a:solidFill>
              </a:rPr>
              <a:t>de </a:t>
            </a:r>
            <a:r>
              <a:rPr lang="fr-CA" dirty="0">
                <a:solidFill>
                  <a:schemeClr val="tx2"/>
                </a:solidFill>
              </a:rPr>
              <a:t>6 et 24 heures après l’ajout d’un agent épaississant à la préparation. </a:t>
            </a:r>
          </a:p>
          <a:p>
            <a:pPr defTabSz="933237">
              <a:defRPr/>
            </a:pPr>
            <a:endParaRPr lang="fr-CA" dirty="0">
              <a:solidFill>
                <a:schemeClr val="tx2"/>
              </a:solidFill>
            </a:endParaRPr>
          </a:p>
          <a:p>
            <a:pPr defTabSz="933237">
              <a:defRPr/>
            </a:pPr>
            <a:r>
              <a:rPr lang="fr-CA" dirty="0"/>
              <a:t>Le personnel des services alimentaires effectue ce test avec le </a:t>
            </a:r>
            <a:r>
              <a:rPr lang="fr-CA" dirty="0" err="1"/>
              <a:t>consistomètre</a:t>
            </a:r>
            <a:r>
              <a:rPr lang="fr-CA" dirty="0"/>
              <a:t> pour les usagers admis en milieu hospitalier de soins aigus ou en hébergement dans l’une des installations du CISSS.</a:t>
            </a:r>
          </a:p>
          <a:p>
            <a:pPr defTabSz="933237">
              <a:defRPr/>
            </a:pPr>
            <a:endParaRPr lang="fr-CA" dirty="0">
              <a:solidFill>
                <a:schemeClr val="tx2"/>
              </a:solidFill>
            </a:endParaRPr>
          </a:p>
          <a:p>
            <a:pPr defTabSz="933237">
              <a:defRPr/>
            </a:pPr>
            <a:r>
              <a:rPr lang="fr-CA" dirty="0">
                <a:solidFill>
                  <a:schemeClr val="tx2"/>
                </a:solidFill>
              </a:rPr>
              <a:t>La nomenclature et l'identification des liquides pré-épaissis, ainsi que ceux faits maison, doivent être uniformisés de façon à limiter les risques d'erreur à partir du moment de la prescription, jusqu’à la distribution du produit. Ainsi, </a:t>
            </a:r>
            <a:r>
              <a:rPr lang="fr-CA" dirty="0"/>
              <a:t>les liquides épaissis seront dorénavant identifiés avec la valeur au </a:t>
            </a:r>
            <a:r>
              <a:rPr lang="fr-CA" dirty="0" err="1"/>
              <a:t>Bostwick</a:t>
            </a:r>
            <a:r>
              <a:rPr lang="fr-CA" dirty="0"/>
              <a:t>. </a:t>
            </a:r>
            <a:endParaRPr lang="fr-CA" dirty="0">
              <a:solidFill>
                <a:schemeClr val="tx2"/>
              </a:solidFill>
            </a:endParaRPr>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6</a:t>
            </a:fld>
            <a:endParaRPr lang="fr-CA" dirty="0"/>
          </a:p>
        </p:txBody>
      </p:sp>
    </p:spTree>
    <p:extLst>
      <p:ext uri="{BB962C8B-B14F-4D97-AF65-F5344CB8AC3E}">
        <p14:creationId xmlns:p14="http://schemas.microsoft.com/office/powerpoint/2010/main" val="2153996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Voyons maintenant</a:t>
            </a:r>
            <a:r>
              <a:rPr lang="fr-CA" baseline="0" dirty="0" smtClean="0"/>
              <a:t> la transition vers la nouvelle terminologie.</a:t>
            </a:r>
          </a:p>
          <a:p>
            <a:endParaRPr lang="fr-CA" dirty="0"/>
          </a:p>
          <a:p>
            <a:r>
              <a:rPr lang="fr-CA" dirty="0" smtClean="0"/>
              <a:t>L’ancienne</a:t>
            </a:r>
            <a:r>
              <a:rPr lang="fr-CA" baseline="0" dirty="0" smtClean="0"/>
              <a:t> appellation </a:t>
            </a:r>
            <a:r>
              <a:rPr lang="fr-CA" dirty="0" smtClean="0"/>
              <a:t> </a:t>
            </a:r>
            <a:r>
              <a:rPr lang="fr-CA" dirty="0"/>
              <a:t>Nectar</a:t>
            </a:r>
            <a:r>
              <a:rPr lang="fr-CA" baseline="0" dirty="0"/>
              <a:t> </a:t>
            </a:r>
            <a:r>
              <a:rPr lang="fr-CA" baseline="0" dirty="0" smtClean="0"/>
              <a:t>correspond à une consistance </a:t>
            </a:r>
            <a:r>
              <a:rPr lang="fr-CA" baseline="0" dirty="0" err="1" smtClean="0"/>
              <a:t>Bostwick</a:t>
            </a:r>
            <a:r>
              <a:rPr lang="fr-CA" baseline="0" dirty="0" smtClean="0"/>
              <a:t> </a:t>
            </a:r>
            <a:r>
              <a:rPr lang="fr-CA" baseline="0" dirty="0"/>
              <a:t>14</a:t>
            </a:r>
          </a:p>
          <a:p>
            <a:r>
              <a:rPr lang="fr-CA" baseline="0" dirty="0"/>
              <a:t>Le miel </a:t>
            </a:r>
            <a:r>
              <a:rPr lang="fr-CA" baseline="0" dirty="0" smtClean="0"/>
              <a:t>à  </a:t>
            </a:r>
            <a:r>
              <a:rPr lang="fr-CA" baseline="0" dirty="0"/>
              <a:t>8</a:t>
            </a:r>
          </a:p>
          <a:p>
            <a:r>
              <a:rPr lang="fr-CA" baseline="0" dirty="0"/>
              <a:t>Et le </a:t>
            </a:r>
            <a:r>
              <a:rPr lang="fr-CA" baseline="0" dirty="0" smtClean="0"/>
              <a:t>pouding </a:t>
            </a:r>
            <a:r>
              <a:rPr lang="fr-CA" baseline="0" dirty="0"/>
              <a:t>à </a:t>
            </a:r>
            <a:r>
              <a:rPr lang="fr-CA" baseline="0" dirty="0" smtClean="0"/>
              <a:t>4</a:t>
            </a:r>
            <a:endParaRPr lang="fr-CA" baseline="0" dirty="0"/>
          </a:p>
          <a:p>
            <a:endParaRPr lang="fr-CA" baseline="0" dirty="0"/>
          </a:p>
          <a:p>
            <a:pPr defTabSz="933237">
              <a:defRPr/>
            </a:pPr>
            <a:r>
              <a:rPr lang="fr-CA" baseline="0" dirty="0"/>
              <a:t>Les produits pré-épaissis </a:t>
            </a:r>
            <a:r>
              <a:rPr lang="fr-CA" baseline="0" dirty="0" smtClean="0"/>
              <a:t>correspondant à l’ancienne appellation Nectar sont </a:t>
            </a:r>
            <a:r>
              <a:rPr lang="fr-CA" baseline="0" dirty="0"/>
              <a:t>discontinués et remplacés par des liquides de </a:t>
            </a:r>
            <a:r>
              <a:rPr lang="fr-CA" baseline="0" dirty="0" smtClean="0"/>
              <a:t>consistance </a:t>
            </a:r>
            <a:r>
              <a:rPr lang="fr-CA" baseline="0" dirty="0" err="1" smtClean="0"/>
              <a:t>Botswick</a:t>
            </a:r>
            <a:r>
              <a:rPr lang="fr-CA" baseline="0" dirty="0" smtClean="0"/>
              <a:t> 18. </a:t>
            </a:r>
            <a:r>
              <a:rPr lang="fr-CA" baseline="0" dirty="0"/>
              <a:t>Les boîtes de poudres épaississante et les produits commerciaux pré-épaissis identifient cette consistance par </a:t>
            </a:r>
            <a:r>
              <a:rPr lang="fr-CA" baseline="0" dirty="0" smtClean="0"/>
              <a:t>le symbole </a:t>
            </a:r>
            <a:r>
              <a:rPr lang="fr-CA" baseline="0" dirty="0"/>
              <a:t>2 dans un triangle </a:t>
            </a:r>
            <a:r>
              <a:rPr lang="fr-CA" baseline="0" dirty="0" smtClean="0"/>
              <a:t>rose, </a:t>
            </a:r>
            <a:r>
              <a:rPr lang="fr-CA" baseline="0" dirty="0"/>
              <a:t>ainsi que la description : Légèrement </a:t>
            </a:r>
            <a:r>
              <a:rPr lang="fr-CA" baseline="0" dirty="0" smtClean="0"/>
              <a:t>épais</a:t>
            </a:r>
            <a:endParaRPr lang="fr-CA" baseline="0" dirty="0"/>
          </a:p>
          <a:p>
            <a:endParaRPr lang="fr-CA" baseline="0" dirty="0"/>
          </a:p>
          <a:p>
            <a:pPr defTabSz="933237">
              <a:defRPr/>
            </a:pPr>
            <a:r>
              <a:rPr lang="fr-CA" baseline="0" dirty="0" smtClean="0"/>
              <a:t>Les produits pré-épaissis correspondant à l’ancienne appellation Miel sera prescrite en valeur </a:t>
            </a:r>
            <a:r>
              <a:rPr lang="fr-CA" baseline="0" dirty="0" err="1" smtClean="0"/>
              <a:t>Bostwick</a:t>
            </a:r>
            <a:r>
              <a:rPr lang="fr-CA" baseline="0" dirty="0" smtClean="0"/>
              <a:t> 10. Les </a:t>
            </a:r>
            <a:r>
              <a:rPr lang="fr-CA" baseline="0" dirty="0"/>
              <a:t>boîtes de poudres </a:t>
            </a:r>
            <a:r>
              <a:rPr lang="fr-CA" baseline="0" dirty="0" smtClean="0"/>
              <a:t>épaississantes </a:t>
            </a:r>
            <a:r>
              <a:rPr lang="fr-CA" baseline="0" dirty="0"/>
              <a:t>et les produits commerciaux pré-épaissis </a:t>
            </a:r>
            <a:r>
              <a:rPr lang="fr-CA" baseline="0" dirty="0" smtClean="0"/>
              <a:t>identifient </a:t>
            </a:r>
            <a:r>
              <a:rPr lang="fr-CA" baseline="0" dirty="0"/>
              <a:t>cette consistance par un 3 dans un triangle jaune ainsi que la description : Modérément épais</a:t>
            </a:r>
          </a:p>
          <a:p>
            <a:endParaRPr lang="fr-CA" baseline="0" dirty="0"/>
          </a:p>
          <a:p>
            <a:r>
              <a:rPr lang="fr-CA" baseline="0" dirty="0" smtClean="0"/>
              <a:t>La consistance correspondant à l’ancienne appellation pouding</a:t>
            </a:r>
            <a:r>
              <a:rPr lang="fr-CA" baseline="0" dirty="0"/>
              <a:t>, </a:t>
            </a:r>
            <a:r>
              <a:rPr lang="fr-CA" baseline="0" dirty="0" smtClean="0"/>
              <a:t>soit le nouveau </a:t>
            </a:r>
            <a:r>
              <a:rPr lang="fr-CA" baseline="0" dirty="0" err="1" smtClean="0"/>
              <a:t>Bostwick</a:t>
            </a:r>
            <a:r>
              <a:rPr lang="fr-CA" baseline="0" dirty="0" smtClean="0"/>
              <a:t> </a:t>
            </a:r>
            <a:r>
              <a:rPr lang="fr-CA" baseline="0" dirty="0"/>
              <a:t>4 n’a jamais été offerte en liquides pré-épaissis. </a:t>
            </a:r>
            <a:r>
              <a:rPr lang="fr-CA" baseline="0" dirty="0" smtClean="0"/>
              <a:t>Cette consistance est produite par le service alimentaire au besoin. Les </a:t>
            </a:r>
            <a:r>
              <a:rPr lang="fr-CA" baseline="0" dirty="0"/>
              <a:t>boîtes de poudres épaississante </a:t>
            </a:r>
            <a:r>
              <a:rPr lang="fr-CA" baseline="0" dirty="0" smtClean="0"/>
              <a:t>identifient </a:t>
            </a:r>
            <a:r>
              <a:rPr lang="fr-CA" baseline="0" dirty="0"/>
              <a:t>cette consistance par un 4 dans un triangle vert </a:t>
            </a:r>
            <a:r>
              <a:rPr lang="fr-CA" baseline="0" dirty="0" smtClean="0"/>
              <a:t>et porte aussi la </a:t>
            </a:r>
            <a:r>
              <a:rPr lang="fr-CA" baseline="0" dirty="0"/>
              <a:t>description : Très épais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baseline="0" dirty="0" smtClean="0"/>
              <a:t>Cette image permet d’établir un langage commun entre les anciennes appellations et les nouvelles. Ce tableau vise à assurer la sécurité de l’usager justement en permettant de reconnaître la bonne consistance des liquides, peu importe l’appellation utilisée. Vous constaterez aussi sur cette charte que plus la valeur au </a:t>
            </a:r>
            <a:r>
              <a:rPr lang="fr-CA" baseline="0" dirty="0" err="1" smtClean="0"/>
              <a:t>Botswick</a:t>
            </a:r>
            <a:r>
              <a:rPr lang="fr-CA" baseline="0" dirty="0" smtClean="0"/>
              <a:t> augmente, plus le liquide est fluide.</a:t>
            </a:r>
          </a:p>
          <a:p>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7</a:t>
            </a:fld>
            <a:endParaRPr lang="fr-CA" dirty="0"/>
          </a:p>
        </p:txBody>
      </p:sp>
    </p:spTree>
    <p:extLst>
      <p:ext uri="{BB962C8B-B14F-4D97-AF65-F5344CB8AC3E}">
        <p14:creationId xmlns:p14="http://schemas.microsoft.com/office/powerpoint/2010/main" val="968314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33237" rtl="0" eaLnBrk="1" fontAlgn="auto" latinLnBrk="0" hangingPunct="1">
              <a:lnSpc>
                <a:spcPct val="100000"/>
              </a:lnSpc>
              <a:spcBef>
                <a:spcPts val="0"/>
              </a:spcBef>
              <a:spcAft>
                <a:spcPts val="0"/>
              </a:spcAft>
              <a:buClrTx/>
              <a:buSzTx/>
              <a:buFontTx/>
              <a:buNone/>
              <a:tabLst/>
              <a:defRPr/>
            </a:pPr>
            <a:r>
              <a:rPr lang="fr-CA" baseline="0" dirty="0" smtClean="0"/>
              <a:t>La nouvelle terminologie pour la prescription sera en fonction de la valeur au </a:t>
            </a:r>
            <a:r>
              <a:rPr lang="fr-CA" baseline="0" dirty="0" err="1" smtClean="0"/>
              <a:t>consistomètre</a:t>
            </a:r>
            <a:r>
              <a:rPr lang="fr-CA" baseline="0" dirty="0" smtClean="0"/>
              <a:t> soit liquide épaissi B18, B10 et B4. Elle apparaîtra dans l'en-tête du coupon-repas de l'usager. </a:t>
            </a:r>
          </a:p>
          <a:p>
            <a:pPr marL="0" marR="0" lvl="0" indent="0" algn="l" defTabSz="933237" rtl="0" eaLnBrk="1" fontAlgn="auto" latinLnBrk="0" hangingPunct="1">
              <a:lnSpc>
                <a:spcPct val="100000"/>
              </a:lnSpc>
              <a:spcBef>
                <a:spcPts val="0"/>
              </a:spcBef>
              <a:spcAft>
                <a:spcPts val="0"/>
              </a:spcAft>
              <a:buClrTx/>
              <a:buSzTx/>
              <a:buFontTx/>
              <a:buNone/>
              <a:tabLst/>
              <a:defRPr/>
            </a:pPr>
            <a:endParaRPr lang="fr-CA" baseline="0" dirty="0" smtClean="0"/>
          </a:p>
          <a:p>
            <a:pPr defTabSz="933237">
              <a:defRPr/>
            </a:pPr>
            <a:r>
              <a:rPr lang="fr-CA" baseline="0" dirty="0" smtClean="0"/>
              <a:t>Afin d’éviter la confusion pour l’usager et pour le personnel, le breuvage épaissi sera également identifié par cette consistance soit par exemple jus de pomme B18, B10 ou B4. Une étiquette de la valeur au </a:t>
            </a:r>
            <a:r>
              <a:rPr lang="fr-CA" baseline="0" dirty="0" err="1" smtClean="0"/>
              <a:t>Bostwick</a:t>
            </a:r>
            <a:r>
              <a:rPr lang="fr-CA" baseline="0" dirty="0" smtClean="0"/>
              <a:t> sera aussi apposée sur tous les produits tel que démontré sur les images de cette diapositive.</a:t>
            </a:r>
          </a:p>
          <a:p>
            <a:pPr defTabSz="933237">
              <a:defRPr/>
            </a:pPr>
            <a:endParaRPr lang="fr-CA" dirty="0"/>
          </a:p>
          <a:p>
            <a:pPr defTabSz="933237">
              <a:defRPr/>
            </a:pPr>
            <a:r>
              <a:rPr lang="fr-CA" dirty="0" smtClean="0"/>
              <a:t>Enfin, </a:t>
            </a:r>
            <a:r>
              <a:rPr lang="fr-CA" baseline="0" dirty="0" smtClean="0"/>
              <a:t>lorsque cela requis, </a:t>
            </a:r>
            <a:r>
              <a:rPr lang="fr-CA" dirty="0" smtClean="0"/>
              <a:t>la </a:t>
            </a:r>
            <a:r>
              <a:rPr lang="fr-CA" dirty="0"/>
              <a:t>consistance B14 </a:t>
            </a:r>
            <a:r>
              <a:rPr lang="fr-CA" dirty="0" smtClean="0"/>
              <a:t>peut être </a:t>
            </a:r>
            <a:r>
              <a:rPr lang="fr-CA" dirty="0"/>
              <a:t>produite </a:t>
            </a:r>
            <a:r>
              <a:rPr lang="fr-CA" dirty="0" smtClean="0"/>
              <a:t>pour</a:t>
            </a:r>
            <a:r>
              <a:rPr lang="fr-CA" baseline="0" dirty="0" smtClean="0"/>
              <a:t> </a:t>
            </a:r>
            <a:r>
              <a:rPr lang="fr-CA" dirty="0" smtClean="0"/>
              <a:t>la </a:t>
            </a:r>
            <a:r>
              <a:rPr lang="fr-CA" dirty="0"/>
              <a:t>réalisation d’une évaluation en </a:t>
            </a:r>
            <a:r>
              <a:rPr lang="fr-CA" dirty="0" smtClean="0"/>
              <a:t>dysphagie</a:t>
            </a:r>
            <a:r>
              <a:rPr lang="fr-CA" baseline="0" dirty="0" smtClean="0"/>
              <a:t>. Cela doit être prévu à l’avance </a:t>
            </a:r>
            <a:r>
              <a:rPr lang="fr-CA" dirty="0" smtClean="0"/>
              <a:t>par les services alimentaires </a:t>
            </a:r>
            <a:r>
              <a:rPr lang="fr-CA" baseline="0" dirty="0" smtClean="0"/>
              <a:t>.</a:t>
            </a:r>
            <a:r>
              <a:rPr lang="fr-CA" dirty="0" smtClean="0"/>
              <a:t>   </a:t>
            </a:r>
            <a:endParaRPr lang="fr-CA" dirty="0"/>
          </a:p>
          <a:p>
            <a:pPr defTabSz="933237">
              <a:defRPr/>
            </a:pPr>
            <a:endParaRPr lang="fr-CA" dirty="0"/>
          </a:p>
          <a:p>
            <a:pPr defTabSz="933237">
              <a:defRPr/>
            </a:pPr>
            <a:r>
              <a:rPr lang="fr-CA" dirty="0"/>
              <a:t>Après l’évaluation, </a:t>
            </a:r>
            <a:r>
              <a:rPr lang="fr-CA" dirty="0" smtClean="0"/>
              <a:t>si </a:t>
            </a:r>
            <a:r>
              <a:rPr lang="fr-CA" dirty="0"/>
              <a:t>un usager ne peut pas tolérer la consistance B-18 ni </a:t>
            </a:r>
            <a:r>
              <a:rPr lang="fr-CA" dirty="0" smtClean="0"/>
              <a:t>la </a:t>
            </a:r>
            <a:r>
              <a:rPr lang="fr-CA" dirty="0"/>
              <a:t>B-10, la production de la consistance B-14 sera produite par le service alimentaire sous prescription. </a:t>
            </a:r>
          </a:p>
          <a:p>
            <a:pPr defTabSz="933237">
              <a:defRPr/>
            </a:pPr>
            <a:endParaRPr lang="fr-CA" dirty="0"/>
          </a:p>
          <a:p>
            <a:pPr defTabSz="933237">
              <a:defRPr/>
            </a:pPr>
            <a:endParaRPr lang="fr-CA" baseline="0" dirty="0" smtClean="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8</a:t>
            </a:fld>
            <a:endParaRPr lang="fr-CA" dirty="0"/>
          </a:p>
        </p:txBody>
      </p:sp>
    </p:spTree>
    <p:extLst>
      <p:ext uri="{BB962C8B-B14F-4D97-AF65-F5344CB8AC3E}">
        <p14:creationId xmlns:p14="http://schemas.microsoft.com/office/powerpoint/2010/main" val="27402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237">
              <a:defRPr/>
            </a:pPr>
            <a:r>
              <a:rPr lang="fr-CA" dirty="0" smtClean="0"/>
              <a:t>Depuis déjà plusieurs mois, les</a:t>
            </a:r>
            <a:r>
              <a:rPr lang="fr-CA" baseline="0" dirty="0" smtClean="0"/>
              <a:t> </a:t>
            </a:r>
            <a:r>
              <a:rPr lang="fr-CA" dirty="0" smtClean="0"/>
              <a:t>services alimentaires ont harmonisés</a:t>
            </a:r>
            <a:r>
              <a:rPr lang="fr-CA" baseline="0" dirty="0" smtClean="0"/>
              <a:t> les produits offerts dans l’ensemble des installations.</a:t>
            </a:r>
          </a:p>
          <a:p>
            <a:pPr defTabSz="933237">
              <a:defRPr/>
            </a:pPr>
            <a:endParaRPr lang="fr-CA" baseline="0" dirty="0" smtClean="0"/>
          </a:p>
          <a:p>
            <a:pPr defTabSz="933237">
              <a:defRPr/>
            </a:pPr>
            <a:r>
              <a:rPr lang="fr-CA" baseline="0" dirty="0" smtClean="0"/>
              <a:t>En ce qui a trait aux liquides pré-épaissis et aux poudres épaississantes, le CISSS de la Montérégie-Ouest utilise les produits Hydra+ de la compagnie </a:t>
            </a:r>
            <a:r>
              <a:rPr lang="fr-CA" baseline="0" dirty="0" err="1" smtClean="0"/>
              <a:t>Lassonde</a:t>
            </a:r>
            <a:r>
              <a:rPr lang="fr-CA" baseline="0" dirty="0" smtClean="0"/>
              <a:t> ainsi que la poudre </a:t>
            </a:r>
            <a:r>
              <a:rPr lang="fr-CA" baseline="0" dirty="0" err="1" smtClean="0"/>
              <a:t>épaissisante</a:t>
            </a:r>
            <a:r>
              <a:rPr lang="fr-CA" baseline="0" dirty="0" smtClean="0"/>
              <a:t> </a:t>
            </a:r>
            <a:r>
              <a:rPr lang="fr-CA" baseline="0" dirty="0" err="1" smtClean="0"/>
              <a:t>ThickenUp</a:t>
            </a:r>
            <a:r>
              <a:rPr lang="fr-CA" baseline="0" dirty="0" smtClean="0"/>
              <a:t> </a:t>
            </a:r>
            <a:r>
              <a:rPr lang="fr-CA" baseline="0" dirty="0" err="1" smtClean="0"/>
              <a:t>Clear</a:t>
            </a:r>
            <a:r>
              <a:rPr lang="fr-CA" baseline="0" dirty="0" smtClean="0"/>
              <a:t> de la compagnie Nestlé.</a:t>
            </a:r>
          </a:p>
          <a:p>
            <a:pPr defTabSz="933237">
              <a:defRPr/>
            </a:pPr>
            <a:endParaRPr lang="fr-CA" baseline="0" dirty="0" smtClean="0"/>
          </a:p>
          <a:p>
            <a:r>
              <a:rPr lang="fr-CA" dirty="0" smtClean="0"/>
              <a:t>L’établissement reconnaît que les usagers atteints de dysphagie doivent bénéficier</a:t>
            </a:r>
            <a:r>
              <a:rPr lang="fr-CA" baseline="0" dirty="0" smtClean="0"/>
              <a:t> d’</a:t>
            </a:r>
            <a:r>
              <a:rPr lang="fr-CA" dirty="0" smtClean="0"/>
              <a:t>une offre alimentaire variée. Plusieurs produits,</a:t>
            </a:r>
            <a:r>
              <a:rPr lang="fr-CA" baseline="0" dirty="0" smtClean="0"/>
              <a:t> tel que </a:t>
            </a:r>
            <a:r>
              <a:rPr lang="fr-CA" dirty="0" smtClean="0"/>
              <a:t>le café</a:t>
            </a:r>
            <a:r>
              <a:rPr lang="fr-CA" baseline="0" dirty="0" smtClean="0"/>
              <a:t> ou le </a:t>
            </a:r>
            <a:r>
              <a:rPr lang="fr-CA" dirty="0" smtClean="0"/>
              <a:t>thé</a:t>
            </a:r>
            <a:r>
              <a:rPr lang="fr-CA" baseline="0" dirty="0" smtClean="0"/>
              <a:t> </a:t>
            </a:r>
            <a:r>
              <a:rPr lang="fr-CA" dirty="0" smtClean="0"/>
              <a:t>ne sont pas disponibles parmi les produits pré-épaissis sur le marché. Ces produits</a:t>
            </a:r>
            <a:r>
              <a:rPr lang="fr-CA" baseline="0" dirty="0" smtClean="0"/>
              <a:t> devront</a:t>
            </a:r>
            <a:r>
              <a:rPr lang="fr-CA" dirty="0" smtClean="0"/>
              <a:t> être </a:t>
            </a:r>
            <a:r>
              <a:rPr lang="fr-CA" baseline="0" dirty="0" smtClean="0"/>
              <a:t>préparés conformément aux recommandations inscrites au plan de traitement nutritionnel de l’usager.</a:t>
            </a:r>
            <a:endParaRPr lang="fr-CA" dirty="0"/>
          </a:p>
          <a:p>
            <a:pPr defTabSz="933237">
              <a:defRPr/>
            </a:pPr>
            <a:endParaRPr lang="fr-CA" baseline="0" dirty="0" smtClean="0"/>
          </a:p>
          <a:p>
            <a:pPr defTabSz="933237">
              <a:defRPr/>
            </a:pPr>
            <a:endParaRPr lang="fr-CA" baseline="0" dirty="0" smtClean="0"/>
          </a:p>
          <a:p>
            <a:pPr defTabSz="933237">
              <a:defRPr/>
            </a:pPr>
            <a:endParaRPr lang="fr-CA" baseline="0" dirty="0" smtClean="0"/>
          </a:p>
          <a:p>
            <a:pPr defTabSz="933237">
              <a:defRPr/>
            </a:pPr>
            <a:endParaRPr lang="fr-CA" baseline="0" dirty="0" smtClean="0"/>
          </a:p>
          <a:p>
            <a:pPr defTabSz="933237">
              <a:defRPr/>
            </a:pP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BAE4044B-AD49-4D24-85E8-FAA53C6A6811}" type="slidenum">
              <a:rPr lang="fr-CA" smtClean="0"/>
              <a:t>9</a:t>
            </a:fld>
            <a:endParaRPr lang="fr-CA" dirty="0"/>
          </a:p>
        </p:txBody>
      </p:sp>
    </p:spTree>
    <p:extLst>
      <p:ext uri="{BB962C8B-B14F-4D97-AF65-F5344CB8AC3E}">
        <p14:creationId xmlns:p14="http://schemas.microsoft.com/office/powerpoint/2010/main" val="27505847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2291025" y="1122363"/>
            <a:ext cx="6370654" cy="4956890"/>
          </a:xfrm>
        </p:spPr>
        <p:txBody>
          <a:bodyPr lIns="0" tIns="0" anchor="t">
            <a:normAutofit/>
          </a:bodyPr>
          <a:lstStyle>
            <a:lvl1pPr algn="l">
              <a:spcBef>
                <a:spcPts val="200"/>
              </a:spcBef>
              <a:spcAft>
                <a:spcPts val="200"/>
              </a:spcAft>
              <a:defRPr sz="7200"/>
            </a:lvl1pPr>
          </a:lstStyle>
          <a:p>
            <a:r>
              <a:rPr lang="fr-CA" dirty="0"/>
              <a:t>Cliquez pour ajouter un titre</a:t>
            </a:r>
          </a:p>
        </p:txBody>
      </p:sp>
      <p:sp>
        <p:nvSpPr>
          <p:cNvPr id="3" name="Sous-titre 2"/>
          <p:cNvSpPr>
            <a:spLocks noGrp="1"/>
          </p:cNvSpPr>
          <p:nvPr>
            <p:ph type="subTitle" idx="1"/>
          </p:nvPr>
        </p:nvSpPr>
        <p:spPr>
          <a:xfrm>
            <a:off x="8661679" y="1122363"/>
            <a:ext cx="3155183" cy="806921"/>
          </a:xfrm>
        </p:spPr>
        <p:txBody>
          <a:bodyPr tIns="0" rIns="0">
            <a:noAutofit/>
          </a:bodyPr>
          <a:lstStyle>
            <a:lvl1pPr marL="0" indent="0" algn="r">
              <a:spcBef>
                <a:spcPts val="200"/>
              </a:spcBef>
              <a:spcAft>
                <a:spcPts val="200"/>
              </a:spcAft>
              <a:buNone/>
              <a:defRPr sz="11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fr-CA" dirty="0"/>
          </a:p>
        </p:txBody>
      </p:sp>
      <p:sp>
        <p:nvSpPr>
          <p:cNvPr id="4" name="Espace réservé de la date 3"/>
          <p:cNvSpPr>
            <a:spLocks noGrp="1"/>
          </p:cNvSpPr>
          <p:nvPr>
            <p:ph type="dt" sz="half" idx="10"/>
          </p:nvPr>
        </p:nvSpPr>
        <p:spPr>
          <a:xfrm>
            <a:off x="9073662" y="1929284"/>
            <a:ext cx="2743200" cy="365125"/>
          </a:xfrm>
          <a:prstGeom prst="rect">
            <a:avLst/>
          </a:prstGeom>
        </p:spPr>
        <p:txBody>
          <a:bodyPr/>
          <a:lstStyle>
            <a:lvl1pPr algn="r">
              <a:defRPr sz="1400">
                <a:solidFill>
                  <a:srgbClr val="6B459B"/>
                </a:solidFill>
                <a:latin typeface="Arial" panose="020B0604020202020204" pitchFamily="34" charset="0"/>
                <a:cs typeface="Arial" panose="020B0604020202020204" pitchFamily="34" charset="0"/>
              </a:defRPr>
            </a:lvl1pPr>
          </a:lstStyle>
          <a:p>
            <a:fld id="{A34FEAB9-6F77-443C-9218-E9D29EE4CC7F}" type="datetimeFigureOut">
              <a:rPr lang="fr-CA" smtClean="0"/>
              <a:pPr/>
              <a:t>2020-07-16</a:t>
            </a:fld>
            <a:endParaRPr lang="fr-CA" dirty="0"/>
          </a:p>
        </p:txBody>
      </p:sp>
      <p:sp>
        <p:nvSpPr>
          <p:cNvPr id="8" name="Sous-titre 2"/>
          <p:cNvSpPr txBox="1">
            <a:spLocks/>
          </p:cNvSpPr>
          <p:nvPr userDrawn="1"/>
        </p:nvSpPr>
        <p:spPr>
          <a:xfrm>
            <a:off x="8661679" y="1929821"/>
            <a:ext cx="3295860" cy="806921"/>
          </a:xfrm>
          <a:prstGeom prst="rect">
            <a:avLst/>
          </a:prstGeom>
        </p:spPr>
        <p:txBody>
          <a:bodyPr vert="horz" lIns="91440" tIns="0" rIns="0" bIns="45720" rtlCol="0">
            <a:noAutofit/>
          </a:bodyPr>
          <a:lstStyle>
            <a:lvl1pPr marL="0" indent="0" algn="r" defTabSz="914400" rtl="0" eaLnBrk="1" latinLnBrk="0" hangingPunct="1">
              <a:lnSpc>
                <a:spcPct val="90000"/>
              </a:lnSpc>
              <a:spcBef>
                <a:spcPts val="200"/>
              </a:spcBef>
              <a:spcAft>
                <a:spcPts val="200"/>
              </a:spcAft>
              <a:buFont typeface="Arial" panose="020B0604020202020204" pitchFamily="34" charset="0"/>
              <a:buNone/>
              <a:defRPr sz="1100" kern="1200">
                <a:solidFill>
                  <a:srgbClr val="6B459B"/>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fr-CA" dirty="0"/>
          </a:p>
        </p:txBody>
      </p:sp>
    </p:spTree>
    <p:extLst>
      <p:ext uri="{BB962C8B-B14F-4D97-AF65-F5344CB8AC3E}">
        <p14:creationId xmlns:p14="http://schemas.microsoft.com/office/powerpoint/2010/main" val="34985666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p:cNvSpPr>
            <a:spLocks noGrp="1"/>
          </p:cNvSpPr>
          <p:nvPr>
            <p:ph idx="1"/>
          </p:nvPr>
        </p:nvSpPr>
        <p:spPr>
          <a:xfrm>
            <a:off x="5183188" y="987425"/>
            <a:ext cx="6172200" cy="4873625"/>
          </a:xfrm>
        </p:spPr>
        <p:txBody>
          <a:bodyPr/>
          <a:lstStyle>
            <a:lvl1pPr marL="360363" indent="-360363">
              <a:defRPr sz="3200"/>
            </a:lvl1pPr>
            <a:lvl2pPr marL="720725" indent="-360363">
              <a:defRPr sz="2800"/>
            </a:lvl2pPr>
            <a:lvl3pPr marL="1081088" indent="-360363">
              <a:defRPr sz="2400"/>
            </a:lvl3pPr>
            <a:lvl4pPr marL="1431925" indent="-350838">
              <a:defRPr sz="2000"/>
            </a:lvl4pPr>
            <a:lvl5pPr marL="1792288" indent="-360363">
              <a:defRPr sz="2000"/>
            </a:lvl5pPr>
            <a:lvl6pPr>
              <a:defRPr sz="2000"/>
            </a:lvl6pPr>
            <a:lvl7pPr>
              <a:defRPr sz="2000"/>
            </a:lvl7pPr>
            <a:lvl8pPr>
              <a:defRPr sz="2000"/>
            </a:lvl8pPr>
            <a:lvl9pPr>
              <a:defRPr sz="2000"/>
            </a:lvl9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7" name="Espace réservé du numéro de diapositive 6"/>
          <p:cNvSpPr>
            <a:spLocks noGrp="1"/>
          </p:cNvSpPr>
          <p:nvPr>
            <p:ph type="sldNum" sz="quarter" idx="12"/>
          </p:nvPr>
        </p:nvSpPr>
        <p:spPr>
          <a:xfrm>
            <a:off x="11355388" y="5579242"/>
            <a:ext cx="836612"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19324197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p:cNvSpPr>
            <a:spLocks noGrp="1"/>
          </p:cNvSpPr>
          <p:nvPr>
            <p:ph type="pic" idx="1"/>
          </p:nvPr>
        </p:nvSpPr>
        <p:spPr>
          <a:xfrm>
            <a:off x="5183188" y="987425"/>
            <a:ext cx="6172200" cy="4956942"/>
          </a:xfrm>
        </p:spPr>
        <p:txBody>
          <a:bodyPr/>
          <a:lstStyle>
            <a:lvl1pPr marL="0" indent="0">
              <a:buNone/>
              <a:defRPr lang="fr-CA"/>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dirty="0"/>
          </a:p>
        </p:txBody>
      </p:sp>
      <p:sp>
        <p:nvSpPr>
          <p:cNvPr id="4" name="Espace réservé du texte 3"/>
          <p:cNvSpPr>
            <a:spLocks noGrp="1"/>
          </p:cNvSpPr>
          <p:nvPr>
            <p:ph type="body" sz="half" idx="2"/>
          </p:nvPr>
        </p:nvSpPr>
        <p:spPr>
          <a:xfrm>
            <a:off x="839788" y="2057399"/>
            <a:ext cx="3932237" cy="388696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7" name="Espace réservé du numéro de diapositive 6"/>
          <p:cNvSpPr>
            <a:spLocks noGrp="1"/>
          </p:cNvSpPr>
          <p:nvPr>
            <p:ph type="sldNum" sz="quarter" idx="12"/>
          </p:nvPr>
        </p:nvSpPr>
        <p:spPr>
          <a:xfrm>
            <a:off x="11668124" y="5579242"/>
            <a:ext cx="523875"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19577132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1_Titre se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597688" y="150725"/>
            <a:ext cx="10137112" cy="1539963"/>
          </a:xfrm>
        </p:spPr>
        <p:txBody>
          <a:bodyPr/>
          <a:lstStyle>
            <a:lvl1pPr>
              <a:defRPr>
                <a:solidFill>
                  <a:schemeClr val="bg1"/>
                </a:solidFill>
              </a:defRPr>
            </a:lvl1pPr>
          </a:lstStyle>
          <a:p>
            <a:r>
              <a:rPr lang="fr-FR" dirty="0"/>
              <a:t>Modifiez le style du titre</a:t>
            </a:r>
            <a:endParaRPr lang="fr-CA" dirty="0"/>
          </a:p>
        </p:txBody>
      </p:sp>
      <p:sp>
        <p:nvSpPr>
          <p:cNvPr id="5" name="Espace réservé du numéro de diapositive 4"/>
          <p:cNvSpPr>
            <a:spLocks noGrp="1"/>
          </p:cNvSpPr>
          <p:nvPr>
            <p:ph type="sldNum" sz="quarter" idx="12"/>
          </p:nvPr>
        </p:nvSpPr>
        <p:spPr>
          <a:xfrm>
            <a:off x="11734800" y="5579242"/>
            <a:ext cx="457200"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15059063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030418" cy="2852737"/>
          </a:xfrm>
        </p:spPr>
        <p:txBody>
          <a:bodyPr anchor="b"/>
          <a:lstStyle>
            <a:lvl1pPr>
              <a:defRPr sz="6000"/>
            </a:lvl1pPr>
          </a:lstStyle>
          <a:p>
            <a:r>
              <a:rPr lang="fr-FR" dirty="0"/>
              <a:t>Modifiez le style du titre</a:t>
            </a:r>
            <a:endParaRPr lang="fr-CA" dirty="0"/>
          </a:p>
        </p:txBody>
      </p:sp>
      <p:sp>
        <p:nvSpPr>
          <p:cNvPr id="3" name="Espace réservé du texte 2"/>
          <p:cNvSpPr>
            <a:spLocks noGrp="1"/>
          </p:cNvSpPr>
          <p:nvPr>
            <p:ph type="body" idx="1"/>
          </p:nvPr>
        </p:nvSpPr>
        <p:spPr>
          <a:xfrm>
            <a:off x="859558" y="4589464"/>
            <a:ext cx="10030418" cy="1354904"/>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sp>
        <p:nvSpPr>
          <p:cNvPr id="6" name="Espace réservé du numéro de diapositive 5"/>
          <p:cNvSpPr>
            <a:spLocks noGrp="1"/>
          </p:cNvSpPr>
          <p:nvPr>
            <p:ph type="sldNum" sz="quarter" idx="12"/>
          </p:nvPr>
        </p:nvSpPr>
        <p:spPr>
          <a:xfrm>
            <a:off x="11677650" y="5579242"/>
            <a:ext cx="514350"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15893690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597688" y="150725"/>
            <a:ext cx="10088545" cy="1539963"/>
          </a:xfrm>
        </p:spPr>
        <p:txBody>
          <a:bodyPr/>
          <a:lstStyle>
            <a:lvl1pPr>
              <a:defRPr b="1"/>
            </a:lvl1pPr>
          </a:lstStyle>
          <a:p>
            <a:r>
              <a:rPr lang="fr-FR" dirty="0"/>
              <a:t>Modifiez le style du titre</a:t>
            </a:r>
            <a:endParaRPr lang="fr-CA" dirty="0"/>
          </a:p>
        </p:txBody>
      </p:sp>
      <p:sp>
        <p:nvSpPr>
          <p:cNvPr id="3" name="Espace réservé du contenu 2"/>
          <p:cNvSpPr>
            <a:spLocks noGrp="1"/>
          </p:cNvSpPr>
          <p:nvPr>
            <p:ph idx="1"/>
          </p:nvPr>
        </p:nvSpPr>
        <p:spPr/>
        <p:txBody>
          <a:bodyPr/>
          <a:lstStyle>
            <a:lvl1pPr marL="360363" indent="-360363">
              <a:defRPr/>
            </a:lvl1pPr>
            <a:lvl2pPr marL="720725" indent="-360363">
              <a:defRPr/>
            </a:lvl2pPr>
            <a:lvl3pPr marL="1081088" indent="-360363">
              <a:defRPr/>
            </a:lvl3pPr>
            <a:lvl4pPr marL="1431925" indent="-350838">
              <a:defRPr/>
            </a:lvl4pPr>
            <a:lvl5pPr marL="1792288" indent="-360363">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a:xfrm>
            <a:off x="10852220" y="5579242"/>
            <a:ext cx="1339780"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21718642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lvl1pPr marL="360363" indent="-360363">
              <a:defRPr/>
            </a:lvl1pPr>
            <a:lvl2pPr marL="720725" indent="-360363">
              <a:defRPr/>
            </a:lvl2pPr>
            <a:lvl3pPr marL="1081088" indent="-360363">
              <a:defRPr/>
            </a:lvl3pPr>
            <a:lvl4pPr marL="1431925" indent="-350838">
              <a:defRPr/>
            </a:lvl4pPr>
            <a:lvl5pPr marL="1792288" indent="-360363">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a:xfrm>
            <a:off x="10852220" y="5579242"/>
            <a:ext cx="1339780"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2848497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597688" y="150725"/>
            <a:ext cx="10068448" cy="1539963"/>
          </a:xfrm>
        </p:spPr>
        <p:txBody>
          <a:bodyPr/>
          <a:lstStyle/>
          <a:p>
            <a:r>
              <a:rPr lang="fr-FR" dirty="0"/>
              <a:t>Modifiez le style du titre</a:t>
            </a:r>
            <a:endParaRPr lang="fr-CA" dirty="0"/>
          </a:p>
        </p:txBody>
      </p:sp>
      <p:sp>
        <p:nvSpPr>
          <p:cNvPr id="3" name="Espace réservé du contenu 2"/>
          <p:cNvSpPr>
            <a:spLocks noGrp="1"/>
          </p:cNvSpPr>
          <p:nvPr>
            <p:ph sz="half" idx="1"/>
          </p:nvPr>
        </p:nvSpPr>
        <p:spPr>
          <a:xfrm>
            <a:off x="838200" y="1825625"/>
            <a:ext cx="5181600" cy="4118742"/>
          </a:xfrm>
        </p:spPr>
        <p:txBody>
          <a:bodyPr/>
          <a:lstStyle>
            <a:lvl1pPr marL="360363" indent="-360363">
              <a:defRPr/>
            </a:lvl1pPr>
            <a:lvl2pPr marL="720725" indent="-360363">
              <a:defRPr/>
            </a:lvl2pPr>
            <a:lvl3pPr marL="1081088" indent="-360363">
              <a:defRPr/>
            </a:lvl3pPr>
            <a:lvl4pPr marL="1431925" indent="-350838">
              <a:defRPr/>
            </a:lvl4pPr>
            <a:lvl5pPr marL="1792288" indent="-360363">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u contenu 3"/>
          <p:cNvSpPr>
            <a:spLocks noGrp="1"/>
          </p:cNvSpPr>
          <p:nvPr>
            <p:ph sz="half" idx="2"/>
          </p:nvPr>
        </p:nvSpPr>
        <p:spPr>
          <a:xfrm>
            <a:off x="6172200" y="1825625"/>
            <a:ext cx="5181600" cy="4118742"/>
          </a:xfrm>
        </p:spPr>
        <p:txBody>
          <a:bodyPr/>
          <a:lstStyle>
            <a:lvl1pPr marL="360363" indent="-360363">
              <a:defRPr/>
            </a:lvl1pPr>
            <a:lvl2pPr marL="720725" indent="-360363">
              <a:defRPr/>
            </a:lvl2pPr>
            <a:lvl3pPr marL="1081088" indent="-360363">
              <a:defRPr/>
            </a:lvl3pPr>
            <a:lvl4pPr marL="1431925" indent="-350838">
              <a:defRPr/>
            </a:lvl4pPr>
            <a:lvl5pPr marL="1792288" indent="-360363">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7" name="Espace réservé du numéro de diapositive 6"/>
          <p:cNvSpPr>
            <a:spLocks noGrp="1"/>
          </p:cNvSpPr>
          <p:nvPr>
            <p:ph type="sldNum" sz="quarter" idx="12"/>
          </p:nvPr>
        </p:nvSpPr>
        <p:spPr>
          <a:xfrm>
            <a:off x="11666136" y="5579242"/>
            <a:ext cx="525864"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9530590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836396" cy="1325563"/>
          </a:xfrm>
        </p:spPr>
        <p:txBody>
          <a:bodyPr/>
          <a:lstStyle/>
          <a:p>
            <a:r>
              <a:rPr lang="fr-FR" dirty="0"/>
              <a:t>Modifiez le style du titre</a:t>
            </a:r>
            <a:endParaRPr lang="fr-CA" dirty="0"/>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4" name="Espace réservé du contenu 3"/>
          <p:cNvSpPr>
            <a:spLocks noGrp="1"/>
          </p:cNvSpPr>
          <p:nvPr>
            <p:ph sz="half" idx="2"/>
          </p:nvPr>
        </p:nvSpPr>
        <p:spPr>
          <a:xfrm>
            <a:off x="839788" y="2505075"/>
            <a:ext cx="5157787" cy="3439292"/>
          </a:xfrm>
        </p:spPr>
        <p:txBody>
          <a:bodyPr/>
          <a:lstStyle>
            <a:lvl1pPr marL="360363" indent="-360363">
              <a:defRPr/>
            </a:lvl1pPr>
            <a:lvl2pPr marL="720725" indent="-360363">
              <a:defRPr/>
            </a:lvl2pPr>
            <a:lvl3pPr marL="1081088" indent="-360363">
              <a:defRPr/>
            </a:lvl3pPr>
            <a:lvl4pPr marL="1431925" indent="-350838">
              <a:defRPr/>
            </a:lvl4pPr>
            <a:lvl5pPr marL="1792288" indent="-360363">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6" name="Espace réservé du contenu 5"/>
          <p:cNvSpPr>
            <a:spLocks noGrp="1"/>
          </p:cNvSpPr>
          <p:nvPr>
            <p:ph sz="quarter" idx="4"/>
          </p:nvPr>
        </p:nvSpPr>
        <p:spPr>
          <a:xfrm>
            <a:off x="6172200" y="2505075"/>
            <a:ext cx="5183188" cy="3439292"/>
          </a:xfrm>
        </p:spPr>
        <p:txBody>
          <a:bodyPr/>
          <a:lstStyle>
            <a:lvl1pPr marL="360363" indent="-360363">
              <a:defRPr/>
            </a:lvl1pPr>
            <a:lvl2pPr marL="720725" indent="-360363">
              <a:defRPr/>
            </a:lvl2pPr>
            <a:lvl3pPr marL="1081088" indent="-360363">
              <a:defRPr/>
            </a:lvl3pPr>
            <a:lvl4pPr marL="1431925" indent="-350838">
              <a:defRPr/>
            </a:lvl4pPr>
            <a:lvl5pPr marL="1792288" indent="-360363">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9" name="Espace réservé du numéro de diapositive 8"/>
          <p:cNvSpPr>
            <a:spLocks noGrp="1"/>
          </p:cNvSpPr>
          <p:nvPr>
            <p:ph type="sldNum" sz="quarter" idx="12"/>
          </p:nvPr>
        </p:nvSpPr>
        <p:spPr>
          <a:xfrm>
            <a:off x="11676184" y="5579242"/>
            <a:ext cx="515815"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28533508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597688" y="150725"/>
            <a:ext cx="10089486" cy="1539963"/>
          </a:xfrm>
        </p:spPr>
        <p:txBody>
          <a:bodyPr/>
          <a:lstStyle/>
          <a:p>
            <a:r>
              <a:rPr lang="fr-FR" dirty="0"/>
              <a:t>Modifiez le style du titre</a:t>
            </a:r>
            <a:endParaRPr lang="fr-CA" dirty="0"/>
          </a:p>
        </p:txBody>
      </p:sp>
      <p:sp>
        <p:nvSpPr>
          <p:cNvPr id="5" name="Espace réservé du numéro de diapositive 4"/>
          <p:cNvSpPr>
            <a:spLocks noGrp="1"/>
          </p:cNvSpPr>
          <p:nvPr>
            <p:ph type="sldNum" sz="quarter" idx="12"/>
          </p:nvPr>
        </p:nvSpPr>
        <p:spPr>
          <a:xfrm>
            <a:off x="11687174" y="5579242"/>
            <a:ext cx="504825"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11422289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11658600" y="5579242"/>
            <a:ext cx="533400" cy="365125"/>
          </a:xfrm>
        </p:spPr>
        <p:txBody>
          <a:bodyPr/>
          <a:lstStyle/>
          <a:p>
            <a:fld id="{14DBC497-1E7A-4688-8167-63C9ECD8CA2E}" type="slidenum">
              <a:rPr lang="fr-CA" smtClean="0"/>
              <a:t>‹N°›</a:t>
            </a:fld>
            <a:endParaRPr lang="fr-CA" dirty="0"/>
          </a:p>
        </p:txBody>
      </p:sp>
    </p:spTree>
    <p:extLst>
      <p:ext uri="{BB962C8B-B14F-4D97-AF65-F5344CB8AC3E}">
        <p14:creationId xmlns:p14="http://schemas.microsoft.com/office/powerpoint/2010/main" val="20846307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597688" y="150725"/>
            <a:ext cx="10088545" cy="1539963"/>
          </a:xfrm>
          <a:prstGeom prst="rect">
            <a:avLst/>
          </a:prstGeom>
        </p:spPr>
        <p:txBody>
          <a:bodyPr vert="horz" lIns="91440" tIns="45720" rIns="91440" bIns="45720" rtlCol="0" anchor="ctr">
            <a:normAutofit/>
          </a:bodyPr>
          <a:lstStyle/>
          <a:p>
            <a:r>
              <a:rPr lang="fr-FR" dirty="0"/>
              <a:t>Modifiez le style du titre</a:t>
            </a:r>
            <a:endParaRPr lang="fr-CA" dirty="0"/>
          </a:p>
        </p:txBody>
      </p:sp>
      <p:sp>
        <p:nvSpPr>
          <p:cNvPr id="3" name="Espace réservé du texte 2"/>
          <p:cNvSpPr>
            <a:spLocks noGrp="1"/>
          </p:cNvSpPr>
          <p:nvPr>
            <p:ph type="body" idx="1"/>
          </p:nvPr>
        </p:nvSpPr>
        <p:spPr>
          <a:xfrm>
            <a:off x="432079" y="1825625"/>
            <a:ext cx="11254154" cy="4122999"/>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4"/>
          </p:nvPr>
        </p:nvSpPr>
        <p:spPr>
          <a:xfrm>
            <a:off x="10852220" y="5579242"/>
            <a:ext cx="1339780" cy="365125"/>
          </a:xfrm>
          <a:prstGeom prst="rect">
            <a:avLst/>
          </a:prstGeom>
        </p:spPr>
        <p:txBody>
          <a:bodyPr vert="horz" lIns="91440" tIns="45720" rIns="91440" bIns="45720" rtlCol="0" anchor="ctr"/>
          <a:lstStyle>
            <a:lvl1pPr algn="r">
              <a:defRPr sz="1200">
                <a:solidFill>
                  <a:srgbClr val="6B459B"/>
                </a:solidFill>
                <a:latin typeface="Arial" panose="020B0604020202020204" pitchFamily="34" charset="0"/>
                <a:cs typeface="Arial" panose="020B0604020202020204" pitchFamily="34" charset="0"/>
              </a:defRPr>
            </a:lvl1pPr>
          </a:lstStyle>
          <a:p>
            <a:fld id="{14DBC497-1E7A-4688-8167-63C9ECD8CA2E}" type="slidenum">
              <a:rPr lang="fr-CA" smtClean="0"/>
              <a:pPr/>
              <a:t>‹N°›</a:t>
            </a:fld>
            <a:endParaRPr lang="fr-CA" dirty="0"/>
          </a:p>
        </p:txBody>
      </p:sp>
    </p:spTree>
    <p:extLst>
      <p:ext uri="{BB962C8B-B14F-4D97-AF65-F5344CB8AC3E}">
        <p14:creationId xmlns:p14="http://schemas.microsoft.com/office/powerpoint/2010/main" val="2055554105"/>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1" r:id="rId3"/>
    <p:sldLayoutId id="2147483650" r:id="rId4"/>
    <p:sldLayoutId id="2147483659" r:id="rId5"/>
    <p:sldLayoutId id="2147483652" r:id="rId6"/>
    <p:sldLayoutId id="2147483653" r:id="rId7"/>
    <p:sldLayoutId id="2147483654" r:id="rId8"/>
    <p:sldLayoutId id="2147483655" r:id="rId9"/>
    <p:sldLayoutId id="2147483656" r:id="rId10"/>
    <p:sldLayoutId id="2147483657"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400" rtl="0" eaLnBrk="1" latinLnBrk="0" hangingPunct="1">
        <a:lnSpc>
          <a:spcPct val="90000"/>
        </a:lnSpc>
        <a:spcBef>
          <a:spcPct val="0"/>
        </a:spcBef>
        <a:buNone/>
        <a:defRPr sz="4400" b="1" kern="1200">
          <a:solidFill>
            <a:srgbClr val="6B459B"/>
          </a:solidFill>
          <a:latin typeface="Arial" panose="020B0604020202020204" pitchFamily="34" charset="0"/>
          <a:ea typeface="+mj-ea"/>
          <a:cs typeface="Arial" panose="020B0604020202020204" pitchFamily="34" charset="0"/>
        </a:defRPr>
      </a:lvl1pPr>
    </p:titleStyle>
    <p:body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5.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audio" Target="../media/media11.m4a"/><Relationship Id="rId2" Type="http://schemas.microsoft.com/office/2007/relationships/media" Target="../media/media11.m4a"/><Relationship Id="rId1" Type="http://schemas.openxmlformats.org/officeDocument/2006/relationships/tags" Target="../tags/tag8.xml"/><Relationship Id="rId6" Type="http://schemas.openxmlformats.org/officeDocument/2006/relationships/image" Target="../media/image5.png"/><Relationship Id="rId5" Type="http://schemas.openxmlformats.org/officeDocument/2006/relationships/notesSlide" Target="../notesSlides/notesSlide11.xml"/><Relationship Id="rId4"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audio" Target="../media/media12.m4a"/><Relationship Id="rId2" Type="http://schemas.microsoft.com/office/2007/relationships/media" Target="../media/media12.m4a"/><Relationship Id="rId1" Type="http://schemas.openxmlformats.org/officeDocument/2006/relationships/tags" Target="../tags/tag9.xml"/><Relationship Id="rId6" Type="http://schemas.openxmlformats.org/officeDocument/2006/relationships/image" Target="../media/image5.png"/><Relationship Id="rId5" Type="http://schemas.openxmlformats.org/officeDocument/2006/relationships/notesSlide" Target="../notesSlides/notesSlide12.xml"/><Relationship Id="rId4"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audio" Target="../media/media13.m4a"/><Relationship Id="rId2" Type="http://schemas.microsoft.com/office/2007/relationships/media" Target="../media/media13.m4a"/><Relationship Id="rId1" Type="http://schemas.openxmlformats.org/officeDocument/2006/relationships/tags" Target="../tags/tag10.xml"/><Relationship Id="rId6" Type="http://schemas.openxmlformats.org/officeDocument/2006/relationships/image" Target="../media/image5.png"/><Relationship Id="rId5" Type="http://schemas.openxmlformats.org/officeDocument/2006/relationships/notesSlide" Target="../notesSlides/notesSlide13.xml"/><Relationship Id="rId4"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audio" Target="../media/media14.m4a"/><Relationship Id="rId2" Type="http://schemas.microsoft.com/office/2007/relationships/media" Target="../media/media14.m4a"/><Relationship Id="rId1" Type="http://schemas.openxmlformats.org/officeDocument/2006/relationships/tags" Target="../tags/tag11.xml"/><Relationship Id="rId6" Type="http://schemas.openxmlformats.org/officeDocument/2006/relationships/image" Target="../media/image5.png"/><Relationship Id="rId5" Type="http://schemas.openxmlformats.org/officeDocument/2006/relationships/notesSlide" Target="../notesSlides/notesSlide14.xml"/><Relationship Id="rId4"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audio" Target="../media/media15.m4a"/><Relationship Id="rId2" Type="http://schemas.microsoft.com/office/2007/relationships/media" Target="../media/media15.m4a"/><Relationship Id="rId1" Type="http://schemas.openxmlformats.org/officeDocument/2006/relationships/tags" Target="../tags/tag12.xml"/><Relationship Id="rId6" Type="http://schemas.openxmlformats.org/officeDocument/2006/relationships/image" Target="../media/image5.png"/><Relationship Id="rId5" Type="http://schemas.openxmlformats.org/officeDocument/2006/relationships/notesSlide" Target="../notesSlides/notesSlide15.xml"/><Relationship Id="rId4"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audio" Target="../media/media16.m4a"/><Relationship Id="rId2" Type="http://schemas.microsoft.com/office/2007/relationships/media" Target="../media/media16.m4a"/><Relationship Id="rId1" Type="http://schemas.openxmlformats.org/officeDocument/2006/relationships/tags" Target="../tags/tag13.xml"/><Relationship Id="rId6" Type="http://schemas.openxmlformats.org/officeDocument/2006/relationships/image" Target="../media/image5.png"/><Relationship Id="rId5" Type="http://schemas.openxmlformats.org/officeDocument/2006/relationships/notesSlide" Target="../notesSlides/notesSlide16.xml"/><Relationship Id="rId4"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media17.m4a"/><Relationship Id="rId7" Type="http://schemas.openxmlformats.org/officeDocument/2006/relationships/hyperlink" Target="mailto:chantale.lefort.cssssuroit16@ssss.gouv.qc.ca" TargetMode="External"/><Relationship Id="rId2" Type="http://schemas.microsoft.com/office/2007/relationships/media" Target="../media/media17.m4a"/><Relationship Id="rId1" Type="http://schemas.openxmlformats.org/officeDocument/2006/relationships/tags" Target="../tags/tag14.xml"/><Relationship Id="rId6" Type="http://schemas.openxmlformats.org/officeDocument/2006/relationships/hyperlink" Target="mailto:louise.harvey.cisssmo16@ssss.gouv.qc.ca" TargetMode="External"/><Relationship Id="rId5" Type="http://schemas.openxmlformats.org/officeDocument/2006/relationships/notesSlide" Target="../notesSlides/notesSlide17.xml"/><Relationship Id="rId4"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audio" Target="../media/media3.m4a"/><Relationship Id="rId2" Type="http://schemas.microsoft.com/office/2007/relationships/media" Target="../media/media3.m4a"/><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notesSlide" Target="../notesSlides/notesSlide3.xml"/><Relationship Id="rId4"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audio" Target="../media/media4.m4a"/><Relationship Id="rId2" Type="http://schemas.microsoft.com/office/2007/relationships/media" Target="../media/media4.m4a"/><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notesSlide" Target="../notesSlides/notesSlide4.xml"/><Relationship Id="rId4"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media5.m4a"/><Relationship Id="rId7" Type="http://schemas.microsoft.com/office/2007/relationships/hdphoto" Target="../media/hdphoto1.wdp"/><Relationship Id="rId2" Type="http://schemas.microsoft.com/office/2007/relationships/media" Target="../media/media5.m4a"/><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notesSlide" Target="../notesSlides/notesSlide5.xml"/><Relationship Id="rId4"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audio" Target="../media/media6.m4a"/><Relationship Id="rId2" Type="http://schemas.microsoft.com/office/2007/relationships/media" Target="../media/media6.m4a"/><Relationship Id="rId1" Type="http://schemas.openxmlformats.org/officeDocument/2006/relationships/tags" Target="../tags/tag4.xml"/><Relationship Id="rId6" Type="http://schemas.openxmlformats.org/officeDocument/2006/relationships/image" Target="../media/image5.png"/><Relationship Id="rId5" Type="http://schemas.openxmlformats.org/officeDocument/2006/relationships/notesSlide" Target="../notesSlides/notesSlide6.xml"/><Relationship Id="rId4"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audio" Target="../media/media7.m4a"/><Relationship Id="rId7" Type="http://schemas.openxmlformats.org/officeDocument/2006/relationships/image" Target="../media/image8.emf"/><Relationship Id="rId2" Type="http://schemas.microsoft.com/office/2007/relationships/media" Target="../media/media7.m4a"/><Relationship Id="rId1" Type="http://schemas.openxmlformats.org/officeDocument/2006/relationships/tags" Target="../tags/tag5.xml"/><Relationship Id="rId6" Type="http://schemas.openxmlformats.org/officeDocument/2006/relationships/image" Target="../media/image7.emf"/><Relationship Id="rId5" Type="http://schemas.openxmlformats.org/officeDocument/2006/relationships/notesSlide" Target="../notesSlides/notesSlide7.xml"/><Relationship Id="rId4" Type="http://schemas.openxmlformats.org/officeDocument/2006/relationships/slideLayout" Target="../slideLayouts/slideLayout5.xml"/><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audio" Target="../media/media8.m4a"/><Relationship Id="rId7" Type="http://schemas.openxmlformats.org/officeDocument/2006/relationships/image" Target="../media/image11.jpeg"/><Relationship Id="rId12" Type="http://schemas.openxmlformats.org/officeDocument/2006/relationships/image" Target="../media/image5.png"/><Relationship Id="rId2" Type="http://schemas.microsoft.com/office/2007/relationships/media" Target="../media/media8.m4a"/><Relationship Id="rId1" Type="http://schemas.openxmlformats.org/officeDocument/2006/relationships/tags" Target="../tags/tag6.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notesSlide" Target="../notesSlides/notesSlide8.xml"/><Relationship Id="rId10" Type="http://schemas.openxmlformats.org/officeDocument/2006/relationships/image" Target="../media/image14.jpeg"/><Relationship Id="rId4" Type="http://schemas.openxmlformats.org/officeDocument/2006/relationships/slideLayout" Target="../slideLayouts/slideLayout5.xml"/><Relationship Id="rId9"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audio" Target="../media/media9.m4a"/><Relationship Id="rId2" Type="http://schemas.microsoft.com/office/2007/relationships/media" Target="../media/media9.m4a"/><Relationship Id="rId1" Type="http://schemas.openxmlformats.org/officeDocument/2006/relationships/tags" Target="../tags/tag7.xml"/><Relationship Id="rId6" Type="http://schemas.openxmlformats.org/officeDocument/2006/relationships/image" Target="../media/image5.png"/><Relationship Id="rId5" Type="http://schemas.openxmlformats.org/officeDocument/2006/relationships/notesSlide" Target="../notesSlides/notesSlide9.xml"/><Relationship Id="rId4"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291024" y="2490281"/>
            <a:ext cx="9525837" cy="3588972"/>
          </a:xfrm>
        </p:spPr>
        <p:txBody>
          <a:bodyPr>
            <a:normAutofit/>
          </a:bodyPr>
          <a:lstStyle/>
          <a:p>
            <a:r>
              <a:rPr lang="fr-CA" sz="4800" dirty="0"/>
              <a:t>Modification de l’appellation des liquides épaissis</a:t>
            </a:r>
          </a:p>
        </p:txBody>
      </p:sp>
      <p:sp>
        <p:nvSpPr>
          <p:cNvPr id="3" name="Sous-titre 2"/>
          <p:cNvSpPr>
            <a:spLocks noGrp="1"/>
          </p:cNvSpPr>
          <p:nvPr>
            <p:ph type="subTitle" idx="1"/>
          </p:nvPr>
        </p:nvSpPr>
        <p:spPr/>
        <p:txBody>
          <a:bodyPr/>
          <a:lstStyle/>
          <a:p>
            <a:r>
              <a:rPr lang="fr-CA" dirty="0"/>
              <a:t>À l’intention du personnel exerçant auprès des usagers ayant un trouble de la déglutition</a:t>
            </a:r>
          </a:p>
          <a:p>
            <a:r>
              <a:rPr lang="fr-CA" dirty="0"/>
              <a:t>CISSS de la Montérégie-Ouest</a:t>
            </a:r>
          </a:p>
          <a:p>
            <a:r>
              <a:rPr lang="fr-CA" dirty="0"/>
              <a:t>Juillet 2020</a:t>
            </a:r>
          </a:p>
          <a:p>
            <a:endParaRPr lang="fr-CA" dirty="0"/>
          </a:p>
        </p:txBody>
      </p:sp>
      <p:pic>
        <p:nvPicPr>
          <p:cNvPr id="7" name="Son enregistré">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217695" y="6233850"/>
            <a:ext cx="406400" cy="406400"/>
          </a:xfrm>
          <a:prstGeom prst="rect">
            <a:avLst/>
          </a:prstGeom>
        </p:spPr>
      </p:pic>
    </p:spTree>
    <p:extLst>
      <p:ext uri="{BB962C8B-B14F-4D97-AF65-F5344CB8AC3E}">
        <p14:creationId xmlns:p14="http://schemas.microsoft.com/office/powerpoint/2010/main" val="10369461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050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274" y="150725"/>
            <a:ext cx="10868526" cy="2592475"/>
          </a:xfrm>
        </p:spPr>
        <p:txBody>
          <a:bodyPr>
            <a:normAutofit/>
          </a:bodyPr>
          <a:lstStyle/>
          <a:p>
            <a:r>
              <a:rPr lang="fr-CA" sz="4800" dirty="0"/>
              <a:t>Les enjeux de ce changement</a:t>
            </a:r>
          </a:p>
        </p:txBody>
      </p:sp>
      <p:sp>
        <p:nvSpPr>
          <p:cNvPr id="4" name="Espace réservé du contenu 1"/>
          <p:cNvSpPr txBox="1">
            <a:spLocks/>
          </p:cNvSpPr>
          <p:nvPr/>
        </p:nvSpPr>
        <p:spPr>
          <a:xfrm>
            <a:off x="480646" y="2743200"/>
            <a:ext cx="11254154" cy="2817276"/>
          </a:xfrm>
          <a:prstGeom prst="rect">
            <a:avLst/>
          </a:prstGeom>
        </p:spPr>
        <p:txBody>
          <a:bodyPr>
            <a:normAutofit fontScale="92500"/>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sz="3200" i="1" dirty="0" smtClean="0"/>
              <a:t>La consistance des </a:t>
            </a:r>
            <a:r>
              <a:rPr lang="fr-CA" sz="3200" i="1" dirty="0"/>
              <a:t>nouveaux produits </a:t>
            </a:r>
            <a:r>
              <a:rPr lang="fr-CA" sz="3200" i="1" dirty="0" smtClean="0"/>
              <a:t>disponibles est maintenant plus fluide.</a:t>
            </a:r>
            <a:endParaRPr lang="fr-CA" sz="3200" i="1" dirty="0"/>
          </a:p>
          <a:p>
            <a:pPr marL="0" indent="0">
              <a:buFont typeface="Arial" panose="020B0604020202020204" pitchFamily="34" charset="0"/>
              <a:buNone/>
            </a:pPr>
            <a:endParaRPr lang="fr-CA" dirty="0" smtClean="0"/>
          </a:p>
          <a:p>
            <a:pPr marL="1082675" indent="-265113"/>
            <a:r>
              <a:rPr lang="fr-CA" sz="3200" dirty="0" smtClean="0"/>
              <a:t>Nécessite une réévaluation </a:t>
            </a:r>
            <a:r>
              <a:rPr lang="fr-CA" sz="3200" dirty="0"/>
              <a:t>de tous les usagers recevant des produits de consistances </a:t>
            </a:r>
            <a:r>
              <a:rPr lang="fr-CA" sz="4800" b="1" i="1" dirty="0" smtClean="0">
                <a:solidFill>
                  <a:srgbClr val="FF0000"/>
                </a:solidFill>
                <a:latin typeface="Bradley Hand ITC" panose="03070402050302030203" pitchFamily="66" charset="0"/>
              </a:rPr>
              <a:t>Nectar</a:t>
            </a:r>
            <a:r>
              <a:rPr lang="fr-CA" sz="3200" b="1" i="1" dirty="0" smtClean="0">
                <a:solidFill>
                  <a:srgbClr val="FF0000"/>
                </a:solidFill>
                <a:latin typeface="Bradley Hand ITC" panose="03070402050302030203" pitchFamily="66" charset="0"/>
              </a:rPr>
              <a:t> </a:t>
            </a:r>
            <a:r>
              <a:rPr lang="fr-CA" sz="3200" dirty="0"/>
              <a:t>et </a:t>
            </a:r>
            <a:r>
              <a:rPr lang="fr-CA" sz="4800" b="1" i="1" dirty="0" smtClean="0">
                <a:solidFill>
                  <a:srgbClr val="FF0000"/>
                </a:solidFill>
                <a:latin typeface="Bradley Hand ITC" panose="03070402050302030203" pitchFamily="66" charset="0"/>
              </a:rPr>
              <a:t>Miel</a:t>
            </a:r>
            <a:endParaRPr lang="fr-CA" sz="4800" i="1" dirty="0">
              <a:solidFill>
                <a:srgbClr val="FF0000"/>
              </a:solidFill>
            </a:endParaRPr>
          </a:p>
          <a:p>
            <a:pPr marL="0" indent="0">
              <a:buFont typeface="Arial" panose="020B0604020202020204" pitchFamily="34" charset="0"/>
              <a:buNone/>
            </a:pPr>
            <a:endParaRPr lang="fr-CA" dirty="0" smtClean="0"/>
          </a:p>
          <a:p>
            <a:pPr marL="0" indent="0">
              <a:buFont typeface="Arial" panose="020B0604020202020204" pitchFamily="34" charset="0"/>
              <a:buNone/>
            </a:pPr>
            <a:endParaRPr lang="fr-CA" dirty="0" smtClean="0"/>
          </a:p>
          <a:p>
            <a:pPr marL="0" indent="0">
              <a:buFont typeface="Arial" panose="020B0604020202020204" pitchFamily="34" charset="0"/>
              <a:buNone/>
            </a:pPr>
            <a:endParaRPr lang="fr-CA" dirty="0" smtClean="0"/>
          </a:p>
          <a:p>
            <a:endParaRPr lang="fr-CA" dirty="0" smtClean="0"/>
          </a:p>
          <a:p>
            <a:pPr marL="0" indent="0">
              <a:buFont typeface="Arial" panose="020B0604020202020204" pitchFamily="34" charset="0"/>
              <a:buNone/>
            </a:pPr>
            <a:endParaRPr lang="fr-CA" dirty="0" smtClean="0"/>
          </a:p>
          <a:p>
            <a:endParaRPr lang="fr-CA" dirty="0"/>
          </a:p>
        </p:txBody>
      </p:sp>
      <p:pic>
        <p:nvPicPr>
          <p:cNvPr id="8" name="Son enregistré">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945472" y="5969000"/>
            <a:ext cx="406400" cy="406400"/>
          </a:xfrm>
          <a:prstGeom prst="rect">
            <a:avLst/>
          </a:prstGeom>
        </p:spPr>
      </p:pic>
    </p:spTree>
    <p:extLst>
      <p:ext uri="{BB962C8B-B14F-4D97-AF65-F5344CB8AC3E}">
        <p14:creationId xmlns:p14="http://schemas.microsoft.com/office/powerpoint/2010/main" val="25339474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895"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24895" fill="hold"/>
                                        <p:tgtEl>
                                          <p:spTgt spid="8"/>
                                        </p:tgtEl>
                                      </p:cBhvr>
                                    </p:cmd>
                                  </p:childTnLst>
                                </p:cTn>
                              </p:par>
                            </p:childTnLst>
                          </p:cTn>
                        </p:par>
                      </p:childTnLst>
                    </p:cTn>
                  </p:par>
                </p:childTnLst>
              </p:cTn>
              <p:nextCondLst>
                <p:cond evt="onClick" delay="0">
                  <p:tgtEl>
                    <p:spTgt spid="8"/>
                  </p:tgtEl>
                </p:cond>
              </p:nextCondLst>
            </p:seq>
            <p:audio>
              <p:cMediaNode vol="80000">
                <p:cTn id="12"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874168" y="3080084"/>
            <a:ext cx="7812065" cy="2435345"/>
          </a:xfrm>
        </p:spPr>
        <p:txBody>
          <a:bodyPr>
            <a:normAutofit fontScale="92500" lnSpcReduction="10000"/>
          </a:bodyPr>
          <a:lstStyle/>
          <a:p>
            <a:pPr lvl="2" indent="-812800"/>
            <a:r>
              <a:rPr lang="fr-CA" sz="3200" dirty="0">
                <a:solidFill>
                  <a:srgbClr val="6B459B"/>
                </a:solidFill>
              </a:rPr>
              <a:t>Observer la tolérance au nouveaux produits </a:t>
            </a:r>
          </a:p>
          <a:p>
            <a:pPr lvl="2" indent="-812800"/>
            <a:r>
              <a:rPr lang="fr-CA" sz="3200" dirty="0">
                <a:solidFill>
                  <a:srgbClr val="6B459B"/>
                </a:solidFill>
              </a:rPr>
              <a:t>Aviser </a:t>
            </a:r>
            <a:r>
              <a:rPr lang="fr-CA" sz="3200" dirty="0" smtClean="0">
                <a:solidFill>
                  <a:srgbClr val="6B459B"/>
                </a:solidFill>
              </a:rPr>
              <a:t>les personnes concernées de </a:t>
            </a:r>
            <a:r>
              <a:rPr lang="fr-CA" sz="3200" dirty="0">
                <a:solidFill>
                  <a:srgbClr val="6B459B"/>
                </a:solidFill>
              </a:rPr>
              <a:t>tout indice de difficulté de déglutition (nutritionniste, </a:t>
            </a:r>
            <a:r>
              <a:rPr lang="fr-CA" sz="3200" dirty="0" smtClean="0">
                <a:solidFill>
                  <a:srgbClr val="6B459B"/>
                </a:solidFill>
              </a:rPr>
              <a:t>ergothérapeute l’orthophoniste ou l’</a:t>
            </a:r>
            <a:r>
              <a:rPr lang="fr-CA" sz="3200" dirty="0" err="1" smtClean="0">
                <a:solidFill>
                  <a:srgbClr val="6B459B"/>
                </a:solidFill>
              </a:rPr>
              <a:t>infrmièr</a:t>
            </a:r>
            <a:r>
              <a:rPr lang="fr-CA" sz="3200" dirty="0" smtClean="0">
                <a:solidFill>
                  <a:srgbClr val="6B459B"/>
                </a:solidFill>
              </a:rPr>
              <a:t>)</a:t>
            </a:r>
            <a:endParaRPr lang="fr-CA" sz="3200" dirty="0">
              <a:solidFill>
                <a:srgbClr val="6B459B"/>
              </a:solidFill>
            </a:endParaRPr>
          </a:p>
          <a:p>
            <a:pPr lvl="2" indent="-812800"/>
            <a:endParaRPr lang="fr-CA" sz="3200" dirty="0">
              <a:solidFill>
                <a:srgbClr val="6B459B"/>
              </a:solidFill>
            </a:endParaRPr>
          </a:p>
        </p:txBody>
      </p:sp>
      <p:sp>
        <p:nvSpPr>
          <p:cNvPr id="4" name="Titre 1"/>
          <p:cNvSpPr txBox="1">
            <a:spLocks/>
          </p:cNvSpPr>
          <p:nvPr>
            <p:custDataLst>
              <p:tags r:id="rId1"/>
            </p:custDataLst>
          </p:nvPr>
        </p:nvSpPr>
        <p:spPr>
          <a:xfrm>
            <a:off x="236613" y="366618"/>
            <a:ext cx="12189269"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sz="4000" b="1" dirty="0" smtClean="0"/>
              <a:t>Usagers ADMIS en installation</a:t>
            </a:r>
            <a:endParaRPr lang="fr-CA" sz="4000" b="1" dirty="0"/>
          </a:p>
        </p:txBody>
      </p:sp>
      <p:sp>
        <p:nvSpPr>
          <p:cNvPr id="5" name="Espace réservé du contenu 1"/>
          <p:cNvSpPr txBox="1">
            <a:spLocks/>
          </p:cNvSpPr>
          <p:nvPr/>
        </p:nvSpPr>
        <p:spPr>
          <a:xfrm>
            <a:off x="432079" y="3080084"/>
            <a:ext cx="3950376" cy="3777916"/>
          </a:xfrm>
          <a:prstGeom prst="rect">
            <a:avLst/>
          </a:prstGeom>
        </p:spPr>
        <p:txBody>
          <a:bodyPr vert="horz" lIns="91440" tIns="45720" rIns="91440" bIns="45720" rtlCol="0">
            <a:no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sz="3200" dirty="0" smtClean="0"/>
              <a:t>Usager en attente d’une réévaluation</a:t>
            </a:r>
          </a:p>
          <a:p>
            <a:pPr marL="0" indent="0">
              <a:buFont typeface="Arial" panose="020B0604020202020204" pitchFamily="34" charset="0"/>
              <a:buNone/>
            </a:pPr>
            <a:endParaRPr lang="fr-CA" sz="3200" dirty="0" smtClean="0"/>
          </a:p>
          <a:p>
            <a:pPr marL="0" indent="0">
              <a:buFont typeface="Arial" panose="020B0604020202020204" pitchFamily="34" charset="0"/>
              <a:buNone/>
            </a:pPr>
            <a:endParaRPr lang="fr-CA" sz="3200" dirty="0" smtClean="0"/>
          </a:p>
        </p:txBody>
      </p:sp>
      <p:sp>
        <p:nvSpPr>
          <p:cNvPr id="6" name="Espace réservé du contenu 1"/>
          <p:cNvSpPr txBox="1">
            <a:spLocks/>
          </p:cNvSpPr>
          <p:nvPr/>
        </p:nvSpPr>
        <p:spPr>
          <a:xfrm>
            <a:off x="432079" y="1524000"/>
            <a:ext cx="11254154" cy="1259609"/>
          </a:xfrm>
          <a:prstGeom prst="rect">
            <a:avLst/>
          </a:prstGeom>
        </p:spPr>
        <p:txBody>
          <a:bodyPr vert="horz" lIns="91440" tIns="45720" rIns="91440" bIns="45720" rtlCol="0">
            <a:normAutofit fontScale="92500"/>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sz="3600" dirty="0" smtClean="0"/>
              <a:t>À compter du </a:t>
            </a:r>
            <a:r>
              <a:rPr lang="fr-CA" sz="4800" b="1" dirty="0">
                <a:solidFill>
                  <a:srgbClr val="FF0000"/>
                </a:solidFill>
                <a:latin typeface="Bradley Hand ITC" panose="03070402050302030203" pitchFamily="66" charset="0"/>
              </a:rPr>
              <a:t>28 juillet </a:t>
            </a:r>
            <a:r>
              <a:rPr lang="fr-CA" sz="4800" b="1" dirty="0" smtClean="0">
                <a:solidFill>
                  <a:srgbClr val="FF0000"/>
                </a:solidFill>
                <a:latin typeface="Bradley Hand ITC" panose="03070402050302030203" pitchFamily="66" charset="0"/>
              </a:rPr>
              <a:t>2020</a:t>
            </a:r>
            <a:r>
              <a:rPr lang="fr-CA" sz="3600" b="1" dirty="0" smtClean="0"/>
              <a:t>, </a:t>
            </a:r>
            <a:r>
              <a:rPr lang="fr-CA" sz="3600" dirty="0"/>
              <a:t>les </a:t>
            </a:r>
            <a:r>
              <a:rPr lang="fr-CA" sz="3600" dirty="0" smtClean="0"/>
              <a:t>nouveaux produits </a:t>
            </a:r>
            <a:r>
              <a:rPr lang="fr-CA" sz="3600" i="1" dirty="0" err="1" smtClean="0"/>
              <a:t>Lassonde</a:t>
            </a:r>
            <a:r>
              <a:rPr lang="fr-CA" sz="3600" dirty="0" smtClean="0"/>
              <a:t> </a:t>
            </a:r>
            <a:r>
              <a:rPr lang="fr-CA" sz="3600" dirty="0"/>
              <a:t>seront </a:t>
            </a:r>
            <a:r>
              <a:rPr lang="fr-CA" sz="3600" dirty="0" smtClean="0"/>
              <a:t>distribués dans les diverses installations.</a:t>
            </a:r>
            <a:endParaRPr lang="fr-CA" dirty="0" smtClean="0"/>
          </a:p>
        </p:txBody>
      </p:sp>
      <p:pic>
        <p:nvPicPr>
          <p:cNvPr id="10"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128047" y="6156291"/>
            <a:ext cx="406400" cy="406400"/>
          </a:xfrm>
          <a:prstGeom prst="rect">
            <a:avLst/>
          </a:prstGeom>
        </p:spPr>
      </p:pic>
    </p:spTree>
    <p:extLst>
      <p:ext uri="{BB962C8B-B14F-4D97-AF65-F5344CB8AC3E}">
        <p14:creationId xmlns:p14="http://schemas.microsoft.com/office/powerpoint/2010/main" val="18020009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908"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37908" fill="hold"/>
                                        <p:tgtEl>
                                          <p:spTgt spid="10"/>
                                        </p:tgtEl>
                                      </p:cBhvr>
                                    </p:cmd>
                                  </p:childTnLst>
                                </p:cTn>
                              </p:par>
                            </p:childTnLst>
                          </p:cTn>
                        </p:par>
                      </p:childTnLst>
                    </p:cTn>
                  </p:par>
                </p:childTnLst>
              </p:cTn>
              <p:nextCondLst>
                <p:cond evt="onClick" delay="0">
                  <p:tgtEl>
                    <p:spTgt spid="10"/>
                  </p:tgtEl>
                </p:cond>
              </p:nextCondLst>
            </p:seq>
            <p:audio>
              <p:cMediaNode vol="80000">
                <p:cTn id="12" fill="hold" display="0">
                  <p:stCondLst>
                    <p:cond delay="indefinite"/>
                  </p:stCondLst>
                  <p:endCondLst>
                    <p:cond evt="onStopAudio" delay="0">
                      <p:tgtEl>
                        <p:sldTgt/>
                      </p:tgtEl>
                    </p:cond>
                  </p:endCondLst>
                </p:cTn>
                <p:tgtEl>
                  <p:spTgt spid="10"/>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917710" y="1718556"/>
            <a:ext cx="7812065" cy="3557779"/>
          </a:xfrm>
        </p:spPr>
        <p:txBody>
          <a:bodyPr>
            <a:normAutofit/>
          </a:bodyPr>
          <a:lstStyle/>
          <a:p>
            <a:pPr marL="720725" lvl="2" indent="0">
              <a:buNone/>
            </a:pPr>
            <a:endParaRPr lang="fr-CA" sz="2800" dirty="0">
              <a:solidFill>
                <a:srgbClr val="6B459B"/>
              </a:solidFill>
            </a:endParaRPr>
          </a:p>
          <a:p>
            <a:pPr lvl="2" indent="-812800"/>
            <a:r>
              <a:rPr lang="fr-CA" sz="3200" dirty="0">
                <a:solidFill>
                  <a:srgbClr val="6B459B"/>
                </a:solidFill>
              </a:rPr>
              <a:t>Ne pas offrir le produit à l'usager </a:t>
            </a:r>
            <a:endParaRPr lang="fr-CA" sz="3200" dirty="0" smtClean="0">
              <a:solidFill>
                <a:srgbClr val="6B459B"/>
              </a:solidFill>
            </a:endParaRPr>
          </a:p>
          <a:p>
            <a:pPr lvl="2" indent="-812800"/>
            <a:r>
              <a:rPr lang="fr-CA" sz="3200" dirty="0" smtClean="0">
                <a:solidFill>
                  <a:srgbClr val="6B459B"/>
                </a:solidFill>
              </a:rPr>
              <a:t>Offrir un autre liquide épaissi ou une autre saveur</a:t>
            </a:r>
          </a:p>
          <a:p>
            <a:pPr lvl="2" indent="-812800"/>
            <a:r>
              <a:rPr lang="fr-CA" sz="3200" dirty="0" smtClean="0">
                <a:solidFill>
                  <a:srgbClr val="6B459B"/>
                </a:solidFill>
              </a:rPr>
              <a:t>Aviser la technicienne en diététique</a:t>
            </a:r>
          </a:p>
        </p:txBody>
      </p:sp>
      <p:sp>
        <p:nvSpPr>
          <p:cNvPr id="4" name="Titre 1"/>
          <p:cNvSpPr txBox="1">
            <a:spLocks/>
          </p:cNvSpPr>
          <p:nvPr>
            <p:custDataLst>
              <p:tags r:id="rId1"/>
            </p:custDataLst>
          </p:nvPr>
        </p:nvSpPr>
        <p:spPr>
          <a:xfrm>
            <a:off x="236613" y="366618"/>
            <a:ext cx="12189269"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sz="4000" b="1" dirty="0" smtClean="0"/>
              <a:t>Usagers ADMIS en installation</a:t>
            </a:r>
            <a:endParaRPr lang="fr-CA" sz="4000" b="1" dirty="0"/>
          </a:p>
        </p:txBody>
      </p:sp>
      <p:sp>
        <p:nvSpPr>
          <p:cNvPr id="5" name="Espace réservé du contenu 1"/>
          <p:cNvSpPr txBox="1">
            <a:spLocks/>
          </p:cNvSpPr>
          <p:nvPr/>
        </p:nvSpPr>
        <p:spPr>
          <a:xfrm>
            <a:off x="344993" y="2209227"/>
            <a:ext cx="3950376" cy="3777916"/>
          </a:xfrm>
          <a:prstGeom prst="rect">
            <a:avLst/>
          </a:prstGeom>
        </p:spPr>
        <p:txBody>
          <a:bodyPr vert="horz" lIns="91440" tIns="45720" rIns="91440" bIns="45720" rtlCol="0">
            <a:no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sz="3200" dirty="0" smtClean="0"/>
              <a:t>Si l’apparence du produit semble non conforme</a:t>
            </a:r>
          </a:p>
          <a:p>
            <a:pPr marL="0" indent="0">
              <a:buFont typeface="Arial" panose="020B0604020202020204" pitchFamily="34" charset="0"/>
              <a:buNone/>
            </a:pPr>
            <a:endParaRPr lang="fr-CA" sz="3200" dirty="0" smtClean="0"/>
          </a:p>
          <a:p>
            <a:pPr marL="0" indent="0">
              <a:buFont typeface="Arial" panose="020B0604020202020204" pitchFamily="34" charset="0"/>
              <a:buNone/>
            </a:pPr>
            <a:endParaRPr lang="fr-CA" sz="3200" dirty="0" smtClean="0"/>
          </a:p>
        </p:txBody>
      </p:sp>
      <p:pic>
        <p:nvPicPr>
          <p:cNvPr id="6"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128047" y="6223951"/>
            <a:ext cx="406400" cy="406400"/>
          </a:xfrm>
          <a:prstGeom prst="rect">
            <a:avLst/>
          </a:prstGeom>
        </p:spPr>
      </p:pic>
    </p:spTree>
    <p:extLst>
      <p:ext uri="{BB962C8B-B14F-4D97-AF65-F5344CB8AC3E}">
        <p14:creationId xmlns:p14="http://schemas.microsoft.com/office/powerpoint/2010/main" val="13892868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92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23920" fill="hold"/>
                                        <p:tgtEl>
                                          <p:spTgt spid="6"/>
                                        </p:tgtEl>
                                      </p:cBhvr>
                                    </p:cmd>
                                  </p:childTnLst>
                                </p:cTn>
                              </p:par>
                            </p:childTnLst>
                          </p:cTn>
                        </p:par>
                      </p:childTnLst>
                    </p:cTn>
                  </p:par>
                </p:childTnLst>
              </p:cTn>
              <p:nextCondLst>
                <p:cond evt="onClick" delay="0">
                  <p:tgtEl>
                    <p:spTgt spid="6"/>
                  </p:tgtEl>
                </p:cond>
              </p:nextCondLst>
            </p:seq>
            <p:audio>
              <p:cMediaNode vol="80000">
                <p:cTn id="12"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32079" y="1449518"/>
            <a:ext cx="3295481" cy="3348043"/>
          </a:xfrm>
        </p:spPr>
        <p:txBody>
          <a:bodyPr>
            <a:noAutofit/>
          </a:bodyPr>
          <a:lstStyle/>
          <a:p>
            <a:pPr marL="0" indent="0">
              <a:buNone/>
            </a:pPr>
            <a:r>
              <a:rPr lang="fr-CA" sz="3200" dirty="0"/>
              <a:t>É</a:t>
            </a:r>
            <a:r>
              <a:rPr lang="fr-CA" sz="3200" dirty="0" smtClean="0"/>
              <a:t>paississement </a:t>
            </a:r>
            <a:r>
              <a:rPr lang="fr-CA" sz="3200" dirty="0"/>
              <a:t>au </a:t>
            </a:r>
            <a:r>
              <a:rPr lang="fr-CA" sz="3200" dirty="0" smtClean="0"/>
              <a:t>chevet</a:t>
            </a:r>
          </a:p>
          <a:p>
            <a:pPr marL="0" indent="0">
              <a:buNone/>
            </a:pPr>
            <a:endParaRPr lang="fr-CA" sz="3200" dirty="0" smtClean="0"/>
          </a:p>
          <a:p>
            <a:pPr marL="0" indent="0">
              <a:buNone/>
            </a:pPr>
            <a:r>
              <a:rPr lang="fr-CA" sz="3200" dirty="0"/>
              <a:t>É</a:t>
            </a:r>
            <a:r>
              <a:rPr lang="fr-CA" sz="3200" dirty="0" smtClean="0"/>
              <a:t>paississement de médicaments</a:t>
            </a:r>
          </a:p>
          <a:p>
            <a:pPr marL="0" indent="0">
              <a:buNone/>
            </a:pPr>
            <a:endParaRPr lang="fr-CA" sz="2400" dirty="0" smtClean="0"/>
          </a:p>
        </p:txBody>
      </p:sp>
      <p:sp>
        <p:nvSpPr>
          <p:cNvPr id="8" name="Espace réservé du contenu 1"/>
          <p:cNvSpPr txBox="1">
            <a:spLocks/>
          </p:cNvSpPr>
          <p:nvPr/>
        </p:nvSpPr>
        <p:spPr>
          <a:xfrm>
            <a:off x="3727560" y="1435090"/>
            <a:ext cx="8401998" cy="4707921"/>
          </a:xfrm>
          <a:prstGeom prst="rect">
            <a:avLst/>
          </a:prstGeom>
        </p:spPr>
        <p:txBody>
          <a:bodyPr vert="horz" lIns="91440" tIns="45720" rIns="91440" bIns="45720" rtlCol="0">
            <a:no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3200" dirty="0"/>
              <a:t>Les liquides épaissis sont disponibles sur les unités de soins</a:t>
            </a:r>
          </a:p>
          <a:p>
            <a:pPr marL="0" indent="0">
              <a:buNone/>
            </a:pPr>
            <a:endParaRPr lang="fr-CA" sz="3200" dirty="0"/>
          </a:p>
          <a:p>
            <a:r>
              <a:rPr lang="fr-CA" sz="3200" dirty="0"/>
              <a:t>La compote de pomme est disponible sur les unités de soins pour faciliter la prise d’un médicament par l’usager</a:t>
            </a:r>
          </a:p>
          <a:p>
            <a:r>
              <a:rPr lang="en-CA" sz="3200" dirty="0"/>
              <a:t>La </a:t>
            </a:r>
            <a:r>
              <a:rPr lang="en-CA" sz="3200" dirty="0" err="1"/>
              <a:t>poudre</a:t>
            </a:r>
            <a:r>
              <a:rPr lang="en-CA" sz="3200" dirty="0"/>
              <a:t> </a:t>
            </a:r>
            <a:r>
              <a:rPr lang="en-CA" sz="3200" dirty="0" err="1"/>
              <a:t>épaississante</a:t>
            </a:r>
            <a:r>
              <a:rPr lang="en-CA" sz="3200" dirty="0"/>
              <a:t> </a:t>
            </a:r>
            <a:r>
              <a:rPr lang="en-CA" sz="3200" dirty="0" err="1"/>
              <a:t>est</a:t>
            </a:r>
            <a:r>
              <a:rPr lang="en-CA" sz="3200" dirty="0"/>
              <a:t> </a:t>
            </a:r>
            <a:r>
              <a:rPr lang="en-CA" sz="3200" dirty="0" err="1"/>
              <a:t>disponible</a:t>
            </a:r>
            <a:r>
              <a:rPr lang="en-CA" sz="3200" dirty="0"/>
              <a:t> sur les unites de </a:t>
            </a:r>
            <a:r>
              <a:rPr lang="en-CA" sz="3200" dirty="0" err="1"/>
              <a:t>soins</a:t>
            </a:r>
            <a:r>
              <a:rPr lang="en-CA" sz="3200" dirty="0"/>
              <a:t> pour </a:t>
            </a:r>
            <a:r>
              <a:rPr lang="en-CA" sz="3200" dirty="0" err="1"/>
              <a:t>épaissir</a:t>
            </a:r>
            <a:r>
              <a:rPr lang="en-CA" sz="3200" dirty="0"/>
              <a:t> le </a:t>
            </a:r>
            <a:r>
              <a:rPr lang="en-CA" sz="3200" dirty="0" err="1"/>
              <a:t>médicament</a:t>
            </a:r>
            <a:r>
              <a:rPr lang="en-CA" sz="3200" dirty="0"/>
              <a:t> d’un </a:t>
            </a:r>
            <a:r>
              <a:rPr lang="en-CA" sz="3200" dirty="0" err="1" smtClean="0"/>
              <a:t>usager</a:t>
            </a:r>
            <a:r>
              <a:rPr lang="en-CA" sz="3200" dirty="0" smtClean="0"/>
              <a:t> </a:t>
            </a:r>
            <a:endParaRPr lang="fr-CA" sz="3200" dirty="0"/>
          </a:p>
        </p:txBody>
      </p:sp>
      <p:sp>
        <p:nvSpPr>
          <p:cNvPr id="6" name="Titre 1"/>
          <p:cNvSpPr txBox="1">
            <a:spLocks/>
          </p:cNvSpPr>
          <p:nvPr>
            <p:custDataLst>
              <p:tags r:id="rId1"/>
            </p:custDataLst>
          </p:nvPr>
        </p:nvSpPr>
        <p:spPr>
          <a:xfrm>
            <a:off x="236613" y="366618"/>
            <a:ext cx="12189269"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sz="4000" b="1" dirty="0" smtClean="0"/>
              <a:t>Usagers ADMIS en installation</a:t>
            </a:r>
            <a:endParaRPr lang="fr-CA" sz="4000" b="1" dirty="0"/>
          </a:p>
        </p:txBody>
      </p:sp>
      <p:pic>
        <p:nvPicPr>
          <p:cNvPr id="5"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5924847" y="6143171"/>
            <a:ext cx="406400" cy="406400"/>
          </a:xfrm>
          <a:prstGeom prst="rect">
            <a:avLst/>
          </a:prstGeom>
        </p:spPr>
      </p:pic>
    </p:spTree>
    <p:extLst>
      <p:ext uri="{BB962C8B-B14F-4D97-AF65-F5344CB8AC3E}">
        <p14:creationId xmlns:p14="http://schemas.microsoft.com/office/powerpoint/2010/main" val="41225964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98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withEffect">
                                  <p:stCondLst>
                                    <p:cond delay="0"/>
                                  </p:stCondLst>
                                  <p:childTnLst>
                                    <p:cmd type="call" cmd="playFrom(0.0)">
                                      <p:cBhvr>
                                        <p:cTn id="11" dur="58982" fill="hold"/>
                                        <p:tgtEl>
                                          <p:spTgt spid="5"/>
                                        </p:tgtEl>
                                      </p:cBhvr>
                                    </p:cmd>
                                  </p:childTnLst>
                                </p:cTn>
                              </p:par>
                            </p:childTnLst>
                          </p:cTn>
                        </p:par>
                      </p:childTnLst>
                    </p:cTn>
                  </p:par>
                </p:childTnLst>
              </p:cTn>
              <p:nextCondLst>
                <p:cond evt="onClick" delay="0">
                  <p:tgtEl>
                    <p:spTgt spid="5"/>
                  </p:tgtEl>
                </p:cond>
              </p:nextCondLst>
            </p:seq>
            <p:audio>
              <p:cMediaNode vol="80000">
                <p:cTn id="12"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46828" y="1830942"/>
            <a:ext cx="3422745" cy="4298920"/>
          </a:xfrm>
        </p:spPr>
        <p:txBody>
          <a:bodyPr>
            <a:noAutofit/>
          </a:bodyPr>
          <a:lstStyle/>
          <a:p>
            <a:pPr marL="0" indent="0">
              <a:buNone/>
            </a:pPr>
            <a:r>
              <a:rPr lang="fr-CA" sz="3200" dirty="0" smtClean="0"/>
              <a:t>Déshydratation</a:t>
            </a:r>
            <a:endParaRPr lang="fr-CA" sz="3200" dirty="0"/>
          </a:p>
          <a:p>
            <a:endParaRPr lang="fr-CA" sz="3200" dirty="0" smtClean="0"/>
          </a:p>
          <a:p>
            <a:pPr marL="0" indent="0">
              <a:buNone/>
            </a:pPr>
            <a:endParaRPr lang="fr-CA" sz="3200" dirty="0"/>
          </a:p>
          <a:p>
            <a:pPr marL="0" indent="0">
              <a:buNone/>
            </a:pPr>
            <a:r>
              <a:rPr lang="fr-CA" sz="3200" dirty="0" smtClean="0"/>
              <a:t>Breuvage fourni par </a:t>
            </a:r>
            <a:r>
              <a:rPr lang="fr-CA" sz="3200" dirty="0"/>
              <a:t>la famille</a:t>
            </a:r>
          </a:p>
          <a:p>
            <a:pPr marL="0" indent="0">
              <a:buNone/>
            </a:pPr>
            <a:endParaRPr lang="fr-CA" sz="2200" dirty="0" smtClean="0"/>
          </a:p>
        </p:txBody>
      </p:sp>
      <p:sp>
        <p:nvSpPr>
          <p:cNvPr id="8" name="Espace réservé du contenu 1"/>
          <p:cNvSpPr txBox="1">
            <a:spLocks/>
          </p:cNvSpPr>
          <p:nvPr/>
        </p:nvSpPr>
        <p:spPr>
          <a:xfrm>
            <a:off x="4105835" y="1703295"/>
            <a:ext cx="8086165" cy="3689320"/>
          </a:xfrm>
          <a:prstGeom prst="rect">
            <a:avLst/>
          </a:prstGeom>
        </p:spPr>
        <p:txBody>
          <a:bodyPr vert="horz" lIns="91440" tIns="45720" rIns="91440" bIns="45720" rtlCol="0">
            <a:no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3200" dirty="0" smtClean="0"/>
              <a:t>Les </a:t>
            </a:r>
            <a:r>
              <a:rPr lang="fr-CA" sz="3200" dirty="0"/>
              <a:t>liquides épaissis </a:t>
            </a:r>
            <a:r>
              <a:rPr lang="fr-CA" sz="3200" dirty="0" smtClean="0"/>
              <a:t>sont offerts aux collations et </a:t>
            </a:r>
            <a:r>
              <a:rPr lang="fr-CA" sz="3200" dirty="0"/>
              <a:t>disponibles </a:t>
            </a:r>
            <a:r>
              <a:rPr lang="fr-CA" sz="3200" dirty="0" smtClean="0"/>
              <a:t>sur les unités </a:t>
            </a:r>
            <a:r>
              <a:rPr lang="fr-CA" sz="3200" dirty="0"/>
              <a:t>de </a:t>
            </a:r>
            <a:r>
              <a:rPr lang="fr-CA" sz="3200" dirty="0" smtClean="0"/>
              <a:t>soins</a:t>
            </a:r>
          </a:p>
          <a:p>
            <a:pPr marL="0" indent="0">
              <a:buNone/>
            </a:pPr>
            <a:endParaRPr lang="fr-CA" sz="3200" dirty="0" smtClean="0"/>
          </a:p>
          <a:p>
            <a:r>
              <a:rPr lang="fr-CA" sz="3200" dirty="0"/>
              <a:t>Évaluation de la consistance requise et recette </a:t>
            </a:r>
            <a:r>
              <a:rPr lang="fr-CA" sz="3200" dirty="0" smtClean="0"/>
              <a:t>individualisée </a:t>
            </a:r>
            <a:r>
              <a:rPr lang="fr-CA" sz="3200" dirty="0"/>
              <a:t>au plan de traitement nutritionnel</a:t>
            </a:r>
          </a:p>
          <a:p>
            <a:pPr algn="just"/>
            <a:endParaRPr lang="fr-CA" sz="2400" dirty="0"/>
          </a:p>
        </p:txBody>
      </p:sp>
      <p:sp>
        <p:nvSpPr>
          <p:cNvPr id="5" name="Titre 1"/>
          <p:cNvSpPr txBox="1">
            <a:spLocks/>
          </p:cNvSpPr>
          <p:nvPr>
            <p:custDataLst>
              <p:tags r:id="rId1"/>
            </p:custDataLst>
          </p:nvPr>
        </p:nvSpPr>
        <p:spPr>
          <a:xfrm>
            <a:off x="236613" y="366618"/>
            <a:ext cx="12189269"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sz="4000" b="1" dirty="0" smtClean="0"/>
              <a:t>Usagers ADMIS en installation</a:t>
            </a:r>
            <a:endParaRPr lang="fr-CA" sz="4000" b="1" dirty="0"/>
          </a:p>
        </p:txBody>
      </p:sp>
      <p:pic>
        <p:nvPicPr>
          <p:cNvPr id="4"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128047" y="6129862"/>
            <a:ext cx="406400" cy="406400"/>
          </a:xfrm>
          <a:prstGeom prst="rect">
            <a:avLst/>
          </a:prstGeom>
        </p:spPr>
      </p:pic>
    </p:spTree>
    <p:extLst>
      <p:ext uri="{BB962C8B-B14F-4D97-AF65-F5344CB8AC3E}">
        <p14:creationId xmlns:p14="http://schemas.microsoft.com/office/powerpoint/2010/main" val="40438388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35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83585" fill="hold"/>
                                        <p:tgtEl>
                                          <p:spTgt spid="4"/>
                                        </p:tgtEl>
                                      </p:cBhvr>
                                    </p:cmd>
                                  </p:childTnLst>
                                </p:cTn>
                              </p:par>
                            </p:childTnLst>
                          </p:cTn>
                        </p:par>
                      </p:childTnLst>
                    </p:cTn>
                  </p:par>
                </p:childTnLst>
              </p:cTn>
              <p:nextCondLst>
                <p:cond evt="onClick" delay="0">
                  <p:tgtEl>
                    <p:spTgt spid="4"/>
                  </p:tgtEl>
                </p:cond>
              </p:nextCondLst>
            </p:seq>
            <p:audio>
              <p:cMediaNode vol="80000">
                <p:cTn id="12"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18683" y="1232983"/>
            <a:ext cx="2938650" cy="4139686"/>
          </a:xfrm>
        </p:spPr>
        <p:txBody>
          <a:bodyPr>
            <a:noAutofit/>
          </a:bodyPr>
          <a:lstStyle/>
          <a:p>
            <a:endParaRPr lang="fr-CA" dirty="0" smtClean="0"/>
          </a:p>
          <a:p>
            <a:pPr marL="0" indent="0">
              <a:buNone/>
            </a:pPr>
            <a:endParaRPr lang="fr-CA" dirty="0"/>
          </a:p>
          <a:p>
            <a:pPr marL="0" indent="0">
              <a:buNone/>
            </a:pPr>
            <a:endParaRPr lang="fr-CA" dirty="0"/>
          </a:p>
          <a:p>
            <a:pPr marL="0" indent="0">
              <a:buNone/>
            </a:pPr>
            <a:r>
              <a:rPr lang="fr-CA" sz="3200" dirty="0" smtClean="0"/>
              <a:t>Absence de </a:t>
            </a:r>
            <a:r>
              <a:rPr lang="fr-CA" sz="3200" dirty="0" err="1" smtClean="0"/>
              <a:t>consistomètre</a:t>
            </a:r>
            <a:r>
              <a:rPr lang="fr-CA" sz="3200" dirty="0" smtClean="0"/>
              <a:t> </a:t>
            </a:r>
            <a:r>
              <a:rPr lang="fr-CA" sz="3200" dirty="0" err="1" smtClean="0"/>
              <a:t>Bostwick</a:t>
            </a:r>
            <a:endParaRPr lang="fr-CA" sz="3200" dirty="0"/>
          </a:p>
          <a:p>
            <a:endParaRPr lang="fr-CA" dirty="0" smtClean="0"/>
          </a:p>
          <a:p>
            <a:endParaRPr lang="fr-CA" dirty="0"/>
          </a:p>
          <a:p>
            <a:endParaRPr lang="fr-CA" dirty="0" smtClean="0"/>
          </a:p>
          <a:p>
            <a:endParaRPr lang="fr-CA" dirty="0"/>
          </a:p>
          <a:p>
            <a:pPr marL="0" indent="0">
              <a:buNone/>
            </a:pPr>
            <a:endParaRPr lang="fr-CA" sz="2200" dirty="0" smtClean="0"/>
          </a:p>
          <a:p>
            <a:pPr marL="0" indent="0">
              <a:buNone/>
            </a:pPr>
            <a:endParaRPr lang="fr-CA" sz="2200" dirty="0" smtClean="0"/>
          </a:p>
          <a:p>
            <a:pPr marL="0" indent="0">
              <a:buNone/>
            </a:pPr>
            <a:endParaRPr lang="fr-CA" sz="2200" dirty="0" smtClean="0"/>
          </a:p>
        </p:txBody>
      </p:sp>
      <p:sp>
        <p:nvSpPr>
          <p:cNvPr id="3" name="Titre 1"/>
          <p:cNvSpPr txBox="1">
            <a:spLocks/>
          </p:cNvSpPr>
          <p:nvPr>
            <p:custDataLst>
              <p:tags r:id="rId1"/>
            </p:custDataLst>
          </p:nvPr>
        </p:nvSpPr>
        <p:spPr>
          <a:xfrm>
            <a:off x="218683" y="223194"/>
            <a:ext cx="12189269"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sz="3200" b="1" dirty="0" smtClean="0"/>
              <a:t>Usagers recevant des services à l’EXTÉRIEUR des installations</a:t>
            </a:r>
            <a:endParaRPr lang="fr-CA" sz="3200" b="1" dirty="0"/>
          </a:p>
        </p:txBody>
      </p:sp>
      <p:sp>
        <p:nvSpPr>
          <p:cNvPr id="8" name="Espace réservé du contenu 1"/>
          <p:cNvSpPr txBox="1">
            <a:spLocks/>
          </p:cNvSpPr>
          <p:nvPr/>
        </p:nvSpPr>
        <p:spPr>
          <a:xfrm>
            <a:off x="3157333" y="1786610"/>
            <a:ext cx="9126071" cy="4139405"/>
          </a:xfrm>
          <a:prstGeom prst="rect">
            <a:avLst/>
          </a:prstGeom>
        </p:spPr>
        <p:txBody>
          <a:bodyPr vert="horz" lIns="91440" tIns="45720" rIns="91440" bIns="45720" rtlCol="0">
            <a:no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3200" dirty="0" smtClean="0"/>
              <a:t>Des recettes</a:t>
            </a:r>
            <a:r>
              <a:rPr lang="fr-CA" sz="3200" dirty="0"/>
              <a:t> </a:t>
            </a:r>
            <a:r>
              <a:rPr lang="fr-CA" sz="3200" dirty="0" smtClean="0"/>
              <a:t>« </a:t>
            </a:r>
            <a:r>
              <a:rPr lang="fr-CA" sz="3200" i="1" dirty="0" smtClean="0"/>
              <a:t>types</a:t>
            </a:r>
            <a:r>
              <a:rPr lang="fr-CA" sz="3200" dirty="0" smtClean="0"/>
              <a:t> » standardisées seront produites par les services alimentaires </a:t>
            </a:r>
            <a:r>
              <a:rPr lang="fr-CA" sz="3200" dirty="0"/>
              <a:t>(</a:t>
            </a:r>
            <a:r>
              <a:rPr lang="fr-CA" sz="3200" dirty="0" err="1" smtClean="0"/>
              <a:t>ThickenUp</a:t>
            </a:r>
            <a:r>
              <a:rPr lang="fr-CA" sz="3200" dirty="0" smtClean="0"/>
              <a:t> </a:t>
            </a:r>
            <a:r>
              <a:rPr lang="fr-CA" sz="3200" dirty="0" err="1" smtClean="0"/>
              <a:t>Clear</a:t>
            </a:r>
            <a:r>
              <a:rPr lang="fr-CA" sz="3200" dirty="0" smtClean="0"/>
              <a:t>)</a:t>
            </a:r>
            <a:endParaRPr lang="fr-CA" sz="3200" dirty="0"/>
          </a:p>
          <a:p>
            <a:r>
              <a:rPr lang="fr-CA" sz="3200" dirty="0"/>
              <a:t>Réévaluer la tolérance de l'usager aux liquides épaissis utilisés à domicile</a:t>
            </a:r>
          </a:p>
          <a:p>
            <a:r>
              <a:rPr lang="fr-CA" sz="3200" dirty="0" smtClean="0"/>
              <a:t>Enseigner, à l’usager et ses proches, les consistances adaptées pour répondre aux besoins</a:t>
            </a:r>
            <a:endParaRPr lang="fr-CA" dirty="0"/>
          </a:p>
        </p:txBody>
      </p:sp>
      <p:pic>
        <p:nvPicPr>
          <p:cNvPr id="5"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5584792" y="6225693"/>
            <a:ext cx="406400" cy="406400"/>
          </a:xfrm>
          <a:prstGeom prst="rect">
            <a:avLst/>
          </a:prstGeom>
        </p:spPr>
      </p:pic>
    </p:spTree>
    <p:extLst>
      <p:ext uri="{BB962C8B-B14F-4D97-AF65-F5344CB8AC3E}">
        <p14:creationId xmlns:p14="http://schemas.microsoft.com/office/powerpoint/2010/main" val="921110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265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102658" fill="hold"/>
                                        <p:tgtEl>
                                          <p:spTgt spid="5"/>
                                        </p:tgtEl>
                                      </p:cBhvr>
                                    </p:cmd>
                                  </p:childTnLst>
                                </p:cTn>
                              </p:par>
                            </p:childTnLst>
                          </p:cTn>
                        </p:par>
                      </p:childTnLst>
                    </p:cTn>
                  </p:par>
                </p:childTnLst>
              </p:cTn>
              <p:nextCondLst>
                <p:cond evt="onClick" delay="0">
                  <p:tgtEl>
                    <p:spTgt spid="5"/>
                  </p:tgtEl>
                </p:cond>
              </p:nextCondLst>
            </p:seq>
            <p:audio>
              <p:cMediaNode vol="80000">
                <p:cTn id="12"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txBox="1">
            <a:spLocks/>
          </p:cNvSpPr>
          <p:nvPr>
            <p:custDataLst>
              <p:tags r:id="rId1"/>
            </p:custDataLst>
          </p:nvPr>
        </p:nvSpPr>
        <p:spPr>
          <a:xfrm>
            <a:off x="218683" y="223194"/>
            <a:ext cx="8851575" cy="735451"/>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b="1" dirty="0" smtClean="0"/>
              <a:t>Actions à venir</a:t>
            </a:r>
            <a:endParaRPr lang="fr-CA" b="1" dirty="0"/>
          </a:p>
        </p:txBody>
      </p:sp>
      <p:sp>
        <p:nvSpPr>
          <p:cNvPr id="5" name="Espace réservé du contenu 1"/>
          <p:cNvSpPr txBox="1">
            <a:spLocks/>
          </p:cNvSpPr>
          <p:nvPr/>
        </p:nvSpPr>
        <p:spPr>
          <a:xfrm>
            <a:off x="473023" y="1862871"/>
            <a:ext cx="11254154" cy="4122999"/>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fr-CA" dirty="0"/>
              <a:t>Dresser un portrait </a:t>
            </a:r>
            <a:r>
              <a:rPr lang="fr-CA" dirty="0" smtClean="0"/>
              <a:t>actuel de la situation et des </a:t>
            </a:r>
            <a:r>
              <a:rPr lang="fr-CA" dirty="0"/>
              <a:t>enjeux </a:t>
            </a:r>
            <a:r>
              <a:rPr lang="fr-CA" dirty="0" smtClean="0"/>
              <a:t>liés à </a:t>
            </a:r>
            <a:r>
              <a:rPr lang="fr-CA" dirty="0"/>
              <a:t>ces changements </a:t>
            </a:r>
            <a:endParaRPr lang="fr-CA" dirty="0" smtClean="0"/>
          </a:p>
          <a:p>
            <a:pPr algn="just"/>
            <a:r>
              <a:rPr lang="fr-CA" dirty="0" smtClean="0"/>
              <a:t>Établir </a:t>
            </a:r>
            <a:r>
              <a:rPr lang="fr-CA" dirty="0"/>
              <a:t>un plan d’action pour chacune des </a:t>
            </a:r>
            <a:r>
              <a:rPr lang="fr-CA" dirty="0" smtClean="0"/>
              <a:t>directions afin de les soutenir </a:t>
            </a:r>
          </a:p>
          <a:p>
            <a:pPr algn="just"/>
            <a:r>
              <a:rPr lang="fr-CA" dirty="0" smtClean="0"/>
              <a:t>Continuer de développer des mécanismes </a:t>
            </a:r>
            <a:r>
              <a:rPr lang="fr-CA" dirty="0"/>
              <a:t>de </a:t>
            </a:r>
            <a:r>
              <a:rPr lang="fr-CA" dirty="0" smtClean="0"/>
              <a:t>communication </a:t>
            </a:r>
            <a:r>
              <a:rPr lang="fr-CA" dirty="0"/>
              <a:t>et </a:t>
            </a:r>
            <a:r>
              <a:rPr lang="fr-CA" dirty="0" smtClean="0"/>
              <a:t>des outils </a:t>
            </a:r>
            <a:r>
              <a:rPr lang="fr-CA" dirty="0"/>
              <a:t>pour soutenir </a:t>
            </a:r>
            <a:r>
              <a:rPr lang="fr-CA" dirty="0" smtClean="0"/>
              <a:t>cette transition</a:t>
            </a:r>
            <a:endParaRPr lang="fr-CA" dirty="0"/>
          </a:p>
        </p:txBody>
      </p:sp>
      <p:pic>
        <p:nvPicPr>
          <p:cNvPr id="6"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5693700" y="6178277"/>
            <a:ext cx="406400" cy="406400"/>
          </a:xfrm>
          <a:prstGeom prst="rect">
            <a:avLst/>
          </a:prstGeom>
        </p:spPr>
      </p:pic>
    </p:spTree>
    <p:extLst>
      <p:ext uri="{BB962C8B-B14F-4D97-AF65-F5344CB8AC3E}">
        <p14:creationId xmlns:p14="http://schemas.microsoft.com/office/powerpoint/2010/main" val="32218141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41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19415" fill="hold"/>
                                        <p:tgtEl>
                                          <p:spTgt spid="6"/>
                                        </p:tgtEl>
                                      </p:cBhvr>
                                    </p:cmd>
                                  </p:childTnLst>
                                </p:cTn>
                              </p:par>
                            </p:childTnLst>
                          </p:cTn>
                        </p:par>
                      </p:childTnLst>
                    </p:cTn>
                  </p:par>
                </p:childTnLst>
              </p:cTn>
              <p:nextCondLst>
                <p:cond evt="onClick" delay="0">
                  <p:tgtEl>
                    <p:spTgt spid="6"/>
                  </p:tgtEl>
                </p:cond>
              </p:nextCondLst>
            </p:seq>
            <p:audio>
              <p:cMediaNode vol="80000">
                <p:cTn id="12" fill="hold" display="0">
                  <p:stCondLst>
                    <p:cond delay="indefinite"/>
                  </p:stCondLst>
                  <p:endCondLst>
                    <p:cond evt="onStopAudio" delay="0">
                      <p:tgtEl>
                        <p:sldTgt/>
                      </p:tgtEl>
                    </p:cond>
                  </p:endCondLst>
                </p:cTn>
                <p:tgtEl>
                  <p:spTgt spid="6"/>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32079" y="1080533"/>
            <a:ext cx="11254154" cy="4868092"/>
          </a:xfrm>
        </p:spPr>
        <p:txBody>
          <a:bodyPr>
            <a:normAutofit fontScale="92500" lnSpcReduction="20000"/>
          </a:bodyPr>
          <a:lstStyle/>
          <a:p>
            <a:pPr marL="0" indent="0">
              <a:buNone/>
            </a:pPr>
            <a:endParaRPr lang="fr-CA" dirty="0" smtClean="0"/>
          </a:p>
          <a:p>
            <a:r>
              <a:rPr lang="fr-CA" dirty="0"/>
              <a:t>Importance d’assurer la sécurité de </a:t>
            </a:r>
            <a:r>
              <a:rPr lang="fr-CA" dirty="0" smtClean="0"/>
              <a:t>l’usager</a:t>
            </a:r>
          </a:p>
          <a:p>
            <a:r>
              <a:rPr lang="fr-CA" dirty="0" smtClean="0"/>
              <a:t>Rappel qu’il est nécessaire </a:t>
            </a:r>
            <a:r>
              <a:rPr lang="fr-CA" dirty="0"/>
              <a:t>de réévaluer les usagers </a:t>
            </a:r>
            <a:r>
              <a:rPr lang="fr-CA" dirty="0" smtClean="0"/>
              <a:t>utilisant les anciennes consistances </a:t>
            </a:r>
            <a:r>
              <a:rPr lang="fr-CA" sz="4300" b="1" i="1" dirty="0">
                <a:solidFill>
                  <a:srgbClr val="FF0000"/>
                </a:solidFill>
                <a:latin typeface="Bradley Hand ITC" panose="03070402050302030203" pitchFamily="66" charset="0"/>
              </a:rPr>
              <a:t>Nectar </a:t>
            </a:r>
            <a:r>
              <a:rPr lang="fr-CA" sz="3000" dirty="0" smtClean="0"/>
              <a:t>et</a:t>
            </a:r>
            <a:r>
              <a:rPr lang="fr-CA" sz="4300" dirty="0" smtClean="0"/>
              <a:t> </a:t>
            </a:r>
            <a:r>
              <a:rPr lang="fr-CA" sz="4300" b="1" i="1" dirty="0" smtClean="0">
                <a:solidFill>
                  <a:srgbClr val="FF0000"/>
                </a:solidFill>
                <a:latin typeface="Bradley Hand ITC" panose="03070402050302030203" pitchFamily="66" charset="0"/>
              </a:rPr>
              <a:t>Miel</a:t>
            </a:r>
            <a:endParaRPr lang="fr-CA" sz="4300" dirty="0"/>
          </a:p>
          <a:p>
            <a:pPr marL="0" indent="0">
              <a:buNone/>
            </a:pPr>
            <a:endParaRPr lang="fr-CA" dirty="0" smtClean="0"/>
          </a:p>
          <a:p>
            <a:pPr marL="0" indent="0">
              <a:buNone/>
            </a:pPr>
            <a:r>
              <a:rPr lang="fr-CA" dirty="0" smtClean="0"/>
              <a:t>Pour toutes questions ou pour obtenir des informations supplémentaires, contactez: </a:t>
            </a:r>
          </a:p>
          <a:p>
            <a:endParaRPr lang="fr-CA" dirty="0" smtClean="0"/>
          </a:p>
          <a:p>
            <a:pPr marL="0" indent="0">
              <a:buNone/>
            </a:pPr>
            <a:r>
              <a:rPr lang="fr-CA" sz="2200" dirty="0"/>
              <a:t>L</a:t>
            </a:r>
            <a:r>
              <a:rPr lang="fr-CA" sz="2200" dirty="0" smtClean="0"/>
              <a:t>ouise Harvey, conseillère cadre à la DSMREU, volet qualité de la pratique </a:t>
            </a:r>
          </a:p>
          <a:p>
            <a:pPr marL="0" indent="0">
              <a:buNone/>
            </a:pPr>
            <a:r>
              <a:rPr lang="fr-CA" sz="2200" dirty="0">
                <a:hlinkClick r:id="rId6"/>
              </a:rPr>
              <a:t>l</a:t>
            </a:r>
            <a:r>
              <a:rPr lang="fr-CA" sz="2200" dirty="0" smtClean="0">
                <a:hlinkClick r:id="rId6"/>
              </a:rPr>
              <a:t>ouise.harvey.cisssmo16@ssss.gouv.qc.ca</a:t>
            </a:r>
            <a:endParaRPr lang="fr-CA" sz="2200" dirty="0" smtClean="0"/>
          </a:p>
          <a:p>
            <a:pPr marL="0" indent="0">
              <a:buNone/>
            </a:pPr>
            <a:endParaRPr lang="fr-CA" sz="2200" dirty="0" smtClean="0"/>
          </a:p>
          <a:p>
            <a:pPr marL="0" indent="0">
              <a:buNone/>
            </a:pPr>
            <a:r>
              <a:rPr lang="fr-CA" sz="2200" dirty="0" smtClean="0"/>
              <a:t>Chantal Lefort, coordonnatrice des services alimentaires, Direction de la logistique </a:t>
            </a:r>
          </a:p>
          <a:p>
            <a:pPr marL="0" indent="0">
              <a:buNone/>
            </a:pPr>
            <a:r>
              <a:rPr lang="fr-CA" sz="2200" dirty="0" smtClean="0">
                <a:hlinkClick r:id="rId7"/>
              </a:rPr>
              <a:t>chantale.lefort.cssssuroit16@ssss.gouv.qc.ca</a:t>
            </a:r>
            <a:endParaRPr lang="fr-CA" sz="2200" dirty="0" smtClean="0"/>
          </a:p>
          <a:p>
            <a:pPr marL="0" indent="0">
              <a:buNone/>
            </a:pPr>
            <a:endParaRPr lang="fr-CA" sz="2000" dirty="0"/>
          </a:p>
        </p:txBody>
      </p:sp>
      <p:sp>
        <p:nvSpPr>
          <p:cNvPr id="3" name="Titre 1"/>
          <p:cNvSpPr txBox="1">
            <a:spLocks/>
          </p:cNvSpPr>
          <p:nvPr>
            <p:custDataLst>
              <p:tags r:id="rId1"/>
            </p:custDataLst>
          </p:nvPr>
        </p:nvSpPr>
        <p:spPr>
          <a:xfrm>
            <a:off x="218683" y="223194"/>
            <a:ext cx="12189269"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b="1" dirty="0" smtClean="0"/>
              <a:t>Conclusion</a:t>
            </a:r>
            <a:endParaRPr lang="fr-CA" b="1" dirty="0"/>
          </a:p>
        </p:txBody>
      </p:sp>
      <p:pic>
        <p:nvPicPr>
          <p:cNvPr id="4"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6110117" y="6159228"/>
            <a:ext cx="406400" cy="406400"/>
          </a:xfrm>
          <a:prstGeom prst="rect">
            <a:avLst/>
          </a:prstGeom>
        </p:spPr>
      </p:pic>
    </p:spTree>
    <p:extLst>
      <p:ext uri="{BB962C8B-B14F-4D97-AF65-F5344CB8AC3E}">
        <p14:creationId xmlns:p14="http://schemas.microsoft.com/office/powerpoint/2010/main" val="16035180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82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26822" fill="hold"/>
                                        <p:tgtEl>
                                          <p:spTgt spid="4"/>
                                        </p:tgtEl>
                                      </p:cBhvr>
                                    </p:cmd>
                                  </p:childTnLst>
                                </p:cTn>
                              </p:par>
                            </p:childTnLst>
                          </p:cTn>
                        </p:par>
                      </p:childTnLst>
                    </p:cTn>
                  </p:par>
                </p:childTnLst>
              </p:cTn>
              <p:nextCondLst>
                <p:cond evt="onClick" delay="0">
                  <p:tgtEl>
                    <p:spTgt spid="4"/>
                  </p:tgtEl>
                </p:cond>
              </p:nextCondLst>
            </p:seq>
            <p:audio>
              <p:cMediaNode vol="80000">
                <p:cTn id="12"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32079" y="1362635"/>
            <a:ext cx="11254154" cy="4585989"/>
          </a:xfrm>
        </p:spPr>
        <p:txBody>
          <a:bodyPr>
            <a:normAutofit fontScale="55000" lnSpcReduction="20000"/>
          </a:bodyPr>
          <a:lstStyle/>
          <a:p>
            <a:pPr marL="0" indent="0" algn="just">
              <a:buNone/>
            </a:pPr>
            <a:r>
              <a:rPr lang="fr-CA" sz="2600" dirty="0"/>
              <a:t>Giroux, A. (2020). </a:t>
            </a:r>
            <a:r>
              <a:rPr lang="fr-CA" sz="2600" i="1" dirty="0"/>
              <a:t>Les liquides épaissis : la confusion des consistances, comment s’y retrouver! Récupéré de APNED.  </a:t>
            </a:r>
          </a:p>
          <a:p>
            <a:pPr marL="0" indent="0" algn="just">
              <a:buNone/>
            </a:pPr>
            <a:r>
              <a:rPr lang="fr-CA" sz="2600" dirty="0" smtClean="0"/>
              <a:t>OPDQ</a:t>
            </a:r>
            <a:r>
              <a:rPr lang="fr-CA" sz="2600" dirty="0"/>
              <a:t>. (2020, 28 février). </a:t>
            </a:r>
            <a:r>
              <a:rPr lang="fr-CA" sz="2600" i="1" dirty="0"/>
              <a:t>Lignes directrices-Dysphagie-Consistances modifiées,</a:t>
            </a:r>
            <a:r>
              <a:rPr lang="fr-CA" sz="2600" dirty="0"/>
              <a:t> Ordre professionnel des diététistes du Québec. </a:t>
            </a:r>
            <a:endParaRPr lang="fr-CA" sz="2600" dirty="0" smtClean="0"/>
          </a:p>
          <a:p>
            <a:pPr marL="0" indent="0" algn="just">
              <a:buNone/>
            </a:pPr>
            <a:r>
              <a:rPr lang="fr-CA" sz="2600" dirty="0" smtClean="0"/>
              <a:t>IDDSI, International </a:t>
            </a:r>
            <a:r>
              <a:rPr lang="fr-CA" sz="2600" dirty="0" err="1" smtClean="0"/>
              <a:t>Dysphagia</a:t>
            </a:r>
            <a:r>
              <a:rPr lang="fr-CA" sz="2600" dirty="0" smtClean="0"/>
              <a:t> </a:t>
            </a:r>
            <a:r>
              <a:rPr lang="fr-CA" sz="2600" dirty="0" err="1" smtClean="0"/>
              <a:t>Santerdisation</a:t>
            </a:r>
            <a:r>
              <a:rPr lang="fr-CA" sz="2600" dirty="0"/>
              <a:t> Initiative, https://iddsi.org/ </a:t>
            </a:r>
            <a:endParaRPr lang="fr-CA" sz="2600" dirty="0" smtClean="0"/>
          </a:p>
          <a:p>
            <a:pPr marL="0" indent="0" algn="just">
              <a:buNone/>
            </a:pPr>
            <a:r>
              <a:rPr lang="fr-CA" sz="2600" dirty="0" smtClean="0"/>
              <a:t>Nestlé </a:t>
            </a:r>
            <a:r>
              <a:rPr lang="fr-CA" sz="2600" dirty="0" err="1" smtClean="0"/>
              <a:t>Health</a:t>
            </a:r>
            <a:r>
              <a:rPr lang="fr-CA" sz="2600" dirty="0"/>
              <a:t> </a:t>
            </a:r>
            <a:r>
              <a:rPr lang="fr-CA" sz="2600" dirty="0" smtClean="0"/>
              <a:t>Science (2020) Guide </a:t>
            </a:r>
            <a:r>
              <a:rPr lang="fr-CA" sz="2600" dirty="0"/>
              <a:t>de </a:t>
            </a:r>
            <a:r>
              <a:rPr lang="fr-CA" sz="2600" dirty="0" smtClean="0"/>
              <a:t>préparation Resource</a:t>
            </a:r>
            <a:r>
              <a:rPr lang="fr-CA" sz="2600" dirty="0"/>
              <a:t>® </a:t>
            </a:r>
            <a:r>
              <a:rPr lang="fr-CA" sz="2600" dirty="0" err="1"/>
              <a:t>ThickenUp</a:t>
            </a:r>
            <a:r>
              <a:rPr lang="fr-CA" sz="2600" dirty="0"/>
              <a:t>® </a:t>
            </a:r>
            <a:r>
              <a:rPr lang="fr-CA" sz="2600" dirty="0" err="1" smtClean="0"/>
              <a:t>Clear</a:t>
            </a:r>
            <a:r>
              <a:rPr lang="fr-CA" sz="2600" dirty="0" smtClean="0"/>
              <a:t> utilisant </a:t>
            </a:r>
            <a:r>
              <a:rPr lang="fr-CA" sz="2600" dirty="0"/>
              <a:t>la méthode de </a:t>
            </a:r>
            <a:r>
              <a:rPr lang="fr-CA" sz="2600" dirty="0" smtClean="0"/>
              <a:t>l’IDDSI et </a:t>
            </a:r>
            <a:r>
              <a:rPr lang="fr-CA" sz="2600" dirty="0"/>
              <a:t>un </a:t>
            </a:r>
            <a:r>
              <a:rPr lang="fr-CA" sz="2600" dirty="0" err="1"/>
              <a:t>consistomètre</a:t>
            </a:r>
            <a:r>
              <a:rPr lang="fr-CA" sz="2600" dirty="0"/>
              <a:t> de </a:t>
            </a:r>
            <a:r>
              <a:rPr lang="fr-CA" sz="2600" dirty="0" err="1"/>
              <a:t>Bostwick</a:t>
            </a:r>
            <a:endParaRPr lang="fr-CA" sz="2600" dirty="0" smtClean="0"/>
          </a:p>
          <a:p>
            <a:pPr marL="0" indent="0" algn="just">
              <a:buNone/>
            </a:pPr>
            <a:r>
              <a:rPr lang="fr-CA" sz="2600" dirty="0" err="1" smtClean="0"/>
              <a:t>Lassonde</a:t>
            </a:r>
            <a:r>
              <a:rPr lang="fr-CA" sz="2600" dirty="0"/>
              <a:t>, Communiqué </a:t>
            </a:r>
            <a:r>
              <a:rPr lang="fr-CA" sz="2600" dirty="0" smtClean="0"/>
              <a:t>Dysphagie (2020) Transition </a:t>
            </a:r>
            <a:r>
              <a:rPr lang="fr-CA" sz="2600" dirty="0"/>
              <a:t>des nouveaux breuvages épaissis Hydra + et précisions sur leurs consistances</a:t>
            </a:r>
            <a:endParaRPr lang="fr-CA" sz="2600" dirty="0" smtClean="0"/>
          </a:p>
          <a:p>
            <a:pPr marL="0" indent="0" algn="just">
              <a:buNone/>
            </a:pPr>
            <a:r>
              <a:rPr lang="fr-CA" sz="2600" dirty="0" smtClean="0"/>
              <a:t>Power </a:t>
            </a:r>
            <a:r>
              <a:rPr lang="fr-CA" sz="2600" dirty="0"/>
              <a:t>points et documents sur la modification de l’appellation des liquides épaissis en provenance d’autres CISSS et </a:t>
            </a:r>
            <a:r>
              <a:rPr lang="fr-CA" sz="2600" dirty="0" smtClean="0"/>
              <a:t>CIUSSS</a:t>
            </a:r>
          </a:p>
          <a:p>
            <a:pPr marL="0" indent="0" algn="just">
              <a:buNone/>
            </a:pPr>
            <a:endParaRPr lang="fr-CA" dirty="0"/>
          </a:p>
          <a:p>
            <a:pPr algn="just">
              <a:lnSpc>
                <a:spcPct val="100000"/>
              </a:lnSpc>
              <a:spcBef>
                <a:spcPts val="0"/>
              </a:spcBef>
              <a:defRPr/>
            </a:pPr>
            <a:r>
              <a:rPr lang="fr-CA" sz="2400" dirty="0"/>
              <a:t>CISSS de Chaudière-Appalaches (27 mai 2020) Dysphagie et liquides épaissis : Changement dans les produits offerts</a:t>
            </a:r>
          </a:p>
          <a:p>
            <a:pPr algn="just">
              <a:lnSpc>
                <a:spcPct val="100000"/>
              </a:lnSpc>
              <a:spcBef>
                <a:spcPts val="0"/>
              </a:spcBef>
              <a:defRPr/>
            </a:pPr>
            <a:r>
              <a:rPr lang="fr-CA" sz="2400" dirty="0"/>
              <a:t>CISSS de la Montérégie-Centre (2020) Modification de l'appellation des liquides épaissis </a:t>
            </a:r>
          </a:p>
          <a:p>
            <a:pPr algn="just">
              <a:lnSpc>
                <a:spcPct val="100000"/>
              </a:lnSpc>
              <a:spcBef>
                <a:spcPts val="0"/>
              </a:spcBef>
              <a:defRPr/>
            </a:pPr>
            <a:r>
              <a:rPr lang="fr-CA" sz="2400" dirty="0"/>
              <a:t>CISSS de la Montérégie-Est, (2020) Nouvelle terminologie de consistance des liquides en </a:t>
            </a:r>
            <a:r>
              <a:rPr lang="fr-CA" sz="2400" dirty="0" err="1"/>
              <a:t>dysphagie_version</a:t>
            </a:r>
            <a:r>
              <a:rPr lang="fr-CA" sz="2400" dirty="0"/>
              <a:t> professionnels </a:t>
            </a:r>
          </a:p>
          <a:p>
            <a:pPr algn="just">
              <a:lnSpc>
                <a:spcPct val="100000"/>
              </a:lnSpc>
              <a:spcBef>
                <a:spcPts val="0"/>
              </a:spcBef>
              <a:defRPr/>
            </a:pPr>
            <a:r>
              <a:rPr lang="fr-CA" sz="2400" dirty="0"/>
              <a:t>CIUSSS de l’</a:t>
            </a:r>
            <a:r>
              <a:rPr lang="fr-CA" sz="2400" dirty="0" err="1"/>
              <a:t>Est-de-l’île-de-Montréal</a:t>
            </a:r>
            <a:r>
              <a:rPr lang="fr-CA" sz="2400" dirty="0"/>
              <a:t> (24 janvier 2020) Modifications normatives à la nomenclature des liquides épaissis Présentation au Comité de la qualité des pratiques cliniques interdisciplinaires (CQPCI)  </a:t>
            </a:r>
          </a:p>
          <a:p>
            <a:pPr algn="just">
              <a:lnSpc>
                <a:spcPct val="100000"/>
              </a:lnSpc>
              <a:spcBef>
                <a:spcPts val="0"/>
              </a:spcBef>
              <a:defRPr/>
            </a:pPr>
            <a:r>
              <a:rPr lang="fr-CA" sz="2400" dirty="0"/>
              <a:t>CIUSSS de la Capitale-Nationale (17 février 2020) Changements concernant les consistances Présenté aux nutritionnistes et aux techniciennes en diététique du CIUSSSCN, Josiane Tremblay, </a:t>
            </a:r>
            <a:r>
              <a:rPr lang="fr-CA" sz="2400" dirty="0" err="1"/>
              <a:t>Dt.P</a:t>
            </a:r>
            <a:r>
              <a:rPr lang="fr-CA" sz="2400" dirty="0"/>
              <a:t>., Conseillère cadre en nutrition (intérim), </a:t>
            </a:r>
            <a:r>
              <a:rPr lang="fr-CA" sz="2400" dirty="0" err="1"/>
              <a:t>Josianne</a:t>
            </a:r>
            <a:r>
              <a:rPr lang="fr-CA" sz="2400" dirty="0"/>
              <a:t> Gaudet, </a:t>
            </a:r>
            <a:r>
              <a:rPr lang="fr-CA" sz="2400" dirty="0" err="1"/>
              <a:t>Dt.P</a:t>
            </a:r>
            <a:r>
              <a:rPr lang="fr-CA" sz="2400" dirty="0"/>
              <a:t>., Professionnelle conseil, Patricia McKinnon, </a:t>
            </a:r>
            <a:r>
              <a:rPr lang="fr-CA" sz="2400" dirty="0" err="1"/>
              <a:t>Dt.P</a:t>
            </a:r>
            <a:r>
              <a:rPr lang="fr-CA" sz="2400" dirty="0"/>
              <a:t>., Coordonnatrice</a:t>
            </a:r>
          </a:p>
          <a:p>
            <a:pPr algn="just">
              <a:lnSpc>
                <a:spcPct val="100000"/>
              </a:lnSpc>
              <a:spcBef>
                <a:spcPts val="0"/>
              </a:spcBef>
              <a:defRPr/>
            </a:pPr>
            <a:r>
              <a:rPr lang="fr-CA" sz="2400" dirty="0"/>
              <a:t>CIUSSS du </a:t>
            </a:r>
            <a:r>
              <a:rPr lang="fr-CA" sz="2400" dirty="0" err="1"/>
              <a:t>Centre-Ouest-de-l’île-de-Montréal</a:t>
            </a:r>
            <a:r>
              <a:rPr lang="fr-CA" sz="2400" dirty="0"/>
              <a:t>, (2020) Changement de la nomenclature des liquides épaissis, Donna </a:t>
            </a:r>
            <a:r>
              <a:rPr lang="fr-CA" sz="2400" dirty="0" err="1"/>
              <a:t>Schafer</a:t>
            </a:r>
            <a:r>
              <a:rPr lang="fr-CA" sz="2400" dirty="0"/>
              <a:t>, Chef de la nutrition Clinique, Patricia </a:t>
            </a:r>
            <a:r>
              <a:rPr lang="fr-CA" sz="2400" dirty="0" err="1"/>
              <a:t>Urrico</a:t>
            </a:r>
            <a:r>
              <a:rPr lang="fr-CA" sz="2400" dirty="0"/>
              <a:t>, Coordonnatrice professionnelle en nutrition clinique </a:t>
            </a:r>
          </a:p>
          <a:p>
            <a:pPr algn="just">
              <a:lnSpc>
                <a:spcPct val="100000"/>
              </a:lnSpc>
              <a:spcBef>
                <a:spcPts val="0"/>
              </a:spcBef>
              <a:defRPr/>
            </a:pPr>
            <a:r>
              <a:rPr lang="fr-CA" sz="2400" dirty="0"/>
              <a:t>CIUSSS du </a:t>
            </a:r>
            <a:r>
              <a:rPr lang="fr-CA" sz="2400" dirty="0" err="1"/>
              <a:t>Centre-Sud-de-l’île-de-Montréal</a:t>
            </a:r>
            <a:r>
              <a:rPr lang="fr-CA" sz="2400" dirty="0"/>
              <a:t>, Formation TD Transition des liquides pré-épaissis, Laurie Maréchal, </a:t>
            </a:r>
            <a:r>
              <a:rPr lang="fr-CA" sz="2400" dirty="0" err="1"/>
              <a:t>Dt.P</a:t>
            </a:r>
            <a:r>
              <a:rPr lang="fr-CA" sz="2400" dirty="0"/>
              <a:t>., Coordination des services alimentaires</a:t>
            </a:r>
          </a:p>
          <a:p>
            <a:pPr algn="just">
              <a:lnSpc>
                <a:spcPct val="100000"/>
              </a:lnSpc>
              <a:spcBef>
                <a:spcPts val="0"/>
              </a:spcBef>
              <a:defRPr/>
            </a:pPr>
            <a:r>
              <a:rPr lang="fr-CA" sz="2400" dirty="0"/>
              <a:t>CIUSSS du Saguenay-Lac-Saint-Jean, Changement d’appellation des liquides épaissis, </a:t>
            </a:r>
            <a:r>
              <a:rPr lang="fr-CA" sz="2400" dirty="0" err="1"/>
              <a:t>Charlyne</a:t>
            </a:r>
            <a:r>
              <a:rPr lang="fr-CA" sz="2400" dirty="0"/>
              <a:t> Boivin </a:t>
            </a:r>
            <a:r>
              <a:rPr lang="fr-CA" sz="2400" dirty="0" err="1"/>
              <a:t>Dt.P</a:t>
            </a:r>
            <a:r>
              <a:rPr lang="fr-CA" sz="2400" dirty="0"/>
              <a:t>, Intérim Chef de service Logistique, CHSLD Jacques-Cartier et Centre Jeunesse de Chicoutimi</a:t>
            </a:r>
          </a:p>
          <a:p>
            <a:pPr marL="0" indent="0" algn="just">
              <a:buNone/>
            </a:pPr>
            <a:endParaRPr lang="fr-CA" sz="2600" dirty="0" smtClean="0"/>
          </a:p>
          <a:p>
            <a:pPr marL="0" indent="0" algn="just">
              <a:buNone/>
            </a:pPr>
            <a:endParaRPr lang="fr-CA" sz="2600" dirty="0"/>
          </a:p>
          <a:p>
            <a:pPr marL="0" indent="0" algn="just">
              <a:buNone/>
            </a:pPr>
            <a:endParaRPr lang="fr-CA" sz="2600" dirty="0" smtClean="0"/>
          </a:p>
          <a:p>
            <a:pPr marL="0" indent="0" algn="just">
              <a:buNone/>
            </a:pPr>
            <a:endParaRPr lang="fr-CA" sz="2600" dirty="0" smtClean="0"/>
          </a:p>
          <a:p>
            <a:pPr marL="0" indent="0">
              <a:buNone/>
            </a:pPr>
            <a:endParaRPr lang="fr-CA" dirty="0">
              <a:solidFill>
                <a:srgbClr val="6B459B"/>
              </a:solidFill>
            </a:endParaRPr>
          </a:p>
        </p:txBody>
      </p:sp>
      <p:sp>
        <p:nvSpPr>
          <p:cNvPr id="3" name="Titre 1"/>
          <p:cNvSpPr txBox="1">
            <a:spLocks/>
          </p:cNvSpPr>
          <p:nvPr>
            <p:custDataLst>
              <p:tags r:id="rId1"/>
            </p:custDataLst>
          </p:nvPr>
        </p:nvSpPr>
        <p:spPr>
          <a:xfrm>
            <a:off x="432079" y="262217"/>
            <a:ext cx="9907675"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sz="3200" b="1" dirty="0" smtClean="0"/>
              <a:t>Références</a:t>
            </a:r>
            <a:endParaRPr lang="fr-CA" sz="3200" b="1" dirty="0"/>
          </a:p>
        </p:txBody>
      </p:sp>
    </p:spTree>
    <p:extLst>
      <p:ext uri="{BB962C8B-B14F-4D97-AF65-F5344CB8AC3E}">
        <p14:creationId xmlns:p14="http://schemas.microsoft.com/office/powerpoint/2010/main" val="3012197587"/>
      </p:ext>
    </p:extLst>
  </p:cSld>
  <p:clrMapOvr>
    <a:masterClrMapping/>
  </p:clrMapOvr>
  <mc:AlternateContent xmlns:mc="http://schemas.openxmlformats.org/markup-compatibility/2006">
    <mc:Choice xmlns:p14="http://schemas.microsoft.com/office/powerpoint/2010/main" Requires="p14">
      <p:transition spd="slow" p14:dur="5000" advClick="0" advTm="8000">
        <p:push dir="u"/>
      </p:transition>
    </mc:Choice>
    <mc:Fallback>
      <p:transition spd="slow" advClick="0" advTm="8000">
        <p:push dir="u"/>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32079" y="1210962"/>
            <a:ext cx="11254154" cy="4806779"/>
          </a:xfrm>
        </p:spPr>
        <p:txBody>
          <a:bodyPr>
            <a:normAutofit fontScale="92500" lnSpcReduction="10000"/>
          </a:bodyPr>
          <a:lstStyle/>
          <a:p>
            <a:pPr marL="0" indent="0" algn="just">
              <a:buNone/>
            </a:pPr>
            <a:r>
              <a:rPr lang="fr-CA" sz="2600" b="1" dirty="0"/>
              <a:t>Rédaction</a:t>
            </a:r>
          </a:p>
          <a:p>
            <a:pPr marL="0" indent="0" algn="just">
              <a:buNone/>
            </a:pPr>
            <a:r>
              <a:rPr lang="fr-CA" sz="2600" dirty="0" smtClean="0"/>
              <a:t>Christine Rossel, TS, DSMREU, Qualité de la pratique clinique</a:t>
            </a:r>
          </a:p>
          <a:p>
            <a:pPr marL="0" indent="0" algn="just">
              <a:buNone/>
            </a:pPr>
            <a:endParaRPr lang="fr-CA" sz="2600" b="1" dirty="0" smtClean="0"/>
          </a:p>
          <a:p>
            <a:pPr marL="0" indent="0" algn="just">
              <a:buNone/>
            </a:pPr>
            <a:r>
              <a:rPr lang="fr-CA" sz="2600" b="1" dirty="0" smtClean="0"/>
              <a:t>Collaboration</a:t>
            </a:r>
          </a:p>
          <a:p>
            <a:pPr marL="0" indent="0" algn="just">
              <a:buNone/>
            </a:pPr>
            <a:r>
              <a:rPr lang="fr-CA" sz="2600" dirty="0" smtClean="0"/>
              <a:t>Louise Harvey, Conseillère Cadre, DSMREU, Qualité de la pratique clinique</a:t>
            </a:r>
          </a:p>
          <a:p>
            <a:pPr marL="0" indent="0" algn="just">
              <a:buNone/>
            </a:pPr>
            <a:r>
              <a:rPr lang="fr-CA" sz="2600" dirty="0" smtClean="0"/>
              <a:t>Joanne </a:t>
            </a:r>
            <a:r>
              <a:rPr lang="fr-CA" sz="2600" dirty="0" err="1" smtClean="0"/>
              <a:t>Ratelle</a:t>
            </a:r>
            <a:r>
              <a:rPr lang="fr-CA" sz="2600" dirty="0" smtClean="0"/>
              <a:t>, Coordonnatrice en </a:t>
            </a:r>
            <a:r>
              <a:rPr lang="fr-CA" sz="2600" dirty="0"/>
              <a:t>nutrition clinique par intérim , </a:t>
            </a:r>
            <a:r>
              <a:rPr lang="fr-CA" sz="2600" dirty="0" smtClean="0"/>
              <a:t>DSMREU</a:t>
            </a:r>
          </a:p>
          <a:p>
            <a:pPr marL="0" indent="0" algn="just">
              <a:buNone/>
            </a:pPr>
            <a:r>
              <a:rPr lang="fr-CA" sz="2600" dirty="0" smtClean="0"/>
              <a:t>Chantal Lefort, coordonnatrice services alimentaires, Direction de la logistique</a:t>
            </a:r>
          </a:p>
          <a:p>
            <a:pPr marL="0" indent="0" algn="just">
              <a:buNone/>
            </a:pPr>
            <a:r>
              <a:rPr lang="fr-CA" sz="2600" dirty="0" smtClean="0"/>
              <a:t>Catherine </a:t>
            </a:r>
            <a:r>
              <a:rPr lang="fr-CA" sz="2600" dirty="0"/>
              <a:t>St-Jean, APPR, DSMREU, Qualité de la pratique clinique</a:t>
            </a:r>
          </a:p>
          <a:p>
            <a:pPr marL="0" indent="0" algn="just">
              <a:buNone/>
            </a:pPr>
            <a:endParaRPr lang="fr-CA" sz="2600" dirty="0" smtClean="0"/>
          </a:p>
          <a:p>
            <a:pPr marL="0" indent="0" algn="just">
              <a:buNone/>
            </a:pPr>
            <a:r>
              <a:rPr lang="fr-CA" sz="2600" b="1" dirty="0" smtClean="0"/>
              <a:t>Révision</a:t>
            </a:r>
          </a:p>
          <a:p>
            <a:pPr marL="0" indent="0">
              <a:buNone/>
            </a:pPr>
            <a:r>
              <a:rPr lang="fr-CA" sz="2600" dirty="0"/>
              <a:t>É</a:t>
            </a:r>
            <a:r>
              <a:rPr lang="fr-CA" sz="2600" dirty="0" smtClean="0"/>
              <a:t>milie Vézina-Poirier, agente admin, </a:t>
            </a:r>
            <a:r>
              <a:rPr lang="fr-CA" sz="2600" dirty="0"/>
              <a:t>DSMREU, Qualité de la pratique </a:t>
            </a:r>
            <a:r>
              <a:rPr lang="fr-CA" sz="2600" dirty="0" smtClean="0"/>
              <a:t>clinique</a:t>
            </a:r>
            <a:endParaRPr lang="fr-CA" sz="2600" dirty="0"/>
          </a:p>
          <a:p>
            <a:pPr marL="0" indent="0">
              <a:buNone/>
            </a:pPr>
            <a:endParaRPr lang="fr-CA" dirty="0">
              <a:solidFill>
                <a:srgbClr val="6B459B"/>
              </a:solidFill>
            </a:endParaRPr>
          </a:p>
        </p:txBody>
      </p:sp>
      <p:sp>
        <p:nvSpPr>
          <p:cNvPr id="3" name="Titre 1"/>
          <p:cNvSpPr txBox="1">
            <a:spLocks/>
          </p:cNvSpPr>
          <p:nvPr>
            <p:custDataLst>
              <p:tags r:id="rId1"/>
            </p:custDataLst>
          </p:nvPr>
        </p:nvSpPr>
        <p:spPr>
          <a:xfrm>
            <a:off x="432079" y="262217"/>
            <a:ext cx="9907675"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endParaRPr lang="fr-CA" dirty="0"/>
          </a:p>
        </p:txBody>
      </p:sp>
    </p:spTree>
    <p:extLst>
      <p:ext uri="{BB962C8B-B14F-4D97-AF65-F5344CB8AC3E}">
        <p14:creationId xmlns:p14="http://schemas.microsoft.com/office/powerpoint/2010/main" val="2625306866"/>
      </p:ext>
    </p:extLst>
  </p:cSld>
  <p:clrMapOvr>
    <a:masterClrMapping/>
  </p:clrMapOvr>
  <mc:AlternateContent xmlns:mc="http://schemas.openxmlformats.org/markup-compatibility/2006">
    <mc:Choice xmlns:p14="http://schemas.microsoft.com/office/powerpoint/2010/main" Requires="p14">
      <p:transition spd="slow" p14:dur="11250" advClick="0" advTm="8000">
        <p:push dir="u"/>
      </p:transition>
    </mc:Choice>
    <mc:Fallback>
      <p:transition spd="slow" advClick="0" advTm="8000">
        <p:push dir="u"/>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Objectifs de la présentation</a:t>
            </a:r>
          </a:p>
        </p:txBody>
      </p:sp>
      <p:sp>
        <p:nvSpPr>
          <p:cNvPr id="3" name="Espace réservé du contenu 1"/>
          <p:cNvSpPr txBox="1">
            <a:spLocks/>
          </p:cNvSpPr>
          <p:nvPr/>
        </p:nvSpPr>
        <p:spPr>
          <a:xfrm>
            <a:off x="480646" y="3078834"/>
            <a:ext cx="11254154" cy="3779166"/>
          </a:xfrm>
          <a:prstGeom prst="rect">
            <a:avLst/>
          </a:prstGeom>
        </p:spPr>
        <p:txBody>
          <a:bodyPr>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3200" dirty="0" smtClean="0"/>
              <a:t>Informer le personnel des changements liés à l’appellation et à l’échelle des liquides épaissis</a:t>
            </a:r>
          </a:p>
          <a:p>
            <a:r>
              <a:rPr lang="fr-CA" sz="3200" dirty="0" smtClean="0"/>
              <a:t>Énoncer les enjeux de ce changement</a:t>
            </a:r>
          </a:p>
          <a:p>
            <a:r>
              <a:rPr lang="fr-CA" sz="3200" dirty="0" smtClean="0"/>
              <a:t>Faciliter la transition vers cette nouvelle terminologie</a:t>
            </a:r>
            <a:endParaRPr lang="fr-CA" sz="3200" dirty="0"/>
          </a:p>
        </p:txBody>
      </p:sp>
      <p:pic>
        <p:nvPicPr>
          <p:cNvPr id="6" name="Son enregistré">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107723" y="6159793"/>
            <a:ext cx="406400" cy="406400"/>
          </a:xfrm>
          <a:prstGeom prst="rect">
            <a:avLst/>
          </a:prstGeom>
        </p:spPr>
      </p:pic>
    </p:spTree>
    <p:extLst>
      <p:ext uri="{BB962C8B-B14F-4D97-AF65-F5344CB8AC3E}">
        <p14:creationId xmlns:p14="http://schemas.microsoft.com/office/powerpoint/2010/main" val="17224287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65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withEffect">
                                  <p:stCondLst>
                                    <p:cond delay="0"/>
                                  </p:stCondLst>
                                  <p:childTnLst>
                                    <p:cmd type="call" cmd="playFrom(0.0)">
                                      <p:cBhvr>
                                        <p:cTn id="11" dur="29655" fill="hold"/>
                                        <p:tgtEl>
                                          <p:spTgt spid="6"/>
                                        </p:tgtEl>
                                      </p:cBhvr>
                                    </p:cmd>
                                  </p:childTnLst>
                                </p:cTn>
                              </p:par>
                            </p:childTnLst>
                          </p:cTn>
                        </p:par>
                      </p:childTnLst>
                    </p:cTn>
                  </p:par>
                </p:childTnLst>
              </p:cTn>
              <p:nextCondLst>
                <p:cond evt="onClick" delay="0">
                  <p:tgtEl>
                    <p:spTgt spid="6"/>
                  </p:tgtEl>
                </p:cond>
              </p:nextCondLst>
            </p:seq>
            <p:audio>
              <p:cMediaNode vol="80000">
                <p:cTn id="12"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32078" y="2106958"/>
            <a:ext cx="11254154" cy="4863829"/>
          </a:xfrm>
        </p:spPr>
        <p:txBody>
          <a:bodyPr>
            <a:normAutofit/>
          </a:bodyPr>
          <a:lstStyle/>
          <a:p>
            <a:r>
              <a:rPr lang="fr-CA" sz="3000" dirty="0"/>
              <a:t>Changement d’appellation </a:t>
            </a:r>
            <a:r>
              <a:rPr lang="fr-CA" sz="3000" dirty="0" smtClean="0"/>
              <a:t>des </a:t>
            </a:r>
            <a:r>
              <a:rPr lang="fr-CA" sz="3000" dirty="0"/>
              <a:t>liquides de consistance </a:t>
            </a:r>
            <a:r>
              <a:rPr lang="fr-CA" sz="3000" dirty="0" smtClean="0"/>
              <a:t>modifiée </a:t>
            </a:r>
            <a:endParaRPr lang="fr-CA" sz="3000" dirty="0"/>
          </a:p>
          <a:p>
            <a:r>
              <a:rPr lang="fr-CA" sz="3000" dirty="0"/>
              <a:t>Retrait de la </a:t>
            </a:r>
            <a:r>
              <a:rPr lang="fr-CA" sz="3000" dirty="0" smtClean="0"/>
              <a:t>terminologie </a:t>
            </a:r>
            <a:r>
              <a:rPr lang="fr-CA" sz="3900" b="1" i="1" dirty="0" smtClean="0">
                <a:solidFill>
                  <a:srgbClr val="FF0000"/>
                </a:solidFill>
                <a:latin typeface="Bradley Hand ITC" panose="03070402050302030203" pitchFamily="66" charset="0"/>
              </a:rPr>
              <a:t>Nectar</a:t>
            </a:r>
            <a:r>
              <a:rPr lang="fr-CA" sz="3000" dirty="0"/>
              <a:t>,</a:t>
            </a:r>
            <a:r>
              <a:rPr lang="fr-CA" sz="3900" b="1" i="1" dirty="0" smtClean="0">
                <a:solidFill>
                  <a:srgbClr val="FF0000"/>
                </a:solidFill>
                <a:latin typeface="Bradley Hand ITC" panose="03070402050302030203" pitchFamily="66" charset="0"/>
              </a:rPr>
              <a:t> Miel </a:t>
            </a:r>
            <a:r>
              <a:rPr lang="fr-CA" sz="3000" dirty="0" smtClean="0"/>
              <a:t>et </a:t>
            </a:r>
            <a:r>
              <a:rPr lang="fr-CA" sz="3900" b="1" i="1" dirty="0" smtClean="0">
                <a:solidFill>
                  <a:srgbClr val="FF0000"/>
                </a:solidFill>
                <a:latin typeface="Bradley Hand ITC" panose="03070402050302030203" pitchFamily="66" charset="0"/>
              </a:rPr>
              <a:t>Pouding</a:t>
            </a:r>
            <a:r>
              <a:rPr lang="fr-CA" sz="3000" b="1" i="1" dirty="0" smtClean="0">
                <a:solidFill>
                  <a:srgbClr val="FF0000"/>
                </a:solidFill>
                <a:latin typeface="Bradley Hand ITC" panose="03070402050302030203" pitchFamily="66" charset="0"/>
              </a:rPr>
              <a:t> </a:t>
            </a:r>
            <a:r>
              <a:rPr lang="fr-CA" sz="3000" dirty="0" smtClean="0"/>
              <a:t>sur </a:t>
            </a:r>
            <a:r>
              <a:rPr lang="fr-CA" sz="3000" dirty="0"/>
              <a:t>les étiquettes des produits </a:t>
            </a:r>
            <a:r>
              <a:rPr lang="fr-CA" sz="3000" dirty="0" smtClean="0"/>
              <a:t>commerciaux</a:t>
            </a:r>
            <a:endParaRPr lang="fr-CA" sz="3000" dirty="0"/>
          </a:p>
          <a:p>
            <a:r>
              <a:rPr lang="fr-CA" sz="3000" dirty="0"/>
              <a:t>Modification de l’agent épaississant dans les produits </a:t>
            </a:r>
            <a:r>
              <a:rPr lang="fr-CA" sz="3000" dirty="0" smtClean="0"/>
              <a:t>commerciaux</a:t>
            </a:r>
          </a:p>
          <a:p>
            <a:pPr algn="just"/>
            <a:endParaRPr lang="fr-CA" sz="3000" dirty="0"/>
          </a:p>
        </p:txBody>
      </p:sp>
      <p:sp>
        <p:nvSpPr>
          <p:cNvPr id="3" name="Titre 1"/>
          <p:cNvSpPr txBox="1">
            <a:spLocks/>
          </p:cNvSpPr>
          <p:nvPr>
            <p:custDataLst>
              <p:tags r:id="rId1"/>
            </p:custDataLst>
          </p:nvPr>
        </p:nvSpPr>
        <p:spPr>
          <a:xfrm>
            <a:off x="432078" y="285663"/>
            <a:ext cx="9907675"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b="1" dirty="0" smtClean="0"/>
              <a:t>Mise en contexte</a:t>
            </a:r>
            <a:endParaRPr lang="fr-CA" b="1" dirty="0"/>
          </a:p>
        </p:txBody>
      </p:sp>
      <p:pic>
        <p:nvPicPr>
          <p:cNvPr id="9"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059155" y="6143087"/>
            <a:ext cx="406400" cy="406400"/>
          </a:xfrm>
          <a:prstGeom prst="rect">
            <a:avLst/>
          </a:prstGeom>
        </p:spPr>
      </p:pic>
    </p:spTree>
    <p:extLst>
      <p:ext uri="{BB962C8B-B14F-4D97-AF65-F5344CB8AC3E}">
        <p14:creationId xmlns:p14="http://schemas.microsoft.com/office/powerpoint/2010/main" val="26321168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789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57890" fill="hold"/>
                                        <p:tgtEl>
                                          <p:spTgt spid="9"/>
                                        </p:tgtEl>
                                      </p:cBhvr>
                                    </p:cmd>
                                  </p:childTnLst>
                                </p:cTn>
                              </p:par>
                            </p:childTnLst>
                          </p:cTn>
                        </p:par>
                      </p:childTnLst>
                    </p:cTn>
                  </p:par>
                </p:childTnLst>
              </p:cTn>
              <p:nextCondLst>
                <p:cond evt="onClick" delay="0">
                  <p:tgtEl>
                    <p:spTgt spid="9"/>
                  </p:tgtEl>
                </p:cond>
              </p:nextCondLst>
            </p:seq>
            <p:audio>
              <p:cMediaNode vol="80000">
                <p:cTn id="12" fill="hold" display="0">
                  <p:stCondLst>
                    <p:cond delay="indefinite"/>
                  </p:stCondLst>
                  <p:endCondLst>
                    <p:cond evt="onStopAudio" delay="0">
                      <p:tgtEl>
                        <p:sldTgt/>
                      </p:tgtEl>
                    </p:cond>
                  </p:endCondLst>
                </p:cTn>
                <p:tgtEl>
                  <p:spTgt spid="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32079" y="1275347"/>
            <a:ext cx="5898383" cy="5260868"/>
          </a:xfrm>
        </p:spPr>
        <p:txBody>
          <a:bodyPr>
            <a:normAutofit/>
          </a:bodyPr>
          <a:lstStyle/>
          <a:p>
            <a:pPr marL="0" indent="0">
              <a:spcBef>
                <a:spcPts val="600"/>
              </a:spcBef>
              <a:buNone/>
            </a:pPr>
            <a:r>
              <a:rPr lang="fr-CA" sz="3000" b="1" dirty="0" smtClean="0"/>
              <a:t>Liste non exhaustive :</a:t>
            </a:r>
          </a:p>
          <a:p>
            <a:pPr marL="0" indent="0">
              <a:spcBef>
                <a:spcPts val="600"/>
              </a:spcBef>
              <a:buNone/>
            </a:pPr>
            <a:endParaRPr lang="fr-CA" sz="3000" dirty="0" smtClean="0"/>
          </a:p>
          <a:p>
            <a:pPr>
              <a:spcBef>
                <a:spcPts val="600"/>
              </a:spcBef>
            </a:pPr>
            <a:r>
              <a:rPr lang="fr-CA" sz="3000" dirty="0" smtClean="0"/>
              <a:t>Usager</a:t>
            </a:r>
          </a:p>
          <a:p>
            <a:pPr>
              <a:spcBef>
                <a:spcPts val="600"/>
              </a:spcBef>
            </a:pPr>
            <a:r>
              <a:rPr lang="fr-CA" sz="3000" dirty="0" smtClean="0"/>
              <a:t>Médecin</a:t>
            </a:r>
          </a:p>
          <a:p>
            <a:pPr>
              <a:spcBef>
                <a:spcPts val="600"/>
              </a:spcBef>
            </a:pPr>
            <a:r>
              <a:rPr lang="fr-CA" sz="3000" dirty="0" smtClean="0"/>
              <a:t>Nutritionniste</a:t>
            </a:r>
            <a:endParaRPr lang="fr-CA" sz="3000" dirty="0"/>
          </a:p>
          <a:p>
            <a:pPr>
              <a:spcBef>
                <a:spcPts val="600"/>
              </a:spcBef>
            </a:pPr>
            <a:r>
              <a:rPr lang="fr-CA" sz="3000" dirty="0" smtClean="0"/>
              <a:t>Orthophoniste</a:t>
            </a:r>
            <a:endParaRPr lang="fr-CA" sz="3000" dirty="0"/>
          </a:p>
          <a:p>
            <a:pPr>
              <a:spcBef>
                <a:spcPts val="600"/>
              </a:spcBef>
            </a:pPr>
            <a:r>
              <a:rPr lang="fr-CA" sz="3000" dirty="0" smtClean="0"/>
              <a:t>Ergothérapeute</a:t>
            </a:r>
            <a:endParaRPr lang="fr-CA" sz="3000" dirty="0"/>
          </a:p>
          <a:p>
            <a:pPr>
              <a:spcBef>
                <a:spcPts val="600"/>
              </a:spcBef>
            </a:pPr>
            <a:r>
              <a:rPr lang="fr-CA" sz="3000" dirty="0" smtClean="0"/>
              <a:t>Infirmier</a:t>
            </a:r>
            <a:endParaRPr lang="fr-CA" sz="3000" dirty="0"/>
          </a:p>
          <a:p>
            <a:pPr>
              <a:spcBef>
                <a:spcPts val="600"/>
              </a:spcBef>
            </a:pPr>
            <a:r>
              <a:rPr lang="fr-CA" sz="3000" dirty="0" smtClean="0"/>
              <a:t>Infirmier auxiliaire</a:t>
            </a:r>
            <a:endParaRPr lang="fr-CA" sz="3000" dirty="0"/>
          </a:p>
          <a:p>
            <a:endParaRPr lang="fr-CA" dirty="0"/>
          </a:p>
        </p:txBody>
      </p:sp>
      <p:sp>
        <p:nvSpPr>
          <p:cNvPr id="3" name="Titre 1"/>
          <p:cNvSpPr txBox="1">
            <a:spLocks/>
          </p:cNvSpPr>
          <p:nvPr>
            <p:custDataLst>
              <p:tags r:id="rId1"/>
            </p:custDataLst>
          </p:nvPr>
        </p:nvSpPr>
        <p:spPr>
          <a:xfrm>
            <a:off x="432079" y="220979"/>
            <a:ext cx="9254532"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b="1" dirty="0" smtClean="0"/>
              <a:t>Mise en contexte</a:t>
            </a:r>
            <a:endParaRPr lang="fr-CA" b="1" dirty="0"/>
          </a:p>
        </p:txBody>
      </p:sp>
      <p:sp>
        <p:nvSpPr>
          <p:cNvPr id="4" name="Espace réservé du contenu 1"/>
          <p:cNvSpPr txBox="1">
            <a:spLocks/>
          </p:cNvSpPr>
          <p:nvPr/>
        </p:nvSpPr>
        <p:spPr>
          <a:xfrm>
            <a:off x="5873487" y="1176832"/>
            <a:ext cx="5898383" cy="5260868"/>
          </a:xfrm>
          <a:prstGeom prst="rect">
            <a:avLst/>
          </a:prstGeom>
        </p:spPr>
        <p:txBody>
          <a:bodyPr vert="horz" lIns="91440" tIns="45720" rIns="91440" bIns="45720" rtlCol="0">
            <a:no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endParaRPr lang="fr-CA" sz="3000" dirty="0" smtClean="0"/>
          </a:p>
          <a:p>
            <a:pPr>
              <a:spcBef>
                <a:spcPts val="600"/>
              </a:spcBef>
            </a:pPr>
            <a:endParaRPr lang="fr-CA" sz="3000" dirty="0"/>
          </a:p>
          <a:p>
            <a:pPr>
              <a:spcBef>
                <a:spcPts val="600"/>
              </a:spcBef>
            </a:pPr>
            <a:r>
              <a:rPr lang="fr-CA" sz="3000" dirty="0" smtClean="0"/>
              <a:t>Pharmacien</a:t>
            </a:r>
            <a:endParaRPr lang="fr-CA" sz="3000" dirty="0"/>
          </a:p>
          <a:p>
            <a:pPr>
              <a:spcBef>
                <a:spcPts val="600"/>
              </a:spcBef>
            </a:pPr>
            <a:r>
              <a:rPr lang="fr-CA" sz="3000" dirty="0" smtClean="0"/>
              <a:t>Personnel </a:t>
            </a:r>
            <a:r>
              <a:rPr lang="fr-CA" sz="3000" dirty="0"/>
              <a:t>du service </a:t>
            </a:r>
            <a:r>
              <a:rPr lang="fr-CA" sz="3000" dirty="0" smtClean="0"/>
              <a:t>alimentaire</a:t>
            </a:r>
          </a:p>
          <a:p>
            <a:pPr>
              <a:spcBef>
                <a:spcPts val="600"/>
              </a:spcBef>
            </a:pPr>
            <a:r>
              <a:rPr lang="fr-CA" sz="3000" dirty="0" smtClean="0"/>
              <a:t>Technicien </a:t>
            </a:r>
            <a:r>
              <a:rPr lang="fr-CA" sz="3000" dirty="0"/>
              <a:t>en </a:t>
            </a:r>
            <a:r>
              <a:rPr lang="fr-CA" sz="3000" dirty="0" smtClean="0"/>
              <a:t>nutrition</a:t>
            </a:r>
          </a:p>
          <a:p>
            <a:pPr>
              <a:spcBef>
                <a:spcPts val="600"/>
              </a:spcBef>
            </a:pPr>
            <a:r>
              <a:rPr lang="fr-CA" sz="3000" dirty="0" smtClean="0"/>
              <a:t>Éducateur</a:t>
            </a:r>
            <a:endParaRPr lang="fr-CA" sz="3000" dirty="0"/>
          </a:p>
          <a:p>
            <a:pPr>
              <a:spcBef>
                <a:spcPts val="600"/>
              </a:spcBef>
            </a:pPr>
            <a:r>
              <a:rPr lang="fr-CA" sz="3000" dirty="0" smtClean="0"/>
              <a:t>Préposé aux bénéficiaires</a:t>
            </a:r>
            <a:endParaRPr lang="fr-CA" sz="3000" dirty="0"/>
          </a:p>
          <a:p>
            <a:pPr>
              <a:spcBef>
                <a:spcPts val="600"/>
              </a:spcBef>
            </a:pPr>
            <a:r>
              <a:rPr lang="fr-CA" sz="3000" dirty="0" smtClean="0"/>
              <a:t>Auxiliaire </a:t>
            </a:r>
            <a:r>
              <a:rPr lang="fr-CA" sz="3000" dirty="0"/>
              <a:t>familiale et </a:t>
            </a:r>
            <a:r>
              <a:rPr lang="fr-CA" sz="3000" dirty="0" smtClean="0"/>
              <a:t>sociale</a:t>
            </a:r>
          </a:p>
          <a:p>
            <a:pPr>
              <a:spcBef>
                <a:spcPts val="600"/>
              </a:spcBef>
            </a:pPr>
            <a:r>
              <a:rPr lang="fr-CA" sz="3000" dirty="0" smtClean="0"/>
              <a:t>Assistant en réadaptation</a:t>
            </a:r>
            <a:endParaRPr lang="fr-CA" sz="3000" dirty="0"/>
          </a:p>
        </p:txBody>
      </p:sp>
      <p:pic>
        <p:nvPicPr>
          <p:cNvPr id="6"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127262" y="6129815"/>
            <a:ext cx="406400" cy="406400"/>
          </a:xfrm>
          <a:prstGeom prst="rect">
            <a:avLst/>
          </a:prstGeom>
        </p:spPr>
      </p:pic>
    </p:spTree>
    <p:extLst>
      <p:ext uri="{BB962C8B-B14F-4D97-AF65-F5344CB8AC3E}">
        <p14:creationId xmlns:p14="http://schemas.microsoft.com/office/powerpoint/2010/main" val="1951785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21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34219" fill="hold"/>
                                        <p:tgtEl>
                                          <p:spTgt spid="6"/>
                                        </p:tgtEl>
                                      </p:cBhvr>
                                    </p:cmd>
                                  </p:childTnLst>
                                </p:cTn>
                              </p:par>
                            </p:childTnLst>
                          </p:cTn>
                        </p:par>
                      </p:childTnLst>
                    </p:cTn>
                  </p:par>
                </p:childTnLst>
              </p:cTn>
              <p:nextCondLst>
                <p:cond evt="onClick" delay="0">
                  <p:tgtEl>
                    <p:spTgt spid="6"/>
                  </p:tgtEl>
                </p:cond>
              </p:nextCondLst>
            </p:seq>
            <p:audio>
              <p:cMediaNode vol="80000">
                <p:cTn id="12"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05372" y="1335191"/>
            <a:ext cx="11557113" cy="3980634"/>
          </a:xfrm>
        </p:spPr>
        <p:txBody>
          <a:bodyPr>
            <a:normAutofit/>
          </a:bodyPr>
          <a:lstStyle/>
          <a:p>
            <a:pPr marL="0" indent="0">
              <a:lnSpc>
                <a:spcPct val="110000"/>
              </a:lnSpc>
              <a:buNone/>
            </a:pPr>
            <a:r>
              <a:rPr lang="fr-CA" sz="3400" dirty="0"/>
              <a:t>Le </a:t>
            </a:r>
            <a:r>
              <a:rPr lang="fr-CA" sz="3400" dirty="0" err="1" smtClean="0"/>
              <a:t>consistomètre</a:t>
            </a:r>
            <a:r>
              <a:rPr lang="fr-CA" sz="3400" dirty="0" smtClean="0"/>
              <a:t> </a:t>
            </a:r>
            <a:r>
              <a:rPr lang="fr-CA" sz="3400" dirty="0"/>
              <a:t>Bostwick est un outil de mesure fiable utilisé pour évaluer la vitesse d’écoulement des </a:t>
            </a:r>
            <a:r>
              <a:rPr lang="fr-CA" sz="3400" dirty="0" smtClean="0"/>
              <a:t>liquides.</a:t>
            </a:r>
          </a:p>
          <a:p>
            <a:pPr>
              <a:lnSpc>
                <a:spcPct val="110000"/>
              </a:lnSpc>
            </a:pPr>
            <a:endParaRPr lang="fr-CA" sz="3000" dirty="0"/>
          </a:p>
          <a:p>
            <a:pPr marL="0" indent="0">
              <a:buNone/>
            </a:pPr>
            <a:endParaRPr lang="fr-CA" dirty="0"/>
          </a:p>
        </p:txBody>
      </p:sp>
      <p:sp>
        <p:nvSpPr>
          <p:cNvPr id="4" name="Titre 1"/>
          <p:cNvSpPr txBox="1">
            <a:spLocks/>
          </p:cNvSpPr>
          <p:nvPr>
            <p:custDataLst>
              <p:tags r:id="rId1"/>
            </p:custDataLst>
          </p:nvPr>
        </p:nvSpPr>
        <p:spPr>
          <a:xfrm>
            <a:off x="432078" y="285663"/>
            <a:ext cx="11079984"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b="1" dirty="0"/>
              <a:t>V</a:t>
            </a:r>
            <a:r>
              <a:rPr lang="fr-CA" b="1" dirty="0" smtClean="0"/>
              <a:t>aleur </a:t>
            </a:r>
            <a:r>
              <a:rPr lang="fr-CA" b="1" dirty="0"/>
              <a:t>au </a:t>
            </a:r>
            <a:r>
              <a:rPr lang="fr-CA" b="1" dirty="0" err="1" smtClean="0"/>
              <a:t>Bostwick</a:t>
            </a:r>
            <a:endParaRPr lang="fr-CA" b="1" dirty="0"/>
          </a:p>
        </p:txBody>
      </p:sp>
      <p:sp>
        <p:nvSpPr>
          <p:cNvPr id="6" name="Espace réservé du contenu 1"/>
          <p:cNvSpPr txBox="1">
            <a:spLocks/>
          </p:cNvSpPr>
          <p:nvPr/>
        </p:nvSpPr>
        <p:spPr>
          <a:xfrm>
            <a:off x="432077" y="3100434"/>
            <a:ext cx="6789336" cy="1474422"/>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fr-CA" dirty="0"/>
          </a:p>
        </p:txBody>
      </p:sp>
      <p:pic>
        <p:nvPicPr>
          <p:cNvPr id="3" name="Image 2"/>
          <p:cNvPicPr>
            <a:picLocks noChangeAspect="1"/>
          </p:cNvPicPr>
          <p:nvPr/>
        </p:nvPicPr>
        <p:blipFill>
          <a:blip r:embed="rId6">
            <a:extLst>
              <a:ext uri="{BEBA8EAE-BF5A-486C-A8C5-ECC9F3942E4B}">
                <a14:imgProps xmlns:a14="http://schemas.microsoft.com/office/drawing/2010/main">
                  <a14:imgLayer r:embed="rId7">
                    <a14:imgEffect>
                      <a14:backgroundRemoval t="0" b="97785" l="9353" r="99281"/>
                    </a14:imgEffect>
                  </a14:imgLayer>
                </a14:imgProps>
              </a:ext>
            </a:extLst>
          </a:blip>
          <a:stretch>
            <a:fillRect/>
          </a:stretch>
        </p:blipFill>
        <p:spPr>
          <a:xfrm rot="5400000">
            <a:off x="4669626" y="418074"/>
            <a:ext cx="3342895" cy="7599675"/>
          </a:xfrm>
          <a:prstGeom prst="rect">
            <a:avLst/>
          </a:prstGeom>
        </p:spPr>
      </p:pic>
      <p:pic>
        <p:nvPicPr>
          <p:cNvPr id="12"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5934673" y="6327168"/>
            <a:ext cx="406400" cy="406400"/>
          </a:xfrm>
          <a:prstGeom prst="rect">
            <a:avLst/>
          </a:prstGeom>
        </p:spPr>
      </p:pic>
    </p:spTree>
    <p:extLst>
      <p:ext uri="{BB962C8B-B14F-4D97-AF65-F5344CB8AC3E}">
        <p14:creationId xmlns:p14="http://schemas.microsoft.com/office/powerpoint/2010/main" val="69674623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55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custDataLst>
              <p:tags r:id="rId1"/>
            </p:custDataLst>
          </p:nvPr>
        </p:nvSpPr>
        <p:spPr>
          <a:xfrm>
            <a:off x="432078" y="285663"/>
            <a:ext cx="11079984" cy="857338"/>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b="1" dirty="0"/>
              <a:t>V</a:t>
            </a:r>
            <a:r>
              <a:rPr lang="fr-CA" b="1" dirty="0" smtClean="0"/>
              <a:t>aleur </a:t>
            </a:r>
            <a:r>
              <a:rPr lang="fr-CA" b="1" dirty="0"/>
              <a:t>au </a:t>
            </a:r>
            <a:r>
              <a:rPr lang="fr-CA" b="1" dirty="0" err="1" smtClean="0"/>
              <a:t>Bostwick</a:t>
            </a:r>
            <a:endParaRPr lang="fr-CA" b="1" dirty="0"/>
          </a:p>
        </p:txBody>
      </p:sp>
      <p:sp>
        <p:nvSpPr>
          <p:cNvPr id="7" name="Espace réservé du contenu 1"/>
          <p:cNvSpPr>
            <a:spLocks noGrp="1"/>
          </p:cNvSpPr>
          <p:nvPr>
            <p:ph idx="1"/>
          </p:nvPr>
        </p:nvSpPr>
        <p:spPr>
          <a:xfrm>
            <a:off x="432078" y="1462005"/>
            <a:ext cx="11254154" cy="4863829"/>
          </a:xfrm>
        </p:spPr>
        <p:txBody>
          <a:bodyPr>
            <a:normAutofit/>
          </a:bodyPr>
          <a:lstStyle/>
          <a:p>
            <a:pPr marL="0" indent="0" algn="just">
              <a:buNone/>
            </a:pPr>
            <a:r>
              <a:rPr lang="fr-CA" sz="3200" dirty="0" smtClean="0"/>
              <a:t>Le </a:t>
            </a:r>
            <a:r>
              <a:rPr lang="fr-CA" sz="3200" dirty="0" err="1" smtClean="0"/>
              <a:t>consistomètre</a:t>
            </a:r>
            <a:r>
              <a:rPr lang="fr-CA" sz="3200" dirty="0" smtClean="0"/>
              <a:t> </a:t>
            </a:r>
            <a:r>
              <a:rPr lang="fr-CA" sz="3200" dirty="0" err="1" smtClean="0"/>
              <a:t>Bostwick</a:t>
            </a:r>
            <a:r>
              <a:rPr lang="fr-CA" sz="3200" dirty="0" smtClean="0"/>
              <a:t> </a:t>
            </a:r>
            <a:r>
              <a:rPr lang="fr-CA" sz="3200" dirty="0"/>
              <a:t>permet </a:t>
            </a:r>
            <a:r>
              <a:rPr lang="fr-CA" sz="3200" dirty="0" smtClean="0"/>
              <a:t>d’obtenir </a:t>
            </a:r>
            <a:r>
              <a:rPr lang="fr-CA" sz="3200" dirty="0"/>
              <a:t>des recettes standardisées et de procéder à des contrôles de qualité des </a:t>
            </a:r>
            <a:r>
              <a:rPr lang="fr-CA" sz="3200" dirty="0" smtClean="0"/>
              <a:t>consistances.</a:t>
            </a:r>
          </a:p>
          <a:p>
            <a:pPr marL="0" indent="0" algn="just">
              <a:buNone/>
            </a:pPr>
            <a:endParaRPr lang="fr-CA" sz="3200" dirty="0" smtClean="0"/>
          </a:p>
          <a:p>
            <a:pPr marL="0" indent="0" algn="just">
              <a:buNone/>
            </a:pPr>
            <a:r>
              <a:rPr lang="fr-CA" sz="3200" dirty="0" smtClean="0"/>
              <a:t>Les </a:t>
            </a:r>
            <a:r>
              <a:rPr lang="fr-CA" sz="3200" dirty="0"/>
              <a:t>liquides </a:t>
            </a:r>
            <a:r>
              <a:rPr lang="fr-CA" sz="3200" dirty="0" smtClean="0"/>
              <a:t>épaissis seront </a:t>
            </a:r>
            <a:r>
              <a:rPr lang="fr-CA" sz="3200" dirty="0"/>
              <a:t>dorénavant identifiés avec la valeur au </a:t>
            </a:r>
            <a:r>
              <a:rPr lang="fr-CA" sz="3200" dirty="0" err="1"/>
              <a:t>Bostwick</a:t>
            </a:r>
            <a:r>
              <a:rPr lang="fr-CA" sz="3200" dirty="0"/>
              <a:t>. </a:t>
            </a:r>
            <a:endParaRPr lang="fr-CA" sz="3000" dirty="0"/>
          </a:p>
          <a:p>
            <a:endParaRPr lang="fr-CA" dirty="0"/>
          </a:p>
        </p:txBody>
      </p:sp>
      <p:pic>
        <p:nvPicPr>
          <p:cNvPr id="5"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5565670" y="6122634"/>
            <a:ext cx="406400" cy="406400"/>
          </a:xfrm>
          <a:prstGeom prst="rect">
            <a:avLst/>
          </a:prstGeom>
        </p:spPr>
      </p:pic>
    </p:spTree>
    <p:extLst>
      <p:ext uri="{BB962C8B-B14F-4D97-AF65-F5344CB8AC3E}">
        <p14:creationId xmlns:p14="http://schemas.microsoft.com/office/powerpoint/2010/main" val="2566666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265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52656" fill="hold"/>
                                        <p:tgtEl>
                                          <p:spTgt spid="5"/>
                                        </p:tgtEl>
                                      </p:cBhvr>
                                    </p:cmd>
                                  </p:childTnLst>
                                </p:cTn>
                              </p:par>
                            </p:childTnLst>
                          </p:cTn>
                        </p:par>
                      </p:childTnLst>
                    </p:cTn>
                  </p:par>
                </p:childTnLst>
              </p:cTn>
              <p:nextCondLst>
                <p:cond evt="onClick" delay="0">
                  <p:tgtEl>
                    <p:spTgt spid="5"/>
                  </p:tgtEl>
                </p:cond>
              </p:nextCondLst>
            </p:seq>
            <p:audio>
              <p:cMediaNode vol="80000">
                <p:cTn id="12"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64975" y="3377538"/>
            <a:ext cx="2016000" cy="542438"/>
          </a:xfrm>
        </p:spPr>
        <p:txBody>
          <a:bodyPr/>
          <a:lstStyle/>
          <a:p>
            <a:pPr marL="0" indent="0">
              <a:buNone/>
            </a:pPr>
            <a:r>
              <a:rPr lang="fr-CA" b="1" dirty="0"/>
              <a:t>«Nectar»</a:t>
            </a:r>
          </a:p>
          <a:p>
            <a:endParaRPr lang="fr-CA" dirty="0"/>
          </a:p>
        </p:txBody>
      </p:sp>
      <p:sp>
        <p:nvSpPr>
          <p:cNvPr id="3" name="Titre 1"/>
          <p:cNvSpPr txBox="1">
            <a:spLocks/>
          </p:cNvSpPr>
          <p:nvPr>
            <p:custDataLst>
              <p:tags r:id="rId1"/>
            </p:custDataLst>
          </p:nvPr>
        </p:nvSpPr>
        <p:spPr>
          <a:xfrm>
            <a:off x="264975" y="314501"/>
            <a:ext cx="11079984" cy="826436"/>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sz="4200" b="1" dirty="0"/>
              <a:t>Transition vers la nouvelle terminologie</a:t>
            </a:r>
          </a:p>
        </p:txBody>
      </p:sp>
      <p:sp>
        <p:nvSpPr>
          <p:cNvPr id="6" name="Espace réservé du contenu 1"/>
          <p:cNvSpPr txBox="1">
            <a:spLocks/>
          </p:cNvSpPr>
          <p:nvPr/>
        </p:nvSpPr>
        <p:spPr>
          <a:xfrm>
            <a:off x="2422407" y="3395829"/>
            <a:ext cx="2514909" cy="542438"/>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a:solidFill>
                  <a:schemeClr val="tx1">
                    <a:lumMod val="50000"/>
                    <a:lumOff val="50000"/>
                  </a:schemeClr>
                </a:solidFill>
              </a:rPr>
              <a:t>Bostwick 14</a:t>
            </a:r>
          </a:p>
        </p:txBody>
      </p:sp>
      <p:sp>
        <p:nvSpPr>
          <p:cNvPr id="7" name="Espace réservé du contenu 1"/>
          <p:cNvSpPr txBox="1">
            <a:spLocks/>
          </p:cNvSpPr>
          <p:nvPr/>
        </p:nvSpPr>
        <p:spPr>
          <a:xfrm>
            <a:off x="289088" y="4782079"/>
            <a:ext cx="2016000" cy="542437"/>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a:t>«Miel»</a:t>
            </a:r>
          </a:p>
          <a:p>
            <a:endParaRPr lang="fr-CA" dirty="0"/>
          </a:p>
        </p:txBody>
      </p:sp>
      <p:sp>
        <p:nvSpPr>
          <p:cNvPr id="9" name="Espace réservé du contenu 1"/>
          <p:cNvSpPr txBox="1">
            <a:spLocks/>
          </p:cNvSpPr>
          <p:nvPr/>
        </p:nvSpPr>
        <p:spPr>
          <a:xfrm>
            <a:off x="2408631" y="4777962"/>
            <a:ext cx="2514909" cy="542438"/>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err="1">
                <a:solidFill>
                  <a:schemeClr val="tx1">
                    <a:lumMod val="50000"/>
                    <a:lumOff val="50000"/>
                  </a:schemeClr>
                </a:solidFill>
              </a:rPr>
              <a:t>Bostwick</a:t>
            </a:r>
            <a:r>
              <a:rPr lang="fr-CA" b="1" dirty="0">
                <a:solidFill>
                  <a:schemeClr val="tx1">
                    <a:lumMod val="50000"/>
                    <a:lumOff val="50000"/>
                  </a:schemeClr>
                </a:solidFill>
              </a:rPr>
              <a:t> </a:t>
            </a:r>
            <a:r>
              <a:rPr lang="fr-CA" b="1" dirty="0" smtClean="0">
                <a:solidFill>
                  <a:schemeClr val="tx1">
                    <a:lumMod val="50000"/>
                    <a:lumOff val="50000"/>
                  </a:schemeClr>
                </a:solidFill>
              </a:rPr>
              <a:t>8</a:t>
            </a:r>
            <a:endParaRPr lang="fr-CA" b="1" dirty="0">
              <a:solidFill>
                <a:schemeClr val="tx1">
                  <a:lumMod val="50000"/>
                  <a:lumOff val="50000"/>
                </a:schemeClr>
              </a:solidFill>
            </a:endParaRPr>
          </a:p>
        </p:txBody>
      </p:sp>
      <p:sp>
        <p:nvSpPr>
          <p:cNvPr id="10" name="Espace réservé du contenu 1"/>
          <p:cNvSpPr txBox="1">
            <a:spLocks/>
          </p:cNvSpPr>
          <p:nvPr/>
        </p:nvSpPr>
        <p:spPr>
          <a:xfrm>
            <a:off x="265382" y="5529665"/>
            <a:ext cx="2016000" cy="504000"/>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a:t>«Pouding»</a:t>
            </a:r>
          </a:p>
          <a:p>
            <a:endParaRPr lang="fr-CA" dirty="0"/>
          </a:p>
        </p:txBody>
      </p:sp>
      <p:sp>
        <p:nvSpPr>
          <p:cNvPr id="11" name="Espace réservé du contenu 1"/>
          <p:cNvSpPr txBox="1">
            <a:spLocks/>
          </p:cNvSpPr>
          <p:nvPr/>
        </p:nvSpPr>
        <p:spPr>
          <a:xfrm>
            <a:off x="2410471" y="5539729"/>
            <a:ext cx="2514909" cy="542438"/>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a:t>Bostwick 4</a:t>
            </a:r>
          </a:p>
        </p:txBody>
      </p:sp>
      <p:sp>
        <p:nvSpPr>
          <p:cNvPr id="14" name="Flèche vers le haut 13"/>
          <p:cNvSpPr/>
          <p:nvPr/>
        </p:nvSpPr>
        <p:spPr>
          <a:xfrm>
            <a:off x="10337170" y="1737183"/>
            <a:ext cx="313407" cy="383069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15" name="Espace réservé du contenu 1"/>
          <p:cNvSpPr txBox="1">
            <a:spLocks/>
          </p:cNvSpPr>
          <p:nvPr/>
        </p:nvSpPr>
        <p:spPr>
          <a:xfrm>
            <a:off x="5271955" y="3377538"/>
            <a:ext cx="2514909" cy="542438"/>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a:solidFill>
                  <a:srgbClr val="FF0000"/>
                </a:solidFill>
              </a:rPr>
              <a:t>Discontinué</a:t>
            </a:r>
          </a:p>
        </p:txBody>
      </p:sp>
      <p:sp>
        <p:nvSpPr>
          <p:cNvPr id="17" name="Espace réservé du contenu 1"/>
          <p:cNvSpPr txBox="1">
            <a:spLocks/>
          </p:cNvSpPr>
          <p:nvPr/>
        </p:nvSpPr>
        <p:spPr>
          <a:xfrm>
            <a:off x="5301689" y="5635274"/>
            <a:ext cx="3256086" cy="446893"/>
          </a:xfrm>
          <a:prstGeom prst="rect">
            <a:avLst/>
          </a:prstGeom>
        </p:spPr>
        <p:txBody>
          <a:bodyPr vert="horz" lIns="91440" tIns="45720" rIns="91440" bIns="45720" rtlCol="0">
            <a:normAutofit lnSpcReduction="10000"/>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dirty="0">
                <a:solidFill>
                  <a:schemeClr val="tx1">
                    <a:lumMod val="50000"/>
                    <a:lumOff val="50000"/>
                  </a:schemeClr>
                </a:solidFill>
              </a:rPr>
              <a:t>Très épais</a:t>
            </a:r>
          </a:p>
        </p:txBody>
      </p:sp>
      <p:sp>
        <p:nvSpPr>
          <p:cNvPr id="18" name="Espace réservé du contenu 1"/>
          <p:cNvSpPr txBox="1">
            <a:spLocks/>
          </p:cNvSpPr>
          <p:nvPr/>
        </p:nvSpPr>
        <p:spPr>
          <a:xfrm>
            <a:off x="2311954" y="2630737"/>
            <a:ext cx="2514909" cy="542438"/>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a:t> Bostwick 18</a:t>
            </a:r>
          </a:p>
        </p:txBody>
      </p:sp>
      <p:sp>
        <p:nvSpPr>
          <p:cNvPr id="21" name="Espace réservé du contenu 1"/>
          <p:cNvSpPr txBox="1">
            <a:spLocks/>
          </p:cNvSpPr>
          <p:nvPr/>
        </p:nvSpPr>
        <p:spPr>
          <a:xfrm>
            <a:off x="2408630" y="4170574"/>
            <a:ext cx="2514909" cy="542438"/>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a:t>Bostwick 10</a:t>
            </a:r>
          </a:p>
        </p:txBody>
      </p:sp>
      <p:sp>
        <p:nvSpPr>
          <p:cNvPr id="25" name="Espace réservé du contenu 1"/>
          <p:cNvSpPr txBox="1">
            <a:spLocks/>
          </p:cNvSpPr>
          <p:nvPr/>
        </p:nvSpPr>
        <p:spPr>
          <a:xfrm rot="16200000">
            <a:off x="8108437" y="3365343"/>
            <a:ext cx="4287466" cy="593955"/>
          </a:xfrm>
          <a:prstGeom prst="rect">
            <a:avLst/>
          </a:prstGeom>
        </p:spPr>
        <p:txBody>
          <a:bodyPr vert="horz" lIns="91440" tIns="45720" rIns="91440" bIns="45720" rtlCol="0">
            <a:normAutofit fontScale="77500" lnSpcReduction="20000"/>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dirty="0"/>
              <a:t>+ la valeur </a:t>
            </a:r>
            <a:r>
              <a:rPr lang="fr-CA" dirty="0" err="1"/>
              <a:t>Bostwick</a:t>
            </a:r>
            <a:r>
              <a:rPr lang="fr-CA" dirty="0"/>
              <a:t> augmente </a:t>
            </a:r>
          </a:p>
        </p:txBody>
      </p:sp>
      <p:sp>
        <p:nvSpPr>
          <p:cNvPr id="27" name="Espace réservé du contenu 1"/>
          <p:cNvSpPr txBox="1">
            <a:spLocks/>
          </p:cNvSpPr>
          <p:nvPr/>
        </p:nvSpPr>
        <p:spPr>
          <a:xfrm rot="16200000">
            <a:off x="9097766" y="3433349"/>
            <a:ext cx="3581500" cy="457942"/>
          </a:xfrm>
          <a:prstGeom prst="rect">
            <a:avLst/>
          </a:prstGeom>
        </p:spPr>
        <p:txBody>
          <a:bodyPr vert="horz" lIns="91440" tIns="45720" rIns="91440" bIns="45720" rtlCol="0">
            <a:normAutofit lnSpcReduction="10000"/>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a:t> </a:t>
            </a:r>
            <a:r>
              <a:rPr lang="fr-CA" sz="2200" b="1" dirty="0"/>
              <a:t>+ </a:t>
            </a:r>
            <a:r>
              <a:rPr lang="fr-CA" sz="2200" dirty="0"/>
              <a:t>le</a:t>
            </a:r>
            <a:r>
              <a:rPr lang="fr-CA" sz="2200" b="1" dirty="0"/>
              <a:t> </a:t>
            </a:r>
            <a:r>
              <a:rPr lang="fr-CA" sz="2200" dirty="0"/>
              <a:t>liquide</a:t>
            </a:r>
            <a:r>
              <a:rPr lang="fr-CA" sz="2200" b="1" dirty="0"/>
              <a:t> </a:t>
            </a:r>
            <a:r>
              <a:rPr lang="fr-CA" sz="2200" dirty="0"/>
              <a:t>est</a:t>
            </a:r>
            <a:r>
              <a:rPr lang="fr-CA" sz="2200" b="1" dirty="0"/>
              <a:t> </a:t>
            </a:r>
            <a:r>
              <a:rPr lang="fr-CA" sz="2200" dirty="0"/>
              <a:t>fluide</a:t>
            </a:r>
            <a:r>
              <a:rPr lang="fr-CA" sz="2200" b="1" dirty="0"/>
              <a:t> </a:t>
            </a:r>
          </a:p>
        </p:txBody>
      </p:sp>
      <p:sp>
        <p:nvSpPr>
          <p:cNvPr id="31" name="Espace réservé du contenu 1"/>
          <p:cNvSpPr txBox="1">
            <a:spLocks/>
          </p:cNvSpPr>
          <p:nvPr/>
        </p:nvSpPr>
        <p:spPr>
          <a:xfrm>
            <a:off x="5277188" y="4423130"/>
            <a:ext cx="3874934" cy="608947"/>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dirty="0">
                <a:solidFill>
                  <a:schemeClr val="tx1">
                    <a:lumMod val="50000"/>
                    <a:lumOff val="50000"/>
                  </a:schemeClr>
                </a:solidFill>
              </a:rPr>
              <a:t>Modérément</a:t>
            </a:r>
            <a:r>
              <a:rPr lang="fr-CA" b="1" dirty="0">
                <a:solidFill>
                  <a:schemeClr val="tx1">
                    <a:lumMod val="50000"/>
                    <a:lumOff val="50000"/>
                  </a:schemeClr>
                </a:solidFill>
              </a:rPr>
              <a:t> </a:t>
            </a:r>
            <a:r>
              <a:rPr lang="fr-CA" dirty="0">
                <a:solidFill>
                  <a:schemeClr val="tx1">
                    <a:lumMod val="50000"/>
                    <a:lumOff val="50000"/>
                  </a:schemeClr>
                </a:solidFill>
              </a:rPr>
              <a:t>épais</a:t>
            </a:r>
            <a:endParaRPr lang="fr-CA" b="1" dirty="0">
              <a:solidFill>
                <a:schemeClr val="tx1">
                  <a:lumMod val="50000"/>
                  <a:lumOff val="50000"/>
                </a:schemeClr>
              </a:solidFill>
            </a:endParaRPr>
          </a:p>
        </p:txBody>
      </p:sp>
      <p:sp>
        <p:nvSpPr>
          <p:cNvPr id="4" name="Accolade fermante 3"/>
          <p:cNvSpPr/>
          <p:nvPr/>
        </p:nvSpPr>
        <p:spPr>
          <a:xfrm>
            <a:off x="4766721" y="4253208"/>
            <a:ext cx="296394" cy="80009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26" name="Espace réservé du contenu 1"/>
          <p:cNvSpPr txBox="1">
            <a:spLocks/>
          </p:cNvSpPr>
          <p:nvPr/>
        </p:nvSpPr>
        <p:spPr>
          <a:xfrm>
            <a:off x="2318562" y="2638956"/>
            <a:ext cx="2514909" cy="542438"/>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b="1" dirty="0"/>
              <a:t> </a:t>
            </a:r>
          </a:p>
        </p:txBody>
      </p:sp>
      <p:sp>
        <p:nvSpPr>
          <p:cNvPr id="32" name="Espace réservé du contenu 1"/>
          <p:cNvSpPr txBox="1">
            <a:spLocks/>
          </p:cNvSpPr>
          <p:nvPr/>
        </p:nvSpPr>
        <p:spPr>
          <a:xfrm>
            <a:off x="5271955" y="2613410"/>
            <a:ext cx="3874934" cy="608947"/>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A" dirty="0">
                <a:solidFill>
                  <a:schemeClr val="tx1">
                    <a:lumMod val="50000"/>
                    <a:lumOff val="50000"/>
                  </a:schemeClr>
                </a:solidFill>
              </a:rPr>
              <a:t>Légèrement</a:t>
            </a:r>
            <a:r>
              <a:rPr lang="fr-CA" b="1" dirty="0">
                <a:solidFill>
                  <a:schemeClr val="tx1">
                    <a:lumMod val="50000"/>
                    <a:lumOff val="50000"/>
                  </a:schemeClr>
                </a:solidFill>
              </a:rPr>
              <a:t> </a:t>
            </a:r>
            <a:r>
              <a:rPr lang="fr-CA" dirty="0">
                <a:solidFill>
                  <a:schemeClr val="tx1">
                    <a:lumMod val="50000"/>
                    <a:lumOff val="50000"/>
                  </a:schemeClr>
                </a:solidFill>
              </a:rPr>
              <a:t>épais</a:t>
            </a:r>
            <a:endParaRPr lang="fr-CA" b="1" dirty="0">
              <a:solidFill>
                <a:schemeClr val="tx1">
                  <a:lumMod val="50000"/>
                  <a:lumOff val="50000"/>
                </a:schemeClr>
              </a:solidFill>
            </a:endParaRPr>
          </a:p>
        </p:txBody>
      </p:sp>
      <p:sp>
        <p:nvSpPr>
          <p:cNvPr id="33" name="Espace réservé du contenu 1"/>
          <p:cNvSpPr txBox="1">
            <a:spLocks/>
          </p:cNvSpPr>
          <p:nvPr/>
        </p:nvSpPr>
        <p:spPr>
          <a:xfrm>
            <a:off x="468069" y="1378479"/>
            <a:ext cx="1954338" cy="744785"/>
          </a:xfrm>
          <a:prstGeom prst="rect">
            <a:avLst/>
          </a:prstGeom>
        </p:spPr>
        <p:txBody>
          <a:bodyPr vert="horz" lIns="91440" tIns="45720" rIns="91440" bIns="45720" rtlCol="0">
            <a:normAutofit fontScale="77500" lnSpcReduction="20000"/>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CA" b="1" dirty="0"/>
              <a:t>Anciennes appellations</a:t>
            </a:r>
          </a:p>
          <a:p>
            <a:endParaRPr lang="fr-CA" dirty="0"/>
          </a:p>
        </p:txBody>
      </p:sp>
      <p:sp>
        <p:nvSpPr>
          <p:cNvPr id="34" name="Espace réservé du contenu 1"/>
          <p:cNvSpPr txBox="1">
            <a:spLocks/>
          </p:cNvSpPr>
          <p:nvPr/>
        </p:nvSpPr>
        <p:spPr>
          <a:xfrm>
            <a:off x="5356255" y="1408849"/>
            <a:ext cx="4544955" cy="700688"/>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70000"/>
              </a:lnSpc>
              <a:buNone/>
            </a:pPr>
            <a:r>
              <a:rPr lang="fr-CA" sz="2200" b="1" dirty="0"/>
              <a:t>Identification des produits commerciaux selon IDDSI</a:t>
            </a:r>
          </a:p>
          <a:p>
            <a:endParaRPr lang="fr-CA" sz="2200" dirty="0"/>
          </a:p>
        </p:txBody>
      </p:sp>
      <p:pic>
        <p:nvPicPr>
          <p:cNvPr id="35" name="Image 34"/>
          <p:cNvPicPr/>
          <p:nvPr/>
        </p:nvPicPr>
        <p:blipFill>
          <a:blip r:embed="rId6">
            <a:extLst>
              <a:ext uri="{28A0092B-C50C-407E-A947-70E740481C1C}">
                <a14:useLocalDpi xmlns:a14="http://schemas.microsoft.com/office/drawing/2010/main" val="0"/>
              </a:ext>
            </a:extLst>
          </a:blip>
          <a:srcRect/>
          <a:stretch>
            <a:fillRect/>
          </a:stretch>
        </p:blipFill>
        <p:spPr bwMode="auto">
          <a:xfrm>
            <a:off x="8659750" y="4129051"/>
            <a:ext cx="664225" cy="720000"/>
          </a:xfrm>
          <a:prstGeom prst="rect">
            <a:avLst/>
          </a:prstGeom>
          <a:noFill/>
          <a:ln>
            <a:noFill/>
          </a:ln>
        </p:spPr>
      </p:pic>
      <p:pic>
        <p:nvPicPr>
          <p:cNvPr id="36" name="Image 35"/>
          <p:cNvPicPr/>
          <p:nvPr/>
        </p:nvPicPr>
        <p:blipFill>
          <a:blip r:embed="rId7">
            <a:extLst>
              <a:ext uri="{28A0092B-C50C-407E-A947-70E740481C1C}">
                <a14:useLocalDpi xmlns:a14="http://schemas.microsoft.com/office/drawing/2010/main" val="0"/>
              </a:ext>
            </a:extLst>
          </a:blip>
          <a:srcRect/>
          <a:stretch>
            <a:fillRect/>
          </a:stretch>
        </p:blipFill>
        <p:spPr bwMode="auto">
          <a:xfrm>
            <a:off x="8703495" y="2430384"/>
            <a:ext cx="639611" cy="720000"/>
          </a:xfrm>
          <a:prstGeom prst="rect">
            <a:avLst/>
          </a:prstGeom>
          <a:noFill/>
          <a:ln>
            <a:noFill/>
          </a:ln>
        </p:spPr>
      </p:pic>
      <p:pic>
        <p:nvPicPr>
          <p:cNvPr id="37" name="Image 36"/>
          <p:cNvPicPr/>
          <p:nvPr/>
        </p:nvPicPr>
        <p:blipFill rotWithShape="1">
          <a:blip r:embed="rId8"/>
          <a:srcRect l="56197" t="60445" r="39711" b="34324"/>
          <a:stretch/>
        </p:blipFill>
        <p:spPr bwMode="auto">
          <a:xfrm>
            <a:off x="8659750" y="5344525"/>
            <a:ext cx="727103" cy="720000"/>
          </a:xfrm>
          <a:prstGeom prst="rect">
            <a:avLst/>
          </a:prstGeom>
          <a:ln>
            <a:noFill/>
          </a:ln>
          <a:extLst>
            <a:ext uri="{53640926-AAD7-44D8-BBD7-CCE9431645EC}">
              <a14:shadowObscured xmlns:a14="http://schemas.microsoft.com/office/drawing/2010/main"/>
            </a:ext>
          </a:extLst>
        </p:spPr>
      </p:pic>
      <p:sp>
        <p:nvSpPr>
          <p:cNvPr id="38" name="Espace réservé du contenu 1"/>
          <p:cNvSpPr txBox="1">
            <a:spLocks/>
          </p:cNvSpPr>
          <p:nvPr/>
        </p:nvSpPr>
        <p:spPr>
          <a:xfrm>
            <a:off x="315003" y="2206617"/>
            <a:ext cx="2016000" cy="542438"/>
          </a:xfrm>
          <a:prstGeom prst="rect">
            <a:avLst/>
          </a:prstGeom>
        </p:spPr>
        <p:txBody>
          <a:bodyPr vert="horz" lIns="91440" tIns="45720" rIns="91440" bIns="45720" rtlCol="0">
            <a:normAutofit/>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fr-CA" dirty="0"/>
          </a:p>
        </p:txBody>
      </p:sp>
      <p:sp>
        <p:nvSpPr>
          <p:cNvPr id="41" name="Espace réservé du contenu 1"/>
          <p:cNvSpPr txBox="1">
            <a:spLocks/>
          </p:cNvSpPr>
          <p:nvPr/>
        </p:nvSpPr>
        <p:spPr>
          <a:xfrm>
            <a:off x="2598847" y="1374709"/>
            <a:ext cx="1954338" cy="744785"/>
          </a:xfrm>
          <a:prstGeom prst="rect">
            <a:avLst/>
          </a:prstGeom>
        </p:spPr>
        <p:txBody>
          <a:bodyPr vert="horz" lIns="91440" tIns="45720" rIns="91440" bIns="45720" rtlCol="0">
            <a:normAutofit fontScale="77500" lnSpcReduction="20000"/>
          </a:bodyPr>
          <a:lstStyle>
            <a:lvl1pPr marL="360363" indent="-360363" algn="l" defTabSz="914400" rtl="0" eaLnBrk="1" latinLnBrk="0" hangingPunct="1">
              <a:lnSpc>
                <a:spcPct val="90000"/>
              </a:lnSpc>
              <a:spcBef>
                <a:spcPts val="1000"/>
              </a:spcBef>
              <a:buFont typeface="Arial" panose="020B0604020202020204" pitchFamily="34" charset="0"/>
              <a:buChar char="•"/>
              <a:defRPr sz="2800" kern="1200">
                <a:solidFill>
                  <a:srgbClr val="6B459B"/>
                </a:solidFill>
                <a:latin typeface="Arial" panose="020B0604020202020204" pitchFamily="34" charset="0"/>
                <a:ea typeface="+mn-ea"/>
                <a:cs typeface="Arial" panose="020B0604020202020204" pitchFamily="34" charset="0"/>
              </a:defRPr>
            </a:lvl1pPr>
            <a:lvl2pPr marL="720725" indent="-360363"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081088" indent="-360363"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431925" indent="-350838"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1792288" indent="-360363"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CA" b="1" dirty="0" smtClean="0"/>
              <a:t>Nouvelles </a:t>
            </a:r>
            <a:r>
              <a:rPr lang="fr-CA" b="1" dirty="0"/>
              <a:t>appellations</a:t>
            </a:r>
          </a:p>
          <a:p>
            <a:endParaRPr lang="fr-CA" dirty="0"/>
          </a:p>
        </p:txBody>
      </p:sp>
      <p:pic>
        <p:nvPicPr>
          <p:cNvPr id="5"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6123009" y="6232850"/>
            <a:ext cx="406400" cy="406400"/>
          </a:xfrm>
          <a:prstGeom prst="rect">
            <a:avLst/>
          </a:prstGeom>
        </p:spPr>
      </p:pic>
      <p:cxnSp>
        <p:nvCxnSpPr>
          <p:cNvPr id="30" name="Connecteur droit avec flèche 29"/>
          <p:cNvCxnSpPr/>
          <p:nvPr/>
        </p:nvCxnSpPr>
        <p:spPr>
          <a:xfrm>
            <a:off x="4920338" y="2835917"/>
            <a:ext cx="310737"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a:off x="4833471" y="5807331"/>
            <a:ext cx="310737"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95026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9802" fill="hold"/>
                                        <p:tgtEl>
                                          <p:spTgt spid="5"/>
                                        </p:tgtEl>
                                      </p:cBhvr>
                                    </p:cmd>
                                  </p:childTnLst>
                                </p:cTn>
                              </p:par>
                              <p:par>
                                <p:cTn id="7" presetID="1" presetClass="entr" presetSubtype="0" fill="hold" grpId="0" nodeType="withEffect">
                                  <p:stCondLst>
                                    <p:cond delay="600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8000"/>
                                  </p:stCondLst>
                                  <p:childTnLst>
                                    <p:set>
                                      <p:cBhvr>
                                        <p:cTn id="10" dur="1" fill="hold">
                                          <p:stCondLst>
                                            <p:cond delay="749"/>
                                          </p:stCondLst>
                                        </p:cTn>
                                        <p:tgtEl>
                                          <p:spTgt spid="6"/>
                                        </p:tgtEl>
                                        <p:attrNameLst>
                                          <p:attrName>style.visibility</p:attrName>
                                        </p:attrNameLst>
                                      </p:cBhvr>
                                      <p:to>
                                        <p:strVal val="visible"/>
                                      </p:to>
                                    </p:set>
                                  </p:childTnLst>
                                </p:cTn>
                              </p:par>
                              <p:par>
                                <p:cTn id="11" presetID="1" presetClass="entr" presetSubtype="0" fill="hold" grpId="0" nodeType="withEffect">
                                  <p:stCondLst>
                                    <p:cond delay="1100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1150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1300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1350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2000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2300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3210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3410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nodeType="withEffect">
                                  <p:stCondLst>
                                    <p:cond delay="3200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4370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5000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5360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nodeType="withEffect">
                                  <p:stCondLst>
                                    <p:cond delay="50000"/>
                                  </p:stCondLst>
                                  <p:childTnLst>
                                    <p:set>
                                      <p:cBhvr>
                                        <p:cTn id="36" dur="1" fill="hold">
                                          <p:stCondLst>
                                            <p:cond delay="0"/>
                                          </p:stCondLst>
                                        </p:cTn>
                                        <p:tgtEl>
                                          <p:spTgt spid="35"/>
                                        </p:tgtEl>
                                        <p:attrNameLst>
                                          <p:attrName>style.visibility</p:attrName>
                                        </p:attrNameLst>
                                      </p:cBhvr>
                                      <p:to>
                                        <p:strVal val="visible"/>
                                      </p:to>
                                    </p:set>
                                  </p:childTnLst>
                                </p:cTn>
                              </p:par>
                              <p:par>
                                <p:cTn id="37" presetID="1" presetClass="entr" presetSubtype="0" fill="hold" nodeType="withEffect">
                                  <p:stCondLst>
                                    <p:cond delay="71900"/>
                                  </p:stCondLst>
                                  <p:childTnLst>
                                    <p:set>
                                      <p:cBhvr>
                                        <p:cTn id="38" dur="1" fill="hold">
                                          <p:stCondLst>
                                            <p:cond delay="0"/>
                                          </p:stCondLst>
                                        </p:cTn>
                                        <p:tgtEl>
                                          <p:spTgt spid="40"/>
                                        </p:tgtEl>
                                        <p:attrNameLst>
                                          <p:attrName>style.visibility</p:attrName>
                                        </p:attrNameLst>
                                      </p:cBhvr>
                                      <p:to>
                                        <p:strVal val="visible"/>
                                      </p:to>
                                    </p:set>
                                  </p:childTnLst>
                                </p:cTn>
                              </p:par>
                              <p:par>
                                <p:cTn id="39" presetID="1" presetClass="entr" presetSubtype="0" fill="hold" grpId="0" nodeType="withEffect">
                                  <p:stCondLst>
                                    <p:cond delay="7480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nodeType="withEffect">
                                  <p:stCondLst>
                                    <p:cond delay="71900"/>
                                  </p:stCondLst>
                                  <p:childTnLst>
                                    <p:set>
                                      <p:cBhvr>
                                        <p:cTn id="42" dur="1" fill="hold">
                                          <p:stCondLst>
                                            <p:cond delay="0"/>
                                          </p:stCondLst>
                                        </p:cTn>
                                        <p:tgtEl>
                                          <p:spTgt spid="37"/>
                                        </p:tgtEl>
                                        <p:attrNameLst>
                                          <p:attrName>style.visibility</p:attrName>
                                        </p:attrNameLst>
                                      </p:cBhvr>
                                      <p:to>
                                        <p:strVal val="visible"/>
                                      </p:to>
                                    </p:set>
                                  </p:childTnLst>
                                </p:cTn>
                              </p:par>
                              <p:par>
                                <p:cTn id="43" presetID="1" presetClass="entr" presetSubtype="0" fill="hold" grpId="0" nodeType="withEffect">
                                  <p:stCondLst>
                                    <p:cond delay="94700"/>
                                  </p:stCondLst>
                                  <p:childTnLst>
                                    <p:set>
                                      <p:cBhvr>
                                        <p:cTn id="44" dur="1" fill="hold">
                                          <p:stCondLst>
                                            <p:cond delay="0"/>
                                          </p:stCondLst>
                                        </p:cTn>
                                        <p:tgtEl>
                                          <p:spTgt spid="14"/>
                                        </p:tgtEl>
                                        <p:attrNameLst>
                                          <p:attrName>style.visibility</p:attrName>
                                        </p:attrNameLst>
                                      </p:cBhvr>
                                      <p:to>
                                        <p:strVal val="visible"/>
                                      </p:to>
                                    </p:set>
                                  </p:childTnLst>
                                </p:cTn>
                              </p:par>
                              <p:par>
                                <p:cTn id="45" presetID="1" presetClass="entr" presetSubtype="0" fill="hold" grpId="0" nodeType="withEffect">
                                  <p:stCondLst>
                                    <p:cond delay="9480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grpId="0" nodeType="withEffect">
                                  <p:stCondLst>
                                    <p:cond delay="96000"/>
                                  </p:stCondLst>
                                  <p:childTnLst>
                                    <p:set>
                                      <p:cBhvr>
                                        <p:cTn id="4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49" fill="hold" display="0">
                  <p:stCondLst>
                    <p:cond delay="indefinite"/>
                  </p:stCondLst>
                  <p:endCondLst>
                    <p:cond evt="onStopAudio" delay="0">
                      <p:tgtEl>
                        <p:sldTgt/>
                      </p:tgtEl>
                    </p:cond>
                  </p:endCondLst>
                </p:cTn>
                <p:tgtEl>
                  <p:spTgt spid="5"/>
                </p:tgtEl>
              </p:cMediaNode>
            </p:audio>
          </p:childTnLst>
        </p:cTn>
      </p:par>
    </p:tnLst>
    <p:bldLst>
      <p:bldP spid="2" grpId="0" build="p"/>
      <p:bldP spid="6" grpId="0"/>
      <p:bldP spid="7" grpId="0"/>
      <p:bldP spid="9" grpId="0"/>
      <p:bldP spid="10" grpId="0"/>
      <p:bldP spid="11" grpId="0"/>
      <p:bldP spid="14" grpId="0" animBg="1"/>
      <p:bldP spid="15" grpId="0"/>
      <p:bldP spid="17" grpId="0"/>
      <p:bldP spid="18" grpId="0"/>
      <p:bldP spid="21" grpId="0"/>
      <p:bldP spid="25" grpId="0"/>
      <p:bldP spid="27" grpId="0"/>
      <p:bldP spid="31" grpId="0"/>
      <p:bldP spid="4" grpId="0" animBg="1"/>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4">
            <a:extLst>
              <a:ext uri="{FF2B5EF4-FFF2-40B4-BE49-F238E27FC236}">
                <a16:creationId xmlns="" xmlns:a16="http://schemas.microsoft.com/office/drawing/2014/main" id="{6B44369D-0B6B-44B7-805F-3D641563B141}"/>
              </a:ext>
            </a:extLst>
          </p:cNvPr>
          <p:cNvGraphicFramePr>
            <a:graphicFrameLocks noGrp="1"/>
          </p:cNvGraphicFramePr>
          <p:nvPr>
            <p:ph idx="1"/>
            <p:extLst>
              <p:ext uri="{D42A27DB-BD31-4B8C-83A1-F6EECF244321}">
                <p14:modId xmlns:p14="http://schemas.microsoft.com/office/powerpoint/2010/main" val="1383995223"/>
              </p:ext>
            </p:extLst>
          </p:nvPr>
        </p:nvGraphicFramePr>
        <p:xfrm>
          <a:off x="468069" y="1368425"/>
          <a:ext cx="11466023" cy="4656591"/>
        </p:xfrm>
        <a:graphic>
          <a:graphicData uri="http://schemas.openxmlformats.org/drawingml/2006/table">
            <a:tbl>
              <a:tblPr firstRow="1" bandRow="1">
                <a:tableStyleId>{F5AB1C69-6EDB-4FF4-983F-18BD219EF322}</a:tableStyleId>
              </a:tblPr>
              <a:tblGrid>
                <a:gridCol w="3652647">
                  <a:extLst>
                    <a:ext uri="{9D8B030D-6E8A-4147-A177-3AD203B41FA5}">
                      <a16:colId xmlns="" xmlns:a16="http://schemas.microsoft.com/office/drawing/2014/main" val="3055855593"/>
                    </a:ext>
                  </a:extLst>
                </a:gridCol>
                <a:gridCol w="3458295">
                  <a:extLst>
                    <a:ext uri="{9D8B030D-6E8A-4147-A177-3AD203B41FA5}">
                      <a16:colId xmlns="" xmlns:a16="http://schemas.microsoft.com/office/drawing/2014/main" val="3565787846"/>
                    </a:ext>
                  </a:extLst>
                </a:gridCol>
                <a:gridCol w="2031446">
                  <a:extLst>
                    <a:ext uri="{9D8B030D-6E8A-4147-A177-3AD203B41FA5}">
                      <a16:colId xmlns="" xmlns:a16="http://schemas.microsoft.com/office/drawing/2014/main" val="20002"/>
                    </a:ext>
                  </a:extLst>
                </a:gridCol>
                <a:gridCol w="2323635">
                  <a:extLst>
                    <a:ext uri="{9D8B030D-6E8A-4147-A177-3AD203B41FA5}">
                      <a16:colId xmlns="" xmlns:a16="http://schemas.microsoft.com/office/drawing/2014/main" val="20003"/>
                    </a:ext>
                  </a:extLst>
                </a:gridCol>
              </a:tblGrid>
              <a:tr h="1344591">
                <a:tc>
                  <a:txBody>
                    <a:bodyPr/>
                    <a:lstStyle/>
                    <a:p>
                      <a:pPr algn="ctr"/>
                      <a:r>
                        <a:rPr lang="fr-CA" sz="2400" dirty="0" smtClean="0"/>
                        <a:t>Nouvelle prescription de liquide épaissis</a:t>
                      </a:r>
                      <a:endParaRPr lang="fr-CA" sz="2400" dirty="0"/>
                    </a:p>
                  </a:txBody>
                  <a:tcPr marL="116523" marR="116523" anchor="ctr"/>
                </a:tc>
                <a:tc>
                  <a:txBody>
                    <a:bodyPr/>
                    <a:lstStyle/>
                    <a:p>
                      <a:pPr algn="ctr"/>
                      <a:r>
                        <a:rPr lang="fr-CA" sz="2400" dirty="0" smtClean="0"/>
                        <a:t>Appellation du produit au menu </a:t>
                      </a:r>
                      <a:endParaRPr lang="fr-CA" sz="2400" dirty="0"/>
                    </a:p>
                  </a:txBody>
                  <a:tcPr marL="116523" marR="116523" anchor="ctr"/>
                </a:tc>
                <a:tc gridSpan="2">
                  <a:txBody>
                    <a:bodyPr/>
                    <a:lstStyle/>
                    <a:p>
                      <a:pPr algn="ctr"/>
                      <a:r>
                        <a:rPr lang="fr-CA" sz="2400" dirty="0" smtClean="0"/>
                        <a:t>Identification du produit </a:t>
                      </a:r>
                    </a:p>
                    <a:p>
                      <a:pPr algn="ctr"/>
                      <a:r>
                        <a:rPr lang="fr-CA" sz="2400" dirty="0" err="1" smtClean="0"/>
                        <a:t>Lassonde</a:t>
                      </a:r>
                      <a:r>
                        <a:rPr lang="fr-CA" sz="2400" dirty="0" smtClean="0"/>
                        <a:t>             </a:t>
                      </a:r>
                      <a:r>
                        <a:rPr lang="fr-CA" sz="2400" baseline="0" dirty="0" smtClean="0"/>
                        <a:t> Produit </a:t>
                      </a:r>
                      <a:r>
                        <a:rPr lang="fr-CA" sz="2400" dirty="0" smtClean="0"/>
                        <a:t> maison</a:t>
                      </a:r>
                      <a:endParaRPr lang="fr-CA" sz="2400" dirty="0"/>
                    </a:p>
                  </a:txBody>
                  <a:tcPr marL="116523" marR="116523" anchor="ctr"/>
                </a:tc>
                <a:tc hMerge="1">
                  <a:txBody>
                    <a:bodyPr/>
                    <a:lstStyle/>
                    <a:p>
                      <a:pPr algn="ctr"/>
                      <a:endParaRPr lang="fr-CA" sz="2400" dirty="0"/>
                    </a:p>
                  </a:txBody>
                  <a:tcPr marL="116523" marR="116523" anchor="ctr"/>
                </a:tc>
                <a:extLst>
                  <a:ext uri="{0D108BD9-81ED-4DB2-BD59-A6C34878D82A}">
                    <a16:rowId xmlns="" xmlns:a16="http://schemas.microsoft.com/office/drawing/2014/main" val="343953471"/>
                  </a:ext>
                </a:extLst>
              </a:tr>
              <a:tr h="828000">
                <a:tc>
                  <a:txBody>
                    <a:bodyPr/>
                    <a:lstStyle/>
                    <a:p>
                      <a:pPr algn="l"/>
                      <a:r>
                        <a:rPr lang="fr-CA" sz="2400" dirty="0" err="1" smtClean="0"/>
                        <a:t>Liq</a:t>
                      </a:r>
                      <a:r>
                        <a:rPr lang="fr-CA" sz="2400" dirty="0" smtClean="0"/>
                        <a:t>.</a:t>
                      </a:r>
                      <a:r>
                        <a:rPr lang="fr-CA" sz="2400" baseline="0" dirty="0" smtClean="0"/>
                        <a:t> épaissi </a:t>
                      </a:r>
                      <a:r>
                        <a:rPr lang="fr-CA" sz="2400" dirty="0" smtClean="0"/>
                        <a:t>B18</a:t>
                      </a:r>
                      <a:endParaRPr lang="fr-CA" sz="2400" dirty="0"/>
                    </a:p>
                  </a:txBody>
                  <a:tcPr marL="116523" marR="116523" anchor="ctr"/>
                </a:tc>
                <a:tc>
                  <a:txBody>
                    <a:bodyPr/>
                    <a:lstStyle/>
                    <a:p>
                      <a:pPr algn="ctr"/>
                      <a:r>
                        <a:rPr lang="fr-CA" sz="2400" dirty="0" smtClean="0"/>
                        <a:t>Jus de pomme</a:t>
                      </a:r>
                      <a:r>
                        <a:rPr lang="fr-CA" sz="2400" baseline="0" dirty="0" smtClean="0"/>
                        <a:t> </a:t>
                      </a:r>
                      <a:r>
                        <a:rPr lang="fr-CA" sz="2400" dirty="0" smtClean="0"/>
                        <a:t>B18 </a:t>
                      </a:r>
                      <a:endParaRPr lang="fr-CA" sz="2400" dirty="0"/>
                    </a:p>
                  </a:txBody>
                  <a:tcPr marL="116523" marR="116523" anchor="ctr"/>
                </a:tc>
                <a:tc>
                  <a:txBody>
                    <a:bodyPr/>
                    <a:lstStyle/>
                    <a:p>
                      <a:pPr algn="ctr"/>
                      <a:endParaRPr lang="fr-CA" sz="2400" dirty="0"/>
                    </a:p>
                  </a:txBody>
                  <a:tcPr marL="116523" marR="11652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CA" sz="2400" dirty="0" smtClean="0"/>
                    </a:p>
                  </a:txBody>
                  <a:tcPr marL="116523" marR="116523" anchor="ctr"/>
                </a:tc>
                <a:extLst>
                  <a:ext uri="{0D108BD9-81ED-4DB2-BD59-A6C34878D82A}">
                    <a16:rowId xmlns="" xmlns:a16="http://schemas.microsoft.com/office/drawing/2014/main" val="4286791763"/>
                  </a:ext>
                </a:extLst>
              </a:tr>
              <a:tr h="828000">
                <a:tc>
                  <a:txBody>
                    <a:bodyPr/>
                    <a:lstStyle/>
                    <a:p>
                      <a:pPr algn="l"/>
                      <a:r>
                        <a:rPr lang="fr-CA" sz="2400" dirty="0" err="1" smtClean="0"/>
                        <a:t>Liq</a:t>
                      </a:r>
                      <a:r>
                        <a:rPr lang="fr-CA" sz="2400" dirty="0" smtClean="0"/>
                        <a:t>.</a:t>
                      </a:r>
                      <a:r>
                        <a:rPr lang="fr-CA" sz="2400" baseline="0" dirty="0" smtClean="0"/>
                        <a:t> épaissi </a:t>
                      </a:r>
                      <a:r>
                        <a:rPr lang="fr-CA" sz="2400" dirty="0" smtClean="0"/>
                        <a:t>B14*</a:t>
                      </a:r>
                      <a:endParaRPr lang="fr-CA" sz="2400" dirty="0">
                        <a:solidFill>
                          <a:srgbClr val="FF0000"/>
                        </a:solidFill>
                      </a:endParaRPr>
                    </a:p>
                  </a:txBody>
                  <a:tcPr marL="116523" marR="116523" anchor="ctr"/>
                </a:tc>
                <a:tc>
                  <a:txBody>
                    <a:bodyPr/>
                    <a:lstStyle/>
                    <a:p>
                      <a:pPr algn="ctr"/>
                      <a:r>
                        <a:rPr lang="fr-CA" sz="2400" dirty="0" smtClean="0"/>
                        <a:t>Jus de pomme</a:t>
                      </a:r>
                      <a:r>
                        <a:rPr lang="fr-CA" sz="2400" baseline="0" dirty="0" smtClean="0"/>
                        <a:t> </a:t>
                      </a:r>
                      <a:r>
                        <a:rPr lang="fr-CA" sz="2400" dirty="0" smtClean="0"/>
                        <a:t>B14</a:t>
                      </a:r>
                      <a:endParaRPr lang="fr-CA" sz="2400" dirty="0"/>
                    </a:p>
                  </a:txBody>
                  <a:tcPr marL="116523" marR="11652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A" sz="2400" dirty="0" smtClean="0"/>
                        <a:t>aucun</a:t>
                      </a:r>
                    </a:p>
                  </a:txBody>
                  <a:tcPr marL="116523" marR="11652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CA" sz="2400" dirty="0" smtClean="0"/>
                    </a:p>
                  </a:txBody>
                  <a:tcPr marL="116523" marR="116523" anchor="ctr"/>
                </a:tc>
                <a:extLst>
                  <a:ext uri="{0D108BD9-81ED-4DB2-BD59-A6C34878D82A}">
                    <a16:rowId xmlns="" xmlns:a16="http://schemas.microsoft.com/office/drawing/2014/main" val="442651569"/>
                  </a:ext>
                </a:extLst>
              </a:tr>
              <a:tr h="828000">
                <a:tc>
                  <a:txBody>
                    <a:bodyPr/>
                    <a:lstStyle/>
                    <a:p>
                      <a:pPr algn="l"/>
                      <a:r>
                        <a:rPr lang="fr-CA" sz="2400" dirty="0" err="1" smtClean="0"/>
                        <a:t>Liq</a:t>
                      </a:r>
                      <a:r>
                        <a:rPr lang="fr-CA" sz="2400" dirty="0" smtClean="0"/>
                        <a:t>.</a:t>
                      </a:r>
                      <a:r>
                        <a:rPr lang="fr-CA" sz="2400" baseline="0" dirty="0" smtClean="0"/>
                        <a:t> épaissi </a:t>
                      </a:r>
                      <a:r>
                        <a:rPr lang="fr-CA" sz="2400" dirty="0" smtClean="0"/>
                        <a:t>B10</a:t>
                      </a:r>
                      <a:endParaRPr lang="fr-CA" sz="2400" dirty="0"/>
                    </a:p>
                  </a:txBody>
                  <a:tcPr marL="116523" marR="116523" anchor="ctr"/>
                </a:tc>
                <a:tc>
                  <a:txBody>
                    <a:bodyPr/>
                    <a:lstStyle/>
                    <a:p>
                      <a:pPr algn="ctr"/>
                      <a:r>
                        <a:rPr lang="fr-CA" sz="2400" dirty="0" smtClean="0"/>
                        <a:t>Jus de pomme</a:t>
                      </a:r>
                      <a:r>
                        <a:rPr lang="fr-CA" sz="2400" baseline="0" dirty="0" smtClean="0"/>
                        <a:t> </a:t>
                      </a:r>
                      <a:r>
                        <a:rPr lang="fr-CA" sz="2400" dirty="0" smtClean="0"/>
                        <a:t>B10</a:t>
                      </a:r>
                      <a:endParaRPr lang="fr-CA" sz="2400" dirty="0"/>
                    </a:p>
                  </a:txBody>
                  <a:tcPr marL="116523" marR="11652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CA" sz="2400" dirty="0" smtClean="0"/>
                    </a:p>
                  </a:txBody>
                  <a:tcPr marL="116523" marR="11652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CA" sz="2400" dirty="0" smtClean="0"/>
                    </a:p>
                  </a:txBody>
                  <a:tcPr marL="116523" marR="116523" anchor="ctr"/>
                </a:tc>
                <a:extLst>
                  <a:ext uri="{0D108BD9-81ED-4DB2-BD59-A6C34878D82A}">
                    <a16:rowId xmlns="" xmlns:a16="http://schemas.microsoft.com/office/drawing/2014/main" val="883624710"/>
                  </a:ext>
                </a:extLst>
              </a:tr>
              <a:tr h="828000">
                <a:tc>
                  <a:txBody>
                    <a:bodyPr/>
                    <a:lstStyle/>
                    <a:p>
                      <a:pPr algn="l"/>
                      <a:r>
                        <a:rPr lang="fr-CA" sz="2400" dirty="0" err="1" smtClean="0"/>
                        <a:t>Liq</a:t>
                      </a:r>
                      <a:r>
                        <a:rPr lang="fr-CA" sz="2400" dirty="0" smtClean="0"/>
                        <a:t>.</a:t>
                      </a:r>
                      <a:r>
                        <a:rPr lang="fr-CA" sz="2400" baseline="0" dirty="0" smtClean="0"/>
                        <a:t> épaissi </a:t>
                      </a:r>
                      <a:r>
                        <a:rPr lang="fr-CA" sz="2400" dirty="0" smtClean="0"/>
                        <a:t>B4</a:t>
                      </a:r>
                      <a:endParaRPr lang="fr-CA" sz="2400" dirty="0"/>
                    </a:p>
                  </a:txBody>
                  <a:tcPr marL="116523" marR="116523" anchor="ctr"/>
                </a:tc>
                <a:tc>
                  <a:txBody>
                    <a:bodyPr/>
                    <a:lstStyle/>
                    <a:p>
                      <a:pPr algn="ctr"/>
                      <a:r>
                        <a:rPr lang="fr-CA" sz="2400" dirty="0" smtClean="0"/>
                        <a:t>Jus de pomme</a:t>
                      </a:r>
                      <a:r>
                        <a:rPr lang="fr-CA" sz="2400" baseline="0" dirty="0" smtClean="0"/>
                        <a:t> </a:t>
                      </a:r>
                      <a:r>
                        <a:rPr lang="fr-CA" sz="2400" dirty="0" smtClean="0"/>
                        <a:t>B4</a:t>
                      </a:r>
                      <a:endParaRPr lang="fr-CA" sz="2400" dirty="0"/>
                    </a:p>
                  </a:txBody>
                  <a:tcPr marL="116523" marR="11652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A" sz="2400" dirty="0" smtClean="0"/>
                        <a:t>aucun</a:t>
                      </a:r>
                    </a:p>
                  </a:txBody>
                  <a:tcPr marL="116523" marR="11652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CA" sz="2400" dirty="0" smtClean="0"/>
                    </a:p>
                  </a:txBody>
                  <a:tcPr marL="116523" marR="116523" anchor="ctr"/>
                </a:tc>
                <a:extLst>
                  <a:ext uri="{0D108BD9-81ED-4DB2-BD59-A6C34878D82A}">
                    <a16:rowId xmlns="" xmlns:a16="http://schemas.microsoft.com/office/drawing/2014/main" val="3098397123"/>
                  </a:ext>
                </a:extLst>
              </a:tr>
            </a:tbl>
          </a:graphicData>
        </a:graphic>
      </p:graphicFrame>
      <p:sp>
        <p:nvSpPr>
          <p:cNvPr id="5" name="Titre 1"/>
          <p:cNvSpPr txBox="1">
            <a:spLocks/>
          </p:cNvSpPr>
          <p:nvPr>
            <p:custDataLst>
              <p:tags r:id="rId1"/>
            </p:custDataLst>
          </p:nvPr>
        </p:nvSpPr>
        <p:spPr>
          <a:xfrm>
            <a:off x="468069" y="237384"/>
            <a:ext cx="11079984" cy="826436"/>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sz="4200" b="1" dirty="0" smtClean="0"/>
              <a:t>Prescription</a:t>
            </a:r>
            <a:endParaRPr lang="fr-CA" sz="4200" b="1" dirty="0"/>
          </a:p>
        </p:txBody>
      </p:sp>
      <p:pic>
        <p:nvPicPr>
          <p:cNvPr id="2" name="Image 1"/>
          <p:cNvPicPr>
            <a:picLocks/>
          </p:cNvPicPr>
          <p:nvPr/>
        </p:nvPicPr>
        <p:blipFill rotWithShape="1">
          <a:blip r:embed="rId6" cstate="print">
            <a:extLst>
              <a:ext uri="{28A0092B-C50C-407E-A947-70E740481C1C}">
                <a14:useLocalDpi xmlns:a14="http://schemas.microsoft.com/office/drawing/2010/main" val="0"/>
              </a:ext>
            </a:extLst>
          </a:blip>
          <a:srcRect l="15929" t="-2253" r="2655" b="17674"/>
          <a:stretch/>
        </p:blipFill>
        <p:spPr>
          <a:xfrm>
            <a:off x="10239876" y="5243758"/>
            <a:ext cx="862549" cy="756000"/>
          </a:xfrm>
          <a:prstGeom prst="rect">
            <a:avLst/>
          </a:prstGeom>
        </p:spPr>
      </p:pic>
      <p:pic>
        <p:nvPicPr>
          <p:cNvPr id="3" name="Image 2"/>
          <p:cNvPicPr>
            <a:picLocks/>
          </p:cNvPicPr>
          <p:nvPr/>
        </p:nvPicPr>
        <p:blipFill rotWithShape="1">
          <a:blip r:embed="rId7" cstate="print">
            <a:extLst>
              <a:ext uri="{28A0092B-C50C-407E-A947-70E740481C1C}">
                <a14:useLocalDpi xmlns:a14="http://schemas.microsoft.com/office/drawing/2010/main" val="0"/>
              </a:ext>
            </a:extLst>
          </a:blip>
          <a:srcRect l="9756" t="16753" r="7020" b="19658"/>
          <a:stretch/>
        </p:blipFill>
        <p:spPr>
          <a:xfrm>
            <a:off x="10238425" y="4412936"/>
            <a:ext cx="864000" cy="756000"/>
          </a:xfrm>
          <a:prstGeom prst="rect">
            <a:avLst/>
          </a:prstGeom>
        </p:spPr>
      </p:pic>
      <p:pic>
        <p:nvPicPr>
          <p:cNvPr id="7" name="Image 6"/>
          <p:cNvPicPr>
            <a:picLocks/>
          </p:cNvPicPr>
          <p:nvPr/>
        </p:nvPicPr>
        <p:blipFill rotWithShape="1">
          <a:blip r:embed="rId8" cstate="print">
            <a:extLst>
              <a:ext uri="{28A0092B-C50C-407E-A947-70E740481C1C}">
                <a14:useLocalDpi xmlns:a14="http://schemas.microsoft.com/office/drawing/2010/main" val="0"/>
              </a:ext>
            </a:extLst>
          </a:blip>
          <a:srcRect l="18113" t="11966" r="4920" b="27179"/>
          <a:stretch/>
        </p:blipFill>
        <p:spPr>
          <a:xfrm>
            <a:off x="10238425" y="3586530"/>
            <a:ext cx="864000" cy="756000"/>
          </a:xfrm>
          <a:prstGeom prst="rect">
            <a:avLst/>
          </a:prstGeom>
        </p:spPr>
      </p:pic>
      <p:pic>
        <p:nvPicPr>
          <p:cNvPr id="8" name="Image 7"/>
          <p:cNvPicPr>
            <a:picLocks/>
          </p:cNvPicPr>
          <p:nvPr/>
        </p:nvPicPr>
        <p:blipFill rotWithShape="1">
          <a:blip r:embed="rId9" cstate="print">
            <a:extLst>
              <a:ext uri="{28A0092B-C50C-407E-A947-70E740481C1C}">
                <a14:useLocalDpi xmlns:a14="http://schemas.microsoft.com/office/drawing/2010/main" val="0"/>
              </a:ext>
            </a:extLst>
          </a:blip>
          <a:srcRect l="13476" t="9915" r="15866" b="23419"/>
          <a:stretch/>
        </p:blipFill>
        <p:spPr>
          <a:xfrm>
            <a:off x="10239876" y="2756209"/>
            <a:ext cx="864000" cy="756000"/>
          </a:xfrm>
          <a:prstGeom prst="rect">
            <a:avLst/>
          </a:prstGeom>
        </p:spPr>
      </p:pic>
      <p:pic>
        <p:nvPicPr>
          <p:cNvPr id="9" name="Image 8"/>
          <p:cNvPicPr>
            <a:picLocks noChangeAspect="1"/>
          </p:cNvPicPr>
          <p:nvPr/>
        </p:nvPicPr>
        <p:blipFill rotWithShape="1">
          <a:blip r:embed="rId10" cstate="print">
            <a:extLst>
              <a:ext uri="{28A0092B-C50C-407E-A947-70E740481C1C}">
                <a14:useLocalDpi xmlns:a14="http://schemas.microsoft.com/office/drawing/2010/main" val="0"/>
              </a:ext>
            </a:extLst>
          </a:blip>
          <a:srcRect l="4717" t="17436" r="12731" b="21026"/>
          <a:stretch/>
        </p:blipFill>
        <p:spPr>
          <a:xfrm>
            <a:off x="8096876" y="2752234"/>
            <a:ext cx="865200" cy="756000"/>
          </a:xfrm>
          <a:prstGeom prst="rect">
            <a:avLst/>
          </a:prstGeom>
        </p:spPr>
      </p:pic>
      <p:pic>
        <p:nvPicPr>
          <p:cNvPr id="10" name="Image 9"/>
          <p:cNvPicPr>
            <a:picLocks noChangeAspect="1"/>
          </p:cNvPicPr>
          <p:nvPr/>
        </p:nvPicPr>
        <p:blipFill rotWithShape="1">
          <a:blip r:embed="rId11" cstate="print">
            <a:extLst>
              <a:ext uri="{28A0092B-C50C-407E-A947-70E740481C1C}">
                <a14:useLocalDpi xmlns:a14="http://schemas.microsoft.com/office/drawing/2010/main" val="0"/>
              </a:ext>
            </a:extLst>
          </a:blip>
          <a:srcRect l="1516" t="13676" r="6073" b="23419"/>
          <a:stretch/>
        </p:blipFill>
        <p:spPr>
          <a:xfrm>
            <a:off x="8096876" y="4434488"/>
            <a:ext cx="864000" cy="712896"/>
          </a:xfrm>
          <a:prstGeom prst="rect">
            <a:avLst/>
          </a:prstGeom>
        </p:spPr>
      </p:pic>
      <p:pic>
        <p:nvPicPr>
          <p:cNvPr id="11"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5823709" y="6329621"/>
            <a:ext cx="406400" cy="406400"/>
          </a:xfrm>
          <a:prstGeom prst="rect">
            <a:avLst/>
          </a:prstGeom>
        </p:spPr>
      </p:pic>
    </p:spTree>
    <p:extLst>
      <p:ext uri="{BB962C8B-B14F-4D97-AF65-F5344CB8AC3E}">
        <p14:creationId xmlns:p14="http://schemas.microsoft.com/office/powerpoint/2010/main" val="3698881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633"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1"/>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58633" fill="hold"/>
                                        <p:tgtEl>
                                          <p:spTgt spid="11"/>
                                        </p:tgtEl>
                                      </p:cBhvr>
                                    </p:cmd>
                                  </p:childTnLst>
                                </p:cTn>
                              </p:par>
                            </p:childTnLst>
                          </p:cTn>
                        </p:par>
                      </p:childTnLst>
                    </p:cTn>
                  </p:par>
                </p:childTnLst>
              </p:cTn>
              <p:nextCondLst>
                <p:cond evt="onClick" delay="0">
                  <p:tgtEl>
                    <p:spTgt spid="11"/>
                  </p:tgtEl>
                </p:cond>
              </p:nextCondLst>
            </p:seq>
            <p:audio>
              <p:cMediaNode vol="80000">
                <p:cTn id="12" fill="hold" display="0">
                  <p:stCondLst>
                    <p:cond delay="indefinite"/>
                  </p:stCondLst>
                  <p:endCondLst>
                    <p:cond evt="onStopAudio" delay="0">
                      <p:tgtEl>
                        <p:sldTgt/>
                      </p:tgtEl>
                    </p:cond>
                  </p:endCondLst>
                </p:cTn>
                <p:tgtEl>
                  <p:spTgt spid="11"/>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32079" y="2166552"/>
            <a:ext cx="11254154" cy="3675528"/>
          </a:xfrm>
        </p:spPr>
        <p:txBody>
          <a:bodyPr>
            <a:normAutofit/>
          </a:bodyPr>
          <a:lstStyle/>
          <a:p>
            <a:pPr marL="0" indent="0">
              <a:buNone/>
            </a:pPr>
            <a:r>
              <a:rPr lang="fr-CA" b="1" dirty="0" smtClean="0"/>
              <a:t>Produits utilisés par le CISSS de la Montérégie-Ouest :</a:t>
            </a:r>
            <a:endParaRPr lang="fr-CA" b="1" dirty="0"/>
          </a:p>
          <a:p>
            <a:pPr marL="0" indent="0">
              <a:buNone/>
            </a:pPr>
            <a:endParaRPr lang="fr-CA" dirty="0" smtClean="0"/>
          </a:p>
          <a:p>
            <a:r>
              <a:rPr lang="fr-CA" dirty="0" smtClean="0"/>
              <a:t>Liquides </a:t>
            </a:r>
            <a:r>
              <a:rPr lang="fr-CA" dirty="0"/>
              <a:t>pré-épaissis Hydra+ de </a:t>
            </a:r>
            <a:r>
              <a:rPr lang="fr-CA" dirty="0" err="1" smtClean="0"/>
              <a:t>Lassonde</a:t>
            </a:r>
            <a:endParaRPr lang="fr-CA" dirty="0"/>
          </a:p>
          <a:p>
            <a:r>
              <a:rPr lang="fr-CA" dirty="0" smtClean="0"/>
              <a:t>Poudres </a:t>
            </a:r>
            <a:r>
              <a:rPr lang="fr-CA" dirty="0"/>
              <a:t>épaississantes </a:t>
            </a:r>
            <a:r>
              <a:rPr lang="fr-CA" dirty="0" err="1"/>
              <a:t>ThickenUp</a:t>
            </a:r>
            <a:r>
              <a:rPr lang="fr-CA" dirty="0"/>
              <a:t> </a:t>
            </a:r>
            <a:r>
              <a:rPr lang="fr-CA" dirty="0" err="1"/>
              <a:t>Clear</a:t>
            </a:r>
            <a:r>
              <a:rPr lang="fr-CA" dirty="0"/>
              <a:t> de </a:t>
            </a:r>
            <a:r>
              <a:rPr lang="fr-CA" dirty="0" smtClean="0"/>
              <a:t>Nestlé</a:t>
            </a:r>
            <a:endParaRPr lang="fr-CA" dirty="0"/>
          </a:p>
          <a:p>
            <a:pPr marL="0" indent="0">
              <a:buNone/>
            </a:pPr>
            <a:endParaRPr lang="fr-CA" dirty="0" smtClean="0"/>
          </a:p>
          <a:p>
            <a:pPr marL="0" indent="0">
              <a:buNone/>
            </a:pPr>
            <a:endParaRPr lang="fr-CA" dirty="0"/>
          </a:p>
          <a:p>
            <a:pPr marL="0" indent="0">
              <a:buNone/>
            </a:pPr>
            <a:endParaRPr lang="fr-CA" dirty="0" smtClean="0"/>
          </a:p>
          <a:p>
            <a:endParaRPr lang="fr-CA" dirty="0"/>
          </a:p>
          <a:p>
            <a:pPr marL="0" indent="0">
              <a:buNone/>
            </a:pPr>
            <a:endParaRPr lang="fr-CA" dirty="0"/>
          </a:p>
          <a:p>
            <a:endParaRPr lang="fr-CA" dirty="0"/>
          </a:p>
        </p:txBody>
      </p:sp>
      <p:sp>
        <p:nvSpPr>
          <p:cNvPr id="3" name="Titre 1"/>
          <p:cNvSpPr txBox="1">
            <a:spLocks/>
          </p:cNvSpPr>
          <p:nvPr>
            <p:custDataLst>
              <p:tags r:id="rId1"/>
            </p:custDataLst>
          </p:nvPr>
        </p:nvSpPr>
        <p:spPr>
          <a:xfrm>
            <a:off x="432078" y="317773"/>
            <a:ext cx="11042167" cy="817854"/>
          </a:xfrm>
          <a:prstGeom prst="rect">
            <a:avLst/>
          </a:prstGeom>
        </p:spPr>
        <p:txBody>
          <a:bodyPr/>
          <a:lstStyle>
            <a:lvl1pPr algn="l" defTabSz="914400" rtl="0" eaLnBrk="1" latinLnBrk="0" hangingPunct="1">
              <a:lnSpc>
                <a:spcPct val="90000"/>
              </a:lnSpc>
              <a:spcBef>
                <a:spcPct val="0"/>
              </a:spcBef>
              <a:buNone/>
              <a:defRPr sz="4400" kern="1200">
                <a:solidFill>
                  <a:srgbClr val="6B459B"/>
                </a:solidFill>
                <a:latin typeface="Arial" panose="020B0604020202020204" pitchFamily="34" charset="0"/>
                <a:ea typeface="+mj-ea"/>
                <a:cs typeface="Arial" panose="020B0604020202020204" pitchFamily="34" charset="0"/>
              </a:defRPr>
            </a:lvl1pPr>
          </a:lstStyle>
          <a:p>
            <a:r>
              <a:rPr lang="fr-CA" b="1" dirty="0" smtClean="0"/>
              <a:t>Harmonisation de l’offre de produits</a:t>
            </a:r>
            <a:endParaRPr lang="fr-CA" b="1" dirty="0"/>
          </a:p>
        </p:txBody>
      </p:sp>
      <p:pic>
        <p:nvPicPr>
          <p:cNvPr id="5" name="Son enregistré">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120313" y="6116850"/>
            <a:ext cx="406400" cy="406400"/>
          </a:xfrm>
          <a:prstGeom prst="rect">
            <a:avLst/>
          </a:prstGeom>
        </p:spPr>
      </p:pic>
    </p:spTree>
    <p:extLst>
      <p:ext uri="{BB962C8B-B14F-4D97-AF65-F5344CB8AC3E}">
        <p14:creationId xmlns:p14="http://schemas.microsoft.com/office/powerpoint/2010/main" val="13145556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10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afterEffect">
                                  <p:stCondLst>
                                    <p:cond delay="0"/>
                                  </p:stCondLst>
                                  <p:childTnLst>
                                    <p:cmd type="call" cmd="playFrom(0.0)">
                                      <p:cBhvr>
                                        <p:cTn id="11" dur="40104" fill="hold"/>
                                        <p:tgtEl>
                                          <p:spTgt spid="5"/>
                                        </p:tgtEl>
                                      </p:cBhvr>
                                    </p:cmd>
                                  </p:childTnLst>
                                </p:cTn>
                              </p:par>
                            </p:childTnLst>
                          </p:cTn>
                        </p:par>
                      </p:childTnLst>
                    </p:cTn>
                  </p:par>
                </p:childTnLst>
              </p:cTn>
              <p:nextCondLst>
                <p:cond evt="onClick" delay="0">
                  <p:tgtEl>
                    <p:spTgt spid="5"/>
                  </p:tgtEl>
                </p:cond>
              </p:nextCondLst>
            </p:seq>
            <p:audio>
              <p:cMediaNode vol="80000">
                <p:cTn id="12" fill="hold" display="0">
                  <p:stCondLst>
                    <p:cond delay="indefinite"/>
                  </p:stCondLst>
                  <p:endCondLst>
                    <p:cond evt="onStopAudio" delay="0">
                      <p:tgtEl>
                        <p:sldTgt/>
                      </p:tgtEl>
                    </p:cond>
                  </p:endCondLst>
                </p:cTn>
                <p:tgtEl>
                  <p:spTgt spid="5"/>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8237</TotalTime>
  <Words>2764</Words>
  <Application>Microsoft Office PowerPoint</Application>
  <PresentationFormat>Grand écran</PresentationFormat>
  <Paragraphs>311</Paragraphs>
  <Slides>19</Slides>
  <Notes>19</Notes>
  <HiddenSlides>0</HiddenSlides>
  <MMClips>17</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19</vt:i4>
      </vt:variant>
    </vt:vector>
  </HeadingPairs>
  <TitlesOfParts>
    <vt:vector size="23" baseType="lpstr">
      <vt:lpstr>Arial</vt:lpstr>
      <vt:lpstr>Bradley Hand ITC</vt:lpstr>
      <vt:lpstr>Calibri</vt:lpstr>
      <vt:lpstr>Thème Office</vt:lpstr>
      <vt:lpstr>Modification de l’appellation des liquides épaissis</vt:lpstr>
      <vt:lpstr>Objectifs de la présentation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enjeux de ce changement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Adam Julie</dc:creator>
  <cp:lastModifiedBy>Christine Rossel</cp:lastModifiedBy>
  <cp:revision>516</cp:revision>
  <cp:lastPrinted>2020-07-16T14:06:07Z</cp:lastPrinted>
  <dcterms:created xsi:type="dcterms:W3CDTF">2019-10-17T15:59:18Z</dcterms:created>
  <dcterms:modified xsi:type="dcterms:W3CDTF">2020-07-16T18:56:02Z</dcterms:modified>
</cp:coreProperties>
</file>