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5.xml" ContentType="application/vnd.openxmlformats-officedocument.presentationml.notesSlide+xml"/>
  <Override PartName="/ppt/tags/tag15.xml" ContentType="application/vnd.openxmlformats-officedocument.presentationml.tags+xml"/>
  <Override PartName="/ppt/notesSlides/notesSlide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8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9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notesSlides/notesSlide10.xml" ContentType="application/vnd.openxmlformats-officedocument.presentationml.notesSlide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1.xml" ContentType="application/vnd.openxmlformats-officedocument.presentationml.notesSlide+xml"/>
  <Override PartName="/ppt/tags/tag53.xml" ContentType="application/vnd.openxmlformats-officedocument.presentationml.tags+xml"/>
  <Override PartName="/ppt/notesSlides/notesSlide12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3.xml" ContentType="application/vnd.openxmlformats-officedocument.presentationml.notesSlide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14.xml" ContentType="application/vnd.openxmlformats-officedocument.presentationml.notesSl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notesSlides/notesSlide15.xml" ContentType="application/vnd.openxmlformats-officedocument.presentationml.notesSlide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16.xml" ContentType="application/vnd.openxmlformats-officedocument.presentationml.notesSlide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17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18.xml" ContentType="application/vnd.openxmlformats-officedocument.presentationml.notesSlide+xml"/>
  <Override PartName="/ppt/tags/tag103.xml" ContentType="application/vnd.openxmlformats-officedocument.presentationml.tags+xml"/>
  <Override PartName="/ppt/notesSlides/notesSlide19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notesSlides/notesSlide20.xml" ContentType="application/vnd.openxmlformats-officedocument.presentationml.notesSlide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notesSlides/notesSlide21.xml" ContentType="application/vnd.openxmlformats-officedocument.presentationml.notesSlide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notesSlides/notesSlide22.xml" ContentType="application/vnd.openxmlformats-officedocument.presentationml.notesSlide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23.xml" ContentType="application/vnd.openxmlformats-officedocument.presentationml.notesSlide+xml"/>
  <Override PartName="/ppt/tags/tag116.xml" ContentType="application/vnd.openxmlformats-officedocument.presentationml.tags+xml"/>
  <Override PartName="/ppt/notesSlides/notesSlide24.xml" ContentType="application/vnd.openxmlformats-officedocument.presentationml.notesSlide+xml"/>
  <Override PartName="/ppt/theme/themeOverride1.xml" ContentType="application/vnd.openxmlformats-officedocument.themeOverride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notesSlides/notesSlide25.xml" ContentType="application/vnd.openxmlformats-officedocument.presentationml.notesSlide+xml"/>
  <Override PartName="/ppt/tags/tag122.xml" ContentType="application/vnd.openxmlformats-officedocument.presentationml.tags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301" r:id="rId3"/>
    <p:sldId id="275" r:id="rId4"/>
    <p:sldId id="281" r:id="rId5"/>
    <p:sldId id="283" r:id="rId6"/>
    <p:sldId id="262" r:id="rId7"/>
    <p:sldId id="302" r:id="rId8"/>
    <p:sldId id="265" r:id="rId9"/>
    <p:sldId id="271" r:id="rId10"/>
    <p:sldId id="270" r:id="rId11"/>
    <p:sldId id="266" r:id="rId12"/>
    <p:sldId id="267" r:id="rId13"/>
    <p:sldId id="303" r:id="rId14"/>
    <p:sldId id="274" r:id="rId15"/>
    <p:sldId id="272" r:id="rId16"/>
    <p:sldId id="273" r:id="rId17"/>
    <p:sldId id="284" r:id="rId18"/>
    <p:sldId id="285" r:id="rId19"/>
    <p:sldId id="286" r:id="rId20"/>
    <p:sldId id="288" r:id="rId21"/>
    <p:sldId id="276" r:id="rId22"/>
    <p:sldId id="264" r:id="rId23"/>
    <p:sldId id="290" r:id="rId24"/>
    <p:sldId id="291" r:id="rId25"/>
    <p:sldId id="293" r:id="rId26"/>
    <p:sldId id="278" r:id="rId27"/>
    <p:sldId id="294" r:id="rId28"/>
    <p:sldId id="300" r:id="rId29"/>
  </p:sldIdLst>
  <p:sldSz cx="9144000" cy="6858000" type="screen4x3"/>
  <p:notesSz cx="7023100" cy="93091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rgeron , Elodie" initials="B,E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AE18E"/>
    <a:srgbClr val="FF3399"/>
    <a:srgbClr val="CCE9AD"/>
    <a:srgbClr val="BAE18F"/>
    <a:srgbClr val="FFD75E"/>
    <a:srgbClr val="FFBDBD"/>
    <a:srgbClr val="D7EDF2"/>
    <a:srgbClr val="FDC3D5"/>
    <a:srgbClr val="DDFCFB"/>
    <a:srgbClr val="C2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44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1459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319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FDD7E0B-433C-4451-A073-38A903D435D6}" type="datetimeFigureOut">
              <a:rPr lang="fr-CA" smtClean="0"/>
              <a:t>2019-12-12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1508060E-508E-44BF-BCC6-8B08F0FEB788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7028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C23F80CE-644F-4435-B8BC-79E33B9DE6EC}" type="datetimeFigureOut">
              <a:rPr lang="fr-CA" smtClean="0"/>
              <a:t>2019-12-12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17638" y="1163638"/>
            <a:ext cx="4187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5B74614A-F0D0-49C8-BFD7-5EF6301991A6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6095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373534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029666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368369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53355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573824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060005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919448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944615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88454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367099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365862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127648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474769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15837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881279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377177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348142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283625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28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895854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503477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38886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9742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09945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03709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942584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74614A-F0D0-49C8-BFD7-5EF6301991A6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166964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6902" y="2298137"/>
            <a:ext cx="6247051" cy="2419519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</a:t>
            </a:r>
            <a:br>
              <a:rPr lang="fr-FR" dirty="0" smtClean="0"/>
            </a:br>
            <a:r>
              <a:rPr lang="fr-FR" dirty="0" smtClean="0"/>
              <a:t>du </a:t>
            </a:r>
            <a:br>
              <a:rPr lang="fr-FR" dirty="0" smtClean="0"/>
            </a:br>
            <a:r>
              <a:rPr lang="fr-FR" dirty="0" smtClean="0"/>
              <a:t>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8811" y="5876553"/>
            <a:ext cx="5801989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7418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21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6902" y="2298137"/>
            <a:ext cx="6247051" cy="2419519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</a:t>
            </a:r>
            <a:br>
              <a:rPr lang="fr-FR" dirty="0" smtClean="0"/>
            </a:br>
            <a:r>
              <a:rPr lang="fr-FR" dirty="0" smtClean="0"/>
              <a:t>du </a:t>
            </a:r>
            <a:br>
              <a:rPr lang="fr-FR" dirty="0" smtClean="0"/>
            </a:br>
            <a:r>
              <a:rPr lang="fr-FR" dirty="0" smtClean="0"/>
              <a:t>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8811" y="5876553"/>
            <a:ext cx="5801989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9320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21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6902" y="2298137"/>
            <a:ext cx="6247051" cy="2419519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</a:t>
            </a:r>
            <a:br>
              <a:rPr lang="fr-FR" dirty="0" smtClean="0"/>
            </a:br>
            <a:r>
              <a:rPr lang="fr-FR" dirty="0" smtClean="0"/>
              <a:t>du </a:t>
            </a:r>
            <a:br>
              <a:rPr lang="fr-FR" dirty="0" smtClean="0"/>
            </a:br>
            <a:r>
              <a:rPr lang="fr-FR" dirty="0" smtClean="0"/>
              <a:t>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8811" y="5876553"/>
            <a:ext cx="5801989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9399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2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6902" y="2298137"/>
            <a:ext cx="6247051" cy="2419519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</a:t>
            </a:r>
            <a:br>
              <a:rPr lang="fr-FR" dirty="0" smtClean="0"/>
            </a:br>
            <a:r>
              <a:rPr lang="fr-FR" dirty="0" smtClean="0"/>
              <a:t>du </a:t>
            </a:r>
            <a:br>
              <a:rPr lang="fr-FR" dirty="0" smtClean="0"/>
            </a:br>
            <a:r>
              <a:rPr lang="fr-FR" dirty="0" smtClean="0"/>
              <a:t>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8811" y="5876553"/>
            <a:ext cx="5801989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484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21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6902" y="2298137"/>
            <a:ext cx="6247051" cy="2419519"/>
          </a:xfrm>
        </p:spPr>
        <p:txBody>
          <a:bodyPr anchor="ctr" anchorCtr="0">
            <a:normAutofit/>
          </a:bodyPr>
          <a:lstStyle>
            <a:lvl1pPr algn="l"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</a:t>
            </a:r>
            <a:br>
              <a:rPr lang="fr-FR" dirty="0" smtClean="0"/>
            </a:br>
            <a:r>
              <a:rPr lang="fr-FR" dirty="0" smtClean="0"/>
              <a:t>du </a:t>
            </a:r>
            <a:br>
              <a:rPr lang="fr-FR" dirty="0" smtClean="0"/>
            </a:br>
            <a:r>
              <a:rPr lang="fr-FR" dirty="0" smtClean="0"/>
              <a:t>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8811" y="5876553"/>
            <a:ext cx="5801989" cy="621351"/>
          </a:xfrm>
        </p:spPr>
        <p:txBody>
          <a:bodyPr>
            <a:noAutofit/>
          </a:bodyPr>
          <a:lstStyle>
            <a:lvl1pPr marL="0" indent="0" algn="l">
              <a:buNone/>
              <a:defRPr sz="20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3398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21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663547" y="1709739"/>
            <a:ext cx="6182315" cy="2852737"/>
          </a:xfrm>
        </p:spPr>
        <p:txBody>
          <a:bodyPr anchor="b"/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98337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2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‹N°›</a:t>
            </a:fld>
            <a:endParaRPr lang="fr-CA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900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123526" y="1709739"/>
            <a:ext cx="5387062" cy="2852737"/>
          </a:xfrm>
        </p:spPr>
        <p:txBody>
          <a:bodyPr anchor="b"/>
          <a:lstStyle>
            <a:lvl1pPr>
              <a:defRPr sz="6000" b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fr-FR" dirty="0" smtClean="0"/>
              <a:t>Modifiez</a:t>
            </a:r>
            <a:br>
              <a:rPr lang="fr-FR" dirty="0" smtClean="0"/>
            </a:br>
            <a:r>
              <a:rPr lang="fr-FR" dirty="0" smtClean="0"/>
              <a:t>le style</a:t>
            </a:r>
            <a:br>
              <a:rPr lang="fr-FR" dirty="0" smtClean="0"/>
            </a:br>
            <a:r>
              <a:rPr lang="fr-FR" dirty="0" smtClean="0"/>
              <a:t>du titre</a:t>
            </a:r>
            <a:endParaRPr lang="en-US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511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28650" y="1405467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4681411" y="1404118"/>
            <a:ext cx="3789601" cy="4404614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8624" y="5806440"/>
            <a:ext cx="1865376" cy="1051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397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7363" y="250853"/>
            <a:ext cx="7867987" cy="807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405467"/>
            <a:ext cx="7886700" cy="4404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5200" y="5267915"/>
            <a:ext cx="558799" cy="540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C1A4259-C848-47AA-8FC5-63A0EB1896A5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7757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62" r:id="rId7"/>
    <p:sldLayoutId id="2147483663" r:id="rId8"/>
    <p:sldLayoutId id="2147483664" r:id="rId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>
              <a:lumMod val="65000"/>
              <a:lumOff val="3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10" Type="http://schemas.openxmlformats.org/officeDocument/2006/relationships/image" Target="../media/image12.png"/><Relationship Id="rId4" Type="http://schemas.openxmlformats.org/officeDocument/2006/relationships/tags" Target="../tags/tag35.xml"/><Relationship Id="rId9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6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image" Target="../media/image12.png"/><Relationship Id="rId5" Type="http://schemas.openxmlformats.org/officeDocument/2006/relationships/tags" Target="../tags/tag43.xml"/><Relationship Id="rId10" Type="http://schemas.openxmlformats.org/officeDocument/2006/relationships/notesSlide" Target="../notesSlides/notesSlide10.xml"/><Relationship Id="rId4" Type="http://schemas.openxmlformats.org/officeDocument/2006/relationships/tags" Target="../tags/tag42.xml"/><Relationship Id="rId9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3" Type="http://schemas.openxmlformats.org/officeDocument/2006/relationships/tags" Target="../tags/tag49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3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7" Type="http://schemas.openxmlformats.org/officeDocument/2006/relationships/image" Target="../media/image14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5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image" Target="../media/image12.png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notesSlide" Target="../notesSlides/notesSlide14.xml"/><Relationship Id="rId2" Type="http://schemas.openxmlformats.org/officeDocument/2006/relationships/tags" Target="../tags/tag58.xml"/><Relationship Id="rId1" Type="http://schemas.openxmlformats.org/officeDocument/2006/relationships/vmlDrawing" Target="../drawings/vmlDrawing1.vml"/><Relationship Id="rId6" Type="http://schemas.openxmlformats.org/officeDocument/2006/relationships/tags" Target="../tags/tag62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61.xml"/><Relationship Id="rId15" Type="http://schemas.openxmlformats.org/officeDocument/2006/relationships/image" Target="../media/image15.emf"/><Relationship Id="rId10" Type="http://schemas.openxmlformats.org/officeDocument/2006/relationships/tags" Target="../tags/tag66.xml"/><Relationship Id="rId4" Type="http://schemas.openxmlformats.org/officeDocument/2006/relationships/tags" Target="../tags/tag60.xml"/><Relationship Id="rId9" Type="http://schemas.openxmlformats.org/officeDocument/2006/relationships/tags" Target="../tags/tag65.xml"/><Relationship Id="rId1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image" Target="../media/image16.png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image" Target="../media/image12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71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70.xml"/><Relationship Id="rId9" Type="http://schemas.openxmlformats.org/officeDocument/2006/relationships/tags" Target="../tags/tag7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image" Target="../media/image17.png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notesSlide" Target="../notesSlides/notesSlide16.xml"/><Relationship Id="rId5" Type="http://schemas.openxmlformats.org/officeDocument/2006/relationships/tags" Target="../tags/tag80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79.xml"/><Relationship Id="rId9" Type="http://schemas.openxmlformats.org/officeDocument/2006/relationships/tags" Target="../tags/tag8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91.xml"/><Relationship Id="rId13" Type="http://schemas.openxmlformats.org/officeDocument/2006/relationships/oleObject" Target="../embeddings/oleObject2.bin"/><Relationship Id="rId3" Type="http://schemas.openxmlformats.org/officeDocument/2006/relationships/tags" Target="../tags/tag86.xml"/><Relationship Id="rId7" Type="http://schemas.openxmlformats.org/officeDocument/2006/relationships/tags" Target="../tags/tag90.xml"/><Relationship Id="rId12" Type="http://schemas.openxmlformats.org/officeDocument/2006/relationships/notesSlide" Target="../notesSlides/notesSlide17.xml"/><Relationship Id="rId2" Type="http://schemas.openxmlformats.org/officeDocument/2006/relationships/tags" Target="../tags/tag85.xml"/><Relationship Id="rId1" Type="http://schemas.openxmlformats.org/officeDocument/2006/relationships/vmlDrawing" Target="../drawings/vmlDrawing2.vml"/><Relationship Id="rId6" Type="http://schemas.openxmlformats.org/officeDocument/2006/relationships/tags" Target="../tags/tag89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88.xml"/><Relationship Id="rId10" Type="http://schemas.openxmlformats.org/officeDocument/2006/relationships/tags" Target="../tags/tag93.xml"/><Relationship Id="rId4" Type="http://schemas.openxmlformats.org/officeDocument/2006/relationships/tags" Target="../tags/tag87.xml"/><Relationship Id="rId9" Type="http://schemas.openxmlformats.org/officeDocument/2006/relationships/tags" Target="../tags/tag92.xml"/><Relationship Id="rId14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notesSlide" Target="../notesSlides/notesSlide18.xml"/><Relationship Id="rId5" Type="http://schemas.openxmlformats.org/officeDocument/2006/relationships/tags" Target="../tags/tag98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97.xml"/><Relationship Id="rId9" Type="http://schemas.openxmlformats.org/officeDocument/2006/relationships/tags" Target="../tags/tag10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3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hyperlink" Target="https://intranet.cisssmo.rtss.qc.ca/fr/publications-et-documents/synthese-des-programmes-dpd" TargetMode="External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" Type="http://schemas.openxmlformats.org/officeDocument/2006/relationships/tags" Target="../tags/tag107.xml"/><Relationship Id="rId6" Type="http://schemas.openxmlformats.org/officeDocument/2006/relationships/hyperlink" Target="https://intranet.cisssmo.rtss.qc.ca/fr/publications-et-documents/guide-interprogrammes" TargetMode="External"/><Relationship Id="rId5" Type="http://schemas.openxmlformats.org/officeDocument/2006/relationships/notesSlide" Target="../notesSlides/notesSlide21.xml"/><Relationship Id="rId4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hyperlink" Target="https://intranet.cisssmo.rtss.qc.ca/fr/publications-et-documents/ip-01-formulaire" TargetMode="External"/><Relationship Id="rId5" Type="http://schemas.openxmlformats.org/officeDocument/2006/relationships/notesSlide" Target="../notesSlides/notesSlide22.xml"/><Relationship Id="rId4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6.xml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5.xml"/><Relationship Id="rId3" Type="http://schemas.openxmlformats.org/officeDocument/2006/relationships/tags" Target="../tags/tag11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17.xml"/><Relationship Id="rId1" Type="http://schemas.openxmlformats.org/officeDocument/2006/relationships/themeOverride" Target="../theme/themeOverride1.xml"/><Relationship Id="rId6" Type="http://schemas.openxmlformats.org/officeDocument/2006/relationships/tags" Target="../tags/tag121.xml"/><Relationship Id="rId5" Type="http://schemas.openxmlformats.org/officeDocument/2006/relationships/tags" Target="../tags/tag120.xml"/><Relationship Id="rId10" Type="http://schemas.openxmlformats.org/officeDocument/2006/relationships/hyperlink" Target="https://intranet.cisssmo.rtss.qc.ca/fr/recherche/1?s=ip-01&amp;t=&amp;d" TargetMode="External"/><Relationship Id="rId4" Type="http://schemas.openxmlformats.org/officeDocument/2006/relationships/tags" Target="../tags/tag119.xml"/><Relationship Id="rId9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9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9.xml"/><Relationship Id="rId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5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1.png"/><Relationship Id="rId4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10" Type="http://schemas.openxmlformats.org/officeDocument/2006/relationships/image" Target="../media/image13.png"/><Relationship Id="rId4" Type="http://schemas.openxmlformats.org/officeDocument/2006/relationships/tags" Target="../tags/tag28.xml"/><Relationship Id="rId9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606902" y="2298137"/>
            <a:ext cx="6247051" cy="2616763"/>
          </a:xfrm>
        </p:spPr>
        <p:txBody>
          <a:bodyPr>
            <a:noAutofit/>
          </a:bodyPr>
          <a:lstStyle/>
          <a:p>
            <a:r>
              <a:rPr lang="fr-CA" dirty="0" smtClean="0"/>
              <a:t>Modalités de collaboration interprogrammes </a:t>
            </a:r>
            <a:br>
              <a:rPr lang="fr-CA" dirty="0" smtClean="0"/>
            </a:br>
            <a:r>
              <a:rPr lang="fr-CA" dirty="0" smtClean="0"/>
              <a:t>à la DPD 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dirty="0" smtClean="0"/>
              <a:t>Mars 2019 </a:t>
            </a:r>
            <a:r>
              <a:rPr lang="fr-CA" sz="1200" b="0" dirty="0" smtClean="0">
                <a:solidFill>
                  <a:schemeClr val="bg1">
                    <a:lumMod val="75000"/>
                  </a:schemeClr>
                </a:solidFill>
              </a:rPr>
              <a:t>(mis à jour 2019-12-10)</a:t>
            </a:r>
            <a:endParaRPr lang="fr-CA" sz="1200" b="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06902" y="4914900"/>
            <a:ext cx="5801989" cy="6213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A" dirty="0" smtClean="0"/>
              <a:t>Document évolutif</a:t>
            </a:r>
            <a:endParaRPr lang="fr-CA" sz="1200" b="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71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>
            <p:custDataLst>
              <p:tags r:id="rId1"/>
            </p:custDataLst>
          </p:nvPr>
        </p:nvSpPr>
        <p:spPr>
          <a:xfrm>
            <a:off x="630128" y="399496"/>
            <a:ext cx="7886700" cy="1518204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47363" y="403253"/>
            <a:ext cx="7867987" cy="807480"/>
          </a:xfrm>
        </p:spPr>
        <p:txBody>
          <a:bodyPr>
            <a:normAutofit/>
          </a:bodyPr>
          <a:lstStyle/>
          <a:p>
            <a:r>
              <a:rPr lang="fr-CA" sz="3200" dirty="0" smtClean="0"/>
              <a:t>CONTINUITÉ</a:t>
            </a:r>
            <a:endParaRPr lang="fr-CA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28650" y="1325565"/>
            <a:ext cx="7886700" cy="465135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fr-CA" sz="1500" dirty="0" smtClean="0"/>
              <a:t>La </a:t>
            </a:r>
            <a:r>
              <a:rPr lang="fr-CA" sz="1500" dirty="0"/>
              <a:t>continuité de l’intervention se définit comme l’assurance du maintien des services</a:t>
            </a:r>
            <a:r>
              <a:rPr lang="fr-CA" sz="1500" dirty="0" smtClean="0"/>
              <a:t>.</a:t>
            </a:r>
            <a:endParaRPr lang="fr-CA" sz="15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10</a:t>
            </a:fld>
            <a:endParaRPr lang="fr-CA"/>
          </a:p>
        </p:txBody>
      </p:sp>
      <p:sp>
        <p:nvSpPr>
          <p:cNvPr id="6" name="Espace réservé du contenu 2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30128" y="2514600"/>
            <a:ext cx="7886700" cy="31671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sz="1500" b="1" dirty="0"/>
              <a:t>PRINCIPES DIRECTEURS SPÉCIFIQUES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500" dirty="0"/>
              <a:t>Une priorité doit être accordée aux dossiers pour qui un transfert </a:t>
            </a:r>
            <a:r>
              <a:rPr lang="fr-CA" sz="1500" dirty="0" smtClean="0"/>
              <a:t>interprogrammes </a:t>
            </a:r>
            <a:r>
              <a:rPr lang="fr-CA" sz="1500" dirty="0"/>
              <a:t>est requis.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500" dirty="0"/>
              <a:t>Une concertation entre les intervenants </a:t>
            </a:r>
            <a:r>
              <a:rPr lang="fr-CA" sz="1500" dirty="0" smtClean="0"/>
              <a:t>pivots </a:t>
            </a:r>
            <a:r>
              <a:rPr lang="fr-CA" sz="1500" dirty="0"/>
              <a:t>est requise lorsqu’un transfert a lieu.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500" dirty="0"/>
              <a:t>Un délai maximal de 3 mois est donné au programme receveur pour offrir l’ensemble des services. Durant cette période, le programme initial </a:t>
            </a:r>
            <a:r>
              <a:rPr lang="en-US" sz="1500" dirty="0" err="1"/>
              <a:t>poursuit</a:t>
            </a:r>
            <a:r>
              <a:rPr lang="en-US" sz="1500" dirty="0"/>
              <a:t> les services</a:t>
            </a:r>
            <a:r>
              <a:rPr lang="en-US" sz="1400" dirty="0" smtClean="0"/>
              <a:t>.</a:t>
            </a:r>
            <a:endParaRPr lang="fr-CA" sz="1400" dirty="0"/>
          </a:p>
        </p:txBody>
      </p:sp>
      <p:sp>
        <p:nvSpPr>
          <p:cNvPr id="8" name="Rectangle 7"/>
          <p:cNvSpPr/>
          <p:nvPr>
            <p:custDataLst>
              <p:tags r:id="rId6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pic>
        <p:nvPicPr>
          <p:cNvPr id="9" name="Image 8"/>
          <p:cNvPicPr/>
          <p:nvPr>
            <p:custDataLst>
              <p:tags r:id="rId7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593505" y="5791200"/>
            <a:ext cx="561975" cy="1571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018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4"/>
          <p:cNvSpPr/>
          <p:nvPr>
            <p:custDataLst>
              <p:tags r:id="rId2"/>
            </p:custDataLst>
          </p:nvPr>
        </p:nvSpPr>
        <p:spPr>
          <a:xfrm>
            <a:off x="630128" y="399495"/>
            <a:ext cx="7886700" cy="1696005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47363" y="403253"/>
            <a:ext cx="7867987" cy="80748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COMPLÉMENTARITÉ </a:t>
            </a:r>
            <a:endParaRPr lang="en-US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30128" y="1247497"/>
            <a:ext cx="7886700" cy="621677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fr-CA" sz="1500" dirty="0" smtClean="0"/>
              <a:t>La </a:t>
            </a:r>
            <a:r>
              <a:rPr lang="fr-CA" sz="1500" dirty="0"/>
              <a:t>complémentarité signifie que les besoins d’un usager ou de ses proches interpellent simultanément les services de plus d’un programme.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11</a:t>
            </a:fld>
            <a:endParaRPr lang="fr-CA"/>
          </a:p>
        </p:txBody>
      </p:sp>
      <p:sp>
        <p:nvSpPr>
          <p:cNvPr id="6" name="Espace réservé du contenu 2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30128" y="2413000"/>
            <a:ext cx="7886700" cy="391677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b="1" dirty="0"/>
              <a:t>PRINCIPES DIRECTEURS SPÉCIFIQUES </a:t>
            </a:r>
            <a:endParaRPr lang="en-US" dirty="0"/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dirty="0" smtClean="0"/>
              <a:t>La </a:t>
            </a:r>
            <a:r>
              <a:rPr lang="fr-CA" dirty="0"/>
              <a:t>concertation représente la clé d’une complémentarité réussie.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dirty="0" smtClean="0"/>
              <a:t>Des </a:t>
            </a:r>
            <a:r>
              <a:rPr lang="fr-CA" dirty="0"/>
              <a:t>discussions de cas, un partage de connaissances de l’usager, de sa situation, de ses besoins sont valorisés, et ce, dans les meilleurs délais. </a:t>
            </a:r>
            <a:endParaRPr lang="fr-CA" dirty="0" smtClean="0"/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dirty="0" smtClean="0"/>
              <a:t>Un </a:t>
            </a:r>
            <a:r>
              <a:rPr lang="fr-CA" dirty="0"/>
              <a:t>plan d’intervention commun doit être réalisé.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dirty="0" smtClean="0"/>
              <a:t>L’intervenant </a:t>
            </a:r>
            <a:r>
              <a:rPr lang="fr-CA" dirty="0"/>
              <a:t>pivot est déterminé conjointement. Il s’assure de la fluidité de la transmission des informations afin d’éviter à l’usager de répéter indûment.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dirty="0" smtClean="0"/>
              <a:t>Il </a:t>
            </a:r>
            <a:r>
              <a:rPr lang="fr-CA" dirty="0"/>
              <a:t>est important de déterminer quel programme offrira le premier service à l’usager en respect des balises du plan d’accès.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dirty="0" smtClean="0"/>
              <a:t>Un </a:t>
            </a:r>
            <a:r>
              <a:rPr lang="fr-CA" dirty="0"/>
              <a:t>délai maximal de 3 mois est respecté pour que tous les programmes débutent leurs interventions lorsque la réalisation des objectifs du plan d’intervention de </a:t>
            </a:r>
            <a:r>
              <a:rPr lang="en-US" dirty="0" err="1"/>
              <a:t>l’usager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dépend</a:t>
            </a:r>
            <a:r>
              <a:rPr lang="en-US" dirty="0"/>
              <a:t>. </a:t>
            </a:r>
            <a:endParaRPr lang="fr-CA" dirty="0"/>
          </a:p>
        </p:txBody>
      </p:sp>
      <p:pic>
        <p:nvPicPr>
          <p:cNvPr id="8" name="Image 7"/>
          <p:cNvPicPr/>
          <p:nvPr>
            <p:custDataLst>
              <p:tags r:id="rId7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38450"/>
            <a:ext cx="561975" cy="157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/>
          <p:nvPr>
            <p:custDataLst>
              <p:tags r:id="rId8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086725" y="5791200"/>
            <a:ext cx="561975" cy="1571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314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>
            <p:custDataLst>
              <p:tags r:id="rId1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4"/>
          <p:cNvSpPr/>
          <p:nvPr>
            <p:custDataLst>
              <p:tags r:id="rId2"/>
            </p:custDataLst>
          </p:nvPr>
        </p:nvSpPr>
        <p:spPr>
          <a:xfrm>
            <a:off x="630128" y="399495"/>
            <a:ext cx="7886700" cy="2553641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47363" y="403253"/>
            <a:ext cx="7869465" cy="752448"/>
          </a:xfrm>
        </p:spPr>
        <p:txBody>
          <a:bodyPr>
            <a:normAutofit/>
          </a:bodyPr>
          <a:lstStyle/>
          <a:p>
            <a:r>
              <a:rPr lang="en-US" sz="3200" dirty="0"/>
              <a:t>CONSULTATION 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28650" y="1207362"/>
            <a:ext cx="7886700" cy="1633491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fr-CA" sz="1500" dirty="0" smtClean="0"/>
              <a:t>La </a:t>
            </a:r>
            <a:r>
              <a:rPr lang="fr-CA" sz="1500" dirty="0"/>
              <a:t>consultation consiste en un besoin d’expertise spécifique non disponible au sein du programme initial ou non planifié dans la structure de </a:t>
            </a:r>
            <a:r>
              <a:rPr lang="fr-CA" sz="1500" dirty="0" smtClean="0"/>
              <a:t>poste, </a:t>
            </a:r>
            <a:r>
              <a:rPr lang="fr-CA" sz="1500" dirty="0"/>
              <a:t>mais faisant partie intégrante de l’offre de service d’un autre programme, sans que l’usager puisse être admissible au sein de ce dernier programme. </a:t>
            </a:r>
            <a:endParaRPr lang="fr-CA" sz="1500" dirty="0" smtClean="0"/>
          </a:p>
          <a:p>
            <a:pPr algn="just">
              <a:lnSpc>
                <a:spcPct val="100000"/>
              </a:lnSpc>
            </a:pPr>
            <a:r>
              <a:rPr lang="fr-CA" sz="1500" dirty="0" smtClean="0"/>
              <a:t>Il </a:t>
            </a:r>
            <a:r>
              <a:rPr lang="fr-CA" sz="1500" dirty="0"/>
              <a:t>s’agit d’une demande d’information, de coaching ou d’une consultation de courte durée dans une discipline spécifique.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12</a:t>
            </a:fld>
            <a:endParaRPr lang="fr-CA"/>
          </a:p>
        </p:txBody>
      </p:sp>
      <p:sp>
        <p:nvSpPr>
          <p:cNvPr id="6" name="Espace réservé du contenu 2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30128" y="3175000"/>
            <a:ext cx="7886700" cy="3128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1500" b="1" dirty="0"/>
              <a:t>PRINCIPES DIRECTEURS SPÉCIFIQUES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500" dirty="0"/>
              <a:t>La demande de consultation doit être cohérente avec l’expertise du programme.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500" dirty="0"/>
              <a:t>Une consultation doit s’inscrire comme une modalité thérapeutique liée à un objectif du plan d’intervention et en lien avec le projet de réadaptation de l’usager; la poursuite de l’objectif demeure sous la responsabilité du programme initial.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500" dirty="0" smtClean="0"/>
              <a:t>Une </a:t>
            </a:r>
            <a:r>
              <a:rPr lang="fr-CA" sz="1500" dirty="0"/>
              <a:t>consultation a un caractère ponctuel et temporaire; elle peut toutefois se répéter.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500" dirty="0" smtClean="0"/>
              <a:t>Une </a:t>
            </a:r>
            <a:r>
              <a:rPr lang="fr-CA" sz="1500" dirty="0"/>
              <a:t>priorité du dossier peut être accordée si la réalisation des objectifs du plan d’intervention et du projet de réadaptation de l’usager dépend de l’expertise que peut apporter une consultation spécifique. </a:t>
            </a:r>
          </a:p>
        </p:txBody>
      </p:sp>
    </p:spTree>
    <p:extLst>
      <p:ext uri="{BB962C8B-B14F-4D97-AF65-F5344CB8AC3E}">
        <p14:creationId xmlns:p14="http://schemas.microsoft.com/office/powerpoint/2010/main" val="64278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/>
          </p:nvPr>
        </p:nvGraphicFramePr>
        <p:xfrm>
          <a:off x="628650" y="448879"/>
          <a:ext cx="7886700" cy="5359477"/>
        </p:xfrm>
        <a:graphic>
          <a:graphicData uri="http://schemas.openxmlformats.org/drawingml/2006/table">
            <a:tbl>
              <a:tblPr firstRow="1" firstCol="1" bandRow="1"/>
              <a:tblGrid>
                <a:gridCol w="7886700">
                  <a:extLst>
                    <a:ext uri="{9D8B030D-6E8A-4147-A177-3AD203B41FA5}">
                      <a16:colId xmlns:a16="http://schemas.microsoft.com/office/drawing/2014/main" val="3100641286"/>
                    </a:ext>
                  </a:extLst>
                </a:gridCol>
              </a:tblGrid>
              <a:tr h="6330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CA" sz="1400" b="1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Questions soutenant les échanges </a:t>
                      </a:r>
                      <a:r>
                        <a:rPr lang="fr-CA" sz="1400" b="1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interprogrammes</a:t>
                      </a:r>
                      <a:endParaRPr lang="fr-CA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7404828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fr-CA" sz="10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Est-ce que le diagnostic, le profil et le besoin de l’usager correspondent à l’expertise du programme?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943535"/>
                  </a:ext>
                </a:extLst>
              </a:tr>
              <a:tr h="87984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fr-CA" sz="10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L’usager est-il disponible pour recevoir le service demandé?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555625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A" sz="900" i="1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Est-ce le bon moment, y a-t-il des prérequis à tenir compte ou des démarches à faire avant </a:t>
                      </a:r>
                      <a:br>
                        <a:rPr lang="fr-CA" sz="900" i="1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fr-CA" sz="900" i="1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(énergie ou capacité dans l’horaire de l’usager, etc.)?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0149591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fr-CA" sz="10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Est-ce que le besoin exprimé correspond à un objectif du PII/PSI en lien avec une HDV perturbée?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5690644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→"/>
                      </a:pPr>
                      <a:r>
                        <a:rPr lang="fr-CA" sz="10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Qu’est-ce qui a été tenté au préalable?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216242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→"/>
                      </a:pPr>
                      <a:r>
                        <a:rPr lang="fr-CA" sz="10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Qu’est-ce qui explique l’origine de la demande?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6135049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→"/>
                      </a:pPr>
                      <a:r>
                        <a:rPr lang="fr-CA" sz="10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Est-ce que c’est un besoin spécifique ou de nature spécialisée?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9683532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→"/>
                      </a:pPr>
                      <a:r>
                        <a:rPr lang="fr-CA" sz="10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 a-t-il d’autres ressources qui ont le mandat de répondre et qui devraient être sollicitées?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714553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fr-CA" sz="10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Quelles sont les interventions réalisées jusqu’à ce jour pour répondre à l’objectif?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3588415"/>
                  </a:ext>
                </a:extLst>
              </a:tr>
              <a:tr h="87984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fr-CA" sz="10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Est-ce que le programme sollicité à la capacité de répondre et dans quel délai?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555625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fr-CA" sz="900" i="1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Pénurie de main-d’œuvre, nombre d’usagers prioritaires dans le programme, niveau de compromission de l’usager versus les autres usagers en attente dans le programme, etc.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1432062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fr-CA" sz="1000" b="1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Identifier ensemble le type de collaboration et quelle modalité est possible?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8556851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→"/>
                      </a:pPr>
                      <a:r>
                        <a:rPr lang="fr-CA" sz="10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Continuité, complémentarité, consultation?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1398448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→"/>
                      </a:pPr>
                      <a:r>
                        <a:rPr lang="fr-CA" sz="10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Quelle est la planification des modalités retenues (</a:t>
                      </a:r>
                      <a:r>
                        <a:rPr lang="fr-CA" sz="1000" i="1">
                          <a:solidFill>
                            <a:srgbClr val="595959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échéancier / démarches</a:t>
                      </a:r>
                      <a:r>
                        <a:rPr lang="fr-CA" sz="10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058003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→"/>
                      </a:pPr>
                      <a:r>
                        <a:rPr lang="fr-CA" sz="100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Quelle sera la contribution du programme demandeur?</a:t>
                      </a:r>
                      <a:endParaRPr lang="fr-CA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F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1321788"/>
                  </a:ext>
                </a:extLst>
              </a:tr>
              <a:tr h="247232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Arial" panose="020B0604020202020204" pitchFamily="34" charset="0"/>
                        <a:buChar char="→"/>
                      </a:pPr>
                      <a:r>
                        <a:rPr lang="fr-CA" sz="1000" dirty="0">
                          <a:solidFill>
                            <a:srgbClr val="40404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Révision du PI de l’usager?</a:t>
                      </a:r>
                      <a:endParaRPr lang="fr-CA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929" marR="58929" marT="0" marB="0" anchor="ctr">
                    <a:lnL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176935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441679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124200" y="1709739"/>
            <a:ext cx="5386388" cy="2852737"/>
          </a:xfrm>
        </p:spPr>
        <p:txBody>
          <a:bodyPr/>
          <a:lstStyle/>
          <a:p>
            <a:r>
              <a:rPr lang="fr-CA" dirty="0" smtClean="0"/>
              <a:t>PROCESSUS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74898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80975" y="114299"/>
            <a:ext cx="8963023" cy="1163943"/>
          </a:xfrm>
        </p:spPr>
        <p:txBody>
          <a:bodyPr>
            <a:noAutofit/>
          </a:bodyPr>
          <a:lstStyle/>
          <a:p>
            <a:pPr algn="ctr"/>
            <a:r>
              <a:rPr lang="fr-CA" sz="3200" dirty="0"/>
              <a:t>DÉMARCHE POUR UNE DEMANDE DE SERVICE SPÉCIALISÉ </a:t>
            </a:r>
            <a:r>
              <a:rPr lang="fr-CA" sz="3200" dirty="0" smtClean="0"/>
              <a:t>INTERPROGRAMMES</a:t>
            </a:r>
            <a:endParaRPr lang="en-US" sz="3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15</a:t>
            </a:fld>
            <a:endParaRPr lang="fr-CA"/>
          </a:p>
        </p:txBody>
      </p:sp>
      <p:sp>
        <p:nvSpPr>
          <p:cNvPr id="6" name="Espace réservé du contenu 2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30128" y="3441426"/>
            <a:ext cx="7886700" cy="2497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4900">
              <a:lnSpc>
                <a:spcPct val="110000"/>
              </a:lnSpc>
            </a:pPr>
            <a:endParaRPr lang="fr-CA" sz="15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30" y="1425115"/>
            <a:ext cx="8401576" cy="430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860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16</a:t>
            </a:fld>
            <a:endParaRPr lang="fr-CA"/>
          </a:p>
        </p:txBody>
      </p:sp>
      <p:sp>
        <p:nvSpPr>
          <p:cNvPr id="9" name="Rectangle 8"/>
          <p:cNvSpPr/>
          <p:nvPr>
            <p:custDataLst>
              <p:tags r:id="rId3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pic>
        <p:nvPicPr>
          <p:cNvPr id="7" name="Image 6"/>
          <p:cNvPicPr/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582025" y="796631"/>
            <a:ext cx="561975" cy="15716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8" name="Rectangle 7"/>
          <p:cNvSpPr/>
          <p:nvPr>
            <p:custDataLst>
              <p:tags r:id="rId7"/>
            </p:custDataLst>
          </p:nvPr>
        </p:nvSpPr>
        <p:spPr>
          <a:xfrm>
            <a:off x="409575" y="456645"/>
            <a:ext cx="8107253" cy="876855"/>
          </a:xfrm>
          <a:prstGeom prst="rect">
            <a:avLst/>
          </a:prstGeom>
          <a:solidFill>
            <a:srgbClr val="D7EDF2"/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BESOIN RESSORTI DANS LE PROCESSUS DU PI/PSI QUI SERA DESSERVI PAR UN NOUVEAU PROGRAMME</a:t>
            </a:r>
          </a:p>
        </p:txBody>
      </p:sp>
      <p:sp>
        <p:nvSpPr>
          <p:cNvPr id="10" name="ZoneTexte 9"/>
          <p:cNvSpPr txBox="1"/>
          <p:nvPr>
            <p:custDataLst>
              <p:tags r:id="rId8"/>
            </p:custDataLst>
          </p:nvPr>
        </p:nvSpPr>
        <p:spPr>
          <a:xfrm>
            <a:off x="647700" y="4550053"/>
            <a:ext cx="3619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Continuité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Complémentarité</a:t>
            </a:r>
            <a:endParaRPr lang="fr-CA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923207620"/>
              </p:ext>
            </p:extLst>
          </p:nvPr>
        </p:nvGraphicFramePr>
        <p:xfrm>
          <a:off x="489085" y="2019631"/>
          <a:ext cx="8091250" cy="1685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name="Visio" r:id="rId14" imgW="9701212" imgH="2018538" progId="Visio.Drawing.11">
                  <p:embed/>
                </p:oleObj>
              </mc:Choice>
              <mc:Fallback>
                <p:oleObj name="Visio" r:id="rId14" imgW="9701212" imgH="2018538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085" y="2019631"/>
                        <a:ext cx="8091250" cy="16856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4420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17</a:t>
            </a:fld>
            <a:endParaRPr lang="fr-CA"/>
          </a:p>
        </p:txBody>
      </p:sp>
      <p:sp>
        <p:nvSpPr>
          <p:cNvPr id="9" name="Rectangle 8"/>
          <p:cNvSpPr/>
          <p:nvPr>
            <p:custDataLst>
              <p:tags r:id="rId2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pic>
        <p:nvPicPr>
          <p:cNvPr id="7" name="Image 6"/>
          <p:cNvPicPr/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582025" y="796631"/>
            <a:ext cx="561975" cy="15716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8" name="Rectangle 7"/>
          <p:cNvSpPr/>
          <p:nvPr>
            <p:custDataLst>
              <p:tags r:id="rId6"/>
            </p:custDataLst>
          </p:nvPr>
        </p:nvSpPr>
        <p:spPr>
          <a:xfrm>
            <a:off x="409575" y="456645"/>
            <a:ext cx="8107253" cy="876855"/>
          </a:xfrm>
          <a:prstGeom prst="rect">
            <a:avLst/>
          </a:prstGeom>
          <a:solidFill>
            <a:srgbClr val="FFBDBD"/>
          </a:solidFill>
          <a:ln>
            <a:solidFill>
              <a:srgbClr val="FFBDBD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BESOIN RESSORTI DANS LE PROCESSUS DU PI/PSI QUI SERA DESSERVI PAR UNE NOUVELLE DISCIPLINE</a:t>
            </a: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11" name="ZoneTexte 10"/>
          <p:cNvSpPr txBox="1"/>
          <p:nvPr>
            <p:custDataLst>
              <p:tags r:id="rId8"/>
            </p:custDataLst>
          </p:nvPr>
        </p:nvSpPr>
        <p:spPr>
          <a:xfrm>
            <a:off x="723899" y="5245100"/>
            <a:ext cx="40866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Complémentarité</a:t>
            </a:r>
            <a:endParaRPr lang="fr-CA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113" name="Picture 4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323" y="2019031"/>
            <a:ext cx="8287409" cy="2729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8420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18</a:t>
            </a:fld>
            <a:endParaRPr lang="fr-CA"/>
          </a:p>
        </p:txBody>
      </p:sp>
      <p:sp>
        <p:nvSpPr>
          <p:cNvPr id="9" name="Rectangle 8"/>
          <p:cNvSpPr/>
          <p:nvPr>
            <p:custDataLst>
              <p:tags r:id="rId2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8" name="Rectangle 7"/>
          <p:cNvSpPr/>
          <p:nvPr>
            <p:custDataLst>
              <p:tags r:id="rId5"/>
            </p:custDataLst>
          </p:nvPr>
        </p:nvSpPr>
        <p:spPr>
          <a:xfrm>
            <a:off x="409575" y="456645"/>
            <a:ext cx="8201025" cy="876855"/>
          </a:xfrm>
          <a:prstGeom prst="rect">
            <a:avLst/>
          </a:prstGeom>
          <a:solidFill>
            <a:srgbClr val="BAE18E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BESOIN RESSORTI DANS LE PROCESSUS DU PI/PSI QUI SERA DESSERVI PAR UNE CONSULTATION</a:t>
            </a: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10" name="ZoneTexte 9"/>
          <p:cNvSpPr txBox="1"/>
          <p:nvPr>
            <p:custDataLst>
              <p:tags r:id="rId8"/>
            </p:custDataLst>
          </p:nvPr>
        </p:nvSpPr>
        <p:spPr>
          <a:xfrm>
            <a:off x="825500" y="4978400"/>
            <a:ext cx="267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sz="2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Consultation</a:t>
            </a:r>
            <a:endParaRPr lang="fr-CA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137" name="Picture 41"/>
          <p:cNvPicPr>
            <a:picLocks noChangeAspect="1" noChangeArrowheads="1"/>
          </p:cNvPicPr>
          <p:nvPr>
            <p:custDataLst>
              <p:tags r:id="rId9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62" y="2279963"/>
            <a:ext cx="8393029" cy="127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081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19</a:t>
            </a:fld>
            <a:endParaRPr lang="fr-CA"/>
          </a:p>
        </p:txBody>
      </p:sp>
      <p:sp>
        <p:nvSpPr>
          <p:cNvPr id="9" name="Rectangle 8"/>
          <p:cNvSpPr/>
          <p:nvPr>
            <p:custDataLst>
              <p:tags r:id="rId3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2" name="Rectangle 2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8" name="Rectangle 7"/>
          <p:cNvSpPr/>
          <p:nvPr>
            <p:custDataLst>
              <p:tags r:id="rId6"/>
            </p:custDataLst>
          </p:nvPr>
        </p:nvSpPr>
        <p:spPr>
          <a:xfrm>
            <a:off x="409575" y="456645"/>
            <a:ext cx="8201025" cy="876855"/>
          </a:xfrm>
          <a:prstGeom prst="rect">
            <a:avLst/>
          </a:prstGeom>
          <a:solidFill>
            <a:srgbClr val="FFD75E"/>
          </a:solidFill>
          <a:ln>
            <a:solidFill>
              <a:srgbClr val="FFD75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7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BESOIN RESSORTI DANS LE PROCESSUS DU PI/PSI QUI SERA DESSERVI PAR NOS PARTENAIRES</a:t>
            </a: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10" name="Rectangle 4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graphicFrame>
        <p:nvGraphicFramePr>
          <p:cNvPr id="12" name="Objet 11"/>
          <p:cNvGraphicFramePr>
            <a:graphicFrameLocks noChangeAspect="1"/>
          </p:cNvGraphicFramePr>
          <p:nvPr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3585899343"/>
              </p:ext>
            </p:extLst>
          </p:nvPr>
        </p:nvGraphicFramePr>
        <p:xfrm>
          <a:off x="533399" y="2000250"/>
          <a:ext cx="4845939" cy="150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6" name="Visio" r:id="rId13" imgW="3059162" imgH="953262" progId="Visio.Drawing.11">
                  <p:embed/>
                </p:oleObj>
              </mc:Choice>
              <mc:Fallback>
                <p:oleObj name="Visio" r:id="rId13" imgW="3059162" imgH="953262" progId="Visio.Drawing.11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399" y="2000250"/>
                        <a:ext cx="4845939" cy="15049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957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>
            <p:custDataLst>
              <p:tags r:id="rId1"/>
            </p:custDataLst>
          </p:nvPr>
        </p:nvSpPr>
        <p:spPr>
          <a:xfrm>
            <a:off x="622300" y="1460500"/>
            <a:ext cx="62103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3400" indent="-533400">
              <a:buFont typeface="Wingdings" panose="05000000000000000000" pitchFamily="2" charset="2"/>
              <a:buChar char="Ø"/>
            </a:pPr>
            <a:r>
              <a:rPr lang="fr-CA" sz="3200" dirty="0" smtClean="0">
                <a:solidFill>
                  <a:schemeClr val="bg1"/>
                </a:solidFill>
              </a:rPr>
              <a:t>Méthodologie</a:t>
            </a:r>
          </a:p>
          <a:p>
            <a:pPr marL="533400" indent="-533400">
              <a:buFont typeface="Wingdings" panose="05000000000000000000" pitchFamily="2" charset="2"/>
              <a:buChar char="Ø"/>
            </a:pPr>
            <a:r>
              <a:rPr lang="fr-CA" sz="3200" dirty="0" smtClean="0">
                <a:solidFill>
                  <a:schemeClr val="bg1"/>
                </a:solidFill>
              </a:rPr>
              <a:t>Principes directeurs</a:t>
            </a:r>
          </a:p>
          <a:p>
            <a:pPr marL="533400" indent="-533400">
              <a:buFont typeface="Wingdings" panose="05000000000000000000" pitchFamily="2" charset="2"/>
              <a:buChar char="Ø"/>
            </a:pPr>
            <a:r>
              <a:rPr lang="fr-CA" sz="3200" dirty="0">
                <a:solidFill>
                  <a:schemeClr val="bg1"/>
                </a:solidFill>
              </a:rPr>
              <a:t>P</a:t>
            </a:r>
            <a:r>
              <a:rPr lang="fr-CA" sz="3200" dirty="0" smtClean="0">
                <a:solidFill>
                  <a:schemeClr val="bg1"/>
                </a:solidFill>
              </a:rPr>
              <a:t>résentation du processus</a:t>
            </a:r>
          </a:p>
          <a:p>
            <a:pPr marL="533400" indent="-533400">
              <a:buFont typeface="Wingdings" panose="05000000000000000000" pitchFamily="2" charset="2"/>
              <a:buChar char="Ø"/>
            </a:pPr>
            <a:r>
              <a:rPr lang="fr-CA" sz="3200" dirty="0" smtClean="0">
                <a:solidFill>
                  <a:schemeClr val="bg1"/>
                </a:solidFill>
              </a:rPr>
              <a:t>Présentation des outils</a:t>
            </a:r>
          </a:p>
          <a:p>
            <a:pPr marL="533400" indent="-533400">
              <a:buFont typeface="Wingdings" panose="05000000000000000000" pitchFamily="2" charset="2"/>
              <a:buChar char="Ø"/>
            </a:pPr>
            <a:r>
              <a:rPr lang="fr-CA" sz="3200" dirty="0" smtClean="0">
                <a:solidFill>
                  <a:schemeClr val="bg1"/>
                </a:solidFill>
              </a:rPr>
              <a:t>La suite…</a:t>
            </a:r>
          </a:p>
          <a:p>
            <a:pPr marL="533400" indent="-533400">
              <a:buFont typeface="Wingdings" panose="05000000000000000000" pitchFamily="2" charset="2"/>
              <a:buChar char="Ø"/>
            </a:pPr>
            <a:r>
              <a:rPr lang="fr-CA" sz="3200" dirty="0" smtClean="0">
                <a:solidFill>
                  <a:schemeClr val="bg1"/>
                </a:solidFill>
              </a:rPr>
              <a:t>Mot de la fin</a:t>
            </a:r>
            <a:endParaRPr lang="fr-C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1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1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20</a:t>
            </a:fld>
            <a:endParaRPr lang="fr-CA"/>
          </a:p>
        </p:txBody>
      </p:sp>
      <p:sp>
        <p:nvSpPr>
          <p:cNvPr id="9" name="Rectangle 8"/>
          <p:cNvSpPr/>
          <p:nvPr>
            <p:custDataLst>
              <p:tags r:id="rId2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2" name="Rectangle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8" name="Rectangle 7"/>
          <p:cNvSpPr/>
          <p:nvPr>
            <p:custDataLst>
              <p:tags r:id="rId5"/>
            </p:custDataLst>
          </p:nvPr>
        </p:nvSpPr>
        <p:spPr>
          <a:xfrm>
            <a:off x="409575" y="456645"/>
            <a:ext cx="8201025" cy="8768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1700" dirty="0" smtClean="0">
                <a:solidFill>
                  <a:schemeClr val="bg1"/>
                </a:solidFill>
              </a:rPr>
              <a:t>COMITÉ DE GESTION INTERPROGRAMMES</a:t>
            </a:r>
            <a:endParaRPr lang="fr-CA" sz="1700" dirty="0">
              <a:solidFill>
                <a:schemeClr val="bg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3" name="Rectangle 2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10" name="Rectangle 4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CA"/>
          </a:p>
        </p:txBody>
      </p:sp>
      <p:sp>
        <p:nvSpPr>
          <p:cNvPr id="7" name="Rectangle 6"/>
          <p:cNvSpPr/>
          <p:nvPr>
            <p:custDataLst>
              <p:tags r:id="rId9"/>
            </p:custDataLst>
          </p:nvPr>
        </p:nvSpPr>
        <p:spPr>
          <a:xfrm>
            <a:off x="495299" y="1776949"/>
            <a:ext cx="8048625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CA" sz="1500" dirty="0"/>
              <a:t>Lorsque suite aux </a:t>
            </a:r>
            <a:r>
              <a:rPr lang="fr-CA" sz="1500" dirty="0" smtClean="0"/>
              <a:t>discussions, </a:t>
            </a:r>
            <a:r>
              <a:rPr lang="fr-CA" sz="1500" dirty="0"/>
              <a:t>les intervenants et les chefs du programme d’origine et du nouveau programme ne s’entendent pas sur la réponse </a:t>
            </a:r>
            <a:r>
              <a:rPr lang="fr-CA" sz="1500" dirty="0" smtClean="0"/>
              <a:t>aux besoins ou sur l’admissibilité </a:t>
            </a:r>
            <a:r>
              <a:rPr lang="fr-CA" sz="1500" dirty="0"/>
              <a:t>au programme </a:t>
            </a:r>
            <a:r>
              <a:rPr lang="fr-CA" sz="1500" dirty="0" smtClean="0"/>
              <a:t>souhaité, </a:t>
            </a:r>
            <a:r>
              <a:rPr lang="fr-CA" sz="1500" dirty="0"/>
              <a:t>ils doivent se référer au </a:t>
            </a:r>
            <a:r>
              <a:rPr lang="fr-CA" sz="1500" i="1" dirty="0"/>
              <a:t>Comité </a:t>
            </a:r>
            <a:r>
              <a:rPr lang="fr-CA" sz="1500" i="1" dirty="0" smtClean="0"/>
              <a:t>de gestion interprogrammes</a:t>
            </a:r>
            <a:r>
              <a:rPr lang="fr-CA" sz="1500" dirty="0" smtClean="0"/>
              <a:t>.</a:t>
            </a:r>
            <a:endParaRPr lang="fr-CA" sz="1500" dirty="0"/>
          </a:p>
          <a:p>
            <a:pPr algn="just"/>
            <a:r>
              <a:rPr lang="fr-CA" sz="1500" dirty="0"/>
              <a:t> </a:t>
            </a:r>
          </a:p>
          <a:p>
            <a:pPr algn="just"/>
            <a:r>
              <a:rPr lang="fr-CA" sz="1500" dirty="0"/>
              <a:t>Le chef du programme d’origine dépose une demande au responsable du </a:t>
            </a:r>
            <a:r>
              <a:rPr lang="fr-CA" sz="1500" i="1" dirty="0"/>
              <a:t>Comité </a:t>
            </a:r>
            <a:r>
              <a:rPr lang="fr-CA" sz="1500" i="1" dirty="0" smtClean="0"/>
              <a:t>de gestion interprogrammes</a:t>
            </a:r>
            <a:r>
              <a:rPr lang="fr-CA" sz="1500" dirty="0" smtClean="0"/>
              <a:t> (modalité à définir).</a:t>
            </a:r>
          </a:p>
          <a:p>
            <a:pPr algn="just"/>
            <a:endParaRPr lang="fr-CA" sz="1500" dirty="0"/>
          </a:p>
          <a:p>
            <a:pPr algn="just"/>
            <a:r>
              <a:rPr lang="fr-CA" sz="1500" dirty="0"/>
              <a:t>Le </a:t>
            </a:r>
            <a:r>
              <a:rPr lang="fr-CA" sz="1500" i="1" dirty="0"/>
              <a:t>Comité </a:t>
            </a:r>
            <a:r>
              <a:rPr lang="fr-CA" sz="1500" i="1" dirty="0" smtClean="0"/>
              <a:t>de gestion interprogrammes</a:t>
            </a:r>
            <a:r>
              <a:rPr lang="fr-CA" sz="1500" dirty="0" smtClean="0"/>
              <a:t> </a:t>
            </a:r>
            <a:r>
              <a:rPr lang="fr-CA" sz="1500" dirty="0"/>
              <a:t>a lieu aux deux semaines, les lundis.  Les rencontres se font par téléphone</a:t>
            </a:r>
            <a:r>
              <a:rPr lang="fr-CA" sz="1500" dirty="0" smtClean="0"/>
              <a:t>.</a:t>
            </a:r>
          </a:p>
          <a:p>
            <a:pPr algn="just"/>
            <a:endParaRPr lang="fr-CA" sz="1500" dirty="0"/>
          </a:p>
          <a:p>
            <a:pPr algn="just"/>
            <a:r>
              <a:rPr lang="fr-CA" sz="1500" dirty="0" smtClean="0"/>
              <a:t>Les modalités de présentation des dossiers et de suivi sont à définir. </a:t>
            </a:r>
            <a:r>
              <a:rPr lang="fr-CA" sz="15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06896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124200" y="1709739"/>
            <a:ext cx="5386388" cy="2852737"/>
          </a:xfrm>
        </p:spPr>
        <p:txBody>
          <a:bodyPr/>
          <a:lstStyle/>
          <a:p>
            <a:r>
              <a:rPr lang="fr-CA" dirty="0" smtClean="0"/>
              <a:t>OUTILS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3354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22</a:t>
            </a:fld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28650" y="1748368"/>
            <a:ext cx="7888178" cy="4652432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fr-CA" sz="2000" b="1" dirty="0" smtClean="0">
                <a:solidFill>
                  <a:srgbClr val="BAE18F"/>
                </a:solidFill>
              </a:rPr>
              <a:t>DOCUMENT SYNTHÈSE DES PROGRAMMES DPD</a:t>
            </a:r>
            <a:endParaRPr lang="fr-CA" dirty="0" smtClean="0"/>
          </a:p>
          <a:p>
            <a:pPr algn="just">
              <a:lnSpc>
                <a:spcPct val="100000"/>
              </a:lnSpc>
            </a:pPr>
            <a:r>
              <a:rPr lang="fr-CA" sz="1600" dirty="0" smtClean="0"/>
              <a:t>Document rassemblant les 23 programmes offerts à la Direction des programmes déficiences</a:t>
            </a:r>
          </a:p>
          <a:p>
            <a:pPr algn="just">
              <a:lnSpc>
                <a:spcPct val="100000"/>
              </a:lnSpc>
            </a:pPr>
            <a:r>
              <a:rPr lang="fr-CA" sz="1600" dirty="0"/>
              <a:t>I</a:t>
            </a:r>
            <a:r>
              <a:rPr lang="fr-CA" sz="1600" dirty="0" smtClean="0"/>
              <a:t>nformations retrouvées dans chaque section du document:</a:t>
            </a:r>
          </a:p>
          <a:p>
            <a:pPr algn="just">
              <a:lnSpc>
                <a:spcPct val="120000"/>
              </a:lnSpc>
            </a:pPr>
            <a:endParaRPr lang="fr-CA" sz="800" dirty="0"/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A" sz="1600" dirty="0" smtClean="0"/>
              <a:t>Présentation des objectifs et activités du programme;</a:t>
            </a:r>
            <a:endParaRPr lang="fr-CA" sz="1600" dirty="0"/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A" sz="1600" dirty="0" smtClean="0"/>
              <a:t>Critères et diagnostics admissibles au programme;</a:t>
            </a:r>
            <a:endParaRPr lang="fr-CA" sz="1600" dirty="0"/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A" sz="1600" dirty="0"/>
              <a:t>Documents </a:t>
            </a:r>
            <a:r>
              <a:rPr lang="fr-CA" sz="1600" dirty="0" smtClean="0"/>
              <a:t>requis pour la demande interprogrammes;</a:t>
            </a:r>
            <a:endParaRPr lang="fr-CA" sz="1600" dirty="0"/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A" sz="1600" dirty="0" smtClean="0"/>
              <a:t>Particularités de la priorisation au programme;</a:t>
            </a:r>
            <a:endParaRPr lang="fr-CA" sz="1600" dirty="0"/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A" sz="1600" dirty="0" smtClean="0"/>
              <a:t>Autres informations pertinentes</a:t>
            </a:r>
            <a:r>
              <a:rPr lang="fr-CA" sz="1600" dirty="0"/>
              <a:t>.</a:t>
            </a:r>
            <a:endParaRPr lang="fr-CA" sz="1600" dirty="0" smtClean="0"/>
          </a:p>
          <a:p>
            <a:pPr marL="342900" indent="-3429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fr-CA" sz="1600" dirty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A" sz="1600" dirty="0" smtClean="0"/>
              <a:t>Annexes 1 et 2 = Liste des UA3 et des programmes services</a:t>
            </a:r>
            <a:r>
              <a:rPr lang="fr-CA" sz="1600" dirty="0" smtClean="0"/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fr-CA" sz="1600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A" sz="1600" dirty="0" smtClean="0"/>
              <a:t>Lien vers le document synthèse : </a:t>
            </a:r>
            <a:endParaRPr lang="fr-CA" sz="1600" dirty="0" smtClean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600" dirty="0">
                <a:solidFill>
                  <a:schemeClr val="tx1"/>
                </a:solidFill>
                <a:hlinkClick r:id="rId6"/>
              </a:rPr>
              <a:t>https://</a:t>
            </a:r>
            <a:r>
              <a:rPr lang="fr-CA" sz="1600" dirty="0" smtClean="0">
                <a:solidFill>
                  <a:schemeClr val="tx1"/>
                </a:solidFill>
                <a:hlinkClick r:id="rId6"/>
              </a:rPr>
              <a:t>intranet.cisssmo.rtss.qc.ca/fr/publications-et-documents/synthese-des-programmes-dpd</a:t>
            </a:r>
            <a:endParaRPr lang="fr-CA" sz="1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>
            <p:custDataLst>
              <p:tags r:id="rId3"/>
            </p:custDataLst>
          </p:nvPr>
        </p:nvSpPr>
        <p:spPr>
          <a:xfrm>
            <a:off x="630128" y="399495"/>
            <a:ext cx="7886700" cy="876855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OUTILS DISPONIBLES</a:t>
            </a:r>
            <a:endParaRPr lang="fr-CA" sz="3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0804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23</a:t>
            </a:fld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30128" y="1748367"/>
            <a:ext cx="7886700" cy="4747683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fr-CA" sz="2000" b="1" dirty="0" smtClean="0">
                <a:solidFill>
                  <a:srgbClr val="BAE18F"/>
                </a:solidFill>
              </a:rPr>
              <a:t>GUIDE DE LA DÉMARCHE D’UNE DEMANDE DE SERVICE SPÉCIALISÉ INTERPROGRAMMES</a:t>
            </a:r>
          </a:p>
          <a:p>
            <a:pPr algn="just">
              <a:lnSpc>
                <a:spcPct val="100000"/>
              </a:lnSpc>
            </a:pPr>
            <a:endParaRPr lang="fr-CA" sz="2000" dirty="0" smtClean="0"/>
          </a:p>
          <a:p>
            <a:pPr algn="just">
              <a:lnSpc>
                <a:spcPct val="100000"/>
              </a:lnSpc>
            </a:pPr>
            <a:r>
              <a:rPr lang="fr-CA" sz="1600" dirty="0" smtClean="0"/>
              <a:t>Document expliquant étape par étape les quatre options possibles lorsqu’un besoin est identifié dans le processus PI/PSI ainsi que la façon de compléter le document IP-01.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CA" sz="1600" dirty="0">
              <a:solidFill>
                <a:schemeClr val="tx1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600" dirty="0"/>
              <a:t>Lien vers le guide : </a:t>
            </a:r>
            <a:endParaRPr lang="fr-CA" sz="1600" dirty="0"/>
          </a:p>
          <a:p>
            <a:pPr>
              <a:lnSpc>
                <a:spcPct val="100000"/>
              </a:lnSpc>
            </a:pPr>
            <a:r>
              <a:rPr lang="fr-CA" sz="1600" dirty="0" smtClean="0">
                <a:hlinkClick r:id="rId6"/>
              </a:rPr>
              <a:t>https</a:t>
            </a:r>
            <a:r>
              <a:rPr lang="fr-CA" sz="1600" dirty="0">
                <a:hlinkClick r:id="rId6"/>
              </a:rPr>
              <a:t>://</a:t>
            </a:r>
            <a:r>
              <a:rPr lang="fr-CA" sz="1600" dirty="0" smtClean="0">
                <a:hlinkClick r:id="rId6"/>
              </a:rPr>
              <a:t>intranet.cisssmo.rtss.qc.ca/fr/publications-et-documents/guide-interprogrammes</a:t>
            </a:r>
            <a:endParaRPr lang="fr-CA" sz="1600" dirty="0" smtClean="0"/>
          </a:p>
          <a:p>
            <a:pPr>
              <a:lnSpc>
                <a:spcPct val="100000"/>
              </a:lnSpc>
            </a:pPr>
            <a:endParaRPr lang="fr-CA" sz="2000" dirty="0" smtClean="0"/>
          </a:p>
        </p:txBody>
      </p:sp>
      <p:sp>
        <p:nvSpPr>
          <p:cNvPr id="6" name="Rectangle 5"/>
          <p:cNvSpPr/>
          <p:nvPr>
            <p:custDataLst>
              <p:tags r:id="rId3"/>
            </p:custDataLst>
          </p:nvPr>
        </p:nvSpPr>
        <p:spPr>
          <a:xfrm>
            <a:off x="630128" y="399495"/>
            <a:ext cx="7886700" cy="876855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OUTILS DISPONIBLES</a:t>
            </a:r>
            <a:endParaRPr lang="fr-CA" sz="3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7736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24</a:t>
            </a:fld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30128" y="1748367"/>
            <a:ext cx="7886700" cy="474768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CA" sz="2000" b="1" dirty="0" smtClean="0">
                <a:solidFill>
                  <a:srgbClr val="BAE18F"/>
                </a:solidFill>
              </a:rPr>
              <a:t>NOUVEAU FORMULAIRE IP-01</a:t>
            </a:r>
          </a:p>
          <a:p>
            <a:pPr>
              <a:lnSpc>
                <a:spcPct val="100000"/>
              </a:lnSpc>
            </a:pPr>
            <a:endParaRPr lang="fr-CA" sz="2000" dirty="0" smtClean="0"/>
          </a:p>
          <a:p>
            <a:pPr algn="just">
              <a:lnSpc>
                <a:spcPct val="100000"/>
              </a:lnSpc>
            </a:pPr>
            <a:r>
              <a:rPr lang="fr-CA" sz="1600" dirty="0" smtClean="0"/>
              <a:t>Document électronique EXCEL à 6 onglets pour soutenir toutes les demandes de changement aux dossiers des usagers, incluant l’ajout d’un nouveau programme, d’un nouvel UA3, d’une nouvelle discipline, d’un changement d’adresse, etc.</a:t>
            </a:r>
          </a:p>
          <a:p>
            <a:pPr algn="just">
              <a:lnSpc>
                <a:spcPct val="100000"/>
              </a:lnSpc>
            </a:pPr>
            <a:r>
              <a:rPr lang="fr-CA" sz="1600" dirty="0" smtClean="0"/>
              <a:t>Un onglet en annexe sert à guider les utilisateurs dans le choix de l’UA3 lié au Programme-Service.</a:t>
            </a:r>
          </a:p>
          <a:p>
            <a:pPr algn="just">
              <a:lnSpc>
                <a:spcPct val="100000"/>
              </a:lnSpc>
            </a:pPr>
            <a:endParaRPr lang="fr-CA" sz="1600" dirty="0" smtClean="0"/>
          </a:p>
          <a:p>
            <a:pPr algn="just">
              <a:lnSpc>
                <a:spcPct val="100000"/>
              </a:lnSpc>
            </a:pPr>
            <a:r>
              <a:rPr lang="fr-CA" sz="1600" dirty="0"/>
              <a:t>L</a:t>
            </a:r>
            <a:r>
              <a:rPr lang="fr-CA" sz="1600" dirty="0" smtClean="0"/>
              <a:t>ien vers le </a:t>
            </a:r>
            <a:r>
              <a:rPr lang="fr-CA" sz="1600" dirty="0" smtClean="0"/>
              <a:t>formulaire :</a:t>
            </a:r>
          </a:p>
          <a:p>
            <a:pPr algn="just">
              <a:lnSpc>
                <a:spcPct val="100000"/>
              </a:lnSpc>
            </a:pPr>
            <a:r>
              <a:rPr lang="fr-CA" sz="1600" dirty="0">
                <a:hlinkClick r:id="rId6"/>
              </a:rPr>
              <a:t>https://</a:t>
            </a:r>
            <a:r>
              <a:rPr lang="fr-CA" sz="1600" dirty="0" smtClean="0">
                <a:hlinkClick r:id="rId6"/>
              </a:rPr>
              <a:t>intranet.cisssmo.rtss.qc.ca/fr/publications-et-documents/ip-01-formulaire</a:t>
            </a:r>
            <a:endParaRPr lang="fr-CA" sz="1600" dirty="0"/>
          </a:p>
        </p:txBody>
      </p:sp>
      <p:sp>
        <p:nvSpPr>
          <p:cNvPr id="6" name="Rectangle 5"/>
          <p:cNvSpPr/>
          <p:nvPr>
            <p:custDataLst>
              <p:tags r:id="rId3"/>
            </p:custDataLst>
          </p:nvPr>
        </p:nvSpPr>
        <p:spPr>
          <a:xfrm>
            <a:off x="630128" y="399495"/>
            <a:ext cx="7886700" cy="876855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OUTILS DISPONIBLES</a:t>
            </a:r>
            <a:endParaRPr lang="fr-CA" sz="3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2164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25</a:t>
            </a:fld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30128" y="1748367"/>
            <a:ext cx="7886700" cy="474768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fr-CA" sz="2000" b="1" dirty="0" smtClean="0">
                <a:solidFill>
                  <a:srgbClr val="BAE18F"/>
                </a:solidFill>
              </a:rPr>
              <a:t>PROJETS PILOTES POUR LES AGENTES ADMINISTRATIVES</a:t>
            </a:r>
          </a:p>
          <a:p>
            <a:pPr>
              <a:lnSpc>
                <a:spcPct val="100000"/>
              </a:lnSpc>
            </a:pPr>
            <a:endParaRPr lang="fr-CA" sz="2000" dirty="0" smtClean="0"/>
          </a:p>
          <a:p>
            <a:pPr algn="just">
              <a:lnSpc>
                <a:spcPct val="100000"/>
              </a:lnSpc>
            </a:pPr>
            <a:r>
              <a:rPr lang="fr-CA" sz="1600" dirty="0" smtClean="0"/>
              <a:t>Des projets pilotes ont été mis en place afin de valider les outils soutenant la démarche de demande de service spécialisé interprogrammes.</a:t>
            </a:r>
          </a:p>
          <a:p>
            <a:pPr algn="just">
              <a:lnSpc>
                <a:spcPct val="100000"/>
              </a:lnSpc>
            </a:pPr>
            <a:endParaRPr lang="fr-CA" sz="1600" dirty="0" smtClean="0"/>
          </a:p>
          <a:p>
            <a:pPr algn="just">
              <a:lnSpc>
                <a:spcPct val="100000"/>
              </a:lnSpc>
            </a:pPr>
            <a:r>
              <a:rPr lang="fr-CA" sz="1600" dirty="0" smtClean="0"/>
              <a:t>Le déploiement du formulaire IP-01 est en cours dans les trois composantes.  Les agentes administratives ont été formées. Des modalités de soutien et de validation de l’intégrité de données sont en place par l’équipe SIC.</a:t>
            </a:r>
          </a:p>
          <a:p>
            <a:pPr algn="just">
              <a:lnSpc>
                <a:spcPct val="100000"/>
              </a:lnSpc>
            </a:pPr>
            <a:endParaRPr lang="fr-CA" sz="1600" dirty="0"/>
          </a:p>
          <a:p>
            <a:pPr algn="just">
              <a:lnSpc>
                <a:spcPct val="100000"/>
              </a:lnSpc>
            </a:pPr>
            <a:r>
              <a:rPr lang="fr-CA" sz="1600" dirty="0" smtClean="0"/>
              <a:t>Les intervenants doivent utiliser le formulaire IP-01 pour leurs demandes de modification/ajout/fermeture au SIPAD.</a:t>
            </a:r>
            <a:endParaRPr lang="fr-CA" sz="1600" dirty="0"/>
          </a:p>
        </p:txBody>
      </p:sp>
      <p:sp>
        <p:nvSpPr>
          <p:cNvPr id="6" name="Rectangle 5"/>
          <p:cNvSpPr/>
          <p:nvPr>
            <p:custDataLst>
              <p:tags r:id="rId3"/>
            </p:custDataLst>
          </p:nvPr>
        </p:nvSpPr>
        <p:spPr>
          <a:xfrm>
            <a:off x="630128" y="399495"/>
            <a:ext cx="7886700" cy="876855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A" sz="3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OUTILS DISPONIBLES</a:t>
            </a:r>
            <a:endParaRPr lang="fr-CA" sz="30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904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124200" y="1709739"/>
            <a:ext cx="5386388" cy="2852737"/>
          </a:xfrm>
        </p:spPr>
        <p:txBody>
          <a:bodyPr/>
          <a:lstStyle/>
          <a:p>
            <a:r>
              <a:rPr lang="fr-CA" dirty="0" smtClean="0"/>
              <a:t>LA SUITE…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11413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>
            <p:custDataLst>
              <p:tags r:id="rId2"/>
            </p:custDataLst>
          </p:nvPr>
        </p:nvSpPr>
        <p:spPr>
          <a:xfrm>
            <a:off x="630128" y="399496"/>
            <a:ext cx="7886700" cy="829230"/>
          </a:xfrm>
          <a:prstGeom prst="rect">
            <a:avLst/>
          </a:prstGeom>
          <a:solidFill>
            <a:srgbClr val="CCE9AD"/>
          </a:solidFill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 dirty="0">
              <a:noFill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37838" y="412778"/>
            <a:ext cx="7867987" cy="807480"/>
          </a:xfrm>
        </p:spPr>
        <p:txBody>
          <a:bodyPr>
            <a:normAutofit/>
          </a:bodyPr>
          <a:lstStyle/>
          <a:p>
            <a:r>
              <a:rPr lang="en-US" dirty="0" err="1" smtClean="0"/>
              <a:t>Mise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place du </a:t>
            </a:r>
            <a:r>
              <a:rPr lang="en-US" dirty="0" err="1" smtClean="0"/>
              <a:t>processus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27</a:t>
            </a:fld>
            <a:endParaRPr lang="fr-CA"/>
          </a:p>
        </p:txBody>
      </p:sp>
      <p:sp>
        <p:nvSpPr>
          <p:cNvPr id="6" name="Espace réservé du contenu 2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30128" y="3441426"/>
            <a:ext cx="7886700" cy="24977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34900">
              <a:lnSpc>
                <a:spcPct val="110000"/>
              </a:lnSpc>
            </a:pPr>
            <a:endParaRPr lang="fr-CA" sz="1500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  <p:custDataLst>
              <p:tags r:id="rId6"/>
            </p:custDataLst>
          </p:nvPr>
        </p:nvSpPr>
        <p:spPr>
          <a:xfrm>
            <a:off x="628650" y="1405467"/>
            <a:ext cx="7886700" cy="4533699"/>
          </a:xfrm>
        </p:spPr>
        <p:txBody>
          <a:bodyPr>
            <a:normAutofit fontScale="92500" lnSpcReduction="20000"/>
          </a:bodyPr>
          <a:lstStyle/>
          <a:p>
            <a:endParaRPr lang="fr-CA" dirty="0" smtClean="0"/>
          </a:p>
          <a:p>
            <a:pPr algn="just"/>
            <a:r>
              <a:rPr lang="fr-CA" dirty="0" smtClean="0"/>
              <a:t>Afin de favoriser les échanges interprogrammes et la collaboration, il est important que tous les intervenants s’approprient le processus et les outils.</a:t>
            </a:r>
          </a:p>
          <a:p>
            <a:endParaRPr lang="fr-CA" dirty="0"/>
          </a:p>
          <a:p>
            <a:pPr algn="just"/>
            <a:r>
              <a:rPr lang="fr-CA" dirty="0" smtClean="0"/>
              <a:t>Les outils sont disponibles sur l’intranet :</a:t>
            </a:r>
            <a:endParaRPr lang="fr-CA" dirty="0"/>
          </a:p>
          <a:p>
            <a:r>
              <a:rPr lang="fr-CA" u="sng" dirty="0">
                <a:solidFill>
                  <a:srgbClr val="0070C0"/>
                </a:solidFill>
                <a:hlinkClick r:id="rId10"/>
              </a:rPr>
              <a:t>https://intranet.cisssmo.rtss.qc.ca/fr/recherche/1?s=ip-01&amp;t=&amp;d</a:t>
            </a:r>
            <a:r>
              <a:rPr lang="fr-CA" u="sng" dirty="0" smtClean="0">
                <a:solidFill>
                  <a:srgbClr val="0070C0"/>
                </a:solidFill>
              </a:rPr>
              <a:t>=</a:t>
            </a:r>
          </a:p>
          <a:p>
            <a:endParaRPr lang="fr-CA" dirty="0"/>
          </a:p>
          <a:p>
            <a:pPr algn="just"/>
            <a:r>
              <a:rPr lang="fr-CA" dirty="0" smtClean="0"/>
              <a:t>Les mots clés pour une recherche intranet sont: </a:t>
            </a:r>
            <a:r>
              <a:rPr lang="fr-CA" dirty="0" err="1"/>
              <a:t>interprogramme</a:t>
            </a:r>
            <a:r>
              <a:rPr lang="fr-CA" dirty="0"/>
              <a:t> et IP-01</a:t>
            </a:r>
            <a:r>
              <a:rPr lang="fr-CA" dirty="0" smtClean="0"/>
              <a:t>.</a:t>
            </a:r>
          </a:p>
          <a:p>
            <a:pPr algn="just"/>
            <a:endParaRPr lang="fr-CA" dirty="0" smtClean="0"/>
          </a:p>
          <a:p>
            <a:pPr algn="just"/>
            <a:r>
              <a:rPr lang="fr-CA" dirty="0" smtClean="0"/>
              <a:t>Nous nous sommes dotés d’un mécanisme de révision en juin de chaque année. 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1015068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124200" y="1709739"/>
            <a:ext cx="5386388" cy="2852737"/>
          </a:xfrm>
        </p:spPr>
        <p:txBody>
          <a:bodyPr/>
          <a:lstStyle/>
          <a:p>
            <a:r>
              <a:rPr lang="fr-CA" dirty="0" smtClean="0"/>
              <a:t>MERCI !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22586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124200" y="1709739"/>
            <a:ext cx="5386388" cy="2852737"/>
          </a:xfrm>
        </p:spPr>
        <p:txBody>
          <a:bodyPr>
            <a:normAutofit/>
          </a:bodyPr>
          <a:lstStyle/>
          <a:p>
            <a:r>
              <a:rPr lang="fr-CA" sz="4800" dirty="0" smtClean="0"/>
              <a:t>MÉTHODOLOGIE</a:t>
            </a:r>
            <a:endParaRPr lang="fr-CA" sz="4800" dirty="0"/>
          </a:p>
        </p:txBody>
      </p:sp>
    </p:spTree>
    <p:extLst>
      <p:ext uri="{BB962C8B-B14F-4D97-AF65-F5344CB8AC3E}">
        <p14:creationId xmlns:p14="http://schemas.microsoft.com/office/powerpoint/2010/main" val="204817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4</a:t>
            </a:fld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30128" y="1609724"/>
            <a:ext cx="3789601" cy="3524081"/>
          </a:xfrm>
        </p:spPr>
        <p:txBody>
          <a:bodyPr/>
          <a:lstStyle/>
          <a:p>
            <a:r>
              <a:rPr lang="fr-CA" sz="2200" dirty="0" smtClean="0"/>
              <a:t>Un comité composé de 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CA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Coordonnateurs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Chefs de programme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Agentes administratives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Agente de gestion</a:t>
            </a:r>
          </a:p>
          <a:p>
            <a:endParaRPr lang="fr-CA" sz="140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1"/>
            <p:custDataLst>
              <p:tags r:id="rId3"/>
            </p:custDataLst>
          </p:nvPr>
        </p:nvSpPr>
        <p:spPr>
          <a:xfrm>
            <a:off x="4681411" y="1609724"/>
            <a:ext cx="3789601" cy="454342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2200" dirty="0" smtClean="0"/>
              <a:t>Membres du comité 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CA" sz="12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Élodie Bergeron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Caroline Bouffard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Marie-</a:t>
            </a:r>
            <a:r>
              <a:rPr lang="fr-CA" sz="1300" dirty="0"/>
              <a:t>È</a:t>
            </a:r>
            <a:r>
              <a:rPr lang="fr-CA" sz="1300" dirty="0" smtClean="0"/>
              <a:t>ve Garon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Maryse Carrier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Marie-Claude Charrette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Andrée Cotton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Manon </a:t>
            </a:r>
            <a:r>
              <a:rPr lang="fr-CA" sz="1300" dirty="0" err="1" smtClean="0"/>
              <a:t>Denischuck</a:t>
            </a:r>
            <a:endParaRPr lang="fr-CA" sz="13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Serge </a:t>
            </a:r>
            <a:r>
              <a:rPr lang="fr-CA" sz="1300" dirty="0" err="1" smtClean="0"/>
              <a:t>Galarneau</a:t>
            </a:r>
            <a:endParaRPr lang="fr-CA" sz="13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Catherine Joly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Isabelle </a:t>
            </a:r>
            <a:r>
              <a:rPr lang="fr-CA" sz="1300" dirty="0" err="1" smtClean="0"/>
              <a:t>Lavallée</a:t>
            </a:r>
            <a:endParaRPr lang="fr-CA" sz="13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Chloé Lefebvre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Simon Lemire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Victoria Lussier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err="1" smtClean="0"/>
              <a:t>Ysabelle</a:t>
            </a:r>
            <a:r>
              <a:rPr lang="fr-CA" sz="1300" dirty="0" smtClean="0"/>
              <a:t> </a:t>
            </a:r>
            <a:r>
              <a:rPr lang="fr-CA" sz="1300" dirty="0" err="1" smtClean="0"/>
              <a:t>Marleau</a:t>
            </a:r>
            <a:endParaRPr lang="fr-CA" sz="1300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France Martineau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Christine Mills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Nathalie Pepper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Laurence </a:t>
            </a:r>
            <a:r>
              <a:rPr lang="fr-CA" sz="1300" dirty="0" err="1" smtClean="0"/>
              <a:t>Pérusse</a:t>
            </a:r>
            <a:r>
              <a:rPr lang="fr-CA" sz="1300" dirty="0" smtClean="0"/>
              <a:t>-Tardif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Vincent Robichaud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sz="1300" dirty="0" smtClean="0"/>
              <a:t>Sonia B. Veilleux</a:t>
            </a:r>
            <a:endParaRPr lang="fr-CA" sz="1300" dirty="0"/>
          </a:p>
        </p:txBody>
      </p:sp>
      <p:sp>
        <p:nvSpPr>
          <p:cNvPr id="6" name="Rectangle 5"/>
          <p:cNvSpPr/>
          <p:nvPr>
            <p:custDataLst>
              <p:tags r:id="rId4"/>
            </p:custDataLst>
          </p:nvPr>
        </p:nvSpPr>
        <p:spPr>
          <a:xfrm>
            <a:off x="630128" y="541536"/>
            <a:ext cx="7886700" cy="753864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48841" y="541536"/>
            <a:ext cx="7867987" cy="807480"/>
          </a:xfrm>
        </p:spPr>
        <p:txBody>
          <a:bodyPr/>
          <a:lstStyle/>
          <a:p>
            <a:r>
              <a:rPr lang="fr-CA" dirty="0" smtClean="0"/>
              <a:t>MÉTHODOLOGIE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1029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  <p:custDataLst>
              <p:tags r:id="rId1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5</a:t>
            </a:fld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48841" y="1743834"/>
            <a:ext cx="7936359" cy="450242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dirty="0" smtClean="0"/>
              <a:t>Mandat du comité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A" sz="2000" dirty="0" smtClean="0"/>
              <a:t>Recommander au comité interprogrammes des modalités portant sur l’ajout de programme, de discipline et de demandes de consultation, dans le but d’améliorer la continuité de service entre les différents programmes.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fr-CA" sz="22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fr-CA" dirty="0" smtClean="0"/>
              <a:t>Livrables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A" sz="2000" dirty="0" smtClean="0"/>
              <a:t>Cartographie du processus de demandes </a:t>
            </a:r>
            <a:r>
              <a:rPr lang="fr-CA" sz="2000" dirty="0" err="1" smtClean="0"/>
              <a:t>interprogrammes</a:t>
            </a:r>
            <a:r>
              <a:rPr lang="fr-CA" sz="2000" dirty="0" smtClean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A" sz="2000" dirty="0" smtClean="0"/>
              <a:t>Réalisation d’un document synthèse des programmes.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A" sz="2000" dirty="0" smtClean="0"/>
              <a:t>Formulaire unique de modification d’UA3.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fr-CA" sz="2000" dirty="0" smtClean="0"/>
              <a:t>Plan de communication et modalités de diffusion.</a:t>
            </a:r>
          </a:p>
        </p:txBody>
      </p:sp>
      <p:sp>
        <p:nvSpPr>
          <p:cNvPr id="6" name="Rectangle 5"/>
          <p:cNvSpPr/>
          <p:nvPr>
            <p:custDataLst>
              <p:tags r:id="rId3"/>
            </p:custDataLst>
          </p:nvPr>
        </p:nvSpPr>
        <p:spPr>
          <a:xfrm>
            <a:off x="630128" y="541536"/>
            <a:ext cx="7886700" cy="753864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48841" y="541536"/>
            <a:ext cx="7867987" cy="807480"/>
          </a:xfrm>
        </p:spPr>
        <p:txBody>
          <a:bodyPr/>
          <a:lstStyle/>
          <a:p>
            <a:r>
              <a:rPr lang="fr-CA" dirty="0" smtClean="0"/>
              <a:t>MÉTHODOLOGIE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16361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3124200" y="1709739"/>
            <a:ext cx="5386388" cy="2852737"/>
          </a:xfrm>
        </p:spPr>
        <p:txBody>
          <a:bodyPr/>
          <a:lstStyle/>
          <a:p>
            <a:r>
              <a:rPr lang="fr-CA" dirty="0" smtClean="0"/>
              <a:t>PRINCIPES DIRECTEURS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36254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  <p:custDataLst>
              <p:tags r:id="rId2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pPr/>
              <a:t>7</a:t>
            </a:fld>
            <a:endParaRPr lang="fr-CA"/>
          </a:p>
        </p:txBody>
      </p:sp>
      <p:pic>
        <p:nvPicPr>
          <p:cNvPr id="6146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72" y="288813"/>
            <a:ext cx="8003637" cy="6224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4590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>
            <p:custDataLst>
              <p:tags r:id="rId1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5" name="Rectangle 4"/>
          <p:cNvSpPr/>
          <p:nvPr>
            <p:custDataLst>
              <p:tags r:id="rId2"/>
            </p:custDataLst>
          </p:nvPr>
        </p:nvSpPr>
        <p:spPr>
          <a:xfrm>
            <a:off x="630128" y="541536"/>
            <a:ext cx="7886700" cy="1116000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19679" y="1930400"/>
            <a:ext cx="7886700" cy="4026517"/>
          </a:xfrm>
        </p:spPr>
        <p:txBody>
          <a:bodyPr>
            <a:noAutofit/>
          </a:bodyPr>
          <a:lstStyle/>
          <a:p>
            <a:pPr marL="234900" algn="just">
              <a:lnSpc>
                <a:spcPct val="120000"/>
              </a:lnSpc>
            </a:pPr>
            <a:r>
              <a:rPr lang="fr-CA" sz="1600" b="1" dirty="0"/>
              <a:t>PRINCIPES DIRECTEURS GÉNÉRAUX </a:t>
            </a:r>
            <a:endParaRPr lang="fr-CA" sz="1600" dirty="0" smtClean="0"/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600" dirty="0" smtClean="0"/>
              <a:t>La </a:t>
            </a:r>
            <a:r>
              <a:rPr lang="fr-CA" sz="1600" dirty="0"/>
              <a:t>réponse aux besoins de l’usager et </a:t>
            </a:r>
            <a:r>
              <a:rPr lang="fr-CA" sz="1600" dirty="0" smtClean="0"/>
              <a:t>de ses </a:t>
            </a:r>
            <a:r>
              <a:rPr lang="fr-CA" sz="1600" dirty="0"/>
              <a:t>proches est au centre de nos préoccupations.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600" dirty="0" smtClean="0"/>
              <a:t>Le </a:t>
            </a:r>
            <a:r>
              <a:rPr lang="fr-CA" sz="1600" dirty="0"/>
              <a:t>plan d’intervention de l’usager, dans lequel on retrouve les objectifs liés aux habitudes de vie perturbées significatives pour lui, sert de pierre angulaire à la collaboration interprogrammes.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600" dirty="0" smtClean="0"/>
              <a:t>Des </a:t>
            </a:r>
            <a:r>
              <a:rPr lang="fr-CA" sz="1600" dirty="0"/>
              <a:t>liens de communication rapides, fluides, centrés sur les besoins de la clientèle sont assurés. </a:t>
            </a:r>
          </a:p>
          <a:p>
            <a:pPr marL="342900" indent="-108000" algn="just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fr-CA" sz="1600" dirty="0" smtClean="0"/>
              <a:t>Une </a:t>
            </a:r>
            <a:r>
              <a:rPr lang="fr-CA" sz="1600" dirty="0"/>
              <a:t>juste et exhaustive connaissance de l’offre de service et des modalités d’accès des différents programmes de la direction est requise. </a:t>
            </a:r>
            <a:endParaRPr lang="fr-CA" sz="15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8</a:t>
            </a:fld>
            <a:endParaRPr lang="fr-CA"/>
          </a:p>
        </p:txBody>
      </p:sp>
      <p:sp>
        <p:nvSpPr>
          <p:cNvPr id="9" name="ZoneTexte 8"/>
          <p:cNvSpPr txBox="1"/>
          <p:nvPr>
            <p:custDataLst>
              <p:tags r:id="rId5"/>
            </p:custDataLst>
          </p:nvPr>
        </p:nvSpPr>
        <p:spPr>
          <a:xfrm>
            <a:off x="639003" y="531370"/>
            <a:ext cx="77060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b="1" dirty="0" smtClean="0"/>
              <a:t>PRINCIPES DE LA COLLABORATION INTERPROGRAMMES</a:t>
            </a:r>
          </a:p>
        </p:txBody>
      </p:sp>
      <p:pic>
        <p:nvPicPr>
          <p:cNvPr id="11" name="Image 10"/>
          <p:cNvPicPr/>
          <p:nvPr>
            <p:custDataLst>
              <p:tags r:id="rId6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582025" y="1515723"/>
            <a:ext cx="561975" cy="1571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358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>
            <p:custDataLst>
              <p:tags r:id="rId1"/>
            </p:custDataLst>
          </p:nvPr>
        </p:nvSpPr>
        <p:spPr>
          <a:xfrm>
            <a:off x="7315200" y="5956917"/>
            <a:ext cx="1633491" cy="7457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37435" y="1914064"/>
            <a:ext cx="7886700" cy="4433463"/>
          </a:xfrm>
        </p:spPr>
        <p:txBody>
          <a:bodyPr>
            <a:noAutofit/>
          </a:bodyPr>
          <a:lstStyle/>
          <a:p>
            <a:pPr marL="234900" algn="just">
              <a:lnSpc>
                <a:spcPct val="120000"/>
              </a:lnSpc>
            </a:pPr>
            <a:r>
              <a:rPr lang="fr-CA" sz="1500" b="1" dirty="0" smtClean="0"/>
              <a:t>PRINCIPES DIRECTEURS GÉNÉRAUX  (SUITE)</a:t>
            </a:r>
            <a:endParaRPr lang="fr-CA" sz="15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EC1A4259-C848-47AA-8FC5-63A0EB1896A5}" type="slidenum">
              <a:rPr lang="fr-CA" smtClean="0"/>
              <a:t>9</a:t>
            </a:fld>
            <a:endParaRPr lang="fr-CA"/>
          </a:p>
        </p:txBody>
      </p:sp>
      <p:sp>
        <p:nvSpPr>
          <p:cNvPr id="11" name="Rectangle 10"/>
          <p:cNvSpPr/>
          <p:nvPr>
            <p:custDataLst>
              <p:tags r:id="rId4"/>
            </p:custDataLst>
          </p:nvPr>
        </p:nvSpPr>
        <p:spPr>
          <a:xfrm>
            <a:off x="630128" y="541536"/>
            <a:ext cx="7886700" cy="1116000"/>
          </a:xfrm>
          <a:prstGeom prst="rect">
            <a:avLst/>
          </a:prstGeom>
          <a:solidFill>
            <a:srgbClr val="CCE9AD"/>
          </a:solidFill>
          <a:ln>
            <a:solidFill>
              <a:srgbClr val="BAE18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>
              <a:noFill/>
            </a:endParaRPr>
          </a:p>
        </p:txBody>
      </p:sp>
      <p:sp>
        <p:nvSpPr>
          <p:cNvPr id="12" name="ZoneTexte 11"/>
          <p:cNvSpPr txBox="1"/>
          <p:nvPr>
            <p:custDataLst>
              <p:tags r:id="rId5"/>
            </p:custDataLst>
          </p:nvPr>
        </p:nvSpPr>
        <p:spPr>
          <a:xfrm>
            <a:off x="639003" y="531370"/>
            <a:ext cx="77060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3200" b="1" dirty="0" smtClean="0"/>
              <a:t>PRINCIPES DE LA COLLABORATION INTERPROGRAMME</a:t>
            </a:r>
          </a:p>
        </p:txBody>
      </p:sp>
      <p:pic>
        <p:nvPicPr>
          <p:cNvPr id="13" name="Image 12"/>
          <p:cNvPicPr/>
          <p:nvPr>
            <p:custDataLst>
              <p:tags r:id="rId6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69970" y="5286375"/>
            <a:ext cx="1123950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>
            <p:custDataLst>
              <p:tags r:id="rId7"/>
            </p:custDataLst>
          </p:nvPr>
        </p:nvSpPr>
        <p:spPr>
          <a:xfrm>
            <a:off x="576370" y="2422558"/>
            <a:ext cx="7879393" cy="2417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108000"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CA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Les décisions cliniques prises par les intervenants et les gestionnaires, avec les usagers, s’appuient sur les valeurs du CISSSMO et la vision de la DPD. </a:t>
            </a:r>
          </a:p>
          <a:p>
            <a:pPr marL="342900" indent="-108000"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CA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L’imputabilité du bon fonctionnement de la collaboration est </a:t>
            </a:r>
            <a:r>
              <a:rPr lang="fr-CA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partagée par </a:t>
            </a:r>
            <a:r>
              <a:rPr lang="fr-CA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l’ensemble du personnel en fonction des responsabilités qui leur incombent.</a:t>
            </a:r>
          </a:p>
          <a:p>
            <a:pPr marL="342900" indent="-108000" algn="just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fr-CA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L’approche patient-partenaire et le principe d’autodétermination prévalent. L’usager et ses proches demeurent responsables de leur projet et de leurs communications avec les intervenants des différents programmes</a:t>
            </a:r>
          </a:p>
        </p:txBody>
      </p:sp>
    </p:spTree>
    <p:extLst>
      <p:ext uri="{BB962C8B-B14F-4D97-AF65-F5344CB8AC3E}">
        <p14:creationId xmlns:p14="http://schemas.microsoft.com/office/powerpoint/2010/main" val="216154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heme/theme1.xml><?xml version="1.0" encoding="utf-8"?>
<a:theme xmlns:a="http://schemas.openxmlformats.org/drawingml/2006/main" name="Titre et contenu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hème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1344</TotalTime>
  <Words>1458</Words>
  <Application>Microsoft Office PowerPoint</Application>
  <PresentationFormat>Affichage à l'écran (4:3)</PresentationFormat>
  <Paragraphs>215</Paragraphs>
  <Slides>28</Slides>
  <Notes>26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4" baseType="lpstr">
      <vt:lpstr>Arial</vt:lpstr>
      <vt:lpstr>Calibri</vt:lpstr>
      <vt:lpstr>Times New Roman</vt:lpstr>
      <vt:lpstr>Wingdings</vt:lpstr>
      <vt:lpstr>Titre et contenu</vt:lpstr>
      <vt:lpstr>Visio</vt:lpstr>
      <vt:lpstr>Modalités de collaboration interprogrammes  à la DPD </vt:lpstr>
      <vt:lpstr>Présentation PowerPoint</vt:lpstr>
      <vt:lpstr>MÉTHODOLOGIE</vt:lpstr>
      <vt:lpstr>MÉTHODOLOGIE</vt:lpstr>
      <vt:lpstr>MÉTHODOLOGIE</vt:lpstr>
      <vt:lpstr>PRINCIPES DIRECTEURS</vt:lpstr>
      <vt:lpstr>Présentation PowerPoint</vt:lpstr>
      <vt:lpstr>Présentation PowerPoint</vt:lpstr>
      <vt:lpstr>Présentation PowerPoint</vt:lpstr>
      <vt:lpstr>CONTINUITÉ</vt:lpstr>
      <vt:lpstr>COMPLÉMENTARITÉ </vt:lpstr>
      <vt:lpstr>CONSULTATION  </vt:lpstr>
      <vt:lpstr>Présentation PowerPoint</vt:lpstr>
      <vt:lpstr>PROCESSUS</vt:lpstr>
      <vt:lpstr>DÉMARCHE POUR UNE DEMANDE DE SERVICE SPÉCIALISÉ INTERPROGRAMMES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OUTILS</vt:lpstr>
      <vt:lpstr>Présentation PowerPoint</vt:lpstr>
      <vt:lpstr>Présentation PowerPoint</vt:lpstr>
      <vt:lpstr>Présentation PowerPoint</vt:lpstr>
      <vt:lpstr>Présentation PowerPoint</vt:lpstr>
      <vt:lpstr>LA SUITE…</vt:lpstr>
      <vt:lpstr>Mise en place du processus</vt:lpstr>
      <vt:lpstr>MERCI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Champagne, Alexandra</cp:lastModifiedBy>
  <cp:revision>130</cp:revision>
  <cp:lastPrinted>2019-03-18T14:16:57Z</cp:lastPrinted>
  <dcterms:created xsi:type="dcterms:W3CDTF">2015-08-07T15:05:58Z</dcterms:created>
  <dcterms:modified xsi:type="dcterms:W3CDTF">2019-12-12T15:58:56Z</dcterms:modified>
</cp:coreProperties>
</file>