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3" r:id="rId3"/>
  </p:sldMasterIdLst>
  <p:notesMasterIdLst>
    <p:notesMasterId r:id="rId80"/>
  </p:notesMasterIdLst>
  <p:sldIdLst>
    <p:sldId id="257" r:id="rId4"/>
    <p:sldId id="553" r:id="rId5"/>
    <p:sldId id="258" r:id="rId6"/>
    <p:sldId id="383" r:id="rId7"/>
    <p:sldId id="386" r:id="rId8"/>
    <p:sldId id="387" r:id="rId9"/>
    <p:sldId id="526" r:id="rId10"/>
    <p:sldId id="388" r:id="rId11"/>
    <p:sldId id="501" r:id="rId12"/>
    <p:sldId id="502" r:id="rId13"/>
    <p:sldId id="503" r:id="rId14"/>
    <p:sldId id="564" r:id="rId15"/>
    <p:sldId id="565" r:id="rId16"/>
    <p:sldId id="529" r:id="rId17"/>
    <p:sldId id="539" r:id="rId18"/>
    <p:sldId id="540" r:id="rId19"/>
    <p:sldId id="557" r:id="rId20"/>
    <p:sldId id="499" r:id="rId21"/>
    <p:sldId id="555" r:id="rId22"/>
    <p:sldId id="541" r:id="rId23"/>
    <p:sldId id="566" r:id="rId24"/>
    <p:sldId id="571" r:id="rId25"/>
    <p:sldId id="572" r:id="rId26"/>
    <p:sldId id="574" r:id="rId27"/>
    <p:sldId id="542" r:id="rId28"/>
    <p:sldId id="576" r:id="rId29"/>
    <p:sldId id="579" r:id="rId30"/>
    <p:sldId id="543" r:id="rId31"/>
    <p:sldId id="544" r:id="rId32"/>
    <p:sldId id="577" r:id="rId33"/>
    <p:sldId id="578" r:id="rId34"/>
    <p:sldId id="538" r:id="rId35"/>
    <p:sldId id="623" r:id="rId36"/>
    <p:sldId id="582" r:id="rId37"/>
    <p:sldId id="630" r:id="rId38"/>
    <p:sldId id="631" r:id="rId39"/>
    <p:sldId id="632" r:id="rId40"/>
    <p:sldId id="633" r:id="rId41"/>
    <p:sldId id="581" r:id="rId42"/>
    <p:sldId id="583" r:id="rId43"/>
    <p:sldId id="584" r:id="rId44"/>
    <p:sldId id="585" r:id="rId45"/>
    <p:sldId id="586" r:id="rId46"/>
    <p:sldId id="592" r:id="rId47"/>
    <p:sldId id="588" r:id="rId48"/>
    <p:sldId id="613" r:id="rId49"/>
    <p:sldId id="589" r:id="rId50"/>
    <p:sldId id="590" r:id="rId51"/>
    <p:sldId id="591" r:id="rId52"/>
    <p:sldId id="594" r:id="rId53"/>
    <p:sldId id="595" r:id="rId54"/>
    <p:sldId id="596" r:id="rId55"/>
    <p:sldId id="597" r:id="rId56"/>
    <p:sldId id="598" r:id="rId57"/>
    <p:sldId id="599" r:id="rId58"/>
    <p:sldId id="600" r:id="rId59"/>
    <p:sldId id="601" r:id="rId60"/>
    <p:sldId id="602" r:id="rId61"/>
    <p:sldId id="612" r:id="rId62"/>
    <p:sldId id="615" r:id="rId63"/>
    <p:sldId id="614" r:id="rId64"/>
    <p:sldId id="616" r:id="rId65"/>
    <p:sldId id="605" r:id="rId66"/>
    <p:sldId id="606" r:id="rId67"/>
    <p:sldId id="618" r:id="rId68"/>
    <p:sldId id="607" r:id="rId69"/>
    <p:sldId id="617" r:id="rId70"/>
    <p:sldId id="527" r:id="rId71"/>
    <p:sldId id="308" r:id="rId72"/>
    <p:sldId id="309" r:id="rId73"/>
    <p:sldId id="624" r:id="rId74"/>
    <p:sldId id="625" r:id="rId75"/>
    <p:sldId id="626" r:id="rId76"/>
    <p:sldId id="627" r:id="rId77"/>
    <p:sldId id="628" r:id="rId78"/>
    <p:sldId id="629" r:id="rId7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426" autoAdjust="0"/>
    <p:restoredTop sz="94660"/>
  </p:normalViewPr>
  <p:slideViewPr>
    <p:cSldViewPr>
      <p:cViewPr varScale="1">
        <p:scale>
          <a:sx n="65" d="100"/>
          <a:sy n="65" d="100"/>
        </p:scale>
        <p:origin x="1632" y="44"/>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85" d="100"/>
          <a:sy n="85" d="100"/>
        </p:scale>
        <p:origin x="-382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genvi\Desktop\2019%20WORK%20LOG.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barChart>
        <c:barDir val="col"/>
        <c:grouping val="clustered"/>
        <c:varyColors val="0"/>
        <c:ser>
          <c:idx val="0"/>
          <c:order val="0"/>
          <c:tx>
            <c:strRef>
              <c:f>Feuil1!$B$1</c:f>
              <c:strCache>
                <c:ptCount val="1"/>
                <c:pt idx="0">
                  <c:v>British-Columbia</c:v>
                </c:pt>
              </c:strCache>
            </c:strRef>
          </c:tx>
          <c:spPr>
            <a:solidFill>
              <a:schemeClr val="dk1">
                <a:tint val="885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Feuil1!$A$2:$A$4</c:f>
              <c:strCache>
                <c:ptCount val="3"/>
                <c:pt idx="0">
                  <c:v>Current users </c:v>
                </c:pt>
                <c:pt idx="1">
                  <c:v>Intermittent users</c:v>
                </c:pt>
                <c:pt idx="2">
                  <c:v>Non-users</c:v>
                </c:pt>
              </c:strCache>
            </c:strRef>
          </c:cat>
          <c:val>
            <c:numRef>
              <c:f>Feuil1!$B$2:$B$4</c:f>
              <c:numCache>
                <c:formatCode>0.0%</c:formatCode>
                <c:ptCount val="3"/>
                <c:pt idx="0">
                  <c:v>0.55700000000000005</c:v>
                </c:pt>
                <c:pt idx="1">
                  <c:v>0.193</c:v>
                </c:pt>
                <c:pt idx="2">
                  <c:v>0.25</c:v>
                </c:pt>
              </c:numCache>
            </c:numRef>
          </c:val>
          <c:extLst>
            <c:ext xmlns:c16="http://schemas.microsoft.com/office/drawing/2014/chart" uri="{C3380CC4-5D6E-409C-BE32-E72D297353CC}">
              <c16:uniqueId val="{00000000-3FB2-4326-897C-60506728E68E}"/>
            </c:ext>
          </c:extLst>
        </c:ser>
        <c:ser>
          <c:idx val="1"/>
          <c:order val="1"/>
          <c:tx>
            <c:strRef>
              <c:f>Feuil1!$C$1</c:f>
              <c:strCache>
                <c:ptCount val="1"/>
                <c:pt idx="0">
                  <c:v>Quebec</c:v>
                </c:pt>
              </c:strCache>
            </c:strRef>
          </c:tx>
          <c:spPr>
            <a:solidFill>
              <a:schemeClr val="dk1">
                <a:tint val="5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Feuil1!$A$2:$A$4</c:f>
              <c:strCache>
                <c:ptCount val="3"/>
                <c:pt idx="0">
                  <c:v>Current users </c:v>
                </c:pt>
                <c:pt idx="1">
                  <c:v>Intermittent users</c:v>
                </c:pt>
                <c:pt idx="2">
                  <c:v>Non-users</c:v>
                </c:pt>
              </c:strCache>
            </c:strRef>
          </c:cat>
          <c:val>
            <c:numRef>
              <c:f>Feuil1!$C$2:$C$4</c:f>
              <c:numCache>
                <c:formatCode>0.0%</c:formatCode>
                <c:ptCount val="3"/>
                <c:pt idx="0">
                  <c:v>0.48</c:v>
                </c:pt>
                <c:pt idx="1">
                  <c:v>0.11799999999999999</c:v>
                </c:pt>
                <c:pt idx="2">
                  <c:v>0.40200000000000002</c:v>
                </c:pt>
              </c:numCache>
            </c:numRef>
          </c:val>
          <c:extLst>
            <c:ext xmlns:c16="http://schemas.microsoft.com/office/drawing/2014/chart" uri="{C3380CC4-5D6E-409C-BE32-E72D297353CC}">
              <c16:uniqueId val="{00000001-3FB2-4326-897C-60506728E68E}"/>
            </c:ext>
          </c:extLst>
        </c:ser>
        <c:dLbls>
          <c:showLegendKey val="0"/>
          <c:showVal val="0"/>
          <c:showCatName val="0"/>
          <c:showSerName val="0"/>
          <c:showPercent val="0"/>
          <c:showBubbleSize val="0"/>
        </c:dLbls>
        <c:gapWidth val="219"/>
        <c:overlap val="-27"/>
        <c:axId val="293933720"/>
        <c:axId val="293934104"/>
      </c:barChart>
      <c:catAx>
        <c:axId val="293933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93934104"/>
        <c:crosses val="autoZero"/>
        <c:auto val="1"/>
        <c:lblAlgn val="ctr"/>
        <c:lblOffset val="100"/>
        <c:noMultiLvlLbl val="0"/>
      </c:catAx>
      <c:valAx>
        <c:axId val="29393410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93933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fr-FR"/>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0.76087</cdr:x>
      <cdr:y>0.17647</cdr:y>
    </cdr:from>
    <cdr:to>
      <cdr:x>0.90217</cdr:x>
      <cdr:y>0.2549</cdr:y>
    </cdr:to>
    <cdr:sp macro="" textlink="">
      <cdr:nvSpPr>
        <cdr:cNvPr id="3" name="ZoneTexte 2"/>
        <cdr:cNvSpPr txBox="1"/>
      </cdr:nvSpPr>
      <cdr:spPr>
        <a:xfrm xmlns:a="http://schemas.openxmlformats.org/drawingml/2006/main">
          <a:off x="5040560" y="648072"/>
          <a:ext cx="936104"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CA" dirty="0" smtClean="0">
              <a:solidFill>
                <a:srgbClr val="FF0000"/>
              </a:solidFill>
            </a:rPr>
            <a:t>p &lt; .001</a:t>
          </a:r>
          <a:endParaRPr lang="fr-CA" sz="1100" dirty="0">
            <a:solidFill>
              <a:srgbClr val="FF00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4C8D0F-95A4-4FCA-B71C-E06D46717CC7}" type="datetimeFigureOut">
              <a:rPr lang="fr-CA" smtClean="0"/>
              <a:t>2019-11-29</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E83A12-F031-4DB6-B84E-E6C9D03CE019}" type="slidenum">
              <a:rPr lang="fr-CA" smtClean="0"/>
              <a:t>‹N°›</a:t>
            </a:fld>
            <a:endParaRPr lang="fr-CA"/>
          </a:p>
        </p:txBody>
      </p:sp>
    </p:spTree>
    <p:extLst>
      <p:ext uri="{BB962C8B-B14F-4D97-AF65-F5344CB8AC3E}">
        <p14:creationId xmlns:p14="http://schemas.microsoft.com/office/powerpoint/2010/main" val="3465665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p:cNvSpPr>
            <a:spLocks noGrp="1" noRot="1" noChangeAspect="1" noTextEdit="1"/>
          </p:cNvSpPr>
          <p:nvPr>
            <p:ph type="sldImg"/>
          </p:nvPr>
        </p:nvSpPr>
        <p:spPr>
          <a:ln/>
        </p:spPr>
      </p:sp>
      <p:sp>
        <p:nvSpPr>
          <p:cNvPr id="56323"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CA" altLang="fr-FR" smtClean="0"/>
          </a:p>
        </p:txBody>
      </p:sp>
      <p:sp>
        <p:nvSpPr>
          <p:cNvPr id="56324" name="Espace réservé du numéro de diapositive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Geneva" pitchFamily="-109" charset="-128"/>
              </a:defRPr>
            </a:lvl1pPr>
            <a:lvl2pPr marL="728663" indent="-279400">
              <a:spcBef>
                <a:spcPct val="30000"/>
              </a:spcBef>
              <a:defRPr sz="1200">
                <a:solidFill>
                  <a:schemeClr val="tx1"/>
                </a:solidFill>
                <a:latin typeface="Calibri" pitchFamily="34" charset="0"/>
                <a:ea typeface="Geneva" pitchFamily="-109" charset="-128"/>
              </a:defRPr>
            </a:lvl2pPr>
            <a:lvl3pPr marL="1120775" indent="-223838">
              <a:spcBef>
                <a:spcPct val="30000"/>
              </a:spcBef>
              <a:defRPr sz="1200">
                <a:solidFill>
                  <a:schemeClr val="tx1"/>
                </a:solidFill>
                <a:latin typeface="Calibri" pitchFamily="34" charset="0"/>
                <a:ea typeface="Geneva" pitchFamily="-109" charset="-128"/>
              </a:defRPr>
            </a:lvl3pPr>
            <a:lvl4pPr marL="1570038" indent="-223838">
              <a:spcBef>
                <a:spcPct val="30000"/>
              </a:spcBef>
              <a:defRPr sz="1200">
                <a:solidFill>
                  <a:schemeClr val="tx1"/>
                </a:solidFill>
                <a:latin typeface="Calibri" pitchFamily="34" charset="0"/>
                <a:ea typeface="Geneva" pitchFamily="-109" charset="-128"/>
              </a:defRPr>
            </a:lvl4pPr>
            <a:lvl5pPr marL="2017713" indent="-223838">
              <a:spcBef>
                <a:spcPct val="30000"/>
              </a:spcBef>
              <a:defRPr sz="1200">
                <a:solidFill>
                  <a:schemeClr val="tx1"/>
                </a:solidFill>
                <a:latin typeface="Calibri" pitchFamily="34" charset="0"/>
                <a:ea typeface="Geneva" pitchFamily="-109" charset="-128"/>
              </a:defRPr>
            </a:lvl5pPr>
            <a:lvl6pPr marL="2474913" indent="-223838" eaLnBrk="0" fontAlgn="base" hangingPunct="0">
              <a:spcBef>
                <a:spcPct val="30000"/>
              </a:spcBef>
              <a:spcAft>
                <a:spcPct val="0"/>
              </a:spcAft>
              <a:defRPr sz="1200">
                <a:solidFill>
                  <a:schemeClr val="tx1"/>
                </a:solidFill>
                <a:latin typeface="Calibri" pitchFamily="34" charset="0"/>
                <a:ea typeface="Geneva" pitchFamily="-109" charset="-128"/>
              </a:defRPr>
            </a:lvl6pPr>
            <a:lvl7pPr marL="2932113" indent="-223838" eaLnBrk="0" fontAlgn="base" hangingPunct="0">
              <a:spcBef>
                <a:spcPct val="30000"/>
              </a:spcBef>
              <a:spcAft>
                <a:spcPct val="0"/>
              </a:spcAft>
              <a:defRPr sz="1200">
                <a:solidFill>
                  <a:schemeClr val="tx1"/>
                </a:solidFill>
                <a:latin typeface="Calibri" pitchFamily="34" charset="0"/>
                <a:ea typeface="Geneva" pitchFamily="-109" charset="-128"/>
              </a:defRPr>
            </a:lvl7pPr>
            <a:lvl8pPr marL="3389313" indent="-223838" eaLnBrk="0" fontAlgn="base" hangingPunct="0">
              <a:spcBef>
                <a:spcPct val="30000"/>
              </a:spcBef>
              <a:spcAft>
                <a:spcPct val="0"/>
              </a:spcAft>
              <a:defRPr sz="1200">
                <a:solidFill>
                  <a:schemeClr val="tx1"/>
                </a:solidFill>
                <a:latin typeface="Calibri" pitchFamily="34" charset="0"/>
                <a:ea typeface="Geneva" pitchFamily="-109" charset="-128"/>
              </a:defRPr>
            </a:lvl8pPr>
            <a:lvl9pPr marL="3846513" indent="-223838" eaLnBrk="0" fontAlgn="base" hangingPunct="0">
              <a:spcBef>
                <a:spcPct val="30000"/>
              </a:spcBef>
              <a:spcAft>
                <a:spcPct val="0"/>
              </a:spcAft>
              <a:defRPr sz="1200">
                <a:solidFill>
                  <a:schemeClr val="tx1"/>
                </a:solidFill>
                <a:latin typeface="Calibri" pitchFamily="34" charset="0"/>
                <a:ea typeface="Geneva" pitchFamily="-109" charset="-128"/>
              </a:defRPr>
            </a:lvl9pPr>
          </a:lstStyle>
          <a:p>
            <a:pPr eaLnBrk="1" hangingPunct="1">
              <a:spcBef>
                <a:spcPct val="0"/>
              </a:spcBef>
            </a:pPr>
            <a:fld id="{45AFEA3F-BEBC-4C80-9D50-DC12E114FE42}" type="slidenum">
              <a:rPr lang="de-DE" altLang="fr-FR" smtClean="0">
                <a:ea typeface="ＭＳ Ｐゴシック" pitchFamily="34" charset="-128"/>
              </a:rPr>
              <a:pPr eaLnBrk="1" hangingPunct="1">
                <a:spcBef>
                  <a:spcPct val="0"/>
                </a:spcBef>
              </a:pPr>
              <a:t>1</a:t>
            </a:fld>
            <a:endParaRPr lang="de-DE" altLang="fr-FR" smtClean="0">
              <a:ea typeface="ＭＳ Ｐゴシック" pitchFamily="34" charset="-128"/>
            </a:endParaRPr>
          </a:p>
        </p:txBody>
      </p:sp>
    </p:spTree>
    <p:extLst>
      <p:ext uri="{BB962C8B-B14F-4D97-AF65-F5344CB8AC3E}">
        <p14:creationId xmlns:p14="http://schemas.microsoft.com/office/powerpoint/2010/main" val="3923859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12</a:t>
            </a:fld>
            <a:endParaRPr lang="fr-CA"/>
          </a:p>
        </p:txBody>
      </p:sp>
    </p:spTree>
    <p:extLst>
      <p:ext uri="{BB962C8B-B14F-4D97-AF65-F5344CB8AC3E}">
        <p14:creationId xmlns:p14="http://schemas.microsoft.com/office/powerpoint/2010/main" val="369201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13</a:t>
            </a:fld>
            <a:endParaRPr lang="fr-CA"/>
          </a:p>
        </p:txBody>
      </p:sp>
    </p:spTree>
    <p:extLst>
      <p:ext uri="{BB962C8B-B14F-4D97-AF65-F5344CB8AC3E}">
        <p14:creationId xmlns:p14="http://schemas.microsoft.com/office/powerpoint/2010/main" val="1079589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14</a:t>
            </a:fld>
            <a:endParaRPr lang="fr-CA"/>
          </a:p>
        </p:txBody>
      </p:sp>
    </p:spTree>
    <p:extLst>
      <p:ext uri="{BB962C8B-B14F-4D97-AF65-F5344CB8AC3E}">
        <p14:creationId xmlns:p14="http://schemas.microsoft.com/office/powerpoint/2010/main" val="7745691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26</a:t>
            </a:fld>
            <a:endParaRPr lang="fr-CA"/>
          </a:p>
        </p:txBody>
      </p:sp>
    </p:spTree>
    <p:extLst>
      <p:ext uri="{BB962C8B-B14F-4D97-AF65-F5344CB8AC3E}">
        <p14:creationId xmlns:p14="http://schemas.microsoft.com/office/powerpoint/2010/main" val="7869979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33</a:t>
            </a:fld>
            <a:endParaRPr lang="fr-CA"/>
          </a:p>
        </p:txBody>
      </p:sp>
    </p:spTree>
    <p:extLst>
      <p:ext uri="{BB962C8B-B14F-4D97-AF65-F5344CB8AC3E}">
        <p14:creationId xmlns:p14="http://schemas.microsoft.com/office/powerpoint/2010/main" val="36060851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34</a:t>
            </a:fld>
            <a:endParaRPr lang="fr-CA"/>
          </a:p>
        </p:txBody>
      </p:sp>
    </p:spTree>
    <p:extLst>
      <p:ext uri="{BB962C8B-B14F-4D97-AF65-F5344CB8AC3E}">
        <p14:creationId xmlns:p14="http://schemas.microsoft.com/office/powerpoint/2010/main" val="21972107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CA" alt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62988B9-E07F-49DF-9C1C-00D964ED6493}" type="slidenum">
              <a:rPr lang="en-CA" altLang="en-US"/>
              <a:pPr/>
              <a:t>35</a:t>
            </a:fld>
            <a:endParaRPr lang="en-CA" altLang="en-US"/>
          </a:p>
        </p:txBody>
      </p:sp>
    </p:spTree>
    <p:extLst>
      <p:ext uri="{BB962C8B-B14F-4D97-AF65-F5344CB8AC3E}">
        <p14:creationId xmlns:p14="http://schemas.microsoft.com/office/powerpoint/2010/main" val="147998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36</a:t>
            </a:fld>
            <a:endParaRPr lang="fr-CA"/>
          </a:p>
        </p:txBody>
      </p:sp>
    </p:spTree>
    <p:extLst>
      <p:ext uri="{BB962C8B-B14F-4D97-AF65-F5344CB8AC3E}">
        <p14:creationId xmlns:p14="http://schemas.microsoft.com/office/powerpoint/2010/main" val="5373730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37</a:t>
            </a:fld>
            <a:endParaRPr lang="fr-CA"/>
          </a:p>
        </p:txBody>
      </p:sp>
    </p:spTree>
    <p:extLst>
      <p:ext uri="{BB962C8B-B14F-4D97-AF65-F5344CB8AC3E}">
        <p14:creationId xmlns:p14="http://schemas.microsoft.com/office/powerpoint/2010/main" val="15524396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38</a:t>
            </a:fld>
            <a:endParaRPr lang="fr-CA"/>
          </a:p>
        </p:txBody>
      </p:sp>
    </p:spTree>
    <p:extLst>
      <p:ext uri="{BB962C8B-B14F-4D97-AF65-F5344CB8AC3E}">
        <p14:creationId xmlns:p14="http://schemas.microsoft.com/office/powerpoint/2010/main" val="2209620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3</a:t>
            </a:fld>
            <a:endParaRPr lang="fr-CA"/>
          </a:p>
        </p:txBody>
      </p:sp>
    </p:spTree>
    <p:extLst>
      <p:ext uri="{BB962C8B-B14F-4D97-AF65-F5344CB8AC3E}">
        <p14:creationId xmlns:p14="http://schemas.microsoft.com/office/powerpoint/2010/main" val="7745691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39</a:t>
            </a:fld>
            <a:endParaRPr lang="fr-CA"/>
          </a:p>
        </p:txBody>
      </p:sp>
    </p:spTree>
    <p:extLst>
      <p:ext uri="{BB962C8B-B14F-4D97-AF65-F5344CB8AC3E}">
        <p14:creationId xmlns:p14="http://schemas.microsoft.com/office/powerpoint/2010/main" val="10775172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40</a:t>
            </a:fld>
            <a:endParaRPr lang="fr-CA"/>
          </a:p>
        </p:txBody>
      </p:sp>
    </p:spTree>
    <p:extLst>
      <p:ext uri="{BB962C8B-B14F-4D97-AF65-F5344CB8AC3E}">
        <p14:creationId xmlns:p14="http://schemas.microsoft.com/office/powerpoint/2010/main" val="5883278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41</a:t>
            </a:fld>
            <a:endParaRPr lang="fr-CA"/>
          </a:p>
        </p:txBody>
      </p:sp>
    </p:spTree>
    <p:extLst>
      <p:ext uri="{BB962C8B-B14F-4D97-AF65-F5344CB8AC3E}">
        <p14:creationId xmlns:p14="http://schemas.microsoft.com/office/powerpoint/2010/main" val="3340832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42</a:t>
            </a:fld>
            <a:endParaRPr lang="fr-CA"/>
          </a:p>
        </p:txBody>
      </p:sp>
    </p:spTree>
    <p:extLst>
      <p:ext uri="{BB962C8B-B14F-4D97-AF65-F5344CB8AC3E}">
        <p14:creationId xmlns:p14="http://schemas.microsoft.com/office/powerpoint/2010/main" val="25884955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43</a:t>
            </a:fld>
            <a:endParaRPr lang="fr-CA"/>
          </a:p>
        </p:txBody>
      </p:sp>
    </p:spTree>
    <p:extLst>
      <p:ext uri="{BB962C8B-B14F-4D97-AF65-F5344CB8AC3E}">
        <p14:creationId xmlns:p14="http://schemas.microsoft.com/office/powerpoint/2010/main" val="4063561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44</a:t>
            </a:fld>
            <a:endParaRPr lang="fr-CA"/>
          </a:p>
        </p:txBody>
      </p:sp>
    </p:spTree>
    <p:extLst>
      <p:ext uri="{BB962C8B-B14F-4D97-AF65-F5344CB8AC3E}">
        <p14:creationId xmlns:p14="http://schemas.microsoft.com/office/powerpoint/2010/main" val="3711362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47</a:t>
            </a:fld>
            <a:endParaRPr lang="fr-CA"/>
          </a:p>
        </p:txBody>
      </p:sp>
    </p:spTree>
    <p:extLst>
      <p:ext uri="{BB962C8B-B14F-4D97-AF65-F5344CB8AC3E}">
        <p14:creationId xmlns:p14="http://schemas.microsoft.com/office/powerpoint/2010/main" val="40112762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48</a:t>
            </a:fld>
            <a:endParaRPr lang="fr-CA"/>
          </a:p>
        </p:txBody>
      </p:sp>
    </p:spTree>
    <p:extLst>
      <p:ext uri="{BB962C8B-B14F-4D97-AF65-F5344CB8AC3E}">
        <p14:creationId xmlns:p14="http://schemas.microsoft.com/office/powerpoint/2010/main" val="36171116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49</a:t>
            </a:fld>
            <a:endParaRPr lang="fr-CA"/>
          </a:p>
        </p:txBody>
      </p:sp>
    </p:spTree>
    <p:extLst>
      <p:ext uri="{BB962C8B-B14F-4D97-AF65-F5344CB8AC3E}">
        <p14:creationId xmlns:p14="http://schemas.microsoft.com/office/powerpoint/2010/main" val="23665238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50</a:t>
            </a:fld>
            <a:endParaRPr lang="fr-CA"/>
          </a:p>
        </p:txBody>
      </p:sp>
    </p:spTree>
    <p:extLst>
      <p:ext uri="{BB962C8B-B14F-4D97-AF65-F5344CB8AC3E}">
        <p14:creationId xmlns:p14="http://schemas.microsoft.com/office/powerpoint/2010/main" val="702696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4</a:t>
            </a:fld>
            <a:endParaRPr lang="fr-CA"/>
          </a:p>
        </p:txBody>
      </p:sp>
    </p:spTree>
    <p:extLst>
      <p:ext uri="{BB962C8B-B14F-4D97-AF65-F5344CB8AC3E}">
        <p14:creationId xmlns:p14="http://schemas.microsoft.com/office/powerpoint/2010/main" val="7745691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a:t>Pour des fins de simplicité,</a:t>
            </a:r>
            <a:r>
              <a:rPr lang="fr-CA" b="1" baseline="0" dirty="0"/>
              <a:t> j’amalgamé les résultats de Lise aux tiens</a:t>
            </a:r>
            <a:endParaRPr lang="fr-CA" b="1" dirty="0"/>
          </a:p>
        </p:txBody>
      </p:sp>
      <p:sp>
        <p:nvSpPr>
          <p:cNvPr id="4" name="Espace réservé du numéro de diapositive 3"/>
          <p:cNvSpPr>
            <a:spLocks noGrp="1"/>
          </p:cNvSpPr>
          <p:nvPr>
            <p:ph type="sldNum" sz="quarter" idx="10"/>
          </p:nvPr>
        </p:nvSpPr>
        <p:spPr/>
        <p:txBody>
          <a:bodyPr/>
          <a:lstStyle/>
          <a:p>
            <a:fld id="{4C7FF61C-5DFF-488D-B262-C56BFA84B65E}" type="slidenum">
              <a:rPr lang="fr-CA" smtClean="0"/>
              <a:t>52</a:t>
            </a:fld>
            <a:endParaRPr lang="fr-CA"/>
          </a:p>
        </p:txBody>
      </p:sp>
    </p:spTree>
    <p:extLst>
      <p:ext uri="{BB962C8B-B14F-4D97-AF65-F5344CB8AC3E}">
        <p14:creationId xmlns:p14="http://schemas.microsoft.com/office/powerpoint/2010/main" val="20905314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4C7FF61C-5DFF-488D-B262-C56BFA84B65E}" type="slidenum">
              <a:rPr lang="fr-CA" smtClean="0"/>
              <a:t>53</a:t>
            </a:fld>
            <a:endParaRPr lang="fr-CA"/>
          </a:p>
        </p:txBody>
      </p:sp>
    </p:spTree>
    <p:extLst>
      <p:ext uri="{BB962C8B-B14F-4D97-AF65-F5344CB8AC3E}">
        <p14:creationId xmlns:p14="http://schemas.microsoft.com/office/powerpoint/2010/main" val="9045141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Mettre une décimale pour chaque résultats comme c’est le cas dans</a:t>
            </a:r>
            <a:r>
              <a:rPr lang="fr-CA" baseline="0" dirty="0"/>
              <a:t> </a:t>
            </a:r>
            <a:r>
              <a:rPr lang="fr-CA" baseline="0" dirty="0" smtClean="0"/>
              <a:t>1</a:t>
            </a:r>
            <a:endParaRPr lang="fr-CA" dirty="0"/>
          </a:p>
        </p:txBody>
      </p:sp>
      <p:sp>
        <p:nvSpPr>
          <p:cNvPr id="4" name="Espace réservé du numéro de diapositive 3"/>
          <p:cNvSpPr>
            <a:spLocks noGrp="1"/>
          </p:cNvSpPr>
          <p:nvPr>
            <p:ph type="sldNum" sz="quarter" idx="10"/>
          </p:nvPr>
        </p:nvSpPr>
        <p:spPr/>
        <p:txBody>
          <a:bodyPr/>
          <a:lstStyle/>
          <a:p>
            <a:fld id="{4C7FF61C-5DFF-488D-B262-C56BFA84B65E}" type="slidenum">
              <a:rPr lang="fr-CA" smtClean="0"/>
              <a:t>54</a:t>
            </a:fld>
            <a:endParaRPr lang="fr-CA"/>
          </a:p>
        </p:txBody>
      </p:sp>
    </p:spTree>
    <p:extLst>
      <p:ext uri="{BB962C8B-B14F-4D97-AF65-F5344CB8AC3E}">
        <p14:creationId xmlns:p14="http://schemas.microsoft.com/office/powerpoint/2010/main" val="7821464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Mettre 1 décimale pour chaque résultat</a:t>
            </a:r>
          </a:p>
        </p:txBody>
      </p:sp>
      <p:sp>
        <p:nvSpPr>
          <p:cNvPr id="4" name="Espace réservé du numéro de diapositive 3"/>
          <p:cNvSpPr>
            <a:spLocks noGrp="1"/>
          </p:cNvSpPr>
          <p:nvPr>
            <p:ph type="sldNum" sz="quarter" idx="10"/>
          </p:nvPr>
        </p:nvSpPr>
        <p:spPr/>
        <p:txBody>
          <a:bodyPr/>
          <a:lstStyle/>
          <a:p>
            <a:fld id="{4C7FF61C-5DFF-488D-B262-C56BFA84B65E}" type="slidenum">
              <a:rPr lang="fr-CA" smtClean="0"/>
              <a:t>55</a:t>
            </a:fld>
            <a:endParaRPr lang="fr-CA"/>
          </a:p>
        </p:txBody>
      </p:sp>
    </p:spTree>
    <p:extLst>
      <p:ext uri="{BB962C8B-B14F-4D97-AF65-F5344CB8AC3E}">
        <p14:creationId xmlns:p14="http://schemas.microsoft.com/office/powerpoint/2010/main" val="35029912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a:t>Mettre 1 décimale</a:t>
            </a:r>
            <a:r>
              <a:rPr lang="fr-CA" b="1" baseline="0" dirty="0"/>
              <a:t> pour chaque résultat et indiquer la durée de la douleur. Es-tu bien 50% pour l’interférence?</a:t>
            </a:r>
          </a:p>
          <a:p>
            <a:endParaRPr lang="fr-CA" dirty="0"/>
          </a:p>
        </p:txBody>
      </p:sp>
      <p:sp>
        <p:nvSpPr>
          <p:cNvPr id="4" name="Espace réservé du numéro de diapositive 3"/>
          <p:cNvSpPr>
            <a:spLocks noGrp="1"/>
          </p:cNvSpPr>
          <p:nvPr>
            <p:ph type="sldNum" sz="quarter" idx="10"/>
          </p:nvPr>
        </p:nvSpPr>
        <p:spPr/>
        <p:txBody>
          <a:bodyPr/>
          <a:lstStyle/>
          <a:p>
            <a:fld id="{4C7FF61C-5DFF-488D-B262-C56BFA84B65E}" type="slidenum">
              <a:rPr lang="fr-CA" smtClean="0"/>
              <a:t>56</a:t>
            </a:fld>
            <a:endParaRPr lang="fr-CA"/>
          </a:p>
        </p:txBody>
      </p:sp>
    </p:spTree>
    <p:extLst>
      <p:ext uri="{BB962C8B-B14F-4D97-AF65-F5344CB8AC3E}">
        <p14:creationId xmlns:p14="http://schemas.microsoft.com/office/powerpoint/2010/main" val="14971226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a:t>Rajouter</a:t>
            </a:r>
            <a:r>
              <a:rPr lang="fr-CA" b="1" baseline="0" dirty="0"/>
              <a:t> le % of over-the-</a:t>
            </a:r>
            <a:r>
              <a:rPr lang="fr-CA" b="1" baseline="0" dirty="0" err="1"/>
              <a:t>counter</a:t>
            </a:r>
            <a:r>
              <a:rPr lang="fr-CA" b="1" baseline="0" dirty="0"/>
              <a:t> </a:t>
            </a:r>
            <a:r>
              <a:rPr lang="fr-CA" b="1" baseline="0" dirty="0" err="1"/>
              <a:t>medication</a:t>
            </a:r>
            <a:r>
              <a:rPr lang="fr-CA" b="1" baseline="0" dirty="0"/>
              <a:t>. Mettre 1 décimale après le point</a:t>
            </a:r>
          </a:p>
          <a:p>
            <a:r>
              <a:rPr lang="fr-CA" b="1" baseline="0" dirty="0"/>
              <a:t>Réponse : Nous n’avons pas posé de question sur l’</a:t>
            </a:r>
            <a:r>
              <a:rPr lang="fr-CA" b="1" baseline="0" dirty="0" err="1"/>
              <a:t>auto-médication</a:t>
            </a:r>
            <a:r>
              <a:rPr lang="fr-CA" b="1" baseline="0" dirty="0"/>
              <a:t> (over-the-</a:t>
            </a:r>
            <a:r>
              <a:rPr lang="fr-CA" b="1" baseline="0" dirty="0" err="1"/>
              <a:t>counter</a:t>
            </a:r>
            <a:r>
              <a:rPr lang="fr-CA" b="1" baseline="0" dirty="0"/>
              <a:t> pain </a:t>
            </a:r>
            <a:r>
              <a:rPr lang="fr-CA" b="1" baseline="0" dirty="0" err="1"/>
              <a:t>medication</a:t>
            </a:r>
            <a:r>
              <a:rPr lang="fr-CA" b="1" baseline="0" dirty="0"/>
              <a:t>) je l’ai donc enlevé</a:t>
            </a:r>
            <a:endParaRPr lang="fr-CA" b="1" dirty="0"/>
          </a:p>
        </p:txBody>
      </p:sp>
      <p:sp>
        <p:nvSpPr>
          <p:cNvPr id="4" name="Espace réservé du numéro de diapositive 3"/>
          <p:cNvSpPr>
            <a:spLocks noGrp="1"/>
          </p:cNvSpPr>
          <p:nvPr>
            <p:ph type="sldNum" sz="quarter" idx="10"/>
          </p:nvPr>
        </p:nvSpPr>
        <p:spPr/>
        <p:txBody>
          <a:bodyPr/>
          <a:lstStyle/>
          <a:p>
            <a:fld id="{4C7FF61C-5DFF-488D-B262-C56BFA84B65E}" type="slidenum">
              <a:rPr lang="fr-CA" smtClean="0"/>
              <a:t>57</a:t>
            </a:fld>
            <a:endParaRPr lang="fr-CA"/>
          </a:p>
        </p:txBody>
      </p:sp>
    </p:spTree>
    <p:extLst>
      <p:ext uri="{BB962C8B-B14F-4D97-AF65-F5344CB8AC3E}">
        <p14:creationId xmlns:p14="http://schemas.microsoft.com/office/powerpoint/2010/main" val="29722426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4C7FF61C-5DFF-488D-B262-C56BFA84B65E}" type="slidenum">
              <a:rPr lang="fr-CA" smtClean="0"/>
              <a:t>59</a:t>
            </a:fld>
            <a:endParaRPr lang="fr-CA"/>
          </a:p>
        </p:txBody>
      </p:sp>
    </p:spTree>
    <p:extLst>
      <p:ext uri="{BB962C8B-B14F-4D97-AF65-F5344CB8AC3E}">
        <p14:creationId xmlns:p14="http://schemas.microsoft.com/office/powerpoint/2010/main" val="7202790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4C7FF61C-5DFF-488D-B262-C56BFA84B65E}" type="slidenum">
              <a:rPr lang="fr-CA" smtClean="0"/>
              <a:t>60</a:t>
            </a:fld>
            <a:endParaRPr lang="fr-CA"/>
          </a:p>
        </p:txBody>
      </p:sp>
    </p:spTree>
    <p:extLst>
      <p:ext uri="{BB962C8B-B14F-4D97-AF65-F5344CB8AC3E}">
        <p14:creationId xmlns:p14="http://schemas.microsoft.com/office/powerpoint/2010/main" val="29255444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4C7FF61C-5DFF-488D-B262-C56BFA84B65E}" type="slidenum">
              <a:rPr lang="fr-CA" smtClean="0"/>
              <a:t>61</a:t>
            </a:fld>
            <a:endParaRPr lang="fr-CA"/>
          </a:p>
        </p:txBody>
      </p:sp>
    </p:spTree>
    <p:extLst>
      <p:ext uri="{BB962C8B-B14F-4D97-AF65-F5344CB8AC3E}">
        <p14:creationId xmlns:p14="http://schemas.microsoft.com/office/powerpoint/2010/main" val="17586527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63</a:t>
            </a:fld>
            <a:endParaRPr lang="fr-CA"/>
          </a:p>
        </p:txBody>
      </p:sp>
    </p:spTree>
    <p:extLst>
      <p:ext uri="{BB962C8B-B14F-4D97-AF65-F5344CB8AC3E}">
        <p14:creationId xmlns:p14="http://schemas.microsoft.com/office/powerpoint/2010/main" val="3774524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5</a:t>
            </a:fld>
            <a:endParaRPr lang="fr-CA"/>
          </a:p>
        </p:txBody>
      </p:sp>
    </p:spTree>
    <p:extLst>
      <p:ext uri="{BB962C8B-B14F-4D97-AF65-F5344CB8AC3E}">
        <p14:creationId xmlns:p14="http://schemas.microsoft.com/office/powerpoint/2010/main" val="7745691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err="1"/>
              <a:t>Gh</a:t>
            </a:r>
            <a:r>
              <a:rPr lang="fr-CA" dirty="0"/>
              <a:t> </a:t>
            </a:r>
          </a:p>
        </p:txBody>
      </p:sp>
      <p:sp>
        <p:nvSpPr>
          <p:cNvPr id="4" name="Espace réservé du numéro de diapositive 3"/>
          <p:cNvSpPr>
            <a:spLocks noGrp="1"/>
          </p:cNvSpPr>
          <p:nvPr>
            <p:ph type="sldNum" sz="quarter" idx="10"/>
          </p:nvPr>
        </p:nvSpPr>
        <p:spPr/>
        <p:txBody>
          <a:bodyPr/>
          <a:lstStyle/>
          <a:p>
            <a:fld id="{4C7FF61C-5DFF-488D-B262-C56BFA84B65E}" type="slidenum">
              <a:rPr lang="fr-CA" smtClean="0"/>
              <a:t>66</a:t>
            </a:fld>
            <a:endParaRPr lang="fr-CA"/>
          </a:p>
        </p:txBody>
      </p:sp>
    </p:spTree>
    <p:extLst>
      <p:ext uri="{BB962C8B-B14F-4D97-AF65-F5344CB8AC3E}">
        <p14:creationId xmlns:p14="http://schemas.microsoft.com/office/powerpoint/2010/main" val="12282123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err="1"/>
              <a:t>Gh</a:t>
            </a:r>
            <a:r>
              <a:rPr lang="fr-CA" dirty="0"/>
              <a:t> </a:t>
            </a:r>
          </a:p>
        </p:txBody>
      </p:sp>
      <p:sp>
        <p:nvSpPr>
          <p:cNvPr id="4" name="Espace réservé du numéro de diapositive 3"/>
          <p:cNvSpPr>
            <a:spLocks noGrp="1"/>
          </p:cNvSpPr>
          <p:nvPr>
            <p:ph type="sldNum" sz="quarter" idx="10"/>
          </p:nvPr>
        </p:nvSpPr>
        <p:spPr/>
        <p:txBody>
          <a:bodyPr/>
          <a:lstStyle/>
          <a:p>
            <a:fld id="{4C7FF61C-5DFF-488D-B262-C56BFA84B65E}" type="slidenum">
              <a:rPr lang="fr-CA" smtClean="0"/>
              <a:t>67</a:t>
            </a:fld>
            <a:endParaRPr lang="fr-CA"/>
          </a:p>
        </p:txBody>
      </p:sp>
    </p:spTree>
    <p:extLst>
      <p:ext uri="{BB962C8B-B14F-4D97-AF65-F5344CB8AC3E}">
        <p14:creationId xmlns:p14="http://schemas.microsoft.com/office/powerpoint/2010/main" val="312375066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smtClean="0"/>
              <a:t>I would like</a:t>
            </a:r>
            <a:r>
              <a:rPr lang="en-CA" baseline="0" smtClean="0"/>
              <a:t> to thank the grant agencies that fund my research work and the organisations I am affiliated with </a:t>
            </a:r>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69</a:t>
            </a:fld>
            <a:endParaRPr lang="fr-CA"/>
          </a:p>
        </p:txBody>
      </p:sp>
    </p:spTree>
    <p:extLst>
      <p:ext uri="{BB962C8B-B14F-4D97-AF65-F5344CB8AC3E}">
        <p14:creationId xmlns:p14="http://schemas.microsoft.com/office/powerpoint/2010/main" val="22518171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71</a:t>
            </a:fld>
            <a:endParaRPr lang="fr-CA"/>
          </a:p>
        </p:txBody>
      </p:sp>
    </p:spTree>
    <p:extLst>
      <p:ext uri="{BB962C8B-B14F-4D97-AF65-F5344CB8AC3E}">
        <p14:creationId xmlns:p14="http://schemas.microsoft.com/office/powerpoint/2010/main" val="28980835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75</a:t>
            </a:fld>
            <a:endParaRPr lang="fr-CA"/>
          </a:p>
        </p:txBody>
      </p:sp>
    </p:spTree>
    <p:extLst>
      <p:ext uri="{BB962C8B-B14F-4D97-AF65-F5344CB8AC3E}">
        <p14:creationId xmlns:p14="http://schemas.microsoft.com/office/powerpoint/2010/main" val="3886531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6</a:t>
            </a:fld>
            <a:endParaRPr lang="fr-CA"/>
          </a:p>
        </p:txBody>
      </p:sp>
    </p:spTree>
    <p:extLst>
      <p:ext uri="{BB962C8B-B14F-4D97-AF65-F5344CB8AC3E}">
        <p14:creationId xmlns:p14="http://schemas.microsoft.com/office/powerpoint/2010/main" val="774569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8</a:t>
            </a:fld>
            <a:endParaRPr lang="fr-CA"/>
          </a:p>
        </p:txBody>
      </p:sp>
    </p:spTree>
    <p:extLst>
      <p:ext uri="{BB962C8B-B14F-4D97-AF65-F5344CB8AC3E}">
        <p14:creationId xmlns:p14="http://schemas.microsoft.com/office/powerpoint/2010/main" val="774569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9</a:t>
            </a:fld>
            <a:endParaRPr lang="fr-CA"/>
          </a:p>
        </p:txBody>
      </p:sp>
    </p:spTree>
    <p:extLst>
      <p:ext uri="{BB962C8B-B14F-4D97-AF65-F5344CB8AC3E}">
        <p14:creationId xmlns:p14="http://schemas.microsoft.com/office/powerpoint/2010/main" val="3527748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10</a:t>
            </a:fld>
            <a:endParaRPr lang="fr-CA"/>
          </a:p>
        </p:txBody>
      </p:sp>
    </p:spTree>
    <p:extLst>
      <p:ext uri="{BB962C8B-B14F-4D97-AF65-F5344CB8AC3E}">
        <p14:creationId xmlns:p14="http://schemas.microsoft.com/office/powerpoint/2010/main" val="1591189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F5E83A12-F031-4DB6-B84E-E6C9D03CE019}" type="slidenum">
              <a:rPr lang="fr-CA" smtClean="0"/>
              <a:t>11</a:t>
            </a:fld>
            <a:endParaRPr lang="fr-CA"/>
          </a:p>
        </p:txBody>
      </p:sp>
    </p:spTree>
    <p:extLst>
      <p:ext uri="{BB962C8B-B14F-4D97-AF65-F5344CB8AC3E}">
        <p14:creationId xmlns:p14="http://schemas.microsoft.com/office/powerpoint/2010/main" val="3683980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D9630F9A-1F3D-465F-96E4-3540DE1470E6}" type="datetimeFigureOut">
              <a:rPr lang="fr-CA" smtClean="0"/>
              <a:t>2019-11-29</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C9EAD83D-4A7E-4EAF-AD5B-87E540A60639}" type="slidenum">
              <a:rPr lang="fr-CA" smtClean="0"/>
              <a:t>‹N°›</a:t>
            </a:fld>
            <a:endParaRPr lang="fr-CA"/>
          </a:p>
        </p:txBody>
      </p:sp>
    </p:spTree>
    <p:extLst>
      <p:ext uri="{BB962C8B-B14F-4D97-AF65-F5344CB8AC3E}">
        <p14:creationId xmlns:p14="http://schemas.microsoft.com/office/powerpoint/2010/main" val="522479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D9630F9A-1F3D-465F-96E4-3540DE1470E6}" type="datetimeFigureOut">
              <a:rPr lang="fr-CA" smtClean="0"/>
              <a:t>2019-11-29</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C9EAD83D-4A7E-4EAF-AD5B-87E540A60639}" type="slidenum">
              <a:rPr lang="fr-CA" smtClean="0"/>
              <a:t>‹N°›</a:t>
            </a:fld>
            <a:endParaRPr lang="fr-CA"/>
          </a:p>
        </p:txBody>
      </p:sp>
    </p:spTree>
    <p:extLst>
      <p:ext uri="{BB962C8B-B14F-4D97-AF65-F5344CB8AC3E}">
        <p14:creationId xmlns:p14="http://schemas.microsoft.com/office/powerpoint/2010/main" val="1511725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D9630F9A-1F3D-465F-96E4-3540DE1470E6}" type="datetimeFigureOut">
              <a:rPr lang="fr-CA" smtClean="0"/>
              <a:t>2019-11-29</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C9EAD83D-4A7E-4EAF-AD5B-87E540A60639}" type="slidenum">
              <a:rPr lang="fr-CA" smtClean="0"/>
              <a:t>‹N°›</a:t>
            </a:fld>
            <a:endParaRPr lang="fr-CA"/>
          </a:p>
        </p:txBody>
      </p:sp>
    </p:spTree>
    <p:extLst>
      <p:ext uri="{BB962C8B-B14F-4D97-AF65-F5344CB8AC3E}">
        <p14:creationId xmlns:p14="http://schemas.microsoft.com/office/powerpoint/2010/main" val="24599509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Intermission Slide 8">
    <p:spTree>
      <p:nvGrpSpPr>
        <p:cNvPr id="1" name=""/>
        <p:cNvGrpSpPr/>
        <p:nvPr/>
      </p:nvGrpSpPr>
      <p:grpSpPr>
        <a:xfrm>
          <a:off x="0" y="0"/>
          <a:ext cx="0" cy="0"/>
          <a:chOff x="0" y="0"/>
          <a:chExt cx="0" cy="0"/>
        </a:xfrm>
      </p:grpSpPr>
      <p:sp>
        <p:nvSpPr>
          <p:cNvPr id="6" name="Freihandform 11"/>
          <p:cNvSpPr/>
          <p:nvPr userDrawn="1"/>
        </p:nvSpPr>
        <p:spPr bwMode="auto">
          <a:xfrm>
            <a:off x="2584450" y="0"/>
            <a:ext cx="5076825" cy="6858000"/>
          </a:xfrm>
          <a:custGeom>
            <a:avLst/>
            <a:gdLst>
              <a:gd name="connsiteX0" fmla="*/ 3426488 w 3521246"/>
              <a:gd name="connsiteY0" fmla="*/ 0 h 5502804"/>
              <a:gd name="connsiteX1" fmla="*/ 3506875 w 3521246"/>
              <a:gd name="connsiteY1" fmla="*/ 1034981 h 5502804"/>
              <a:gd name="connsiteX2" fmla="*/ 3436537 w 3521246"/>
              <a:gd name="connsiteY2" fmla="*/ 1979526 h 5502804"/>
              <a:gd name="connsiteX3" fmla="*/ 3336053 w 3521246"/>
              <a:gd name="connsiteY3" fmla="*/ 2562330 h 5502804"/>
              <a:gd name="connsiteX4" fmla="*/ 3295860 w 3521246"/>
              <a:gd name="connsiteY4" fmla="*/ 2743200 h 5502804"/>
              <a:gd name="connsiteX5" fmla="*/ 3215473 w 3521246"/>
              <a:gd name="connsiteY5" fmla="*/ 2954216 h 5502804"/>
              <a:gd name="connsiteX6" fmla="*/ 2763297 w 3521246"/>
              <a:gd name="connsiteY6" fmla="*/ 3587262 h 5502804"/>
              <a:gd name="connsiteX7" fmla="*/ 2391508 w 3521246"/>
              <a:gd name="connsiteY7" fmla="*/ 3938954 h 5502804"/>
              <a:gd name="connsiteX8" fmla="*/ 1577591 w 3521246"/>
              <a:gd name="connsiteY8" fmla="*/ 4451420 h 5502804"/>
              <a:gd name="connsiteX9" fmla="*/ 1085222 w 3521246"/>
              <a:gd name="connsiteY9" fmla="*/ 4803113 h 5502804"/>
              <a:gd name="connsiteX10" fmla="*/ 813917 w 3521246"/>
              <a:gd name="connsiteY10" fmla="*/ 5004080 h 5502804"/>
              <a:gd name="connsiteX11" fmla="*/ 401934 w 3521246"/>
              <a:gd name="connsiteY11" fmla="*/ 5295482 h 5502804"/>
              <a:gd name="connsiteX12" fmla="*/ 60290 w 3521246"/>
              <a:gd name="connsiteY12" fmla="*/ 5496449 h 5502804"/>
              <a:gd name="connsiteX13" fmla="*/ 0 w 3521246"/>
              <a:gd name="connsiteY13" fmla="*/ 5496449 h 5502804"/>
              <a:gd name="connsiteX0" fmla="*/ 3426488 w 3451609"/>
              <a:gd name="connsiteY0" fmla="*/ 0 h 5502804"/>
              <a:gd name="connsiteX1" fmla="*/ 3436537 w 3451609"/>
              <a:gd name="connsiteY1" fmla="*/ 1979526 h 5502804"/>
              <a:gd name="connsiteX2" fmla="*/ 3336053 w 3451609"/>
              <a:gd name="connsiteY2" fmla="*/ 2562330 h 5502804"/>
              <a:gd name="connsiteX3" fmla="*/ 3295860 w 3451609"/>
              <a:gd name="connsiteY3" fmla="*/ 2743200 h 5502804"/>
              <a:gd name="connsiteX4" fmla="*/ 3215473 w 3451609"/>
              <a:gd name="connsiteY4" fmla="*/ 2954216 h 5502804"/>
              <a:gd name="connsiteX5" fmla="*/ 2763297 w 3451609"/>
              <a:gd name="connsiteY5" fmla="*/ 3587262 h 5502804"/>
              <a:gd name="connsiteX6" fmla="*/ 2391508 w 3451609"/>
              <a:gd name="connsiteY6" fmla="*/ 3938954 h 5502804"/>
              <a:gd name="connsiteX7" fmla="*/ 1577591 w 3451609"/>
              <a:gd name="connsiteY7" fmla="*/ 4451420 h 5502804"/>
              <a:gd name="connsiteX8" fmla="*/ 1085222 w 3451609"/>
              <a:gd name="connsiteY8" fmla="*/ 4803113 h 5502804"/>
              <a:gd name="connsiteX9" fmla="*/ 813917 w 3451609"/>
              <a:gd name="connsiteY9" fmla="*/ 5004080 h 5502804"/>
              <a:gd name="connsiteX10" fmla="*/ 401934 w 3451609"/>
              <a:gd name="connsiteY10" fmla="*/ 5295482 h 5502804"/>
              <a:gd name="connsiteX11" fmla="*/ 60290 w 3451609"/>
              <a:gd name="connsiteY11" fmla="*/ 5496449 h 5502804"/>
              <a:gd name="connsiteX12" fmla="*/ 0 w 3451609"/>
              <a:gd name="connsiteY12" fmla="*/ 5496449 h 5502804"/>
              <a:gd name="connsiteX0" fmla="*/ 3426488 w 3451609"/>
              <a:gd name="connsiteY0" fmla="*/ 0 h 5502804"/>
              <a:gd name="connsiteX1" fmla="*/ 3436537 w 3451609"/>
              <a:gd name="connsiteY1" fmla="*/ 1979526 h 5502804"/>
              <a:gd name="connsiteX2" fmla="*/ 3295860 w 3451609"/>
              <a:gd name="connsiteY2" fmla="*/ 2743200 h 5502804"/>
              <a:gd name="connsiteX3" fmla="*/ 3215473 w 3451609"/>
              <a:gd name="connsiteY3" fmla="*/ 2954216 h 5502804"/>
              <a:gd name="connsiteX4" fmla="*/ 2763297 w 3451609"/>
              <a:gd name="connsiteY4" fmla="*/ 3587262 h 5502804"/>
              <a:gd name="connsiteX5" fmla="*/ 2391508 w 3451609"/>
              <a:gd name="connsiteY5" fmla="*/ 3938954 h 5502804"/>
              <a:gd name="connsiteX6" fmla="*/ 1577591 w 3451609"/>
              <a:gd name="connsiteY6" fmla="*/ 4451420 h 5502804"/>
              <a:gd name="connsiteX7" fmla="*/ 1085222 w 3451609"/>
              <a:gd name="connsiteY7" fmla="*/ 4803113 h 5502804"/>
              <a:gd name="connsiteX8" fmla="*/ 813917 w 3451609"/>
              <a:gd name="connsiteY8" fmla="*/ 5004080 h 5502804"/>
              <a:gd name="connsiteX9" fmla="*/ 401934 w 3451609"/>
              <a:gd name="connsiteY9" fmla="*/ 5295482 h 5502804"/>
              <a:gd name="connsiteX10" fmla="*/ 60290 w 3451609"/>
              <a:gd name="connsiteY10" fmla="*/ 5496449 h 5502804"/>
              <a:gd name="connsiteX11" fmla="*/ 0 w 3451609"/>
              <a:gd name="connsiteY11" fmla="*/ 5496449 h 5502804"/>
              <a:gd name="connsiteX0" fmla="*/ 3426488 w 3451609"/>
              <a:gd name="connsiteY0" fmla="*/ 0 h 5502804"/>
              <a:gd name="connsiteX1" fmla="*/ 3436537 w 3451609"/>
              <a:gd name="connsiteY1" fmla="*/ 1979526 h 5502804"/>
              <a:gd name="connsiteX2" fmla="*/ 3215473 w 3451609"/>
              <a:gd name="connsiteY2" fmla="*/ 2954216 h 5502804"/>
              <a:gd name="connsiteX3" fmla="*/ 2763297 w 3451609"/>
              <a:gd name="connsiteY3" fmla="*/ 3587262 h 5502804"/>
              <a:gd name="connsiteX4" fmla="*/ 2391508 w 3451609"/>
              <a:gd name="connsiteY4" fmla="*/ 3938954 h 5502804"/>
              <a:gd name="connsiteX5" fmla="*/ 1577591 w 3451609"/>
              <a:gd name="connsiteY5" fmla="*/ 4451420 h 5502804"/>
              <a:gd name="connsiteX6" fmla="*/ 1085222 w 3451609"/>
              <a:gd name="connsiteY6" fmla="*/ 4803113 h 5502804"/>
              <a:gd name="connsiteX7" fmla="*/ 813917 w 3451609"/>
              <a:gd name="connsiteY7" fmla="*/ 5004080 h 5502804"/>
              <a:gd name="connsiteX8" fmla="*/ 401934 w 3451609"/>
              <a:gd name="connsiteY8" fmla="*/ 5295482 h 5502804"/>
              <a:gd name="connsiteX9" fmla="*/ 60290 w 3451609"/>
              <a:gd name="connsiteY9" fmla="*/ 5496449 h 5502804"/>
              <a:gd name="connsiteX10" fmla="*/ 0 w 3451609"/>
              <a:gd name="connsiteY10" fmla="*/ 5496449 h 5502804"/>
              <a:gd name="connsiteX0" fmla="*/ 3426488 w 3451609"/>
              <a:gd name="connsiteY0" fmla="*/ 0 h 5502804"/>
              <a:gd name="connsiteX1" fmla="*/ 3436537 w 3451609"/>
              <a:gd name="connsiteY1" fmla="*/ 1979526 h 5502804"/>
              <a:gd name="connsiteX2" fmla="*/ 2763297 w 3451609"/>
              <a:gd name="connsiteY2" fmla="*/ 3587262 h 5502804"/>
              <a:gd name="connsiteX3" fmla="*/ 2391508 w 3451609"/>
              <a:gd name="connsiteY3" fmla="*/ 3938954 h 5502804"/>
              <a:gd name="connsiteX4" fmla="*/ 1577591 w 3451609"/>
              <a:gd name="connsiteY4" fmla="*/ 4451420 h 5502804"/>
              <a:gd name="connsiteX5" fmla="*/ 1085222 w 3451609"/>
              <a:gd name="connsiteY5" fmla="*/ 4803113 h 5502804"/>
              <a:gd name="connsiteX6" fmla="*/ 813917 w 3451609"/>
              <a:gd name="connsiteY6" fmla="*/ 5004080 h 5502804"/>
              <a:gd name="connsiteX7" fmla="*/ 401934 w 3451609"/>
              <a:gd name="connsiteY7" fmla="*/ 5295482 h 5502804"/>
              <a:gd name="connsiteX8" fmla="*/ 60290 w 3451609"/>
              <a:gd name="connsiteY8" fmla="*/ 5496449 h 5502804"/>
              <a:gd name="connsiteX9" fmla="*/ 0 w 3451609"/>
              <a:gd name="connsiteY9" fmla="*/ 5496449 h 5502804"/>
              <a:gd name="connsiteX0" fmla="*/ 3426488 w 3451609"/>
              <a:gd name="connsiteY0" fmla="*/ 0 h 5502804"/>
              <a:gd name="connsiteX1" fmla="*/ 3436537 w 3451609"/>
              <a:gd name="connsiteY1" fmla="*/ 1979526 h 5502804"/>
              <a:gd name="connsiteX2" fmla="*/ 2391508 w 3451609"/>
              <a:gd name="connsiteY2" fmla="*/ 3938954 h 5502804"/>
              <a:gd name="connsiteX3" fmla="*/ 1577591 w 3451609"/>
              <a:gd name="connsiteY3" fmla="*/ 4451420 h 5502804"/>
              <a:gd name="connsiteX4" fmla="*/ 1085222 w 3451609"/>
              <a:gd name="connsiteY4" fmla="*/ 4803113 h 5502804"/>
              <a:gd name="connsiteX5" fmla="*/ 813917 w 3451609"/>
              <a:gd name="connsiteY5" fmla="*/ 5004080 h 5502804"/>
              <a:gd name="connsiteX6" fmla="*/ 401934 w 3451609"/>
              <a:gd name="connsiteY6" fmla="*/ 5295482 h 5502804"/>
              <a:gd name="connsiteX7" fmla="*/ 60290 w 3451609"/>
              <a:gd name="connsiteY7" fmla="*/ 5496449 h 5502804"/>
              <a:gd name="connsiteX8" fmla="*/ 0 w 3451609"/>
              <a:gd name="connsiteY8" fmla="*/ 5496449 h 5502804"/>
              <a:gd name="connsiteX0" fmla="*/ 3426488 w 3451609"/>
              <a:gd name="connsiteY0" fmla="*/ 0 h 5502804"/>
              <a:gd name="connsiteX1" fmla="*/ 3436537 w 3451609"/>
              <a:gd name="connsiteY1" fmla="*/ 1979526 h 5502804"/>
              <a:gd name="connsiteX2" fmla="*/ 1577591 w 3451609"/>
              <a:gd name="connsiteY2" fmla="*/ 4451420 h 5502804"/>
              <a:gd name="connsiteX3" fmla="*/ 1085222 w 3451609"/>
              <a:gd name="connsiteY3" fmla="*/ 4803113 h 5502804"/>
              <a:gd name="connsiteX4" fmla="*/ 813917 w 3451609"/>
              <a:gd name="connsiteY4" fmla="*/ 5004080 h 5502804"/>
              <a:gd name="connsiteX5" fmla="*/ 401934 w 3451609"/>
              <a:gd name="connsiteY5" fmla="*/ 5295482 h 5502804"/>
              <a:gd name="connsiteX6" fmla="*/ 60290 w 3451609"/>
              <a:gd name="connsiteY6" fmla="*/ 5496449 h 5502804"/>
              <a:gd name="connsiteX7" fmla="*/ 0 w 3451609"/>
              <a:gd name="connsiteY7" fmla="*/ 5496449 h 5502804"/>
              <a:gd name="connsiteX0" fmla="*/ 3426488 w 3451609"/>
              <a:gd name="connsiteY0" fmla="*/ 0 h 5502804"/>
              <a:gd name="connsiteX1" fmla="*/ 3436537 w 3451609"/>
              <a:gd name="connsiteY1" fmla="*/ 1979526 h 5502804"/>
              <a:gd name="connsiteX2" fmla="*/ 1085222 w 3451609"/>
              <a:gd name="connsiteY2" fmla="*/ 4803113 h 5502804"/>
              <a:gd name="connsiteX3" fmla="*/ 813917 w 3451609"/>
              <a:gd name="connsiteY3" fmla="*/ 5004080 h 5502804"/>
              <a:gd name="connsiteX4" fmla="*/ 401934 w 3451609"/>
              <a:gd name="connsiteY4" fmla="*/ 5295482 h 5502804"/>
              <a:gd name="connsiteX5" fmla="*/ 60290 w 3451609"/>
              <a:gd name="connsiteY5" fmla="*/ 5496449 h 5502804"/>
              <a:gd name="connsiteX6" fmla="*/ 0 w 3451609"/>
              <a:gd name="connsiteY6" fmla="*/ 5496449 h 5502804"/>
              <a:gd name="connsiteX0" fmla="*/ 3426488 w 3451609"/>
              <a:gd name="connsiteY0" fmla="*/ 0 h 5502804"/>
              <a:gd name="connsiteX1" fmla="*/ 3436537 w 3451609"/>
              <a:gd name="connsiteY1" fmla="*/ 1979526 h 5502804"/>
              <a:gd name="connsiteX2" fmla="*/ 813917 w 3451609"/>
              <a:gd name="connsiteY2" fmla="*/ 5004080 h 5502804"/>
              <a:gd name="connsiteX3" fmla="*/ 401934 w 3451609"/>
              <a:gd name="connsiteY3" fmla="*/ 5295482 h 5502804"/>
              <a:gd name="connsiteX4" fmla="*/ 60290 w 3451609"/>
              <a:gd name="connsiteY4" fmla="*/ 5496449 h 5502804"/>
              <a:gd name="connsiteX5" fmla="*/ 0 w 3451609"/>
              <a:gd name="connsiteY5" fmla="*/ 5496449 h 5502804"/>
              <a:gd name="connsiteX0" fmla="*/ 3426488 w 3451609"/>
              <a:gd name="connsiteY0" fmla="*/ 0 h 5502804"/>
              <a:gd name="connsiteX1" fmla="*/ 3436537 w 3451609"/>
              <a:gd name="connsiteY1" fmla="*/ 1979526 h 5502804"/>
              <a:gd name="connsiteX2" fmla="*/ 401934 w 3451609"/>
              <a:gd name="connsiteY2" fmla="*/ 5295482 h 5502804"/>
              <a:gd name="connsiteX3" fmla="*/ 60290 w 3451609"/>
              <a:gd name="connsiteY3" fmla="*/ 5496449 h 5502804"/>
              <a:gd name="connsiteX4" fmla="*/ 0 w 3451609"/>
              <a:gd name="connsiteY4" fmla="*/ 5496449 h 5502804"/>
              <a:gd name="connsiteX0" fmla="*/ 3426488 w 3451609"/>
              <a:gd name="connsiteY0" fmla="*/ 0 h 5502804"/>
              <a:gd name="connsiteX1" fmla="*/ 3436537 w 3451609"/>
              <a:gd name="connsiteY1" fmla="*/ 1979526 h 5502804"/>
              <a:gd name="connsiteX2" fmla="*/ 60290 w 3451609"/>
              <a:gd name="connsiteY2" fmla="*/ 5496449 h 5502804"/>
              <a:gd name="connsiteX3" fmla="*/ 0 w 3451609"/>
              <a:gd name="connsiteY3" fmla="*/ 5496449 h 5502804"/>
              <a:gd name="connsiteX0" fmla="*/ 3366198 w 3391319"/>
              <a:gd name="connsiteY0" fmla="*/ 0 h 5496449"/>
              <a:gd name="connsiteX1" fmla="*/ 3376247 w 3391319"/>
              <a:gd name="connsiteY1" fmla="*/ 1979526 h 5496449"/>
              <a:gd name="connsiteX2" fmla="*/ 0 w 3391319"/>
              <a:gd name="connsiteY2" fmla="*/ 5496449 h 5496449"/>
              <a:gd name="connsiteX0" fmla="*/ 0 w 25121"/>
              <a:gd name="connsiteY0" fmla="*/ 0 h 1979526"/>
              <a:gd name="connsiteX1" fmla="*/ 10049 w 25121"/>
              <a:gd name="connsiteY1" fmla="*/ 1979526 h 1979526"/>
              <a:gd name="connsiteX0" fmla="*/ 0 w 253303"/>
              <a:gd name="connsiteY0" fmla="*/ 72431 h 2051957"/>
              <a:gd name="connsiteX1" fmla="*/ 251210 w 253303"/>
              <a:gd name="connsiteY1" fmla="*/ 2094 h 2051957"/>
              <a:gd name="connsiteX2" fmla="*/ 10049 w 253303"/>
              <a:gd name="connsiteY2" fmla="*/ 2051957 h 2051957"/>
              <a:gd name="connsiteX0" fmla="*/ 241161 w 243254"/>
              <a:gd name="connsiteY0" fmla="*/ 0 h 2049863"/>
              <a:gd name="connsiteX1" fmla="*/ 0 w 243254"/>
              <a:gd name="connsiteY1" fmla="*/ 2049863 h 2049863"/>
              <a:gd name="connsiteX0" fmla="*/ 3446585 w 3448678"/>
              <a:gd name="connsiteY0" fmla="*/ 0 h 6858001"/>
              <a:gd name="connsiteX1" fmla="*/ 0 w 3448678"/>
              <a:gd name="connsiteY1" fmla="*/ 6858001 h 6858001"/>
              <a:gd name="connsiteX0" fmla="*/ 3446585 w 3448678"/>
              <a:gd name="connsiteY0" fmla="*/ 0 h 6858001"/>
              <a:gd name="connsiteX1" fmla="*/ 0 w 3448678"/>
              <a:gd name="connsiteY1" fmla="*/ 6858001 h 6858001"/>
              <a:gd name="connsiteX0" fmla="*/ 3446585 w 4091772"/>
              <a:gd name="connsiteY0" fmla="*/ 0 h 6858001"/>
              <a:gd name="connsiteX1" fmla="*/ 0 w 4091772"/>
              <a:gd name="connsiteY1" fmla="*/ 6858001 h 6858001"/>
              <a:gd name="connsiteX0" fmla="*/ 3286827 w 3932014"/>
              <a:gd name="connsiteY0" fmla="*/ 0 h 7628230"/>
              <a:gd name="connsiteX1" fmla="*/ 0 w 3932014"/>
              <a:gd name="connsiteY1" fmla="*/ 7628230 h 7628230"/>
              <a:gd name="connsiteX0" fmla="*/ 3286827 w 4304783"/>
              <a:gd name="connsiteY0" fmla="*/ 0 h 7628230"/>
              <a:gd name="connsiteX1" fmla="*/ 0 w 4304783"/>
              <a:gd name="connsiteY1" fmla="*/ 7628230 h 7628230"/>
              <a:gd name="connsiteX0" fmla="*/ 3286827 w 4038519"/>
              <a:gd name="connsiteY0" fmla="*/ 0 h 7628230"/>
              <a:gd name="connsiteX1" fmla="*/ 0 w 4038519"/>
              <a:gd name="connsiteY1" fmla="*/ 7628230 h 7628230"/>
              <a:gd name="connsiteX0" fmla="*/ 3286827 w 4342821"/>
              <a:gd name="connsiteY0" fmla="*/ 0 h 7628230"/>
              <a:gd name="connsiteX1" fmla="*/ 0 w 4342821"/>
              <a:gd name="connsiteY1" fmla="*/ 7628230 h 7628230"/>
              <a:gd name="connsiteX0" fmla="*/ 3286827 w 4350429"/>
              <a:gd name="connsiteY0" fmla="*/ 0 h 7628230"/>
              <a:gd name="connsiteX1" fmla="*/ 0 w 4350429"/>
              <a:gd name="connsiteY1" fmla="*/ 7628230 h 7628230"/>
            </a:gdLst>
            <a:ahLst/>
            <a:cxnLst>
              <a:cxn ang="0">
                <a:pos x="connsiteX0" y="connsiteY0"/>
              </a:cxn>
              <a:cxn ang="0">
                <a:pos x="connsiteX1" y="connsiteY1"/>
              </a:cxn>
            </a:cxnLst>
            <a:rect l="l" t="t" r="r" b="b"/>
            <a:pathLst>
              <a:path w="4350429" h="7628230">
                <a:moveTo>
                  <a:pt x="3286827" y="0"/>
                </a:moveTo>
                <a:cubicBezTo>
                  <a:pt x="4350429" y="3656781"/>
                  <a:pt x="1743388" y="6326969"/>
                  <a:pt x="0" y="7628230"/>
                </a:cubicBezTo>
              </a:path>
            </a:pathLst>
          </a:custGeom>
          <a:ln w="19050">
            <a:solidFill>
              <a:schemeClr val="accent6"/>
            </a:solidFill>
          </a:ln>
        </p:spPr>
        <p:style>
          <a:lnRef idx="1">
            <a:schemeClr val="dk1"/>
          </a:lnRef>
          <a:fillRef idx="0">
            <a:schemeClr val="dk1"/>
          </a:fillRef>
          <a:effectRef idx="0">
            <a:schemeClr val="dk1"/>
          </a:effectRef>
          <a:fontRef idx="minor">
            <a:schemeClr val="tx1"/>
          </a:fontRef>
        </p:style>
        <p:txBody>
          <a:bodyPr anchor="ctr"/>
          <a:lstStyle/>
          <a:p>
            <a:pPr algn="ctr" eaLnBrk="1" fontAlgn="auto" hangingPunct="1">
              <a:spcBef>
                <a:spcPts val="0"/>
              </a:spcBef>
              <a:spcAft>
                <a:spcPts val="0"/>
              </a:spcAft>
              <a:defRPr/>
            </a:pPr>
            <a:endParaRPr lang="de-DE"/>
          </a:p>
        </p:txBody>
      </p:sp>
      <p:sp>
        <p:nvSpPr>
          <p:cNvPr id="7" name="Rechteck 8"/>
          <p:cNvSpPr/>
          <p:nvPr userDrawn="1"/>
        </p:nvSpPr>
        <p:spPr bwMode="auto">
          <a:xfrm>
            <a:off x="7048500" y="6172200"/>
            <a:ext cx="1638300" cy="35326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000" b="1" dirty="0">
                <a:ln w="1905"/>
                <a:solidFill>
                  <a:schemeClr val="tx1">
                    <a:lumMod val="85000"/>
                    <a:lumOff val="15000"/>
                  </a:schemeClr>
                </a:solidFill>
                <a:effectLst>
                  <a:innerShdw blurRad="63500" dist="76200" dir="21540000">
                    <a:prstClr val="black">
                      <a:alpha val="64000"/>
                    </a:prstClr>
                  </a:innerShdw>
                  <a:reflection blurRad="6350" stA="55000" endA="300" endPos="45500" dir="5400000" sy="-100000" algn="bl" rotWithShape="0"/>
                </a:effectLst>
              </a:rPr>
              <a:t>YOUR</a:t>
            </a:r>
            <a:r>
              <a:rPr lang="en-US" sz="2000" b="1" dirty="0">
                <a:ln w="1905"/>
                <a:solidFill>
                  <a:schemeClr val="accent6"/>
                </a:solidFill>
                <a:effectLst>
                  <a:innerShdw blurRad="63500" dist="76200" dir="21540000">
                    <a:prstClr val="black">
                      <a:alpha val="64000"/>
                    </a:prstClr>
                  </a:innerShdw>
                  <a:reflection blurRad="6350" stA="55000" endA="300" endPos="45500" dir="5400000" sy="-100000" algn="bl" rotWithShape="0"/>
                </a:effectLst>
              </a:rPr>
              <a:t>LOGO</a:t>
            </a:r>
          </a:p>
        </p:txBody>
      </p:sp>
      <p:pic>
        <p:nvPicPr>
          <p:cNvPr id="8" name="Image 1"/>
          <p:cNvPicPr>
            <a:picLocks noChangeAspect="1"/>
          </p:cNvPicPr>
          <p:nvPr userDrawn="1"/>
        </p:nvPicPr>
        <p:blipFill>
          <a:blip r:embed="rId2">
            <a:extLst>
              <a:ext uri="{28A0092B-C50C-407E-A947-70E740481C1C}">
                <a14:useLocalDpi xmlns:a14="http://schemas.microsoft.com/office/drawing/2010/main" val="0"/>
              </a:ext>
            </a:extLst>
          </a:blip>
          <a:srcRect l="8890"/>
          <a:stretch>
            <a:fillRect/>
          </a:stretch>
        </p:blipFill>
        <p:spPr bwMode="auto">
          <a:xfrm>
            <a:off x="0" y="0"/>
            <a:ext cx="6375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uppieren 9"/>
          <p:cNvGrpSpPr>
            <a:grpSpLocks/>
          </p:cNvGrpSpPr>
          <p:nvPr userDrawn="1"/>
        </p:nvGrpSpPr>
        <p:grpSpPr bwMode="auto">
          <a:xfrm>
            <a:off x="2876550" y="0"/>
            <a:ext cx="6267450" cy="6858000"/>
            <a:chOff x="2876984" y="0"/>
            <a:chExt cx="6267016" cy="6858000"/>
          </a:xfrm>
        </p:grpSpPr>
        <p:sp>
          <p:nvSpPr>
            <p:cNvPr id="10" name="Freihandform 14"/>
            <p:cNvSpPr>
              <a:spLocks/>
            </p:cNvSpPr>
            <p:nvPr userDrawn="1"/>
          </p:nvSpPr>
          <p:spPr bwMode="gray">
            <a:xfrm>
              <a:off x="2876984" y="0"/>
              <a:ext cx="6009859" cy="6858000"/>
            </a:xfrm>
            <a:custGeom>
              <a:avLst/>
              <a:gdLst>
                <a:gd name="T0" fmla="*/ 6001165 w 6009845"/>
                <a:gd name="T1" fmla="*/ 0 h 6858000"/>
                <a:gd name="T2" fmla="*/ 3252668 w 6009845"/>
                <a:gd name="T3" fmla="*/ 0 h 6858000"/>
                <a:gd name="T4" fmla="*/ 0 w 6009845"/>
                <a:gd name="T5" fmla="*/ 6858000 h 6858000"/>
                <a:gd name="T6" fmla="*/ 6001164 w 6009845"/>
                <a:gd name="T7" fmla="*/ 6858000 h 6858000"/>
                <a:gd name="T8" fmla="*/ 6001165 w 6009845"/>
                <a:gd name="T9" fmla="*/ 0 h 6858000"/>
                <a:gd name="T10" fmla="*/ 0 60000 65536"/>
                <a:gd name="T11" fmla="*/ 0 60000 65536"/>
                <a:gd name="T12" fmla="*/ 0 60000 65536"/>
                <a:gd name="T13" fmla="*/ 0 60000 65536"/>
                <a:gd name="T14" fmla="*/ 0 60000 65536"/>
                <a:gd name="T15" fmla="*/ 0 w 6009845"/>
                <a:gd name="T16" fmla="*/ 0 h 6858000"/>
                <a:gd name="T17" fmla="*/ 6009845 w 6009845"/>
                <a:gd name="T18" fmla="*/ 6858000 h 6858000"/>
              </a:gdLst>
              <a:ahLst/>
              <a:cxnLst>
                <a:cxn ang="T10">
                  <a:pos x="T0" y="T1"/>
                </a:cxn>
                <a:cxn ang="T11">
                  <a:pos x="T2" y="T3"/>
                </a:cxn>
                <a:cxn ang="T12">
                  <a:pos x="T4" y="T5"/>
                </a:cxn>
                <a:cxn ang="T13">
                  <a:pos x="T6" y="T7"/>
                </a:cxn>
                <a:cxn ang="T14">
                  <a:pos x="T8" y="T9"/>
                </a:cxn>
              </a:cxnLst>
              <a:rect l="T15" t="T16" r="T17" b="T18"/>
              <a:pathLst>
                <a:path w="6009845" h="6858000">
                  <a:moveTo>
                    <a:pt x="6001137" y="0"/>
                  </a:moveTo>
                  <a:lnTo>
                    <a:pt x="3252652" y="0"/>
                  </a:lnTo>
                  <a:cubicBezTo>
                    <a:pt x="4260669" y="2810690"/>
                    <a:pt x="1619795" y="5738949"/>
                    <a:pt x="0" y="6858000"/>
                  </a:cubicBezTo>
                  <a:lnTo>
                    <a:pt x="6001136" y="6858000"/>
                  </a:lnTo>
                  <a:cubicBezTo>
                    <a:pt x="6009845" y="4580709"/>
                    <a:pt x="5992428" y="2277291"/>
                    <a:pt x="6001137" y="0"/>
                  </a:cubicBezTo>
                  <a:close/>
                </a:path>
              </a:pathLst>
            </a:custGeom>
            <a:solidFill>
              <a:schemeClr val="bg1">
                <a:alpha val="50195"/>
              </a:schemeClr>
            </a:solidFill>
            <a:ln>
              <a:noFill/>
            </a:ln>
            <a:effectLst>
              <a:outerShdw blurRad="50800" dist="25401" dir="8100000" algn="tr" rotWithShape="0">
                <a:srgbClr val="808080">
                  <a:alpha val="39998"/>
                </a:srgbClr>
              </a:outerShdw>
            </a:effectLst>
            <a:extLst/>
          </p:spPr>
          <p:txBody>
            <a:bodyPr/>
            <a:lstStyle/>
            <a:p>
              <a:pPr eaLnBrk="1" hangingPunct="1">
                <a:defRPr/>
              </a:pPr>
              <a:endParaRPr lang="fr-FR">
                <a:latin typeface="Arial" pitchFamily="-104" charset="0"/>
                <a:ea typeface="+mn-ea"/>
              </a:endParaRPr>
            </a:p>
          </p:txBody>
        </p:sp>
        <p:sp>
          <p:nvSpPr>
            <p:cNvPr id="12" name="Freihandform 15"/>
            <p:cNvSpPr>
              <a:spLocks/>
            </p:cNvSpPr>
            <p:nvPr userDrawn="1"/>
          </p:nvSpPr>
          <p:spPr bwMode="gray">
            <a:xfrm>
              <a:off x="3134141" y="0"/>
              <a:ext cx="6009859" cy="6858000"/>
            </a:xfrm>
            <a:custGeom>
              <a:avLst/>
              <a:gdLst>
                <a:gd name="T0" fmla="*/ 6001613 w 6009845"/>
                <a:gd name="T1" fmla="*/ 0 h 6858000"/>
                <a:gd name="T2" fmla="*/ 3252924 w 6009845"/>
                <a:gd name="T3" fmla="*/ 0 h 6858000"/>
                <a:gd name="T4" fmla="*/ 0 w 6009845"/>
                <a:gd name="T5" fmla="*/ 6858000 h 6858000"/>
                <a:gd name="T6" fmla="*/ 6001612 w 6009845"/>
                <a:gd name="T7" fmla="*/ 6858000 h 6858000"/>
                <a:gd name="T8" fmla="*/ 6001613 w 6009845"/>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09845" h="6858000">
                  <a:moveTo>
                    <a:pt x="6001137" y="0"/>
                  </a:moveTo>
                  <a:lnTo>
                    <a:pt x="3252652" y="0"/>
                  </a:lnTo>
                  <a:cubicBezTo>
                    <a:pt x="4260669" y="2810690"/>
                    <a:pt x="1619795" y="5738949"/>
                    <a:pt x="0" y="6858000"/>
                  </a:cubicBezTo>
                  <a:lnTo>
                    <a:pt x="6001136" y="6858000"/>
                  </a:lnTo>
                  <a:cubicBezTo>
                    <a:pt x="6009845" y="4580709"/>
                    <a:pt x="5992428" y="2277291"/>
                    <a:pt x="600113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pic>
        <p:nvPicPr>
          <p:cNvPr id="14" name="Imag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54875" y="6162675"/>
            <a:ext cx="1636713"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Picture Placeholder 9"/>
          <p:cNvSpPr>
            <a:spLocks noGrp="1"/>
          </p:cNvSpPr>
          <p:nvPr>
            <p:ph type="pic" sz="quarter" idx="16"/>
          </p:nvPr>
        </p:nvSpPr>
        <p:spPr bwMode="auto">
          <a:xfrm>
            <a:off x="0" y="0"/>
            <a:ext cx="7200000" cy="6858000"/>
          </a:xfrm>
          <a:solidFill>
            <a:schemeClr val="bg1">
              <a:lumMod val="75000"/>
            </a:schemeClr>
          </a:solidFill>
        </p:spPr>
        <p:txBody>
          <a:bodyPr rtlCol="0">
            <a:normAutofit/>
          </a:bodyPr>
          <a:lstStyle/>
          <a:p>
            <a:pPr lvl="0"/>
            <a:endParaRPr lang="en-GB" noProof="0"/>
          </a:p>
        </p:txBody>
      </p:sp>
      <p:sp>
        <p:nvSpPr>
          <p:cNvPr id="13" name="Textplatzhalter 39"/>
          <p:cNvSpPr>
            <a:spLocks noGrp="1"/>
          </p:cNvSpPr>
          <p:nvPr>
            <p:ph type="body" sz="quarter" idx="17"/>
          </p:nvPr>
        </p:nvSpPr>
        <p:spPr bwMode="auto">
          <a:xfrm>
            <a:off x="5836508" y="4353694"/>
            <a:ext cx="2814506" cy="1581665"/>
          </a:xfrm>
          <a:noFill/>
        </p:spPr>
        <p:txBody>
          <a:bodyPr anchor="ctr">
            <a:normAutofit/>
          </a:bodyPr>
          <a:lstStyle>
            <a:lvl1pPr marL="0" indent="0" algn="r">
              <a:buNone/>
              <a:defRPr sz="2800"/>
            </a:lvl1pPr>
          </a:lstStyle>
          <a:p>
            <a:pPr lvl="0"/>
            <a:endParaRPr lang="de-DE" dirty="0" smtClean="0"/>
          </a:p>
        </p:txBody>
      </p:sp>
      <p:sp>
        <p:nvSpPr>
          <p:cNvPr id="18" name="Titel 1"/>
          <p:cNvSpPr>
            <a:spLocks noGrp="1"/>
          </p:cNvSpPr>
          <p:nvPr>
            <p:ph type="ctrTitle"/>
          </p:nvPr>
        </p:nvSpPr>
        <p:spPr bwMode="auto">
          <a:xfrm>
            <a:off x="5235879" y="3429000"/>
            <a:ext cx="3782862" cy="988360"/>
          </a:xfrm>
        </p:spPr>
        <p:txBody>
          <a:bodyPr anchor="b">
            <a:normAutofit/>
          </a:bodyPr>
          <a:lstStyle>
            <a:lvl1pPr algn="r">
              <a:defRPr sz="3200">
                <a:solidFill>
                  <a:schemeClr val="tx1"/>
                </a:solidFill>
              </a:defRPr>
            </a:lvl1pPr>
          </a:lstStyle>
          <a:p>
            <a:endParaRPr lang="de-DE" dirty="0"/>
          </a:p>
        </p:txBody>
      </p:sp>
      <p:sp>
        <p:nvSpPr>
          <p:cNvPr id="19" name="Untertitel 2"/>
          <p:cNvSpPr>
            <a:spLocks noGrp="1"/>
          </p:cNvSpPr>
          <p:nvPr>
            <p:ph type="subTitle" idx="1"/>
          </p:nvPr>
        </p:nvSpPr>
        <p:spPr bwMode="auto">
          <a:xfrm>
            <a:off x="5235879" y="4524936"/>
            <a:ext cx="3782862" cy="921124"/>
          </a:xfrm>
          <a:solidFill>
            <a:schemeClr val="bg1"/>
          </a:solidFill>
        </p:spPr>
        <p:txBody>
          <a:bodyPr/>
          <a:lstStyle>
            <a:lvl1pPr marL="0" indent="0" algn="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de-DE" dirty="0"/>
          </a:p>
        </p:txBody>
      </p:sp>
      <p:sp>
        <p:nvSpPr>
          <p:cNvPr id="15" name="Fußzeilenplatzhalter 5"/>
          <p:cNvSpPr>
            <a:spLocks noGrp="1"/>
          </p:cNvSpPr>
          <p:nvPr>
            <p:ph type="ftr" sz="quarter" idx="18"/>
          </p:nvPr>
        </p:nvSpPr>
        <p:spPr/>
        <p:txBody>
          <a:bodyPr/>
          <a:lstStyle>
            <a:lvl1pPr>
              <a:defRPr>
                <a:latin typeface="Calibri" pitchFamily="-104" charset="0"/>
                <a:ea typeface="ＭＳ Ｐゴシック" pitchFamily="-104" charset="-128"/>
              </a:defRPr>
            </a:lvl1pPr>
          </a:lstStyle>
          <a:p>
            <a:pPr>
              <a:defRPr/>
            </a:pPr>
            <a:r>
              <a:rPr lang="en-US"/>
              <a:t>To edit footnote click on Insert / Header &amp; Footer</a:t>
            </a:r>
            <a:endParaRPr lang="de-DE"/>
          </a:p>
        </p:txBody>
      </p:sp>
      <p:sp>
        <p:nvSpPr>
          <p:cNvPr id="16" name="Foliennummernplatzhalter 6"/>
          <p:cNvSpPr>
            <a:spLocks noGrp="1"/>
          </p:cNvSpPr>
          <p:nvPr>
            <p:ph type="sldNum" sz="quarter" idx="19"/>
          </p:nvPr>
        </p:nvSpPr>
        <p:spPr/>
        <p:txBody>
          <a:bodyPr/>
          <a:lstStyle>
            <a:lvl1pPr>
              <a:defRPr/>
            </a:lvl1pPr>
          </a:lstStyle>
          <a:p>
            <a:pPr>
              <a:defRPr/>
            </a:pPr>
            <a:fld id="{0B9223F7-3923-43F8-9D12-56F730537E03}" type="slidenum">
              <a:rPr lang="de-DE" altLang="fr-FR"/>
              <a:pPr>
                <a:defRPr/>
              </a:pPr>
              <a:t>‹N°›</a:t>
            </a:fld>
            <a:endParaRPr lang="de-DE" altLang="fr-FR"/>
          </a:p>
        </p:txBody>
      </p:sp>
    </p:spTree>
    <p:extLst>
      <p:ext uri="{BB962C8B-B14F-4D97-AF65-F5344CB8AC3E}">
        <p14:creationId xmlns:p14="http://schemas.microsoft.com/office/powerpoint/2010/main" val="392725029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fr-CA"/>
          </a:p>
        </p:txBody>
      </p:sp>
      <p:sp>
        <p:nvSpPr>
          <p:cNvPr id="4" name="Rectangle 4"/>
          <p:cNvSpPr>
            <a:spLocks noGrp="1" noChangeArrowheads="1"/>
          </p:cNvSpPr>
          <p:nvPr>
            <p:ph type="dt" sz="half" idx="10"/>
          </p:nvPr>
        </p:nvSpPr>
        <p:spPr>
          <a:ln/>
        </p:spPr>
        <p:txBody>
          <a:bodyPr/>
          <a:lstStyle>
            <a:lvl1pPr>
              <a:defRPr/>
            </a:lvl1pPr>
          </a:lstStyle>
          <a:p>
            <a:pPr>
              <a:defRPr/>
            </a:pPr>
            <a:endParaRPr lang="fr-CA">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CA">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7E9B5F-D9D6-453A-A6A6-24E4A37C2713}" type="slidenum">
              <a:rPr lang="fr-CA" smtClean="0">
                <a:solidFill>
                  <a:srgbClr val="000000"/>
                </a:solidFill>
              </a:rPr>
              <a:pPr>
                <a:defRPr/>
              </a:pPr>
              <a:t>‹N°›</a:t>
            </a:fld>
            <a:endParaRPr lang="fr-CA">
              <a:solidFill>
                <a:srgbClr val="000000"/>
              </a:solidFill>
            </a:endParaRPr>
          </a:p>
        </p:txBody>
      </p:sp>
    </p:spTree>
    <p:extLst>
      <p:ext uri="{BB962C8B-B14F-4D97-AF65-F5344CB8AC3E}">
        <p14:creationId xmlns:p14="http://schemas.microsoft.com/office/powerpoint/2010/main" val="2728170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Rectangle 4"/>
          <p:cNvSpPr>
            <a:spLocks noGrp="1" noChangeArrowheads="1"/>
          </p:cNvSpPr>
          <p:nvPr>
            <p:ph type="dt" sz="half" idx="10"/>
          </p:nvPr>
        </p:nvSpPr>
        <p:spPr>
          <a:ln/>
        </p:spPr>
        <p:txBody>
          <a:bodyPr/>
          <a:lstStyle>
            <a:lvl1pPr>
              <a:defRPr/>
            </a:lvl1pPr>
          </a:lstStyle>
          <a:p>
            <a:pPr>
              <a:defRPr/>
            </a:pPr>
            <a:endParaRPr lang="fr-CA">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CA">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AAC41BC-ABFC-4665-8A55-84E1B4C92CCD}" type="slidenum">
              <a:rPr lang="fr-CA" smtClean="0">
                <a:solidFill>
                  <a:srgbClr val="000000"/>
                </a:solidFill>
              </a:rPr>
              <a:pPr>
                <a:defRPr/>
              </a:pPr>
              <a:t>‹N°›</a:t>
            </a:fld>
            <a:endParaRPr lang="fr-CA">
              <a:solidFill>
                <a:srgbClr val="000000"/>
              </a:solidFill>
            </a:endParaRPr>
          </a:p>
        </p:txBody>
      </p:sp>
    </p:spTree>
    <p:extLst>
      <p:ext uri="{BB962C8B-B14F-4D97-AF65-F5344CB8AC3E}">
        <p14:creationId xmlns:p14="http://schemas.microsoft.com/office/powerpoint/2010/main" val="484688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4"/>
          <p:cNvSpPr>
            <a:spLocks noGrp="1" noChangeArrowheads="1"/>
          </p:cNvSpPr>
          <p:nvPr>
            <p:ph type="dt" sz="half" idx="10"/>
          </p:nvPr>
        </p:nvSpPr>
        <p:spPr>
          <a:ln/>
        </p:spPr>
        <p:txBody>
          <a:bodyPr/>
          <a:lstStyle>
            <a:lvl1pPr>
              <a:defRPr/>
            </a:lvl1pPr>
          </a:lstStyle>
          <a:p>
            <a:fld id="{441A0BC0-4C6E-45B5-8570-66F8198F566D}" type="datetimeFigureOut">
              <a:rPr lang="fr-CA" smtClean="0">
                <a:solidFill>
                  <a:srgbClr val="000000"/>
                </a:solidFill>
              </a:rPr>
              <a:pPr/>
              <a:t>2019-11-29</a:t>
            </a:fld>
            <a:endParaRPr lang="fr-CA">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endParaRPr lang="fr-CA">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47D8588-0BBE-4914-B475-73655ECCDD51}" type="slidenum">
              <a:rPr lang="fr-CA" smtClean="0">
                <a:solidFill>
                  <a:srgbClr val="000000"/>
                </a:solidFill>
              </a:rPr>
              <a:pPr/>
              <a:t>‹N°›</a:t>
            </a:fld>
            <a:endParaRPr lang="fr-CA">
              <a:solidFill>
                <a:srgbClr val="000000"/>
              </a:solidFill>
            </a:endParaRPr>
          </a:p>
        </p:txBody>
      </p:sp>
    </p:spTree>
    <p:extLst>
      <p:ext uri="{BB962C8B-B14F-4D97-AF65-F5344CB8AC3E}">
        <p14:creationId xmlns:p14="http://schemas.microsoft.com/office/powerpoint/2010/main" val="508290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Rectangle 4"/>
          <p:cNvSpPr>
            <a:spLocks noGrp="1" noChangeArrowheads="1"/>
          </p:cNvSpPr>
          <p:nvPr>
            <p:ph type="dt" sz="half" idx="10"/>
          </p:nvPr>
        </p:nvSpPr>
        <p:spPr>
          <a:ln/>
        </p:spPr>
        <p:txBody>
          <a:bodyPr/>
          <a:lstStyle>
            <a:lvl1pPr>
              <a:defRPr/>
            </a:lvl1pPr>
          </a:lstStyle>
          <a:p>
            <a:pPr>
              <a:defRPr/>
            </a:pPr>
            <a:endParaRPr lang="fr-CA">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fr-CA">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1B2CFA3-46DB-4FF2-96F6-1427246D3B5E}" type="slidenum">
              <a:rPr lang="fr-CA" smtClean="0">
                <a:solidFill>
                  <a:srgbClr val="000000"/>
                </a:solidFill>
              </a:rPr>
              <a:pPr>
                <a:defRPr/>
              </a:pPr>
              <a:t>‹N°›</a:t>
            </a:fld>
            <a:endParaRPr lang="fr-CA">
              <a:solidFill>
                <a:srgbClr val="000000"/>
              </a:solidFill>
            </a:endParaRPr>
          </a:p>
        </p:txBody>
      </p:sp>
    </p:spTree>
    <p:extLst>
      <p:ext uri="{BB962C8B-B14F-4D97-AF65-F5344CB8AC3E}">
        <p14:creationId xmlns:p14="http://schemas.microsoft.com/office/powerpoint/2010/main" val="792678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Rectangle 4"/>
          <p:cNvSpPr>
            <a:spLocks noGrp="1" noChangeArrowheads="1"/>
          </p:cNvSpPr>
          <p:nvPr>
            <p:ph type="dt" sz="half" idx="10"/>
          </p:nvPr>
        </p:nvSpPr>
        <p:spPr>
          <a:ln/>
        </p:spPr>
        <p:txBody>
          <a:bodyPr/>
          <a:lstStyle>
            <a:lvl1pPr>
              <a:defRPr/>
            </a:lvl1pPr>
          </a:lstStyle>
          <a:p>
            <a:pPr>
              <a:defRPr/>
            </a:pPr>
            <a:endParaRPr lang="fr-CA">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fr-CA">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8C18FCE-E7E6-432D-B4B9-F0F631246361}" type="slidenum">
              <a:rPr lang="fr-CA" smtClean="0">
                <a:solidFill>
                  <a:srgbClr val="000000"/>
                </a:solidFill>
              </a:rPr>
              <a:pPr>
                <a:defRPr/>
              </a:pPr>
              <a:t>‹N°›</a:t>
            </a:fld>
            <a:endParaRPr lang="fr-CA">
              <a:solidFill>
                <a:srgbClr val="000000"/>
              </a:solidFill>
            </a:endParaRPr>
          </a:p>
        </p:txBody>
      </p:sp>
    </p:spTree>
    <p:extLst>
      <p:ext uri="{BB962C8B-B14F-4D97-AF65-F5344CB8AC3E}">
        <p14:creationId xmlns:p14="http://schemas.microsoft.com/office/powerpoint/2010/main" val="42294258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Rectangle 4"/>
          <p:cNvSpPr>
            <a:spLocks noGrp="1" noChangeArrowheads="1"/>
          </p:cNvSpPr>
          <p:nvPr>
            <p:ph type="dt" sz="half" idx="10"/>
          </p:nvPr>
        </p:nvSpPr>
        <p:spPr>
          <a:ln/>
        </p:spPr>
        <p:txBody>
          <a:bodyPr/>
          <a:lstStyle>
            <a:lvl1pPr>
              <a:defRPr/>
            </a:lvl1pPr>
          </a:lstStyle>
          <a:p>
            <a:pPr>
              <a:defRPr/>
            </a:pPr>
            <a:endParaRPr lang="fr-CA">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fr-CA">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CD76EAB-24C9-4ADE-AAA7-2789895E853B}" type="slidenum">
              <a:rPr lang="fr-CA" smtClean="0">
                <a:solidFill>
                  <a:srgbClr val="000000"/>
                </a:solidFill>
              </a:rPr>
              <a:pPr>
                <a:defRPr/>
              </a:pPr>
              <a:t>‹N°›</a:t>
            </a:fld>
            <a:endParaRPr lang="fr-CA">
              <a:solidFill>
                <a:srgbClr val="000000"/>
              </a:solidFill>
            </a:endParaRPr>
          </a:p>
        </p:txBody>
      </p:sp>
    </p:spTree>
    <p:extLst>
      <p:ext uri="{BB962C8B-B14F-4D97-AF65-F5344CB8AC3E}">
        <p14:creationId xmlns:p14="http://schemas.microsoft.com/office/powerpoint/2010/main" val="9190738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CA">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fr-CA">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9F1A644-A9EE-48C4-9265-22ADA90DF1B4}" type="slidenum">
              <a:rPr lang="fr-CA" smtClean="0">
                <a:solidFill>
                  <a:srgbClr val="000000"/>
                </a:solidFill>
              </a:rPr>
              <a:pPr>
                <a:defRPr/>
              </a:pPr>
              <a:t>‹N°›</a:t>
            </a:fld>
            <a:endParaRPr lang="fr-CA">
              <a:solidFill>
                <a:srgbClr val="000000"/>
              </a:solidFill>
            </a:endParaRPr>
          </a:p>
        </p:txBody>
      </p:sp>
    </p:spTree>
    <p:extLst>
      <p:ext uri="{BB962C8B-B14F-4D97-AF65-F5344CB8AC3E}">
        <p14:creationId xmlns:p14="http://schemas.microsoft.com/office/powerpoint/2010/main" val="1983360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D9630F9A-1F3D-465F-96E4-3540DE1470E6}" type="datetimeFigureOut">
              <a:rPr lang="fr-CA" smtClean="0"/>
              <a:t>2019-11-29</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C9EAD83D-4A7E-4EAF-AD5B-87E540A60639}" type="slidenum">
              <a:rPr lang="fr-CA" smtClean="0"/>
              <a:t>‹N°›</a:t>
            </a:fld>
            <a:endParaRPr lang="fr-CA"/>
          </a:p>
        </p:txBody>
      </p:sp>
    </p:spTree>
    <p:extLst>
      <p:ext uri="{BB962C8B-B14F-4D97-AF65-F5344CB8AC3E}">
        <p14:creationId xmlns:p14="http://schemas.microsoft.com/office/powerpoint/2010/main" val="37457548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CA">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fr-CA">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47A196-0035-40B9-B8BA-B839D698F1DE}" type="slidenum">
              <a:rPr lang="fr-CA" smtClean="0">
                <a:solidFill>
                  <a:srgbClr val="000000"/>
                </a:solidFill>
              </a:rPr>
              <a:pPr>
                <a:defRPr/>
              </a:pPr>
              <a:t>‹N°›</a:t>
            </a:fld>
            <a:endParaRPr lang="fr-CA">
              <a:solidFill>
                <a:srgbClr val="000000"/>
              </a:solidFill>
            </a:endParaRPr>
          </a:p>
        </p:txBody>
      </p:sp>
    </p:spTree>
    <p:extLst>
      <p:ext uri="{BB962C8B-B14F-4D97-AF65-F5344CB8AC3E}">
        <p14:creationId xmlns:p14="http://schemas.microsoft.com/office/powerpoint/2010/main" val="26821342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CA">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fr-CA">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3306219-BDE6-43A9-BE94-49D7BDED80A4}" type="slidenum">
              <a:rPr lang="fr-CA" smtClean="0">
                <a:solidFill>
                  <a:srgbClr val="000000"/>
                </a:solidFill>
              </a:rPr>
              <a:pPr>
                <a:defRPr/>
              </a:pPr>
              <a:t>‹N°›</a:t>
            </a:fld>
            <a:endParaRPr lang="fr-CA">
              <a:solidFill>
                <a:srgbClr val="000000"/>
              </a:solidFill>
            </a:endParaRPr>
          </a:p>
        </p:txBody>
      </p:sp>
    </p:spTree>
    <p:extLst>
      <p:ext uri="{BB962C8B-B14F-4D97-AF65-F5344CB8AC3E}">
        <p14:creationId xmlns:p14="http://schemas.microsoft.com/office/powerpoint/2010/main" val="804881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Rectangle 4"/>
          <p:cNvSpPr>
            <a:spLocks noGrp="1" noChangeArrowheads="1"/>
          </p:cNvSpPr>
          <p:nvPr>
            <p:ph type="dt" sz="half" idx="10"/>
          </p:nvPr>
        </p:nvSpPr>
        <p:spPr>
          <a:ln/>
        </p:spPr>
        <p:txBody>
          <a:bodyPr/>
          <a:lstStyle>
            <a:lvl1pPr>
              <a:defRPr/>
            </a:lvl1pPr>
          </a:lstStyle>
          <a:p>
            <a:pPr>
              <a:defRPr/>
            </a:pPr>
            <a:endParaRPr lang="fr-CA">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CA">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F5A9BCE-DE35-4475-BB45-32CCCDD9DC9F}" type="slidenum">
              <a:rPr lang="fr-CA" smtClean="0">
                <a:solidFill>
                  <a:srgbClr val="000000"/>
                </a:solidFill>
              </a:rPr>
              <a:pPr>
                <a:defRPr/>
              </a:pPr>
              <a:t>‹N°›</a:t>
            </a:fld>
            <a:endParaRPr lang="fr-CA">
              <a:solidFill>
                <a:srgbClr val="000000"/>
              </a:solidFill>
            </a:endParaRPr>
          </a:p>
        </p:txBody>
      </p:sp>
    </p:spTree>
    <p:extLst>
      <p:ext uri="{BB962C8B-B14F-4D97-AF65-F5344CB8AC3E}">
        <p14:creationId xmlns:p14="http://schemas.microsoft.com/office/powerpoint/2010/main" val="3462221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Rectangle 4"/>
          <p:cNvSpPr>
            <a:spLocks noGrp="1" noChangeArrowheads="1"/>
          </p:cNvSpPr>
          <p:nvPr>
            <p:ph type="dt" sz="half" idx="10"/>
          </p:nvPr>
        </p:nvSpPr>
        <p:spPr>
          <a:ln/>
        </p:spPr>
        <p:txBody>
          <a:bodyPr/>
          <a:lstStyle>
            <a:lvl1pPr>
              <a:defRPr/>
            </a:lvl1pPr>
          </a:lstStyle>
          <a:p>
            <a:pPr>
              <a:defRPr/>
            </a:pPr>
            <a:endParaRPr lang="fr-CA">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CA">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4092B3A-E323-4601-9102-2B0952DD6DBB}" type="slidenum">
              <a:rPr lang="fr-CA" smtClean="0">
                <a:solidFill>
                  <a:srgbClr val="000000"/>
                </a:solidFill>
              </a:rPr>
              <a:pPr>
                <a:defRPr/>
              </a:pPr>
              <a:t>‹N°›</a:t>
            </a:fld>
            <a:endParaRPr lang="fr-CA">
              <a:solidFill>
                <a:srgbClr val="000000"/>
              </a:solidFill>
            </a:endParaRPr>
          </a:p>
        </p:txBody>
      </p:sp>
    </p:spTree>
    <p:extLst>
      <p:ext uri="{BB962C8B-B14F-4D97-AF65-F5344CB8AC3E}">
        <p14:creationId xmlns:p14="http://schemas.microsoft.com/office/powerpoint/2010/main" val="20512581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E65298-3570-466E-8B1F-5C265982D731}"/>
              </a:ext>
            </a:extLst>
          </p:cNvPr>
          <p:cNvSpPr>
            <a:spLocks noGrp="1"/>
          </p:cNvSpPr>
          <p:nvPr>
            <p:ph type="ctrTitle"/>
          </p:nvPr>
        </p:nvSpPr>
        <p:spPr>
          <a:xfrm>
            <a:off x="1143000" y="1122363"/>
            <a:ext cx="6858000" cy="2387600"/>
          </a:xfrm>
        </p:spPr>
        <p:txBody>
          <a:bodyPr anchor="b"/>
          <a:lstStyle>
            <a:lvl1pPr algn="ctr">
              <a:defRPr sz="4500"/>
            </a:lvl1pPr>
          </a:lstStyle>
          <a:p>
            <a:r>
              <a:rPr lang="fr-FR"/>
              <a:t>Modifiez le style du titre</a:t>
            </a:r>
            <a:endParaRPr lang="fr-CA"/>
          </a:p>
        </p:txBody>
      </p:sp>
      <p:sp>
        <p:nvSpPr>
          <p:cNvPr id="3" name="Sous-titre 2">
            <a:extLst>
              <a:ext uri="{FF2B5EF4-FFF2-40B4-BE49-F238E27FC236}">
                <a16:creationId xmlns:a16="http://schemas.microsoft.com/office/drawing/2014/main" id="{445FDC68-A753-4D6A-BF38-AB4A03D7E3AD}"/>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242CBA27-3D0C-4798-8915-4AB06EF4990F}"/>
              </a:ext>
            </a:extLst>
          </p:cNvPr>
          <p:cNvSpPr>
            <a:spLocks noGrp="1"/>
          </p:cNvSpPr>
          <p:nvPr>
            <p:ph type="dt" sz="half" idx="10"/>
          </p:nvPr>
        </p:nvSpPr>
        <p:spPr/>
        <p:txBody>
          <a:body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5" name="Espace réservé du pied de page 4">
            <a:extLst>
              <a:ext uri="{FF2B5EF4-FFF2-40B4-BE49-F238E27FC236}">
                <a16:creationId xmlns:a16="http://schemas.microsoft.com/office/drawing/2014/main" id="{A054804C-0BBF-4905-A297-9278CEF72A16}"/>
              </a:ext>
            </a:extLst>
          </p:cNvPr>
          <p:cNvSpPr>
            <a:spLocks noGrp="1"/>
          </p:cNvSpPr>
          <p:nvPr>
            <p:ph type="ftr" sz="quarter" idx="11"/>
          </p:nvPr>
        </p:nvSpPr>
        <p:spPr/>
        <p:txBody>
          <a:bodyPr/>
          <a:lstStyle/>
          <a:p>
            <a:endParaRPr lang="fr-CA">
              <a:solidFill>
                <a:prstClr val="black">
                  <a:tint val="75000"/>
                </a:prstClr>
              </a:solidFill>
            </a:endParaRPr>
          </a:p>
        </p:txBody>
      </p:sp>
      <p:sp>
        <p:nvSpPr>
          <p:cNvPr id="6" name="Espace réservé du numéro de diapositive 5">
            <a:extLst>
              <a:ext uri="{FF2B5EF4-FFF2-40B4-BE49-F238E27FC236}">
                <a16:creationId xmlns:a16="http://schemas.microsoft.com/office/drawing/2014/main" id="{1BC96BCC-33F0-4189-86E8-48436229AB9E}"/>
              </a:ext>
            </a:extLst>
          </p:cNvPr>
          <p:cNvSpPr>
            <a:spLocks noGrp="1"/>
          </p:cNvSpPr>
          <p:nvPr>
            <p:ph type="sldNum" sz="quarter" idx="12"/>
          </p:nvPr>
        </p:nvSpPr>
        <p:spPr/>
        <p:txBody>
          <a:body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16728926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EEB927-69E3-4666-BB29-75FDC8429B70}"/>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8B5C141D-042F-4A5B-A545-DCC66109CEE9}"/>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65B0FD83-B1BD-4900-8549-E6CA3DBFF681}"/>
              </a:ext>
            </a:extLst>
          </p:cNvPr>
          <p:cNvSpPr>
            <a:spLocks noGrp="1"/>
          </p:cNvSpPr>
          <p:nvPr>
            <p:ph type="dt" sz="half" idx="10"/>
          </p:nvPr>
        </p:nvSpPr>
        <p:spPr/>
        <p:txBody>
          <a:body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5" name="Espace réservé du pied de page 4">
            <a:extLst>
              <a:ext uri="{FF2B5EF4-FFF2-40B4-BE49-F238E27FC236}">
                <a16:creationId xmlns:a16="http://schemas.microsoft.com/office/drawing/2014/main" id="{4441F68C-5075-472B-98F5-195F16536E8F}"/>
              </a:ext>
            </a:extLst>
          </p:cNvPr>
          <p:cNvSpPr>
            <a:spLocks noGrp="1"/>
          </p:cNvSpPr>
          <p:nvPr>
            <p:ph type="ftr" sz="quarter" idx="11"/>
          </p:nvPr>
        </p:nvSpPr>
        <p:spPr/>
        <p:txBody>
          <a:bodyPr/>
          <a:lstStyle/>
          <a:p>
            <a:endParaRPr lang="fr-CA">
              <a:solidFill>
                <a:prstClr val="black">
                  <a:tint val="75000"/>
                </a:prstClr>
              </a:solidFill>
            </a:endParaRPr>
          </a:p>
        </p:txBody>
      </p:sp>
      <p:sp>
        <p:nvSpPr>
          <p:cNvPr id="6" name="Espace réservé du numéro de diapositive 5">
            <a:extLst>
              <a:ext uri="{FF2B5EF4-FFF2-40B4-BE49-F238E27FC236}">
                <a16:creationId xmlns:a16="http://schemas.microsoft.com/office/drawing/2014/main" id="{491652A6-16B1-4DD7-9B3A-086AADBBDE13}"/>
              </a:ext>
            </a:extLst>
          </p:cNvPr>
          <p:cNvSpPr>
            <a:spLocks noGrp="1"/>
          </p:cNvSpPr>
          <p:nvPr>
            <p:ph type="sldNum" sz="quarter" idx="12"/>
          </p:nvPr>
        </p:nvSpPr>
        <p:spPr/>
        <p:txBody>
          <a:body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4989101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313934-A090-42C1-8AE5-503BF2D3A538}"/>
              </a:ext>
            </a:extLst>
          </p:cNvPr>
          <p:cNvSpPr>
            <a:spLocks noGrp="1"/>
          </p:cNvSpPr>
          <p:nvPr>
            <p:ph type="title"/>
          </p:nvPr>
        </p:nvSpPr>
        <p:spPr>
          <a:xfrm>
            <a:off x="623888" y="1709739"/>
            <a:ext cx="7886700" cy="2852737"/>
          </a:xfrm>
        </p:spPr>
        <p:txBody>
          <a:bodyPr anchor="b"/>
          <a:lstStyle>
            <a:lvl1pPr>
              <a:defRPr sz="4500"/>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31331F41-0D6C-4D6A-8578-717D632ED5B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C14EA22F-382D-4155-B579-0871FA2CA312}"/>
              </a:ext>
            </a:extLst>
          </p:cNvPr>
          <p:cNvSpPr>
            <a:spLocks noGrp="1"/>
          </p:cNvSpPr>
          <p:nvPr>
            <p:ph type="dt" sz="half" idx="10"/>
          </p:nvPr>
        </p:nvSpPr>
        <p:spPr/>
        <p:txBody>
          <a:body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5" name="Espace réservé du pied de page 4">
            <a:extLst>
              <a:ext uri="{FF2B5EF4-FFF2-40B4-BE49-F238E27FC236}">
                <a16:creationId xmlns:a16="http://schemas.microsoft.com/office/drawing/2014/main" id="{09BA4A61-0641-460D-A689-AD1E8B60CAB0}"/>
              </a:ext>
            </a:extLst>
          </p:cNvPr>
          <p:cNvSpPr>
            <a:spLocks noGrp="1"/>
          </p:cNvSpPr>
          <p:nvPr>
            <p:ph type="ftr" sz="quarter" idx="11"/>
          </p:nvPr>
        </p:nvSpPr>
        <p:spPr/>
        <p:txBody>
          <a:bodyPr/>
          <a:lstStyle/>
          <a:p>
            <a:endParaRPr lang="fr-CA">
              <a:solidFill>
                <a:prstClr val="black">
                  <a:tint val="75000"/>
                </a:prstClr>
              </a:solidFill>
            </a:endParaRPr>
          </a:p>
        </p:txBody>
      </p:sp>
      <p:sp>
        <p:nvSpPr>
          <p:cNvPr id="6" name="Espace réservé du numéro de diapositive 5">
            <a:extLst>
              <a:ext uri="{FF2B5EF4-FFF2-40B4-BE49-F238E27FC236}">
                <a16:creationId xmlns:a16="http://schemas.microsoft.com/office/drawing/2014/main" id="{700761FB-9125-4078-BC45-7B18750BFBB9}"/>
              </a:ext>
            </a:extLst>
          </p:cNvPr>
          <p:cNvSpPr>
            <a:spLocks noGrp="1"/>
          </p:cNvSpPr>
          <p:nvPr>
            <p:ph type="sldNum" sz="quarter" idx="12"/>
          </p:nvPr>
        </p:nvSpPr>
        <p:spPr/>
        <p:txBody>
          <a:body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41936463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5B67B8-A66C-4C39-946F-0005F5E2FA25}"/>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39109285-01FF-40AA-9F78-15DE7A732958}"/>
              </a:ext>
            </a:extLst>
          </p:cNvPr>
          <p:cNvSpPr>
            <a:spLocks noGrp="1"/>
          </p:cNvSpPr>
          <p:nvPr>
            <p:ph sz="half" idx="1"/>
          </p:nvPr>
        </p:nvSpPr>
        <p:spPr>
          <a:xfrm>
            <a:off x="6286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a:extLst>
              <a:ext uri="{FF2B5EF4-FFF2-40B4-BE49-F238E27FC236}">
                <a16:creationId xmlns:a16="http://schemas.microsoft.com/office/drawing/2014/main" id="{C11CDC14-D467-4606-9457-5AC7207F9EC7}"/>
              </a:ext>
            </a:extLst>
          </p:cNvPr>
          <p:cNvSpPr>
            <a:spLocks noGrp="1"/>
          </p:cNvSpPr>
          <p:nvPr>
            <p:ph sz="half" idx="2"/>
          </p:nvPr>
        </p:nvSpPr>
        <p:spPr>
          <a:xfrm>
            <a:off x="46291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a:extLst>
              <a:ext uri="{FF2B5EF4-FFF2-40B4-BE49-F238E27FC236}">
                <a16:creationId xmlns:a16="http://schemas.microsoft.com/office/drawing/2014/main" id="{8E1D643F-6664-44C6-8C74-F14981FB9D0B}"/>
              </a:ext>
            </a:extLst>
          </p:cNvPr>
          <p:cNvSpPr>
            <a:spLocks noGrp="1"/>
          </p:cNvSpPr>
          <p:nvPr>
            <p:ph type="dt" sz="half" idx="10"/>
          </p:nvPr>
        </p:nvSpPr>
        <p:spPr/>
        <p:txBody>
          <a:body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6" name="Espace réservé du pied de page 5">
            <a:extLst>
              <a:ext uri="{FF2B5EF4-FFF2-40B4-BE49-F238E27FC236}">
                <a16:creationId xmlns:a16="http://schemas.microsoft.com/office/drawing/2014/main" id="{D2C46B0B-5E72-489E-9005-D4FBE4304B25}"/>
              </a:ext>
            </a:extLst>
          </p:cNvPr>
          <p:cNvSpPr>
            <a:spLocks noGrp="1"/>
          </p:cNvSpPr>
          <p:nvPr>
            <p:ph type="ftr" sz="quarter" idx="11"/>
          </p:nvPr>
        </p:nvSpPr>
        <p:spPr/>
        <p:txBody>
          <a:bodyPr/>
          <a:lstStyle/>
          <a:p>
            <a:endParaRPr lang="fr-CA">
              <a:solidFill>
                <a:prstClr val="black">
                  <a:tint val="75000"/>
                </a:prstClr>
              </a:solidFill>
            </a:endParaRPr>
          </a:p>
        </p:txBody>
      </p:sp>
      <p:sp>
        <p:nvSpPr>
          <p:cNvPr id="7" name="Espace réservé du numéro de diapositive 6">
            <a:extLst>
              <a:ext uri="{FF2B5EF4-FFF2-40B4-BE49-F238E27FC236}">
                <a16:creationId xmlns:a16="http://schemas.microsoft.com/office/drawing/2014/main" id="{49E80EF1-5410-449E-841A-49061BD4A87B}"/>
              </a:ext>
            </a:extLst>
          </p:cNvPr>
          <p:cNvSpPr>
            <a:spLocks noGrp="1"/>
          </p:cNvSpPr>
          <p:nvPr>
            <p:ph type="sldNum" sz="quarter" idx="12"/>
          </p:nvPr>
        </p:nvSpPr>
        <p:spPr/>
        <p:txBody>
          <a:body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35028791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FB32AD-D3CC-48D3-9EFC-82776C69B766}"/>
              </a:ext>
            </a:extLst>
          </p:cNvPr>
          <p:cNvSpPr>
            <a:spLocks noGrp="1"/>
          </p:cNvSpPr>
          <p:nvPr>
            <p:ph type="title"/>
          </p:nvPr>
        </p:nvSpPr>
        <p:spPr>
          <a:xfrm>
            <a:off x="629841" y="365126"/>
            <a:ext cx="7886700" cy="1325563"/>
          </a:xfrm>
        </p:spPr>
        <p:txBody>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5CE72F5E-BBEC-44B8-8C9E-0EF58F15E2F1}"/>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4ACF026D-8314-44C8-9152-D4C8CD353AD1}"/>
              </a:ext>
            </a:extLst>
          </p:cNvPr>
          <p:cNvSpPr>
            <a:spLocks noGrp="1"/>
          </p:cNvSpPr>
          <p:nvPr>
            <p:ph sz="half" idx="2"/>
          </p:nvPr>
        </p:nvSpPr>
        <p:spPr>
          <a:xfrm>
            <a:off x="629842" y="2505075"/>
            <a:ext cx="3868340"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a:extLst>
              <a:ext uri="{FF2B5EF4-FFF2-40B4-BE49-F238E27FC236}">
                <a16:creationId xmlns:a16="http://schemas.microsoft.com/office/drawing/2014/main" id="{EEB18A4F-FFAB-4249-AC16-C7FF95435981}"/>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AA3EDA95-AC04-4B33-91BF-B0C445325A61}"/>
              </a:ext>
            </a:extLst>
          </p:cNvPr>
          <p:cNvSpPr>
            <a:spLocks noGrp="1"/>
          </p:cNvSpPr>
          <p:nvPr>
            <p:ph sz="quarter" idx="4"/>
          </p:nvPr>
        </p:nvSpPr>
        <p:spPr>
          <a:xfrm>
            <a:off x="4629150" y="2505075"/>
            <a:ext cx="3887391"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a:extLst>
              <a:ext uri="{FF2B5EF4-FFF2-40B4-BE49-F238E27FC236}">
                <a16:creationId xmlns:a16="http://schemas.microsoft.com/office/drawing/2014/main" id="{342E3F1A-F639-40FF-AC4D-BEB95B610BF2}"/>
              </a:ext>
            </a:extLst>
          </p:cNvPr>
          <p:cNvSpPr>
            <a:spLocks noGrp="1"/>
          </p:cNvSpPr>
          <p:nvPr>
            <p:ph type="dt" sz="half" idx="10"/>
          </p:nvPr>
        </p:nvSpPr>
        <p:spPr/>
        <p:txBody>
          <a:body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8" name="Espace réservé du pied de page 7">
            <a:extLst>
              <a:ext uri="{FF2B5EF4-FFF2-40B4-BE49-F238E27FC236}">
                <a16:creationId xmlns:a16="http://schemas.microsoft.com/office/drawing/2014/main" id="{F4426D3A-1043-4825-ABBD-B061148A6F11}"/>
              </a:ext>
            </a:extLst>
          </p:cNvPr>
          <p:cNvSpPr>
            <a:spLocks noGrp="1"/>
          </p:cNvSpPr>
          <p:nvPr>
            <p:ph type="ftr" sz="quarter" idx="11"/>
          </p:nvPr>
        </p:nvSpPr>
        <p:spPr/>
        <p:txBody>
          <a:bodyPr/>
          <a:lstStyle/>
          <a:p>
            <a:endParaRPr lang="fr-CA">
              <a:solidFill>
                <a:prstClr val="black">
                  <a:tint val="75000"/>
                </a:prstClr>
              </a:solidFill>
            </a:endParaRPr>
          </a:p>
        </p:txBody>
      </p:sp>
      <p:sp>
        <p:nvSpPr>
          <p:cNvPr id="9" name="Espace réservé du numéro de diapositive 8">
            <a:extLst>
              <a:ext uri="{FF2B5EF4-FFF2-40B4-BE49-F238E27FC236}">
                <a16:creationId xmlns:a16="http://schemas.microsoft.com/office/drawing/2014/main" id="{02DC0BFD-4748-4571-B83A-A473839D9898}"/>
              </a:ext>
            </a:extLst>
          </p:cNvPr>
          <p:cNvSpPr>
            <a:spLocks noGrp="1"/>
          </p:cNvSpPr>
          <p:nvPr>
            <p:ph type="sldNum" sz="quarter" idx="12"/>
          </p:nvPr>
        </p:nvSpPr>
        <p:spPr/>
        <p:txBody>
          <a:body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9543289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EEE535-152D-440B-94E2-57C974864CEA}"/>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5C058E07-01C4-4237-A3CE-1099E4CD22DC}"/>
              </a:ext>
            </a:extLst>
          </p:cNvPr>
          <p:cNvSpPr>
            <a:spLocks noGrp="1"/>
          </p:cNvSpPr>
          <p:nvPr>
            <p:ph type="dt" sz="half" idx="10"/>
          </p:nvPr>
        </p:nvSpPr>
        <p:spPr/>
        <p:txBody>
          <a:body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4" name="Espace réservé du pied de page 3">
            <a:extLst>
              <a:ext uri="{FF2B5EF4-FFF2-40B4-BE49-F238E27FC236}">
                <a16:creationId xmlns:a16="http://schemas.microsoft.com/office/drawing/2014/main" id="{A869D027-FFD5-4892-A048-D858028ECF7C}"/>
              </a:ext>
            </a:extLst>
          </p:cNvPr>
          <p:cNvSpPr>
            <a:spLocks noGrp="1"/>
          </p:cNvSpPr>
          <p:nvPr>
            <p:ph type="ftr" sz="quarter" idx="11"/>
          </p:nvPr>
        </p:nvSpPr>
        <p:spPr/>
        <p:txBody>
          <a:bodyPr/>
          <a:lstStyle/>
          <a:p>
            <a:endParaRPr lang="fr-CA">
              <a:solidFill>
                <a:prstClr val="black">
                  <a:tint val="75000"/>
                </a:prstClr>
              </a:solidFill>
            </a:endParaRPr>
          </a:p>
        </p:txBody>
      </p:sp>
      <p:sp>
        <p:nvSpPr>
          <p:cNvPr id="5" name="Espace réservé du numéro de diapositive 4">
            <a:extLst>
              <a:ext uri="{FF2B5EF4-FFF2-40B4-BE49-F238E27FC236}">
                <a16:creationId xmlns:a16="http://schemas.microsoft.com/office/drawing/2014/main" id="{4E7ABFFB-F497-4C6D-AF72-67916787E92E}"/>
              </a:ext>
            </a:extLst>
          </p:cNvPr>
          <p:cNvSpPr>
            <a:spLocks noGrp="1"/>
          </p:cNvSpPr>
          <p:nvPr>
            <p:ph type="sldNum" sz="quarter" idx="12"/>
          </p:nvPr>
        </p:nvSpPr>
        <p:spPr/>
        <p:txBody>
          <a:body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3888877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D9630F9A-1F3D-465F-96E4-3540DE1470E6}" type="datetimeFigureOut">
              <a:rPr lang="fr-CA" smtClean="0"/>
              <a:t>2019-11-29</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C9EAD83D-4A7E-4EAF-AD5B-87E540A60639}" type="slidenum">
              <a:rPr lang="fr-CA" smtClean="0"/>
              <a:t>‹N°›</a:t>
            </a:fld>
            <a:endParaRPr lang="fr-CA"/>
          </a:p>
        </p:txBody>
      </p:sp>
    </p:spTree>
    <p:extLst>
      <p:ext uri="{BB962C8B-B14F-4D97-AF65-F5344CB8AC3E}">
        <p14:creationId xmlns:p14="http://schemas.microsoft.com/office/powerpoint/2010/main" val="1179050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4A2BC5B-9974-4790-A2A7-88ED338BA019}"/>
              </a:ext>
            </a:extLst>
          </p:cNvPr>
          <p:cNvSpPr>
            <a:spLocks noGrp="1"/>
          </p:cNvSpPr>
          <p:nvPr>
            <p:ph type="dt" sz="half" idx="10"/>
          </p:nvPr>
        </p:nvSpPr>
        <p:spPr/>
        <p:txBody>
          <a:body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3" name="Espace réservé du pied de page 2">
            <a:extLst>
              <a:ext uri="{FF2B5EF4-FFF2-40B4-BE49-F238E27FC236}">
                <a16:creationId xmlns:a16="http://schemas.microsoft.com/office/drawing/2014/main" id="{67D4AD67-16A2-44A6-A29F-785B3255E57A}"/>
              </a:ext>
            </a:extLst>
          </p:cNvPr>
          <p:cNvSpPr>
            <a:spLocks noGrp="1"/>
          </p:cNvSpPr>
          <p:nvPr>
            <p:ph type="ftr" sz="quarter" idx="11"/>
          </p:nvPr>
        </p:nvSpPr>
        <p:spPr/>
        <p:txBody>
          <a:bodyPr/>
          <a:lstStyle/>
          <a:p>
            <a:endParaRPr lang="fr-CA">
              <a:solidFill>
                <a:prstClr val="black">
                  <a:tint val="75000"/>
                </a:prstClr>
              </a:solidFill>
            </a:endParaRPr>
          </a:p>
        </p:txBody>
      </p:sp>
      <p:sp>
        <p:nvSpPr>
          <p:cNvPr id="4" name="Espace réservé du numéro de diapositive 3">
            <a:extLst>
              <a:ext uri="{FF2B5EF4-FFF2-40B4-BE49-F238E27FC236}">
                <a16:creationId xmlns:a16="http://schemas.microsoft.com/office/drawing/2014/main" id="{58CD8838-E681-4176-AC80-EDB979707776}"/>
              </a:ext>
            </a:extLst>
          </p:cNvPr>
          <p:cNvSpPr>
            <a:spLocks noGrp="1"/>
          </p:cNvSpPr>
          <p:nvPr>
            <p:ph type="sldNum" sz="quarter" idx="12"/>
          </p:nvPr>
        </p:nvSpPr>
        <p:spPr/>
        <p:txBody>
          <a:body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32262260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0D0310-622C-40A1-9741-41B40CB4B65C}"/>
              </a:ext>
            </a:extLst>
          </p:cNvPr>
          <p:cNvSpPr>
            <a:spLocks noGrp="1"/>
          </p:cNvSpPr>
          <p:nvPr>
            <p:ph type="title"/>
          </p:nvPr>
        </p:nvSpPr>
        <p:spPr>
          <a:xfrm>
            <a:off x="629841" y="457200"/>
            <a:ext cx="2949178" cy="1600200"/>
          </a:xfrm>
        </p:spPr>
        <p:txBody>
          <a:bodyPr anchor="b"/>
          <a:lstStyle>
            <a:lvl1pPr>
              <a:defRPr sz="2400"/>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6EAADCF6-24A6-445D-9EFD-3784A940EA8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a:extLst>
              <a:ext uri="{FF2B5EF4-FFF2-40B4-BE49-F238E27FC236}">
                <a16:creationId xmlns:a16="http://schemas.microsoft.com/office/drawing/2014/main" id="{7905371D-1EC7-4E3F-8E1B-7899A7D99C62}"/>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999FC03-A0A2-40FA-8503-A05EAB007A68}"/>
              </a:ext>
            </a:extLst>
          </p:cNvPr>
          <p:cNvSpPr>
            <a:spLocks noGrp="1"/>
          </p:cNvSpPr>
          <p:nvPr>
            <p:ph type="dt" sz="half" idx="10"/>
          </p:nvPr>
        </p:nvSpPr>
        <p:spPr/>
        <p:txBody>
          <a:body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6" name="Espace réservé du pied de page 5">
            <a:extLst>
              <a:ext uri="{FF2B5EF4-FFF2-40B4-BE49-F238E27FC236}">
                <a16:creationId xmlns:a16="http://schemas.microsoft.com/office/drawing/2014/main" id="{5D070AD7-792C-4DAF-9FF3-BFF569652FCB}"/>
              </a:ext>
            </a:extLst>
          </p:cNvPr>
          <p:cNvSpPr>
            <a:spLocks noGrp="1"/>
          </p:cNvSpPr>
          <p:nvPr>
            <p:ph type="ftr" sz="quarter" idx="11"/>
          </p:nvPr>
        </p:nvSpPr>
        <p:spPr/>
        <p:txBody>
          <a:bodyPr/>
          <a:lstStyle/>
          <a:p>
            <a:endParaRPr lang="fr-CA">
              <a:solidFill>
                <a:prstClr val="black">
                  <a:tint val="75000"/>
                </a:prstClr>
              </a:solidFill>
            </a:endParaRPr>
          </a:p>
        </p:txBody>
      </p:sp>
      <p:sp>
        <p:nvSpPr>
          <p:cNvPr id="7" name="Espace réservé du numéro de diapositive 6">
            <a:extLst>
              <a:ext uri="{FF2B5EF4-FFF2-40B4-BE49-F238E27FC236}">
                <a16:creationId xmlns:a16="http://schemas.microsoft.com/office/drawing/2014/main" id="{D04D1BF9-7F72-4DEA-8998-112E8E38EF14}"/>
              </a:ext>
            </a:extLst>
          </p:cNvPr>
          <p:cNvSpPr>
            <a:spLocks noGrp="1"/>
          </p:cNvSpPr>
          <p:nvPr>
            <p:ph type="sldNum" sz="quarter" idx="12"/>
          </p:nvPr>
        </p:nvSpPr>
        <p:spPr/>
        <p:txBody>
          <a:body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23182938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1F66D5-EF1B-4EFA-AC59-81DF558BFEFD}"/>
              </a:ext>
            </a:extLst>
          </p:cNvPr>
          <p:cNvSpPr>
            <a:spLocks noGrp="1"/>
          </p:cNvSpPr>
          <p:nvPr>
            <p:ph type="title"/>
          </p:nvPr>
        </p:nvSpPr>
        <p:spPr>
          <a:xfrm>
            <a:off x="629841" y="457200"/>
            <a:ext cx="2949178" cy="1600200"/>
          </a:xfrm>
        </p:spPr>
        <p:txBody>
          <a:bodyPr anchor="b"/>
          <a:lstStyle>
            <a:lvl1pPr>
              <a:defRPr sz="24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A02DF360-CF22-48E2-AA07-C2AD67B7F482}"/>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r-CA"/>
          </a:p>
        </p:txBody>
      </p:sp>
      <p:sp>
        <p:nvSpPr>
          <p:cNvPr id="4" name="Espace réservé du texte 3">
            <a:extLst>
              <a:ext uri="{FF2B5EF4-FFF2-40B4-BE49-F238E27FC236}">
                <a16:creationId xmlns:a16="http://schemas.microsoft.com/office/drawing/2014/main" id="{1C9E5B9F-DA86-4D7B-89AD-15F19996835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E920218F-9EA6-4F62-9C64-7DF6C8554E18}"/>
              </a:ext>
            </a:extLst>
          </p:cNvPr>
          <p:cNvSpPr>
            <a:spLocks noGrp="1"/>
          </p:cNvSpPr>
          <p:nvPr>
            <p:ph type="dt" sz="half" idx="10"/>
          </p:nvPr>
        </p:nvSpPr>
        <p:spPr/>
        <p:txBody>
          <a:body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6" name="Espace réservé du pied de page 5">
            <a:extLst>
              <a:ext uri="{FF2B5EF4-FFF2-40B4-BE49-F238E27FC236}">
                <a16:creationId xmlns:a16="http://schemas.microsoft.com/office/drawing/2014/main" id="{75675A16-D574-4058-9510-887DCFDE2CCD}"/>
              </a:ext>
            </a:extLst>
          </p:cNvPr>
          <p:cNvSpPr>
            <a:spLocks noGrp="1"/>
          </p:cNvSpPr>
          <p:nvPr>
            <p:ph type="ftr" sz="quarter" idx="11"/>
          </p:nvPr>
        </p:nvSpPr>
        <p:spPr/>
        <p:txBody>
          <a:bodyPr/>
          <a:lstStyle/>
          <a:p>
            <a:endParaRPr lang="fr-CA">
              <a:solidFill>
                <a:prstClr val="black">
                  <a:tint val="75000"/>
                </a:prstClr>
              </a:solidFill>
            </a:endParaRPr>
          </a:p>
        </p:txBody>
      </p:sp>
      <p:sp>
        <p:nvSpPr>
          <p:cNvPr id="7" name="Espace réservé du numéro de diapositive 6">
            <a:extLst>
              <a:ext uri="{FF2B5EF4-FFF2-40B4-BE49-F238E27FC236}">
                <a16:creationId xmlns:a16="http://schemas.microsoft.com/office/drawing/2014/main" id="{E3C102B1-5E15-4B26-8458-14E71919E680}"/>
              </a:ext>
            </a:extLst>
          </p:cNvPr>
          <p:cNvSpPr>
            <a:spLocks noGrp="1"/>
          </p:cNvSpPr>
          <p:nvPr>
            <p:ph type="sldNum" sz="quarter" idx="12"/>
          </p:nvPr>
        </p:nvSpPr>
        <p:spPr/>
        <p:txBody>
          <a:body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21009336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E4FBCD-8A95-4DF4-BA0B-569A4BDB457D}"/>
              </a:ext>
            </a:extLst>
          </p:cNvPr>
          <p:cNvSpPr>
            <a:spLocks noGrp="1"/>
          </p:cNvSpPr>
          <p:nvPr>
            <p:ph type="title"/>
          </p:nvPr>
        </p:nvSpPr>
        <p:spPr/>
        <p:txBody>
          <a:bodyPr/>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2082DA85-9C70-4D30-BFBF-C9ECBD72D8DE}"/>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2BD05D6-AF1E-4409-BA16-8F409E880EB5}"/>
              </a:ext>
            </a:extLst>
          </p:cNvPr>
          <p:cNvSpPr>
            <a:spLocks noGrp="1"/>
          </p:cNvSpPr>
          <p:nvPr>
            <p:ph type="dt" sz="half" idx="10"/>
          </p:nvPr>
        </p:nvSpPr>
        <p:spPr/>
        <p:txBody>
          <a:body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5" name="Espace réservé du pied de page 4">
            <a:extLst>
              <a:ext uri="{FF2B5EF4-FFF2-40B4-BE49-F238E27FC236}">
                <a16:creationId xmlns:a16="http://schemas.microsoft.com/office/drawing/2014/main" id="{1F8CF7C5-6175-47EF-BE6A-F22E5E1A67C7}"/>
              </a:ext>
            </a:extLst>
          </p:cNvPr>
          <p:cNvSpPr>
            <a:spLocks noGrp="1"/>
          </p:cNvSpPr>
          <p:nvPr>
            <p:ph type="ftr" sz="quarter" idx="11"/>
          </p:nvPr>
        </p:nvSpPr>
        <p:spPr/>
        <p:txBody>
          <a:bodyPr/>
          <a:lstStyle/>
          <a:p>
            <a:endParaRPr lang="fr-CA">
              <a:solidFill>
                <a:prstClr val="black">
                  <a:tint val="75000"/>
                </a:prstClr>
              </a:solidFill>
            </a:endParaRPr>
          </a:p>
        </p:txBody>
      </p:sp>
      <p:sp>
        <p:nvSpPr>
          <p:cNvPr id="6" name="Espace réservé du numéro de diapositive 5">
            <a:extLst>
              <a:ext uri="{FF2B5EF4-FFF2-40B4-BE49-F238E27FC236}">
                <a16:creationId xmlns:a16="http://schemas.microsoft.com/office/drawing/2014/main" id="{A84ABBC5-479F-4ED2-A5AE-7847E77DBD21}"/>
              </a:ext>
            </a:extLst>
          </p:cNvPr>
          <p:cNvSpPr>
            <a:spLocks noGrp="1"/>
          </p:cNvSpPr>
          <p:nvPr>
            <p:ph type="sldNum" sz="quarter" idx="12"/>
          </p:nvPr>
        </p:nvSpPr>
        <p:spPr/>
        <p:txBody>
          <a:body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14222957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F4F665D-81B0-474B-B16C-26D48075CFEE}"/>
              </a:ext>
            </a:extLst>
          </p:cNvPr>
          <p:cNvSpPr>
            <a:spLocks noGrp="1"/>
          </p:cNvSpPr>
          <p:nvPr>
            <p:ph type="title" orient="vert"/>
          </p:nvPr>
        </p:nvSpPr>
        <p:spPr>
          <a:xfrm>
            <a:off x="6543675" y="365125"/>
            <a:ext cx="1971675" cy="5811838"/>
          </a:xfrm>
        </p:spPr>
        <p:txBody>
          <a:bodyPr vert="eaVert"/>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1C1EFF34-B118-4FE1-99EF-7667BE816C67}"/>
              </a:ext>
            </a:extLst>
          </p:cNvPr>
          <p:cNvSpPr>
            <a:spLocks noGrp="1"/>
          </p:cNvSpPr>
          <p:nvPr>
            <p:ph type="body" orient="vert" idx="1"/>
          </p:nvPr>
        </p:nvSpPr>
        <p:spPr>
          <a:xfrm>
            <a:off x="628650" y="365125"/>
            <a:ext cx="5800725"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7ABADA13-4642-4C08-98F2-4C27D572C151}"/>
              </a:ext>
            </a:extLst>
          </p:cNvPr>
          <p:cNvSpPr>
            <a:spLocks noGrp="1"/>
          </p:cNvSpPr>
          <p:nvPr>
            <p:ph type="dt" sz="half" idx="10"/>
          </p:nvPr>
        </p:nvSpPr>
        <p:spPr/>
        <p:txBody>
          <a:body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5" name="Espace réservé du pied de page 4">
            <a:extLst>
              <a:ext uri="{FF2B5EF4-FFF2-40B4-BE49-F238E27FC236}">
                <a16:creationId xmlns:a16="http://schemas.microsoft.com/office/drawing/2014/main" id="{9743E1F9-A729-45BE-B708-F74645D71CE6}"/>
              </a:ext>
            </a:extLst>
          </p:cNvPr>
          <p:cNvSpPr>
            <a:spLocks noGrp="1"/>
          </p:cNvSpPr>
          <p:nvPr>
            <p:ph type="ftr" sz="quarter" idx="11"/>
          </p:nvPr>
        </p:nvSpPr>
        <p:spPr/>
        <p:txBody>
          <a:bodyPr/>
          <a:lstStyle/>
          <a:p>
            <a:endParaRPr lang="fr-CA">
              <a:solidFill>
                <a:prstClr val="black">
                  <a:tint val="75000"/>
                </a:prstClr>
              </a:solidFill>
            </a:endParaRPr>
          </a:p>
        </p:txBody>
      </p:sp>
      <p:sp>
        <p:nvSpPr>
          <p:cNvPr id="6" name="Espace réservé du numéro de diapositive 5">
            <a:extLst>
              <a:ext uri="{FF2B5EF4-FFF2-40B4-BE49-F238E27FC236}">
                <a16:creationId xmlns:a16="http://schemas.microsoft.com/office/drawing/2014/main" id="{98234376-347A-4CA1-964E-B61AFC8CAFED}"/>
              </a:ext>
            </a:extLst>
          </p:cNvPr>
          <p:cNvSpPr>
            <a:spLocks noGrp="1"/>
          </p:cNvSpPr>
          <p:nvPr>
            <p:ph type="sldNum" sz="quarter" idx="12"/>
          </p:nvPr>
        </p:nvSpPr>
        <p:spPr/>
        <p:txBody>
          <a:body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2576764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D9630F9A-1F3D-465F-96E4-3540DE1470E6}" type="datetimeFigureOut">
              <a:rPr lang="fr-CA" smtClean="0"/>
              <a:t>2019-11-29</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C9EAD83D-4A7E-4EAF-AD5B-87E540A60639}" type="slidenum">
              <a:rPr lang="fr-CA" smtClean="0"/>
              <a:t>‹N°›</a:t>
            </a:fld>
            <a:endParaRPr lang="fr-CA"/>
          </a:p>
        </p:txBody>
      </p:sp>
    </p:spTree>
    <p:extLst>
      <p:ext uri="{BB962C8B-B14F-4D97-AF65-F5344CB8AC3E}">
        <p14:creationId xmlns:p14="http://schemas.microsoft.com/office/powerpoint/2010/main" val="3709312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D9630F9A-1F3D-465F-96E4-3540DE1470E6}" type="datetimeFigureOut">
              <a:rPr lang="fr-CA" smtClean="0"/>
              <a:t>2019-11-29</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C9EAD83D-4A7E-4EAF-AD5B-87E540A60639}" type="slidenum">
              <a:rPr lang="fr-CA" smtClean="0"/>
              <a:t>‹N°›</a:t>
            </a:fld>
            <a:endParaRPr lang="fr-CA"/>
          </a:p>
        </p:txBody>
      </p:sp>
    </p:spTree>
    <p:extLst>
      <p:ext uri="{BB962C8B-B14F-4D97-AF65-F5344CB8AC3E}">
        <p14:creationId xmlns:p14="http://schemas.microsoft.com/office/powerpoint/2010/main" val="2506451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D9630F9A-1F3D-465F-96E4-3540DE1470E6}" type="datetimeFigureOut">
              <a:rPr lang="fr-CA" smtClean="0"/>
              <a:t>2019-11-29</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C9EAD83D-4A7E-4EAF-AD5B-87E540A60639}" type="slidenum">
              <a:rPr lang="fr-CA" smtClean="0"/>
              <a:t>‹N°›</a:t>
            </a:fld>
            <a:endParaRPr lang="fr-CA"/>
          </a:p>
        </p:txBody>
      </p:sp>
    </p:spTree>
    <p:extLst>
      <p:ext uri="{BB962C8B-B14F-4D97-AF65-F5344CB8AC3E}">
        <p14:creationId xmlns:p14="http://schemas.microsoft.com/office/powerpoint/2010/main" val="3120057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9630F9A-1F3D-465F-96E4-3540DE1470E6}" type="datetimeFigureOut">
              <a:rPr lang="fr-CA" smtClean="0"/>
              <a:t>2019-11-29</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C9EAD83D-4A7E-4EAF-AD5B-87E540A60639}" type="slidenum">
              <a:rPr lang="fr-CA" smtClean="0"/>
              <a:t>‹N°›</a:t>
            </a:fld>
            <a:endParaRPr lang="fr-CA"/>
          </a:p>
        </p:txBody>
      </p:sp>
    </p:spTree>
    <p:extLst>
      <p:ext uri="{BB962C8B-B14F-4D97-AF65-F5344CB8AC3E}">
        <p14:creationId xmlns:p14="http://schemas.microsoft.com/office/powerpoint/2010/main" val="2198971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9630F9A-1F3D-465F-96E4-3540DE1470E6}" type="datetimeFigureOut">
              <a:rPr lang="fr-CA" smtClean="0"/>
              <a:t>2019-11-29</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C9EAD83D-4A7E-4EAF-AD5B-87E540A60639}" type="slidenum">
              <a:rPr lang="fr-CA" smtClean="0"/>
              <a:t>‹N°›</a:t>
            </a:fld>
            <a:endParaRPr lang="fr-CA"/>
          </a:p>
        </p:txBody>
      </p:sp>
    </p:spTree>
    <p:extLst>
      <p:ext uri="{BB962C8B-B14F-4D97-AF65-F5344CB8AC3E}">
        <p14:creationId xmlns:p14="http://schemas.microsoft.com/office/powerpoint/2010/main" val="118556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9630F9A-1F3D-465F-96E4-3540DE1470E6}" type="datetimeFigureOut">
              <a:rPr lang="fr-CA" smtClean="0"/>
              <a:t>2019-11-29</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C9EAD83D-4A7E-4EAF-AD5B-87E540A60639}" type="slidenum">
              <a:rPr lang="fr-CA" smtClean="0"/>
              <a:t>‹N°›</a:t>
            </a:fld>
            <a:endParaRPr lang="fr-CA"/>
          </a:p>
        </p:txBody>
      </p:sp>
    </p:spTree>
    <p:extLst>
      <p:ext uri="{BB962C8B-B14F-4D97-AF65-F5344CB8AC3E}">
        <p14:creationId xmlns:p14="http://schemas.microsoft.com/office/powerpoint/2010/main" val="528328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630F9A-1F3D-465F-96E4-3540DE1470E6}" type="datetimeFigureOut">
              <a:rPr lang="fr-CA" smtClean="0"/>
              <a:t>2019-11-29</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AD83D-4A7E-4EAF-AD5B-87E540A60639}" type="slidenum">
              <a:rPr lang="fr-CA" smtClean="0"/>
              <a:t>‹N°›</a:t>
            </a:fld>
            <a:endParaRPr lang="fr-CA"/>
          </a:p>
        </p:txBody>
      </p:sp>
    </p:spTree>
    <p:extLst>
      <p:ext uri="{BB962C8B-B14F-4D97-AF65-F5344CB8AC3E}">
        <p14:creationId xmlns:p14="http://schemas.microsoft.com/office/powerpoint/2010/main" val="2041891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CA" smtClean="0"/>
              <a:t>Cliquez pour modifier le style du titre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fr-CA">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fr-CA">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92D2CF70-FB7F-42CC-BBAF-5141A07A7A05}" type="slidenum">
              <a:rPr lang="fr-CA" smtClean="0">
                <a:solidFill>
                  <a:srgbClr val="000000"/>
                </a:solidFill>
              </a:rPr>
              <a:pPr>
                <a:defRPr/>
              </a:pPr>
              <a:t>‹N°›</a:t>
            </a:fld>
            <a:endParaRPr lang="fr-CA">
              <a:solidFill>
                <a:srgbClr val="000000"/>
              </a:solidFill>
            </a:endParaRPr>
          </a:p>
        </p:txBody>
      </p:sp>
      <p:pic>
        <p:nvPicPr>
          <p:cNvPr id="1031" name="Picture 7" descr="CRCHUM_Blanc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472770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C8FE693-13AC-4BF6-A64C-5BDCB239A18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7C6D33C8-3607-44E7-B226-3F149019BEA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8F91A26D-8CD4-473C-8618-9E2FDA4874B8}"/>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31FA707-9885-40B7-A6C4-498682E6B1EA}" type="datetimeFigureOut">
              <a:rPr lang="fr-CA" smtClean="0">
                <a:solidFill>
                  <a:prstClr val="black">
                    <a:tint val="75000"/>
                  </a:prstClr>
                </a:solidFill>
              </a:rPr>
              <a:pPr/>
              <a:t>2019-11-29</a:t>
            </a:fld>
            <a:endParaRPr lang="fr-CA">
              <a:solidFill>
                <a:prstClr val="black">
                  <a:tint val="75000"/>
                </a:prstClr>
              </a:solidFill>
            </a:endParaRPr>
          </a:p>
        </p:txBody>
      </p:sp>
      <p:sp>
        <p:nvSpPr>
          <p:cNvPr id="5" name="Espace réservé du pied de page 4">
            <a:extLst>
              <a:ext uri="{FF2B5EF4-FFF2-40B4-BE49-F238E27FC236}">
                <a16:creationId xmlns:a16="http://schemas.microsoft.com/office/drawing/2014/main" id="{386C9895-9F45-4338-BD08-D853B63F523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CA">
              <a:solidFill>
                <a:prstClr val="black">
                  <a:tint val="75000"/>
                </a:prstClr>
              </a:solidFill>
            </a:endParaRPr>
          </a:p>
        </p:txBody>
      </p:sp>
      <p:sp>
        <p:nvSpPr>
          <p:cNvPr id="6" name="Espace réservé du numéro de diapositive 5">
            <a:extLst>
              <a:ext uri="{FF2B5EF4-FFF2-40B4-BE49-F238E27FC236}">
                <a16:creationId xmlns:a16="http://schemas.microsoft.com/office/drawing/2014/main" id="{CBCF8BCD-E550-417F-BFD3-06EA66C493B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EA30785-CC7F-495B-9FD5-9BEF711759A6}" type="slidenum">
              <a:rPr lang="fr-CA" smtClean="0">
                <a:solidFill>
                  <a:prstClr val="black">
                    <a:tint val="75000"/>
                  </a:prstClr>
                </a:solidFill>
              </a:rPr>
              <a:pPr/>
              <a:t>‹N°›</a:t>
            </a:fld>
            <a:endParaRPr lang="fr-CA">
              <a:solidFill>
                <a:prstClr val="black">
                  <a:tint val="75000"/>
                </a:prstClr>
              </a:solidFill>
            </a:endParaRPr>
          </a:p>
        </p:txBody>
      </p:sp>
    </p:spTree>
    <p:extLst>
      <p:ext uri="{BB962C8B-B14F-4D97-AF65-F5344CB8AC3E}">
        <p14:creationId xmlns:p14="http://schemas.microsoft.com/office/powerpoint/2010/main" val="187242436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gif"/><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9.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0.xml"/></Relationships>
</file>

<file path=ppt/slides/_rels/slide6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4.xml"/><Relationship Id="rId5" Type="http://schemas.openxmlformats.org/officeDocument/2006/relationships/image" Target="../media/image22.jpeg"/><Relationship Id="rId4" Type="http://schemas.openxmlformats.org/officeDocument/2006/relationships/image" Target="../media/image21.jpeg"/></Relationships>
</file>

<file path=ppt/slides/_rels/slide69.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4.png"/><Relationship Id="rId7" Type="http://schemas.openxmlformats.org/officeDocument/2006/relationships/image" Target="../media/image26.jpeg"/><Relationship Id="rId2" Type="http://schemas.openxmlformats.org/officeDocument/2006/relationships/notesSlide" Target="../notesSlides/notesSlide42.xml"/><Relationship Id="rId1" Type="http://schemas.openxmlformats.org/officeDocument/2006/relationships/slideLayout" Target="../slideLayouts/slideLayout14.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wmf"/><Relationship Id="rId9" Type="http://schemas.openxmlformats.org/officeDocument/2006/relationships/image" Target="../media/image2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ZoneTexte 1"/>
          <p:cNvSpPr txBox="1">
            <a:spLocks noChangeArrowheads="1"/>
          </p:cNvSpPr>
          <p:nvPr/>
        </p:nvSpPr>
        <p:spPr bwMode="auto">
          <a:xfrm>
            <a:off x="6300464" y="1363409"/>
            <a:ext cx="2952056"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ea typeface="Geneva" pitchFamily="-109" charset="-128"/>
              </a:defRPr>
            </a:lvl1pPr>
            <a:lvl2pPr marL="742950" indent="-285750">
              <a:spcBef>
                <a:spcPct val="20000"/>
              </a:spcBef>
              <a:buChar char="–"/>
              <a:defRPr sz="2800">
                <a:solidFill>
                  <a:schemeClr val="tx1"/>
                </a:solidFill>
                <a:latin typeface="Arial" charset="0"/>
                <a:ea typeface="Geneva" pitchFamily="-109" charset="-128"/>
              </a:defRPr>
            </a:lvl2pPr>
            <a:lvl3pPr marL="1143000" indent="-228600">
              <a:spcBef>
                <a:spcPct val="20000"/>
              </a:spcBef>
              <a:buChar char="•"/>
              <a:defRPr sz="2400">
                <a:solidFill>
                  <a:schemeClr val="tx1"/>
                </a:solidFill>
                <a:latin typeface="Arial" charset="0"/>
                <a:ea typeface="Geneva" pitchFamily="-109" charset="-128"/>
              </a:defRPr>
            </a:lvl3pPr>
            <a:lvl4pPr marL="1600200" indent="-228600">
              <a:spcBef>
                <a:spcPct val="20000"/>
              </a:spcBef>
              <a:buChar char="–"/>
              <a:defRPr sz="2000">
                <a:solidFill>
                  <a:schemeClr val="tx1"/>
                </a:solidFill>
                <a:latin typeface="Arial" charset="0"/>
                <a:ea typeface="Geneva" pitchFamily="-109" charset="-128"/>
              </a:defRPr>
            </a:lvl4pPr>
            <a:lvl5pPr marL="2057400" indent="-228600">
              <a:spcBef>
                <a:spcPct val="20000"/>
              </a:spcBef>
              <a:buChar char="»"/>
              <a:defRPr sz="2000">
                <a:solidFill>
                  <a:schemeClr val="tx1"/>
                </a:solidFill>
                <a:latin typeface="Arial" charset="0"/>
                <a:ea typeface="Geneva" pitchFamily="-109" charset="-128"/>
              </a:defRPr>
            </a:lvl5pPr>
            <a:lvl6pPr marL="2514600" indent="-228600" eaLnBrk="0" fontAlgn="base" hangingPunct="0">
              <a:spcBef>
                <a:spcPct val="20000"/>
              </a:spcBef>
              <a:spcAft>
                <a:spcPct val="0"/>
              </a:spcAft>
              <a:buChar char="»"/>
              <a:defRPr sz="2000">
                <a:solidFill>
                  <a:schemeClr val="tx1"/>
                </a:solidFill>
                <a:latin typeface="Arial" charset="0"/>
                <a:ea typeface="Geneva" pitchFamily="-109" charset="-128"/>
              </a:defRPr>
            </a:lvl6pPr>
            <a:lvl7pPr marL="2971800" indent="-228600" eaLnBrk="0" fontAlgn="base" hangingPunct="0">
              <a:spcBef>
                <a:spcPct val="20000"/>
              </a:spcBef>
              <a:spcAft>
                <a:spcPct val="0"/>
              </a:spcAft>
              <a:buChar char="»"/>
              <a:defRPr sz="2000">
                <a:solidFill>
                  <a:schemeClr val="tx1"/>
                </a:solidFill>
                <a:latin typeface="Arial" charset="0"/>
                <a:ea typeface="Geneva" pitchFamily="-109" charset="-128"/>
              </a:defRPr>
            </a:lvl7pPr>
            <a:lvl8pPr marL="3429000" indent="-228600" eaLnBrk="0" fontAlgn="base" hangingPunct="0">
              <a:spcBef>
                <a:spcPct val="20000"/>
              </a:spcBef>
              <a:spcAft>
                <a:spcPct val="0"/>
              </a:spcAft>
              <a:buChar char="»"/>
              <a:defRPr sz="2000">
                <a:solidFill>
                  <a:schemeClr val="tx1"/>
                </a:solidFill>
                <a:latin typeface="Arial" charset="0"/>
                <a:ea typeface="Geneva" pitchFamily="-109" charset="-128"/>
              </a:defRPr>
            </a:lvl8pPr>
            <a:lvl9pPr marL="3886200" indent="-228600" eaLnBrk="0" fontAlgn="base" hangingPunct="0">
              <a:spcBef>
                <a:spcPct val="20000"/>
              </a:spcBef>
              <a:spcAft>
                <a:spcPct val="0"/>
              </a:spcAft>
              <a:buChar char="»"/>
              <a:defRPr sz="2000">
                <a:solidFill>
                  <a:schemeClr val="tx1"/>
                </a:solidFill>
                <a:latin typeface="Arial" charset="0"/>
                <a:ea typeface="Geneva" pitchFamily="-109" charset="-128"/>
              </a:defRPr>
            </a:lvl9pPr>
          </a:lstStyle>
          <a:p>
            <a:pPr algn="ctr">
              <a:spcBef>
                <a:spcPts val="0"/>
              </a:spcBef>
              <a:buNone/>
            </a:pPr>
            <a:r>
              <a:rPr lang="fr-CA" sz="1800" dirty="0" smtClean="0">
                <a:solidFill>
                  <a:srgbClr val="002060"/>
                </a:solidFill>
              </a:rPr>
              <a:t>Impact de la crise des opioïdes sur la condition des personnes qui souffrent de douleur chronique non-cancéreuse</a:t>
            </a:r>
            <a:endParaRPr lang="fr-CA" sz="2000" dirty="0" smtClean="0">
              <a:solidFill>
                <a:srgbClr val="002060"/>
              </a:solidFill>
            </a:endParaRPr>
          </a:p>
          <a:p>
            <a:pPr>
              <a:buNone/>
            </a:pPr>
            <a:endParaRPr lang="fr-CA" sz="2000" dirty="0">
              <a:solidFill>
                <a:srgbClr val="002060"/>
              </a:solidFill>
            </a:endParaRPr>
          </a:p>
          <a:p>
            <a:pPr algn="ctr" eaLnBrk="1" hangingPunct="1">
              <a:spcBef>
                <a:spcPct val="0"/>
              </a:spcBef>
              <a:buFontTx/>
              <a:buNone/>
            </a:pPr>
            <a:r>
              <a:rPr lang="en-US" altLang="fr-FR" sz="1400" dirty="0" err="1" smtClean="0">
                <a:solidFill>
                  <a:srgbClr val="002060"/>
                </a:solidFill>
                <a:latin typeface="+mn-lt"/>
                <a:ea typeface="ＭＳ Ｐゴシック" pitchFamily="34" charset="-128"/>
              </a:rPr>
              <a:t>Manon</a:t>
            </a:r>
            <a:r>
              <a:rPr lang="en-US" altLang="fr-FR" sz="1400" dirty="0" smtClean="0">
                <a:solidFill>
                  <a:srgbClr val="002060"/>
                </a:solidFill>
                <a:latin typeface="+mn-lt"/>
                <a:ea typeface="ＭＳ Ｐゴシック" pitchFamily="34" charset="-128"/>
              </a:rPr>
              <a:t> </a:t>
            </a:r>
            <a:r>
              <a:rPr lang="en-US" altLang="fr-FR" sz="1400" dirty="0" err="1">
                <a:solidFill>
                  <a:srgbClr val="002060"/>
                </a:solidFill>
                <a:latin typeface="+mn-lt"/>
                <a:ea typeface="ＭＳ Ｐゴシック" pitchFamily="34" charset="-128"/>
              </a:rPr>
              <a:t>Choinière</a:t>
            </a:r>
            <a:r>
              <a:rPr lang="en-US" altLang="fr-FR" sz="1400" dirty="0">
                <a:solidFill>
                  <a:srgbClr val="002060"/>
                </a:solidFill>
                <a:latin typeface="+mn-lt"/>
                <a:ea typeface="ＭＳ Ｐゴシック" pitchFamily="34" charset="-128"/>
              </a:rPr>
              <a:t> PhD</a:t>
            </a:r>
            <a:br>
              <a:rPr lang="en-US" altLang="fr-FR" sz="1400" dirty="0">
                <a:solidFill>
                  <a:srgbClr val="002060"/>
                </a:solidFill>
                <a:latin typeface="+mn-lt"/>
                <a:ea typeface="ＭＳ Ｐゴシック" pitchFamily="34" charset="-128"/>
              </a:rPr>
            </a:br>
            <a:r>
              <a:rPr lang="en-US" altLang="fr-FR" sz="1400" dirty="0" err="1" smtClean="0">
                <a:solidFill>
                  <a:srgbClr val="002060"/>
                </a:solidFill>
                <a:latin typeface="+mn-lt"/>
                <a:ea typeface="ＭＳ Ｐゴシック" pitchFamily="34" charset="-128"/>
              </a:rPr>
              <a:t>Chercheur</a:t>
            </a:r>
            <a:r>
              <a:rPr lang="en-US" altLang="fr-FR" sz="1400" dirty="0" smtClean="0">
                <a:solidFill>
                  <a:srgbClr val="002060"/>
                </a:solidFill>
                <a:latin typeface="+mn-lt"/>
                <a:ea typeface="ＭＳ Ｐゴシック" pitchFamily="34" charset="-128"/>
              </a:rPr>
              <a:t> </a:t>
            </a:r>
            <a:r>
              <a:rPr lang="en-US" altLang="fr-FR" sz="1400" dirty="0" err="1" smtClean="0">
                <a:solidFill>
                  <a:srgbClr val="002060"/>
                </a:solidFill>
                <a:latin typeface="+mn-lt"/>
                <a:ea typeface="ＭＳ Ｐゴシック" pitchFamily="34" charset="-128"/>
              </a:rPr>
              <a:t>régulier</a:t>
            </a:r>
            <a:endParaRPr lang="en-US" altLang="fr-FR" sz="1400" dirty="0" smtClean="0">
              <a:solidFill>
                <a:srgbClr val="002060"/>
              </a:solidFill>
              <a:latin typeface="+mn-lt"/>
              <a:ea typeface="ＭＳ Ｐゴシック" pitchFamily="34" charset="-128"/>
            </a:endParaRPr>
          </a:p>
          <a:p>
            <a:pPr algn="ctr" eaLnBrk="1" hangingPunct="1">
              <a:spcBef>
                <a:spcPct val="0"/>
              </a:spcBef>
              <a:buFontTx/>
              <a:buNone/>
            </a:pPr>
            <a:r>
              <a:rPr lang="en-US" altLang="fr-FR" sz="1400" dirty="0" smtClean="0">
                <a:solidFill>
                  <a:srgbClr val="002060"/>
                </a:solidFill>
                <a:latin typeface="+mn-lt"/>
                <a:ea typeface="ＭＳ Ｐゴシック" pitchFamily="34" charset="-128"/>
              </a:rPr>
              <a:t>Centre de </a:t>
            </a:r>
            <a:r>
              <a:rPr lang="en-US" altLang="fr-FR" sz="1400" dirty="0" err="1" smtClean="0">
                <a:solidFill>
                  <a:srgbClr val="002060"/>
                </a:solidFill>
                <a:latin typeface="+mn-lt"/>
                <a:ea typeface="ＭＳ Ｐゴシック" pitchFamily="34" charset="-128"/>
              </a:rPr>
              <a:t>recherche</a:t>
            </a:r>
            <a:r>
              <a:rPr lang="en-US" altLang="fr-FR" sz="1400" dirty="0" smtClean="0">
                <a:solidFill>
                  <a:srgbClr val="002060"/>
                </a:solidFill>
                <a:latin typeface="+mn-lt"/>
                <a:ea typeface="ＭＳ Ｐゴシック" pitchFamily="34" charset="-128"/>
              </a:rPr>
              <a:t> du CHUM</a:t>
            </a:r>
          </a:p>
          <a:p>
            <a:pPr algn="ctr" eaLnBrk="1" hangingPunct="1">
              <a:spcBef>
                <a:spcPct val="0"/>
              </a:spcBef>
              <a:buFontTx/>
              <a:buNone/>
            </a:pPr>
            <a:r>
              <a:rPr lang="en-US" altLang="fr-FR" sz="1400" dirty="0" err="1" smtClean="0">
                <a:solidFill>
                  <a:srgbClr val="002060"/>
                </a:solidFill>
                <a:latin typeface="+mn-lt"/>
                <a:ea typeface="ＭＳ Ｐゴシック" pitchFamily="34" charset="-128"/>
              </a:rPr>
              <a:t>Professeur</a:t>
            </a:r>
            <a:r>
              <a:rPr lang="en-US" altLang="fr-FR" sz="1400" dirty="0" smtClean="0">
                <a:solidFill>
                  <a:srgbClr val="002060"/>
                </a:solidFill>
                <a:latin typeface="+mn-lt"/>
                <a:ea typeface="ＭＳ Ｐゴシック" pitchFamily="34" charset="-128"/>
              </a:rPr>
              <a:t> </a:t>
            </a:r>
            <a:r>
              <a:rPr lang="en-US" altLang="fr-FR" sz="1400" dirty="0" err="1" smtClean="0">
                <a:solidFill>
                  <a:srgbClr val="002060"/>
                </a:solidFill>
                <a:latin typeface="+mn-lt"/>
                <a:ea typeface="ＭＳ Ｐゴシック" pitchFamily="34" charset="-128"/>
              </a:rPr>
              <a:t>titulaire</a:t>
            </a:r>
            <a:endParaRPr lang="en-US" altLang="fr-FR" sz="1400" dirty="0" smtClean="0">
              <a:solidFill>
                <a:srgbClr val="002060"/>
              </a:solidFill>
              <a:latin typeface="+mn-lt"/>
              <a:ea typeface="ＭＳ Ｐゴシック" pitchFamily="34" charset="-128"/>
            </a:endParaRPr>
          </a:p>
          <a:p>
            <a:pPr algn="ctr" eaLnBrk="1" hangingPunct="1">
              <a:spcBef>
                <a:spcPct val="0"/>
              </a:spcBef>
              <a:buFontTx/>
              <a:buNone/>
            </a:pPr>
            <a:r>
              <a:rPr lang="en-US" altLang="fr-FR" sz="1400" dirty="0" err="1" smtClean="0">
                <a:solidFill>
                  <a:srgbClr val="002060"/>
                </a:solidFill>
                <a:latin typeface="+mn-lt"/>
                <a:ea typeface="ＭＳ Ｐゴシック" pitchFamily="34" charset="-128"/>
              </a:rPr>
              <a:t>Département</a:t>
            </a:r>
            <a:r>
              <a:rPr lang="en-US" altLang="fr-FR" sz="1400" dirty="0" smtClean="0">
                <a:solidFill>
                  <a:srgbClr val="002060"/>
                </a:solidFill>
                <a:latin typeface="+mn-lt"/>
                <a:ea typeface="ＭＳ Ｐゴシック" pitchFamily="34" charset="-128"/>
              </a:rPr>
              <a:t> </a:t>
            </a:r>
            <a:r>
              <a:rPr lang="en-US" altLang="fr-FR" sz="1400" dirty="0" err="1" smtClean="0">
                <a:solidFill>
                  <a:srgbClr val="002060"/>
                </a:solidFill>
                <a:latin typeface="+mn-lt"/>
                <a:ea typeface="ＭＳ Ｐゴシック" pitchFamily="34" charset="-128"/>
              </a:rPr>
              <a:t>d’anesthésiologie</a:t>
            </a:r>
            <a:r>
              <a:rPr lang="en-US" altLang="fr-FR" sz="1400" dirty="0" smtClean="0">
                <a:solidFill>
                  <a:srgbClr val="002060"/>
                </a:solidFill>
                <a:latin typeface="+mn-lt"/>
                <a:ea typeface="ＭＳ Ｐゴシック" pitchFamily="34" charset="-128"/>
              </a:rPr>
              <a:t> </a:t>
            </a:r>
            <a:r>
              <a:rPr lang="en-US" altLang="fr-FR" sz="1400" dirty="0" err="1" smtClean="0">
                <a:solidFill>
                  <a:srgbClr val="002060"/>
                </a:solidFill>
                <a:latin typeface="+mn-lt"/>
                <a:ea typeface="ＭＳ Ｐゴシック" pitchFamily="34" charset="-128"/>
              </a:rPr>
              <a:t>Faculté</a:t>
            </a:r>
            <a:r>
              <a:rPr lang="en-US" altLang="fr-FR" sz="1400" dirty="0" smtClean="0">
                <a:solidFill>
                  <a:srgbClr val="002060"/>
                </a:solidFill>
                <a:latin typeface="+mn-lt"/>
                <a:ea typeface="ＭＳ Ｐゴシック" pitchFamily="34" charset="-128"/>
              </a:rPr>
              <a:t> de </a:t>
            </a:r>
            <a:r>
              <a:rPr lang="en-US" altLang="fr-FR" sz="1400" dirty="0" err="1" smtClean="0">
                <a:solidFill>
                  <a:srgbClr val="002060"/>
                </a:solidFill>
                <a:latin typeface="+mn-lt"/>
                <a:ea typeface="ＭＳ Ｐゴシック" pitchFamily="34" charset="-128"/>
              </a:rPr>
              <a:t>médecine</a:t>
            </a:r>
            <a:endParaRPr lang="en-US" altLang="fr-FR" sz="1400" dirty="0" smtClean="0">
              <a:solidFill>
                <a:srgbClr val="002060"/>
              </a:solidFill>
              <a:latin typeface="+mn-lt"/>
              <a:ea typeface="ＭＳ Ｐゴシック" pitchFamily="34" charset="-128"/>
            </a:endParaRPr>
          </a:p>
          <a:p>
            <a:pPr algn="ctr" eaLnBrk="1" hangingPunct="1">
              <a:spcBef>
                <a:spcPct val="0"/>
              </a:spcBef>
              <a:buFontTx/>
              <a:buNone/>
            </a:pPr>
            <a:r>
              <a:rPr lang="en-US" altLang="fr-FR" sz="1400" dirty="0" err="1" smtClean="0">
                <a:solidFill>
                  <a:srgbClr val="002060"/>
                </a:solidFill>
                <a:latin typeface="+mn-lt"/>
                <a:ea typeface="ＭＳ Ｐゴシック" pitchFamily="34" charset="-128"/>
              </a:rPr>
              <a:t>Université</a:t>
            </a:r>
            <a:r>
              <a:rPr lang="en-US" altLang="fr-FR" sz="1400" dirty="0" smtClean="0">
                <a:solidFill>
                  <a:srgbClr val="002060"/>
                </a:solidFill>
                <a:latin typeface="+mn-lt"/>
                <a:ea typeface="ＭＳ Ｐゴシック" pitchFamily="34" charset="-128"/>
              </a:rPr>
              <a:t> </a:t>
            </a:r>
            <a:r>
              <a:rPr lang="en-US" altLang="fr-FR" sz="1400" dirty="0">
                <a:solidFill>
                  <a:srgbClr val="002060"/>
                </a:solidFill>
                <a:latin typeface="+mn-lt"/>
                <a:ea typeface="ＭＳ Ｐゴシック" pitchFamily="34" charset="-128"/>
              </a:rPr>
              <a:t>de Montréal</a:t>
            </a:r>
            <a:br>
              <a:rPr lang="en-US" altLang="fr-FR" sz="1400" dirty="0">
                <a:solidFill>
                  <a:srgbClr val="002060"/>
                </a:solidFill>
                <a:latin typeface="+mn-lt"/>
                <a:ea typeface="ＭＳ Ｐゴシック" pitchFamily="34" charset="-128"/>
              </a:rPr>
            </a:br>
            <a:r>
              <a:rPr lang="en-US" altLang="fr-FR" sz="1600" dirty="0">
                <a:solidFill>
                  <a:srgbClr val="002060"/>
                </a:solidFill>
                <a:latin typeface="+mn-lt"/>
                <a:ea typeface="ＭＳ Ｐゴシック" pitchFamily="34" charset="-128"/>
              </a:rPr>
              <a:t/>
            </a:r>
            <a:br>
              <a:rPr lang="en-US" altLang="fr-FR" sz="1600" dirty="0">
                <a:solidFill>
                  <a:srgbClr val="002060"/>
                </a:solidFill>
                <a:latin typeface="+mn-lt"/>
                <a:ea typeface="ＭＳ Ｐゴシック" pitchFamily="34" charset="-128"/>
              </a:rPr>
            </a:br>
            <a:endParaRPr lang="en-US" altLang="fr-FR" sz="1600" dirty="0" smtClean="0">
              <a:solidFill>
                <a:srgbClr val="002060"/>
              </a:solidFill>
              <a:latin typeface="+mn-lt"/>
              <a:ea typeface="ＭＳ Ｐゴシック" pitchFamily="34" charset="-128"/>
            </a:endParaRPr>
          </a:p>
          <a:p>
            <a:pPr algn="ctr" eaLnBrk="1" hangingPunct="1">
              <a:spcBef>
                <a:spcPct val="0"/>
              </a:spcBef>
              <a:buFontTx/>
              <a:buNone/>
            </a:pPr>
            <a:r>
              <a:rPr lang="en-US" altLang="fr-FR" sz="1600" dirty="0">
                <a:solidFill>
                  <a:srgbClr val="002060"/>
                </a:solidFill>
                <a:latin typeface="+mn-lt"/>
                <a:ea typeface="ＭＳ Ｐゴシック" pitchFamily="34" charset="-128"/>
              </a:rPr>
              <a:t/>
            </a:r>
            <a:br>
              <a:rPr lang="en-US" altLang="fr-FR" sz="1600" dirty="0">
                <a:solidFill>
                  <a:srgbClr val="002060"/>
                </a:solidFill>
                <a:latin typeface="+mn-lt"/>
                <a:ea typeface="ＭＳ Ｐゴシック" pitchFamily="34" charset="-128"/>
              </a:rPr>
            </a:br>
            <a:r>
              <a:rPr lang="en-US" altLang="fr-FR" sz="1400" i="1" dirty="0" smtClean="0">
                <a:solidFill>
                  <a:srgbClr val="002060"/>
                </a:solidFill>
                <a:latin typeface="+mn-lt"/>
                <a:ea typeface="ＭＳ Ｐゴシック" pitchFamily="34" charset="-128"/>
              </a:rPr>
              <a:t>CISSS </a:t>
            </a:r>
            <a:r>
              <a:rPr lang="en-US" altLang="fr-FR" sz="1400" i="1" dirty="0" smtClean="0">
                <a:solidFill>
                  <a:srgbClr val="002060"/>
                </a:solidFill>
                <a:latin typeface="+mn-lt"/>
                <a:ea typeface="ＭＳ Ｐゴシック" pitchFamily="34" charset="-128"/>
              </a:rPr>
              <a:t>de la </a:t>
            </a:r>
            <a:r>
              <a:rPr lang="en-US" altLang="fr-FR" sz="1400" i="1" dirty="0" err="1" smtClean="0">
                <a:solidFill>
                  <a:srgbClr val="002060"/>
                </a:solidFill>
                <a:latin typeface="+mn-lt"/>
                <a:ea typeface="ＭＳ Ｐゴシック" pitchFamily="34" charset="-128"/>
              </a:rPr>
              <a:t>Montérégie-ouest</a:t>
            </a:r>
            <a:r>
              <a:rPr lang="en-US" altLang="fr-FR" sz="1400" i="1" smtClean="0">
                <a:solidFill>
                  <a:srgbClr val="002060"/>
                </a:solidFill>
                <a:latin typeface="+mn-lt"/>
                <a:ea typeface="ＭＳ Ｐゴシック" pitchFamily="34" charset="-128"/>
              </a:rPr>
              <a:t>          </a:t>
            </a:r>
            <a:endParaRPr lang="en-US" altLang="fr-FR" sz="1400" i="1" smtClean="0">
              <a:solidFill>
                <a:srgbClr val="002060"/>
              </a:solidFill>
              <a:latin typeface="+mn-lt"/>
              <a:ea typeface="ＭＳ Ｐゴシック" pitchFamily="34" charset="-128"/>
            </a:endParaRPr>
          </a:p>
          <a:p>
            <a:pPr algn="ctr" eaLnBrk="1" hangingPunct="1">
              <a:spcBef>
                <a:spcPct val="0"/>
              </a:spcBef>
              <a:buFontTx/>
              <a:buNone/>
            </a:pPr>
            <a:r>
              <a:rPr lang="en-US" altLang="fr-FR" sz="1400" i="1" smtClean="0">
                <a:solidFill>
                  <a:srgbClr val="002060"/>
                </a:solidFill>
                <a:latin typeface="+mn-lt"/>
                <a:ea typeface="ＭＳ Ｐゴシック" pitchFamily="34" charset="-128"/>
              </a:rPr>
              <a:t>  </a:t>
            </a:r>
            <a:r>
              <a:rPr lang="en-US" altLang="fr-FR" sz="1400" i="1" dirty="0" smtClean="0">
                <a:solidFill>
                  <a:srgbClr val="002060"/>
                </a:solidFill>
                <a:latin typeface="+mn-lt"/>
                <a:ea typeface="ＭＳ Ｐゴシック" pitchFamily="34" charset="-128"/>
              </a:rPr>
              <a:t>29 </a:t>
            </a:r>
            <a:r>
              <a:rPr lang="en-US" altLang="fr-FR" sz="1400" i="1" dirty="0" err="1" smtClean="0">
                <a:solidFill>
                  <a:srgbClr val="002060"/>
                </a:solidFill>
                <a:latin typeface="+mn-lt"/>
                <a:ea typeface="ＭＳ Ｐゴシック" pitchFamily="34" charset="-128"/>
              </a:rPr>
              <a:t>novembre</a:t>
            </a:r>
            <a:r>
              <a:rPr lang="en-US" altLang="fr-FR" sz="1400" i="1" dirty="0" smtClean="0">
                <a:solidFill>
                  <a:srgbClr val="002060"/>
                </a:solidFill>
                <a:latin typeface="+mn-lt"/>
                <a:ea typeface="ＭＳ Ｐゴシック" pitchFamily="34" charset="-128"/>
              </a:rPr>
              <a:t> 2019</a:t>
            </a:r>
            <a:endParaRPr lang="fr-CA" altLang="fr-FR" sz="1400" dirty="0">
              <a:solidFill>
                <a:srgbClr val="002060"/>
              </a:solidFill>
              <a:latin typeface="+mn-lt"/>
              <a:ea typeface="ＭＳ Ｐゴシック" pitchFamily="34" charset="-128"/>
            </a:endParaRPr>
          </a:p>
        </p:txBody>
      </p:sp>
    </p:spTree>
    <p:extLst>
      <p:ext uri="{BB962C8B-B14F-4D97-AF65-F5344CB8AC3E}">
        <p14:creationId xmlns:p14="http://schemas.microsoft.com/office/powerpoint/2010/main" val="245307496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solidFill>
                <a:srgbClr val="002060"/>
              </a:solidFill>
            </a:endParaRPr>
          </a:p>
        </p:txBody>
      </p:sp>
      <p:sp>
        <p:nvSpPr>
          <p:cNvPr id="5" name="Rectangle 4"/>
          <p:cNvSpPr/>
          <p:nvPr/>
        </p:nvSpPr>
        <p:spPr>
          <a:xfrm>
            <a:off x="107504" y="188640"/>
            <a:ext cx="8964613" cy="8771632"/>
          </a:xfrm>
          <a:prstGeom prst="rect">
            <a:avLst/>
          </a:prstGeom>
        </p:spPr>
        <p:txBody>
          <a:bodyPr>
            <a:spAutoFit/>
          </a:bodyPr>
          <a:lstStyle/>
          <a:p>
            <a:pPr marL="355600" algn="ctr">
              <a:defRPr/>
            </a:pPr>
            <a:r>
              <a:rPr lang="fr-FR" sz="3600" b="1" dirty="0">
                <a:solidFill>
                  <a:srgbClr val="002060"/>
                </a:solidFill>
                <a:sym typeface="Symbol"/>
              </a:rPr>
              <a:t>Pourquoi DNCN  un sujet sexy?</a:t>
            </a:r>
            <a:r>
              <a:rPr lang="fr-FR" sz="2400" dirty="0">
                <a:solidFill>
                  <a:srgbClr val="002060"/>
                </a:solidFill>
                <a:sym typeface="Symbol"/>
              </a:rPr>
              <a:t> </a:t>
            </a:r>
          </a:p>
          <a:p>
            <a:pPr marL="698500" indent="-342900">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r>
              <a:rPr lang="fr-FR" sz="2400" dirty="0" smtClean="0">
                <a:solidFill>
                  <a:srgbClr val="002060"/>
                </a:solidFill>
                <a:sym typeface="Symbol"/>
              </a:rPr>
              <a:t>On ne meurt pas de DCNC ou rarement (suicide)</a:t>
            </a: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a:buFont typeface="Wingdings" panose="05000000000000000000" pitchFamily="2" charset="2"/>
              <a:buChar char="§"/>
              <a:defRPr/>
            </a:pPr>
            <a:r>
              <a:rPr lang="fr-FR" sz="2400" dirty="0" err="1">
                <a:solidFill>
                  <a:srgbClr val="002060"/>
                </a:solidFill>
                <a:sym typeface="Symbol"/>
              </a:rPr>
              <a:t>Co-existe</a:t>
            </a:r>
            <a:r>
              <a:rPr lang="fr-FR" sz="2400" dirty="0">
                <a:solidFill>
                  <a:srgbClr val="002060"/>
                </a:solidFill>
                <a:sym typeface="Symbol"/>
              </a:rPr>
              <a:t> avec d’autres maladies chroniques</a:t>
            </a: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355600" eaLnBrk="1" hangingPunct="1">
              <a:spcBef>
                <a:spcPts val="0"/>
              </a:spcBef>
              <a:defRPr/>
            </a:pPr>
            <a:endParaRPr lang="fr-FR" sz="2400" dirty="0" smtClean="0">
              <a:solidFill>
                <a:srgbClr val="002060"/>
              </a:solidFill>
              <a:sym typeface="Symbol"/>
            </a:endParaRPr>
          </a:p>
          <a:p>
            <a:pPr marL="355600" eaLnBrk="1" hangingPunct="1">
              <a:spcBef>
                <a:spcPts val="0"/>
              </a:spcBef>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r>
              <a:rPr lang="fr-FR" sz="2400" dirty="0" smtClean="0">
                <a:solidFill>
                  <a:srgbClr val="002060"/>
                </a:solidFill>
                <a:sym typeface="Symbol"/>
              </a:rPr>
              <a:t>Pas de mesure objective </a:t>
            </a: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r>
              <a:rPr lang="fr-FR" sz="2400" dirty="0" smtClean="0">
                <a:solidFill>
                  <a:srgbClr val="002060"/>
                </a:solidFill>
                <a:sym typeface="Symbol"/>
              </a:rPr>
              <a:t>Douleur = doute, suspicion, stigma</a:t>
            </a: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355600" eaLnBrk="1" hangingPunct="1">
              <a:spcBef>
                <a:spcPts val="0"/>
              </a:spcBef>
              <a:defRPr/>
            </a:pPr>
            <a:r>
              <a:rPr lang="fr-FR" sz="2400" dirty="0" smtClean="0">
                <a:solidFill>
                  <a:srgbClr val="002060"/>
                </a:solidFill>
                <a:sym typeface="Symbol"/>
              </a:rPr>
              <a:t> </a:t>
            </a:r>
            <a:endParaRPr lang="fr-FR" sz="2400" dirty="0">
              <a:solidFill>
                <a:srgbClr val="002060"/>
              </a:solidFill>
              <a:sym typeface="Symbol"/>
            </a:endParaRPr>
          </a:p>
        </p:txBody>
      </p:sp>
      <p:pic>
        <p:nvPicPr>
          <p:cNvPr id="7" name="Picture 4" descr="Résultats de recherche d'images pour « what gets measured gets improved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3735913"/>
            <a:ext cx="2314541" cy="1350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7897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p>
        </p:txBody>
      </p:sp>
      <p:sp>
        <p:nvSpPr>
          <p:cNvPr id="5" name="Rectangle 4"/>
          <p:cNvSpPr/>
          <p:nvPr/>
        </p:nvSpPr>
        <p:spPr>
          <a:xfrm>
            <a:off x="107504" y="188640"/>
            <a:ext cx="8964613" cy="7848302"/>
          </a:xfrm>
          <a:prstGeom prst="rect">
            <a:avLst/>
          </a:prstGeom>
        </p:spPr>
        <p:txBody>
          <a:bodyPr>
            <a:spAutoFit/>
          </a:bodyPr>
          <a:lstStyle/>
          <a:p>
            <a:pPr marL="355600" algn="ctr" eaLnBrk="1" hangingPunct="1">
              <a:spcBef>
                <a:spcPts val="0"/>
              </a:spcBef>
              <a:defRPr/>
            </a:pPr>
            <a:r>
              <a:rPr lang="fr-FR" sz="3600" b="1" dirty="0" smtClean="0">
                <a:solidFill>
                  <a:srgbClr val="002060"/>
                </a:solidFill>
                <a:sym typeface="Symbol"/>
              </a:rPr>
              <a:t>Raisons </a:t>
            </a:r>
            <a:r>
              <a:rPr lang="fr-FR" sz="3600" b="1" dirty="0" err="1" smtClean="0">
                <a:solidFill>
                  <a:srgbClr val="002060"/>
                </a:solidFill>
                <a:sym typeface="Symbol"/>
              </a:rPr>
              <a:t>re</a:t>
            </a:r>
            <a:r>
              <a:rPr lang="fr-FR" sz="3600" b="1" dirty="0" smtClean="0">
                <a:solidFill>
                  <a:srgbClr val="002060"/>
                </a:solidFill>
                <a:sym typeface="Symbol"/>
              </a:rPr>
              <a:t>: traitement non-optimal           de la DCNC</a:t>
            </a:r>
            <a:r>
              <a:rPr lang="fr-FR" sz="2400" dirty="0" smtClean="0">
                <a:solidFill>
                  <a:srgbClr val="002060"/>
                </a:solidFill>
                <a:sym typeface="Symbol"/>
              </a:rPr>
              <a:t> </a:t>
            </a: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r>
              <a:rPr lang="fr-FR" sz="2400" dirty="0" smtClean="0">
                <a:solidFill>
                  <a:srgbClr val="002060"/>
                </a:solidFill>
                <a:sym typeface="Symbol"/>
              </a:rPr>
              <a:t>Lacunes très importantes dans la formation des médecins et autres professionnels de la santé</a:t>
            </a: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r>
              <a:rPr lang="fr-FR" sz="2400" dirty="0" smtClean="0">
                <a:solidFill>
                  <a:srgbClr val="002060"/>
                </a:solidFill>
                <a:sym typeface="Symbol"/>
              </a:rPr>
              <a:t>Manque de ressources en termes de soins</a:t>
            </a: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r>
              <a:rPr lang="fr-FR" sz="2400" dirty="0" smtClean="0">
                <a:solidFill>
                  <a:srgbClr val="002060"/>
                </a:solidFill>
                <a:sym typeface="Symbol"/>
              </a:rPr>
              <a:t>Phénomène transversal dans différentes maladies chroniques</a:t>
            </a: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a:buFont typeface="Wingdings" panose="05000000000000000000" pitchFamily="2" charset="2"/>
              <a:buChar char="§"/>
              <a:defRPr/>
            </a:pPr>
            <a:r>
              <a:rPr lang="fr-FR" sz="2400" dirty="0">
                <a:solidFill>
                  <a:srgbClr val="002060"/>
                </a:solidFill>
                <a:sym typeface="Symbol"/>
              </a:rPr>
              <a:t>DCNC = phénomène complexe (multiples dimensions) </a:t>
            </a: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355600" eaLnBrk="1" hangingPunct="1">
              <a:spcBef>
                <a:spcPts val="0"/>
              </a:spcBef>
              <a:defRPr/>
            </a:pPr>
            <a:r>
              <a:rPr lang="fr-FR" sz="2400" dirty="0" smtClean="0">
                <a:solidFill>
                  <a:srgbClr val="002060"/>
                </a:solidFill>
                <a:sym typeface="Symbol"/>
              </a:rPr>
              <a:t> </a:t>
            </a:r>
            <a:endParaRPr lang="fr-FR" sz="2400" dirty="0">
              <a:solidFill>
                <a:srgbClr val="002060"/>
              </a:solidFill>
              <a:sym typeface="Symbol"/>
            </a:endParaRPr>
          </a:p>
        </p:txBody>
      </p:sp>
    </p:spTree>
    <p:extLst>
      <p:ext uri="{BB962C8B-B14F-4D97-AF65-F5344CB8AC3E}">
        <p14:creationId xmlns:p14="http://schemas.microsoft.com/office/powerpoint/2010/main" val="59132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p>
        </p:txBody>
      </p:sp>
      <p:sp>
        <p:nvSpPr>
          <p:cNvPr id="5" name="Rectangle 4"/>
          <p:cNvSpPr/>
          <p:nvPr/>
        </p:nvSpPr>
        <p:spPr>
          <a:xfrm>
            <a:off x="107504" y="188640"/>
            <a:ext cx="8964613" cy="3477875"/>
          </a:xfrm>
          <a:prstGeom prst="rect">
            <a:avLst/>
          </a:prstGeom>
        </p:spPr>
        <p:txBody>
          <a:bodyPr>
            <a:spAutoFit/>
          </a:bodyPr>
          <a:lstStyle/>
          <a:p>
            <a:pPr marL="355600" algn="ctr" eaLnBrk="1" hangingPunct="1">
              <a:spcBef>
                <a:spcPts val="0"/>
              </a:spcBef>
              <a:defRPr/>
            </a:pPr>
            <a:r>
              <a:rPr lang="fr-FR" sz="3600" b="1" dirty="0" smtClean="0">
                <a:solidFill>
                  <a:srgbClr val="002060"/>
                </a:solidFill>
                <a:sym typeface="Symbol"/>
              </a:rPr>
              <a:t>Utilisation des opioïdes</a:t>
            </a: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r>
              <a:rPr lang="fr-FR" sz="2800" dirty="0" smtClean="0">
                <a:solidFill>
                  <a:srgbClr val="002060"/>
                </a:solidFill>
                <a:sym typeface="Symbol"/>
              </a:rPr>
              <a:t>Avant les années 80-90, les opioïdes étaient utilisés </a:t>
            </a:r>
            <a:r>
              <a:rPr lang="fr-FR" sz="2800" b="1" dirty="0" smtClean="0">
                <a:solidFill>
                  <a:srgbClr val="002060"/>
                </a:solidFill>
                <a:sym typeface="Symbol"/>
              </a:rPr>
              <a:t>exclusivement</a:t>
            </a:r>
            <a:r>
              <a:rPr lang="fr-FR" sz="2800" dirty="0" smtClean="0">
                <a:solidFill>
                  <a:srgbClr val="002060"/>
                </a:solidFill>
                <a:sym typeface="Symbol"/>
              </a:rPr>
              <a:t> pour les patients souffrant de </a:t>
            </a:r>
            <a:r>
              <a:rPr lang="fr-FR" sz="2800" b="1" dirty="0" smtClean="0">
                <a:solidFill>
                  <a:srgbClr val="002060"/>
                </a:solidFill>
                <a:sym typeface="Symbol"/>
              </a:rPr>
              <a:t>douleur cancéreuse</a:t>
            </a:r>
            <a:r>
              <a:rPr lang="fr-FR" sz="2800" dirty="0" smtClean="0">
                <a:solidFill>
                  <a:srgbClr val="002060"/>
                </a:solidFill>
                <a:sym typeface="Symbol"/>
              </a:rPr>
              <a:t> qui étaient en fin de vie</a:t>
            </a:r>
          </a:p>
          <a:p>
            <a:pPr marL="698500" indent="-342900" eaLnBrk="1" hangingPunct="1">
              <a:spcBef>
                <a:spcPts val="0"/>
              </a:spcBef>
              <a:buFont typeface="Wingdings" panose="05000000000000000000" pitchFamily="2" charset="2"/>
              <a:buChar char="§"/>
              <a:defRPr/>
            </a:pPr>
            <a:endParaRPr lang="fr-FR" sz="2800" dirty="0">
              <a:solidFill>
                <a:srgbClr val="002060"/>
              </a:solidFill>
              <a:sym typeface="Symbol"/>
            </a:endParaRPr>
          </a:p>
          <a:p>
            <a:pPr marL="355600" eaLnBrk="1" hangingPunct="1">
              <a:spcBef>
                <a:spcPts val="0"/>
              </a:spcBef>
              <a:defRPr/>
            </a:pPr>
            <a:endParaRPr lang="fr-FR" sz="2400" dirty="0">
              <a:solidFill>
                <a:srgbClr val="002060"/>
              </a:solidFill>
              <a:sym typeface="Symbol"/>
            </a:endParaRPr>
          </a:p>
        </p:txBody>
      </p:sp>
      <p:sp>
        <p:nvSpPr>
          <p:cNvPr id="2" name="ZoneTexte 1"/>
          <p:cNvSpPr txBox="1"/>
          <p:nvPr/>
        </p:nvSpPr>
        <p:spPr>
          <a:xfrm>
            <a:off x="107504" y="3501008"/>
            <a:ext cx="8640960" cy="3385542"/>
          </a:xfrm>
          <a:prstGeom prst="rect">
            <a:avLst/>
          </a:prstGeom>
          <a:noFill/>
        </p:spPr>
        <p:txBody>
          <a:bodyPr wrap="square" rtlCol="0">
            <a:spAutoFit/>
          </a:bodyPr>
          <a:lstStyle/>
          <a:p>
            <a:pPr marL="698500" indent="-342900">
              <a:buFont typeface="Wingdings" panose="05000000000000000000" pitchFamily="2" charset="2"/>
              <a:buChar char="§"/>
              <a:defRPr/>
            </a:pPr>
            <a:r>
              <a:rPr lang="fr-FR" sz="2800" b="1" dirty="0">
                <a:solidFill>
                  <a:srgbClr val="002060"/>
                </a:solidFill>
                <a:sym typeface="Symbol"/>
              </a:rPr>
              <a:t>Élargissement</a:t>
            </a:r>
            <a:r>
              <a:rPr lang="fr-FR" sz="2800" dirty="0">
                <a:solidFill>
                  <a:srgbClr val="002060"/>
                </a:solidFill>
                <a:sym typeface="Symbol"/>
              </a:rPr>
              <a:t> de l’utilisation des opioïdes à </a:t>
            </a:r>
          </a:p>
          <a:p>
            <a:pPr marL="1155700" lvl="1" indent="-342900">
              <a:buFont typeface="Wingdings" panose="05000000000000000000" pitchFamily="2" charset="2"/>
              <a:buChar char="Ø"/>
              <a:defRPr/>
            </a:pPr>
            <a:r>
              <a:rPr lang="fr-FR" sz="2800" dirty="0">
                <a:solidFill>
                  <a:srgbClr val="002060"/>
                </a:solidFill>
                <a:sym typeface="Symbol"/>
              </a:rPr>
              <a:t>la clientèle des patients souffrant de</a:t>
            </a:r>
            <a:r>
              <a:rPr lang="fr-FR" sz="2800" i="1" dirty="0">
                <a:solidFill>
                  <a:srgbClr val="002060"/>
                </a:solidFill>
                <a:sym typeface="Symbol"/>
              </a:rPr>
              <a:t> </a:t>
            </a:r>
            <a:r>
              <a:rPr lang="fr-FR" sz="2800" b="1" dirty="0">
                <a:solidFill>
                  <a:srgbClr val="002060"/>
                </a:solidFill>
                <a:sym typeface="Symbol"/>
              </a:rPr>
              <a:t>douleur chronique non-cancéreuse</a:t>
            </a:r>
          </a:p>
          <a:p>
            <a:pPr marL="1155700" lvl="1" indent="-342900">
              <a:buFont typeface="Wingdings" panose="05000000000000000000" pitchFamily="2" charset="2"/>
              <a:buChar char="Ø"/>
              <a:defRPr/>
            </a:pPr>
            <a:r>
              <a:rPr lang="fr-FR" sz="2800" dirty="0">
                <a:solidFill>
                  <a:srgbClr val="002060"/>
                </a:solidFill>
                <a:sym typeface="Symbol"/>
              </a:rPr>
              <a:t>la clientèle des patients souffrant de </a:t>
            </a:r>
            <a:r>
              <a:rPr lang="fr-FR" sz="2800" b="1" dirty="0">
                <a:solidFill>
                  <a:srgbClr val="002060"/>
                </a:solidFill>
                <a:sym typeface="Symbol"/>
              </a:rPr>
              <a:t>douleur aiguë</a:t>
            </a:r>
            <a:r>
              <a:rPr lang="fr-FR" sz="2800" dirty="0">
                <a:solidFill>
                  <a:srgbClr val="002060"/>
                </a:solidFill>
                <a:sym typeface="Symbol"/>
              </a:rPr>
              <a:t> d’intensité modérée à sévère (</a:t>
            </a:r>
            <a:r>
              <a:rPr lang="fr-FR" sz="2800" dirty="0" err="1">
                <a:solidFill>
                  <a:srgbClr val="002060"/>
                </a:solidFill>
                <a:sym typeface="Symbol"/>
              </a:rPr>
              <a:t>e.g</a:t>
            </a:r>
            <a:r>
              <a:rPr lang="fr-FR" sz="2800" dirty="0">
                <a:solidFill>
                  <a:srgbClr val="002060"/>
                </a:solidFill>
                <a:sym typeface="Symbol"/>
              </a:rPr>
              <a:t>., douleur post-op)</a:t>
            </a:r>
          </a:p>
          <a:p>
            <a:pPr marL="355600">
              <a:defRPr/>
            </a:pPr>
            <a:r>
              <a:rPr lang="fr-FR" sz="2800" dirty="0">
                <a:solidFill>
                  <a:srgbClr val="002060"/>
                </a:solidFill>
                <a:sym typeface="Symbol"/>
              </a:rPr>
              <a:t> </a:t>
            </a:r>
          </a:p>
          <a:p>
            <a:endParaRPr lang="fr-CA" dirty="0"/>
          </a:p>
        </p:txBody>
      </p:sp>
    </p:spTree>
    <p:extLst>
      <p:ext uri="{BB962C8B-B14F-4D97-AF65-F5344CB8AC3E}">
        <p14:creationId xmlns:p14="http://schemas.microsoft.com/office/powerpoint/2010/main" val="1309782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p>
        </p:txBody>
      </p:sp>
      <p:sp>
        <p:nvSpPr>
          <p:cNvPr id="5" name="Rectangle 4"/>
          <p:cNvSpPr/>
          <p:nvPr/>
        </p:nvSpPr>
        <p:spPr>
          <a:xfrm>
            <a:off x="107504" y="188640"/>
            <a:ext cx="8964613" cy="8771632"/>
          </a:xfrm>
          <a:prstGeom prst="rect">
            <a:avLst/>
          </a:prstGeom>
        </p:spPr>
        <p:txBody>
          <a:bodyPr>
            <a:spAutoFit/>
          </a:bodyPr>
          <a:lstStyle/>
          <a:p>
            <a:pPr marL="355600" algn="ctr" eaLnBrk="1" hangingPunct="1">
              <a:spcBef>
                <a:spcPts val="0"/>
              </a:spcBef>
              <a:defRPr/>
            </a:pPr>
            <a:r>
              <a:rPr lang="fr-FR" sz="3600" b="1" dirty="0" smtClean="0">
                <a:solidFill>
                  <a:srgbClr val="002060"/>
                </a:solidFill>
                <a:sym typeface="Symbol"/>
              </a:rPr>
              <a:t>Opioïdes – Unique option…</a:t>
            </a: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r>
              <a:rPr lang="fr-FR" sz="2800" b="1" dirty="0" smtClean="0">
                <a:solidFill>
                  <a:srgbClr val="002060"/>
                </a:solidFill>
                <a:sym typeface="Symbol"/>
              </a:rPr>
              <a:t>Accès limité et fragmenté </a:t>
            </a:r>
            <a:r>
              <a:rPr lang="fr-FR" sz="2800" dirty="0" smtClean="0">
                <a:solidFill>
                  <a:srgbClr val="002060"/>
                </a:solidFill>
                <a:sym typeface="Symbol"/>
              </a:rPr>
              <a:t>aux cliniques de traitement multidisciplinaire de la douleur (longs délais d’attente)</a:t>
            </a:r>
          </a:p>
          <a:p>
            <a:pPr marL="698500" indent="-342900" eaLnBrk="1" hangingPunct="1">
              <a:spcBef>
                <a:spcPts val="0"/>
              </a:spcBef>
              <a:buFont typeface="Wingdings" panose="05000000000000000000" pitchFamily="2" charset="2"/>
              <a:buChar char="§"/>
              <a:defRPr/>
            </a:pPr>
            <a:endParaRPr lang="fr-FR" sz="2800" dirty="0">
              <a:solidFill>
                <a:srgbClr val="002060"/>
              </a:solidFill>
              <a:sym typeface="Symbol"/>
            </a:endParaRPr>
          </a:p>
          <a:p>
            <a:pPr marL="698500" indent="-342900" eaLnBrk="1" hangingPunct="1">
              <a:spcBef>
                <a:spcPts val="0"/>
              </a:spcBef>
              <a:buFont typeface="Wingdings" panose="05000000000000000000" pitchFamily="2" charset="2"/>
              <a:buChar char="§"/>
              <a:defRPr/>
            </a:pPr>
            <a:r>
              <a:rPr lang="fr-FR" sz="2800" b="1" dirty="0" smtClean="0">
                <a:solidFill>
                  <a:srgbClr val="002060"/>
                </a:solidFill>
                <a:sym typeface="Symbol"/>
              </a:rPr>
              <a:t>Accès limité en 1</a:t>
            </a:r>
            <a:r>
              <a:rPr lang="fr-FR" sz="2800" b="1" baseline="30000" dirty="0" smtClean="0">
                <a:solidFill>
                  <a:srgbClr val="002060"/>
                </a:solidFill>
                <a:sym typeface="Symbol"/>
              </a:rPr>
              <a:t>ière</a:t>
            </a:r>
            <a:r>
              <a:rPr lang="fr-FR" sz="2800" b="1" dirty="0" smtClean="0">
                <a:solidFill>
                  <a:srgbClr val="002060"/>
                </a:solidFill>
                <a:sym typeface="Symbol"/>
              </a:rPr>
              <a:t> ligne </a:t>
            </a:r>
            <a:r>
              <a:rPr lang="fr-FR" sz="2800" dirty="0" smtClean="0">
                <a:solidFill>
                  <a:srgbClr val="002060"/>
                </a:solidFill>
                <a:sym typeface="Symbol"/>
              </a:rPr>
              <a:t>à des traitements non-pharmacologiques (</a:t>
            </a:r>
            <a:r>
              <a:rPr lang="fr-FR" sz="2800" dirty="0" err="1" smtClean="0">
                <a:solidFill>
                  <a:srgbClr val="002060"/>
                </a:solidFill>
                <a:sym typeface="Symbol"/>
              </a:rPr>
              <a:t>e.g</a:t>
            </a:r>
            <a:r>
              <a:rPr lang="fr-FR" sz="2800" dirty="0" smtClean="0">
                <a:solidFill>
                  <a:srgbClr val="002060"/>
                </a:solidFill>
                <a:sym typeface="Symbol"/>
              </a:rPr>
              <a:t>., physiothérapie, psychothérapie)</a:t>
            </a:r>
          </a:p>
          <a:p>
            <a:pPr marL="698500" indent="-342900" eaLnBrk="1" hangingPunct="1">
              <a:spcBef>
                <a:spcPts val="0"/>
              </a:spcBef>
              <a:buFont typeface="Wingdings" panose="05000000000000000000" pitchFamily="2" charset="2"/>
              <a:buChar char="§"/>
              <a:defRPr/>
            </a:pPr>
            <a:endParaRPr lang="fr-FR" sz="28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800" dirty="0" smtClean="0">
              <a:solidFill>
                <a:srgbClr val="002060"/>
              </a:solidFill>
              <a:sym typeface="Symbol"/>
            </a:endParaRPr>
          </a:p>
          <a:p>
            <a:pPr marL="355600" algn="ctr" eaLnBrk="1" hangingPunct="1">
              <a:spcBef>
                <a:spcPts val="0"/>
              </a:spcBef>
              <a:defRPr/>
            </a:pPr>
            <a:endParaRPr lang="fr-FR" sz="2800" dirty="0" smtClean="0">
              <a:solidFill>
                <a:srgbClr val="002060"/>
              </a:solidFill>
              <a:sym typeface="Symbol"/>
            </a:endParaRPr>
          </a:p>
          <a:p>
            <a:pPr marL="355600" algn="ctr">
              <a:defRPr/>
            </a:pPr>
            <a:r>
              <a:rPr lang="fr-FR" sz="2800" dirty="0" smtClean="0">
                <a:solidFill>
                  <a:srgbClr val="002060"/>
                </a:solidFill>
                <a:sym typeface="Symbol"/>
              </a:rPr>
              <a:t>Médication dont les opioïdes </a:t>
            </a:r>
            <a:r>
              <a:rPr lang="fr-FR" sz="2800" dirty="0">
                <a:solidFill>
                  <a:srgbClr val="002060"/>
                </a:solidFill>
                <a:sym typeface="Symbol" panose="05050102010706020507" pitchFamily="18" charset="2"/>
              </a:rPr>
              <a:t> </a:t>
            </a:r>
            <a:r>
              <a:rPr lang="fr-FR" sz="2800" dirty="0" smtClean="0">
                <a:solidFill>
                  <a:srgbClr val="002060"/>
                </a:solidFill>
                <a:sym typeface="Symbol"/>
              </a:rPr>
              <a:t> seule option disponible </a:t>
            </a: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355600" eaLnBrk="1" hangingPunct="1">
              <a:spcBef>
                <a:spcPts val="0"/>
              </a:spcBef>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355600" eaLnBrk="1" hangingPunct="1">
              <a:spcBef>
                <a:spcPts val="0"/>
              </a:spcBef>
              <a:defRPr/>
            </a:pPr>
            <a:r>
              <a:rPr lang="fr-FR" sz="2400" dirty="0" smtClean="0">
                <a:solidFill>
                  <a:srgbClr val="002060"/>
                </a:solidFill>
                <a:sym typeface="Symbol"/>
              </a:rPr>
              <a:t> </a:t>
            </a:r>
            <a:endParaRPr lang="fr-FR" sz="2400" dirty="0">
              <a:solidFill>
                <a:srgbClr val="002060"/>
              </a:solidFill>
              <a:sym typeface="Symbol"/>
            </a:endParaRPr>
          </a:p>
        </p:txBody>
      </p:sp>
      <p:cxnSp>
        <p:nvCxnSpPr>
          <p:cNvPr id="4" name="Connecteur droit avec flèche 3"/>
          <p:cNvCxnSpPr/>
          <p:nvPr/>
        </p:nvCxnSpPr>
        <p:spPr>
          <a:xfrm>
            <a:off x="4427984" y="4293096"/>
            <a:ext cx="0" cy="108012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3716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7451" y="6093296"/>
            <a:ext cx="1687037" cy="61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solidFill>
                <a:srgbClr val="002060"/>
              </a:solidFill>
            </a:endParaRPr>
          </a:p>
        </p:txBody>
      </p:sp>
      <p:sp>
        <p:nvSpPr>
          <p:cNvPr id="5" name="Espace réservé du contenu 2"/>
          <p:cNvSpPr txBox="1">
            <a:spLocks/>
          </p:cNvSpPr>
          <p:nvPr/>
        </p:nvSpPr>
        <p:spPr>
          <a:xfrm>
            <a:off x="107950" y="476672"/>
            <a:ext cx="8928100" cy="467995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Geneva" pitchFamily="-109" charset="-128"/>
                <a:cs typeface="Geneva" pitchFamily="-109" charset="-128"/>
              </a:defRPr>
            </a:lvl1pPr>
            <a:lvl2pPr marL="742950" indent="-285750" algn="l" rtl="0" eaLnBrk="0" fontAlgn="base" hangingPunct="0">
              <a:spcBef>
                <a:spcPct val="20000"/>
              </a:spcBef>
              <a:spcAft>
                <a:spcPct val="0"/>
              </a:spcAft>
              <a:buChar char="–"/>
              <a:defRPr sz="2800">
                <a:solidFill>
                  <a:schemeClr val="tx1"/>
                </a:solidFill>
                <a:latin typeface="+mn-lt"/>
                <a:ea typeface="Geneva" pitchFamily="-109" charset="-128"/>
              </a:defRPr>
            </a:lvl2pPr>
            <a:lvl3pPr marL="1143000" indent="-228600" algn="l" rtl="0" eaLnBrk="0" fontAlgn="base" hangingPunct="0">
              <a:spcBef>
                <a:spcPct val="20000"/>
              </a:spcBef>
              <a:spcAft>
                <a:spcPct val="0"/>
              </a:spcAft>
              <a:buChar char="•"/>
              <a:defRPr sz="2400">
                <a:solidFill>
                  <a:schemeClr val="tx1"/>
                </a:solidFill>
                <a:latin typeface="+mn-lt"/>
                <a:ea typeface="Geneva" pitchFamily="-109" charset="-128"/>
              </a:defRPr>
            </a:lvl3pPr>
            <a:lvl4pPr marL="1600200" indent="-228600" algn="l" rtl="0" eaLnBrk="0" fontAlgn="base" hangingPunct="0">
              <a:spcBef>
                <a:spcPct val="20000"/>
              </a:spcBef>
              <a:spcAft>
                <a:spcPct val="0"/>
              </a:spcAft>
              <a:buChar char="–"/>
              <a:defRPr sz="2000">
                <a:solidFill>
                  <a:schemeClr val="tx1"/>
                </a:solidFill>
                <a:latin typeface="+mn-lt"/>
                <a:ea typeface="Geneva" pitchFamily="-109" charset="-128"/>
              </a:defRPr>
            </a:lvl4pPr>
            <a:lvl5pPr marL="2057400" indent="-228600" algn="l" rtl="0" eaLnBrk="0" fontAlgn="base" hangingPunct="0">
              <a:spcBef>
                <a:spcPct val="20000"/>
              </a:spcBef>
              <a:spcAft>
                <a:spcPct val="0"/>
              </a:spcAft>
              <a:buChar char="»"/>
              <a:defRPr sz="2000">
                <a:solidFill>
                  <a:schemeClr val="tx1"/>
                </a:solidFill>
                <a:latin typeface="+mn-lt"/>
                <a:ea typeface="Geneva" pitchFamily="-109" charset="-128"/>
              </a:defRPr>
            </a:lvl5pPr>
            <a:lvl6pPr marL="2514600" indent="-228600" algn="l" rtl="0" fontAlgn="base">
              <a:spcBef>
                <a:spcPct val="20000"/>
              </a:spcBef>
              <a:spcAft>
                <a:spcPct val="0"/>
              </a:spcAft>
              <a:buChar char="»"/>
              <a:defRPr sz="2000">
                <a:solidFill>
                  <a:schemeClr val="tx1"/>
                </a:solidFill>
                <a:latin typeface="+mn-lt"/>
                <a:ea typeface="Geneva" pitchFamily="-109" charset="-128"/>
              </a:defRPr>
            </a:lvl6pPr>
            <a:lvl7pPr marL="2971800" indent="-228600" algn="l" rtl="0" fontAlgn="base">
              <a:spcBef>
                <a:spcPct val="20000"/>
              </a:spcBef>
              <a:spcAft>
                <a:spcPct val="0"/>
              </a:spcAft>
              <a:buChar char="»"/>
              <a:defRPr sz="2000">
                <a:solidFill>
                  <a:schemeClr val="tx1"/>
                </a:solidFill>
                <a:latin typeface="+mn-lt"/>
                <a:ea typeface="Geneva" pitchFamily="-109" charset="-128"/>
              </a:defRPr>
            </a:lvl7pPr>
            <a:lvl8pPr marL="3429000" indent="-228600" algn="l" rtl="0" fontAlgn="base">
              <a:spcBef>
                <a:spcPct val="20000"/>
              </a:spcBef>
              <a:spcAft>
                <a:spcPct val="0"/>
              </a:spcAft>
              <a:buChar char="»"/>
              <a:defRPr sz="2000">
                <a:solidFill>
                  <a:schemeClr val="tx1"/>
                </a:solidFill>
                <a:latin typeface="+mn-lt"/>
                <a:ea typeface="Geneva" pitchFamily="-109" charset="-128"/>
              </a:defRPr>
            </a:lvl8pPr>
            <a:lvl9pPr marL="3886200" indent="-228600" algn="l" rtl="0" fontAlgn="base">
              <a:spcBef>
                <a:spcPct val="20000"/>
              </a:spcBef>
              <a:spcAft>
                <a:spcPct val="0"/>
              </a:spcAft>
              <a:buChar char="»"/>
              <a:defRPr sz="2000">
                <a:solidFill>
                  <a:schemeClr val="tx1"/>
                </a:solidFill>
                <a:latin typeface="+mn-lt"/>
                <a:ea typeface="Geneva" pitchFamily="-109" charset="-128"/>
              </a:defRPr>
            </a:lvl9pPr>
          </a:lstStyle>
          <a:p>
            <a:pPr marL="0" indent="0">
              <a:spcBef>
                <a:spcPts val="0"/>
              </a:spcBef>
              <a:buNone/>
              <a:defRPr/>
            </a:pPr>
            <a:r>
              <a:rPr lang="fr-CA" sz="2400" kern="0" dirty="0" smtClean="0">
                <a:solidFill>
                  <a:srgbClr val="002060"/>
                </a:solidFill>
              </a:rPr>
              <a:t>Au cours des années 1990 - 2010, les </a:t>
            </a:r>
            <a:r>
              <a:rPr lang="fr-CA" sz="2400" b="1" kern="0" dirty="0" smtClean="0">
                <a:solidFill>
                  <a:srgbClr val="002060"/>
                </a:solidFill>
              </a:rPr>
              <a:t>prescriptions d’opioïdes</a:t>
            </a:r>
            <a:r>
              <a:rPr lang="fr-CA" sz="2400" kern="0" dirty="0" smtClean="0">
                <a:solidFill>
                  <a:srgbClr val="002060"/>
                </a:solidFill>
              </a:rPr>
              <a:t> pour contrer la douleur aiguë ou chronique </a:t>
            </a:r>
            <a:r>
              <a:rPr lang="fr-CA" sz="2400" b="1" kern="0" dirty="0" smtClean="0">
                <a:solidFill>
                  <a:srgbClr val="002060"/>
                </a:solidFill>
              </a:rPr>
              <a:t>ont augmenté de façon très significative</a:t>
            </a:r>
            <a:r>
              <a:rPr lang="fr-CA" sz="2400" kern="0" dirty="0" smtClean="0">
                <a:solidFill>
                  <a:srgbClr val="002060"/>
                </a:solidFill>
              </a:rPr>
              <a:t> aux EU et au Canada de sorte qu’on a assisté à:</a:t>
            </a:r>
          </a:p>
          <a:p>
            <a:pPr marL="0" indent="0">
              <a:buNone/>
              <a:defRPr/>
            </a:pPr>
            <a:endParaRPr lang="fr-CA" sz="2400" kern="0" dirty="0" smtClean="0">
              <a:solidFill>
                <a:srgbClr val="002060"/>
              </a:solidFill>
            </a:endParaRPr>
          </a:p>
          <a:p>
            <a:pPr marL="0" indent="0">
              <a:buNone/>
              <a:defRPr/>
            </a:pPr>
            <a:r>
              <a:rPr lang="fr-CA" sz="2400" kern="0" dirty="0" smtClean="0">
                <a:solidFill>
                  <a:srgbClr val="002060"/>
                </a:solidFill>
                <a:sym typeface="Symbol"/>
              </a:rPr>
              <a:t>	 opioïdes prescrits comme drogue de rue (&gt; cocaïne ou 	   héroïne)</a:t>
            </a:r>
          </a:p>
          <a:p>
            <a:pPr marL="0" indent="0">
              <a:buNone/>
              <a:defRPr/>
            </a:pPr>
            <a:endParaRPr lang="fr-CA" sz="2400" kern="0" dirty="0" smtClean="0">
              <a:solidFill>
                <a:srgbClr val="002060"/>
              </a:solidFill>
              <a:sym typeface="Symbol"/>
            </a:endParaRPr>
          </a:p>
          <a:p>
            <a:pPr marL="0" indent="0">
              <a:buNone/>
              <a:defRPr/>
            </a:pPr>
            <a:r>
              <a:rPr lang="fr-CA" sz="2400" kern="0" dirty="0">
                <a:solidFill>
                  <a:srgbClr val="002060"/>
                </a:solidFill>
                <a:sym typeface="Symbol"/>
              </a:rPr>
              <a:t>	</a:t>
            </a:r>
            <a:r>
              <a:rPr lang="fr-CA" sz="2400" kern="0" dirty="0" smtClean="0">
                <a:solidFill>
                  <a:srgbClr val="002060"/>
                </a:solidFill>
                <a:sym typeface="Symbol"/>
              </a:rPr>
              <a:t> des surdoses et des visites à l’urgence</a:t>
            </a:r>
          </a:p>
          <a:p>
            <a:pPr marL="0" indent="0">
              <a:buNone/>
              <a:defRPr/>
            </a:pPr>
            <a:endParaRPr lang="fr-CA" sz="2400" kern="0" dirty="0" smtClean="0">
              <a:solidFill>
                <a:srgbClr val="002060"/>
              </a:solidFill>
              <a:sym typeface="Symbol"/>
            </a:endParaRPr>
          </a:p>
          <a:p>
            <a:pPr marL="0" indent="0">
              <a:buNone/>
              <a:defRPr/>
            </a:pPr>
            <a:r>
              <a:rPr lang="fr-CA" sz="2400" kern="0" dirty="0">
                <a:solidFill>
                  <a:srgbClr val="002060"/>
                </a:solidFill>
                <a:sym typeface="Symbol"/>
              </a:rPr>
              <a:t>	</a:t>
            </a:r>
            <a:r>
              <a:rPr lang="fr-CA" sz="2400" kern="0" dirty="0" smtClean="0">
                <a:solidFill>
                  <a:srgbClr val="002060"/>
                </a:solidFill>
                <a:sym typeface="Symbol"/>
              </a:rPr>
              <a:t> décès</a:t>
            </a:r>
          </a:p>
          <a:p>
            <a:pPr marL="0" indent="0">
              <a:buNone/>
              <a:defRPr/>
            </a:pPr>
            <a:endParaRPr lang="fr-CA" sz="2400" kern="0" dirty="0" smtClean="0">
              <a:solidFill>
                <a:srgbClr val="002060"/>
              </a:solidFill>
              <a:sym typeface="Symbol"/>
            </a:endParaRPr>
          </a:p>
          <a:p>
            <a:pPr marL="0" indent="0">
              <a:buNone/>
              <a:defRPr/>
            </a:pPr>
            <a:r>
              <a:rPr lang="fr-CA" sz="2400" kern="0" dirty="0">
                <a:solidFill>
                  <a:srgbClr val="002060"/>
                </a:solidFill>
                <a:sym typeface="Symbol"/>
              </a:rPr>
              <a:t>	</a:t>
            </a:r>
            <a:r>
              <a:rPr lang="fr-CA" sz="2400" kern="0" dirty="0" smtClean="0">
                <a:solidFill>
                  <a:srgbClr val="002060"/>
                </a:solidFill>
                <a:sym typeface="Symbol"/>
              </a:rPr>
              <a:t> admissions en centre de désintoxication </a:t>
            </a:r>
          </a:p>
          <a:p>
            <a:pPr marL="0" indent="0" algn="r">
              <a:buFontTx/>
              <a:buNone/>
              <a:defRPr/>
            </a:pPr>
            <a:endParaRPr lang="fr-CA" sz="1400" kern="0" dirty="0" smtClean="0">
              <a:solidFill>
                <a:srgbClr val="002060"/>
              </a:solidFill>
              <a:sym typeface="Symbol"/>
            </a:endParaRPr>
          </a:p>
          <a:p>
            <a:pPr marL="0" indent="0" algn="r">
              <a:buFontTx/>
              <a:buNone/>
              <a:defRPr/>
            </a:pPr>
            <a:endParaRPr lang="fr-CA" sz="1400" kern="0" dirty="0" smtClean="0">
              <a:solidFill>
                <a:srgbClr val="002060"/>
              </a:solidFill>
              <a:sym typeface="Symbol"/>
            </a:endParaRPr>
          </a:p>
          <a:p>
            <a:pPr marL="0" indent="0">
              <a:buFontTx/>
              <a:buNone/>
              <a:defRPr/>
            </a:pPr>
            <a:r>
              <a:rPr lang="fr-CA" sz="1600" i="1" kern="0" dirty="0" err="1" smtClean="0">
                <a:solidFill>
                  <a:srgbClr val="002060"/>
                </a:solidFill>
                <a:sym typeface="Symbol"/>
              </a:rPr>
              <a:t>Dowell</a:t>
            </a:r>
            <a:r>
              <a:rPr lang="fr-CA" sz="1600" i="1" kern="0" dirty="0" smtClean="0">
                <a:solidFill>
                  <a:srgbClr val="002060"/>
                </a:solidFill>
                <a:sym typeface="Symbol"/>
              </a:rPr>
              <a:t> 2016, Chou 2014</a:t>
            </a:r>
            <a:endParaRPr lang="fr-CA" sz="2000" i="1" kern="0" dirty="0" smtClean="0">
              <a:solidFill>
                <a:srgbClr val="002060"/>
              </a:solidFill>
            </a:endParaRPr>
          </a:p>
        </p:txBody>
      </p:sp>
    </p:spTree>
    <p:extLst>
      <p:ext uri="{BB962C8B-B14F-4D97-AF65-F5344CB8AC3E}">
        <p14:creationId xmlns:p14="http://schemas.microsoft.com/office/powerpoint/2010/main" val="891996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0209" y="5588641"/>
            <a:ext cx="8827318" cy="646331"/>
          </a:xfrm>
          <a:prstGeom prst="rect">
            <a:avLst/>
          </a:prstGeom>
          <a:noFill/>
        </p:spPr>
        <p:txBody>
          <a:bodyPr wrap="square" rtlCol="0">
            <a:spAutoFit/>
          </a:bodyPr>
          <a:lstStyle/>
          <a:p>
            <a:r>
              <a:rPr lang="en-US" sz="1200" u="sng" dirty="0"/>
              <a:t>Source</a:t>
            </a:r>
            <a:r>
              <a:rPr lang="en-US" sz="1200" dirty="0"/>
              <a:t>: </a:t>
            </a:r>
            <a:r>
              <a:rPr lang="en-US" sz="1200" dirty="0" err="1"/>
              <a:t>Pezalla</a:t>
            </a:r>
            <a:r>
              <a:rPr lang="en-US" sz="1200" dirty="0"/>
              <a:t> EJ, Rosen D, </a:t>
            </a:r>
            <a:r>
              <a:rPr lang="en-US" sz="1200" dirty="0" err="1"/>
              <a:t>Erensen</a:t>
            </a:r>
            <a:r>
              <a:rPr lang="en-US" sz="1200" dirty="0"/>
              <a:t> JG, </a:t>
            </a:r>
            <a:r>
              <a:rPr lang="en-US" sz="1200" dirty="0" err="1"/>
              <a:t>Haddox</a:t>
            </a:r>
            <a:r>
              <a:rPr lang="en-US" sz="1200" dirty="0"/>
              <a:t> JD, Mayne TJ: Secular trends in opioid prescribing in the USA. J Pain Res 10:383–7, 2017.</a:t>
            </a:r>
            <a:endParaRPr lang="fr-CA" sz="1200" dirty="0"/>
          </a:p>
          <a:p>
            <a:endParaRPr lang="fr-CA" sz="1200" dirty="0"/>
          </a:p>
        </p:txBody>
      </p:sp>
      <p:sp>
        <p:nvSpPr>
          <p:cNvPr id="3" name="Rectangle 2"/>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fr-CA" sz="135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0355"/>
            <a:ext cx="9093079" cy="44025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93356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8210" y="892969"/>
            <a:ext cx="3507581" cy="5072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ZoneTexte 3"/>
          <p:cNvSpPr txBox="1"/>
          <p:nvPr/>
        </p:nvSpPr>
        <p:spPr>
          <a:xfrm>
            <a:off x="204421" y="1153991"/>
            <a:ext cx="2453054" cy="1754326"/>
          </a:xfrm>
          <a:prstGeom prst="rect">
            <a:avLst/>
          </a:prstGeom>
          <a:noFill/>
        </p:spPr>
        <p:txBody>
          <a:bodyPr wrap="square" rtlCol="0">
            <a:spAutoFit/>
          </a:bodyPr>
          <a:lstStyle/>
          <a:p>
            <a:r>
              <a:rPr lang="en-US" sz="1350" i="1" u="sng" dirty="0"/>
              <a:t>Source</a:t>
            </a:r>
            <a:r>
              <a:rPr lang="en-US" sz="1350" i="1" dirty="0"/>
              <a:t> : Gomes T, </a:t>
            </a:r>
            <a:r>
              <a:rPr lang="en-US" sz="1350" i="1" dirty="0" err="1"/>
              <a:t>Mamdani</a:t>
            </a:r>
            <a:r>
              <a:rPr lang="en-US" sz="1350" i="1" dirty="0"/>
              <a:t> MM, Paterson JM, </a:t>
            </a:r>
            <a:r>
              <a:rPr lang="en-US" sz="1350" i="1" dirty="0" err="1"/>
              <a:t>Dhalla</a:t>
            </a:r>
            <a:r>
              <a:rPr lang="en-US" sz="1350" i="1" dirty="0"/>
              <a:t> IA, </a:t>
            </a:r>
            <a:r>
              <a:rPr lang="en-US" sz="1350" i="1" dirty="0" err="1"/>
              <a:t>Juurlink</a:t>
            </a:r>
            <a:r>
              <a:rPr lang="en-US" sz="1350" i="1" dirty="0"/>
              <a:t> DN: Trends in high-dose opioid prescribing in Canada. Can Fam Physician Med Fam Can 60:826–32, 2014. </a:t>
            </a:r>
            <a:endParaRPr lang="fr-CA" sz="1350" i="1" dirty="0"/>
          </a:p>
          <a:p>
            <a:endParaRPr lang="fr-CA" sz="1350" dirty="0"/>
          </a:p>
        </p:txBody>
      </p:sp>
    </p:spTree>
    <p:extLst>
      <p:ext uri="{BB962C8B-B14F-4D97-AF65-F5344CB8AC3E}">
        <p14:creationId xmlns:p14="http://schemas.microsoft.com/office/powerpoint/2010/main" val="35212670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860FD4E4-C431-4A58-9615-5915190BB517}"/>
              </a:ext>
            </a:extLst>
          </p:cNvPr>
          <p:cNvPicPr>
            <a:picLocks noChangeAspect="1"/>
          </p:cNvPicPr>
          <p:nvPr/>
        </p:nvPicPr>
        <p:blipFill rotWithShape="1">
          <a:blip r:embed="rId2"/>
          <a:srcRect l="7495" t="5000" r="6949" b="14666"/>
          <a:stretch/>
        </p:blipFill>
        <p:spPr>
          <a:xfrm>
            <a:off x="3151337" y="1412388"/>
            <a:ext cx="5038390" cy="3780000"/>
          </a:xfrm>
          <a:prstGeom prst="rect">
            <a:avLst/>
          </a:prstGeom>
        </p:spPr>
      </p:pic>
      <p:sp>
        <p:nvSpPr>
          <p:cNvPr id="3" name="ZoneTexte 2">
            <a:extLst>
              <a:ext uri="{FF2B5EF4-FFF2-40B4-BE49-F238E27FC236}">
                <a16:creationId xmlns:a16="http://schemas.microsoft.com/office/drawing/2014/main" id="{81E72842-2CE8-4240-8BF6-9CA3B0203714}"/>
              </a:ext>
            </a:extLst>
          </p:cNvPr>
          <p:cNvSpPr txBox="1"/>
          <p:nvPr/>
        </p:nvSpPr>
        <p:spPr>
          <a:xfrm>
            <a:off x="1979712" y="1080382"/>
            <a:ext cx="4920002" cy="332006"/>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CA" sz="1350" b="1" dirty="0" smtClean="0"/>
              <a:t>CRISE DES OPIOÏDES AU CANADA</a:t>
            </a:r>
            <a:endParaRPr lang="fr-CA" sz="1350" b="1" dirty="0"/>
          </a:p>
        </p:txBody>
      </p:sp>
      <p:sp>
        <p:nvSpPr>
          <p:cNvPr id="4" name="Rectangle 3">
            <a:extLst>
              <a:ext uri="{FF2B5EF4-FFF2-40B4-BE49-F238E27FC236}">
                <a16:creationId xmlns:a16="http://schemas.microsoft.com/office/drawing/2014/main" id="{95CA6266-CEC1-4814-9597-A639915A291A}"/>
              </a:ext>
            </a:extLst>
          </p:cNvPr>
          <p:cNvSpPr/>
          <p:nvPr/>
        </p:nvSpPr>
        <p:spPr>
          <a:xfrm>
            <a:off x="3089617" y="5096551"/>
            <a:ext cx="6054383" cy="507831"/>
          </a:xfrm>
          <a:prstGeom prst="rect">
            <a:avLst/>
          </a:prstGeom>
        </p:spPr>
        <p:txBody>
          <a:bodyPr wrap="square">
            <a:spAutoFit/>
          </a:bodyPr>
          <a:lstStyle/>
          <a:p>
            <a:r>
              <a:rPr lang="en-US" sz="1350" dirty="0"/>
              <a:t>Figure 2. Number and rate (per 100,000 population) of apparent opioid-related deaths by province or territory, 2017.</a:t>
            </a:r>
            <a:endParaRPr lang="fr-CA" sz="1350" dirty="0"/>
          </a:p>
        </p:txBody>
      </p:sp>
      <p:sp>
        <p:nvSpPr>
          <p:cNvPr id="5" name="Bulle narrative : rectangle à coins arrondis 4">
            <a:extLst>
              <a:ext uri="{FF2B5EF4-FFF2-40B4-BE49-F238E27FC236}">
                <a16:creationId xmlns:a16="http://schemas.microsoft.com/office/drawing/2014/main" id="{CBA2564A-1FEC-4696-A8E7-987B84EFDEF0}"/>
              </a:ext>
            </a:extLst>
          </p:cNvPr>
          <p:cNvSpPr/>
          <p:nvPr/>
        </p:nvSpPr>
        <p:spPr>
          <a:xfrm>
            <a:off x="0" y="2348880"/>
            <a:ext cx="2889176" cy="2324040"/>
          </a:xfrm>
          <a:prstGeom prst="wedgeRoundRectCallout">
            <a:avLst>
              <a:gd name="adj1" fmla="val 62116"/>
              <a:gd name="adj2" fmla="val 18391"/>
              <a:gd name="adj3" fmla="val 16667"/>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700" dirty="0">
                <a:solidFill>
                  <a:srgbClr val="FF0066"/>
                </a:solidFill>
              </a:rPr>
              <a:t>3,987</a:t>
            </a:r>
            <a:r>
              <a:rPr lang="en-US" sz="1500" dirty="0">
                <a:solidFill>
                  <a:srgbClr val="FF0066"/>
                </a:solidFill>
              </a:rPr>
              <a:t> </a:t>
            </a:r>
          </a:p>
          <a:p>
            <a:pPr algn="ctr"/>
            <a:r>
              <a:rPr lang="en-US" sz="1500" dirty="0" err="1" smtClean="0"/>
              <a:t>Morts</a:t>
            </a:r>
            <a:r>
              <a:rPr lang="en-US" sz="1500" dirty="0" smtClean="0"/>
              <a:t> </a:t>
            </a:r>
            <a:r>
              <a:rPr lang="en-US" sz="1500" dirty="0" err="1" smtClean="0"/>
              <a:t>apparemment</a:t>
            </a:r>
            <a:r>
              <a:rPr lang="en-US" sz="1500" dirty="0" smtClean="0"/>
              <a:t> </a:t>
            </a:r>
            <a:r>
              <a:rPr lang="en-US" sz="1500" dirty="0" err="1" smtClean="0"/>
              <a:t>reliées</a:t>
            </a:r>
            <a:r>
              <a:rPr lang="en-US" sz="1500" dirty="0" smtClean="0"/>
              <a:t> à la </a:t>
            </a:r>
            <a:r>
              <a:rPr lang="en-US" sz="1500" dirty="0" err="1" smtClean="0"/>
              <a:t>prise</a:t>
            </a:r>
            <a:r>
              <a:rPr lang="en-US" sz="1500" dirty="0" smtClean="0"/>
              <a:t> </a:t>
            </a:r>
            <a:r>
              <a:rPr lang="en-US" sz="1500" dirty="0" err="1" smtClean="0"/>
              <a:t>d’opioïdes</a:t>
            </a:r>
            <a:r>
              <a:rPr lang="en-US" sz="1500" dirty="0" smtClean="0"/>
              <a:t> en </a:t>
            </a:r>
            <a:r>
              <a:rPr lang="en-US" sz="1500" dirty="0"/>
              <a:t>2017 </a:t>
            </a:r>
          </a:p>
          <a:p>
            <a:endParaRPr lang="en-US" sz="1500" dirty="0"/>
          </a:p>
          <a:p>
            <a:r>
              <a:rPr lang="en-US" sz="1500" dirty="0" smtClean="0"/>
              <a:t>CB: </a:t>
            </a:r>
            <a:r>
              <a:rPr lang="en-US" sz="1500" dirty="0" err="1" smtClean="0"/>
              <a:t>Taux</a:t>
            </a:r>
            <a:r>
              <a:rPr lang="en-US" sz="1500" dirty="0" smtClean="0"/>
              <a:t> le plus </a:t>
            </a:r>
            <a:r>
              <a:rPr lang="en-US" sz="1500" dirty="0" err="1" smtClean="0"/>
              <a:t>élevé</a:t>
            </a:r>
            <a:endParaRPr lang="en-US" sz="1500" dirty="0"/>
          </a:p>
          <a:p>
            <a:pPr marL="361950" indent="-361950"/>
            <a:r>
              <a:rPr lang="en-US" sz="1500" dirty="0"/>
              <a:t>QC: </a:t>
            </a:r>
            <a:r>
              <a:rPr lang="en-US" sz="1500" dirty="0" err="1" smtClean="0"/>
              <a:t>Taux</a:t>
            </a:r>
            <a:r>
              <a:rPr lang="en-US" sz="1500" dirty="0" smtClean="0"/>
              <a:t> </a:t>
            </a:r>
            <a:r>
              <a:rPr lang="en-US" sz="1500" dirty="0" err="1" smtClean="0"/>
              <a:t>parmi</a:t>
            </a:r>
            <a:r>
              <a:rPr lang="en-US" sz="1500" dirty="0" smtClean="0"/>
              <a:t> les </a:t>
            </a:r>
            <a:r>
              <a:rPr lang="en-US" sz="1500" dirty="0" err="1" smtClean="0"/>
              <a:t>moins</a:t>
            </a:r>
            <a:r>
              <a:rPr lang="en-US" sz="1500" dirty="0" smtClean="0"/>
              <a:t> </a:t>
            </a:r>
            <a:r>
              <a:rPr lang="en-US" sz="1500" dirty="0" err="1" smtClean="0"/>
              <a:t>élevés</a:t>
            </a:r>
            <a:endParaRPr lang="en-US" sz="1500" dirty="0"/>
          </a:p>
          <a:p>
            <a:pPr marL="214313" indent="-214313">
              <a:buFont typeface="Wingdings" panose="05000000000000000000" pitchFamily="2" charset="2"/>
              <a:buChar char="§"/>
            </a:pPr>
            <a:endParaRPr lang="en-US" sz="1350" dirty="0"/>
          </a:p>
        </p:txBody>
      </p:sp>
      <p:sp>
        <p:nvSpPr>
          <p:cNvPr id="6" name="ZoneTexte 5">
            <a:extLst>
              <a:ext uri="{FF2B5EF4-FFF2-40B4-BE49-F238E27FC236}">
                <a16:creationId xmlns:a16="http://schemas.microsoft.com/office/drawing/2014/main" id="{14BEAAA6-8BFD-44D6-B0E3-FD7B6F6F8464}"/>
              </a:ext>
            </a:extLst>
          </p:cNvPr>
          <p:cNvSpPr txBox="1"/>
          <p:nvPr/>
        </p:nvSpPr>
        <p:spPr>
          <a:xfrm>
            <a:off x="2901462" y="5581298"/>
            <a:ext cx="5950634" cy="507831"/>
          </a:xfrm>
          <a:prstGeom prst="rect">
            <a:avLst/>
          </a:prstGeom>
          <a:noFill/>
        </p:spPr>
        <p:txBody>
          <a:bodyPr wrap="square" rtlCol="0">
            <a:spAutoFit/>
          </a:bodyPr>
          <a:lstStyle/>
          <a:p>
            <a:r>
              <a:rPr lang="en-US" sz="900" dirty="0">
                <a:cs typeface="Times New Roman" panose="02020603050405020304" pitchFamily="18" charset="0"/>
              </a:rPr>
              <a:t>Source: Special Advisory Committee on the Epidemic of Opioid Overdoses. National report: Apparent opioid-related deaths in Canada (January 2016 to December 2017) Web-based Report. Ottawa: Public Health Agency of Canada; June 2018.</a:t>
            </a:r>
            <a:endParaRPr lang="fr-CA" sz="900" dirty="0">
              <a:cs typeface="Times New Roman" panose="02020603050405020304" pitchFamily="18" charset="0"/>
            </a:endParaRPr>
          </a:p>
        </p:txBody>
      </p:sp>
    </p:spTree>
    <p:extLst>
      <p:ext uri="{BB962C8B-B14F-4D97-AF65-F5344CB8AC3E}">
        <p14:creationId xmlns:p14="http://schemas.microsoft.com/office/powerpoint/2010/main" val="36814349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330324"/>
            <a:ext cx="8784976" cy="5632311"/>
          </a:xfrm>
          <a:prstGeom prst="rect">
            <a:avLst/>
          </a:prstGeom>
        </p:spPr>
        <p:txBody>
          <a:bodyPr wrap="square">
            <a:spAutoFit/>
          </a:bodyPr>
          <a:lstStyle/>
          <a:p>
            <a:pPr algn="ctr">
              <a:spcBef>
                <a:spcPts val="0"/>
              </a:spcBef>
              <a:buClr>
                <a:schemeClr val="accent5">
                  <a:lumMod val="25000"/>
                </a:schemeClr>
              </a:buClr>
              <a:buSzPct val="100000"/>
            </a:pPr>
            <a:r>
              <a:rPr lang="en-CA" sz="3200" b="1" dirty="0" smtClean="0">
                <a:solidFill>
                  <a:srgbClr val="002060"/>
                </a:solidFill>
              </a:rPr>
              <a:t>DEUX VERSANTS DE LA CRISE DES OPIOIDES</a:t>
            </a:r>
          </a:p>
          <a:p>
            <a:pPr algn="ctr">
              <a:spcBef>
                <a:spcPts val="0"/>
              </a:spcBef>
              <a:buClr>
                <a:schemeClr val="accent5">
                  <a:lumMod val="25000"/>
                </a:schemeClr>
              </a:buClr>
              <a:buSzPct val="100000"/>
            </a:pPr>
            <a:endParaRPr lang="en-CA" sz="3200" b="1" dirty="0" smtClean="0">
              <a:solidFill>
                <a:srgbClr val="002060"/>
              </a:solidFill>
            </a:endParaRPr>
          </a:p>
          <a:p>
            <a:pPr marL="742950" indent="-742950">
              <a:spcBef>
                <a:spcPts val="0"/>
              </a:spcBef>
              <a:buClr>
                <a:schemeClr val="accent5">
                  <a:lumMod val="25000"/>
                </a:schemeClr>
              </a:buClr>
              <a:buSzPct val="100000"/>
              <a:buFont typeface="+mj-lt"/>
              <a:buAutoNum type="arabicPeriod"/>
            </a:pPr>
            <a:r>
              <a:rPr lang="en-CA" sz="3200" b="1" dirty="0" err="1" smtClean="0">
                <a:solidFill>
                  <a:srgbClr val="002060"/>
                </a:solidFill>
              </a:rPr>
              <a:t>Crise</a:t>
            </a:r>
            <a:r>
              <a:rPr lang="en-CA" sz="3200" b="1" dirty="0" smtClean="0">
                <a:solidFill>
                  <a:srgbClr val="002060"/>
                </a:solidFill>
              </a:rPr>
              <a:t> des </a:t>
            </a:r>
            <a:r>
              <a:rPr lang="en-CA" sz="3200" b="1" dirty="0" err="1" smtClean="0">
                <a:solidFill>
                  <a:srgbClr val="002060"/>
                </a:solidFill>
              </a:rPr>
              <a:t>opioides</a:t>
            </a:r>
            <a:r>
              <a:rPr lang="en-CA" sz="3200" b="1" dirty="0" smtClean="0">
                <a:solidFill>
                  <a:srgbClr val="002060"/>
                </a:solidFill>
              </a:rPr>
              <a:t> </a:t>
            </a:r>
            <a:r>
              <a:rPr lang="en-CA" sz="3200" b="1" dirty="0" err="1" smtClean="0">
                <a:solidFill>
                  <a:srgbClr val="002060"/>
                </a:solidFill>
              </a:rPr>
              <a:t>prescrits</a:t>
            </a:r>
            <a:r>
              <a:rPr lang="en-CA" sz="3200" dirty="0" smtClean="0">
                <a:solidFill>
                  <a:srgbClr val="002060"/>
                </a:solidFill>
              </a:rPr>
              <a:t>: </a:t>
            </a:r>
            <a:r>
              <a:rPr lang="en-CA" sz="3200" dirty="0" err="1" smtClean="0">
                <a:solidFill>
                  <a:srgbClr val="002060"/>
                </a:solidFill>
              </a:rPr>
              <a:t>surdoses</a:t>
            </a:r>
            <a:r>
              <a:rPr lang="en-CA" sz="3200" dirty="0" smtClean="0">
                <a:solidFill>
                  <a:srgbClr val="002060"/>
                </a:solidFill>
              </a:rPr>
              <a:t> fatales et non fatales + troubles </a:t>
            </a:r>
            <a:r>
              <a:rPr lang="en-CA" sz="3200" dirty="0" err="1" smtClean="0">
                <a:solidFill>
                  <a:srgbClr val="002060"/>
                </a:solidFill>
              </a:rPr>
              <a:t>d’utilisation</a:t>
            </a:r>
            <a:r>
              <a:rPr lang="en-CA" sz="3200" dirty="0" smtClean="0">
                <a:solidFill>
                  <a:srgbClr val="002060"/>
                </a:solidFill>
              </a:rPr>
              <a:t> des </a:t>
            </a:r>
            <a:r>
              <a:rPr lang="en-CA" sz="3200" dirty="0" err="1" smtClean="0">
                <a:solidFill>
                  <a:srgbClr val="002060"/>
                </a:solidFill>
              </a:rPr>
              <a:t>opioïdes</a:t>
            </a:r>
            <a:r>
              <a:rPr lang="en-CA" sz="3200" dirty="0" smtClean="0">
                <a:solidFill>
                  <a:srgbClr val="002060"/>
                </a:solidFill>
              </a:rPr>
              <a:t> </a:t>
            </a:r>
            <a:r>
              <a:rPr lang="en-CA" sz="3200" dirty="0" err="1" smtClean="0">
                <a:solidFill>
                  <a:srgbClr val="002060"/>
                </a:solidFill>
              </a:rPr>
              <a:t>dans</a:t>
            </a:r>
            <a:r>
              <a:rPr lang="en-CA" sz="3200" dirty="0" smtClean="0">
                <a:solidFill>
                  <a:srgbClr val="002060"/>
                </a:solidFill>
              </a:rPr>
              <a:t> la population </a:t>
            </a:r>
            <a:r>
              <a:rPr lang="en-CA" sz="3200" dirty="0" err="1" smtClean="0">
                <a:solidFill>
                  <a:srgbClr val="002060"/>
                </a:solidFill>
              </a:rPr>
              <a:t>générale</a:t>
            </a:r>
            <a:endParaRPr lang="en-CA" sz="3200" dirty="0" smtClean="0">
              <a:solidFill>
                <a:srgbClr val="002060"/>
              </a:solidFill>
            </a:endParaRPr>
          </a:p>
          <a:p>
            <a:pPr marL="1200150" lvl="1" indent="-476250">
              <a:buClr>
                <a:schemeClr val="accent5">
                  <a:lumMod val="25000"/>
                </a:schemeClr>
              </a:buClr>
              <a:buSzPct val="100000"/>
              <a:buFont typeface="Wingdings" panose="05000000000000000000" pitchFamily="2" charset="2"/>
              <a:buChar char="§"/>
            </a:pPr>
            <a:endParaRPr lang="en-CA" sz="3200" dirty="0" smtClean="0">
              <a:solidFill>
                <a:srgbClr val="002060"/>
              </a:solidFill>
            </a:endParaRPr>
          </a:p>
          <a:p>
            <a:pPr marL="1200150" lvl="1" indent="-476250">
              <a:buClr>
                <a:schemeClr val="accent5">
                  <a:lumMod val="25000"/>
                </a:schemeClr>
              </a:buClr>
              <a:buSzPct val="100000"/>
              <a:buFont typeface="Wingdings" panose="05000000000000000000" pitchFamily="2" charset="2"/>
              <a:buChar char="§"/>
            </a:pPr>
            <a:r>
              <a:rPr lang="en-CA" sz="2800" dirty="0" smtClean="0">
                <a:solidFill>
                  <a:srgbClr val="002060"/>
                </a:solidFill>
              </a:rPr>
              <a:t>Canada = </a:t>
            </a:r>
            <a:r>
              <a:rPr lang="en-CA" sz="2800" b="1" dirty="0" smtClean="0">
                <a:solidFill>
                  <a:srgbClr val="002060"/>
                </a:solidFill>
              </a:rPr>
              <a:t>2</a:t>
            </a:r>
            <a:r>
              <a:rPr lang="en-CA" sz="2800" b="1" baseline="30000" dirty="0" smtClean="0">
                <a:solidFill>
                  <a:srgbClr val="002060"/>
                </a:solidFill>
              </a:rPr>
              <a:t>e</a:t>
            </a:r>
            <a:r>
              <a:rPr lang="en-CA" sz="2800" b="1" dirty="0" smtClean="0">
                <a:solidFill>
                  <a:srgbClr val="002060"/>
                </a:solidFill>
              </a:rPr>
              <a:t> pays le plus </a:t>
            </a:r>
            <a:r>
              <a:rPr lang="en-CA" sz="2800" b="1" dirty="0" err="1" smtClean="0">
                <a:solidFill>
                  <a:srgbClr val="002060"/>
                </a:solidFill>
              </a:rPr>
              <a:t>prescripteur</a:t>
            </a:r>
            <a:endParaRPr lang="en-CA" sz="2800" b="1" dirty="0" smtClean="0">
              <a:solidFill>
                <a:srgbClr val="002060"/>
              </a:solidFill>
            </a:endParaRPr>
          </a:p>
          <a:p>
            <a:pPr marL="1200150" lvl="1" indent="-476250">
              <a:buClr>
                <a:schemeClr val="accent5">
                  <a:lumMod val="25000"/>
                </a:schemeClr>
              </a:buClr>
              <a:buSzPct val="100000"/>
              <a:buFont typeface="Wingdings" panose="05000000000000000000" pitchFamily="2" charset="2"/>
              <a:buChar char="§"/>
            </a:pPr>
            <a:endParaRPr lang="en-CA" sz="2800" dirty="0" smtClean="0">
              <a:solidFill>
                <a:srgbClr val="002060"/>
              </a:solidFill>
            </a:endParaRPr>
          </a:p>
          <a:p>
            <a:pPr marL="1200150" lvl="1" indent="-476250">
              <a:buClr>
                <a:schemeClr val="accent5">
                  <a:lumMod val="25000"/>
                </a:schemeClr>
              </a:buClr>
              <a:buSzPct val="100000"/>
              <a:buFont typeface="Wingdings" panose="05000000000000000000" pitchFamily="2" charset="2"/>
              <a:buChar char="§"/>
            </a:pPr>
            <a:r>
              <a:rPr lang="en-CA" sz="2800" dirty="0" smtClean="0">
                <a:solidFill>
                  <a:srgbClr val="002060"/>
                </a:solidFill>
              </a:rPr>
              <a:t>Recommendations: </a:t>
            </a:r>
            <a:r>
              <a:rPr lang="en-CA" sz="2800" b="1" dirty="0" smtClean="0">
                <a:solidFill>
                  <a:srgbClr val="002060"/>
                </a:solidFill>
              </a:rPr>
              <a:t>restrictions et surveillance des prescriptions</a:t>
            </a:r>
            <a:endParaRPr lang="en-CA" sz="1200" b="1" dirty="0">
              <a:solidFill>
                <a:srgbClr val="002060"/>
              </a:solidFill>
            </a:endParaRPr>
          </a:p>
          <a:p>
            <a:pPr algn="ctr">
              <a:spcBef>
                <a:spcPts val="0"/>
              </a:spcBef>
              <a:buClr>
                <a:schemeClr val="accent5">
                  <a:lumMod val="25000"/>
                </a:schemeClr>
              </a:buClr>
              <a:buSzPct val="100000"/>
            </a:pPr>
            <a:endParaRPr lang="en-CA" sz="2400" dirty="0" smtClean="0">
              <a:solidFill>
                <a:srgbClr val="002060"/>
              </a:solidFill>
            </a:endParaRPr>
          </a:p>
        </p:txBody>
      </p:sp>
    </p:spTree>
    <p:extLst>
      <p:ext uri="{BB962C8B-B14F-4D97-AF65-F5344CB8AC3E}">
        <p14:creationId xmlns:p14="http://schemas.microsoft.com/office/powerpoint/2010/main" val="1447521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330324"/>
            <a:ext cx="8784976" cy="5262979"/>
          </a:xfrm>
          <a:prstGeom prst="rect">
            <a:avLst/>
          </a:prstGeom>
        </p:spPr>
        <p:txBody>
          <a:bodyPr wrap="square">
            <a:spAutoFit/>
          </a:bodyPr>
          <a:lstStyle/>
          <a:p>
            <a:pPr algn="ctr">
              <a:spcBef>
                <a:spcPts val="0"/>
              </a:spcBef>
              <a:buClr>
                <a:schemeClr val="accent5">
                  <a:lumMod val="25000"/>
                </a:schemeClr>
              </a:buClr>
              <a:buSzPct val="100000"/>
            </a:pPr>
            <a:r>
              <a:rPr lang="en-CA" sz="3200" b="1" dirty="0" smtClean="0">
                <a:solidFill>
                  <a:srgbClr val="002060"/>
                </a:solidFill>
              </a:rPr>
              <a:t>DEUX VERSANTS DE LA CRISE DES OPIOIDES</a:t>
            </a:r>
          </a:p>
          <a:p>
            <a:pPr algn="ctr">
              <a:spcBef>
                <a:spcPts val="0"/>
              </a:spcBef>
              <a:buClr>
                <a:schemeClr val="accent5">
                  <a:lumMod val="25000"/>
                </a:schemeClr>
              </a:buClr>
              <a:buSzPct val="100000"/>
            </a:pPr>
            <a:endParaRPr lang="en-CA" sz="3200" b="1" dirty="0" smtClean="0">
              <a:solidFill>
                <a:srgbClr val="002060"/>
              </a:solidFill>
            </a:endParaRPr>
          </a:p>
          <a:p>
            <a:pPr marL="533400" indent="-533400">
              <a:spcBef>
                <a:spcPts val="0"/>
              </a:spcBef>
              <a:buClr>
                <a:schemeClr val="accent5">
                  <a:lumMod val="25000"/>
                </a:schemeClr>
              </a:buClr>
              <a:buSzPct val="100000"/>
            </a:pPr>
            <a:r>
              <a:rPr lang="en-CA" sz="3200" b="1" dirty="0" smtClean="0">
                <a:solidFill>
                  <a:srgbClr val="002060"/>
                </a:solidFill>
              </a:rPr>
              <a:t>2.  </a:t>
            </a:r>
            <a:r>
              <a:rPr lang="en-CA" sz="3200" b="1" dirty="0" err="1" smtClean="0">
                <a:solidFill>
                  <a:srgbClr val="002060"/>
                </a:solidFill>
              </a:rPr>
              <a:t>Crise</a:t>
            </a:r>
            <a:r>
              <a:rPr lang="en-CA" sz="3200" b="1" dirty="0" smtClean="0">
                <a:solidFill>
                  <a:srgbClr val="002060"/>
                </a:solidFill>
              </a:rPr>
              <a:t> des </a:t>
            </a:r>
            <a:r>
              <a:rPr lang="en-CA" sz="3200" b="1" dirty="0" err="1" smtClean="0">
                <a:solidFill>
                  <a:srgbClr val="002060"/>
                </a:solidFill>
              </a:rPr>
              <a:t>opioïdes</a:t>
            </a:r>
            <a:r>
              <a:rPr lang="en-CA" sz="3200" b="1" dirty="0" smtClean="0">
                <a:solidFill>
                  <a:srgbClr val="002060"/>
                </a:solidFill>
              </a:rPr>
              <a:t> de rue (fentanyl </a:t>
            </a:r>
            <a:r>
              <a:rPr lang="en-CA" sz="3200" b="1" dirty="0" err="1" smtClean="0">
                <a:solidFill>
                  <a:srgbClr val="002060"/>
                </a:solidFill>
              </a:rPr>
              <a:t>contrefait</a:t>
            </a:r>
            <a:r>
              <a:rPr lang="en-CA" sz="3200" b="1" dirty="0" smtClean="0">
                <a:solidFill>
                  <a:srgbClr val="002060"/>
                </a:solidFill>
              </a:rPr>
              <a:t>)</a:t>
            </a:r>
            <a:r>
              <a:rPr lang="en-CA" sz="3200" dirty="0" smtClean="0">
                <a:solidFill>
                  <a:srgbClr val="002060"/>
                </a:solidFill>
              </a:rPr>
              <a:t>: </a:t>
            </a:r>
            <a:r>
              <a:rPr lang="en-CA" sz="3200" dirty="0" err="1" smtClean="0">
                <a:solidFill>
                  <a:srgbClr val="002060"/>
                </a:solidFill>
              </a:rPr>
              <a:t>surdoses</a:t>
            </a:r>
            <a:r>
              <a:rPr lang="en-CA" sz="3200" dirty="0" smtClean="0">
                <a:solidFill>
                  <a:srgbClr val="002060"/>
                </a:solidFill>
              </a:rPr>
              <a:t> fatales et non fatales chez des </a:t>
            </a:r>
            <a:r>
              <a:rPr lang="en-CA" sz="3200" dirty="0" err="1" smtClean="0">
                <a:solidFill>
                  <a:srgbClr val="002060"/>
                </a:solidFill>
              </a:rPr>
              <a:t>personnes</a:t>
            </a:r>
            <a:r>
              <a:rPr lang="en-CA" sz="3200" dirty="0" smtClean="0">
                <a:solidFill>
                  <a:srgbClr val="002060"/>
                </a:solidFill>
              </a:rPr>
              <a:t> </a:t>
            </a:r>
            <a:r>
              <a:rPr lang="en-CA" sz="3200" dirty="0" err="1" smtClean="0">
                <a:solidFill>
                  <a:srgbClr val="002060"/>
                </a:solidFill>
              </a:rPr>
              <a:t>utilisatrices</a:t>
            </a:r>
            <a:r>
              <a:rPr lang="en-CA" sz="3200" dirty="0" smtClean="0">
                <a:solidFill>
                  <a:srgbClr val="002060"/>
                </a:solidFill>
              </a:rPr>
              <a:t> de drogues</a:t>
            </a:r>
          </a:p>
          <a:p>
            <a:pPr marL="1200150" lvl="1" indent="-476250">
              <a:buClr>
                <a:schemeClr val="accent5">
                  <a:lumMod val="25000"/>
                </a:schemeClr>
              </a:buClr>
              <a:buSzPct val="100000"/>
              <a:buFont typeface="Wingdings" panose="05000000000000000000" pitchFamily="2" charset="2"/>
              <a:buChar char="§"/>
            </a:pPr>
            <a:endParaRPr lang="en-CA" sz="3200" dirty="0" smtClean="0">
              <a:solidFill>
                <a:srgbClr val="002060"/>
              </a:solidFill>
            </a:endParaRPr>
          </a:p>
          <a:p>
            <a:pPr marL="1200150" lvl="1" indent="-476250">
              <a:buClr>
                <a:schemeClr val="accent5">
                  <a:lumMod val="25000"/>
                </a:schemeClr>
              </a:buClr>
              <a:buSzPct val="100000"/>
              <a:buFont typeface="Wingdings" panose="05000000000000000000" pitchFamily="2" charset="2"/>
              <a:buChar char="§"/>
            </a:pPr>
            <a:r>
              <a:rPr lang="en-CA" sz="2800" b="1" dirty="0" err="1" smtClean="0">
                <a:solidFill>
                  <a:srgbClr val="002060"/>
                </a:solidFill>
              </a:rPr>
              <a:t>Fentany</a:t>
            </a:r>
            <a:r>
              <a:rPr lang="en-CA" sz="2800" b="1" dirty="0" smtClean="0">
                <a:solidFill>
                  <a:srgbClr val="002060"/>
                </a:solidFill>
              </a:rPr>
              <a:t> </a:t>
            </a:r>
            <a:r>
              <a:rPr lang="en-CA" sz="2800" b="1" dirty="0" err="1" smtClean="0">
                <a:solidFill>
                  <a:srgbClr val="002060"/>
                </a:solidFill>
              </a:rPr>
              <a:t>contrefait</a:t>
            </a:r>
            <a:r>
              <a:rPr lang="en-CA" sz="2800" dirty="0" smtClean="0">
                <a:solidFill>
                  <a:srgbClr val="002060"/>
                </a:solidFill>
              </a:rPr>
              <a:t> </a:t>
            </a:r>
            <a:r>
              <a:rPr lang="en-CA" sz="2800" dirty="0" err="1" smtClean="0">
                <a:solidFill>
                  <a:srgbClr val="002060"/>
                </a:solidFill>
              </a:rPr>
              <a:t>impliqué</a:t>
            </a:r>
            <a:r>
              <a:rPr lang="en-CA" sz="2800" dirty="0" smtClean="0">
                <a:solidFill>
                  <a:srgbClr val="002060"/>
                </a:solidFill>
              </a:rPr>
              <a:t> </a:t>
            </a:r>
            <a:r>
              <a:rPr lang="en-CA" sz="2800" dirty="0" err="1" smtClean="0">
                <a:solidFill>
                  <a:srgbClr val="002060"/>
                </a:solidFill>
              </a:rPr>
              <a:t>dans</a:t>
            </a:r>
            <a:r>
              <a:rPr lang="en-CA" sz="2800" dirty="0" smtClean="0">
                <a:solidFill>
                  <a:srgbClr val="002060"/>
                </a:solidFill>
              </a:rPr>
              <a:t> </a:t>
            </a:r>
            <a:r>
              <a:rPr lang="en-CA" sz="2800" b="1" dirty="0" smtClean="0">
                <a:solidFill>
                  <a:srgbClr val="002060"/>
                </a:solidFill>
              </a:rPr>
              <a:t>73% des </a:t>
            </a:r>
            <a:r>
              <a:rPr lang="en-CA" sz="2800" b="1" dirty="0" err="1" smtClean="0">
                <a:solidFill>
                  <a:srgbClr val="002060"/>
                </a:solidFill>
              </a:rPr>
              <a:t>décès</a:t>
            </a:r>
            <a:r>
              <a:rPr lang="en-CA" sz="2800" dirty="0" smtClean="0">
                <a:solidFill>
                  <a:srgbClr val="002060"/>
                </a:solidFill>
              </a:rPr>
              <a:t> </a:t>
            </a:r>
          </a:p>
          <a:p>
            <a:pPr marL="1200150" lvl="1" indent="-476250">
              <a:buClr>
                <a:schemeClr val="accent5">
                  <a:lumMod val="25000"/>
                </a:schemeClr>
              </a:buClr>
              <a:buSzPct val="100000"/>
              <a:buFont typeface="Wingdings" panose="05000000000000000000" pitchFamily="2" charset="2"/>
              <a:buChar char="§"/>
            </a:pPr>
            <a:r>
              <a:rPr lang="en-CA" sz="2800" dirty="0" smtClean="0">
                <a:solidFill>
                  <a:srgbClr val="002060"/>
                </a:solidFill>
              </a:rPr>
              <a:t>Implantation de </a:t>
            </a:r>
            <a:r>
              <a:rPr lang="en-CA" sz="2800" b="1" dirty="0" err="1" smtClean="0">
                <a:solidFill>
                  <a:srgbClr val="002060"/>
                </a:solidFill>
              </a:rPr>
              <a:t>mesures</a:t>
            </a:r>
            <a:r>
              <a:rPr lang="en-CA" sz="2800" b="1" dirty="0" smtClean="0">
                <a:solidFill>
                  <a:srgbClr val="002060"/>
                </a:solidFill>
              </a:rPr>
              <a:t> de reduction des </a:t>
            </a:r>
            <a:r>
              <a:rPr lang="en-CA" sz="2800" b="1" dirty="0" err="1" smtClean="0">
                <a:solidFill>
                  <a:srgbClr val="002060"/>
                </a:solidFill>
              </a:rPr>
              <a:t>méfaits</a:t>
            </a:r>
            <a:endParaRPr lang="en-CA" sz="2000" b="1" dirty="0" smtClean="0">
              <a:solidFill>
                <a:srgbClr val="002060"/>
              </a:solidFill>
            </a:endParaRPr>
          </a:p>
        </p:txBody>
      </p:sp>
    </p:spTree>
    <p:extLst>
      <p:ext uri="{BB962C8B-B14F-4D97-AF65-F5344CB8AC3E}">
        <p14:creationId xmlns:p14="http://schemas.microsoft.com/office/powerpoint/2010/main" val="40049859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solidFill>
                  <a:srgbClr val="002060"/>
                </a:solidFill>
              </a:rPr>
              <a:t>Conflit d’intérêt</a:t>
            </a:r>
            <a:endParaRPr lang="fr-CA" dirty="0">
              <a:solidFill>
                <a:srgbClr val="002060"/>
              </a:solidFill>
            </a:endParaRPr>
          </a:p>
        </p:txBody>
      </p:sp>
      <p:sp>
        <p:nvSpPr>
          <p:cNvPr id="5" name="Espace réservé du contenu 2"/>
          <p:cNvSpPr txBox="1">
            <a:spLocks/>
          </p:cNvSpPr>
          <p:nvPr/>
        </p:nvSpPr>
        <p:spPr bwMode="auto">
          <a:xfrm>
            <a:off x="-123664" y="1628800"/>
            <a:ext cx="9391328" cy="2440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buFontTx/>
              <a:buNone/>
            </a:pPr>
            <a:endParaRPr lang="fr-CA" kern="0" dirty="0" smtClean="0">
              <a:solidFill>
                <a:srgbClr val="002060"/>
              </a:solidFill>
            </a:endParaRPr>
          </a:p>
          <a:p>
            <a:pPr algn="ctr">
              <a:buFontTx/>
              <a:buNone/>
            </a:pPr>
            <a:r>
              <a:rPr lang="fr-CA" kern="0" dirty="0" smtClean="0">
                <a:solidFill>
                  <a:srgbClr val="002060"/>
                </a:solidFill>
              </a:rPr>
              <a:t>	</a:t>
            </a:r>
          </a:p>
          <a:p>
            <a:pPr algn="ctr">
              <a:buFontTx/>
              <a:buNone/>
            </a:pPr>
            <a:r>
              <a:rPr lang="fr-CA" kern="0" dirty="0" smtClean="0">
                <a:solidFill>
                  <a:srgbClr val="002060"/>
                </a:solidFill>
              </a:rPr>
              <a:t>Je n’ai aucun conflit d’intérêts réel ou potentiel en lien ou non avec le contenu de cette présentation.</a:t>
            </a:r>
            <a:endParaRPr lang="fr-FR" kern="0" dirty="0">
              <a:solidFill>
                <a:srgbClr val="002060"/>
              </a:solidFill>
            </a:endParaRPr>
          </a:p>
        </p:txBody>
      </p:sp>
    </p:spTree>
    <p:extLst>
      <p:ext uri="{BB962C8B-B14F-4D97-AF65-F5344CB8AC3E}">
        <p14:creationId xmlns:p14="http://schemas.microsoft.com/office/powerpoint/2010/main" val="25969998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9E82A25-A829-4B7A-9291-F58FDD965CBB}"/>
              </a:ext>
            </a:extLst>
          </p:cNvPr>
          <p:cNvSpPr txBox="1"/>
          <p:nvPr/>
        </p:nvSpPr>
        <p:spPr>
          <a:xfrm>
            <a:off x="415255" y="332656"/>
            <a:ext cx="8462395" cy="6155531"/>
          </a:xfrm>
          <a:prstGeom prst="rect">
            <a:avLst/>
          </a:prstGeom>
          <a:noFill/>
        </p:spPr>
        <p:txBody>
          <a:bodyPr wrap="square" rtlCol="0">
            <a:spAutoFit/>
          </a:bodyPr>
          <a:lstStyle/>
          <a:p>
            <a:pPr algn="ctr"/>
            <a:r>
              <a:rPr lang="fr-CA" sz="2800" b="1" dirty="0">
                <a:solidFill>
                  <a:srgbClr val="002060"/>
                </a:solidFill>
                <a:latin typeface="+mj-lt"/>
              </a:rPr>
              <a:t>	</a:t>
            </a:r>
            <a:r>
              <a:rPr lang="fr-CA" sz="2800" b="1" dirty="0" smtClean="0">
                <a:solidFill>
                  <a:srgbClr val="002060"/>
                </a:solidFill>
                <a:latin typeface="+mj-lt"/>
              </a:rPr>
              <a:t>CRISE DES OPIOÏDES</a:t>
            </a:r>
            <a:endParaRPr lang="fr-CA" sz="2800" b="1" dirty="0">
              <a:solidFill>
                <a:srgbClr val="002060"/>
              </a:solidFill>
              <a:latin typeface="+mj-lt"/>
            </a:endParaRPr>
          </a:p>
          <a:p>
            <a:pPr algn="ctr"/>
            <a:endParaRPr lang="fr-CA" sz="2800" b="1" dirty="0">
              <a:solidFill>
                <a:srgbClr val="002060"/>
              </a:solidFill>
              <a:latin typeface="+mj-lt"/>
            </a:endParaRPr>
          </a:p>
          <a:p>
            <a:pPr algn="ctr"/>
            <a:endParaRPr lang="fr-CA" sz="1400" b="1" dirty="0">
              <a:solidFill>
                <a:srgbClr val="FF0000"/>
              </a:solidFill>
            </a:endParaRPr>
          </a:p>
          <a:p>
            <a:pPr algn="ctr"/>
            <a:endParaRPr lang="fr-CA" sz="2800" b="1" dirty="0">
              <a:solidFill>
                <a:srgbClr val="FF0000"/>
              </a:solidFill>
              <a:latin typeface="+mj-lt"/>
            </a:endParaRPr>
          </a:p>
          <a:p>
            <a:pPr algn="ctr"/>
            <a:endParaRPr lang="fr-CA" sz="2800" b="1" dirty="0">
              <a:solidFill>
                <a:srgbClr val="002060"/>
              </a:solidFill>
              <a:latin typeface="+mj-lt"/>
            </a:endParaRPr>
          </a:p>
          <a:p>
            <a:pPr algn="ctr"/>
            <a:r>
              <a:rPr lang="fr-CA" sz="2800" b="1" dirty="0" smtClean="0">
                <a:solidFill>
                  <a:srgbClr val="002060"/>
                </a:solidFill>
                <a:latin typeface="+mj-lt"/>
              </a:rPr>
              <a:t>LARGE COUVERTURE DANS LES MÉDIAS</a:t>
            </a:r>
          </a:p>
          <a:p>
            <a:pPr algn="ctr"/>
            <a:endParaRPr lang="fr-CA" sz="2800" b="1" dirty="0">
              <a:solidFill>
                <a:srgbClr val="002060"/>
              </a:solidFill>
              <a:latin typeface="+mj-lt"/>
            </a:endParaRPr>
          </a:p>
          <a:p>
            <a:pPr lvl="0" algn="ctr"/>
            <a:r>
              <a:rPr lang="fr-CA" sz="4400" b="1" dirty="0">
                <a:solidFill>
                  <a:srgbClr val="FF0000"/>
                </a:solidFill>
              </a:rPr>
              <a:t>+</a:t>
            </a:r>
            <a:endParaRPr lang="fr-CA" sz="2800" b="1" dirty="0">
              <a:solidFill>
                <a:srgbClr val="FF0000"/>
              </a:solidFill>
            </a:endParaRPr>
          </a:p>
          <a:p>
            <a:pPr algn="ctr"/>
            <a:endParaRPr lang="fr-CA" sz="2800" b="1" dirty="0" smtClean="0">
              <a:solidFill>
                <a:srgbClr val="002060"/>
              </a:solidFill>
              <a:latin typeface="+mj-lt"/>
            </a:endParaRPr>
          </a:p>
          <a:p>
            <a:pPr algn="ctr"/>
            <a:r>
              <a:rPr lang="fr-CA" sz="2800" b="1" dirty="0" smtClean="0">
                <a:solidFill>
                  <a:srgbClr val="002060"/>
                </a:solidFill>
              </a:rPr>
              <a:t>ÉMISSION DE LIGNES </a:t>
            </a:r>
            <a:r>
              <a:rPr lang="fr-CA" sz="2800" b="1" dirty="0">
                <a:solidFill>
                  <a:srgbClr val="002060"/>
                </a:solidFill>
              </a:rPr>
              <a:t>DIRECTRICES </a:t>
            </a:r>
            <a:r>
              <a:rPr lang="fr-CA" sz="2800" b="1" dirty="0" smtClean="0">
                <a:solidFill>
                  <a:srgbClr val="002060"/>
                </a:solidFill>
              </a:rPr>
              <a:t>POUR RESTREINDRE LES </a:t>
            </a:r>
            <a:r>
              <a:rPr lang="fr-CA" sz="2800" b="1" dirty="0">
                <a:solidFill>
                  <a:srgbClr val="002060"/>
                </a:solidFill>
              </a:rPr>
              <a:t>PRESCRIPTIONS </a:t>
            </a:r>
            <a:r>
              <a:rPr lang="fr-CA" sz="2800" b="1" dirty="0" smtClean="0">
                <a:solidFill>
                  <a:srgbClr val="002060"/>
                </a:solidFill>
              </a:rPr>
              <a:t>D’OPIOÏDES (EU 2016, </a:t>
            </a:r>
            <a:r>
              <a:rPr lang="fr-CA" sz="2800" b="1" dirty="0">
                <a:solidFill>
                  <a:srgbClr val="002060"/>
                </a:solidFill>
              </a:rPr>
              <a:t>CANADA </a:t>
            </a:r>
            <a:r>
              <a:rPr lang="fr-CA" sz="2800" b="1" dirty="0" smtClean="0">
                <a:solidFill>
                  <a:srgbClr val="002060"/>
                </a:solidFill>
              </a:rPr>
              <a:t>2017)</a:t>
            </a:r>
            <a:endParaRPr lang="fr-CA" sz="2800" b="1" dirty="0">
              <a:solidFill>
                <a:srgbClr val="002060"/>
              </a:solidFill>
              <a:latin typeface="+mj-lt"/>
            </a:endParaRPr>
          </a:p>
          <a:p>
            <a:pPr algn="ctr"/>
            <a:endParaRPr lang="fr-CA" sz="2800" b="1" dirty="0">
              <a:solidFill>
                <a:srgbClr val="002060"/>
              </a:solidFill>
              <a:latin typeface="+mj-lt"/>
            </a:endParaRPr>
          </a:p>
          <a:p>
            <a:pPr algn="ctr"/>
            <a:endParaRPr lang="fr-CA" sz="2800" b="1" dirty="0">
              <a:solidFill>
                <a:srgbClr val="002060"/>
              </a:solidFill>
              <a:latin typeface="+mj-lt"/>
            </a:endParaRPr>
          </a:p>
        </p:txBody>
      </p:sp>
      <p:cxnSp>
        <p:nvCxnSpPr>
          <p:cNvPr id="3" name="Connecteur droit avec flèche 2"/>
          <p:cNvCxnSpPr/>
          <p:nvPr/>
        </p:nvCxnSpPr>
        <p:spPr>
          <a:xfrm>
            <a:off x="4644008" y="908720"/>
            <a:ext cx="0" cy="108012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66845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0" y="692696"/>
            <a:ext cx="9036496" cy="1224136"/>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ctr">
              <a:buNone/>
            </a:pPr>
            <a:r>
              <a:rPr lang="fr-CA" altLang="fr-FR" b="1" kern="0" dirty="0" smtClean="0">
                <a:solidFill>
                  <a:srgbClr val="002060"/>
                </a:solidFill>
              </a:rPr>
              <a:t>CONSÉQUENCES DE L’ÉMISSION DES LIGNES DIRECTRICES RE: PRESCRIPTION DES OPIOÏDES CHEZ LES CLINICIENS</a:t>
            </a:r>
          </a:p>
          <a:p>
            <a:pPr marL="0" indent="0">
              <a:buNone/>
            </a:pPr>
            <a:endParaRPr lang="fr-CA" altLang="fr-FR" sz="2800" b="1" kern="0" dirty="0" smtClean="0">
              <a:solidFill>
                <a:srgbClr val="002060"/>
              </a:solidFill>
            </a:endParaRPr>
          </a:p>
          <a:p>
            <a:pPr marL="457200" lvl="1" indent="0">
              <a:buNone/>
            </a:pPr>
            <a:endParaRPr lang="fr-CA" altLang="fr-FR" sz="2400" kern="0" dirty="0" smtClean="0">
              <a:solidFill>
                <a:srgbClr val="002060"/>
              </a:solidFill>
            </a:endParaRPr>
          </a:p>
          <a:p>
            <a:pPr lvl="1">
              <a:buFontTx/>
              <a:buNone/>
            </a:pPr>
            <a:endParaRPr lang="fr-CA" altLang="fr-FR" sz="3600" kern="0" dirty="0" smtClean="0">
              <a:solidFill>
                <a:srgbClr val="002060"/>
              </a:solidFill>
            </a:endParaRPr>
          </a:p>
        </p:txBody>
      </p:sp>
      <p:sp>
        <p:nvSpPr>
          <p:cNvPr id="4" name="ZoneTexte 3"/>
          <p:cNvSpPr txBox="1"/>
          <p:nvPr/>
        </p:nvSpPr>
        <p:spPr>
          <a:xfrm>
            <a:off x="251520" y="2954555"/>
            <a:ext cx="8640960" cy="3354765"/>
          </a:xfrm>
          <a:prstGeom prst="rect">
            <a:avLst/>
          </a:prstGeom>
          <a:noFill/>
        </p:spPr>
        <p:txBody>
          <a:bodyPr wrap="square" rtlCol="0">
            <a:spAutoFit/>
          </a:bodyPr>
          <a:lstStyle/>
          <a:p>
            <a:pPr marL="285750" indent="-285750">
              <a:buFont typeface="Wingdings" panose="05000000000000000000" pitchFamily="2" charset="2"/>
              <a:buChar char="§"/>
            </a:pPr>
            <a:r>
              <a:rPr lang="en-CA" sz="2800" dirty="0" err="1" smtClean="0">
                <a:solidFill>
                  <a:srgbClr val="002060"/>
                </a:solidFill>
              </a:rPr>
              <a:t>Crainte</a:t>
            </a:r>
            <a:r>
              <a:rPr lang="en-CA" sz="2800" dirty="0" smtClean="0">
                <a:solidFill>
                  <a:srgbClr val="002060"/>
                </a:solidFill>
              </a:rPr>
              <a:t> d’être </a:t>
            </a:r>
            <a:r>
              <a:rPr lang="en-CA" sz="2800" dirty="0" err="1" smtClean="0">
                <a:solidFill>
                  <a:srgbClr val="002060"/>
                </a:solidFill>
              </a:rPr>
              <a:t>surveillés</a:t>
            </a:r>
            <a:r>
              <a:rPr lang="en-CA" sz="2800" dirty="0" smtClean="0">
                <a:solidFill>
                  <a:srgbClr val="002060"/>
                </a:solidFill>
              </a:rPr>
              <a:t> et </a:t>
            </a:r>
            <a:r>
              <a:rPr lang="en-CA" sz="2800" dirty="0" err="1" smtClean="0">
                <a:solidFill>
                  <a:srgbClr val="002060"/>
                </a:solidFill>
              </a:rPr>
              <a:t>pénalisés</a:t>
            </a:r>
            <a:endParaRPr lang="en-CA" sz="2800" dirty="0" smtClean="0">
              <a:solidFill>
                <a:srgbClr val="002060"/>
              </a:solidFill>
            </a:endParaRPr>
          </a:p>
          <a:p>
            <a:pPr marL="285750" indent="-285750">
              <a:buFont typeface="Wingdings" panose="05000000000000000000" pitchFamily="2" charset="2"/>
              <a:buChar char="§"/>
            </a:pPr>
            <a:endParaRPr lang="en-CA" sz="3600" dirty="0" smtClean="0">
              <a:solidFill>
                <a:srgbClr val="002060"/>
              </a:solidFill>
            </a:endParaRPr>
          </a:p>
          <a:p>
            <a:pPr marL="285750" indent="-285750">
              <a:buFont typeface="Wingdings" panose="05000000000000000000" pitchFamily="2" charset="2"/>
              <a:buChar char="§"/>
            </a:pPr>
            <a:r>
              <a:rPr lang="en-CA" sz="3600" dirty="0" smtClean="0">
                <a:solidFill>
                  <a:srgbClr val="002060"/>
                </a:solidFill>
              </a:rPr>
              <a:t>↓ </a:t>
            </a:r>
            <a:r>
              <a:rPr lang="en-CA" sz="2800" dirty="0" smtClean="0">
                <a:solidFill>
                  <a:srgbClr val="002060"/>
                </a:solidFill>
              </a:rPr>
              <a:t>des doses </a:t>
            </a:r>
            <a:r>
              <a:rPr lang="en-CA" sz="2800" dirty="0" err="1" smtClean="0">
                <a:solidFill>
                  <a:srgbClr val="002060"/>
                </a:solidFill>
              </a:rPr>
              <a:t>d’opioïdes</a:t>
            </a:r>
            <a:r>
              <a:rPr lang="en-CA" sz="2800" dirty="0" smtClean="0">
                <a:solidFill>
                  <a:srgbClr val="002060"/>
                </a:solidFill>
              </a:rPr>
              <a:t> </a:t>
            </a:r>
            <a:r>
              <a:rPr lang="en-CA" sz="2800" dirty="0" err="1" smtClean="0">
                <a:solidFill>
                  <a:srgbClr val="002060"/>
                </a:solidFill>
              </a:rPr>
              <a:t>ou</a:t>
            </a:r>
            <a:r>
              <a:rPr lang="en-CA" sz="2800" dirty="0" smtClean="0">
                <a:solidFill>
                  <a:srgbClr val="002060"/>
                </a:solidFill>
              </a:rPr>
              <a:t> cessation du </a:t>
            </a:r>
            <a:r>
              <a:rPr lang="en-CA" sz="2800" dirty="0" err="1" smtClean="0">
                <a:solidFill>
                  <a:srgbClr val="002060"/>
                </a:solidFill>
              </a:rPr>
              <a:t>Tx</a:t>
            </a:r>
            <a:r>
              <a:rPr lang="en-CA" sz="2800" dirty="0" smtClean="0">
                <a:solidFill>
                  <a:srgbClr val="002060"/>
                </a:solidFill>
              </a:rPr>
              <a:t> chez les </a:t>
            </a:r>
            <a:r>
              <a:rPr lang="en-CA" sz="2800" dirty="0" err="1" smtClean="0">
                <a:solidFill>
                  <a:srgbClr val="002060"/>
                </a:solidFill>
              </a:rPr>
              <a:t>personnes</a:t>
            </a:r>
            <a:r>
              <a:rPr lang="en-CA" sz="2800" dirty="0" smtClean="0">
                <a:solidFill>
                  <a:srgbClr val="002060"/>
                </a:solidFill>
              </a:rPr>
              <a:t> vivant avec de la DCNC</a:t>
            </a:r>
          </a:p>
          <a:p>
            <a:pPr marL="285750" indent="-285750">
              <a:buFont typeface="Wingdings" panose="05000000000000000000" pitchFamily="2" charset="2"/>
              <a:buChar char="§"/>
            </a:pPr>
            <a:endParaRPr lang="en-CA" sz="2800" dirty="0" smtClean="0">
              <a:solidFill>
                <a:srgbClr val="002060"/>
              </a:solidFill>
            </a:endParaRPr>
          </a:p>
          <a:p>
            <a:pPr marL="285750" indent="-285750">
              <a:buFont typeface="Wingdings" panose="05000000000000000000" pitchFamily="2" charset="2"/>
              <a:buChar char="§"/>
            </a:pPr>
            <a:r>
              <a:rPr lang="en-CA" sz="2800" dirty="0" err="1" smtClean="0">
                <a:solidFill>
                  <a:srgbClr val="002060"/>
                </a:solidFill>
              </a:rPr>
              <a:t>Refus</a:t>
            </a:r>
            <a:r>
              <a:rPr lang="en-CA" sz="2800" dirty="0" smtClean="0">
                <a:solidFill>
                  <a:srgbClr val="002060"/>
                </a:solidFill>
              </a:rPr>
              <a:t> de </a:t>
            </a:r>
            <a:r>
              <a:rPr lang="en-CA" sz="2800" dirty="0" err="1" smtClean="0">
                <a:solidFill>
                  <a:srgbClr val="002060"/>
                </a:solidFill>
              </a:rPr>
              <a:t>prendre</a:t>
            </a:r>
            <a:r>
              <a:rPr lang="en-CA" sz="2800" dirty="0" smtClean="0">
                <a:solidFill>
                  <a:srgbClr val="002060"/>
                </a:solidFill>
              </a:rPr>
              <a:t> de nouveaux patients qui </a:t>
            </a:r>
            <a:r>
              <a:rPr lang="en-CA" sz="2800" dirty="0" err="1" smtClean="0">
                <a:solidFill>
                  <a:srgbClr val="002060"/>
                </a:solidFill>
              </a:rPr>
              <a:t>sont</a:t>
            </a:r>
            <a:r>
              <a:rPr lang="en-CA" sz="2800" dirty="0" smtClean="0">
                <a:solidFill>
                  <a:srgbClr val="002060"/>
                </a:solidFill>
              </a:rPr>
              <a:t> déjà sur </a:t>
            </a:r>
            <a:r>
              <a:rPr lang="en-CA" sz="2800" dirty="0" err="1" smtClean="0">
                <a:solidFill>
                  <a:srgbClr val="002060"/>
                </a:solidFill>
              </a:rPr>
              <a:t>opioïdes</a:t>
            </a:r>
            <a:endParaRPr lang="fr-CA" sz="2000" dirty="0">
              <a:solidFill>
                <a:srgbClr val="002060"/>
              </a:solidFill>
            </a:endParaRPr>
          </a:p>
        </p:txBody>
      </p:sp>
    </p:spTree>
    <p:extLst>
      <p:ext uri="{BB962C8B-B14F-4D97-AF65-F5344CB8AC3E}">
        <p14:creationId xmlns:p14="http://schemas.microsoft.com/office/powerpoint/2010/main" val="21839542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9E82A25-A829-4B7A-9291-F58FDD965CBB}"/>
              </a:ext>
            </a:extLst>
          </p:cNvPr>
          <p:cNvSpPr txBox="1"/>
          <p:nvPr/>
        </p:nvSpPr>
        <p:spPr>
          <a:xfrm>
            <a:off x="415255" y="462146"/>
            <a:ext cx="8462395" cy="6063198"/>
          </a:xfrm>
          <a:prstGeom prst="rect">
            <a:avLst/>
          </a:prstGeom>
          <a:noFill/>
        </p:spPr>
        <p:txBody>
          <a:bodyPr wrap="square" rtlCol="0">
            <a:spAutoFit/>
          </a:bodyPr>
          <a:lstStyle/>
          <a:p>
            <a:pPr algn="ctr"/>
            <a:r>
              <a:rPr lang="fr-CA" sz="2400" b="1" dirty="0">
                <a:solidFill>
                  <a:srgbClr val="002060"/>
                </a:solidFill>
              </a:rPr>
              <a:t>	</a:t>
            </a:r>
            <a:r>
              <a:rPr lang="fr-CA" sz="2400" b="1" dirty="0" smtClean="0">
                <a:solidFill>
                  <a:srgbClr val="002060"/>
                </a:solidFill>
              </a:rPr>
              <a:t>LARGE COUVERTURE </a:t>
            </a:r>
            <a:r>
              <a:rPr lang="fr-CA" sz="2400" b="1" dirty="0">
                <a:solidFill>
                  <a:srgbClr val="002060"/>
                </a:solidFill>
              </a:rPr>
              <a:t>DE LA CRISE DES OPIOÏDES DANS LES </a:t>
            </a:r>
            <a:r>
              <a:rPr lang="fr-CA" sz="2400" b="1" dirty="0" smtClean="0">
                <a:solidFill>
                  <a:srgbClr val="002060"/>
                </a:solidFill>
              </a:rPr>
              <a:t>MÉDIAS ET CONFUSION DES 2 CRISES</a:t>
            </a:r>
            <a:endParaRPr lang="fr-CA" sz="2400" b="1" dirty="0">
              <a:solidFill>
                <a:srgbClr val="002060"/>
              </a:solidFill>
            </a:endParaRPr>
          </a:p>
          <a:p>
            <a:pPr algn="ctr"/>
            <a:endParaRPr lang="fr-CA" sz="2400" b="1" dirty="0">
              <a:solidFill>
                <a:srgbClr val="002060"/>
              </a:solidFill>
            </a:endParaRPr>
          </a:p>
          <a:p>
            <a:pPr algn="ctr"/>
            <a:r>
              <a:rPr lang="fr-CA" sz="4000" b="1" dirty="0">
                <a:solidFill>
                  <a:srgbClr val="FF0000"/>
                </a:solidFill>
              </a:rPr>
              <a:t>+</a:t>
            </a:r>
            <a:endParaRPr lang="fr-CA" sz="2400" b="1" dirty="0">
              <a:solidFill>
                <a:srgbClr val="FF0000"/>
              </a:solidFill>
            </a:endParaRPr>
          </a:p>
          <a:p>
            <a:pPr algn="ctr"/>
            <a:endParaRPr lang="fr-CA" sz="2400" b="1" dirty="0">
              <a:solidFill>
                <a:srgbClr val="002060"/>
              </a:solidFill>
            </a:endParaRPr>
          </a:p>
          <a:p>
            <a:pPr algn="ctr"/>
            <a:r>
              <a:rPr lang="fr-CA" sz="2400" b="1" dirty="0" smtClean="0">
                <a:solidFill>
                  <a:srgbClr val="002060"/>
                </a:solidFill>
              </a:rPr>
              <a:t>ÉMISSION DE </a:t>
            </a:r>
            <a:r>
              <a:rPr lang="fr-CA" sz="2400" b="1" dirty="0">
                <a:solidFill>
                  <a:srgbClr val="002060"/>
                </a:solidFill>
              </a:rPr>
              <a:t>LIGNES </a:t>
            </a:r>
            <a:r>
              <a:rPr lang="fr-CA" sz="2400" b="1" dirty="0" smtClean="0">
                <a:solidFill>
                  <a:srgbClr val="002060"/>
                </a:solidFill>
              </a:rPr>
              <a:t>DIRECTRICES POUR RESTREINDRE LES PRESCRIPTIONS D’OPIOÏDES (EU 2016, CANADA 2017)</a:t>
            </a:r>
            <a:endParaRPr lang="fr-CA" sz="2400" b="1" dirty="0">
              <a:solidFill>
                <a:srgbClr val="002060"/>
              </a:solidFill>
            </a:endParaRPr>
          </a:p>
          <a:p>
            <a:pPr algn="ctr"/>
            <a:endParaRPr lang="fr-CA" sz="2400" b="1" dirty="0">
              <a:solidFill>
                <a:srgbClr val="002060"/>
              </a:solidFill>
            </a:endParaRPr>
          </a:p>
          <a:p>
            <a:pPr algn="ctr"/>
            <a:r>
              <a:rPr lang="fr-CA" sz="3600" b="1" dirty="0">
                <a:solidFill>
                  <a:srgbClr val="FF0000"/>
                </a:solidFill>
                <a:sym typeface="Symbol"/>
              </a:rPr>
              <a:t></a:t>
            </a:r>
            <a:r>
              <a:rPr lang="fr-CA" sz="2400" b="1" dirty="0">
                <a:solidFill>
                  <a:srgbClr val="002060"/>
                </a:solidFill>
              </a:rPr>
              <a:t> </a:t>
            </a:r>
          </a:p>
          <a:p>
            <a:pPr algn="ctr"/>
            <a:endParaRPr lang="fr-CA" sz="2400" b="1" dirty="0">
              <a:solidFill>
                <a:srgbClr val="002060"/>
              </a:solidFill>
            </a:endParaRPr>
          </a:p>
          <a:p>
            <a:pPr marL="0" lvl="3" algn="ctr"/>
            <a:r>
              <a:rPr lang="fr-CA" sz="2400" b="1" cap="all" dirty="0">
                <a:solidFill>
                  <a:srgbClr val="FF0000"/>
                </a:solidFill>
                <a:cs typeface="Arial" panose="020B0604020202020204" pitchFamily="34" charset="0"/>
              </a:rPr>
              <a:t>Conséquences pour les </a:t>
            </a:r>
            <a:r>
              <a:rPr lang="fr-CA" sz="2400" b="1" cap="all" dirty="0" smtClean="0">
                <a:solidFill>
                  <a:srgbClr val="FF0000"/>
                </a:solidFill>
                <a:cs typeface="Arial" panose="020B0604020202020204" pitchFamily="34" charset="0"/>
              </a:rPr>
              <a:t>personnes souffrant </a:t>
            </a:r>
            <a:r>
              <a:rPr lang="fr-CA" sz="2400" b="1" cap="all" dirty="0">
                <a:solidFill>
                  <a:srgbClr val="FF0000"/>
                </a:solidFill>
                <a:cs typeface="Arial" panose="020B0604020202020204" pitchFamily="34" charset="0"/>
              </a:rPr>
              <a:t>de douleur chronique non-cancéreuse ???</a:t>
            </a:r>
          </a:p>
          <a:p>
            <a:pPr algn="ctr"/>
            <a:endParaRPr lang="fr-CA" sz="2400" b="1" dirty="0">
              <a:solidFill>
                <a:srgbClr val="002060"/>
              </a:solidFill>
            </a:endParaRPr>
          </a:p>
        </p:txBody>
      </p:sp>
    </p:spTree>
    <p:extLst>
      <p:ext uri="{BB962C8B-B14F-4D97-AF65-F5344CB8AC3E}">
        <p14:creationId xmlns:p14="http://schemas.microsoft.com/office/powerpoint/2010/main" val="24153417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CA1602F-D064-4A19-8DAA-788494774A0F}"/>
              </a:ext>
            </a:extLst>
          </p:cNvPr>
          <p:cNvSpPr txBox="1"/>
          <p:nvPr/>
        </p:nvSpPr>
        <p:spPr>
          <a:xfrm>
            <a:off x="451520" y="836712"/>
            <a:ext cx="8440960" cy="6001643"/>
          </a:xfrm>
          <a:prstGeom prst="rect">
            <a:avLst/>
          </a:prstGeom>
          <a:noFill/>
        </p:spPr>
        <p:txBody>
          <a:bodyPr wrap="square" rtlCol="0">
            <a:spAutoFit/>
          </a:bodyPr>
          <a:lstStyle/>
          <a:p>
            <a:pPr marL="214313" indent="-214313">
              <a:lnSpc>
                <a:spcPct val="150000"/>
              </a:lnSpc>
              <a:buFont typeface="Wingdings" panose="05000000000000000000" pitchFamily="2" charset="2"/>
              <a:buChar char="§"/>
            </a:pPr>
            <a:r>
              <a:rPr lang="fr-CA" sz="3200" b="1" u="sng" dirty="0" smtClean="0">
                <a:solidFill>
                  <a:srgbClr val="002060"/>
                </a:solidFill>
                <a:latin typeface="Arial" panose="020B0604020202020204" pitchFamily="34" charset="0"/>
                <a:cs typeface="Arial" panose="020B0604020202020204" pitchFamily="34" charset="0"/>
              </a:rPr>
              <a:t>ÉTUDE 1</a:t>
            </a:r>
            <a:r>
              <a:rPr lang="fr-CA" sz="3200" b="1" dirty="0">
                <a:solidFill>
                  <a:srgbClr val="002060"/>
                </a:solidFill>
                <a:latin typeface="Arial" panose="020B0604020202020204" pitchFamily="34" charset="0"/>
                <a:cs typeface="Arial" panose="020B0604020202020204" pitchFamily="34" charset="0"/>
              </a:rPr>
              <a:t>: </a:t>
            </a:r>
            <a:r>
              <a:rPr lang="fr-CA" sz="3200" dirty="0">
                <a:solidFill>
                  <a:srgbClr val="002060"/>
                </a:solidFill>
                <a:latin typeface="Arial" panose="020B0604020202020204" pitchFamily="34" charset="0"/>
                <a:cs typeface="Arial" panose="020B0604020202020204" pitchFamily="34" charset="0"/>
              </a:rPr>
              <a:t>Impact </a:t>
            </a:r>
            <a:r>
              <a:rPr lang="fr-CA" sz="3200" dirty="0" smtClean="0">
                <a:solidFill>
                  <a:srgbClr val="002060"/>
                </a:solidFill>
                <a:latin typeface="Arial" panose="020B0604020202020204" pitchFamily="34" charset="0"/>
                <a:cs typeface="Arial" panose="020B0604020202020204" pitchFamily="34" charset="0"/>
              </a:rPr>
              <a:t>de la crise des opioïdes chez les personnes qui souffrent de DCNC au Québec et en Colombie-Britannique (devis mixte)</a:t>
            </a:r>
            <a:endParaRPr lang="fr-CA" sz="3200" dirty="0">
              <a:solidFill>
                <a:srgbClr val="002060"/>
              </a:solidFill>
              <a:latin typeface="Arial" panose="020B0604020202020204" pitchFamily="34" charset="0"/>
              <a:cs typeface="Arial" panose="020B0604020202020204" pitchFamily="34" charset="0"/>
            </a:endParaRPr>
          </a:p>
          <a:p>
            <a:pPr marL="214313" indent="-214313">
              <a:lnSpc>
                <a:spcPct val="150000"/>
              </a:lnSpc>
              <a:buFont typeface="Wingdings" panose="05000000000000000000" pitchFamily="2" charset="2"/>
              <a:buChar char="§"/>
            </a:pPr>
            <a:endParaRPr lang="fr-CA" sz="3200" b="1" dirty="0">
              <a:solidFill>
                <a:srgbClr val="002060"/>
              </a:solidFill>
              <a:latin typeface="Arial" panose="020B0604020202020204" pitchFamily="34" charset="0"/>
              <a:cs typeface="Arial" panose="020B0604020202020204" pitchFamily="34" charset="0"/>
            </a:endParaRPr>
          </a:p>
          <a:p>
            <a:pPr marL="214313" indent="-214313">
              <a:lnSpc>
                <a:spcPct val="150000"/>
              </a:lnSpc>
              <a:buFont typeface="Wingdings" panose="05000000000000000000" pitchFamily="2" charset="2"/>
              <a:buChar char="§"/>
            </a:pPr>
            <a:r>
              <a:rPr lang="fr-CA" sz="3200" b="1" u="sng" dirty="0" smtClean="0">
                <a:solidFill>
                  <a:srgbClr val="002060"/>
                </a:solidFill>
                <a:latin typeface="Arial" panose="020B0604020202020204" pitchFamily="34" charset="0"/>
                <a:cs typeface="Arial" panose="020B0604020202020204" pitchFamily="34" charset="0"/>
              </a:rPr>
              <a:t>ÉTUDE 2</a:t>
            </a:r>
            <a:r>
              <a:rPr lang="fr-CA" sz="3200" b="1" dirty="0" smtClean="0">
                <a:solidFill>
                  <a:srgbClr val="002060"/>
                </a:solidFill>
                <a:latin typeface="Arial" panose="020B0604020202020204" pitchFamily="34" charset="0"/>
                <a:cs typeface="Arial" panose="020B0604020202020204" pitchFamily="34" charset="0"/>
              </a:rPr>
              <a:t>: </a:t>
            </a:r>
            <a:r>
              <a:rPr lang="fr-CA" sz="3200" dirty="0" smtClean="0">
                <a:solidFill>
                  <a:srgbClr val="002060"/>
                </a:solidFill>
                <a:latin typeface="Arial" panose="020B0604020202020204" pitchFamily="34" charset="0"/>
                <a:cs typeface="Arial" panose="020B0604020202020204" pitchFamily="34" charset="0"/>
              </a:rPr>
              <a:t>Prévalence et traitement de la DCNC  chez les personnes utilisatrices de drogues  (devis mixte)</a:t>
            </a:r>
            <a:endParaRPr lang="fr-CA" sz="32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4501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carte&#10;&#10;Description générée avec un niveau de confiance très élevé">
            <a:extLst>
              <a:ext uri="{FF2B5EF4-FFF2-40B4-BE49-F238E27FC236}">
                <a16:creationId xmlns:a16="http://schemas.microsoft.com/office/drawing/2014/main" id="{A9D5DEA5-7724-4B82-9855-E9701CCFDBA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347" t="27461" r="35299" b="18878"/>
          <a:stretch/>
        </p:blipFill>
        <p:spPr>
          <a:xfrm>
            <a:off x="1959100" y="1674000"/>
            <a:ext cx="5025740" cy="3510000"/>
          </a:xfrm>
          <a:prstGeom prst="rect">
            <a:avLst/>
          </a:prstGeom>
        </p:spPr>
        <p:style>
          <a:lnRef idx="2">
            <a:schemeClr val="accent2"/>
          </a:lnRef>
          <a:fillRef idx="1">
            <a:schemeClr val="lt1"/>
          </a:fillRef>
          <a:effectRef idx="0">
            <a:schemeClr val="accent2"/>
          </a:effectRef>
          <a:fontRef idx="minor">
            <a:schemeClr val="dk1"/>
          </a:fontRef>
        </p:style>
      </p:pic>
      <p:sp>
        <p:nvSpPr>
          <p:cNvPr id="4" name="Rectangle 3">
            <a:extLst>
              <a:ext uri="{FF2B5EF4-FFF2-40B4-BE49-F238E27FC236}">
                <a16:creationId xmlns:a16="http://schemas.microsoft.com/office/drawing/2014/main" id="{65D97C1A-F234-4BFD-A50B-EBB02E6B33E4}"/>
              </a:ext>
            </a:extLst>
          </p:cNvPr>
          <p:cNvSpPr/>
          <p:nvPr/>
        </p:nvSpPr>
        <p:spPr>
          <a:xfrm>
            <a:off x="1726980" y="5190937"/>
            <a:ext cx="6024490" cy="507831"/>
          </a:xfrm>
          <a:prstGeom prst="rect">
            <a:avLst/>
          </a:prstGeom>
        </p:spPr>
        <p:txBody>
          <a:bodyPr wrap="square">
            <a:spAutoFit/>
          </a:bodyPr>
          <a:lstStyle/>
          <a:p>
            <a:r>
              <a:rPr lang="fr-CA" sz="1350" dirty="0"/>
              <a:t>Figure 1. </a:t>
            </a:r>
            <a:r>
              <a:rPr lang="en-US" sz="1350" dirty="0"/>
              <a:t>Defined daily doses per 1,000 population for top 6 opioids, Canada, 2017</a:t>
            </a:r>
            <a:endParaRPr lang="fr-CA" sz="1350" dirty="0"/>
          </a:p>
        </p:txBody>
      </p:sp>
      <p:sp>
        <p:nvSpPr>
          <p:cNvPr id="5" name="ZoneTexte 4">
            <a:extLst>
              <a:ext uri="{FF2B5EF4-FFF2-40B4-BE49-F238E27FC236}">
                <a16:creationId xmlns:a16="http://schemas.microsoft.com/office/drawing/2014/main" id="{CB8C6C27-7F97-4D53-A8B0-28F18150ECE9}"/>
              </a:ext>
            </a:extLst>
          </p:cNvPr>
          <p:cNvSpPr txBox="1"/>
          <p:nvPr/>
        </p:nvSpPr>
        <p:spPr>
          <a:xfrm>
            <a:off x="7184901" y="1947131"/>
            <a:ext cx="1513363" cy="2070259"/>
          </a:xfrm>
          <a:prstGeom prst="wedgeRoundRectCallout">
            <a:avLst>
              <a:gd name="adj1" fmla="val -63385"/>
              <a:gd name="adj2" fmla="val 25522"/>
              <a:gd name="adj3" fmla="val 16667"/>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endParaRPr lang="fr-CA" sz="1500" dirty="0"/>
          </a:p>
          <a:p>
            <a:pPr algn="ctr"/>
            <a:r>
              <a:rPr lang="fr-CA" sz="1500" dirty="0" smtClean="0"/>
              <a:t>En 2017, le QC avait le plus bas taux de prescription d’opioïdes au Canada</a:t>
            </a:r>
            <a:endParaRPr lang="fr-CA" sz="1500" dirty="0"/>
          </a:p>
        </p:txBody>
      </p:sp>
      <p:sp>
        <p:nvSpPr>
          <p:cNvPr id="6" name="ZoneTexte 5">
            <a:extLst>
              <a:ext uri="{FF2B5EF4-FFF2-40B4-BE49-F238E27FC236}">
                <a16:creationId xmlns:a16="http://schemas.microsoft.com/office/drawing/2014/main" id="{2BF5FEBD-8B4A-4504-8332-2DB90FAC79D4}"/>
              </a:ext>
            </a:extLst>
          </p:cNvPr>
          <p:cNvSpPr txBox="1"/>
          <p:nvPr/>
        </p:nvSpPr>
        <p:spPr>
          <a:xfrm>
            <a:off x="2365301" y="5467936"/>
            <a:ext cx="4747846" cy="577081"/>
          </a:xfrm>
          <a:prstGeom prst="rect">
            <a:avLst/>
          </a:prstGeom>
          <a:noFill/>
        </p:spPr>
        <p:txBody>
          <a:bodyPr wrap="square" rtlCol="0">
            <a:spAutoFit/>
          </a:bodyPr>
          <a:lstStyle/>
          <a:p>
            <a:r>
              <a:rPr lang="en-US" sz="1050" dirty="0">
                <a:cs typeface="Times New Roman" panose="02020603050405020304" pitchFamily="18" charset="0"/>
              </a:rPr>
              <a:t>Source: Canadian Institute for Health Information. Pan-Canadian Trends in the Prescribing of Opioids and Benzodiazepines, 2012 to 2017. Ottawa, ON: CIHI; 2018.</a:t>
            </a:r>
            <a:endParaRPr lang="fr-CA" sz="1050" dirty="0">
              <a:cs typeface="Times New Roman" panose="02020603050405020304" pitchFamily="18" charset="0"/>
            </a:endParaRPr>
          </a:p>
        </p:txBody>
      </p:sp>
      <p:sp>
        <p:nvSpPr>
          <p:cNvPr id="13" name="ZoneTexte 12">
            <a:extLst>
              <a:ext uri="{FF2B5EF4-FFF2-40B4-BE49-F238E27FC236}">
                <a16:creationId xmlns:a16="http://schemas.microsoft.com/office/drawing/2014/main" id="{BED7AB30-780C-4555-A0EC-5CF4B9E54CCA}"/>
              </a:ext>
            </a:extLst>
          </p:cNvPr>
          <p:cNvSpPr txBox="1"/>
          <p:nvPr/>
        </p:nvSpPr>
        <p:spPr>
          <a:xfrm>
            <a:off x="107171" y="1947131"/>
            <a:ext cx="1619809" cy="2735342"/>
          </a:xfrm>
          <a:prstGeom prst="wedgeRoundRectCallout">
            <a:avLst>
              <a:gd name="adj1" fmla="val 63129"/>
              <a:gd name="adj2" fmla="val 23562"/>
              <a:gd name="adj3" fmla="val 16667"/>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CA" sz="2700" b="1" dirty="0" smtClean="0">
                <a:solidFill>
                  <a:srgbClr val="FF0066"/>
                </a:solidFill>
              </a:rPr>
              <a:t>14% </a:t>
            </a:r>
          </a:p>
          <a:p>
            <a:pPr algn="ctr"/>
            <a:r>
              <a:rPr lang="fr-CA" sz="1500" dirty="0" smtClean="0"/>
              <a:t>De 2016 à 2017</a:t>
            </a:r>
          </a:p>
          <a:p>
            <a:pPr algn="ctr"/>
            <a:endParaRPr lang="fr-CA" sz="1500" dirty="0"/>
          </a:p>
          <a:p>
            <a:pPr algn="ctr"/>
            <a:r>
              <a:rPr lang="fr-CA" sz="1500" dirty="0" smtClean="0"/>
              <a:t>La CB avait le plus haut taux de diminution des prescriptions d’opioïdes</a:t>
            </a:r>
            <a:endParaRPr lang="fr-CA" sz="1500" dirty="0"/>
          </a:p>
        </p:txBody>
      </p:sp>
      <p:sp>
        <p:nvSpPr>
          <p:cNvPr id="7" name="ZoneTexte 6">
            <a:extLst>
              <a:ext uri="{FF2B5EF4-FFF2-40B4-BE49-F238E27FC236}">
                <a16:creationId xmlns:a16="http://schemas.microsoft.com/office/drawing/2014/main" id="{BAE0C328-744E-40ED-84CC-EAB0FBD7B8E4}"/>
              </a:ext>
            </a:extLst>
          </p:cNvPr>
          <p:cNvSpPr txBox="1"/>
          <p:nvPr/>
        </p:nvSpPr>
        <p:spPr>
          <a:xfrm>
            <a:off x="1959100" y="1068265"/>
            <a:ext cx="4920002" cy="332006"/>
          </a:xfrm>
          <a:prstGeom prst="round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CA" sz="1350" b="1" dirty="0" smtClean="0"/>
              <a:t> CRISE DES OPIOIÏDES AU CANADA</a:t>
            </a:r>
            <a:endParaRPr lang="fr-CA" sz="1350" b="1" dirty="0"/>
          </a:p>
        </p:txBody>
      </p:sp>
    </p:spTree>
    <p:extLst>
      <p:ext uri="{BB962C8B-B14F-4D97-AF65-F5344CB8AC3E}">
        <p14:creationId xmlns:p14="http://schemas.microsoft.com/office/powerpoint/2010/main" val="19591685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1" y="764705"/>
            <a:ext cx="8964488" cy="523220"/>
          </a:xfrm>
          <a:prstGeom prst="rect">
            <a:avLst/>
          </a:prstGeom>
          <a:noFill/>
        </p:spPr>
        <p:txBody>
          <a:bodyPr wrap="square" rtlCol="0">
            <a:spAutoFit/>
          </a:bodyPr>
          <a:lstStyle/>
          <a:p>
            <a:pPr algn="ctr"/>
            <a:r>
              <a:rPr lang="fr-CA" sz="2800" b="1" dirty="0">
                <a:solidFill>
                  <a:srgbClr val="002060"/>
                </a:solidFill>
              </a:rPr>
              <a:t>OBJECTIFS </a:t>
            </a:r>
            <a:r>
              <a:rPr lang="fr-CA" sz="2800" b="1" dirty="0" smtClean="0">
                <a:solidFill>
                  <a:srgbClr val="002060"/>
                </a:solidFill>
              </a:rPr>
              <a:t>DE L’ÉTUDE 1 – VOLET QUANTITATIF </a:t>
            </a:r>
            <a:endParaRPr lang="fr-CA" sz="2800" b="1" dirty="0">
              <a:solidFill>
                <a:srgbClr val="002060"/>
              </a:solidFill>
            </a:endParaRPr>
          </a:p>
        </p:txBody>
      </p:sp>
      <p:sp>
        <p:nvSpPr>
          <p:cNvPr id="3" name="ZoneTexte 2">
            <a:extLst>
              <a:ext uri="{FF2B5EF4-FFF2-40B4-BE49-F238E27FC236}">
                <a16:creationId xmlns:a16="http://schemas.microsoft.com/office/drawing/2014/main" id="{A9520E39-24DC-4F7F-8BA7-7F2610AE1E11}"/>
              </a:ext>
            </a:extLst>
          </p:cNvPr>
          <p:cNvSpPr txBox="1"/>
          <p:nvPr/>
        </p:nvSpPr>
        <p:spPr>
          <a:xfrm>
            <a:off x="790413" y="1694158"/>
            <a:ext cx="7764652" cy="3108543"/>
          </a:xfrm>
          <a:prstGeom prst="rect">
            <a:avLst/>
          </a:prstGeom>
          <a:noFill/>
        </p:spPr>
        <p:txBody>
          <a:bodyPr wrap="square" rtlCol="0">
            <a:spAutoFit/>
          </a:bodyPr>
          <a:lstStyle/>
          <a:p>
            <a:pPr marL="214313" indent="-214313">
              <a:buFont typeface="Wingdings" panose="05000000000000000000" pitchFamily="2" charset="2"/>
              <a:buChar char="§"/>
            </a:pPr>
            <a:r>
              <a:rPr lang="fr-CA" sz="2800" dirty="0">
                <a:solidFill>
                  <a:srgbClr val="002060"/>
                </a:solidFill>
                <a:cs typeface="Arial" panose="020B0604020202020204" pitchFamily="34" charset="0"/>
              </a:rPr>
              <a:t>Évaluer l’impact de la crise des opioïdes sur l’accès au traitement pour les patients souffrant de douleur chronique </a:t>
            </a:r>
            <a:r>
              <a:rPr lang="fr-CA" sz="2800" dirty="0" smtClean="0">
                <a:solidFill>
                  <a:srgbClr val="002060"/>
                </a:solidFill>
                <a:cs typeface="Arial" panose="020B0604020202020204" pitchFamily="34" charset="0"/>
              </a:rPr>
              <a:t>non-cancéreuse au QC et en CB</a:t>
            </a:r>
            <a:endParaRPr lang="fr-CA" sz="2800" dirty="0">
              <a:solidFill>
                <a:srgbClr val="002060"/>
              </a:solidFill>
              <a:cs typeface="Arial" panose="020B0604020202020204" pitchFamily="34" charset="0"/>
            </a:endParaRPr>
          </a:p>
          <a:p>
            <a:endParaRPr lang="fr-CA" sz="2800" dirty="0">
              <a:solidFill>
                <a:srgbClr val="002060"/>
              </a:solidFill>
              <a:cs typeface="Arial" panose="020B0604020202020204" pitchFamily="34" charset="0"/>
            </a:endParaRPr>
          </a:p>
          <a:p>
            <a:pPr marL="214313" indent="-214313">
              <a:buFont typeface="Wingdings" panose="05000000000000000000" pitchFamily="2" charset="2"/>
              <a:buChar char="§"/>
            </a:pPr>
            <a:r>
              <a:rPr lang="fr-CA" sz="2800" dirty="0">
                <a:solidFill>
                  <a:srgbClr val="002060"/>
                </a:solidFill>
                <a:cs typeface="Arial" panose="020B0604020202020204" pitchFamily="34" charset="0"/>
              </a:rPr>
              <a:t>Évaluer leurs inquiétudes et opinions à propos de la crise des opioïdes</a:t>
            </a:r>
          </a:p>
        </p:txBody>
      </p:sp>
    </p:spTree>
    <p:extLst>
      <p:ext uri="{BB962C8B-B14F-4D97-AF65-F5344CB8AC3E}">
        <p14:creationId xmlns:p14="http://schemas.microsoft.com/office/powerpoint/2010/main" val="20949515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1259632" y="476672"/>
            <a:ext cx="6552727" cy="646331"/>
          </a:xfrm>
          <a:prstGeom prst="rect">
            <a:avLst/>
          </a:prstGeom>
          <a:noFill/>
        </p:spPr>
        <p:txBody>
          <a:bodyPr wrap="square" rtlCol="0">
            <a:spAutoFit/>
          </a:bodyPr>
          <a:lstStyle/>
          <a:p>
            <a:pPr algn="ctr"/>
            <a:r>
              <a:rPr lang="fr-CA" sz="3600" b="1" dirty="0" smtClean="0">
                <a:solidFill>
                  <a:srgbClr val="002060"/>
                </a:solidFill>
              </a:rPr>
              <a:t>MÉTHODOLOGIE</a:t>
            </a:r>
            <a:endParaRPr lang="fr-CA" sz="3600" b="1" dirty="0">
              <a:solidFill>
                <a:srgbClr val="002060"/>
              </a:solidFill>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478173" y="1864887"/>
            <a:ext cx="8181506" cy="3831818"/>
          </a:xfrm>
          <a:prstGeom prst="rect">
            <a:avLst/>
          </a:prstGeom>
          <a:noFill/>
        </p:spPr>
        <p:txBody>
          <a:bodyPr wrap="square" rtlCol="0">
            <a:spAutoFit/>
          </a:bodyPr>
          <a:lstStyle/>
          <a:p>
            <a:r>
              <a:rPr lang="fr-CA" sz="2700" b="1" dirty="0" smtClean="0">
                <a:solidFill>
                  <a:srgbClr val="002060"/>
                </a:solidFill>
                <a:cs typeface="Arial" panose="020B0604020202020204" pitchFamily="34" charset="0"/>
              </a:rPr>
              <a:t>Critères de sélection des participants</a:t>
            </a:r>
            <a:endParaRPr lang="fr-CA" sz="2700" b="1" dirty="0">
              <a:solidFill>
                <a:srgbClr val="002060"/>
              </a:solidFill>
              <a:cs typeface="Arial" panose="020B0604020202020204" pitchFamily="34" charset="0"/>
            </a:endParaRPr>
          </a:p>
          <a:p>
            <a:endParaRPr lang="fr-CA" sz="2400" b="1" dirty="0">
              <a:solidFill>
                <a:srgbClr val="002060"/>
              </a:solidFill>
              <a:cs typeface="Arial" panose="020B0604020202020204" pitchFamily="34" charset="0"/>
            </a:endParaRPr>
          </a:p>
          <a:p>
            <a:pPr marL="685800" lvl="1" indent="-342900">
              <a:buFont typeface="Wingdings" panose="05000000000000000000" pitchFamily="2" charset="2"/>
              <a:buChar char="ü"/>
            </a:pPr>
            <a:r>
              <a:rPr lang="fr-CA" sz="2400" dirty="0">
                <a:solidFill>
                  <a:srgbClr val="002060"/>
                </a:solidFill>
                <a:cs typeface="Arial" panose="020B0604020202020204" pitchFamily="34" charset="0"/>
              </a:rPr>
              <a:t>Â</a:t>
            </a:r>
            <a:r>
              <a:rPr lang="fr-CA" sz="2400" dirty="0" smtClean="0">
                <a:solidFill>
                  <a:srgbClr val="002060"/>
                </a:solidFill>
                <a:cs typeface="Arial" panose="020B0604020202020204" pitchFamily="34" charset="0"/>
              </a:rPr>
              <a:t>ge</a:t>
            </a:r>
            <a:r>
              <a:rPr lang="fr-CA" sz="2400" dirty="0">
                <a:solidFill>
                  <a:srgbClr val="002060"/>
                </a:solidFill>
                <a:cs typeface="Arial" panose="020B0604020202020204" pitchFamily="34" charset="0"/>
              </a:rPr>
              <a:t>: ≥ 18 </a:t>
            </a:r>
            <a:r>
              <a:rPr lang="fr-CA" sz="2400" dirty="0" smtClean="0">
                <a:solidFill>
                  <a:srgbClr val="002060"/>
                </a:solidFill>
                <a:cs typeface="Arial" panose="020B0604020202020204" pitchFamily="34" charset="0"/>
              </a:rPr>
              <a:t>ans</a:t>
            </a:r>
            <a:endParaRPr lang="fr-CA" sz="2400" dirty="0">
              <a:solidFill>
                <a:srgbClr val="002060"/>
              </a:solidFill>
              <a:cs typeface="Arial" panose="020B0604020202020204" pitchFamily="34" charset="0"/>
            </a:endParaRPr>
          </a:p>
          <a:p>
            <a:pPr marL="685800" lvl="1" indent="-342900">
              <a:buFont typeface="Wingdings" panose="05000000000000000000" pitchFamily="2" charset="2"/>
              <a:buChar char="ü"/>
            </a:pPr>
            <a:endParaRPr lang="fr-CA" sz="2400" dirty="0">
              <a:solidFill>
                <a:srgbClr val="002060"/>
              </a:solidFill>
              <a:cs typeface="Arial" panose="020B0604020202020204" pitchFamily="34" charset="0"/>
            </a:endParaRPr>
          </a:p>
          <a:p>
            <a:pPr marL="685800" lvl="1" indent="-342900">
              <a:buFont typeface="Wingdings" panose="05000000000000000000" pitchFamily="2" charset="2"/>
              <a:buChar char="ü"/>
            </a:pPr>
            <a:r>
              <a:rPr lang="fr-CA" sz="2400" dirty="0" smtClean="0">
                <a:solidFill>
                  <a:srgbClr val="002060"/>
                </a:solidFill>
                <a:cs typeface="Arial" panose="020B0604020202020204" pitchFamily="34" charset="0"/>
              </a:rPr>
              <a:t>Capacité de lire le français ou l’anglais et de fournir un consentement informé</a:t>
            </a:r>
            <a:endParaRPr lang="fr-CA" sz="2400" dirty="0">
              <a:solidFill>
                <a:srgbClr val="002060"/>
              </a:solidFill>
              <a:cs typeface="Arial" panose="020B0604020202020204" pitchFamily="34" charset="0"/>
            </a:endParaRPr>
          </a:p>
          <a:p>
            <a:pPr marL="685800" lvl="1" indent="-342900">
              <a:buFont typeface="Wingdings" panose="05000000000000000000" pitchFamily="2" charset="2"/>
              <a:buChar char="ü"/>
            </a:pPr>
            <a:endParaRPr lang="fr-CA" sz="2400" dirty="0">
              <a:solidFill>
                <a:srgbClr val="002060"/>
              </a:solidFill>
              <a:cs typeface="Arial" panose="020B0604020202020204" pitchFamily="34" charset="0"/>
            </a:endParaRPr>
          </a:p>
          <a:p>
            <a:pPr marL="685800" lvl="1" indent="-342900">
              <a:buFont typeface="Wingdings" panose="05000000000000000000" pitchFamily="2" charset="2"/>
              <a:buChar char="ü"/>
            </a:pPr>
            <a:r>
              <a:rPr lang="fr-CA" sz="2400" dirty="0" smtClean="0">
                <a:solidFill>
                  <a:srgbClr val="002060"/>
                </a:solidFill>
                <a:cs typeface="Arial" panose="020B0604020202020204" pitchFamily="34" charset="0"/>
              </a:rPr>
              <a:t>Souffre de DCNC depuis un minimum de 3 mois</a:t>
            </a:r>
            <a:endParaRPr lang="fr-CA" sz="2400" dirty="0">
              <a:solidFill>
                <a:srgbClr val="002060"/>
              </a:solidFill>
              <a:cs typeface="Arial" panose="020B0604020202020204" pitchFamily="34" charset="0"/>
            </a:endParaRPr>
          </a:p>
          <a:p>
            <a:pPr marL="685800" lvl="1" indent="-342900">
              <a:buFont typeface="Wingdings" panose="05000000000000000000" pitchFamily="2" charset="2"/>
              <a:buChar char="ü"/>
            </a:pPr>
            <a:endParaRPr lang="fr-CA" sz="2400" dirty="0">
              <a:solidFill>
                <a:srgbClr val="002060"/>
              </a:solidFill>
              <a:cs typeface="Arial" panose="020B0604020202020204" pitchFamily="34" charset="0"/>
            </a:endParaRPr>
          </a:p>
          <a:p>
            <a:pPr marL="685800" lvl="1" indent="-342900">
              <a:buFont typeface="Wingdings" panose="05000000000000000000" pitchFamily="2" charset="2"/>
              <a:buChar char="ü"/>
            </a:pPr>
            <a:r>
              <a:rPr lang="fr-CA" sz="2400" dirty="0" smtClean="0">
                <a:solidFill>
                  <a:srgbClr val="002060"/>
                </a:solidFill>
                <a:cs typeface="Arial" panose="020B0604020202020204" pitchFamily="34" charset="0"/>
              </a:rPr>
              <a:t>Accès à une </a:t>
            </a:r>
            <a:r>
              <a:rPr lang="fr-CA" sz="2400" dirty="0" err="1" smtClean="0">
                <a:solidFill>
                  <a:srgbClr val="002060"/>
                </a:solidFill>
                <a:cs typeface="Arial" panose="020B0604020202020204" pitchFamily="34" charset="0"/>
              </a:rPr>
              <a:t>connection</a:t>
            </a:r>
            <a:r>
              <a:rPr lang="fr-CA" sz="2400" dirty="0" smtClean="0">
                <a:solidFill>
                  <a:srgbClr val="002060"/>
                </a:solidFill>
                <a:cs typeface="Arial" panose="020B0604020202020204" pitchFamily="34" charset="0"/>
              </a:rPr>
              <a:t> Internet </a:t>
            </a:r>
            <a:endParaRPr lang="fr-CA" sz="2400" dirty="0">
              <a:solidFill>
                <a:srgbClr val="002060"/>
              </a:solidFill>
              <a:cs typeface="Arial" panose="020B0604020202020204" pitchFamily="34" charset="0"/>
            </a:endParaRPr>
          </a:p>
        </p:txBody>
      </p:sp>
    </p:spTree>
    <p:extLst>
      <p:ext uri="{BB962C8B-B14F-4D97-AF65-F5344CB8AC3E}">
        <p14:creationId xmlns:p14="http://schemas.microsoft.com/office/powerpoint/2010/main" val="27341358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D1128E5B-E568-49A4-B083-ADD761168DA5}"/>
              </a:ext>
            </a:extLst>
          </p:cNvPr>
          <p:cNvSpPr txBox="1"/>
          <p:nvPr/>
        </p:nvSpPr>
        <p:spPr>
          <a:xfrm>
            <a:off x="2774373" y="620688"/>
            <a:ext cx="3595255" cy="584775"/>
          </a:xfrm>
          <a:prstGeom prst="rect">
            <a:avLst/>
          </a:prstGeom>
          <a:noFill/>
        </p:spPr>
        <p:txBody>
          <a:bodyPr wrap="square" rtlCol="0">
            <a:spAutoFit/>
          </a:bodyPr>
          <a:lstStyle/>
          <a:p>
            <a:pPr algn="ctr"/>
            <a:r>
              <a:rPr lang="fr-CA" sz="3200" b="1" dirty="0">
                <a:solidFill>
                  <a:srgbClr val="002060"/>
                </a:solidFill>
              </a:rPr>
              <a:t>MÉTHODOLOGIE</a:t>
            </a:r>
          </a:p>
        </p:txBody>
      </p:sp>
      <p:sp>
        <p:nvSpPr>
          <p:cNvPr id="5" name="ZoneTexte 4">
            <a:extLst>
              <a:ext uri="{FF2B5EF4-FFF2-40B4-BE49-F238E27FC236}">
                <a16:creationId xmlns:a16="http://schemas.microsoft.com/office/drawing/2014/main" id="{2B91E5C5-1357-4F2B-AE77-F1A17CBB2B30}"/>
              </a:ext>
            </a:extLst>
          </p:cNvPr>
          <p:cNvSpPr txBox="1"/>
          <p:nvPr/>
        </p:nvSpPr>
        <p:spPr>
          <a:xfrm>
            <a:off x="683568" y="1834946"/>
            <a:ext cx="7764652" cy="4401205"/>
          </a:xfrm>
          <a:prstGeom prst="rect">
            <a:avLst/>
          </a:prstGeom>
          <a:noFill/>
        </p:spPr>
        <p:txBody>
          <a:bodyPr wrap="square" rtlCol="0">
            <a:spAutoFit/>
          </a:bodyPr>
          <a:lstStyle/>
          <a:p>
            <a:pPr marL="214313" indent="-214313">
              <a:buFont typeface="Wingdings" panose="05000000000000000000" pitchFamily="2" charset="2"/>
              <a:buChar char="q"/>
            </a:pPr>
            <a:r>
              <a:rPr lang="fr-CA" sz="2000" b="1" dirty="0">
                <a:solidFill>
                  <a:srgbClr val="002060"/>
                </a:solidFill>
                <a:cs typeface="Arial" panose="020B0604020202020204" pitchFamily="34" charset="0"/>
              </a:rPr>
              <a:t>Sondage en ligne réunissant une série de </a:t>
            </a:r>
            <a:r>
              <a:rPr lang="fr-CA" sz="2000" b="1" dirty="0" smtClean="0">
                <a:solidFill>
                  <a:srgbClr val="002060"/>
                </a:solidFill>
                <a:cs typeface="Arial" panose="020B0604020202020204" pitchFamily="34" charset="0"/>
              </a:rPr>
              <a:t>questionnaires/échelles dûment validés</a:t>
            </a:r>
            <a:endParaRPr lang="fr-CA" sz="2000" b="1" dirty="0">
              <a:solidFill>
                <a:srgbClr val="002060"/>
              </a:solidFill>
              <a:cs typeface="Arial" panose="020B0604020202020204" pitchFamily="34" charset="0"/>
            </a:endParaRPr>
          </a:p>
          <a:p>
            <a:pPr marL="557213" lvl="1" indent="-214313">
              <a:buFont typeface="Wingdings" panose="05000000000000000000" pitchFamily="2" charset="2"/>
              <a:buChar char="§"/>
            </a:pPr>
            <a:r>
              <a:rPr lang="fr-CA" sz="2000" dirty="0">
                <a:solidFill>
                  <a:srgbClr val="002060"/>
                </a:solidFill>
                <a:cs typeface="Arial" panose="020B0604020202020204" pitchFamily="34" charset="0"/>
              </a:rPr>
              <a:t>Québec : 9 janvier au 31 mars 2018</a:t>
            </a:r>
          </a:p>
          <a:p>
            <a:pPr marL="557213" lvl="1" indent="-214313">
              <a:buFont typeface="Wingdings" panose="05000000000000000000" pitchFamily="2" charset="2"/>
              <a:buChar char="§"/>
            </a:pPr>
            <a:r>
              <a:rPr lang="fr-CA" sz="2000" dirty="0">
                <a:solidFill>
                  <a:srgbClr val="002060"/>
                </a:solidFill>
                <a:cs typeface="Arial" panose="020B0604020202020204" pitchFamily="34" charset="0"/>
              </a:rPr>
              <a:t>Colombie-Britannique : 01 mars au 30 avril 2018</a:t>
            </a:r>
          </a:p>
          <a:p>
            <a:pPr lvl="1"/>
            <a:endParaRPr lang="fr-CA" sz="2000" dirty="0">
              <a:solidFill>
                <a:srgbClr val="002060"/>
              </a:solidFill>
              <a:cs typeface="Arial" panose="020B0604020202020204" pitchFamily="34" charset="0"/>
            </a:endParaRPr>
          </a:p>
          <a:p>
            <a:pPr marL="214313" indent="-214313">
              <a:buFont typeface="Wingdings" panose="05000000000000000000" pitchFamily="2" charset="2"/>
              <a:buChar char="q"/>
            </a:pPr>
            <a:r>
              <a:rPr lang="fr-CA" sz="2000" b="1" dirty="0" smtClean="0">
                <a:solidFill>
                  <a:srgbClr val="002060"/>
                </a:solidFill>
                <a:cs typeface="Arial" panose="020B0604020202020204" pitchFamily="34" charset="0"/>
              </a:rPr>
              <a:t>Trois questionnaires  </a:t>
            </a:r>
          </a:p>
          <a:p>
            <a:r>
              <a:rPr lang="fr-CA" sz="2000" b="1" dirty="0" smtClean="0">
                <a:solidFill>
                  <a:srgbClr val="002060"/>
                </a:solidFill>
                <a:cs typeface="Arial" panose="020B0604020202020204" pitchFamily="34" charset="0"/>
              </a:rPr>
              <a:t>     - </a:t>
            </a:r>
            <a:r>
              <a:rPr lang="fr-CA" sz="2000" dirty="0" smtClean="0">
                <a:solidFill>
                  <a:srgbClr val="002060"/>
                </a:solidFill>
                <a:cs typeface="Arial" panose="020B0604020202020204" pitchFamily="34" charset="0"/>
              </a:rPr>
              <a:t>Utilisateurs actuels d’opioïdes</a:t>
            </a:r>
          </a:p>
          <a:p>
            <a:r>
              <a:rPr lang="fr-CA" sz="2000" b="1" dirty="0">
                <a:solidFill>
                  <a:srgbClr val="002060"/>
                </a:solidFill>
                <a:cs typeface="Arial" panose="020B0604020202020204" pitchFamily="34" charset="0"/>
              </a:rPr>
              <a:t> </a:t>
            </a:r>
            <a:r>
              <a:rPr lang="fr-CA" sz="2000" b="1" dirty="0" smtClean="0">
                <a:solidFill>
                  <a:srgbClr val="002060"/>
                </a:solidFill>
                <a:cs typeface="Arial" panose="020B0604020202020204" pitchFamily="34" charset="0"/>
              </a:rPr>
              <a:t>    - </a:t>
            </a:r>
            <a:r>
              <a:rPr lang="fr-CA" sz="2000" dirty="0" smtClean="0">
                <a:solidFill>
                  <a:srgbClr val="002060"/>
                </a:solidFill>
                <a:cs typeface="Arial" panose="020B0604020202020204" pitchFamily="34" charset="0"/>
              </a:rPr>
              <a:t>Utilisateurs intermittents (ont cessé dans les 12 derniers mois)</a:t>
            </a:r>
          </a:p>
          <a:p>
            <a:r>
              <a:rPr lang="fr-CA" sz="2000" b="1" dirty="0">
                <a:solidFill>
                  <a:srgbClr val="002060"/>
                </a:solidFill>
                <a:cs typeface="Arial" panose="020B0604020202020204" pitchFamily="34" charset="0"/>
              </a:rPr>
              <a:t> </a:t>
            </a:r>
            <a:r>
              <a:rPr lang="fr-CA" sz="2000" b="1" dirty="0" smtClean="0">
                <a:solidFill>
                  <a:srgbClr val="002060"/>
                </a:solidFill>
                <a:cs typeface="Arial" panose="020B0604020202020204" pitchFamily="34" charset="0"/>
              </a:rPr>
              <a:t>    </a:t>
            </a:r>
            <a:r>
              <a:rPr lang="fr-CA" sz="2000" dirty="0" smtClean="0">
                <a:solidFill>
                  <a:srgbClr val="002060"/>
                </a:solidFill>
                <a:cs typeface="Arial" panose="020B0604020202020204" pitchFamily="34" charset="0"/>
              </a:rPr>
              <a:t>- Non-utilisateurs dans les 12 derniers mois</a:t>
            </a:r>
          </a:p>
          <a:p>
            <a:r>
              <a:rPr lang="fr-CA" sz="2000" dirty="0" smtClean="0">
                <a:solidFill>
                  <a:srgbClr val="002060"/>
                </a:solidFill>
                <a:cs typeface="Arial" panose="020B0604020202020204" pitchFamily="34" charset="0"/>
              </a:rPr>
              <a:t>           	</a:t>
            </a:r>
            <a:endParaRPr lang="fr-CA" sz="2000" dirty="0">
              <a:solidFill>
                <a:srgbClr val="002060"/>
              </a:solidFill>
              <a:cs typeface="Arial" panose="020B0604020202020204" pitchFamily="34" charset="0"/>
            </a:endParaRPr>
          </a:p>
          <a:p>
            <a:pPr marL="214313" indent="-214313">
              <a:buFont typeface="Wingdings" panose="05000000000000000000" pitchFamily="2" charset="2"/>
              <a:buChar char="q"/>
            </a:pPr>
            <a:r>
              <a:rPr lang="fr-CA" sz="2000" b="1" dirty="0">
                <a:solidFill>
                  <a:srgbClr val="002060"/>
                </a:solidFill>
                <a:cs typeface="Arial" panose="020B0604020202020204" pitchFamily="34" charset="0"/>
              </a:rPr>
              <a:t>Canaux de diffusion du sondage à large échelle</a:t>
            </a:r>
            <a:r>
              <a:rPr lang="fr-CA" sz="2000" dirty="0">
                <a:solidFill>
                  <a:srgbClr val="002060"/>
                </a:solidFill>
                <a:cs typeface="Arial" panose="020B0604020202020204" pitchFamily="34" charset="0"/>
              </a:rPr>
              <a:t>: associations ou réseaux de patients, groupes d’entraide, institutions et établissements de santé, cliniques de douleur, réseaux sociaux, journaux papiers, etc.</a:t>
            </a:r>
          </a:p>
        </p:txBody>
      </p:sp>
    </p:spTree>
    <p:extLst>
      <p:ext uri="{BB962C8B-B14F-4D97-AF65-F5344CB8AC3E}">
        <p14:creationId xmlns:p14="http://schemas.microsoft.com/office/powerpoint/2010/main" val="8609600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2774373" y="1103302"/>
            <a:ext cx="3595255" cy="369332"/>
          </a:xfrm>
          <a:prstGeom prst="rect">
            <a:avLst/>
          </a:prstGeom>
          <a:noFill/>
        </p:spPr>
        <p:txBody>
          <a:bodyPr wrap="square" rtlCol="0">
            <a:spAutoFit/>
          </a:bodyPr>
          <a:lstStyle/>
          <a:p>
            <a:pPr algn="ctr"/>
            <a:r>
              <a:rPr lang="fr-CA" b="1" dirty="0">
                <a:solidFill>
                  <a:srgbClr val="002060"/>
                </a:solidFill>
                <a:latin typeface="Gill Sans MT" panose="020B0502020104020203" pitchFamily="34" charset="0"/>
              </a:rPr>
              <a:t>RÉSULTATS</a:t>
            </a:r>
          </a:p>
        </p:txBody>
      </p:sp>
      <p:pic>
        <p:nvPicPr>
          <p:cNvPr id="7" name="Image 6">
            <a:extLst>
              <a:ext uri="{FF2B5EF4-FFF2-40B4-BE49-F238E27FC236}">
                <a16:creationId xmlns:a16="http://schemas.microsoft.com/office/drawing/2014/main" id="{264B129E-27A4-4F8A-A0A8-748E74945A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0136" y="2409990"/>
            <a:ext cx="2549605" cy="1541621"/>
          </a:xfrm>
          <a:prstGeom prst="rect">
            <a:avLst/>
          </a:prstGeom>
        </p:spPr>
      </p:pic>
      <p:pic>
        <p:nvPicPr>
          <p:cNvPr id="9" name="Image 8">
            <a:extLst>
              <a:ext uri="{FF2B5EF4-FFF2-40B4-BE49-F238E27FC236}">
                <a16:creationId xmlns:a16="http://schemas.microsoft.com/office/drawing/2014/main" id="{1C1EBF0C-6E92-42EB-AC96-C1BFD7E3FB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671" y="2451423"/>
            <a:ext cx="3000375" cy="1500188"/>
          </a:xfrm>
          <a:prstGeom prst="rect">
            <a:avLst/>
          </a:prstGeom>
        </p:spPr>
      </p:pic>
      <p:sp>
        <p:nvSpPr>
          <p:cNvPr id="10" name="ZoneTexte 9">
            <a:extLst>
              <a:ext uri="{FF2B5EF4-FFF2-40B4-BE49-F238E27FC236}">
                <a16:creationId xmlns:a16="http://schemas.microsoft.com/office/drawing/2014/main" id="{679D6161-92F0-4EBC-8112-BEBC1DC132F7}"/>
              </a:ext>
            </a:extLst>
          </p:cNvPr>
          <p:cNvSpPr txBox="1"/>
          <p:nvPr/>
        </p:nvSpPr>
        <p:spPr>
          <a:xfrm>
            <a:off x="2371240" y="1587585"/>
            <a:ext cx="4730858" cy="1335256"/>
          </a:xfrm>
          <a:prstGeom prst="cloud">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CA" sz="2400" b="1" dirty="0" smtClean="0">
                <a:solidFill>
                  <a:srgbClr val="C00000"/>
                </a:solidFill>
                <a:latin typeface="Arial" panose="020B0604020202020204" pitchFamily="34" charset="0"/>
                <a:cs typeface="Arial" panose="020B0604020202020204" pitchFamily="34" charset="0"/>
              </a:rPr>
              <a:t>1375 </a:t>
            </a:r>
            <a:endParaRPr lang="fr-CA" sz="2400" b="1" dirty="0">
              <a:solidFill>
                <a:srgbClr val="C00000"/>
              </a:solidFill>
              <a:latin typeface="Arial" panose="020B0604020202020204" pitchFamily="34" charset="0"/>
              <a:cs typeface="Arial" panose="020B0604020202020204" pitchFamily="34" charset="0"/>
            </a:endParaRPr>
          </a:p>
          <a:p>
            <a:pPr algn="ctr"/>
            <a:r>
              <a:rPr lang="fr-CA" sz="1350" b="1" dirty="0">
                <a:solidFill>
                  <a:srgbClr val="C00000"/>
                </a:solidFill>
                <a:latin typeface="Arial" panose="020B0604020202020204" pitchFamily="34" charset="0"/>
                <a:cs typeface="Arial" panose="020B0604020202020204" pitchFamily="34" charset="0"/>
              </a:rPr>
              <a:t>PARTICIPANTS DANS LES DEUX PROVINCES</a:t>
            </a:r>
          </a:p>
        </p:txBody>
      </p:sp>
      <p:graphicFrame>
        <p:nvGraphicFramePr>
          <p:cNvPr id="12" name="Tableau 11">
            <a:extLst>
              <a:ext uri="{FF2B5EF4-FFF2-40B4-BE49-F238E27FC236}">
                <a16:creationId xmlns:a16="http://schemas.microsoft.com/office/drawing/2014/main" id="{6E84482B-BAD1-4059-9426-FE209DC4C3C0}"/>
              </a:ext>
            </a:extLst>
          </p:cNvPr>
          <p:cNvGraphicFramePr>
            <a:graphicFrameLocks noGrp="1"/>
          </p:cNvGraphicFramePr>
          <p:nvPr>
            <p:extLst>
              <p:ext uri="{D42A27DB-BD31-4B8C-83A1-F6EECF244321}">
                <p14:modId xmlns:p14="http://schemas.microsoft.com/office/powerpoint/2010/main" val="1756396683"/>
              </p:ext>
            </p:extLst>
          </p:nvPr>
        </p:nvGraphicFramePr>
        <p:xfrm>
          <a:off x="720672" y="4089644"/>
          <a:ext cx="7549068" cy="1463040"/>
        </p:xfrm>
        <a:graphic>
          <a:graphicData uri="http://schemas.openxmlformats.org/drawingml/2006/table">
            <a:tbl>
              <a:tblPr firstRow="1" bandRow="1">
                <a:tableStyleId>{21E4AEA4-8DFA-4A89-87EB-49C32662AFE0}</a:tableStyleId>
              </a:tblPr>
              <a:tblGrid>
                <a:gridCol w="1979120">
                  <a:extLst>
                    <a:ext uri="{9D8B030D-6E8A-4147-A177-3AD203B41FA5}">
                      <a16:colId xmlns:a16="http://schemas.microsoft.com/office/drawing/2014/main" val="3307343966"/>
                    </a:ext>
                  </a:extLst>
                </a:gridCol>
                <a:gridCol w="3960440">
                  <a:extLst>
                    <a:ext uri="{9D8B030D-6E8A-4147-A177-3AD203B41FA5}">
                      <a16:colId xmlns:a16="http://schemas.microsoft.com/office/drawing/2014/main" val="2605703336"/>
                    </a:ext>
                  </a:extLst>
                </a:gridCol>
                <a:gridCol w="1609508">
                  <a:extLst>
                    <a:ext uri="{9D8B030D-6E8A-4147-A177-3AD203B41FA5}">
                      <a16:colId xmlns:a16="http://schemas.microsoft.com/office/drawing/2014/main" val="4220176551"/>
                    </a:ext>
                  </a:extLst>
                </a:gridCol>
              </a:tblGrid>
              <a:tr h="617220">
                <a:tc>
                  <a:txBody>
                    <a:bodyPr/>
                    <a:lstStyle/>
                    <a:p>
                      <a:r>
                        <a:rPr lang="fr-CA" sz="1800" dirty="0" smtClean="0">
                          <a:latin typeface="Arial" panose="020B0604020202020204" pitchFamily="34" charset="0"/>
                          <a:cs typeface="Arial" panose="020B0604020202020204" pitchFamily="34" charset="0"/>
                        </a:rPr>
                        <a:t>1071</a:t>
                      </a:r>
                      <a:endParaRPr lang="fr-CA" sz="1800" dirty="0">
                        <a:latin typeface="Arial" panose="020B0604020202020204" pitchFamily="34" charset="0"/>
                        <a:cs typeface="Arial" panose="020B0604020202020204" pitchFamily="34" charset="0"/>
                      </a:endParaRPr>
                    </a:p>
                  </a:txBody>
                  <a:tcPr marL="68580" marR="68580" marT="34290" marB="34290" anchor="ctr"/>
                </a:tc>
                <a:tc>
                  <a:txBody>
                    <a:bodyPr/>
                    <a:lstStyle/>
                    <a:p>
                      <a:pPr algn="ctr"/>
                      <a:r>
                        <a:rPr lang="fr-CA" sz="1800" dirty="0">
                          <a:latin typeface="Arial" panose="020B0604020202020204" pitchFamily="34" charset="0"/>
                          <a:cs typeface="Arial" panose="020B0604020202020204" pitchFamily="34" charset="0"/>
                        </a:rPr>
                        <a:t>Total des participants par province</a:t>
                      </a:r>
                    </a:p>
                  </a:txBody>
                  <a:tcPr marL="68580" marR="68580" marT="34290" marB="34290"/>
                </a:tc>
                <a:tc>
                  <a:txBody>
                    <a:bodyPr/>
                    <a:lstStyle/>
                    <a:p>
                      <a:pPr algn="r"/>
                      <a:r>
                        <a:rPr lang="fr-CA" sz="1800" dirty="0" smtClean="0">
                          <a:latin typeface="Arial" panose="020B0604020202020204" pitchFamily="34" charset="0"/>
                          <a:cs typeface="Arial" panose="020B0604020202020204" pitchFamily="34" charset="0"/>
                        </a:rPr>
                        <a:t>304</a:t>
                      </a:r>
                      <a:endParaRPr lang="fr-CA" sz="1800" dirty="0">
                        <a:latin typeface="Arial" panose="020B0604020202020204" pitchFamily="34" charset="0"/>
                        <a:cs typeface="Arial" panose="020B0604020202020204" pitchFamily="34" charset="0"/>
                      </a:endParaRPr>
                    </a:p>
                  </a:txBody>
                  <a:tcPr marL="68580" marR="68580" marT="34290" marB="34290" anchor="ctr"/>
                </a:tc>
                <a:extLst>
                  <a:ext uri="{0D108BD9-81ED-4DB2-BD59-A6C34878D82A}">
                    <a16:rowId xmlns:a16="http://schemas.microsoft.com/office/drawing/2014/main" val="3388443023"/>
                  </a:ext>
                </a:extLst>
              </a:tr>
              <a:tr h="278130">
                <a:tc>
                  <a:txBody>
                    <a:bodyPr/>
                    <a:lstStyle/>
                    <a:p>
                      <a:r>
                        <a:rPr lang="fr-CA" sz="1400" b="1" dirty="0" smtClean="0">
                          <a:solidFill>
                            <a:srgbClr val="002060"/>
                          </a:solidFill>
                          <a:latin typeface="Arial" panose="020B0604020202020204" pitchFamily="34" charset="0"/>
                          <a:cs typeface="Arial" panose="020B0604020202020204" pitchFamily="34" charset="0"/>
                        </a:rPr>
                        <a:t>533 </a:t>
                      </a:r>
                      <a:r>
                        <a:rPr lang="fr-CA" sz="1400" b="1" baseline="0" dirty="0" smtClean="0">
                          <a:solidFill>
                            <a:srgbClr val="002060"/>
                          </a:solidFill>
                          <a:latin typeface="Arial" panose="020B0604020202020204" pitchFamily="34" charset="0"/>
                          <a:cs typeface="Arial" panose="020B0604020202020204" pitchFamily="34" charset="0"/>
                        </a:rPr>
                        <a:t>(49,8%</a:t>
                      </a:r>
                      <a:r>
                        <a:rPr lang="fr-CA" sz="1400" b="1" dirty="0" smtClean="0">
                          <a:solidFill>
                            <a:srgbClr val="002060"/>
                          </a:solidFill>
                          <a:latin typeface="Arial" panose="020B0604020202020204" pitchFamily="34" charset="0"/>
                          <a:cs typeface="Arial" panose="020B0604020202020204" pitchFamily="34" charset="0"/>
                        </a:rPr>
                        <a:t>)</a:t>
                      </a:r>
                      <a:endParaRPr lang="fr-CA" sz="1400" b="1" dirty="0">
                        <a:solidFill>
                          <a:srgbClr val="002060"/>
                        </a:solidFill>
                        <a:latin typeface="Arial" panose="020B0604020202020204" pitchFamily="34" charset="0"/>
                        <a:cs typeface="Arial" panose="020B0604020202020204" pitchFamily="34" charset="0"/>
                      </a:endParaRPr>
                    </a:p>
                  </a:txBody>
                  <a:tcPr marL="68580" marR="68580" marT="34290" marB="34290"/>
                </a:tc>
                <a:tc>
                  <a:txBody>
                    <a:bodyPr/>
                    <a:lstStyle/>
                    <a:p>
                      <a:pPr algn="ctr"/>
                      <a:r>
                        <a:rPr lang="fr-CA" sz="1400" b="1" dirty="0">
                          <a:solidFill>
                            <a:srgbClr val="002060"/>
                          </a:solidFill>
                          <a:latin typeface="Arial" panose="020B0604020202020204" pitchFamily="34" charset="0"/>
                          <a:cs typeface="Arial" panose="020B0604020202020204" pitchFamily="34" charset="0"/>
                        </a:rPr>
                        <a:t>Utilisateurs actuels d’opioïdes</a:t>
                      </a:r>
                    </a:p>
                  </a:txBody>
                  <a:tcPr marL="68580" marR="68580" marT="34290" marB="34290"/>
                </a:tc>
                <a:tc>
                  <a:txBody>
                    <a:bodyPr/>
                    <a:lstStyle/>
                    <a:p>
                      <a:pPr algn="r"/>
                      <a:r>
                        <a:rPr lang="fr-CA" sz="1400" b="1" dirty="0" smtClean="0">
                          <a:solidFill>
                            <a:srgbClr val="002060"/>
                          </a:solidFill>
                          <a:latin typeface="Arial" panose="020B0604020202020204" pitchFamily="34" charset="0"/>
                          <a:cs typeface="Arial" panose="020B0604020202020204" pitchFamily="34" charset="0"/>
                        </a:rPr>
                        <a:t>171 </a:t>
                      </a:r>
                      <a:r>
                        <a:rPr lang="fr-CA" sz="1400" b="1" dirty="0">
                          <a:solidFill>
                            <a:srgbClr val="002060"/>
                          </a:solidFill>
                          <a:latin typeface="Arial" panose="020B0604020202020204" pitchFamily="34" charset="0"/>
                          <a:cs typeface="Arial" panose="020B0604020202020204" pitchFamily="34" charset="0"/>
                        </a:rPr>
                        <a:t>(</a:t>
                      </a:r>
                      <a:r>
                        <a:rPr lang="fr-CA" sz="1400" b="1" dirty="0" smtClean="0">
                          <a:solidFill>
                            <a:srgbClr val="002060"/>
                          </a:solidFill>
                          <a:latin typeface="Arial" panose="020B0604020202020204" pitchFamily="34" charset="0"/>
                          <a:cs typeface="Arial" panose="020B0604020202020204" pitchFamily="34" charset="0"/>
                        </a:rPr>
                        <a:t>56,3%)</a:t>
                      </a:r>
                      <a:endParaRPr lang="fr-CA" sz="1400" b="1" dirty="0">
                        <a:solidFill>
                          <a:srgbClr val="002060"/>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695170969"/>
                  </a:ext>
                </a:extLst>
              </a:tr>
              <a:tr h="278130">
                <a:tc>
                  <a:txBody>
                    <a:bodyPr/>
                    <a:lstStyle/>
                    <a:p>
                      <a:r>
                        <a:rPr lang="fr-CA" sz="1400" b="1" dirty="0" smtClean="0">
                          <a:solidFill>
                            <a:srgbClr val="002060"/>
                          </a:solidFill>
                          <a:latin typeface="Arial" panose="020B0604020202020204" pitchFamily="34" charset="0"/>
                          <a:cs typeface="Arial" panose="020B0604020202020204" pitchFamily="34" charset="0"/>
                        </a:rPr>
                        <a:t>147 </a:t>
                      </a:r>
                      <a:r>
                        <a:rPr lang="fr-CA" sz="1400" b="1" dirty="0">
                          <a:solidFill>
                            <a:srgbClr val="002060"/>
                          </a:solidFill>
                          <a:latin typeface="Arial" panose="020B0604020202020204" pitchFamily="34" charset="0"/>
                          <a:cs typeface="Arial" panose="020B0604020202020204" pitchFamily="34" charset="0"/>
                        </a:rPr>
                        <a:t>(</a:t>
                      </a:r>
                      <a:r>
                        <a:rPr lang="fr-CA" sz="1400" b="1" dirty="0" smtClean="0">
                          <a:solidFill>
                            <a:srgbClr val="002060"/>
                          </a:solidFill>
                          <a:latin typeface="Arial" panose="020B0604020202020204" pitchFamily="34" charset="0"/>
                          <a:cs typeface="Arial" panose="020B0604020202020204" pitchFamily="34" charset="0"/>
                        </a:rPr>
                        <a:t>13,7%)</a:t>
                      </a:r>
                      <a:endParaRPr lang="fr-CA" sz="1400" b="1" dirty="0">
                        <a:solidFill>
                          <a:srgbClr val="002060"/>
                        </a:solidFill>
                        <a:latin typeface="Arial" panose="020B0604020202020204" pitchFamily="34" charset="0"/>
                        <a:cs typeface="Arial" panose="020B0604020202020204" pitchFamily="34" charset="0"/>
                      </a:endParaRPr>
                    </a:p>
                  </a:txBody>
                  <a:tcPr marL="68580" marR="68580" marT="34290" marB="34290"/>
                </a:tc>
                <a:tc>
                  <a:txBody>
                    <a:bodyPr/>
                    <a:lstStyle/>
                    <a:p>
                      <a:pPr algn="ctr"/>
                      <a:r>
                        <a:rPr lang="fr-CA" sz="1400" b="1" dirty="0">
                          <a:solidFill>
                            <a:srgbClr val="002060"/>
                          </a:solidFill>
                          <a:latin typeface="Arial" panose="020B0604020202020204" pitchFamily="34" charset="0"/>
                          <a:cs typeface="Arial" panose="020B0604020202020204" pitchFamily="34" charset="0"/>
                        </a:rPr>
                        <a:t>Utilisateurs intermittents d’opioïdes</a:t>
                      </a:r>
                    </a:p>
                  </a:txBody>
                  <a:tcPr marL="68580" marR="68580" marT="34290" marB="34290"/>
                </a:tc>
                <a:tc>
                  <a:txBody>
                    <a:bodyPr/>
                    <a:lstStyle/>
                    <a:p>
                      <a:pPr algn="r"/>
                      <a:r>
                        <a:rPr lang="fr-CA" sz="1400" b="1" dirty="0">
                          <a:solidFill>
                            <a:srgbClr val="002060"/>
                          </a:solidFill>
                          <a:latin typeface="Arial" panose="020B0604020202020204" pitchFamily="34" charset="0"/>
                          <a:cs typeface="Arial" panose="020B0604020202020204" pitchFamily="34" charset="0"/>
                        </a:rPr>
                        <a:t>58 (</a:t>
                      </a:r>
                      <a:r>
                        <a:rPr lang="fr-CA" sz="1400" b="1" dirty="0" smtClean="0">
                          <a:solidFill>
                            <a:srgbClr val="002060"/>
                          </a:solidFill>
                          <a:latin typeface="Arial" panose="020B0604020202020204" pitchFamily="34" charset="0"/>
                          <a:cs typeface="Arial" panose="020B0604020202020204" pitchFamily="34" charset="0"/>
                        </a:rPr>
                        <a:t>19,0%)</a:t>
                      </a:r>
                      <a:endParaRPr lang="fr-CA" sz="1400" b="1" dirty="0">
                        <a:solidFill>
                          <a:srgbClr val="002060"/>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4112972684"/>
                  </a:ext>
                </a:extLst>
              </a:tr>
              <a:tr h="278130">
                <a:tc>
                  <a:txBody>
                    <a:bodyPr/>
                    <a:lstStyle/>
                    <a:p>
                      <a:r>
                        <a:rPr lang="fr-CA" sz="1400" b="1" dirty="0" smtClean="0">
                          <a:solidFill>
                            <a:srgbClr val="002060"/>
                          </a:solidFill>
                          <a:latin typeface="Arial" panose="020B0604020202020204" pitchFamily="34" charset="0"/>
                          <a:cs typeface="Arial" panose="020B0604020202020204" pitchFamily="34" charset="0"/>
                        </a:rPr>
                        <a:t>391 </a:t>
                      </a:r>
                      <a:r>
                        <a:rPr lang="fr-CA" sz="1400" b="1" dirty="0">
                          <a:solidFill>
                            <a:srgbClr val="002060"/>
                          </a:solidFill>
                          <a:latin typeface="Arial" panose="020B0604020202020204" pitchFamily="34" charset="0"/>
                          <a:cs typeface="Arial" panose="020B0604020202020204" pitchFamily="34" charset="0"/>
                        </a:rPr>
                        <a:t>(</a:t>
                      </a:r>
                      <a:r>
                        <a:rPr lang="fr-CA" sz="1400" b="1" dirty="0" smtClean="0">
                          <a:solidFill>
                            <a:srgbClr val="002060"/>
                          </a:solidFill>
                          <a:latin typeface="Arial" panose="020B0604020202020204" pitchFamily="34" charset="0"/>
                          <a:cs typeface="Arial" panose="020B0604020202020204" pitchFamily="34" charset="0"/>
                        </a:rPr>
                        <a:t>36,5 </a:t>
                      </a:r>
                      <a:r>
                        <a:rPr lang="fr-CA" sz="1400" b="1" dirty="0">
                          <a:solidFill>
                            <a:srgbClr val="002060"/>
                          </a:solidFill>
                          <a:latin typeface="Arial" panose="020B0604020202020204" pitchFamily="34" charset="0"/>
                          <a:cs typeface="Arial" panose="020B0604020202020204" pitchFamily="34" charset="0"/>
                        </a:rPr>
                        <a:t>%)</a:t>
                      </a:r>
                    </a:p>
                  </a:txBody>
                  <a:tcPr marL="68580" marR="68580" marT="34290" marB="34290"/>
                </a:tc>
                <a:tc>
                  <a:txBody>
                    <a:bodyPr/>
                    <a:lstStyle/>
                    <a:p>
                      <a:pPr algn="ctr"/>
                      <a:r>
                        <a:rPr lang="fr-CA" sz="1400" b="1" dirty="0">
                          <a:solidFill>
                            <a:srgbClr val="002060"/>
                          </a:solidFill>
                          <a:latin typeface="Arial" panose="020B0604020202020204" pitchFamily="34" charset="0"/>
                          <a:cs typeface="Arial" panose="020B0604020202020204" pitchFamily="34" charset="0"/>
                        </a:rPr>
                        <a:t>Non-utilisateurs d’opioïdes</a:t>
                      </a:r>
                    </a:p>
                  </a:txBody>
                  <a:tcPr marL="68580" marR="68580" marT="34290" marB="34290"/>
                </a:tc>
                <a:tc>
                  <a:txBody>
                    <a:bodyPr/>
                    <a:lstStyle/>
                    <a:p>
                      <a:pPr algn="r"/>
                      <a:r>
                        <a:rPr lang="fr-CA" sz="1400" b="1" dirty="0" smtClean="0">
                          <a:solidFill>
                            <a:srgbClr val="002060"/>
                          </a:solidFill>
                          <a:latin typeface="Arial" panose="020B0604020202020204" pitchFamily="34" charset="0"/>
                          <a:cs typeface="Arial" panose="020B0604020202020204" pitchFamily="34" charset="0"/>
                        </a:rPr>
                        <a:t>75 </a:t>
                      </a:r>
                      <a:r>
                        <a:rPr lang="fr-CA" sz="1400" b="1" dirty="0">
                          <a:solidFill>
                            <a:srgbClr val="002060"/>
                          </a:solidFill>
                          <a:latin typeface="Arial" panose="020B0604020202020204" pitchFamily="34" charset="0"/>
                          <a:cs typeface="Arial" panose="020B0604020202020204" pitchFamily="34" charset="0"/>
                        </a:rPr>
                        <a:t>(</a:t>
                      </a:r>
                      <a:r>
                        <a:rPr lang="fr-CA" sz="1400" b="1" dirty="0" smtClean="0">
                          <a:solidFill>
                            <a:srgbClr val="002060"/>
                          </a:solidFill>
                          <a:latin typeface="Arial" panose="020B0604020202020204" pitchFamily="34" charset="0"/>
                          <a:cs typeface="Arial" panose="020B0604020202020204" pitchFamily="34" charset="0"/>
                        </a:rPr>
                        <a:t>24,7%)</a:t>
                      </a:r>
                      <a:endParaRPr lang="fr-CA" sz="1400" b="1" dirty="0">
                        <a:solidFill>
                          <a:srgbClr val="002060"/>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822275588"/>
                  </a:ext>
                </a:extLst>
              </a:tr>
            </a:tbl>
          </a:graphicData>
        </a:graphic>
      </p:graphicFrame>
    </p:spTree>
    <p:extLst>
      <p:ext uri="{BB962C8B-B14F-4D97-AF65-F5344CB8AC3E}">
        <p14:creationId xmlns:p14="http://schemas.microsoft.com/office/powerpoint/2010/main" val="32436938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C0A273E-D5F9-46FD-8A26-989031B55FC8}"/>
              </a:ext>
            </a:extLst>
          </p:cNvPr>
          <p:cNvSpPr txBox="1"/>
          <p:nvPr/>
        </p:nvSpPr>
        <p:spPr>
          <a:xfrm>
            <a:off x="288998" y="1202846"/>
            <a:ext cx="8670431" cy="30008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CA" sz="1350" b="1" dirty="0">
                <a:solidFill>
                  <a:srgbClr val="C00000"/>
                </a:solidFill>
                <a:latin typeface="Arial" panose="020B0604020202020204" pitchFamily="34" charset="0"/>
                <a:cs typeface="Arial" panose="020B0604020202020204" pitchFamily="34" charset="0"/>
              </a:rPr>
              <a:t>Caractéristiques des participants </a:t>
            </a:r>
            <a:r>
              <a:rPr lang="fr-CA" sz="1350" b="1" dirty="0" smtClean="0">
                <a:solidFill>
                  <a:srgbClr val="C00000"/>
                </a:solidFill>
                <a:latin typeface="Arial" panose="020B0604020202020204" pitchFamily="34" charset="0"/>
                <a:cs typeface="Arial" panose="020B0604020202020204" pitchFamily="34" charset="0"/>
              </a:rPr>
              <a:t> (N = 1375)</a:t>
            </a:r>
            <a:endParaRPr lang="fr-CA" sz="1350" b="1" dirty="0">
              <a:solidFill>
                <a:srgbClr val="C00000"/>
              </a:solidFill>
              <a:latin typeface="Arial" panose="020B0604020202020204" pitchFamily="34" charset="0"/>
              <a:cs typeface="Arial" panose="020B0604020202020204" pitchFamily="34" charset="0"/>
            </a:endParaRPr>
          </a:p>
        </p:txBody>
      </p:sp>
      <p:pic>
        <p:nvPicPr>
          <p:cNvPr id="3" name="Image 2">
            <a:extLst>
              <a:ext uri="{FF2B5EF4-FFF2-40B4-BE49-F238E27FC236}">
                <a16:creationId xmlns:a16="http://schemas.microsoft.com/office/drawing/2014/main" id="{52EA9745-5293-41C8-892B-363AE691F78A}"/>
              </a:ext>
            </a:extLst>
          </p:cNvPr>
          <p:cNvPicPr>
            <a:picLocks noChangeAspect="1"/>
          </p:cNvPicPr>
          <p:nvPr/>
        </p:nvPicPr>
        <p:blipFill>
          <a:blip r:embed="rId2"/>
          <a:stretch>
            <a:fillRect/>
          </a:stretch>
        </p:blipFill>
        <p:spPr>
          <a:xfrm>
            <a:off x="3369468" y="2265828"/>
            <a:ext cx="1350000" cy="1350000"/>
          </a:xfrm>
          <a:prstGeom prst="rect">
            <a:avLst/>
          </a:prstGeom>
        </p:spPr>
      </p:pic>
      <p:pic>
        <p:nvPicPr>
          <p:cNvPr id="4" name="Image 3">
            <a:extLst>
              <a:ext uri="{FF2B5EF4-FFF2-40B4-BE49-F238E27FC236}">
                <a16:creationId xmlns:a16="http://schemas.microsoft.com/office/drawing/2014/main" id="{18B073CC-68E2-4C61-A268-DD9B06890A2D}"/>
              </a:ext>
            </a:extLst>
          </p:cNvPr>
          <p:cNvPicPr>
            <a:picLocks noChangeAspect="1"/>
          </p:cNvPicPr>
          <p:nvPr/>
        </p:nvPicPr>
        <p:blipFill>
          <a:blip r:embed="rId3"/>
          <a:stretch>
            <a:fillRect/>
          </a:stretch>
        </p:blipFill>
        <p:spPr>
          <a:xfrm>
            <a:off x="4207787" y="1797799"/>
            <a:ext cx="1350000" cy="1350000"/>
          </a:xfrm>
          <a:prstGeom prst="rect">
            <a:avLst/>
          </a:prstGeom>
        </p:spPr>
      </p:pic>
      <p:sp>
        <p:nvSpPr>
          <p:cNvPr id="5" name="ZoneTexte 4">
            <a:extLst>
              <a:ext uri="{FF2B5EF4-FFF2-40B4-BE49-F238E27FC236}">
                <a16:creationId xmlns:a16="http://schemas.microsoft.com/office/drawing/2014/main" id="{61D5DD17-011F-4B7C-9A50-083925ED3F5E}"/>
              </a:ext>
            </a:extLst>
          </p:cNvPr>
          <p:cNvSpPr txBox="1"/>
          <p:nvPr/>
        </p:nvSpPr>
        <p:spPr>
          <a:xfrm>
            <a:off x="3803781" y="2495882"/>
            <a:ext cx="616643" cy="323165"/>
          </a:xfrm>
          <a:prstGeom prst="rect">
            <a:avLst/>
          </a:prstGeom>
          <a:noFill/>
        </p:spPr>
        <p:txBody>
          <a:bodyPr wrap="square" rtlCol="0">
            <a:spAutoFit/>
          </a:bodyPr>
          <a:lstStyle/>
          <a:p>
            <a:r>
              <a:rPr lang="fr-CA" sz="1500" b="1" dirty="0" smtClean="0">
                <a:solidFill>
                  <a:srgbClr val="C00000"/>
                </a:solidFill>
                <a:latin typeface="Arial" panose="020B0604020202020204" pitchFamily="34" charset="0"/>
                <a:cs typeface="Arial" panose="020B0604020202020204" pitchFamily="34" charset="0"/>
              </a:rPr>
              <a:t>80%</a:t>
            </a:r>
            <a:endParaRPr lang="fr-CA" sz="1500" b="1" dirty="0">
              <a:solidFill>
                <a:srgbClr val="C00000"/>
              </a:solidFill>
              <a:latin typeface="Arial" panose="020B0604020202020204" pitchFamily="34" charset="0"/>
              <a:cs typeface="Arial" panose="020B0604020202020204" pitchFamily="34" charset="0"/>
            </a:endParaRPr>
          </a:p>
        </p:txBody>
      </p:sp>
      <p:sp>
        <p:nvSpPr>
          <p:cNvPr id="6" name="ZoneTexte 5">
            <a:extLst>
              <a:ext uri="{FF2B5EF4-FFF2-40B4-BE49-F238E27FC236}">
                <a16:creationId xmlns:a16="http://schemas.microsoft.com/office/drawing/2014/main" id="{415C5AF1-964A-4498-B303-A4FBFB9E3BA7}"/>
              </a:ext>
            </a:extLst>
          </p:cNvPr>
          <p:cNvSpPr txBox="1"/>
          <p:nvPr/>
        </p:nvSpPr>
        <p:spPr>
          <a:xfrm>
            <a:off x="4487114" y="2472799"/>
            <a:ext cx="616643" cy="323165"/>
          </a:xfrm>
          <a:prstGeom prst="rect">
            <a:avLst/>
          </a:prstGeom>
          <a:noFill/>
        </p:spPr>
        <p:txBody>
          <a:bodyPr wrap="square" rtlCol="0">
            <a:spAutoFit/>
          </a:bodyPr>
          <a:lstStyle/>
          <a:p>
            <a:r>
              <a:rPr lang="fr-CA" sz="1500" b="1" dirty="0" smtClean="0">
                <a:solidFill>
                  <a:srgbClr val="C00000"/>
                </a:solidFill>
                <a:latin typeface="Arial" panose="020B0604020202020204" pitchFamily="34" charset="0"/>
                <a:cs typeface="Arial" panose="020B0604020202020204" pitchFamily="34" charset="0"/>
              </a:rPr>
              <a:t>20%</a:t>
            </a:r>
            <a:endParaRPr lang="fr-CA" sz="1500" b="1" dirty="0">
              <a:solidFill>
                <a:srgbClr val="C00000"/>
              </a:solidFill>
              <a:latin typeface="Arial" panose="020B0604020202020204" pitchFamily="34" charset="0"/>
              <a:cs typeface="Arial" panose="020B0604020202020204" pitchFamily="34" charset="0"/>
            </a:endParaRPr>
          </a:p>
        </p:txBody>
      </p:sp>
      <p:pic>
        <p:nvPicPr>
          <p:cNvPr id="7" name="Image 6">
            <a:extLst>
              <a:ext uri="{FF2B5EF4-FFF2-40B4-BE49-F238E27FC236}">
                <a16:creationId xmlns:a16="http://schemas.microsoft.com/office/drawing/2014/main" id="{04CBBC5A-5EB2-4962-9E98-BB780AFE6B8F}"/>
              </a:ext>
            </a:extLst>
          </p:cNvPr>
          <p:cNvPicPr>
            <a:picLocks noChangeAspect="1"/>
          </p:cNvPicPr>
          <p:nvPr/>
        </p:nvPicPr>
        <p:blipFill>
          <a:blip r:embed="rId4"/>
          <a:stretch>
            <a:fillRect/>
          </a:stretch>
        </p:blipFill>
        <p:spPr>
          <a:xfrm>
            <a:off x="6771112" y="1920608"/>
            <a:ext cx="1350000" cy="1350000"/>
          </a:xfrm>
          <a:prstGeom prst="rect">
            <a:avLst/>
          </a:prstGeom>
        </p:spPr>
      </p:pic>
      <p:sp>
        <p:nvSpPr>
          <p:cNvPr id="8" name="ZoneTexte 7">
            <a:extLst>
              <a:ext uri="{FF2B5EF4-FFF2-40B4-BE49-F238E27FC236}">
                <a16:creationId xmlns:a16="http://schemas.microsoft.com/office/drawing/2014/main" id="{D3BCEF42-3985-4428-BDD9-F4C80444D8AD}"/>
              </a:ext>
            </a:extLst>
          </p:cNvPr>
          <p:cNvSpPr txBox="1"/>
          <p:nvPr/>
        </p:nvSpPr>
        <p:spPr>
          <a:xfrm>
            <a:off x="6090834" y="3019941"/>
            <a:ext cx="2868596" cy="553998"/>
          </a:xfrm>
          <a:prstGeom prst="rect">
            <a:avLst/>
          </a:prstGeom>
          <a:noFill/>
        </p:spPr>
        <p:txBody>
          <a:bodyPr wrap="square" rtlCol="0">
            <a:spAutoFit/>
          </a:bodyPr>
          <a:lstStyle/>
          <a:p>
            <a:pPr algn="ctr"/>
            <a:r>
              <a:rPr lang="fr-CA" sz="1500" dirty="0">
                <a:latin typeface="Gill Sans MT" panose="020B0502020104020203" pitchFamily="34" charset="0"/>
              </a:rPr>
              <a:t>Collège technique ou CEGEP</a:t>
            </a:r>
          </a:p>
          <a:p>
            <a:pPr algn="ctr"/>
            <a:r>
              <a:rPr lang="fr-CA" sz="1500" b="1" dirty="0" smtClean="0">
                <a:solidFill>
                  <a:srgbClr val="C00000"/>
                </a:solidFill>
                <a:latin typeface="Gill Sans MT" panose="020B0502020104020203" pitchFamily="34" charset="0"/>
              </a:rPr>
              <a:t>83,1%</a:t>
            </a:r>
            <a:endParaRPr lang="fr-CA" sz="1500" b="1" dirty="0">
              <a:solidFill>
                <a:srgbClr val="C00000"/>
              </a:solidFill>
              <a:latin typeface="Gill Sans MT" panose="020B0502020104020203" pitchFamily="34" charset="0"/>
            </a:endParaRPr>
          </a:p>
        </p:txBody>
      </p:sp>
      <p:sp>
        <p:nvSpPr>
          <p:cNvPr id="9" name="ZoneTexte 8">
            <a:extLst>
              <a:ext uri="{FF2B5EF4-FFF2-40B4-BE49-F238E27FC236}">
                <a16:creationId xmlns:a16="http://schemas.microsoft.com/office/drawing/2014/main" id="{14025CFB-FF9B-4388-AE35-4FAD6FE13130}"/>
              </a:ext>
            </a:extLst>
          </p:cNvPr>
          <p:cNvSpPr txBox="1"/>
          <p:nvPr/>
        </p:nvSpPr>
        <p:spPr>
          <a:xfrm>
            <a:off x="6300062" y="1837275"/>
            <a:ext cx="2336370" cy="300082"/>
          </a:xfrm>
          <a:prstGeom prst="rect">
            <a:avLst/>
          </a:prstGeom>
          <a:noFill/>
        </p:spPr>
        <p:txBody>
          <a:bodyPr wrap="square" rtlCol="0">
            <a:spAutoFit/>
          </a:bodyPr>
          <a:lstStyle/>
          <a:p>
            <a:r>
              <a:rPr lang="fr-CA" sz="1350" b="1" dirty="0">
                <a:solidFill>
                  <a:srgbClr val="0070C0"/>
                </a:solidFill>
                <a:latin typeface="Arial" panose="020B0604020202020204" pitchFamily="34" charset="0"/>
                <a:cs typeface="Arial" panose="020B0604020202020204" pitchFamily="34" charset="0"/>
              </a:rPr>
              <a:t>Niveau d’études complété </a:t>
            </a:r>
          </a:p>
        </p:txBody>
      </p:sp>
      <p:sp>
        <p:nvSpPr>
          <p:cNvPr id="10" name="ZoneTexte 9">
            <a:extLst>
              <a:ext uri="{FF2B5EF4-FFF2-40B4-BE49-F238E27FC236}">
                <a16:creationId xmlns:a16="http://schemas.microsoft.com/office/drawing/2014/main" id="{BC6E5B30-DE5A-47F4-9369-A3E4F2A44C85}"/>
              </a:ext>
            </a:extLst>
          </p:cNvPr>
          <p:cNvSpPr txBox="1"/>
          <p:nvPr/>
        </p:nvSpPr>
        <p:spPr>
          <a:xfrm>
            <a:off x="3956644" y="1837275"/>
            <a:ext cx="669603" cy="300082"/>
          </a:xfrm>
          <a:prstGeom prst="rect">
            <a:avLst/>
          </a:prstGeom>
          <a:noFill/>
        </p:spPr>
        <p:txBody>
          <a:bodyPr wrap="square" rtlCol="0">
            <a:spAutoFit/>
          </a:bodyPr>
          <a:lstStyle/>
          <a:p>
            <a:r>
              <a:rPr lang="fr-CA" sz="1350" b="1" dirty="0">
                <a:solidFill>
                  <a:srgbClr val="0070C0"/>
                </a:solidFill>
                <a:latin typeface="Arial" panose="020B0604020202020204" pitchFamily="34" charset="0"/>
                <a:cs typeface="Arial" panose="020B0604020202020204" pitchFamily="34" charset="0"/>
              </a:rPr>
              <a:t>Sexe </a:t>
            </a:r>
          </a:p>
        </p:txBody>
      </p:sp>
      <p:sp>
        <p:nvSpPr>
          <p:cNvPr id="11" name="ZoneTexte 10">
            <a:extLst>
              <a:ext uri="{FF2B5EF4-FFF2-40B4-BE49-F238E27FC236}">
                <a16:creationId xmlns:a16="http://schemas.microsoft.com/office/drawing/2014/main" id="{C57B76EA-0C43-4ED7-8540-1DD454BA0D28}"/>
              </a:ext>
            </a:extLst>
          </p:cNvPr>
          <p:cNvSpPr txBox="1"/>
          <p:nvPr/>
        </p:nvSpPr>
        <p:spPr>
          <a:xfrm>
            <a:off x="938575" y="1815865"/>
            <a:ext cx="1468712" cy="300082"/>
          </a:xfrm>
          <a:prstGeom prst="rect">
            <a:avLst/>
          </a:prstGeom>
          <a:noFill/>
        </p:spPr>
        <p:txBody>
          <a:bodyPr wrap="square" rtlCol="0">
            <a:spAutoFit/>
          </a:bodyPr>
          <a:lstStyle/>
          <a:p>
            <a:r>
              <a:rPr lang="fr-CA" sz="1350" b="1" dirty="0">
                <a:solidFill>
                  <a:srgbClr val="0070C0"/>
                </a:solidFill>
                <a:latin typeface="Arial" panose="020B0604020202020204" pitchFamily="34" charset="0"/>
                <a:cs typeface="Arial" panose="020B0604020202020204" pitchFamily="34" charset="0"/>
              </a:rPr>
              <a:t>Âge moyen </a:t>
            </a:r>
          </a:p>
        </p:txBody>
      </p:sp>
      <p:pic>
        <p:nvPicPr>
          <p:cNvPr id="12" name="Image 11">
            <a:extLst>
              <a:ext uri="{FF2B5EF4-FFF2-40B4-BE49-F238E27FC236}">
                <a16:creationId xmlns:a16="http://schemas.microsoft.com/office/drawing/2014/main" id="{AD4E5A91-191A-40DF-B88B-CCCE82A18036}"/>
              </a:ext>
            </a:extLst>
          </p:cNvPr>
          <p:cNvPicPr>
            <a:picLocks noChangeAspect="1"/>
          </p:cNvPicPr>
          <p:nvPr/>
        </p:nvPicPr>
        <p:blipFill>
          <a:blip r:embed="rId5"/>
          <a:stretch>
            <a:fillRect/>
          </a:stretch>
        </p:blipFill>
        <p:spPr>
          <a:xfrm>
            <a:off x="3263793" y="4499114"/>
            <a:ext cx="1653750" cy="1350000"/>
          </a:xfrm>
          <a:prstGeom prst="rect">
            <a:avLst/>
          </a:prstGeom>
        </p:spPr>
      </p:pic>
      <p:sp>
        <p:nvSpPr>
          <p:cNvPr id="15" name="ZoneTexte 14">
            <a:extLst>
              <a:ext uri="{FF2B5EF4-FFF2-40B4-BE49-F238E27FC236}">
                <a16:creationId xmlns:a16="http://schemas.microsoft.com/office/drawing/2014/main" id="{9AEBE211-5ABC-4CB2-9FC6-DA14388C7E6B}"/>
              </a:ext>
            </a:extLst>
          </p:cNvPr>
          <p:cNvSpPr txBox="1"/>
          <p:nvPr/>
        </p:nvSpPr>
        <p:spPr>
          <a:xfrm>
            <a:off x="3523577" y="4124812"/>
            <a:ext cx="1927073" cy="507831"/>
          </a:xfrm>
          <a:prstGeom prst="rect">
            <a:avLst/>
          </a:prstGeom>
          <a:noFill/>
        </p:spPr>
        <p:txBody>
          <a:bodyPr wrap="square" rtlCol="0">
            <a:spAutoFit/>
          </a:bodyPr>
          <a:lstStyle/>
          <a:p>
            <a:pPr algn="ctr"/>
            <a:r>
              <a:rPr lang="fr-CA" sz="1350" b="1" dirty="0">
                <a:solidFill>
                  <a:srgbClr val="0070C0"/>
                </a:solidFill>
                <a:latin typeface="Arial" panose="020B0604020202020204" pitchFamily="34" charset="0"/>
                <a:cs typeface="Arial" panose="020B0604020202020204" pitchFamily="34" charset="0"/>
              </a:rPr>
              <a:t>Invalidité temporaire ou permanente </a:t>
            </a:r>
          </a:p>
        </p:txBody>
      </p:sp>
      <p:pic>
        <p:nvPicPr>
          <p:cNvPr id="22" name="Image 21">
            <a:extLst>
              <a:ext uri="{FF2B5EF4-FFF2-40B4-BE49-F238E27FC236}">
                <a16:creationId xmlns:a16="http://schemas.microsoft.com/office/drawing/2014/main" id="{F6C8F03F-D6DF-4596-85A0-CC0583723848}"/>
              </a:ext>
            </a:extLst>
          </p:cNvPr>
          <p:cNvPicPr>
            <a:picLocks noChangeAspect="1"/>
          </p:cNvPicPr>
          <p:nvPr/>
        </p:nvPicPr>
        <p:blipFill>
          <a:blip r:embed="rId6"/>
          <a:stretch>
            <a:fillRect/>
          </a:stretch>
        </p:blipFill>
        <p:spPr>
          <a:xfrm>
            <a:off x="806144" y="2037362"/>
            <a:ext cx="1350000" cy="1350000"/>
          </a:xfrm>
          <a:prstGeom prst="rect">
            <a:avLst/>
          </a:prstGeom>
        </p:spPr>
      </p:pic>
      <p:sp>
        <p:nvSpPr>
          <p:cNvPr id="23" name="ZoneTexte 22">
            <a:extLst>
              <a:ext uri="{FF2B5EF4-FFF2-40B4-BE49-F238E27FC236}">
                <a16:creationId xmlns:a16="http://schemas.microsoft.com/office/drawing/2014/main" id="{8DA51488-D127-45A3-B14B-D30D560D2132}"/>
              </a:ext>
            </a:extLst>
          </p:cNvPr>
          <p:cNvSpPr txBox="1"/>
          <p:nvPr/>
        </p:nvSpPr>
        <p:spPr>
          <a:xfrm>
            <a:off x="1115873" y="3306772"/>
            <a:ext cx="1291414" cy="32316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rtlCol="0">
            <a:spAutoFit/>
          </a:bodyPr>
          <a:lstStyle/>
          <a:p>
            <a:r>
              <a:rPr lang="fr-CA" sz="1500" b="1" dirty="0" smtClean="0">
                <a:solidFill>
                  <a:srgbClr val="C00000"/>
                </a:solidFill>
                <a:latin typeface="Arial" panose="020B0604020202020204" pitchFamily="34" charset="0"/>
                <a:cs typeface="Arial" panose="020B0604020202020204" pitchFamily="34" charset="0"/>
              </a:rPr>
              <a:t>49.9 </a:t>
            </a:r>
            <a:r>
              <a:rPr lang="fr-CA" sz="1500" b="1" dirty="0">
                <a:solidFill>
                  <a:srgbClr val="C00000"/>
                </a:solidFill>
                <a:latin typeface="Arial" panose="020B0604020202020204" pitchFamily="34" charset="0"/>
                <a:cs typeface="Arial" panose="020B0604020202020204" pitchFamily="34" charset="0"/>
              </a:rPr>
              <a:t>ans</a:t>
            </a:r>
          </a:p>
        </p:txBody>
      </p:sp>
      <p:sp>
        <p:nvSpPr>
          <p:cNvPr id="24" name="ZoneTexte 23">
            <a:extLst>
              <a:ext uri="{FF2B5EF4-FFF2-40B4-BE49-F238E27FC236}">
                <a16:creationId xmlns:a16="http://schemas.microsoft.com/office/drawing/2014/main" id="{6192D6D8-18F8-4EAC-B2D4-0AF213F4D7EC}"/>
              </a:ext>
            </a:extLst>
          </p:cNvPr>
          <p:cNvSpPr txBox="1"/>
          <p:nvPr/>
        </p:nvSpPr>
        <p:spPr>
          <a:xfrm>
            <a:off x="4818335" y="4927300"/>
            <a:ext cx="1000267" cy="323165"/>
          </a:xfrm>
          <a:prstGeom prst="rect">
            <a:avLst/>
          </a:prstGeom>
          <a:noFill/>
          <a:ln>
            <a:noFill/>
          </a:ln>
        </p:spPr>
        <p:style>
          <a:lnRef idx="0">
            <a:scrgbClr r="0" g="0" b="0"/>
          </a:lnRef>
          <a:fillRef idx="0">
            <a:scrgbClr r="0" g="0" b="0"/>
          </a:fillRef>
          <a:effectRef idx="0">
            <a:scrgbClr r="0" g="0" b="0"/>
          </a:effectRef>
          <a:fontRef idx="minor">
            <a:schemeClr val="accent2"/>
          </a:fontRef>
        </p:style>
        <p:txBody>
          <a:bodyPr wrap="square" rtlCol="0">
            <a:spAutoFit/>
          </a:bodyPr>
          <a:lstStyle/>
          <a:p>
            <a:r>
              <a:rPr lang="fr-CA" sz="1500" b="1" dirty="0" smtClean="0">
                <a:solidFill>
                  <a:srgbClr val="C00000"/>
                </a:solidFill>
                <a:latin typeface="Arial" panose="020B0604020202020204" pitchFamily="34" charset="0"/>
                <a:cs typeface="Arial" panose="020B0604020202020204" pitchFamily="34" charset="0"/>
              </a:rPr>
              <a:t>38,5 </a:t>
            </a:r>
            <a:r>
              <a:rPr lang="fr-CA" sz="1500" b="1" dirty="0">
                <a:solidFill>
                  <a:srgbClr val="C0000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6073366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323528" y="188640"/>
            <a:ext cx="8496944" cy="1938992"/>
          </a:xfrm>
          <a:prstGeom prst="rect">
            <a:avLst/>
          </a:prstGeom>
        </p:spPr>
        <p:txBody>
          <a:bodyPr wrap="square">
            <a:spAutoFit/>
          </a:bodyPr>
          <a:lstStyle/>
          <a:p>
            <a:pPr algn="ctr"/>
            <a:r>
              <a:rPr lang="en-CA" sz="3200" b="1" u="sng" dirty="0" smtClean="0">
                <a:solidFill>
                  <a:srgbClr val="002060"/>
                </a:solidFill>
                <a:latin typeface="Calibri" panose="020F0502020204030204" pitchFamily="34" charset="0"/>
              </a:rPr>
              <a:t>Plan de la </a:t>
            </a:r>
            <a:r>
              <a:rPr lang="en-CA" sz="3200" b="1" u="sng" dirty="0" err="1" smtClean="0">
                <a:solidFill>
                  <a:srgbClr val="002060"/>
                </a:solidFill>
                <a:latin typeface="Calibri" panose="020F0502020204030204" pitchFamily="34" charset="0"/>
              </a:rPr>
              <a:t>présentation</a:t>
            </a:r>
            <a:r>
              <a:rPr lang="en-CA" sz="3200" b="1" u="sng" dirty="0" smtClean="0">
                <a:solidFill>
                  <a:srgbClr val="002060"/>
                </a:solidFill>
                <a:latin typeface="Calibri" panose="020F0502020204030204" pitchFamily="34" charset="0"/>
              </a:rPr>
              <a:t> </a:t>
            </a:r>
          </a:p>
          <a:p>
            <a:pPr algn="ctr"/>
            <a:endParaRPr lang="en-CA" sz="1600" dirty="0" smtClean="0">
              <a:solidFill>
                <a:srgbClr val="002060"/>
              </a:solidFill>
            </a:endParaRPr>
          </a:p>
          <a:p>
            <a:pPr marL="514350" indent="-514350">
              <a:buAutoNum type="arabicPeriod"/>
            </a:pPr>
            <a:endParaRPr lang="en-CA" sz="2400" dirty="0" smtClean="0">
              <a:solidFill>
                <a:srgbClr val="002060"/>
              </a:solidFill>
            </a:endParaRPr>
          </a:p>
          <a:p>
            <a:pPr marL="514350" indent="-514350">
              <a:buAutoNum type="arabicPeriod"/>
            </a:pPr>
            <a:r>
              <a:rPr lang="en-CA" sz="2400" dirty="0" err="1" smtClean="0">
                <a:solidFill>
                  <a:srgbClr val="002060"/>
                </a:solidFill>
              </a:rPr>
              <a:t>Qu’est-ce</a:t>
            </a:r>
            <a:r>
              <a:rPr lang="en-CA" sz="2400" dirty="0" smtClean="0">
                <a:solidFill>
                  <a:srgbClr val="002060"/>
                </a:solidFill>
              </a:rPr>
              <a:t> </a:t>
            </a:r>
            <a:r>
              <a:rPr lang="en-CA" sz="2400" dirty="0" err="1" smtClean="0">
                <a:solidFill>
                  <a:srgbClr val="002060"/>
                </a:solidFill>
              </a:rPr>
              <a:t>que</a:t>
            </a:r>
            <a:r>
              <a:rPr lang="en-CA" sz="2400" dirty="0" smtClean="0">
                <a:solidFill>
                  <a:srgbClr val="002060"/>
                </a:solidFill>
              </a:rPr>
              <a:t> la </a:t>
            </a:r>
            <a:r>
              <a:rPr lang="en-CA" sz="2400" dirty="0" err="1" smtClean="0">
                <a:solidFill>
                  <a:srgbClr val="002060"/>
                </a:solidFill>
              </a:rPr>
              <a:t>douleur</a:t>
            </a:r>
            <a:r>
              <a:rPr lang="en-CA" sz="2400" dirty="0" smtClean="0">
                <a:solidFill>
                  <a:srgbClr val="002060"/>
                </a:solidFill>
              </a:rPr>
              <a:t> </a:t>
            </a:r>
            <a:r>
              <a:rPr lang="en-CA" sz="2400" dirty="0" err="1" smtClean="0">
                <a:solidFill>
                  <a:srgbClr val="002060"/>
                </a:solidFill>
              </a:rPr>
              <a:t>chronique</a:t>
            </a:r>
            <a:r>
              <a:rPr lang="en-CA" sz="2400" dirty="0" smtClean="0">
                <a:solidFill>
                  <a:srgbClr val="002060"/>
                </a:solidFill>
              </a:rPr>
              <a:t> non-</a:t>
            </a:r>
            <a:r>
              <a:rPr lang="en-CA" sz="2400" dirty="0" err="1" smtClean="0">
                <a:solidFill>
                  <a:srgbClr val="002060"/>
                </a:solidFill>
              </a:rPr>
              <a:t>cancéreuse</a:t>
            </a:r>
            <a:r>
              <a:rPr lang="en-CA" sz="2400" dirty="0" smtClean="0">
                <a:solidFill>
                  <a:srgbClr val="002060"/>
                </a:solidFill>
              </a:rPr>
              <a:t> (DCNC) et </a:t>
            </a:r>
            <a:r>
              <a:rPr lang="en-CA" sz="2400" dirty="0" err="1" smtClean="0">
                <a:solidFill>
                  <a:srgbClr val="002060"/>
                </a:solidFill>
              </a:rPr>
              <a:t>quelles</a:t>
            </a:r>
            <a:r>
              <a:rPr lang="en-CA" sz="2400" dirty="0" smtClean="0">
                <a:solidFill>
                  <a:srgbClr val="002060"/>
                </a:solidFill>
              </a:rPr>
              <a:t> </a:t>
            </a:r>
            <a:r>
              <a:rPr lang="en-CA" sz="2400" dirty="0" err="1" smtClean="0">
                <a:solidFill>
                  <a:srgbClr val="002060"/>
                </a:solidFill>
              </a:rPr>
              <a:t>sont</a:t>
            </a:r>
            <a:r>
              <a:rPr lang="en-CA" sz="2400" dirty="0" smtClean="0">
                <a:solidFill>
                  <a:srgbClr val="002060"/>
                </a:solidFill>
              </a:rPr>
              <a:t> </a:t>
            </a:r>
            <a:r>
              <a:rPr lang="en-CA" sz="2400" dirty="0" err="1" smtClean="0">
                <a:solidFill>
                  <a:srgbClr val="002060"/>
                </a:solidFill>
              </a:rPr>
              <a:t>ses</a:t>
            </a:r>
            <a:r>
              <a:rPr lang="en-CA" sz="2400" dirty="0" smtClean="0">
                <a:solidFill>
                  <a:srgbClr val="002060"/>
                </a:solidFill>
              </a:rPr>
              <a:t> </a:t>
            </a:r>
            <a:r>
              <a:rPr lang="en-CA" sz="2400" dirty="0" err="1" smtClean="0">
                <a:solidFill>
                  <a:srgbClr val="002060"/>
                </a:solidFill>
              </a:rPr>
              <a:t>conséquences</a:t>
            </a:r>
            <a:r>
              <a:rPr lang="en-CA" sz="2400" dirty="0" smtClean="0">
                <a:solidFill>
                  <a:srgbClr val="002060"/>
                </a:solidFill>
              </a:rPr>
              <a:t> </a:t>
            </a:r>
            <a:r>
              <a:rPr lang="en-CA" sz="2400" dirty="0" err="1" smtClean="0">
                <a:solidFill>
                  <a:srgbClr val="002060"/>
                </a:solidFill>
              </a:rPr>
              <a:t>néfastes</a:t>
            </a:r>
            <a:r>
              <a:rPr lang="en-CA" sz="2400" dirty="0" smtClean="0">
                <a:solidFill>
                  <a:srgbClr val="002060"/>
                </a:solidFill>
              </a:rPr>
              <a:t>?</a:t>
            </a:r>
            <a:endParaRPr lang="en-CA" sz="2400" dirty="0">
              <a:solidFill>
                <a:srgbClr val="002060"/>
              </a:solidFill>
            </a:endParaRPr>
          </a:p>
        </p:txBody>
      </p:sp>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solidFill>
                <a:srgbClr val="002060"/>
              </a:solidFill>
            </a:endParaRPr>
          </a:p>
        </p:txBody>
      </p:sp>
      <p:sp>
        <p:nvSpPr>
          <p:cNvPr id="9" name="Rectangle 8"/>
          <p:cNvSpPr/>
          <p:nvPr/>
        </p:nvSpPr>
        <p:spPr>
          <a:xfrm>
            <a:off x="358044" y="2060848"/>
            <a:ext cx="8462428" cy="1077218"/>
          </a:xfrm>
          <a:prstGeom prst="rect">
            <a:avLst/>
          </a:prstGeom>
        </p:spPr>
        <p:txBody>
          <a:bodyPr wrap="square">
            <a:spAutoFit/>
          </a:bodyPr>
          <a:lstStyle/>
          <a:p>
            <a:pPr algn="ctr"/>
            <a:endParaRPr lang="en-CA" sz="1600" dirty="0" smtClean="0">
              <a:solidFill>
                <a:srgbClr val="002060"/>
              </a:solidFill>
            </a:endParaRPr>
          </a:p>
          <a:p>
            <a:pPr marL="444500" indent="-444500"/>
            <a:r>
              <a:rPr lang="en-CA" sz="2400" dirty="0" smtClean="0">
                <a:solidFill>
                  <a:srgbClr val="002060"/>
                </a:solidFill>
              </a:rPr>
              <a:t>2.	</a:t>
            </a:r>
            <a:r>
              <a:rPr lang="en-CA" sz="2400" dirty="0" err="1" smtClean="0">
                <a:solidFill>
                  <a:srgbClr val="002060"/>
                </a:solidFill>
              </a:rPr>
              <a:t>Pourquoi</a:t>
            </a:r>
            <a:r>
              <a:rPr lang="en-CA" sz="2400" dirty="0" smtClean="0">
                <a:solidFill>
                  <a:srgbClr val="002060"/>
                </a:solidFill>
              </a:rPr>
              <a:t> la DCNC continue-t-</a:t>
            </a:r>
            <a:r>
              <a:rPr lang="en-CA" sz="2400" dirty="0" err="1" smtClean="0">
                <a:solidFill>
                  <a:srgbClr val="002060"/>
                </a:solidFill>
              </a:rPr>
              <a:t>elle</a:t>
            </a:r>
            <a:r>
              <a:rPr lang="en-CA" sz="2400" dirty="0" smtClean="0">
                <a:solidFill>
                  <a:srgbClr val="002060"/>
                </a:solidFill>
              </a:rPr>
              <a:t> d’être </a:t>
            </a:r>
            <a:r>
              <a:rPr lang="en-CA" sz="2400" dirty="0" err="1" smtClean="0">
                <a:solidFill>
                  <a:srgbClr val="002060"/>
                </a:solidFill>
              </a:rPr>
              <a:t>traitée</a:t>
            </a:r>
            <a:r>
              <a:rPr lang="en-CA" sz="2400" dirty="0" smtClean="0">
                <a:solidFill>
                  <a:srgbClr val="002060"/>
                </a:solidFill>
              </a:rPr>
              <a:t> de </a:t>
            </a:r>
            <a:r>
              <a:rPr lang="en-CA" sz="2400" dirty="0" err="1" smtClean="0">
                <a:solidFill>
                  <a:srgbClr val="002060"/>
                </a:solidFill>
              </a:rPr>
              <a:t>façon</a:t>
            </a:r>
            <a:r>
              <a:rPr lang="en-CA" sz="2400" dirty="0" smtClean="0">
                <a:solidFill>
                  <a:srgbClr val="002060"/>
                </a:solidFill>
              </a:rPr>
              <a:t> non-</a:t>
            </a:r>
            <a:r>
              <a:rPr lang="en-CA" sz="2400" dirty="0" err="1" smtClean="0">
                <a:solidFill>
                  <a:srgbClr val="002060"/>
                </a:solidFill>
              </a:rPr>
              <a:t>optimale</a:t>
            </a:r>
            <a:r>
              <a:rPr lang="en-CA" sz="2400" dirty="0" smtClean="0">
                <a:solidFill>
                  <a:srgbClr val="002060"/>
                </a:solidFill>
              </a:rPr>
              <a:t>?</a:t>
            </a:r>
            <a:endParaRPr lang="en-CA" sz="2400" dirty="0">
              <a:solidFill>
                <a:srgbClr val="002060"/>
              </a:solidFill>
            </a:endParaRPr>
          </a:p>
        </p:txBody>
      </p:sp>
      <p:sp>
        <p:nvSpPr>
          <p:cNvPr id="8" name="Rectangle 7"/>
          <p:cNvSpPr/>
          <p:nvPr/>
        </p:nvSpPr>
        <p:spPr>
          <a:xfrm>
            <a:off x="395536" y="3143870"/>
            <a:ext cx="8462428" cy="2739211"/>
          </a:xfrm>
          <a:prstGeom prst="rect">
            <a:avLst/>
          </a:prstGeom>
        </p:spPr>
        <p:txBody>
          <a:bodyPr wrap="square">
            <a:spAutoFit/>
          </a:bodyPr>
          <a:lstStyle/>
          <a:p>
            <a:pPr algn="ctr"/>
            <a:endParaRPr lang="en-CA" sz="1600" dirty="0" smtClean="0">
              <a:solidFill>
                <a:srgbClr val="002060"/>
              </a:solidFill>
            </a:endParaRPr>
          </a:p>
          <a:p>
            <a:pPr marL="457200" indent="-457200">
              <a:buAutoNum type="arabicPeriod" startAt="3"/>
            </a:pPr>
            <a:r>
              <a:rPr lang="en-CA" sz="2400" dirty="0" smtClean="0">
                <a:solidFill>
                  <a:srgbClr val="002060"/>
                </a:solidFill>
              </a:rPr>
              <a:t>Impact de la </a:t>
            </a:r>
            <a:r>
              <a:rPr lang="en-CA" sz="2400" dirty="0" err="1" smtClean="0">
                <a:solidFill>
                  <a:srgbClr val="002060"/>
                </a:solidFill>
              </a:rPr>
              <a:t>crise</a:t>
            </a:r>
            <a:r>
              <a:rPr lang="en-CA" sz="2400" dirty="0" smtClean="0">
                <a:solidFill>
                  <a:srgbClr val="002060"/>
                </a:solidFill>
              </a:rPr>
              <a:t> des </a:t>
            </a:r>
            <a:r>
              <a:rPr lang="en-CA" sz="2400" dirty="0" err="1" smtClean="0">
                <a:solidFill>
                  <a:srgbClr val="002060"/>
                </a:solidFill>
              </a:rPr>
              <a:t>opioïdes</a:t>
            </a:r>
            <a:r>
              <a:rPr lang="en-CA" sz="2400" dirty="0" smtClean="0">
                <a:solidFill>
                  <a:srgbClr val="002060"/>
                </a:solidFill>
              </a:rPr>
              <a:t> chez les </a:t>
            </a:r>
            <a:r>
              <a:rPr lang="en-CA" sz="2400" dirty="0" err="1" smtClean="0">
                <a:solidFill>
                  <a:srgbClr val="002060"/>
                </a:solidFill>
              </a:rPr>
              <a:t>personnes</a:t>
            </a:r>
            <a:r>
              <a:rPr lang="en-CA" sz="2400" dirty="0" smtClean="0">
                <a:solidFill>
                  <a:srgbClr val="002060"/>
                </a:solidFill>
              </a:rPr>
              <a:t> qui </a:t>
            </a:r>
            <a:r>
              <a:rPr lang="en-CA" sz="2400" dirty="0" err="1" smtClean="0">
                <a:solidFill>
                  <a:srgbClr val="002060"/>
                </a:solidFill>
              </a:rPr>
              <a:t>vivent</a:t>
            </a:r>
            <a:r>
              <a:rPr lang="en-CA" sz="2400" dirty="0" smtClean="0">
                <a:solidFill>
                  <a:srgbClr val="002060"/>
                </a:solidFill>
              </a:rPr>
              <a:t> avec de la DCNC </a:t>
            </a:r>
          </a:p>
          <a:p>
            <a:endParaRPr lang="en-CA" sz="2400" dirty="0">
              <a:solidFill>
                <a:srgbClr val="002060"/>
              </a:solidFill>
            </a:endParaRPr>
          </a:p>
          <a:p>
            <a:r>
              <a:rPr lang="en-CA" sz="2400" dirty="0" smtClean="0">
                <a:solidFill>
                  <a:srgbClr val="002060"/>
                </a:solidFill>
              </a:rPr>
              <a:t>      - </a:t>
            </a:r>
            <a:r>
              <a:rPr lang="en-CA" sz="2000" dirty="0" err="1" smtClean="0">
                <a:solidFill>
                  <a:srgbClr val="002060"/>
                </a:solidFill>
              </a:rPr>
              <a:t>Étude</a:t>
            </a:r>
            <a:r>
              <a:rPr lang="en-CA" sz="2000" dirty="0" smtClean="0">
                <a:solidFill>
                  <a:srgbClr val="002060"/>
                </a:solidFill>
              </a:rPr>
              <a:t> </a:t>
            </a:r>
            <a:r>
              <a:rPr lang="en-CA" sz="2000" dirty="0" err="1" smtClean="0">
                <a:solidFill>
                  <a:srgbClr val="002060"/>
                </a:solidFill>
              </a:rPr>
              <a:t>effectuée</a:t>
            </a:r>
            <a:r>
              <a:rPr lang="en-CA" sz="2000" dirty="0" smtClean="0">
                <a:solidFill>
                  <a:srgbClr val="002060"/>
                </a:solidFill>
              </a:rPr>
              <a:t> au QC et en CB</a:t>
            </a:r>
          </a:p>
          <a:p>
            <a:r>
              <a:rPr lang="en-CA" sz="2000" dirty="0">
                <a:solidFill>
                  <a:srgbClr val="002060"/>
                </a:solidFill>
              </a:rPr>
              <a:t> </a:t>
            </a:r>
            <a:r>
              <a:rPr lang="en-CA" sz="2000" dirty="0" smtClean="0">
                <a:solidFill>
                  <a:srgbClr val="002060"/>
                </a:solidFill>
              </a:rPr>
              <a:t>    </a:t>
            </a:r>
          </a:p>
          <a:p>
            <a:r>
              <a:rPr lang="en-CA" sz="2000" dirty="0">
                <a:solidFill>
                  <a:srgbClr val="002060"/>
                </a:solidFill>
              </a:rPr>
              <a:t> </a:t>
            </a:r>
            <a:r>
              <a:rPr lang="en-CA" sz="2000" dirty="0" smtClean="0">
                <a:solidFill>
                  <a:srgbClr val="002060"/>
                </a:solidFill>
              </a:rPr>
              <a:t>       - </a:t>
            </a:r>
            <a:r>
              <a:rPr lang="en-CA" sz="2000" dirty="0" err="1" smtClean="0">
                <a:solidFill>
                  <a:srgbClr val="002060"/>
                </a:solidFill>
              </a:rPr>
              <a:t>Étude</a:t>
            </a:r>
            <a:r>
              <a:rPr lang="en-CA" sz="2000" dirty="0" smtClean="0">
                <a:solidFill>
                  <a:srgbClr val="002060"/>
                </a:solidFill>
              </a:rPr>
              <a:t> sur la DCNC chez les </a:t>
            </a:r>
            <a:r>
              <a:rPr lang="en-CA" sz="2000" dirty="0" err="1" smtClean="0">
                <a:solidFill>
                  <a:srgbClr val="002060"/>
                </a:solidFill>
              </a:rPr>
              <a:t>personnes</a:t>
            </a:r>
            <a:r>
              <a:rPr lang="en-CA" sz="2000" dirty="0" smtClean="0">
                <a:solidFill>
                  <a:srgbClr val="002060"/>
                </a:solidFill>
              </a:rPr>
              <a:t> </a:t>
            </a:r>
            <a:r>
              <a:rPr lang="en-CA" sz="2000" dirty="0" err="1" smtClean="0">
                <a:solidFill>
                  <a:srgbClr val="002060"/>
                </a:solidFill>
              </a:rPr>
              <a:t>utilisatrices</a:t>
            </a:r>
            <a:r>
              <a:rPr lang="en-CA" sz="2000" dirty="0" smtClean="0">
                <a:solidFill>
                  <a:srgbClr val="002060"/>
                </a:solidFill>
              </a:rPr>
              <a:t> de</a:t>
            </a:r>
          </a:p>
          <a:p>
            <a:r>
              <a:rPr lang="en-CA" sz="2000" dirty="0">
                <a:solidFill>
                  <a:srgbClr val="002060"/>
                </a:solidFill>
              </a:rPr>
              <a:t> </a:t>
            </a:r>
            <a:r>
              <a:rPr lang="en-CA" sz="2000" dirty="0" smtClean="0">
                <a:solidFill>
                  <a:srgbClr val="002060"/>
                </a:solidFill>
              </a:rPr>
              <a:t>         drogues</a:t>
            </a:r>
            <a:endParaRPr lang="en-CA" sz="2000" dirty="0">
              <a:solidFill>
                <a:srgbClr val="002060"/>
              </a:solidFill>
            </a:endParaRPr>
          </a:p>
        </p:txBody>
      </p:sp>
    </p:spTree>
    <p:extLst>
      <p:ext uri="{BB962C8B-B14F-4D97-AF65-F5344CB8AC3E}">
        <p14:creationId xmlns:p14="http://schemas.microsoft.com/office/powerpoint/2010/main" val="3168015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9E82A25-A829-4B7A-9291-F58FDD965CBB}"/>
              </a:ext>
            </a:extLst>
          </p:cNvPr>
          <p:cNvSpPr txBox="1"/>
          <p:nvPr/>
        </p:nvSpPr>
        <p:spPr>
          <a:xfrm>
            <a:off x="478173" y="1191364"/>
            <a:ext cx="8311393" cy="830997"/>
          </a:xfrm>
          <a:prstGeom prst="rect">
            <a:avLst/>
          </a:prstGeom>
          <a:noFill/>
        </p:spPr>
        <p:txBody>
          <a:bodyPr wrap="square" rtlCol="0">
            <a:spAutoFit/>
          </a:bodyPr>
          <a:lstStyle/>
          <a:p>
            <a:pPr algn="ctr"/>
            <a:r>
              <a:rPr lang="fr-CA" sz="2400" b="1" dirty="0">
                <a:solidFill>
                  <a:srgbClr val="002060"/>
                </a:solidFill>
              </a:rPr>
              <a:t>	COMPARAISONS ENTRE LES RÉSULTATS DU </a:t>
            </a:r>
            <a:r>
              <a:rPr lang="fr-CA" sz="2400" b="1" dirty="0" smtClean="0">
                <a:solidFill>
                  <a:srgbClr val="002060"/>
                </a:solidFill>
              </a:rPr>
              <a:t>QUÉBEC ET </a:t>
            </a:r>
            <a:r>
              <a:rPr lang="fr-CA" sz="2400" b="1" dirty="0">
                <a:solidFill>
                  <a:srgbClr val="002060"/>
                </a:solidFill>
              </a:rPr>
              <a:t>DE LA COLOMBIE-BRITANNIQUE</a:t>
            </a:r>
          </a:p>
        </p:txBody>
      </p:sp>
      <p:sp>
        <p:nvSpPr>
          <p:cNvPr id="3" name="ZoneTexte 2">
            <a:extLst>
              <a:ext uri="{FF2B5EF4-FFF2-40B4-BE49-F238E27FC236}">
                <a16:creationId xmlns:a16="http://schemas.microsoft.com/office/drawing/2014/main" id="{FCA1602F-D064-4A19-8DAA-788494774A0F}"/>
              </a:ext>
            </a:extLst>
          </p:cNvPr>
          <p:cNvSpPr txBox="1"/>
          <p:nvPr/>
        </p:nvSpPr>
        <p:spPr>
          <a:xfrm>
            <a:off x="581891" y="2407528"/>
            <a:ext cx="8135906" cy="2677656"/>
          </a:xfrm>
          <a:prstGeom prst="rect">
            <a:avLst/>
          </a:prstGeom>
          <a:noFill/>
        </p:spPr>
        <p:txBody>
          <a:bodyPr wrap="square" rtlCol="0">
            <a:spAutoFit/>
          </a:bodyPr>
          <a:lstStyle/>
          <a:p>
            <a:pPr>
              <a:lnSpc>
                <a:spcPct val="150000"/>
              </a:lnSpc>
            </a:pPr>
            <a:endParaRPr lang="fr-CA" sz="1600" b="1" dirty="0">
              <a:solidFill>
                <a:srgbClr val="002060"/>
              </a:solidFill>
              <a:cs typeface="Arial" panose="020B0604020202020204" pitchFamily="34" charset="0"/>
            </a:endParaRPr>
          </a:p>
          <a:p>
            <a:pPr lvl="1" algn="ctr">
              <a:lnSpc>
                <a:spcPct val="150000"/>
              </a:lnSpc>
            </a:pPr>
            <a:r>
              <a:rPr lang="fr-CA" sz="2400" dirty="0">
                <a:solidFill>
                  <a:srgbClr val="002060"/>
                </a:solidFill>
                <a:cs typeface="Arial" panose="020B0604020202020204" pitchFamily="34" charset="0"/>
              </a:rPr>
              <a:t>Sélection de </a:t>
            </a:r>
            <a:r>
              <a:rPr lang="fr-CA" sz="2400" dirty="0" smtClean="0">
                <a:solidFill>
                  <a:srgbClr val="002060"/>
                </a:solidFill>
                <a:cs typeface="Arial" panose="020B0604020202020204" pitchFamily="34" charset="0"/>
              </a:rPr>
              <a:t>296 </a:t>
            </a:r>
            <a:r>
              <a:rPr lang="fr-CA" sz="2400" dirty="0">
                <a:solidFill>
                  <a:srgbClr val="002060"/>
                </a:solidFill>
                <a:cs typeface="Arial" panose="020B0604020202020204" pitchFamily="34" charset="0"/>
              </a:rPr>
              <a:t>participants </a:t>
            </a:r>
            <a:r>
              <a:rPr lang="fr-CA" sz="2400" dirty="0" smtClean="0">
                <a:solidFill>
                  <a:srgbClr val="002060"/>
                </a:solidFill>
                <a:cs typeface="Arial" panose="020B0604020202020204" pitchFamily="34" charset="0"/>
              </a:rPr>
              <a:t>parmi les 1375 participants au </a:t>
            </a:r>
            <a:r>
              <a:rPr lang="fr-CA" sz="2400" dirty="0">
                <a:solidFill>
                  <a:srgbClr val="002060"/>
                </a:solidFill>
                <a:cs typeface="Arial" panose="020B0604020202020204" pitchFamily="34" charset="0"/>
              </a:rPr>
              <a:t>sondage dans chaque province qui étaient comparables en termes d’âge, de sexe et de durée de la douleur</a:t>
            </a:r>
            <a:endParaRPr lang="fr-CA" sz="2400" dirty="0">
              <a:solidFill>
                <a:srgbClr val="C00000"/>
              </a:solidFill>
              <a:cs typeface="Arial" panose="020B0604020202020204" pitchFamily="34" charset="0"/>
            </a:endParaRPr>
          </a:p>
        </p:txBody>
      </p:sp>
    </p:spTree>
    <p:extLst>
      <p:ext uri="{BB962C8B-B14F-4D97-AF65-F5344CB8AC3E}">
        <p14:creationId xmlns:p14="http://schemas.microsoft.com/office/powerpoint/2010/main" val="36160919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9E82A25-A829-4B7A-9291-F58FDD965CBB}"/>
              </a:ext>
            </a:extLst>
          </p:cNvPr>
          <p:cNvSpPr txBox="1"/>
          <p:nvPr/>
        </p:nvSpPr>
        <p:spPr>
          <a:xfrm>
            <a:off x="251520" y="2453987"/>
            <a:ext cx="8311393" cy="769441"/>
          </a:xfrm>
          <a:prstGeom prst="rect">
            <a:avLst/>
          </a:prstGeom>
          <a:noFill/>
        </p:spPr>
        <p:txBody>
          <a:bodyPr wrap="square" rtlCol="0">
            <a:spAutoFit/>
          </a:bodyPr>
          <a:lstStyle/>
          <a:p>
            <a:pPr algn="ctr"/>
            <a:r>
              <a:rPr lang="fr-CA" sz="2400" b="1" dirty="0">
                <a:solidFill>
                  <a:srgbClr val="002060"/>
                </a:solidFill>
              </a:rPr>
              <a:t>	</a:t>
            </a:r>
            <a:r>
              <a:rPr lang="fr-CA" sz="4400" b="1" dirty="0" smtClean="0">
                <a:solidFill>
                  <a:srgbClr val="002060"/>
                </a:solidFill>
              </a:rPr>
              <a:t>RÉSULTATS</a:t>
            </a:r>
            <a:endParaRPr lang="fr-CA" sz="2400" b="1" dirty="0">
              <a:solidFill>
                <a:srgbClr val="002060"/>
              </a:solidFill>
            </a:endParaRPr>
          </a:p>
        </p:txBody>
      </p:sp>
    </p:spTree>
    <p:extLst>
      <p:ext uri="{BB962C8B-B14F-4D97-AF65-F5344CB8AC3E}">
        <p14:creationId xmlns:p14="http://schemas.microsoft.com/office/powerpoint/2010/main" val="32605316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a:extLst>
              <a:ext uri="{FF2B5EF4-FFF2-40B4-BE49-F238E27FC236}">
                <a16:creationId xmlns:a16="http://schemas.microsoft.com/office/drawing/2014/main" id="{C8E55EE3-9D38-47D4-B314-116D251714B4}"/>
              </a:ext>
            </a:extLst>
          </p:cNvPr>
          <p:cNvGraphicFramePr/>
          <p:nvPr>
            <p:extLst>
              <p:ext uri="{D42A27DB-BD31-4B8C-83A1-F6EECF244321}">
                <p14:modId xmlns:p14="http://schemas.microsoft.com/office/powerpoint/2010/main" val="4184676822"/>
              </p:ext>
            </p:extLst>
          </p:nvPr>
        </p:nvGraphicFramePr>
        <p:xfrm>
          <a:off x="1475656" y="1916832"/>
          <a:ext cx="6624736" cy="3672408"/>
        </p:xfrm>
        <a:graphic>
          <a:graphicData uri="http://schemas.openxmlformats.org/drawingml/2006/chart">
            <c:chart xmlns:c="http://schemas.openxmlformats.org/drawingml/2006/chart" xmlns:r="http://schemas.openxmlformats.org/officeDocument/2006/relationships" r:id="rId2"/>
          </a:graphicData>
        </a:graphic>
      </p:graphicFrame>
      <p:sp>
        <p:nvSpPr>
          <p:cNvPr id="2" name="ZoneTexte 1"/>
          <p:cNvSpPr txBox="1"/>
          <p:nvPr/>
        </p:nvSpPr>
        <p:spPr>
          <a:xfrm>
            <a:off x="1259632" y="260648"/>
            <a:ext cx="6840760" cy="830997"/>
          </a:xfrm>
          <a:prstGeom prst="rect">
            <a:avLst/>
          </a:prstGeom>
          <a:noFill/>
        </p:spPr>
        <p:txBody>
          <a:bodyPr wrap="square" rtlCol="0">
            <a:spAutoFit/>
          </a:bodyPr>
          <a:lstStyle/>
          <a:p>
            <a:pPr algn="ctr"/>
            <a:r>
              <a:rPr lang="fr-CA" sz="2400" b="1" dirty="0" smtClean="0">
                <a:solidFill>
                  <a:srgbClr val="002060"/>
                </a:solidFill>
              </a:rPr>
              <a:t>PROFILES D’UTILISATION DES OPIOÏDES EN CB (N = 296)  ET AU QC (N = 296)</a:t>
            </a:r>
            <a:endParaRPr lang="fr-CA" sz="2400" b="1" dirty="0">
              <a:solidFill>
                <a:srgbClr val="002060"/>
              </a:solidFill>
            </a:endParaRPr>
          </a:p>
        </p:txBody>
      </p:sp>
    </p:spTree>
    <p:extLst>
      <p:ext uri="{BB962C8B-B14F-4D97-AF65-F5344CB8AC3E}">
        <p14:creationId xmlns:p14="http://schemas.microsoft.com/office/powerpoint/2010/main" val="21685055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1259632" y="476672"/>
            <a:ext cx="6552727" cy="1200329"/>
          </a:xfrm>
          <a:prstGeom prst="rect">
            <a:avLst/>
          </a:prstGeom>
          <a:noFill/>
        </p:spPr>
        <p:txBody>
          <a:bodyPr wrap="square" rtlCol="0">
            <a:spAutoFit/>
          </a:bodyPr>
          <a:lstStyle/>
          <a:p>
            <a:pPr algn="ctr"/>
            <a:r>
              <a:rPr lang="fr-CA" sz="3600" b="1" dirty="0" smtClean="0">
                <a:solidFill>
                  <a:srgbClr val="002060"/>
                </a:solidFill>
              </a:rPr>
              <a:t>UTILISATEURS ACTUELS D’OPIOÏDES (N = 307)</a:t>
            </a:r>
            <a:endParaRPr lang="fr-CA" sz="3600" b="1" dirty="0">
              <a:solidFill>
                <a:srgbClr val="002060"/>
              </a:solidFill>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179512" y="1864886"/>
            <a:ext cx="8712968" cy="4031873"/>
          </a:xfrm>
          <a:prstGeom prst="rect">
            <a:avLst/>
          </a:prstGeom>
          <a:noFill/>
        </p:spPr>
        <p:txBody>
          <a:bodyPr wrap="square" rtlCol="0">
            <a:spAutoFit/>
          </a:bodyPr>
          <a:lstStyle/>
          <a:p>
            <a:endParaRPr lang="fr-CA" sz="3200" b="1" dirty="0">
              <a:solidFill>
                <a:srgbClr val="002060"/>
              </a:solidFill>
              <a:cs typeface="Arial" panose="020B0604020202020204" pitchFamily="34" charset="0"/>
            </a:endParaRPr>
          </a:p>
          <a:p>
            <a:pPr marL="685800" lvl="1" indent="-342900">
              <a:buFont typeface="Wingdings" panose="05000000000000000000" pitchFamily="2" charset="2"/>
              <a:buChar char="ü"/>
            </a:pPr>
            <a:r>
              <a:rPr lang="fr-CA" sz="3200" dirty="0" smtClean="0">
                <a:solidFill>
                  <a:srgbClr val="002060"/>
                </a:solidFill>
                <a:cs typeface="Arial" panose="020B0604020202020204" pitchFamily="34" charset="0"/>
              </a:rPr>
              <a:t>21,6% des utilisateurs d’opioïdes se sont vu proposer de cesser complètement leurs opioïdes par leur médecin</a:t>
            </a:r>
            <a:endParaRPr lang="fr-CA" sz="3200" dirty="0">
              <a:solidFill>
                <a:srgbClr val="002060"/>
              </a:solidFill>
              <a:cs typeface="Arial" panose="020B0604020202020204" pitchFamily="34" charset="0"/>
            </a:endParaRPr>
          </a:p>
          <a:p>
            <a:pPr marL="685800" lvl="1" indent="-342900">
              <a:buFont typeface="Wingdings" panose="05000000000000000000" pitchFamily="2" charset="2"/>
              <a:buChar char="ü"/>
            </a:pPr>
            <a:endParaRPr lang="fr-CA" sz="3200" dirty="0">
              <a:solidFill>
                <a:srgbClr val="002060"/>
              </a:solidFill>
              <a:cs typeface="Arial" panose="020B0604020202020204" pitchFamily="34" charset="0"/>
            </a:endParaRPr>
          </a:p>
          <a:p>
            <a:pPr marL="685800" lvl="1" indent="-342900">
              <a:buFont typeface="Wingdings" panose="05000000000000000000" pitchFamily="2" charset="2"/>
              <a:buChar char="ü"/>
            </a:pPr>
            <a:r>
              <a:rPr lang="fr-CA" sz="3200" dirty="0" smtClean="0">
                <a:solidFill>
                  <a:srgbClr val="002060"/>
                </a:solidFill>
                <a:cs typeface="Arial" panose="020B0604020202020204" pitchFamily="34" charset="0"/>
              </a:rPr>
              <a:t>Les participants de CB étaient 2.5 fois plus susceptibles de se faire proposer de cesser leurs opioïdes que ceux du QC (p = .002)</a:t>
            </a:r>
            <a:endParaRPr lang="fr-CA" sz="3200" dirty="0">
              <a:solidFill>
                <a:srgbClr val="002060"/>
              </a:solidFill>
              <a:cs typeface="Arial" panose="020B0604020202020204" pitchFamily="34" charset="0"/>
            </a:endParaRPr>
          </a:p>
        </p:txBody>
      </p:sp>
    </p:spTree>
    <p:extLst>
      <p:ext uri="{BB962C8B-B14F-4D97-AF65-F5344CB8AC3E}">
        <p14:creationId xmlns:p14="http://schemas.microsoft.com/office/powerpoint/2010/main" val="30596006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1259632" y="476672"/>
            <a:ext cx="6552727" cy="1200329"/>
          </a:xfrm>
          <a:prstGeom prst="rect">
            <a:avLst/>
          </a:prstGeom>
          <a:noFill/>
        </p:spPr>
        <p:txBody>
          <a:bodyPr wrap="square" rtlCol="0">
            <a:spAutoFit/>
          </a:bodyPr>
          <a:lstStyle/>
          <a:p>
            <a:pPr algn="ctr"/>
            <a:r>
              <a:rPr lang="fr-CA" sz="3600" b="1" dirty="0" smtClean="0">
                <a:solidFill>
                  <a:srgbClr val="002060"/>
                </a:solidFill>
              </a:rPr>
              <a:t>UTILISATEURS ACTUELS D’OPIOÏDES (N = 307)</a:t>
            </a:r>
            <a:endParaRPr lang="fr-CA" sz="3600" b="1" dirty="0">
              <a:solidFill>
                <a:srgbClr val="002060"/>
              </a:solidFill>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179512" y="1864886"/>
            <a:ext cx="8712968" cy="3046988"/>
          </a:xfrm>
          <a:prstGeom prst="rect">
            <a:avLst/>
          </a:prstGeom>
          <a:noFill/>
        </p:spPr>
        <p:txBody>
          <a:bodyPr wrap="square" rtlCol="0">
            <a:spAutoFit/>
          </a:bodyPr>
          <a:lstStyle/>
          <a:p>
            <a:endParaRPr lang="fr-CA" sz="3200" b="1" dirty="0">
              <a:solidFill>
                <a:srgbClr val="002060"/>
              </a:solidFill>
              <a:cs typeface="Arial" panose="020B0604020202020204" pitchFamily="34" charset="0"/>
            </a:endParaRPr>
          </a:p>
          <a:p>
            <a:pPr marL="685800" lvl="1" indent="-342900">
              <a:buFont typeface="Wingdings" panose="05000000000000000000" pitchFamily="2" charset="2"/>
              <a:buChar char="ü"/>
            </a:pPr>
            <a:r>
              <a:rPr lang="fr-CA" sz="3200" dirty="0" smtClean="0">
                <a:solidFill>
                  <a:srgbClr val="002060"/>
                </a:solidFill>
                <a:cs typeface="Arial" panose="020B0604020202020204" pitchFamily="34" charset="0"/>
              </a:rPr>
              <a:t>La proportion des personnes qui rapportaient avoir vu leur dose d’opioïdes diminuée  était significativement plus élevée en CB (46.8%) qu’au QC (28.1%)   (p = .02)</a:t>
            </a:r>
            <a:endParaRPr lang="fr-CA" sz="3200" dirty="0">
              <a:solidFill>
                <a:srgbClr val="002060"/>
              </a:solidFill>
              <a:cs typeface="Arial" panose="020B0604020202020204" pitchFamily="34" charset="0"/>
            </a:endParaRPr>
          </a:p>
        </p:txBody>
      </p:sp>
    </p:spTree>
    <p:extLst>
      <p:ext uri="{BB962C8B-B14F-4D97-AF65-F5344CB8AC3E}">
        <p14:creationId xmlns:p14="http://schemas.microsoft.com/office/powerpoint/2010/main" val="35533081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bwMode="auto">
          <a:xfrm>
            <a:off x="6553200" y="5761062"/>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5613">
              <a:spcBef>
                <a:spcPct val="20000"/>
              </a:spcBef>
              <a:buFont typeface="Arial" panose="020B0604020202020204" pitchFamily="34" charset="0"/>
              <a:buChar char="•"/>
              <a:defRPr sz="3000">
                <a:solidFill>
                  <a:srgbClr val="404040"/>
                </a:solidFill>
                <a:latin typeface="Arial" panose="020B0604020202020204" pitchFamily="34" charset="0"/>
                <a:ea typeface="MS PGothic" panose="020B0600070205080204" pitchFamily="34" charset="-128"/>
              </a:defRPr>
            </a:lvl1pPr>
            <a:lvl2pPr marL="730250" indent="-277813" defTabSz="455613">
              <a:spcBef>
                <a:spcPct val="20000"/>
              </a:spcBef>
              <a:buFont typeface="Arial" panose="020B0604020202020204" pitchFamily="34" charset="0"/>
              <a:buChar char="–"/>
              <a:defRPr sz="2700">
                <a:solidFill>
                  <a:srgbClr val="404040"/>
                </a:solidFill>
                <a:latin typeface="Arial" panose="020B0604020202020204" pitchFamily="34" charset="0"/>
                <a:ea typeface="MS PGothic" panose="020B0600070205080204" pitchFamily="34" charset="-128"/>
              </a:defRPr>
            </a:lvl2pPr>
            <a:lvl3pPr marL="1125538" indent="-222250" defTabSz="455613">
              <a:spcBef>
                <a:spcPct val="20000"/>
              </a:spcBef>
              <a:buFont typeface="Arial" panose="020B0604020202020204" pitchFamily="34" charset="0"/>
              <a:buChar char="•"/>
              <a:defRPr sz="2100">
                <a:solidFill>
                  <a:srgbClr val="404040"/>
                </a:solidFill>
                <a:latin typeface="Arial" panose="020B0604020202020204" pitchFamily="34" charset="0"/>
                <a:ea typeface="MS PGothic" panose="020B0600070205080204" pitchFamily="34" charset="-128"/>
              </a:defRPr>
            </a:lvl3pPr>
            <a:lvl4pPr marL="1579563" indent="-222250" defTabSz="455613">
              <a:spcBef>
                <a:spcPct val="20000"/>
              </a:spcBef>
              <a:buFont typeface="Arial" panose="020B0604020202020204" pitchFamily="34" charset="0"/>
              <a:buChar char="–"/>
              <a:defRPr>
                <a:solidFill>
                  <a:srgbClr val="404040"/>
                </a:solidFill>
                <a:latin typeface="Arial" panose="020B0604020202020204" pitchFamily="34" charset="0"/>
                <a:ea typeface="MS PGothic" panose="020B0600070205080204" pitchFamily="34" charset="-128"/>
              </a:defRPr>
            </a:lvl4pPr>
            <a:lvl5pPr marL="2028825" indent="-222250" defTabSz="455613">
              <a:spcBef>
                <a:spcPct val="20000"/>
              </a:spcBef>
              <a:buFont typeface="Arial" panose="020B0604020202020204" pitchFamily="34" charset="0"/>
              <a:buChar char="»"/>
              <a:defRPr sz="1600">
                <a:solidFill>
                  <a:srgbClr val="404040"/>
                </a:solidFill>
                <a:latin typeface="Arial" panose="020B0604020202020204" pitchFamily="34" charset="0"/>
                <a:ea typeface="MS PGothic" panose="020B0600070205080204" pitchFamily="34" charset="-128"/>
              </a:defRPr>
            </a:lvl5pPr>
            <a:lvl6pPr marL="2486025" indent="-222250" defTabSz="455613" eaLnBrk="0" fontAlgn="base" hangingPunct="0">
              <a:spcBef>
                <a:spcPct val="20000"/>
              </a:spcBef>
              <a:spcAft>
                <a:spcPct val="0"/>
              </a:spcAft>
              <a:buFont typeface="Arial" panose="020B0604020202020204" pitchFamily="34" charset="0"/>
              <a:buChar char="»"/>
              <a:defRPr sz="1600">
                <a:solidFill>
                  <a:srgbClr val="404040"/>
                </a:solidFill>
                <a:latin typeface="Arial" panose="020B0604020202020204" pitchFamily="34" charset="0"/>
                <a:ea typeface="MS PGothic" panose="020B0600070205080204" pitchFamily="34" charset="-128"/>
              </a:defRPr>
            </a:lvl6pPr>
            <a:lvl7pPr marL="2943225" indent="-222250" defTabSz="455613" eaLnBrk="0" fontAlgn="base" hangingPunct="0">
              <a:spcBef>
                <a:spcPct val="20000"/>
              </a:spcBef>
              <a:spcAft>
                <a:spcPct val="0"/>
              </a:spcAft>
              <a:buFont typeface="Arial" panose="020B0604020202020204" pitchFamily="34" charset="0"/>
              <a:buChar char="»"/>
              <a:defRPr sz="1600">
                <a:solidFill>
                  <a:srgbClr val="404040"/>
                </a:solidFill>
                <a:latin typeface="Arial" panose="020B0604020202020204" pitchFamily="34" charset="0"/>
                <a:ea typeface="MS PGothic" panose="020B0600070205080204" pitchFamily="34" charset="-128"/>
              </a:defRPr>
            </a:lvl7pPr>
            <a:lvl8pPr marL="3400425" indent="-222250" defTabSz="455613" eaLnBrk="0" fontAlgn="base" hangingPunct="0">
              <a:spcBef>
                <a:spcPct val="20000"/>
              </a:spcBef>
              <a:spcAft>
                <a:spcPct val="0"/>
              </a:spcAft>
              <a:buFont typeface="Arial" panose="020B0604020202020204" pitchFamily="34" charset="0"/>
              <a:buChar char="»"/>
              <a:defRPr sz="1600">
                <a:solidFill>
                  <a:srgbClr val="404040"/>
                </a:solidFill>
                <a:latin typeface="Arial" panose="020B0604020202020204" pitchFamily="34" charset="0"/>
                <a:ea typeface="MS PGothic" panose="020B0600070205080204" pitchFamily="34" charset="-128"/>
              </a:defRPr>
            </a:lvl8pPr>
            <a:lvl9pPr marL="3857625" indent="-222250" defTabSz="455613" eaLnBrk="0" fontAlgn="base" hangingPunct="0">
              <a:spcBef>
                <a:spcPct val="20000"/>
              </a:spcBef>
              <a:spcAft>
                <a:spcPct val="0"/>
              </a:spcAft>
              <a:buFont typeface="Arial" panose="020B0604020202020204" pitchFamily="34" charset="0"/>
              <a:buChar char="»"/>
              <a:defRPr sz="1600">
                <a:solidFill>
                  <a:srgbClr val="404040"/>
                </a:solidFill>
                <a:latin typeface="Arial" panose="020B0604020202020204" pitchFamily="34" charset="0"/>
                <a:ea typeface="MS PGothic" panose="020B0600070205080204" pitchFamily="34" charset="-128"/>
              </a:defRPr>
            </a:lvl9pPr>
          </a:lstStyle>
          <a:p>
            <a:pPr>
              <a:spcBef>
                <a:spcPct val="0"/>
              </a:spcBef>
              <a:buFontTx/>
              <a:buNone/>
            </a:pPr>
            <a:fld id="{E47027F2-1BB9-41B8-B897-2677A3A5E3DA}" type="slidenum">
              <a:rPr lang="en-CA" altLang="en-US" sz="1100">
                <a:solidFill>
                  <a:srgbClr val="FFFFFF"/>
                </a:solidFill>
              </a:rPr>
              <a:pPr>
                <a:spcBef>
                  <a:spcPct val="0"/>
                </a:spcBef>
                <a:buFontTx/>
                <a:buNone/>
              </a:pPr>
              <a:t>35</a:t>
            </a:fld>
            <a:endParaRPr lang="en-CA" altLang="en-US" sz="1100">
              <a:solidFill>
                <a:srgbClr val="FFFFFF"/>
              </a:solidFill>
            </a:endParaRPr>
          </a:p>
        </p:txBody>
      </p:sp>
      <p:sp>
        <p:nvSpPr>
          <p:cNvPr id="22531" name="TextBox 15"/>
          <p:cNvSpPr txBox="1">
            <a:spLocks noChangeArrowheads="1"/>
          </p:cNvSpPr>
          <p:nvPr/>
        </p:nvSpPr>
        <p:spPr bwMode="auto">
          <a:xfrm>
            <a:off x="6305550" y="5248300"/>
            <a:ext cx="28305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7" rIns="91432" bIns="45717">
            <a:spAutoFit/>
          </a:bodyPr>
          <a:lstStyle>
            <a:lvl1pPr marL="536575" indent="-536575" defTabSz="912813">
              <a:spcBef>
                <a:spcPct val="20000"/>
              </a:spcBef>
              <a:buFont typeface="Arial" panose="020B0604020202020204" pitchFamily="34" charset="0"/>
              <a:buChar char="•"/>
              <a:tabLst>
                <a:tab pos="536575" algn="l"/>
              </a:tabLst>
              <a:defRPr sz="3000">
                <a:solidFill>
                  <a:srgbClr val="404040"/>
                </a:solidFill>
                <a:latin typeface="Arial" panose="020B0604020202020204" pitchFamily="34" charset="0"/>
                <a:ea typeface="MS PGothic" panose="020B0600070205080204" pitchFamily="34" charset="-128"/>
              </a:defRPr>
            </a:lvl1pPr>
            <a:lvl2pPr marL="742950" indent="-285750" defTabSz="912813">
              <a:spcBef>
                <a:spcPct val="20000"/>
              </a:spcBef>
              <a:buFont typeface="Arial" panose="020B0604020202020204" pitchFamily="34" charset="0"/>
              <a:buChar char="–"/>
              <a:tabLst>
                <a:tab pos="536575" algn="l"/>
              </a:tabLst>
              <a:defRPr sz="2700">
                <a:solidFill>
                  <a:srgbClr val="404040"/>
                </a:solidFill>
                <a:latin typeface="Arial" panose="020B0604020202020204" pitchFamily="34" charset="0"/>
                <a:ea typeface="MS PGothic" panose="020B0600070205080204" pitchFamily="34" charset="-128"/>
              </a:defRPr>
            </a:lvl2pPr>
            <a:lvl3pPr marL="1143000" indent="-228600" defTabSz="912813">
              <a:spcBef>
                <a:spcPct val="20000"/>
              </a:spcBef>
              <a:buFont typeface="Arial" panose="020B0604020202020204" pitchFamily="34" charset="0"/>
              <a:buChar char="•"/>
              <a:tabLst>
                <a:tab pos="536575" algn="l"/>
              </a:tabLst>
              <a:defRPr sz="2100">
                <a:solidFill>
                  <a:srgbClr val="404040"/>
                </a:solidFill>
                <a:latin typeface="Arial" panose="020B0604020202020204" pitchFamily="34" charset="0"/>
                <a:ea typeface="MS PGothic" panose="020B0600070205080204" pitchFamily="34" charset="-128"/>
              </a:defRPr>
            </a:lvl3pPr>
            <a:lvl4pPr marL="1600200" indent="-228600" defTabSz="912813">
              <a:spcBef>
                <a:spcPct val="20000"/>
              </a:spcBef>
              <a:buFont typeface="Arial" panose="020B0604020202020204" pitchFamily="34" charset="0"/>
              <a:buChar char="–"/>
              <a:tabLst>
                <a:tab pos="536575" algn="l"/>
              </a:tabLst>
              <a:defRPr>
                <a:solidFill>
                  <a:srgbClr val="404040"/>
                </a:solidFill>
                <a:latin typeface="Arial" panose="020B0604020202020204" pitchFamily="34" charset="0"/>
                <a:ea typeface="MS PGothic" panose="020B0600070205080204" pitchFamily="34" charset="-128"/>
              </a:defRPr>
            </a:lvl4pPr>
            <a:lvl5pPr marL="2057400" indent="-228600" defTabSz="912813">
              <a:spcBef>
                <a:spcPct val="20000"/>
              </a:spcBef>
              <a:buFont typeface="Arial" panose="020B0604020202020204" pitchFamily="34" charset="0"/>
              <a:buChar char="»"/>
              <a:tabLst>
                <a:tab pos="536575" algn="l"/>
              </a:tabLst>
              <a:defRPr sz="1600">
                <a:solidFill>
                  <a:srgbClr val="404040"/>
                </a:solidFill>
                <a:latin typeface="Arial" panose="020B0604020202020204" pitchFamily="34" charset="0"/>
                <a:ea typeface="MS PGothic" panose="020B0600070205080204" pitchFamily="34" charset="-128"/>
              </a:defRPr>
            </a:lvl5pPr>
            <a:lvl6pPr marL="2514600" indent="-228600" defTabSz="912813" eaLnBrk="0" fontAlgn="base" hangingPunct="0">
              <a:spcBef>
                <a:spcPct val="20000"/>
              </a:spcBef>
              <a:spcAft>
                <a:spcPct val="0"/>
              </a:spcAft>
              <a:buFont typeface="Arial" panose="020B0604020202020204" pitchFamily="34" charset="0"/>
              <a:buChar char="»"/>
              <a:tabLst>
                <a:tab pos="536575" algn="l"/>
              </a:tabLst>
              <a:defRPr sz="1600">
                <a:solidFill>
                  <a:srgbClr val="404040"/>
                </a:solidFill>
                <a:latin typeface="Arial" panose="020B0604020202020204" pitchFamily="34" charset="0"/>
                <a:ea typeface="MS PGothic" panose="020B0600070205080204" pitchFamily="34" charset="-128"/>
              </a:defRPr>
            </a:lvl6pPr>
            <a:lvl7pPr marL="2971800" indent="-228600" defTabSz="912813" eaLnBrk="0" fontAlgn="base" hangingPunct="0">
              <a:spcBef>
                <a:spcPct val="20000"/>
              </a:spcBef>
              <a:spcAft>
                <a:spcPct val="0"/>
              </a:spcAft>
              <a:buFont typeface="Arial" panose="020B0604020202020204" pitchFamily="34" charset="0"/>
              <a:buChar char="»"/>
              <a:tabLst>
                <a:tab pos="536575" algn="l"/>
              </a:tabLst>
              <a:defRPr sz="1600">
                <a:solidFill>
                  <a:srgbClr val="404040"/>
                </a:solidFill>
                <a:latin typeface="Arial" panose="020B0604020202020204" pitchFamily="34" charset="0"/>
                <a:ea typeface="MS PGothic" panose="020B0600070205080204" pitchFamily="34" charset="-128"/>
              </a:defRPr>
            </a:lvl7pPr>
            <a:lvl8pPr marL="3429000" indent="-228600" defTabSz="912813" eaLnBrk="0" fontAlgn="base" hangingPunct="0">
              <a:spcBef>
                <a:spcPct val="20000"/>
              </a:spcBef>
              <a:spcAft>
                <a:spcPct val="0"/>
              </a:spcAft>
              <a:buFont typeface="Arial" panose="020B0604020202020204" pitchFamily="34" charset="0"/>
              <a:buChar char="»"/>
              <a:tabLst>
                <a:tab pos="536575" algn="l"/>
              </a:tabLst>
              <a:defRPr sz="1600">
                <a:solidFill>
                  <a:srgbClr val="404040"/>
                </a:solidFill>
                <a:latin typeface="Arial" panose="020B0604020202020204" pitchFamily="34" charset="0"/>
                <a:ea typeface="MS PGothic" panose="020B0600070205080204" pitchFamily="34" charset="-128"/>
              </a:defRPr>
            </a:lvl8pPr>
            <a:lvl9pPr marL="3886200" indent="-228600" defTabSz="912813" eaLnBrk="0" fontAlgn="base" hangingPunct="0">
              <a:spcBef>
                <a:spcPct val="20000"/>
              </a:spcBef>
              <a:spcAft>
                <a:spcPct val="0"/>
              </a:spcAft>
              <a:buFont typeface="Arial" panose="020B0604020202020204" pitchFamily="34" charset="0"/>
              <a:buChar char="»"/>
              <a:tabLst>
                <a:tab pos="536575" algn="l"/>
              </a:tabLst>
              <a:defRPr sz="1600">
                <a:solidFill>
                  <a:srgbClr val="404040"/>
                </a:solidFill>
                <a:latin typeface="Arial" panose="020B0604020202020204" pitchFamily="34" charset="0"/>
                <a:ea typeface="MS PGothic" panose="020B0600070205080204" pitchFamily="34" charset="-128"/>
              </a:defRPr>
            </a:lvl9pPr>
          </a:lstStyle>
          <a:p>
            <a:pPr eaLnBrk="1" hangingPunct="1">
              <a:spcBef>
                <a:spcPct val="0"/>
              </a:spcBef>
              <a:buFontTx/>
              <a:buNone/>
            </a:pPr>
            <a:r>
              <a:rPr lang="en-CA" altLang="en-US" sz="1200">
                <a:solidFill>
                  <a:srgbClr val="000000"/>
                </a:solidFill>
                <a:latin typeface="Calibri" panose="020F0502020204030204" pitchFamily="34" charset="0"/>
              </a:rPr>
              <a:t> Source: 	Canadian Institute for Health Information, 2019 </a:t>
            </a:r>
          </a:p>
        </p:txBody>
      </p:sp>
      <p:pic>
        <p:nvPicPr>
          <p:cNvPr id="2253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163" y="2170137"/>
            <a:ext cx="6021387" cy="376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755650" y="6524"/>
            <a:ext cx="8308975" cy="1938992"/>
          </a:xfrm>
          <a:prstGeom prst="rect">
            <a:avLst/>
          </a:prstGeom>
          <a:noFill/>
        </p:spPr>
        <p:txBody>
          <a:bodyPr>
            <a:spAutoFit/>
          </a:bodyPr>
          <a:lstStyle/>
          <a:p>
            <a:pPr eaLnBrk="1" hangingPunct="1">
              <a:defRPr/>
            </a:pPr>
            <a:r>
              <a:rPr lang="en-CA" sz="2400" b="1" dirty="0" smtClean="0">
                <a:solidFill>
                  <a:srgbClr val="002060"/>
                </a:solidFill>
                <a:latin typeface="+mn-lt"/>
                <a:cs typeface="Arial" charset="0"/>
              </a:rPr>
              <a:t>26</a:t>
            </a:r>
            <a:r>
              <a:rPr lang="en-CA" sz="2400" b="1" dirty="0">
                <a:solidFill>
                  <a:srgbClr val="002060"/>
                </a:solidFill>
                <a:cs typeface="Arial" charset="0"/>
              </a:rPr>
              <a:t>% </a:t>
            </a:r>
            <a:r>
              <a:rPr lang="en-CA" sz="2400" b="1" dirty="0" smtClean="0">
                <a:solidFill>
                  <a:srgbClr val="002060"/>
                </a:solidFill>
                <a:cs typeface="Arial" charset="0"/>
              </a:rPr>
              <a:t>des </a:t>
            </a:r>
            <a:r>
              <a:rPr lang="en-CA" sz="2400" b="1" dirty="0" err="1" smtClean="0">
                <a:solidFill>
                  <a:srgbClr val="002060"/>
                </a:solidFill>
                <a:cs typeface="Arial" charset="0"/>
              </a:rPr>
              <a:t>Canadiens</a:t>
            </a:r>
            <a:r>
              <a:rPr lang="en-CA" sz="2400" b="1" dirty="0" smtClean="0">
                <a:solidFill>
                  <a:srgbClr val="002060"/>
                </a:solidFill>
                <a:cs typeface="Arial" charset="0"/>
              </a:rPr>
              <a:t> </a:t>
            </a:r>
            <a:r>
              <a:rPr lang="en-CA" sz="2400" dirty="0" smtClean="0">
                <a:solidFill>
                  <a:srgbClr val="002060"/>
                </a:solidFill>
                <a:cs typeface="Arial" charset="0"/>
              </a:rPr>
              <a:t>qui </a:t>
            </a:r>
            <a:r>
              <a:rPr lang="en-CA" sz="2400" dirty="0" err="1" smtClean="0">
                <a:solidFill>
                  <a:srgbClr val="002060"/>
                </a:solidFill>
                <a:cs typeface="Arial" charset="0"/>
              </a:rPr>
              <a:t>prenaient</a:t>
            </a:r>
            <a:r>
              <a:rPr lang="en-CA" sz="2400" dirty="0" smtClean="0">
                <a:solidFill>
                  <a:srgbClr val="002060"/>
                </a:solidFill>
                <a:cs typeface="Arial" charset="0"/>
              </a:rPr>
              <a:t> des </a:t>
            </a:r>
            <a:r>
              <a:rPr lang="en-CA" sz="2400" dirty="0" err="1" smtClean="0">
                <a:solidFill>
                  <a:srgbClr val="002060"/>
                </a:solidFill>
                <a:cs typeface="Arial" charset="0"/>
              </a:rPr>
              <a:t>opioïdes</a:t>
            </a:r>
            <a:r>
              <a:rPr lang="en-CA" sz="2400" dirty="0" smtClean="0">
                <a:solidFill>
                  <a:srgbClr val="002060"/>
                </a:solidFill>
                <a:cs typeface="Arial" charset="0"/>
              </a:rPr>
              <a:t> sur </a:t>
            </a:r>
            <a:r>
              <a:rPr lang="en-CA" sz="2400" dirty="0" err="1" smtClean="0">
                <a:solidFill>
                  <a:srgbClr val="002060"/>
                </a:solidFill>
                <a:cs typeface="Arial" charset="0"/>
              </a:rPr>
              <a:t>une</a:t>
            </a:r>
            <a:r>
              <a:rPr lang="en-CA" sz="2400" dirty="0" smtClean="0">
                <a:solidFill>
                  <a:srgbClr val="002060"/>
                </a:solidFill>
                <a:cs typeface="Arial" charset="0"/>
              </a:rPr>
              <a:t> base à long-</a:t>
            </a:r>
            <a:r>
              <a:rPr lang="en-CA" sz="2400" dirty="0" err="1" smtClean="0">
                <a:solidFill>
                  <a:srgbClr val="002060"/>
                </a:solidFill>
                <a:cs typeface="Arial" charset="0"/>
              </a:rPr>
              <a:t>terme</a:t>
            </a:r>
            <a:r>
              <a:rPr lang="en-CA" sz="2400" dirty="0" smtClean="0">
                <a:solidFill>
                  <a:srgbClr val="002060"/>
                </a:solidFill>
                <a:cs typeface="Arial" charset="0"/>
              </a:rPr>
              <a:t> </a:t>
            </a:r>
            <a:r>
              <a:rPr lang="en-CA" sz="2400" dirty="0" err="1" smtClean="0">
                <a:solidFill>
                  <a:srgbClr val="002060"/>
                </a:solidFill>
                <a:cs typeface="Arial" charset="0"/>
              </a:rPr>
              <a:t>ont</a:t>
            </a:r>
            <a:r>
              <a:rPr lang="en-CA" sz="2400" dirty="0" smtClean="0">
                <a:solidFill>
                  <a:srgbClr val="002060"/>
                </a:solidFill>
                <a:cs typeface="Arial" charset="0"/>
              </a:rPr>
              <a:t> vu </a:t>
            </a:r>
            <a:r>
              <a:rPr lang="en-CA" sz="2400" dirty="0" err="1" smtClean="0">
                <a:solidFill>
                  <a:srgbClr val="002060"/>
                </a:solidFill>
                <a:cs typeface="Arial" charset="0"/>
              </a:rPr>
              <a:t>leurs</a:t>
            </a:r>
            <a:r>
              <a:rPr lang="en-CA" sz="2400" dirty="0" smtClean="0">
                <a:solidFill>
                  <a:srgbClr val="002060"/>
                </a:solidFill>
                <a:cs typeface="Arial" charset="0"/>
              </a:rPr>
              <a:t> doses </a:t>
            </a:r>
            <a:r>
              <a:rPr lang="en-CA" sz="2400" dirty="0" err="1" smtClean="0">
                <a:solidFill>
                  <a:srgbClr val="002060"/>
                </a:solidFill>
                <a:cs typeface="Arial" charset="0"/>
              </a:rPr>
              <a:t>diminuées</a:t>
            </a:r>
            <a:r>
              <a:rPr lang="en-CA" sz="2400" dirty="0" smtClean="0">
                <a:solidFill>
                  <a:srgbClr val="002060"/>
                </a:solidFill>
                <a:cs typeface="Arial" charset="0"/>
              </a:rPr>
              <a:t> en 2017</a:t>
            </a:r>
            <a:endParaRPr lang="en-CA" sz="2400" dirty="0">
              <a:solidFill>
                <a:srgbClr val="002060"/>
              </a:solidFill>
              <a:cs typeface="Arial" charset="0"/>
            </a:endParaRPr>
          </a:p>
          <a:p>
            <a:pPr eaLnBrk="1" hangingPunct="1">
              <a:defRPr/>
            </a:pPr>
            <a:r>
              <a:rPr lang="en-CA" sz="2400" b="1" dirty="0">
                <a:solidFill>
                  <a:srgbClr val="002060"/>
                </a:solidFill>
                <a:latin typeface="+mn-lt"/>
                <a:cs typeface="Arial" charset="0"/>
              </a:rPr>
              <a:t>    </a:t>
            </a:r>
            <a:endParaRPr lang="en-CA" sz="2400" b="1" dirty="0" smtClean="0">
              <a:solidFill>
                <a:srgbClr val="002060"/>
              </a:solidFill>
              <a:latin typeface="+mn-lt"/>
              <a:cs typeface="Arial" charset="0"/>
            </a:endParaRPr>
          </a:p>
          <a:p>
            <a:pPr eaLnBrk="1" hangingPunct="1">
              <a:defRPr/>
            </a:pPr>
            <a:r>
              <a:rPr lang="en-CA" sz="2400" b="1" dirty="0" smtClean="0">
                <a:solidFill>
                  <a:srgbClr val="002060"/>
                </a:solidFill>
                <a:cs typeface="Arial" charset="0"/>
              </a:rPr>
              <a:t>Pour </a:t>
            </a:r>
            <a:r>
              <a:rPr lang="en-CA" sz="2400" b="1" dirty="0" smtClean="0">
                <a:solidFill>
                  <a:srgbClr val="002060"/>
                </a:solidFill>
                <a:latin typeface="+mn-lt"/>
                <a:cs typeface="Arial" charset="0"/>
              </a:rPr>
              <a:t>50</a:t>
            </a:r>
            <a:r>
              <a:rPr lang="en-CA" sz="2400" b="1" dirty="0">
                <a:solidFill>
                  <a:srgbClr val="002060"/>
                </a:solidFill>
                <a:latin typeface="+mn-lt"/>
                <a:cs typeface="Arial" charset="0"/>
              </a:rPr>
              <a:t>% </a:t>
            </a:r>
            <a:r>
              <a:rPr lang="en-CA" sz="2400" dirty="0" err="1" smtClean="0">
                <a:solidFill>
                  <a:srgbClr val="002060"/>
                </a:solidFill>
                <a:cs typeface="Arial" charset="0"/>
              </a:rPr>
              <a:t>d’entre</a:t>
            </a:r>
            <a:r>
              <a:rPr lang="en-CA" sz="2400" dirty="0" smtClean="0">
                <a:solidFill>
                  <a:srgbClr val="002060"/>
                </a:solidFill>
                <a:cs typeface="Arial" charset="0"/>
              </a:rPr>
              <a:t> </a:t>
            </a:r>
            <a:r>
              <a:rPr lang="en-CA" sz="2400" dirty="0" err="1" smtClean="0">
                <a:solidFill>
                  <a:srgbClr val="002060"/>
                </a:solidFill>
                <a:cs typeface="Arial" charset="0"/>
              </a:rPr>
              <a:t>eux</a:t>
            </a:r>
            <a:r>
              <a:rPr lang="en-CA" sz="2400" dirty="0" smtClean="0">
                <a:solidFill>
                  <a:srgbClr val="002060"/>
                </a:solidFill>
                <a:cs typeface="Arial" charset="0"/>
              </a:rPr>
              <a:t>, la </a:t>
            </a:r>
            <a:r>
              <a:rPr lang="en-CA" sz="2400" b="1" dirty="0" smtClean="0">
                <a:solidFill>
                  <a:srgbClr val="002060"/>
                </a:solidFill>
                <a:cs typeface="Arial" charset="0"/>
              </a:rPr>
              <a:t>diminution</a:t>
            </a:r>
            <a:r>
              <a:rPr lang="en-CA" sz="2400" dirty="0" smtClean="0">
                <a:solidFill>
                  <a:srgbClr val="002060"/>
                </a:solidFill>
                <a:cs typeface="Arial" charset="0"/>
              </a:rPr>
              <a:t> des doses </a:t>
            </a:r>
            <a:r>
              <a:rPr lang="en-CA" sz="2400" dirty="0" err="1" smtClean="0">
                <a:solidFill>
                  <a:srgbClr val="002060"/>
                </a:solidFill>
                <a:cs typeface="Arial" charset="0"/>
              </a:rPr>
              <a:t>s’est</a:t>
            </a:r>
            <a:r>
              <a:rPr lang="en-CA" sz="2400" dirty="0" smtClean="0">
                <a:solidFill>
                  <a:srgbClr val="002060"/>
                </a:solidFill>
                <a:cs typeface="Arial" charset="0"/>
              </a:rPr>
              <a:t> </a:t>
            </a:r>
            <a:r>
              <a:rPr lang="en-CA" sz="2400" dirty="0" err="1" smtClean="0">
                <a:solidFill>
                  <a:srgbClr val="002060"/>
                </a:solidFill>
                <a:cs typeface="Arial" charset="0"/>
              </a:rPr>
              <a:t>effectuée</a:t>
            </a:r>
            <a:r>
              <a:rPr lang="en-CA" sz="2400" dirty="0" smtClean="0">
                <a:solidFill>
                  <a:srgbClr val="002060"/>
                </a:solidFill>
                <a:cs typeface="Arial" charset="0"/>
              </a:rPr>
              <a:t> </a:t>
            </a:r>
            <a:r>
              <a:rPr lang="en-CA" sz="2400" b="1" dirty="0" smtClean="0">
                <a:solidFill>
                  <a:srgbClr val="002060"/>
                </a:solidFill>
                <a:cs typeface="Arial" charset="0"/>
              </a:rPr>
              <a:t>trop </a:t>
            </a:r>
            <a:r>
              <a:rPr lang="en-CA" sz="2400" b="1" dirty="0" err="1" smtClean="0">
                <a:solidFill>
                  <a:srgbClr val="002060"/>
                </a:solidFill>
                <a:cs typeface="Arial" charset="0"/>
              </a:rPr>
              <a:t>rapidement</a:t>
            </a:r>
            <a:endParaRPr lang="en-CA" sz="2400" b="1" dirty="0">
              <a:solidFill>
                <a:srgbClr val="002060"/>
              </a:solidFill>
              <a:cs typeface="Arial" charset="0"/>
            </a:endParaRPr>
          </a:p>
        </p:txBody>
      </p:sp>
    </p:spTree>
    <p:extLst>
      <p:ext uri="{BB962C8B-B14F-4D97-AF65-F5344CB8AC3E}">
        <p14:creationId xmlns:p14="http://schemas.microsoft.com/office/powerpoint/2010/main" val="34977377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0" y="264621"/>
            <a:ext cx="9036496" cy="1224136"/>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ctr">
              <a:buNone/>
            </a:pPr>
            <a:r>
              <a:rPr lang="fr-CA" altLang="fr-FR" sz="3600" b="1" kern="0" dirty="0" smtClean="0">
                <a:solidFill>
                  <a:srgbClr val="002060"/>
                </a:solidFill>
              </a:rPr>
              <a:t>CONSÉQUENCES D’UNE DIMINUTION TROP RAPIDE OU CESSATION ABRUPTE DES OPIOÏDES</a:t>
            </a:r>
            <a:endParaRPr lang="fr-CA" altLang="fr-FR" b="1" kern="0" dirty="0" smtClean="0">
              <a:solidFill>
                <a:srgbClr val="002060"/>
              </a:solidFill>
            </a:endParaRPr>
          </a:p>
          <a:p>
            <a:pPr marL="457200" lvl="1" indent="0">
              <a:buNone/>
            </a:pPr>
            <a:endParaRPr lang="fr-CA" altLang="fr-FR" kern="0" dirty="0" smtClean="0">
              <a:solidFill>
                <a:srgbClr val="002060"/>
              </a:solidFill>
            </a:endParaRPr>
          </a:p>
          <a:p>
            <a:pPr lvl="1">
              <a:buFontTx/>
              <a:buNone/>
            </a:pPr>
            <a:endParaRPr lang="fr-CA" altLang="fr-FR" sz="4000" kern="0" dirty="0" smtClean="0">
              <a:solidFill>
                <a:srgbClr val="002060"/>
              </a:solidFill>
            </a:endParaRPr>
          </a:p>
        </p:txBody>
      </p:sp>
      <p:sp>
        <p:nvSpPr>
          <p:cNvPr id="4" name="ZoneTexte 3"/>
          <p:cNvSpPr txBox="1"/>
          <p:nvPr/>
        </p:nvSpPr>
        <p:spPr>
          <a:xfrm>
            <a:off x="503040" y="2204864"/>
            <a:ext cx="8640960" cy="4401205"/>
          </a:xfrm>
          <a:prstGeom prst="rect">
            <a:avLst/>
          </a:prstGeom>
          <a:noFill/>
        </p:spPr>
        <p:txBody>
          <a:bodyPr wrap="square" rtlCol="0">
            <a:spAutoFit/>
          </a:bodyPr>
          <a:lstStyle/>
          <a:p>
            <a:pPr marL="285750" indent="-285750">
              <a:buFont typeface="Wingdings" panose="05000000000000000000" pitchFamily="2" charset="2"/>
              <a:buChar char="§"/>
            </a:pPr>
            <a:r>
              <a:rPr lang="en-CA" sz="3600" dirty="0" smtClean="0">
                <a:solidFill>
                  <a:srgbClr val="002060"/>
                </a:solidFill>
              </a:rPr>
              <a:t>↑ </a:t>
            </a:r>
            <a:r>
              <a:rPr lang="en-CA" sz="2800" dirty="0" smtClean="0">
                <a:solidFill>
                  <a:srgbClr val="002060"/>
                </a:solidFill>
              </a:rPr>
              <a:t>de </a:t>
            </a:r>
            <a:r>
              <a:rPr lang="en-CA" sz="2800" dirty="0" err="1" smtClean="0">
                <a:solidFill>
                  <a:srgbClr val="002060"/>
                </a:solidFill>
              </a:rPr>
              <a:t>l’intensité</a:t>
            </a:r>
            <a:r>
              <a:rPr lang="en-CA" sz="2800" dirty="0" smtClean="0">
                <a:solidFill>
                  <a:srgbClr val="002060"/>
                </a:solidFill>
              </a:rPr>
              <a:t> de la </a:t>
            </a:r>
            <a:r>
              <a:rPr lang="en-CA" sz="2800" dirty="0" err="1" smtClean="0">
                <a:solidFill>
                  <a:srgbClr val="002060"/>
                </a:solidFill>
              </a:rPr>
              <a:t>douleur</a:t>
            </a:r>
            <a:r>
              <a:rPr lang="en-CA" sz="2800" dirty="0" smtClean="0">
                <a:solidFill>
                  <a:srgbClr val="002060"/>
                </a:solidFill>
              </a:rPr>
              <a:t> et apparition de nouveaux sites </a:t>
            </a:r>
            <a:r>
              <a:rPr lang="en-CA" sz="2800" dirty="0" err="1" smtClean="0">
                <a:solidFill>
                  <a:srgbClr val="002060"/>
                </a:solidFill>
              </a:rPr>
              <a:t>douloureux</a:t>
            </a:r>
            <a:endParaRPr lang="en-CA" sz="2800" dirty="0" smtClean="0">
              <a:solidFill>
                <a:srgbClr val="002060"/>
              </a:solidFill>
            </a:endParaRPr>
          </a:p>
          <a:p>
            <a:pPr marL="285750" indent="-285750">
              <a:buFont typeface="Wingdings" panose="05000000000000000000" pitchFamily="2" charset="2"/>
              <a:buChar char="§"/>
            </a:pPr>
            <a:endParaRPr lang="en-CA" sz="3600" dirty="0" smtClean="0">
              <a:solidFill>
                <a:srgbClr val="002060"/>
              </a:solidFill>
            </a:endParaRPr>
          </a:p>
          <a:p>
            <a:pPr marL="285750" indent="-285750">
              <a:buFont typeface="Wingdings" panose="05000000000000000000" pitchFamily="2" charset="2"/>
              <a:buChar char="§"/>
            </a:pPr>
            <a:r>
              <a:rPr lang="en-CA" sz="3600" dirty="0">
                <a:solidFill>
                  <a:srgbClr val="002060"/>
                </a:solidFill>
              </a:rPr>
              <a:t>↑ </a:t>
            </a:r>
            <a:r>
              <a:rPr lang="en-CA" sz="2800" dirty="0" err="1" smtClean="0">
                <a:solidFill>
                  <a:srgbClr val="002060"/>
                </a:solidFill>
              </a:rPr>
              <a:t>anxiété</a:t>
            </a:r>
            <a:r>
              <a:rPr lang="en-CA" sz="2800" dirty="0" smtClean="0">
                <a:solidFill>
                  <a:srgbClr val="002060"/>
                </a:solidFill>
              </a:rPr>
              <a:t>, </a:t>
            </a:r>
            <a:r>
              <a:rPr lang="en-CA" sz="2800" dirty="0" err="1" smtClean="0">
                <a:solidFill>
                  <a:srgbClr val="002060"/>
                </a:solidFill>
              </a:rPr>
              <a:t>dépression</a:t>
            </a:r>
            <a:r>
              <a:rPr lang="en-CA" sz="2800" dirty="0" smtClean="0">
                <a:solidFill>
                  <a:srgbClr val="002060"/>
                </a:solidFill>
              </a:rPr>
              <a:t> </a:t>
            </a:r>
            <a:r>
              <a:rPr lang="en-CA" sz="2800" dirty="0" err="1" smtClean="0">
                <a:solidFill>
                  <a:srgbClr val="002060"/>
                </a:solidFill>
              </a:rPr>
              <a:t>incluant</a:t>
            </a:r>
            <a:r>
              <a:rPr lang="en-CA" sz="2800" dirty="0" smtClean="0">
                <a:solidFill>
                  <a:srgbClr val="002060"/>
                </a:solidFill>
              </a:rPr>
              <a:t> </a:t>
            </a:r>
            <a:r>
              <a:rPr lang="en-CA" sz="2800" dirty="0" err="1" smtClean="0">
                <a:solidFill>
                  <a:srgbClr val="002060"/>
                </a:solidFill>
              </a:rPr>
              <a:t>idées</a:t>
            </a:r>
            <a:r>
              <a:rPr lang="en-CA" sz="2800" dirty="0" smtClean="0">
                <a:solidFill>
                  <a:srgbClr val="002060"/>
                </a:solidFill>
              </a:rPr>
              <a:t> </a:t>
            </a:r>
            <a:r>
              <a:rPr lang="en-CA" sz="2800" dirty="0" err="1" smtClean="0">
                <a:solidFill>
                  <a:srgbClr val="002060"/>
                </a:solidFill>
              </a:rPr>
              <a:t>suicidaires</a:t>
            </a:r>
            <a:endParaRPr lang="en-CA" sz="2800" dirty="0" smtClean="0">
              <a:solidFill>
                <a:srgbClr val="002060"/>
              </a:solidFill>
            </a:endParaRPr>
          </a:p>
          <a:p>
            <a:pPr marL="285750" indent="-285750">
              <a:buFont typeface="Wingdings" panose="05000000000000000000" pitchFamily="2" charset="2"/>
              <a:buChar char="§"/>
            </a:pPr>
            <a:endParaRPr lang="en-CA" sz="2800" dirty="0">
              <a:solidFill>
                <a:srgbClr val="002060"/>
              </a:solidFill>
            </a:endParaRPr>
          </a:p>
          <a:p>
            <a:pPr marL="285750" indent="-285750">
              <a:buFont typeface="Wingdings" panose="05000000000000000000" pitchFamily="2" charset="2"/>
              <a:buChar char="§"/>
            </a:pPr>
            <a:r>
              <a:rPr lang="en-CA" sz="3200" dirty="0">
                <a:solidFill>
                  <a:srgbClr val="002060"/>
                </a:solidFill>
              </a:rPr>
              <a:t>↑</a:t>
            </a:r>
            <a:r>
              <a:rPr lang="en-CA" sz="2800" dirty="0">
                <a:solidFill>
                  <a:srgbClr val="002060"/>
                </a:solidFill>
              </a:rPr>
              <a:t> </a:t>
            </a:r>
            <a:r>
              <a:rPr lang="en-CA" sz="2800" dirty="0" err="1" smtClean="0">
                <a:solidFill>
                  <a:srgbClr val="002060"/>
                </a:solidFill>
              </a:rPr>
              <a:t>visites</a:t>
            </a:r>
            <a:r>
              <a:rPr lang="en-CA" sz="2800" dirty="0" smtClean="0">
                <a:solidFill>
                  <a:srgbClr val="002060"/>
                </a:solidFill>
              </a:rPr>
              <a:t> à </a:t>
            </a:r>
            <a:r>
              <a:rPr lang="en-CA" sz="2800" dirty="0" err="1" smtClean="0">
                <a:solidFill>
                  <a:srgbClr val="002060"/>
                </a:solidFill>
              </a:rPr>
              <a:t>l’urgence</a:t>
            </a:r>
            <a:r>
              <a:rPr lang="en-CA" sz="2800" dirty="0" smtClean="0">
                <a:solidFill>
                  <a:srgbClr val="002060"/>
                </a:solidFill>
              </a:rPr>
              <a:t>, hospitalisations</a:t>
            </a:r>
          </a:p>
          <a:p>
            <a:pPr marL="285750" indent="-285750">
              <a:buFont typeface="Wingdings" panose="05000000000000000000" pitchFamily="2" charset="2"/>
              <a:buChar char="§"/>
            </a:pPr>
            <a:endParaRPr lang="en-CA" sz="2800" dirty="0" smtClean="0">
              <a:solidFill>
                <a:srgbClr val="002060"/>
              </a:solidFill>
            </a:endParaRPr>
          </a:p>
          <a:p>
            <a:pPr marL="285750" indent="-285750">
              <a:buFont typeface="Wingdings" panose="05000000000000000000" pitchFamily="2" charset="2"/>
              <a:buChar char="§"/>
            </a:pPr>
            <a:r>
              <a:rPr lang="en-CA" sz="2800" dirty="0" err="1" smtClean="0">
                <a:solidFill>
                  <a:srgbClr val="002060"/>
                </a:solidFill>
              </a:rPr>
              <a:t>Recours</a:t>
            </a:r>
            <a:r>
              <a:rPr lang="en-CA" sz="2800" dirty="0" smtClean="0">
                <a:solidFill>
                  <a:srgbClr val="002060"/>
                </a:solidFill>
              </a:rPr>
              <a:t> à des </a:t>
            </a:r>
            <a:r>
              <a:rPr lang="en-CA" sz="2800" dirty="0" err="1" smtClean="0">
                <a:solidFill>
                  <a:srgbClr val="002060"/>
                </a:solidFill>
              </a:rPr>
              <a:t>opioïdes</a:t>
            </a:r>
            <a:r>
              <a:rPr lang="en-CA" sz="2800" dirty="0" smtClean="0">
                <a:solidFill>
                  <a:srgbClr val="002060"/>
                </a:solidFill>
              </a:rPr>
              <a:t> sur le </a:t>
            </a:r>
            <a:r>
              <a:rPr lang="en-CA" sz="2800" dirty="0" err="1" smtClean="0">
                <a:solidFill>
                  <a:srgbClr val="002060"/>
                </a:solidFill>
              </a:rPr>
              <a:t>marché</a:t>
            </a:r>
            <a:r>
              <a:rPr lang="en-CA" sz="2800" dirty="0" smtClean="0">
                <a:solidFill>
                  <a:srgbClr val="002060"/>
                </a:solidFill>
              </a:rPr>
              <a:t> noir </a:t>
            </a:r>
            <a:r>
              <a:rPr lang="en-CA" sz="2800" dirty="0" smtClean="0">
                <a:solidFill>
                  <a:srgbClr val="002060"/>
                </a:solidFill>
                <a:sym typeface="Symbol" panose="05050102010706020507" pitchFamily="18" charset="2"/>
              </a:rPr>
              <a:t> </a:t>
            </a:r>
            <a:r>
              <a:rPr lang="en-CA" sz="2800" dirty="0" err="1" smtClean="0">
                <a:solidFill>
                  <a:srgbClr val="002060"/>
                </a:solidFill>
                <a:sym typeface="Symbol" panose="05050102010706020507" pitchFamily="18" charset="2"/>
              </a:rPr>
              <a:t>risque</a:t>
            </a:r>
            <a:r>
              <a:rPr lang="en-CA" sz="2800" dirty="0" smtClean="0">
                <a:solidFill>
                  <a:srgbClr val="002060"/>
                </a:solidFill>
                <a:sym typeface="Symbol" panose="05050102010706020507" pitchFamily="18" charset="2"/>
              </a:rPr>
              <a:t> de </a:t>
            </a:r>
            <a:r>
              <a:rPr lang="en-CA" sz="2800" dirty="0" err="1" smtClean="0">
                <a:solidFill>
                  <a:srgbClr val="002060"/>
                </a:solidFill>
                <a:sym typeface="Symbol" panose="05050102010706020507" pitchFamily="18" charset="2"/>
              </a:rPr>
              <a:t>surdoses</a:t>
            </a:r>
            <a:r>
              <a:rPr lang="en-CA" sz="2800" dirty="0" smtClean="0">
                <a:solidFill>
                  <a:srgbClr val="002060"/>
                </a:solidFill>
                <a:sym typeface="Symbol" panose="05050102010706020507" pitchFamily="18" charset="2"/>
              </a:rPr>
              <a:t> fatales et non fatales</a:t>
            </a:r>
            <a:endParaRPr lang="fr-CA" sz="2000" dirty="0">
              <a:solidFill>
                <a:srgbClr val="002060"/>
              </a:solidFill>
            </a:endParaRPr>
          </a:p>
        </p:txBody>
      </p:sp>
    </p:spTree>
    <p:extLst>
      <p:ext uri="{BB962C8B-B14F-4D97-AF65-F5344CB8AC3E}">
        <p14:creationId xmlns:p14="http://schemas.microsoft.com/office/powerpoint/2010/main" val="22186822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0" y="264620"/>
            <a:ext cx="9144000" cy="6593379"/>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ctr">
              <a:buNone/>
            </a:pPr>
            <a:r>
              <a:rPr lang="fr-CA" altLang="fr-FR" sz="3600" b="1" kern="0" dirty="0" smtClean="0">
                <a:solidFill>
                  <a:srgbClr val="002060"/>
                </a:solidFill>
              </a:rPr>
              <a:t>US DEPARTMENT OF HEALTH AND HUMAN SCIENCES (HSS)</a:t>
            </a:r>
          </a:p>
          <a:p>
            <a:pPr marL="0" indent="0" algn="ctr">
              <a:buNone/>
            </a:pPr>
            <a:endParaRPr lang="fr-CA" altLang="fr-FR" sz="3600" b="1" kern="0" dirty="0" smtClean="0">
              <a:solidFill>
                <a:srgbClr val="002060"/>
              </a:solidFill>
            </a:endParaRPr>
          </a:p>
          <a:p>
            <a:pPr marL="0" indent="0" algn="ctr">
              <a:buNone/>
            </a:pPr>
            <a:endParaRPr lang="fr-CA" altLang="fr-FR" sz="3600" b="1" kern="0" dirty="0">
              <a:solidFill>
                <a:srgbClr val="002060"/>
              </a:solidFill>
            </a:endParaRPr>
          </a:p>
          <a:p>
            <a:pPr marL="0" indent="0" algn="ctr">
              <a:buNone/>
            </a:pPr>
            <a:endParaRPr lang="fr-CA" altLang="fr-FR" sz="3600" b="1" kern="0" dirty="0" smtClean="0">
              <a:solidFill>
                <a:srgbClr val="002060"/>
              </a:solidFill>
            </a:endParaRPr>
          </a:p>
          <a:p>
            <a:pPr marL="0" indent="0" algn="ctr">
              <a:buNone/>
            </a:pPr>
            <a:r>
              <a:rPr lang="fr-CA" altLang="fr-FR" sz="3600" b="1" i="1" kern="0" dirty="0" smtClean="0">
                <a:solidFill>
                  <a:srgbClr val="002060"/>
                </a:solidFill>
              </a:rPr>
              <a:t>HSS Guide for </a:t>
            </a:r>
            <a:r>
              <a:rPr lang="fr-CA" altLang="fr-FR" sz="3600" b="1" i="1" kern="0" dirty="0" err="1" smtClean="0">
                <a:solidFill>
                  <a:srgbClr val="002060"/>
                </a:solidFill>
              </a:rPr>
              <a:t>Clinicians</a:t>
            </a:r>
            <a:r>
              <a:rPr lang="fr-CA" altLang="fr-FR" sz="3600" b="1" i="1" kern="0" dirty="0" smtClean="0">
                <a:solidFill>
                  <a:srgbClr val="002060"/>
                </a:solidFill>
              </a:rPr>
              <a:t> on the </a:t>
            </a:r>
            <a:r>
              <a:rPr lang="fr-CA" altLang="fr-FR" sz="3600" b="1" i="1" kern="0" dirty="0" err="1" smtClean="0">
                <a:solidFill>
                  <a:srgbClr val="002060"/>
                </a:solidFill>
              </a:rPr>
              <a:t>Appropriate</a:t>
            </a:r>
            <a:r>
              <a:rPr lang="fr-CA" altLang="fr-FR" sz="3600" b="1" i="1" kern="0" dirty="0" smtClean="0">
                <a:solidFill>
                  <a:srgbClr val="002060"/>
                </a:solidFill>
              </a:rPr>
              <a:t> Dosage </a:t>
            </a:r>
            <a:r>
              <a:rPr lang="fr-CA" altLang="fr-FR" sz="3600" b="1" i="1" kern="0" dirty="0" err="1" smtClean="0">
                <a:solidFill>
                  <a:srgbClr val="002060"/>
                </a:solidFill>
              </a:rPr>
              <a:t>Reduction</a:t>
            </a:r>
            <a:r>
              <a:rPr lang="fr-CA" altLang="fr-FR" sz="3600" b="1" i="1" kern="0" dirty="0" smtClean="0">
                <a:solidFill>
                  <a:srgbClr val="002060"/>
                </a:solidFill>
              </a:rPr>
              <a:t> or Discontinuation of Long                               </a:t>
            </a:r>
            <a:r>
              <a:rPr lang="fr-CA" altLang="fr-FR" sz="3600" b="1" i="1" kern="0" dirty="0" err="1" smtClean="0">
                <a:solidFill>
                  <a:srgbClr val="002060"/>
                </a:solidFill>
              </a:rPr>
              <a:t>Term</a:t>
            </a:r>
            <a:r>
              <a:rPr lang="fr-CA" altLang="fr-FR" sz="3600" b="1" i="1" kern="0" dirty="0" smtClean="0">
                <a:solidFill>
                  <a:srgbClr val="002060"/>
                </a:solidFill>
              </a:rPr>
              <a:t> Opioid </a:t>
            </a:r>
            <a:r>
              <a:rPr lang="fr-CA" altLang="fr-FR" sz="3600" b="1" i="1" kern="0" dirty="0" err="1" smtClean="0">
                <a:solidFill>
                  <a:srgbClr val="002060"/>
                </a:solidFill>
              </a:rPr>
              <a:t>Therapy</a:t>
            </a:r>
            <a:endParaRPr lang="fr-CA" altLang="fr-FR" sz="3600" b="1" i="1" kern="0" dirty="0">
              <a:solidFill>
                <a:srgbClr val="002060"/>
              </a:solidFill>
            </a:endParaRPr>
          </a:p>
          <a:p>
            <a:pPr marL="0" indent="0" algn="ctr">
              <a:buNone/>
            </a:pPr>
            <a:endParaRPr lang="fr-CA" altLang="fr-FR" b="1" kern="0" dirty="0" smtClean="0">
              <a:solidFill>
                <a:srgbClr val="002060"/>
              </a:solidFill>
            </a:endParaRPr>
          </a:p>
          <a:p>
            <a:pPr marL="457200" lvl="1" indent="0">
              <a:buNone/>
            </a:pPr>
            <a:endParaRPr lang="fr-CA" altLang="fr-FR" kern="0" dirty="0" smtClean="0">
              <a:solidFill>
                <a:srgbClr val="002060"/>
              </a:solidFill>
            </a:endParaRPr>
          </a:p>
          <a:p>
            <a:pPr marL="457200" lvl="1" indent="0">
              <a:buNone/>
            </a:pPr>
            <a:endParaRPr lang="fr-CA" altLang="fr-FR" kern="0" dirty="0">
              <a:solidFill>
                <a:srgbClr val="002060"/>
              </a:solidFill>
            </a:endParaRPr>
          </a:p>
          <a:p>
            <a:pPr marL="457200" lvl="1" indent="0">
              <a:buNone/>
            </a:pPr>
            <a:endParaRPr lang="fr-CA" altLang="fr-FR" kern="0" dirty="0" smtClean="0">
              <a:solidFill>
                <a:srgbClr val="002060"/>
              </a:solidFill>
            </a:endParaRPr>
          </a:p>
          <a:p>
            <a:pPr lvl="1">
              <a:buFontTx/>
              <a:buNone/>
            </a:pPr>
            <a:endParaRPr lang="fr-CA" altLang="fr-FR" sz="4000" kern="0" dirty="0" smtClean="0">
              <a:solidFill>
                <a:srgbClr val="002060"/>
              </a:solidFill>
            </a:endParaRPr>
          </a:p>
        </p:txBody>
      </p:sp>
      <p:cxnSp>
        <p:nvCxnSpPr>
          <p:cNvPr id="6" name="Connecteur droit avec flèche 5"/>
          <p:cNvCxnSpPr/>
          <p:nvPr/>
        </p:nvCxnSpPr>
        <p:spPr>
          <a:xfrm>
            <a:off x="4427984" y="1556792"/>
            <a:ext cx="0" cy="165618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642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0" y="264621"/>
            <a:ext cx="9036496" cy="1224136"/>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ctr">
              <a:buNone/>
            </a:pPr>
            <a:r>
              <a:rPr lang="fr-CA" altLang="fr-FR" sz="3600" b="1" kern="0" dirty="0" smtClean="0">
                <a:solidFill>
                  <a:srgbClr val="002060"/>
                </a:solidFill>
              </a:rPr>
              <a:t>PRINCIPALES RECOMMENDATIONS    DU GUIDE HHS</a:t>
            </a:r>
            <a:endParaRPr lang="fr-CA" altLang="fr-FR" b="1" kern="0" dirty="0" smtClean="0">
              <a:solidFill>
                <a:srgbClr val="002060"/>
              </a:solidFill>
            </a:endParaRPr>
          </a:p>
          <a:p>
            <a:pPr marL="457200" lvl="1" indent="0">
              <a:buNone/>
            </a:pPr>
            <a:endParaRPr lang="fr-CA" altLang="fr-FR" kern="0" dirty="0" smtClean="0">
              <a:solidFill>
                <a:srgbClr val="002060"/>
              </a:solidFill>
            </a:endParaRPr>
          </a:p>
          <a:p>
            <a:pPr lvl="1">
              <a:buFontTx/>
              <a:buNone/>
            </a:pPr>
            <a:endParaRPr lang="fr-CA" altLang="fr-FR" sz="4000" kern="0" dirty="0" smtClean="0">
              <a:solidFill>
                <a:srgbClr val="002060"/>
              </a:solidFill>
            </a:endParaRPr>
          </a:p>
        </p:txBody>
      </p:sp>
      <p:sp>
        <p:nvSpPr>
          <p:cNvPr id="4" name="ZoneTexte 3"/>
          <p:cNvSpPr txBox="1"/>
          <p:nvPr/>
        </p:nvSpPr>
        <p:spPr>
          <a:xfrm>
            <a:off x="503040" y="2204864"/>
            <a:ext cx="8640960" cy="4339650"/>
          </a:xfrm>
          <a:prstGeom prst="rect">
            <a:avLst/>
          </a:prstGeom>
          <a:noFill/>
        </p:spPr>
        <p:txBody>
          <a:bodyPr wrap="square" rtlCol="0">
            <a:spAutoFit/>
          </a:bodyPr>
          <a:lstStyle/>
          <a:p>
            <a:pPr marL="285750" indent="-285750">
              <a:buFont typeface="Wingdings" panose="05000000000000000000" pitchFamily="2" charset="2"/>
              <a:buChar char="§"/>
            </a:pPr>
            <a:r>
              <a:rPr lang="en-CA" sz="3600" dirty="0" smtClean="0">
                <a:solidFill>
                  <a:srgbClr val="002060"/>
                </a:solidFill>
              </a:rPr>
              <a:t> </a:t>
            </a:r>
            <a:r>
              <a:rPr lang="en-CA" sz="2800" dirty="0" err="1" smtClean="0">
                <a:solidFill>
                  <a:srgbClr val="002060"/>
                </a:solidFill>
              </a:rPr>
              <a:t>Processus</a:t>
            </a:r>
            <a:r>
              <a:rPr lang="en-CA" sz="2800" dirty="0" smtClean="0">
                <a:solidFill>
                  <a:srgbClr val="002060"/>
                </a:solidFill>
              </a:rPr>
              <a:t> de </a:t>
            </a:r>
            <a:r>
              <a:rPr lang="en-CA" sz="2800" dirty="0" err="1" smtClean="0">
                <a:solidFill>
                  <a:srgbClr val="002060"/>
                </a:solidFill>
              </a:rPr>
              <a:t>décision</a:t>
            </a:r>
            <a:r>
              <a:rPr lang="en-CA" sz="2800" dirty="0" smtClean="0">
                <a:solidFill>
                  <a:srgbClr val="002060"/>
                </a:solidFill>
              </a:rPr>
              <a:t> </a:t>
            </a:r>
            <a:r>
              <a:rPr lang="en-CA" sz="2800" dirty="0" err="1" smtClean="0">
                <a:solidFill>
                  <a:srgbClr val="002060"/>
                </a:solidFill>
              </a:rPr>
              <a:t>partagée</a:t>
            </a:r>
            <a:r>
              <a:rPr lang="en-CA" sz="2800" dirty="0" smtClean="0">
                <a:solidFill>
                  <a:srgbClr val="002060"/>
                </a:solidFill>
              </a:rPr>
              <a:t> </a:t>
            </a:r>
            <a:r>
              <a:rPr lang="en-CA" sz="2800" dirty="0" err="1" smtClean="0">
                <a:solidFill>
                  <a:srgbClr val="002060"/>
                </a:solidFill>
              </a:rPr>
              <a:t>médecine</a:t>
            </a:r>
            <a:r>
              <a:rPr lang="en-CA" sz="2800" dirty="0" smtClean="0">
                <a:solidFill>
                  <a:srgbClr val="002060"/>
                </a:solidFill>
              </a:rPr>
              <a:t>/patient</a:t>
            </a:r>
          </a:p>
          <a:p>
            <a:endParaRPr lang="en-CA" sz="3600" dirty="0" smtClean="0">
              <a:solidFill>
                <a:srgbClr val="002060"/>
              </a:solidFill>
            </a:endParaRPr>
          </a:p>
          <a:p>
            <a:pPr marL="285750" indent="-285750">
              <a:buFont typeface="Wingdings" panose="05000000000000000000" pitchFamily="2" charset="2"/>
              <a:buChar char="§"/>
            </a:pPr>
            <a:r>
              <a:rPr lang="en-CA" sz="3600" dirty="0" smtClean="0">
                <a:solidFill>
                  <a:srgbClr val="002060"/>
                </a:solidFill>
              </a:rPr>
              <a:t>↓ </a:t>
            </a:r>
            <a:r>
              <a:rPr lang="en-CA" sz="2800" dirty="0" err="1" smtClean="0">
                <a:solidFill>
                  <a:srgbClr val="002060"/>
                </a:solidFill>
              </a:rPr>
              <a:t>très</a:t>
            </a:r>
            <a:r>
              <a:rPr lang="en-CA" sz="2800" dirty="0" smtClean="0">
                <a:solidFill>
                  <a:srgbClr val="002060"/>
                </a:solidFill>
              </a:rPr>
              <a:t> </a:t>
            </a:r>
            <a:r>
              <a:rPr lang="en-CA" sz="2800" dirty="0" err="1" smtClean="0">
                <a:solidFill>
                  <a:srgbClr val="002060"/>
                </a:solidFill>
              </a:rPr>
              <a:t>graduelle</a:t>
            </a:r>
            <a:r>
              <a:rPr lang="en-CA" sz="2800" dirty="0" smtClean="0">
                <a:solidFill>
                  <a:srgbClr val="002060"/>
                </a:solidFill>
              </a:rPr>
              <a:t> des doses </a:t>
            </a:r>
            <a:r>
              <a:rPr lang="en-CA" sz="2800" dirty="0" err="1" smtClean="0">
                <a:solidFill>
                  <a:srgbClr val="002060"/>
                </a:solidFill>
              </a:rPr>
              <a:t>d’opioïdes</a:t>
            </a:r>
            <a:r>
              <a:rPr lang="en-CA" sz="2800" dirty="0" smtClean="0">
                <a:solidFill>
                  <a:srgbClr val="002060"/>
                </a:solidFill>
              </a:rPr>
              <a:t> (≤ 10%/</a:t>
            </a:r>
            <a:r>
              <a:rPr lang="en-CA" sz="2800" dirty="0" err="1" smtClean="0">
                <a:solidFill>
                  <a:srgbClr val="002060"/>
                </a:solidFill>
              </a:rPr>
              <a:t>mois</a:t>
            </a:r>
            <a:r>
              <a:rPr lang="en-CA" sz="2800" dirty="0" smtClean="0">
                <a:solidFill>
                  <a:srgbClr val="002060"/>
                </a:solidFill>
              </a:rPr>
              <a:t>)</a:t>
            </a:r>
          </a:p>
          <a:p>
            <a:pPr marL="285750" indent="-285750">
              <a:buFont typeface="Wingdings" panose="05000000000000000000" pitchFamily="2" charset="2"/>
              <a:buChar char="§"/>
            </a:pPr>
            <a:endParaRPr lang="en-CA" sz="2800" dirty="0">
              <a:solidFill>
                <a:srgbClr val="002060"/>
              </a:solidFill>
            </a:endParaRPr>
          </a:p>
          <a:p>
            <a:pPr marL="285750" indent="-285750">
              <a:buFont typeface="Wingdings" panose="05000000000000000000" pitchFamily="2" charset="2"/>
              <a:buChar char="§"/>
            </a:pPr>
            <a:r>
              <a:rPr lang="en-CA" sz="2800" dirty="0" err="1" smtClean="0">
                <a:solidFill>
                  <a:srgbClr val="002060"/>
                </a:solidFill>
              </a:rPr>
              <a:t>Intégration</a:t>
            </a:r>
            <a:r>
              <a:rPr lang="en-CA" sz="2800" dirty="0" smtClean="0">
                <a:solidFill>
                  <a:srgbClr val="002060"/>
                </a:solidFill>
              </a:rPr>
              <a:t> de </a:t>
            </a:r>
            <a:r>
              <a:rPr lang="en-CA" sz="2800" dirty="0" err="1" smtClean="0">
                <a:solidFill>
                  <a:srgbClr val="002060"/>
                </a:solidFill>
              </a:rPr>
              <a:t>modalités</a:t>
            </a:r>
            <a:r>
              <a:rPr lang="en-CA" sz="2800" dirty="0" smtClean="0">
                <a:solidFill>
                  <a:srgbClr val="002060"/>
                </a:solidFill>
              </a:rPr>
              <a:t> </a:t>
            </a:r>
            <a:r>
              <a:rPr lang="en-CA" sz="2800" dirty="0" err="1" smtClean="0">
                <a:solidFill>
                  <a:srgbClr val="002060"/>
                </a:solidFill>
              </a:rPr>
              <a:t>thérapeutiques</a:t>
            </a:r>
            <a:r>
              <a:rPr lang="en-CA" sz="2800" dirty="0" smtClean="0">
                <a:solidFill>
                  <a:srgbClr val="002060"/>
                </a:solidFill>
              </a:rPr>
              <a:t> non-</a:t>
            </a:r>
            <a:r>
              <a:rPr lang="en-CA" sz="2800" dirty="0" err="1" smtClean="0">
                <a:solidFill>
                  <a:srgbClr val="002060"/>
                </a:solidFill>
              </a:rPr>
              <a:t>pharmacologiques</a:t>
            </a:r>
            <a:endParaRPr lang="en-CA" sz="2800" dirty="0" smtClean="0">
              <a:solidFill>
                <a:srgbClr val="002060"/>
              </a:solidFill>
            </a:endParaRPr>
          </a:p>
          <a:p>
            <a:pPr marL="285750" indent="-285750">
              <a:buFont typeface="Wingdings" panose="05000000000000000000" pitchFamily="2" charset="2"/>
              <a:buChar char="§"/>
            </a:pPr>
            <a:endParaRPr lang="en-CA" sz="2800" dirty="0" smtClean="0">
              <a:solidFill>
                <a:srgbClr val="002060"/>
              </a:solidFill>
            </a:endParaRPr>
          </a:p>
          <a:p>
            <a:pPr marL="285750" indent="-285750">
              <a:buFont typeface="Wingdings" panose="05000000000000000000" pitchFamily="2" charset="2"/>
              <a:buChar char="§"/>
            </a:pPr>
            <a:r>
              <a:rPr lang="en-CA" sz="2800" dirty="0" smtClean="0">
                <a:solidFill>
                  <a:srgbClr val="002060"/>
                </a:solidFill>
              </a:rPr>
              <a:t>Support aux plans </a:t>
            </a:r>
            <a:r>
              <a:rPr lang="en-CA" sz="2800" dirty="0" err="1" smtClean="0">
                <a:solidFill>
                  <a:srgbClr val="002060"/>
                </a:solidFill>
              </a:rPr>
              <a:t>comportemental</a:t>
            </a:r>
            <a:r>
              <a:rPr lang="en-CA" sz="2800" dirty="0" smtClean="0">
                <a:solidFill>
                  <a:srgbClr val="002060"/>
                </a:solidFill>
              </a:rPr>
              <a:t> et </a:t>
            </a:r>
            <a:r>
              <a:rPr lang="en-CA" sz="2800" dirty="0" err="1" smtClean="0">
                <a:solidFill>
                  <a:srgbClr val="002060"/>
                </a:solidFill>
              </a:rPr>
              <a:t>psychologique</a:t>
            </a:r>
            <a:endParaRPr lang="fr-CA" sz="2000" dirty="0">
              <a:solidFill>
                <a:srgbClr val="002060"/>
              </a:solidFill>
            </a:endParaRPr>
          </a:p>
        </p:txBody>
      </p:sp>
    </p:spTree>
    <p:extLst>
      <p:ext uri="{BB962C8B-B14F-4D97-AF65-F5344CB8AC3E}">
        <p14:creationId xmlns:p14="http://schemas.microsoft.com/office/powerpoint/2010/main" val="40234420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971600" y="332656"/>
            <a:ext cx="7632847" cy="1200329"/>
          </a:xfrm>
          <a:prstGeom prst="rect">
            <a:avLst/>
          </a:prstGeom>
          <a:noFill/>
        </p:spPr>
        <p:txBody>
          <a:bodyPr wrap="square" rtlCol="0">
            <a:spAutoFit/>
          </a:bodyPr>
          <a:lstStyle/>
          <a:p>
            <a:pPr algn="ctr"/>
            <a:r>
              <a:rPr lang="fr-CA" sz="3600" b="1" dirty="0" smtClean="0">
                <a:solidFill>
                  <a:srgbClr val="002060"/>
                </a:solidFill>
              </a:rPr>
              <a:t>UTILISATEURS INTERMITTENTS D’OPIOÏDES (N = 92)</a:t>
            </a:r>
            <a:endParaRPr lang="fr-CA" sz="3600" b="1" dirty="0">
              <a:solidFill>
                <a:srgbClr val="002060"/>
              </a:solidFill>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422941" y="1556792"/>
            <a:ext cx="8181506" cy="4832092"/>
          </a:xfrm>
          <a:prstGeom prst="rect">
            <a:avLst/>
          </a:prstGeom>
          <a:noFill/>
        </p:spPr>
        <p:txBody>
          <a:bodyPr wrap="square" rtlCol="0">
            <a:spAutoFit/>
          </a:bodyPr>
          <a:lstStyle/>
          <a:p>
            <a:endParaRPr lang="fr-CA" sz="2800" b="1" dirty="0">
              <a:solidFill>
                <a:srgbClr val="002060"/>
              </a:solidFill>
              <a:cs typeface="Arial" panose="020B0604020202020204" pitchFamily="34" charset="0"/>
            </a:endParaRPr>
          </a:p>
          <a:p>
            <a:pPr marL="685800" lvl="1" indent="-342900">
              <a:buFont typeface="Wingdings" panose="05000000000000000000" pitchFamily="2" charset="2"/>
              <a:buChar char="ü"/>
            </a:pPr>
            <a:r>
              <a:rPr lang="fr-CA" sz="2800" dirty="0" smtClean="0">
                <a:solidFill>
                  <a:srgbClr val="002060"/>
                </a:solidFill>
                <a:cs typeface="Arial" panose="020B0604020202020204" pitchFamily="34" charset="0"/>
              </a:rPr>
              <a:t>20,0% des participants qui ont vu leurs opioïdes cessés au cours des 12 derniers mois n’étaient pas d’accord avec la décision de leur médecin mais il n’y avait pas de différence significative entre le QC et la BC</a:t>
            </a:r>
          </a:p>
          <a:p>
            <a:pPr marL="685800" lvl="1" indent="-342900">
              <a:buFont typeface="Wingdings" panose="05000000000000000000" pitchFamily="2" charset="2"/>
              <a:buChar char="ü"/>
            </a:pPr>
            <a:endParaRPr lang="fr-CA" sz="2800" dirty="0">
              <a:solidFill>
                <a:srgbClr val="002060"/>
              </a:solidFill>
              <a:cs typeface="Arial" panose="020B0604020202020204" pitchFamily="34" charset="0"/>
            </a:endParaRPr>
          </a:p>
          <a:p>
            <a:pPr marL="685800" lvl="1" indent="-342900">
              <a:buFont typeface="Wingdings" panose="05000000000000000000" pitchFamily="2" charset="2"/>
              <a:buChar char="ü"/>
            </a:pPr>
            <a:r>
              <a:rPr lang="fr-CA" sz="2800" dirty="0" smtClean="0">
                <a:solidFill>
                  <a:srgbClr val="002060"/>
                </a:solidFill>
                <a:cs typeface="Arial" panose="020B0604020202020204" pitchFamily="34" charset="0"/>
              </a:rPr>
              <a:t>38,5% des participants ont rapporté souhaiter reprendre des opioïdes pour soulager leur douleur</a:t>
            </a:r>
          </a:p>
          <a:p>
            <a:pPr marL="685800" lvl="1" indent="-342900">
              <a:buFont typeface="Wingdings" panose="05000000000000000000" pitchFamily="2" charset="2"/>
              <a:buChar char="ü"/>
            </a:pPr>
            <a:endParaRPr lang="fr-CA" sz="2800" dirty="0">
              <a:solidFill>
                <a:srgbClr val="002060"/>
              </a:solidFill>
              <a:cs typeface="Arial" panose="020B0604020202020204" pitchFamily="34" charset="0"/>
            </a:endParaRPr>
          </a:p>
        </p:txBody>
      </p:sp>
    </p:spTree>
    <p:extLst>
      <p:ext uri="{BB962C8B-B14F-4D97-AF65-F5344CB8AC3E}">
        <p14:creationId xmlns:p14="http://schemas.microsoft.com/office/powerpoint/2010/main" val="16979802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323528" y="522546"/>
            <a:ext cx="8496944" cy="1754326"/>
          </a:xfrm>
          <a:prstGeom prst="rect">
            <a:avLst/>
          </a:prstGeom>
        </p:spPr>
        <p:txBody>
          <a:bodyPr wrap="square">
            <a:spAutoFit/>
          </a:bodyPr>
          <a:lstStyle/>
          <a:p>
            <a:pPr algn="ctr"/>
            <a:r>
              <a:rPr lang="en-CA" sz="4400" b="1" u="sng" dirty="0" err="1" smtClean="0">
                <a:solidFill>
                  <a:srgbClr val="002060"/>
                </a:solidFill>
                <a:latin typeface="Calibri" panose="020F0502020204030204" pitchFamily="34" charset="0"/>
              </a:rPr>
              <a:t>Douleur</a:t>
            </a:r>
            <a:r>
              <a:rPr lang="en-CA" sz="4400" b="1" u="sng" dirty="0" smtClean="0">
                <a:solidFill>
                  <a:srgbClr val="002060"/>
                </a:solidFill>
                <a:latin typeface="Calibri" panose="020F0502020204030204" pitchFamily="34" charset="0"/>
              </a:rPr>
              <a:t> </a:t>
            </a:r>
            <a:r>
              <a:rPr lang="en-CA" sz="4400" b="1" u="sng" dirty="0" err="1" smtClean="0">
                <a:solidFill>
                  <a:srgbClr val="002060"/>
                </a:solidFill>
                <a:latin typeface="Calibri" panose="020F0502020204030204" pitchFamily="34" charset="0"/>
              </a:rPr>
              <a:t>chronique</a:t>
            </a:r>
            <a:r>
              <a:rPr lang="en-CA" sz="4400" b="1" u="sng" dirty="0" smtClean="0">
                <a:solidFill>
                  <a:srgbClr val="002060"/>
                </a:solidFill>
                <a:latin typeface="Calibri" panose="020F0502020204030204" pitchFamily="34" charset="0"/>
              </a:rPr>
              <a:t> non-</a:t>
            </a:r>
            <a:r>
              <a:rPr lang="en-CA" sz="4400" b="1" u="sng" dirty="0" err="1" smtClean="0">
                <a:solidFill>
                  <a:srgbClr val="002060"/>
                </a:solidFill>
                <a:latin typeface="Calibri" panose="020F0502020204030204" pitchFamily="34" charset="0"/>
              </a:rPr>
              <a:t>cancéreuse</a:t>
            </a:r>
            <a:r>
              <a:rPr lang="en-CA" sz="4400" b="1" u="sng" dirty="0" smtClean="0">
                <a:solidFill>
                  <a:srgbClr val="002060"/>
                </a:solidFill>
                <a:latin typeface="Calibri" panose="020F0502020204030204" pitchFamily="34" charset="0"/>
              </a:rPr>
              <a:t> </a:t>
            </a:r>
          </a:p>
          <a:p>
            <a:pPr algn="ctr"/>
            <a:endParaRPr lang="en-CA" sz="1600" dirty="0" smtClean="0">
              <a:solidFill>
                <a:srgbClr val="002060"/>
              </a:solidFill>
            </a:endParaRPr>
          </a:p>
          <a:p>
            <a:pPr marL="514350" indent="-514350">
              <a:buAutoNum type="arabicPeriod"/>
            </a:pPr>
            <a:endParaRPr lang="en-CA" sz="2400" dirty="0" smtClean="0">
              <a:solidFill>
                <a:srgbClr val="002060"/>
              </a:solidFill>
            </a:endParaRPr>
          </a:p>
          <a:p>
            <a:pPr marL="514350" indent="-514350">
              <a:buAutoNum type="arabicPeriod"/>
            </a:pPr>
            <a:endParaRPr lang="en-CA" sz="2400" dirty="0">
              <a:solidFill>
                <a:srgbClr val="002060"/>
              </a:solidFill>
            </a:endParaRPr>
          </a:p>
        </p:txBody>
      </p:sp>
      <p:pic>
        <p:nvPicPr>
          <p:cNvPr id="3" name="Imag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7451" y="6093296"/>
            <a:ext cx="1687037" cy="61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solidFill>
                <a:srgbClr val="002060"/>
              </a:solidFill>
            </a:endParaRPr>
          </a:p>
        </p:txBody>
      </p:sp>
      <p:sp>
        <p:nvSpPr>
          <p:cNvPr id="10" name="Espace réservé du contenu 2"/>
          <p:cNvSpPr txBox="1">
            <a:spLocks/>
          </p:cNvSpPr>
          <p:nvPr/>
        </p:nvSpPr>
        <p:spPr>
          <a:xfrm>
            <a:off x="249238" y="908720"/>
            <a:ext cx="8783637" cy="4929187"/>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Geneva" pitchFamily="-109" charset="-128"/>
                <a:cs typeface="Geneva" pitchFamily="-109" charset="-128"/>
              </a:defRPr>
            </a:lvl1pPr>
            <a:lvl2pPr marL="742950" indent="-285750" algn="l" rtl="0" eaLnBrk="0" fontAlgn="base" hangingPunct="0">
              <a:spcBef>
                <a:spcPct val="20000"/>
              </a:spcBef>
              <a:spcAft>
                <a:spcPct val="0"/>
              </a:spcAft>
              <a:buChar char="–"/>
              <a:defRPr sz="2800">
                <a:solidFill>
                  <a:schemeClr val="tx1"/>
                </a:solidFill>
                <a:latin typeface="+mn-lt"/>
                <a:ea typeface="Geneva" pitchFamily="-109" charset="-128"/>
              </a:defRPr>
            </a:lvl2pPr>
            <a:lvl3pPr marL="1143000" indent="-228600" algn="l" rtl="0" eaLnBrk="0" fontAlgn="base" hangingPunct="0">
              <a:spcBef>
                <a:spcPct val="20000"/>
              </a:spcBef>
              <a:spcAft>
                <a:spcPct val="0"/>
              </a:spcAft>
              <a:buChar char="•"/>
              <a:defRPr sz="2400">
                <a:solidFill>
                  <a:schemeClr val="tx1"/>
                </a:solidFill>
                <a:latin typeface="+mn-lt"/>
                <a:ea typeface="Geneva" pitchFamily="-109" charset="-128"/>
              </a:defRPr>
            </a:lvl3pPr>
            <a:lvl4pPr marL="1600200" indent="-228600" algn="l" rtl="0" eaLnBrk="0" fontAlgn="base" hangingPunct="0">
              <a:spcBef>
                <a:spcPct val="20000"/>
              </a:spcBef>
              <a:spcAft>
                <a:spcPct val="0"/>
              </a:spcAft>
              <a:buChar char="–"/>
              <a:defRPr sz="2000">
                <a:solidFill>
                  <a:schemeClr val="tx1"/>
                </a:solidFill>
                <a:latin typeface="+mn-lt"/>
                <a:ea typeface="Geneva" pitchFamily="-109" charset="-128"/>
              </a:defRPr>
            </a:lvl4pPr>
            <a:lvl5pPr marL="2057400" indent="-228600" algn="l" rtl="0" eaLnBrk="0" fontAlgn="base" hangingPunct="0">
              <a:spcBef>
                <a:spcPct val="20000"/>
              </a:spcBef>
              <a:spcAft>
                <a:spcPct val="0"/>
              </a:spcAft>
              <a:buChar char="»"/>
              <a:defRPr sz="2000">
                <a:solidFill>
                  <a:schemeClr val="tx1"/>
                </a:solidFill>
                <a:latin typeface="+mn-lt"/>
                <a:ea typeface="Geneva" pitchFamily="-109" charset="-128"/>
              </a:defRPr>
            </a:lvl5pPr>
            <a:lvl6pPr marL="2514600" indent="-228600" algn="l" rtl="0" fontAlgn="base">
              <a:spcBef>
                <a:spcPct val="20000"/>
              </a:spcBef>
              <a:spcAft>
                <a:spcPct val="0"/>
              </a:spcAft>
              <a:buChar char="»"/>
              <a:defRPr sz="2000">
                <a:solidFill>
                  <a:schemeClr val="tx1"/>
                </a:solidFill>
                <a:latin typeface="+mn-lt"/>
                <a:ea typeface="Geneva" pitchFamily="-109" charset="-128"/>
              </a:defRPr>
            </a:lvl6pPr>
            <a:lvl7pPr marL="2971800" indent="-228600" algn="l" rtl="0" fontAlgn="base">
              <a:spcBef>
                <a:spcPct val="20000"/>
              </a:spcBef>
              <a:spcAft>
                <a:spcPct val="0"/>
              </a:spcAft>
              <a:buChar char="»"/>
              <a:defRPr sz="2000">
                <a:solidFill>
                  <a:schemeClr val="tx1"/>
                </a:solidFill>
                <a:latin typeface="+mn-lt"/>
                <a:ea typeface="Geneva" pitchFamily="-109" charset="-128"/>
              </a:defRPr>
            </a:lvl7pPr>
            <a:lvl8pPr marL="3429000" indent="-228600" algn="l" rtl="0" fontAlgn="base">
              <a:spcBef>
                <a:spcPct val="20000"/>
              </a:spcBef>
              <a:spcAft>
                <a:spcPct val="0"/>
              </a:spcAft>
              <a:buChar char="»"/>
              <a:defRPr sz="2000">
                <a:solidFill>
                  <a:schemeClr val="tx1"/>
                </a:solidFill>
                <a:latin typeface="+mn-lt"/>
                <a:ea typeface="Geneva" pitchFamily="-109" charset="-128"/>
              </a:defRPr>
            </a:lvl8pPr>
            <a:lvl9pPr marL="3886200" indent="-228600" algn="l" rtl="0" fontAlgn="base">
              <a:spcBef>
                <a:spcPct val="20000"/>
              </a:spcBef>
              <a:spcAft>
                <a:spcPct val="0"/>
              </a:spcAft>
              <a:buChar char="»"/>
              <a:defRPr sz="2000">
                <a:solidFill>
                  <a:schemeClr val="tx1"/>
                </a:solidFill>
                <a:latin typeface="+mn-lt"/>
                <a:ea typeface="Geneva" pitchFamily="-109" charset="-128"/>
              </a:defRPr>
            </a:lvl9pPr>
          </a:lstStyle>
          <a:p>
            <a:pPr>
              <a:spcBef>
                <a:spcPts val="0"/>
              </a:spcBef>
              <a:defRPr/>
            </a:pPr>
            <a:endParaRPr lang="fr-CA" sz="2400" kern="0" dirty="0" smtClean="0">
              <a:solidFill>
                <a:srgbClr val="002060"/>
              </a:solidFill>
            </a:endParaRPr>
          </a:p>
          <a:p>
            <a:pPr>
              <a:spcBef>
                <a:spcPts val="0"/>
              </a:spcBef>
              <a:defRPr/>
            </a:pPr>
            <a:endParaRPr lang="fr-CA" sz="2400" kern="0" dirty="0" smtClean="0">
              <a:solidFill>
                <a:srgbClr val="002060"/>
              </a:solidFill>
            </a:endParaRPr>
          </a:p>
          <a:p>
            <a:pPr>
              <a:spcBef>
                <a:spcPts val="0"/>
              </a:spcBef>
              <a:defRPr/>
            </a:pPr>
            <a:r>
              <a:rPr lang="fr-CA" sz="2800" kern="0" dirty="0" smtClean="0">
                <a:solidFill>
                  <a:srgbClr val="002060"/>
                </a:solidFill>
              </a:rPr>
              <a:t>Douleur qui persiste au-delà du délai normal de guérison (&gt; 3 – 6 mois) ou qui est associée à une maladie chronique (</a:t>
            </a:r>
            <a:r>
              <a:rPr lang="fr-CA" sz="2800" kern="0" dirty="0" err="1" smtClean="0">
                <a:solidFill>
                  <a:srgbClr val="002060"/>
                </a:solidFill>
              </a:rPr>
              <a:t>e.g</a:t>
            </a:r>
            <a:r>
              <a:rPr lang="fr-CA" sz="2800" kern="0" dirty="0" smtClean="0">
                <a:solidFill>
                  <a:srgbClr val="002060"/>
                </a:solidFill>
              </a:rPr>
              <a:t>., arthrite rhumatoïde, sclérose en plaques)</a:t>
            </a:r>
          </a:p>
          <a:p>
            <a:pPr>
              <a:spcBef>
                <a:spcPts val="0"/>
              </a:spcBef>
              <a:defRPr/>
            </a:pPr>
            <a:endParaRPr lang="fr-CA" sz="2800" kern="0" dirty="0">
              <a:solidFill>
                <a:srgbClr val="002060"/>
              </a:solidFill>
            </a:endParaRPr>
          </a:p>
          <a:p>
            <a:pPr>
              <a:spcBef>
                <a:spcPts val="0"/>
              </a:spcBef>
              <a:defRPr/>
            </a:pPr>
            <a:r>
              <a:rPr lang="fr-CA" sz="2800" kern="0" dirty="0" smtClean="0">
                <a:solidFill>
                  <a:srgbClr val="002060"/>
                </a:solidFill>
              </a:rPr>
              <a:t>DCNC : pas juste un symptôme mais une maladie en soi (OMS)</a:t>
            </a:r>
            <a:endParaRPr lang="en-CA" sz="2800" kern="0" dirty="0" smtClean="0">
              <a:solidFill>
                <a:srgbClr val="002060"/>
              </a:solidFill>
            </a:endParaRPr>
          </a:p>
          <a:p>
            <a:pPr marL="0" indent="0">
              <a:spcBef>
                <a:spcPts val="0"/>
              </a:spcBef>
              <a:buFontTx/>
              <a:buNone/>
              <a:defRPr/>
            </a:pPr>
            <a:endParaRPr lang="fr-CA" sz="2800" kern="0" dirty="0" smtClean="0">
              <a:solidFill>
                <a:srgbClr val="002060"/>
              </a:solidFill>
            </a:endParaRPr>
          </a:p>
          <a:p>
            <a:pPr>
              <a:spcBef>
                <a:spcPts val="0"/>
              </a:spcBef>
              <a:defRPr/>
            </a:pPr>
            <a:r>
              <a:rPr lang="fr-CA" sz="2800" kern="0" dirty="0" smtClean="0">
                <a:solidFill>
                  <a:srgbClr val="002060"/>
                </a:solidFill>
              </a:rPr>
              <a:t>Prévalence: &gt; 20% de la population</a:t>
            </a:r>
          </a:p>
          <a:p>
            <a:pPr marL="0" indent="0">
              <a:spcBef>
                <a:spcPts val="0"/>
              </a:spcBef>
              <a:buNone/>
              <a:defRPr/>
            </a:pPr>
            <a:r>
              <a:rPr lang="fr-CA" sz="2800" kern="0" dirty="0" smtClean="0">
                <a:solidFill>
                  <a:srgbClr val="002060"/>
                </a:solidFill>
              </a:rPr>
              <a:t>		     + de femmes                            		     		     </a:t>
            </a:r>
            <a:r>
              <a:rPr lang="fr-CA" sz="2800" kern="0" dirty="0" smtClean="0">
                <a:solidFill>
                  <a:srgbClr val="002060"/>
                </a:solidFill>
                <a:sym typeface="Symbol"/>
              </a:rPr>
              <a:t> âge</a:t>
            </a:r>
            <a:endParaRPr lang="fr-CA" sz="2800" kern="0" dirty="0" smtClean="0">
              <a:solidFill>
                <a:srgbClr val="002060"/>
              </a:solidFill>
            </a:endParaRPr>
          </a:p>
          <a:p>
            <a:pPr>
              <a:spcBef>
                <a:spcPts val="0"/>
              </a:spcBef>
              <a:buFontTx/>
              <a:buNone/>
              <a:defRPr/>
            </a:pPr>
            <a:endParaRPr lang="fr-CA" sz="2400" kern="0" dirty="0" smtClean="0">
              <a:solidFill>
                <a:srgbClr val="002060"/>
              </a:solidFill>
            </a:endParaRPr>
          </a:p>
        </p:txBody>
      </p:sp>
    </p:spTree>
    <p:extLst>
      <p:ext uri="{BB962C8B-B14F-4D97-AF65-F5344CB8AC3E}">
        <p14:creationId xmlns:p14="http://schemas.microsoft.com/office/powerpoint/2010/main" val="333724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971600" y="332656"/>
            <a:ext cx="7632847" cy="1200329"/>
          </a:xfrm>
          <a:prstGeom prst="rect">
            <a:avLst/>
          </a:prstGeom>
          <a:noFill/>
        </p:spPr>
        <p:txBody>
          <a:bodyPr wrap="square" rtlCol="0">
            <a:spAutoFit/>
          </a:bodyPr>
          <a:lstStyle/>
          <a:p>
            <a:pPr algn="ctr"/>
            <a:r>
              <a:rPr lang="fr-CA" sz="3600" b="1" dirty="0" smtClean="0">
                <a:solidFill>
                  <a:srgbClr val="002060"/>
                </a:solidFill>
              </a:rPr>
              <a:t>UTILISATEURS INTERMITTENTS D’OPIOÏDES (N = 92)</a:t>
            </a:r>
            <a:endParaRPr lang="fr-CA" sz="3600" b="1" dirty="0">
              <a:solidFill>
                <a:srgbClr val="002060"/>
              </a:solidFill>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422941" y="1556792"/>
            <a:ext cx="8181506" cy="4967707"/>
          </a:xfrm>
          <a:prstGeom prst="rect">
            <a:avLst/>
          </a:prstGeom>
          <a:noFill/>
        </p:spPr>
        <p:txBody>
          <a:bodyPr wrap="square" rtlCol="0">
            <a:spAutoFit/>
          </a:bodyPr>
          <a:lstStyle/>
          <a:p>
            <a:endParaRPr lang="fr-CA" sz="2800" b="1" dirty="0">
              <a:solidFill>
                <a:srgbClr val="002060"/>
              </a:solidFill>
              <a:cs typeface="Arial" panose="020B0604020202020204" pitchFamily="34" charset="0"/>
            </a:endParaRPr>
          </a:p>
          <a:p>
            <a:pPr marL="685800" lvl="1" indent="-342900">
              <a:lnSpc>
                <a:spcPct val="150000"/>
              </a:lnSpc>
              <a:buFont typeface="Wingdings" panose="05000000000000000000" pitchFamily="2" charset="2"/>
              <a:buChar char="ü"/>
            </a:pPr>
            <a:r>
              <a:rPr lang="fr-CA" sz="2800" dirty="0" smtClean="0">
                <a:solidFill>
                  <a:srgbClr val="002060"/>
                </a:solidFill>
                <a:cs typeface="Arial" panose="020B0604020202020204" pitchFamily="34" charset="0"/>
              </a:rPr>
              <a:t>Par rapport aux utilisateurs actuels d’opioïdes, ceux chez qui on avait cessé ce type de médicament étaient </a:t>
            </a:r>
            <a:r>
              <a:rPr lang="fr-CA" sz="2800" b="1" dirty="0" smtClean="0">
                <a:solidFill>
                  <a:srgbClr val="002060"/>
                </a:solidFill>
                <a:cs typeface="Arial" panose="020B0604020202020204" pitchFamily="34" charset="0"/>
              </a:rPr>
              <a:t>deux plus à risque </a:t>
            </a:r>
            <a:r>
              <a:rPr lang="fr-CA" sz="2800" dirty="0" smtClean="0">
                <a:solidFill>
                  <a:srgbClr val="002060"/>
                </a:solidFill>
                <a:cs typeface="Arial" panose="020B0604020202020204" pitchFamily="34" charset="0"/>
              </a:rPr>
              <a:t>d’avoir eu </a:t>
            </a:r>
            <a:r>
              <a:rPr lang="fr-CA" sz="2800" b="1" dirty="0" smtClean="0">
                <a:solidFill>
                  <a:srgbClr val="002060"/>
                </a:solidFill>
                <a:cs typeface="Arial" panose="020B0604020202020204" pitchFamily="34" charset="0"/>
              </a:rPr>
              <a:t>recours à d’autre(s) source(s) que leur médecin</a:t>
            </a:r>
            <a:r>
              <a:rPr lang="fr-CA" sz="2800" dirty="0" smtClean="0">
                <a:solidFill>
                  <a:srgbClr val="002060"/>
                </a:solidFill>
                <a:cs typeface="Arial" panose="020B0604020202020204" pitchFamily="34" charset="0"/>
              </a:rPr>
              <a:t> pour obtenir des opioïdes—i.e., consultation auprès d’un autre médecin, famille/amis, internet/rue (p = .035)</a:t>
            </a:r>
            <a:endParaRPr lang="fr-CA" sz="2800" dirty="0">
              <a:solidFill>
                <a:srgbClr val="002060"/>
              </a:solidFill>
              <a:cs typeface="Arial" panose="020B0604020202020204" pitchFamily="34" charset="0"/>
            </a:endParaRPr>
          </a:p>
        </p:txBody>
      </p:sp>
    </p:spTree>
    <p:extLst>
      <p:ext uri="{BB962C8B-B14F-4D97-AF65-F5344CB8AC3E}">
        <p14:creationId xmlns:p14="http://schemas.microsoft.com/office/powerpoint/2010/main" val="38253475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971600" y="332656"/>
            <a:ext cx="7632847" cy="1754326"/>
          </a:xfrm>
          <a:prstGeom prst="rect">
            <a:avLst/>
          </a:prstGeom>
          <a:noFill/>
        </p:spPr>
        <p:txBody>
          <a:bodyPr wrap="square" rtlCol="0">
            <a:spAutoFit/>
          </a:bodyPr>
          <a:lstStyle/>
          <a:p>
            <a:pPr algn="ctr"/>
            <a:r>
              <a:rPr lang="fr-CA" sz="3600" b="1" dirty="0" smtClean="0">
                <a:solidFill>
                  <a:srgbClr val="002060"/>
                </a:solidFill>
              </a:rPr>
              <a:t>UTILISATEURS ACTUELS ET INTERMITTENTS D’OPIOÏDES          (N = 399)</a:t>
            </a:r>
            <a:endParaRPr lang="fr-CA" sz="3600" b="1" dirty="0">
              <a:solidFill>
                <a:srgbClr val="002060"/>
              </a:solidFill>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422941" y="1988840"/>
            <a:ext cx="8181506" cy="3754874"/>
          </a:xfrm>
          <a:prstGeom prst="rect">
            <a:avLst/>
          </a:prstGeom>
          <a:noFill/>
        </p:spPr>
        <p:txBody>
          <a:bodyPr wrap="square" rtlCol="0">
            <a:spAutoFit/>
          </a:bodyPr>
          <a:lstStyle/>
          <a:p>
            <a:endParaRPr lang="fr-CA" sz="2800" b="1" dirty="0">
              <a:solidFill>
                <a:srgbClr val="002060"/>
              </a:solidFill>
              <a:cs typeface="Arial" panose="020B0604020202020204" pitchFamily="34" charset="0"/>
            </a:endParaRPr>
          </a:p>
          <a:p>
            <a:pPr marL="685800" lvl="1" indent="-342900">
              <a:lnSpc>
                <a:spcPct val="150000"/>
              </a:lnSpc>
              <a:buFont typeface="Wingdings" panose="05000000000000000000" pitchFamily="2" charset="2"/>
              <a:buChar char="ü"/>
            </a:pPr>
            <a:r>
              <a:rPr lang="fr-CA" sz="2800" dirty="0" smtClean="0">
                <a:solidFill>
                  <a:srgbClr val="002060"/>
                </a:solidFill>
                <a:cs typeface="Arial" panose="020B0604020202020204" pitchFamily="34" charset="0"/>
              </a:rPr>
              <a:t>Les </a:t>
            </a:r>
            <a:r>
              <a:rPr lang="fr-CA" sz="2800" b="1" dirty="0" smtClean="0">
                <a:solidFill>
                  <a:srgbClr val="002060"/>
                </a:solidFill>
                <a:cs typeface="Arial" panose="020B0604020202020204" pitchFamily="34" charset="0"/>
              </a:rPr>
              <a:t>participants de la CB </a:t>
            </a:r>
            <a:r>
              <a:rPr lang="fr-CA" sz="2800" dirty="0" smtClean="0">
                <a:solidFill>
                  <a:srgbClr val="002060"/>
                </a:solidFill>
                <a:cs typeface="Arial" panose="020B0604020202020204" pitchFamily="34" charset="0"/>
              </a:rPr>
              <a:t>étaient </a:t>
            </a:r>
            <a:r>
              <a:rPr lang="fr-CA" sz="2800" b="1" dirty="0" smtClean="0">
                <a:solidFill>
                  <a:srgbClr val="002060"/>
                </a:solidFill>
                <a:cs typeface="Arial" panose="020B0604020202020204" pitchFamily="34" charset="0"/>
              </a:rPr>
              <a:t>deux fois plus susceptibles</a:t>
            </a:r>
            <a:r>
              <a:rPr lang="fr-CA" sz="2800" dirty="0" smtClean="0">
                <a:solidFill>
                  <a:srgbClr val="002060"/>
                </a:solidFill>
                <a:cs typeface="Arial" panose="020B0604020202020204" pitchFamily="34" charset="0"/>
              </a:rPr>
              <a:t> que ceux du Québec de rapporter avoir </a:t>
            </a:r>
            <a:r>
              <a:rPr lang="fr-CA" sz="2800" b="1" dirty="0" smtClean="0">
                <a:solidFill>
                  <a:srgbClr val="002060"/>
                </a:solidFill>
                <a:cs typeface="Arial" panose="020B0604020202020204" pitchFamily="34" charset="0"/>
              </a:rPr>
              <a:t>accumulé des opioïdes </a:t>
            </a:r>
            <a:r>
              <a:rPr lang="fr-CA" sz="2800" dirty="0" smtClean="0">
                <a:solidFill>
                  <a:srgbClr val="002060"/>
                </a:solidFill>
                <a:cs typeface="Arial" panose="020B0604020202020204" pitchFamily="34" charset="0"/>
              </a:rPr>
              <a:t>de peur de ne pas être capables d’en avoir dans le futur (p = .026)</a:t>
            </a:r>
            <a:endParaRPr lang="fr-CA" sz="2800" dirty="0">
              <a:solidFill>
                <a:srgbClr val="002060"/>
              </a:solidFill>
              <a:cs typeface="Arial" panose="020B0604020202020204" pitchFamily="34" charset="0"/>
            </a:endParaRPr>
          </a:p>
        </p:txBody>
      </p:sp>
    </p:spTree>
    <p:extLst>
      <p:ext uri="{BB962C8B-B14F-4D97-AF65-F5344CB8AC3E}">
        <p14:creationId xmlns:p14="http://schemas.microsoft.com/office/powerpoint/2010/main" val="14297910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971600" y="116632"/>
            <a:ext cx="7632847" cy="1200329"/>
          </a:xfrm>
          <a:prstGeom prst="rect">
            <a:avLst/>
          </a:prstGeom>
          <a:noFill/>
        </p:spPr>
        <p:txBody>
          <a:bodyPr wrap="square" rtlCol="0">
            <a:spAutoFit/>
          </a:bodyPr>
          <a:lstStyle/>
          <a:p>
            <a:pPr algn="ctr"/>
            <a:r>
              <a:rPr lang="fr-CA" sz="3600" b="1" dirty="0" smtClean="0">
                <a:solidFill>
                  <a:srgbClr val="002060"/>
                </a:solidFill>
              </a:rPr>
              <a:t>COUVERTURE MÉDIATIQUE DE LA CRISE DES OPIOÏDES</a:t>
            </a:r>
            <a:endParaRPr lang="fr-CA" sz="3600" b="1" dirty="0">
              <a:solidFill>
                <a:srgbClr val="002060"/>
              </a:solidFill>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251520" y="1628800"/>
            <a:ext cx="8712968" cy="4832092"/>
          </a:xfrm>
          <a:prstGeom prst="rect">
            <a:avLst/>
          </a:prstGeom>
          <a:noFill/>
        </p:spPr>
        <p:txBody>
          <a:bodyPr wrap="square" rtlCol="0">
            <a:spAutoFit/>
          </a:bodyPr>
          <a:lstStyle/>
          <a:p>
            <a:endParaRPr lang="fr-CA" sz="2800" b="1" dirty="0">
              <a:solidFill>
                <a:srgbClr val="002060"/>
              </a:solidFill>
              <a:cs typeface="Arial" panose="020B0604020202020204" pitchFamily="34" charset="0"/>
            </a:endParaRPr>
          </a:p>
          <a:p>
            <a:pPr marL="361950" lvl="1" indent="-361950">
              <a:lnSpc>
                <a:spcPct val="150000"/>
              </a:lnSpc>
              <a:buFont typeface="Wingdings" panose="05000000000000000000" pitchFamily="2" charset="2"/>
              <a:buChar char="ü"/>
            </a:pPr>
            <a:r>
              <a:rPr lang="fr-CA" sz="2800" dirty="0" smtClean="0">
                <a:solidFill>
                  <a:srgbClr val="002060"/>
                </a:solidFill>
                <a:cs typeface="Arial" panose="020B0604020202020204" pitchFamily="34" charset="0"/>
              </a:rPr>
              <a:t>Par rapport aux </a:t>
            </a:r>
            <a:r>
              <a:rPr lang="fr-CA" sz="2800" b="1" dirty="0" smtClean="0">
                <a:solidFill>
                  <a:srgbClr val="002060"/>
                </a:solidFill>
                <a:cs typeface="Arial" panose="020B0604020202020204" pitchFamily="34" charset="0"/>
              </a:rPr>
              <a:t>participants</a:t>
            </a:r>
            <a:r>
              <a:rPr lang="fr-CA" sz="2800" dirty="0" smtClean="0">
                <a:solidFill>
                  <a:srgbClr val="002060"/>
                </a:solidFill>
                <a:cs typeface="Arial" panose="020B0604020202020204" pitchFamily="34" charset="0"/>
              </a:rPr>
              <a:t> du Québec, ceux de la </a:t>
            </a:r>
            <a:r>
              <a:rPr lang="fr-CA" sz="2800" b="1" dirty="0" smtClean="0">
                <a:solidFill>
                  <a:srgbClr val="002060"/>
                </a:solidFill>
                <a:cs typeface="Arial" panose="020B0604020202020204" pitchFamily="34" charset="0"/>
              </a:rPr>
              <a:t>CB </a:t>
            </a:r>
            <a:r>
              <a:rPr lang="fr-CA" sz="2800" dirty="0" smtClean="0">
                <a:solidFill>
                  <a:srgbClr val="002060"/>
                </a:solidFill>
                <a:cs typeface="Arial" panose="020B0604020202020204" pitchFamily="34" charset="0"/>
              </a:rPr>
              <a:t>étaient significativement plus susceptibles de dire que la </a:t>
            </a:r>
            <a:r>
              <a:rPr lang="fr-CA" sz="2800" b="1" dirty="0" smtClean="0">
                <a:solidFill>
                  <a:srgbClr val="002060"/>
                </a:solidFill>
                <a:cs typeface="Arial" panose="020B0604020202020204" pitchFamily="34" charset="0"/>
              </a:rPr>
              <a:t>couverture </a:t>
            </a:r>
            <a:r>
              <a:rPr lang="fr-CA" sz="2800" dirty="0" smtClean="0">
                <a:solidFill>
                  <a:srgbClr val="002060"/>
                </a:solidFill>
                <a:cs typeface="Arial" panose="020B0604020202020204" pitchFamily="34" charset="0"/>
              </a:rPr>
              <a:t>médiatique était </a:t>
            </a:r>
            <a:r>
              <a:rPr lang="fr-CA" sz="2800" b="1" dirty="0" smtClean="0">
                <a:solidFill>
                  <a:srgbClr val="002060"/>
                </a:solidFill>
                <a:cs typeface="Arial" panose="020B0604020202020204" pitchFamily="34" charset="0"/>
              </a:rPr>
              <a:t>très préjudiciable </a:t>
            </a:r>
            <a:r>
              <a:rPr lang="fr-CA" sz="2800" dirty="0" smtClean="0">
                <a:solidFill>
                  <a:srgbClr val="002060"/>
                </a:solidFill>
                <a:cs typeface="Arial" panose="020B0604020202020204" pitchFamily="34" charset="0"/>
              </a:rPr>
              <a:t>aux personnes vivant avec de la DCNC qu’elles prennent ou non des opioïdes pour soulager leur douleur (p = .001)</a:t>
            </a:r>
          </a:p>
          <a:p>
            <a:pPr marL="361950" lvl="1" indent="-361950">
              <a:buFont typeface="Wingdings" panose="05000000000000000000" pitchFamily="2" charset="2"/>
              <a:buChar char="ü"/>
            </a:pPr>
            <a:endParaRPr lang="fr-CA" sz="2800" dirty="0">
              <a:solidFill>
                <a:srgbClr val="002060"/>
              </a:solidFill>
              <a:cs typeface="Arial" panose="020B0604020202020204" pitchFamily="34" charset="0"/>
            </a:endParaRPr>
          </a:p>
        </p:txBody>
      </p:sp>
    </p:spTree>
    <p:extLst>
      <p:ext uri="{BB962C8B-B14F-4D97-AF65-F5344CB8AC3E}">
        <p14:creationId xmlns:p14="http://schemas.microsoft.com/office/powerpoint/2010/main" val="27466146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971600" y="116632"/>
            <a:ext cx="7632847" cy="1200329"/>
          </a:xfrm>
          <a:prstGeom prst="rect">
            <a:avLst/>
          </a:prstGeom>
          <a:noFill/>
        </p:spPr>
        <p:txBody>
          <a:bodyPr wrap="square" rtlCol="0">
            <a:spAutoFit/>
          </a:bodyPr>
          <a:lstStyle/>
          <a:p>
            <a:pPr algn="ctr"/>
            <a:r>
              <a:rPr lang="fr-CA" sz="3600" b="1" dirty="0" smtClean="0">
                <a:solidFill>
                  <a:srgbClr val="002060"/>
                </a:solidFill>
              </a:rPr>
              <a:t>COUVERTURE MÉDIATIQUE DE LA CRISE DES OPIOÏDES</a:t>
            </a:r>
            <a:endParaRPr lang="fr-CA" sz="3600" b="1" dirty="0">
              <a:solidFill>
                <a:srgbClr val="002060"/>
              </a:solidFill>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251520" y="1405220"/>
            <a:ext cx="8712968" cy="4185761"/>
          </a:xfrm>
          <a:prstGeom prst="rect">
            <a:avLst/>
          </a:prstGeom>
          <a:noFill/>
        </p:spPr>
        <p:txBody>
          <a:bodyPr wrap="square" rtlCol="0">
            <a:spAutoFit/>
          </a:bodyPr>
          <a:lstStyle/>
          <a:p>
            <a:endParaRPr lang="fr-CA" sz="2800" b="1" dirty="0">
              <a:solidFill>
                <a:srgbClr val="002060"/>
              </a:solidFill>
              <a:cs typeface="Arial" panose="020B0604020202020204" pitchFamily="34" charset="0"/>
            </a:endParaRPr>
          </a:p>
          <a:p>
            <a:pPr marL="361950" lvl="1" indent="-361950">
              <a:lnSpc>
                <a:spcPct val="150000"/>
              </a:lnSpc>
              <a:buFont typeface="Wingdings" panose="05000000000000000000" pitchFamily="2" charset="2"/>
              <a:buChar char="ü"/>
            </a:pPr>
            <a:r>
              <a:rPr lang="fr-CA" sz="2800" dirty="0" smtClean="0">
                <a:solidFill>
                  <a:srgbClr val="002060"/>
                </a:solidFill>
                <a:cs typeface="Arial" panose="020B0604020202020204" pitchFamily="34" charset="0"/>
              </a:rPr>
              <a:t>Par rapport aux </a:t>
            </a:r>
            <a:r>
              <a:rPr lang="fr-CA" sz="2800" b="1" dirty="0" smtClean="0">
                <a:solidFill>
                  <a:srgbClr val="002060"/>
                </a:solidFill>
                <a:cs typeface="Arial" panose="020B0604020202020204" pitchFamily="34" charset="0"/>
              </a:rPr>
              <a:t>participants</a:t>
            </a:r>
            <a:r>
              <a:rPr lang="fr-CA" sz="2800" dirty="0" smtClean="0">
                <a:solidFill>
                  <a:srgbClr val="002060"/>
                </a:solidFill>
                <a:cs typeface="Arial" panose="020B0604020202020204" pitchFamily="34" charset="0"/>
              </a:rPr>
              <a:t> du Québec, ceux de la </a:t>
            </a:r>
            <a:r>
              <a:rPr lang="fr-CA" sz="2800" b="1" dirty="0" smtClean="0">
                <a:solidFill>
                  <a:srgbClr val="002060"/>
                </a:solidFill>
                <a:cs typeface="Arial" panose="020B0604020202020204" pitchFamily="34" charset="0"/>
              </a:rPr>
              <a:t>CB </a:t>
            </a:r>
            <a:r>
              <a:rPr lang="fr-CA" sz="2800" dirty="0" smtClean="0">
                <a:solidFill>
                  <a:srgbClr val="002060"/>
                </a:solidFill>
                <a:cs typeface="Arial" panose="020B0604020202020204" pitchFamily="34" charset="0"/>
              </a:rPr>
              <a:t>étaient significativement plus susceptibles de dire que la </a:t>
            </a:r>
            <a:r>
              <a:rPr lang="fr-CA" sz="2800" b="1" dirty="0" smtClean="0">
                <a:solidFill>
                  <a:srgbClr val="002060"/>
                </a:solidFill>
                <a:cs typeface="Arial" panose="020B0604020202020204" pitchFamily="34" charset="0"/>
              </a:rPr>
              <a:t>couverture </a:t>
            </a:r>
            <a:r>
              <a:rPr lang="fr-CA" sz="2800" dirty="0" smtClean="0">
                <a:solidFill>
                  <a:srgbClr val="002060"/>
                </a:solidFill>
                <a:cs typeface="Arial" panose="020B0604020202020204" pitchFamily="34" charset="0"/>
              </a:rPr>
              <a:t>médiatique donnait une très mauvaise image des personnes qui souffrent de DCNC (p = .002)</a:t>
            </a:r>
          </a:p>
          <a:p>
            <a:pPr marL="361950" lvl="1" indent="-361950">
              <a:buFont typeface="Wingdings" panose="05000000000000000000" pitchFamily="2" charset="2"/>
              <a:buChar char="ü"/>
            </a:pPr>
            <a:endParaRPr lang="fr-CA" sz="2800" dirty="0">
              <a:solidFill>
                <a:srgbClr val="002060"/>
              </a:solidFill>
              <a:cs typeface="Arial" panose="020B0604020202020204" pitchFamily="34" charset="0"/>
            </a:endParaRPr>
          </a:p>
        </p:txBody>
      </p:sp>
    </p:spTree>
    <p:extLst>
      <p:ext uri="{BB962C8B-B14F-4D97-AF65-F5344CB8AC3E}">
        <p14:creationId xmlns:p14="http://schemas.microsoft.com/office/powerpoint/2010/main" val="18108582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971600" y="116632"/>
            <a:ext cx="7632847" cy="1200329"/>
          </a:xfrm>
          <a:prstGeom prst="rect">
            <a:avLst/>
          </a:prstGeom>
          <a:noFill/>
        </p:spPr>
        <p:txBody>
          <a:bodyPr wrap="square" rtlCol="0">
            <a:spAutoFit/>
          </a:bodyPr>
          <a:lstStyle/>
          <a:p>
            <a:pPr algn="ctr"/>
            <a:r>
              <a:rPr lang="fr-CA" sz="3600" b="1" dirty="0" smtClean="0">
                <a:solidFill>
                  <a:srgbClr val="002060"/>
                </a:solidFill>
              </a:rPr>
              <a:t>COUVERTURE MÉDIATIQUE DE LA CRISE DES OPIOÏDES</a:t>
            </a:r>
            <a:endParaRPr lang="fr-CA" sz="3600" b="1" dirty="0">
              <a:solidFill>
                <a:srgbClr val="002060"/>
              </a:solidFill>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251520" y="1770179"/>
            <a:ext cx="8712968" cy="3754874"/>
          </a:xfrm>
          <a:prstGeom prst="rect">
            <a:avLst/>
          </a:prstGeom>
          <a:noFill/>
        </p:spPr>
        <p:txBody>
          <a:bodyPr wrap="square" rtlCol="0">
            <a:spAutoFit/>
          </a:bodyPr>
          <a:lstStyle/>
          <a:p>
            <a:endParaRPr lang="fr-CA" sz="2800" b="1" dirty="0">
              <a:solidFill>
                <a:srgbClr val="002060"/>
              </a:solidFill>
              <a:cs typeface="Arial" panose="020B0604020202020204" pitchFamily="34" charset="0"/>
            </a:endParaRPr>
          </a:p>
          <a:p>
            <a:pPr marL="361950" lvl="1" indent="-361950">
              <a:lnSpc>
                <a:spcPct val="150000"/>
              </a:lnSpc>
              <a:buFont typeface="Wingdings" panose="05000000000000000000" pitchFamily="2" charset="2"/>
              <a:buChar char="ü"/>
            </a:pPr>
            <a:r>
              <a:rPr lang="fr-CA" sz="2800" dirty="0" smtClean="0">
                <a:solidFill>
                  <a:srgbClr val="002060"/>
                </a:solidFill>
                <a:cs typeface="Arial" panose="020B0604020202020204" pitchFamily="34" charset="0"/>
              </a:rPr>
              <a:t>Par contre, les </a:t>
            </a:r>
            <a:r>
              <a:rPr lang="fr-CA" sz="2800" b="1" dirty="0" smtClean="0">
                <a:solidFill>
                  <a:srgbClr val="002060"/>
                </a:solidFill>
                <a:cs typeface="Arial" panose="020B0604020202020204" pitchFamily="34" charset="0"/>
              </a:rPr>
              <a:t>non-utilisateurs d’opioïdes</a:t>
            </a:r>
            <a:r>
              <a:rPr lang="fr-CA" sz="2800" dirty="0" smtClean="0">
                <a:solidFill>
                  <a:srgbClr val="002060"/>
                </a:solidFill>
                <a:cs typeface="Arial" panose="020B0604020202020204" pitchFamily="34" charset="0"/>
              </a:rPr>
              <a:t> des deux provinces étaient plus susceptibles de dire que la </a:t>
            </a:r>
            <a:r>
              <a:rPr lang="fr-CA" sz="2800" b="1" dirty="0" smtClean="0">
                <a:solidFill>
                  <a:srgbClr val="002060"/>
                </a:solidFill>
                <a:cs typeface="Arial" panose="020B0604020202020204" pitchFamily="34" charset="0"/>
              </a:rPr>
              <a:t>couverture</a:t>
            </a:r>
            <a:r>
              <a:rPr lang="fr-CA" sz="2800" dirty="0" smtClean="0">
                <a:solidFill>
                  <a:srgbClr val="002060"/>
                </a:solidFill>
                <a:cs typeface="Arial" panose="020B0604020202020204" pitchFamily="34" charset="0"/>
              </a:rPr>
              <a:t> avait des </a:t>
            </a:r>
            <a:r>
              <a:rPr lang="fr-CA" sz="2800" b="1" dirty="0" smtClean="0">
                <a:solidFill>
                  <a:srgbClr val="002060"/>
                </a:solidFill>
                <a:cs typeface="Arial" panose="020B0604020202020204" pitchFamily="34" charset="0"/>
              </a:rPr>
              <a:t>effets bénéfiq</a:t>
            </a:r>
            <a:r>
              <a:rPr lang="fr-CA" sz="2800" dirty="0" smtClean="0">
                <a:solidFill>
                  <a:srgbClr val="002060"/>
                </a:solidFill>
                <a:cs typeface="Arial" panose="020B0604020202020204" pitchFamily="34" charset="0"/>
              </a:rPr>
              <a:t>ues pour les personnes qui prennent des opioïdes pour soulager leur douleur (p = .001)</a:t>
            </a:r>
            <a:endParaRPr lang="fr-CA" sz="2800" dirty="0">
              <a:solidFill>
                <a:srgbClr val="002060"/>
              </a:solidFill>
              <a:cs typeface="Arial" panose="020B0604020202020204" pitchFamily="34" charset="0"/>
            </a:endParaRPr>
          </a:p>
        </p:txBody>
      </p:sp>
    </p:spTree>
    <p:extLst>
      <p:ext uri="{BB962C8B-B14F-4D97-AF65-F5344CB8AC3E}">
        <p14:creationId xmlns:p14="http://schemas.microsoft.com/office/powerpoint/2010/main" val="13329592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1" y="188640"/>
            <a:ext cx="8964488" cy="954107"/>
          </a:xfrm>
          <a:prstGeom prst="rect">
            <a:avLst/>
          </a:prstGeom>
          <a:noFill/>
        </p:spPr>
        <p:txBody>
          <a:bodyPr wrap="square" rtlCol="0">
            <a:spAutoFit/>
          </a:bodyPr>
          <a:lstStyle/>
          <a:p>
            <a:pPr algn="ctr"/>
            <a:r>
              <a:rPr lang="fr-CA" sz="2800" b="1" dirty="0" smtClean="0">
                <a:solidFill>
                  <a:srgbClr val="002060"/>
                </a:solidFill>
              </a:rPr>
              <a:t>ÉTUDE 1 – VOLET QUALITATIF</a:t>
            </a:r>
          </a:p>
          <a:p>
            <a:pPr algn="ctr"/>
            <a:r>
              <a:rPr lang="fr-CA" sz="2800" b="1" dirty="0" smtClean="0">
                <a:solidFill>
                  <a:srgbClr val="002060"/>
                </a:solidFill>
              </a:rPr>
              <a:t>MÉTHODOLOGIE </a:t>
            </a:r>
            <a:endParaRPr lang="fr-CA" sz="2800" b="1" dirty="0">
              <a:solidFill>
                <a:srgbClr val="002060"/>
              </a:solidFill>
            </a:endParaRPr>
          </a:p>
        </p:txBody>
      </p:sp>
      <p:sp>
        <p:nvSpPr>
          <p:cNvPr id="3" name="ZoneTexte 2">
            <a:extLst>
              <a:ext uri="{FF2B5EF4-FFF2-40B4-BE49-F238E27FC236}">
                <a16:creationId xmlns:a16="http://schemas.microsoft.com/office/drawing/2014/main" id="{A9520E39-24DC-4F7F-8BA7-7F2610AE1E11}"/>
              </a:ext>
            </a:extLst>
          </p:cNvPr>
          <p:cNvSpPr txBox="1"/>
          <p:nvPr/>
        </p:nvSpPr>
        <p:spPr>
          <a:xfrm>
            <a:off x="323528" y="1556792"/>
            <a:ext cx="8640961" cy="4031873"/>
          </a:xfrm>
          <a:prstGeom prst="rect">
            <a:avLst/>
          </a:prstGeom>
          <a:noFill/>
        </p:spPr>
        <p:txBody>
          <a:bodyPr wrap="square" rtlCol="0">
            <a:spAutoFit/>
          </a:bodyPr>
          <a:lstStyle/>
          <a:p>
            <a:pPr marL="457200" indent="-457200">
              <a:buFont typeface="Wingdings" panose="05000000000000000000" pitchFamily="2" charset="2"/>
              <a:buChar char="§"/>
            </a:pPr>
            <a:r>
              <a:rPr lang="fr-CA" sz="3200" dirty="0" smtClean="0">
                <a:solidFill>
                  <a:srgbClr val="002060"/>
                </a:solidFill>
                <a:cs typeface="Arial" panose="020B0604020202020204" pitchFamily="34" charset="0"/>
              </a:rPr>
              <a:t>Recherche qualitative - Entrevues semi-dirigées approfondies auprès de patients du QC et de la CB ayant participé au volet quantitatif</a:t>
            </a:r>
          </a:p>
          <a:p>
            <a:pPr marL="457200" indent="-457200">
              <a:buFont typeface="Wingdings" panose="05000000000000000000" pitchFamily="2" charset="2"/>
              <a:buChar char="§"/>
            </a:pPr>
            <a:endParaRPr lang="fr-CA" sz="3200" dirty="0">
              <a:solidFill>
                <a:srgbClr val="002060"/>
              </a:solidFill>
              <a:cs typeface="Arial" panose="020B0604020202020204" pitchFamily="34" charset="0"/>
            </a:endParaRPr>
          </a:p>
          <a:p>
            <a:pPr marL="457200" indent="-457200">
              <a:buFont typeface="Wingdings" panose="05000000000000000000" pitchFamily="2" charset="2"/>
              <a:buChar char="§"/>
            </a:pPr>
            <a:r>
              <a:rPr lang="fr-CA" sz="3200" dirty="0">
                <a:solidFill>
                  <a:srgbClr val="002060"/>
                </a:solidFill>
                <a:latin typeface="Arial" panose="020B0604020202020204" pitchFamily="34" charset="0"/>
                <a:cs typeface="Arial" panose="020B0604020202020204" pitchFamily="34" charset="0"/>
              </a:rPr>
              <a:t>Analyses thématiques des données à partir des </a:t>
            </a:r>
            <a:r>
              <a:rPr lang="fr-CA" sz="3200" dirty="0" err="1">
                <a:solidFill>
                  <a:srgbClr val="002060"/>
                </a:solidFill>
                <a:latin typeface="Arial" panose="020B0604020202020204" pitchFamily="34" charset="0"/>
                <a:cs typeface="Arial" panose="020B0604020202020204" pitchFamily="34" charset="0"/>
              </a:rPr>
              <a:t>verbatims</a:t>
            </a:r>
            <a:r>
              <a:rPr lang="fr-CA" sz="3200" dirty="0">
                <a:solidFill>
                  <a:srgbClr val="002060"/>
                </a:solidFill>
                <a:latin typeface="Arial" panose="020B0604020202020204" pitchFamily="34" charset="0"/>
                <a:cs typeface="Arial" panose="020B0604020202020204" pitchFamily="34" charset="0"/>
              </a:rPr>
              <a:t> d’entrevue</a:t>
            </a:r>
            <a:endParaRPr lang="fr-CA" sz="3200" dirty="0">
              <a:solidFill>
                <a:srgbClr val="002060"/>
              </a:solidFill>
              <a:latin typeface="Arial" panose="020B0604020202020204" pitchFamily="34" charset="0"/>
              <a:cs typeface="Arial" panose="020B0604020202020204" pitchFamily="34" charset="0"/>
              <a:sym typeface="Symbol"/>
            </a:endParaRPr>
          </a:p>
          <a:p>
            <a:endParaRPr lang="fr-CA" sz="3200" dirty="0">
              <a:solidFill>
                <a:srgbClr val="002060"/>
              </a:solidFill>
              <a:cs typeface="Arial" panose="020B0604020202020204" pitchFamily="34" charset="0"/>
            </a:endParaRPr>
          </a:p>
        </p:txBody>
      </p:sp>
    </p:spTree>
    <p:extLst>
      <p:ext uri="{BB962C8B-B14F-4D97-AF65-F5344CB8AC3E}">
        <p14:creationId xmlns:p14="http://schemas.microsoft.com/office/powerpoint/2010/main" val="18172911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A9520E39-24DC-4F7F-8BA7-7F2610AE1E11}"/>
              </a:ext>
            </a:extLst>
          </p:cNvPr>
          <p:cNvSpPr txBox="1"/>
          <p:nvPr/>
        </p:nvSpPr>
        <p:spPr>
          <a:xfrm>
            <a:off x="323528" y="1556792"/>
            <a:ext cx="8640961" cy="3539430"/>
          </a:xfrm>
          <a:prstGeom prst="rect">
            <a:avLst/>
          </a:prstGeom>
          <a:noFill/>
        </p:spPr>
        <p:txBody>
          <a:bodyPr wrap="square" rtlCol="0">
            <a:spAutoFit/>
          </a:bodyPr>
          <a:lstStyle/>
          <a:p>
            <a:pPr marL="457200" indent="-457200">
              <a:buFont typeface="Wingdings" panose="05000000000000000000" pitchFamily="2" charset="2"/>
              <a:buChar char="§"/>
            </a:pPr>
            <a:endParaRPr lang="fr-CA" sz="3200" dirty="0">
              <a:solidFill>
                <a:srgbClr val="002060"/>
              </a:solidFill>
              <a:cs typeface="Arial" panose="020B0604020202020204" pitchFamily="34" charset="0"/>
            </a:endParaRPr>
          </a:p>
          <a:p>
            <a:pPr marL="457200" indent="-457200">
              <a:buFont typeface="Wingdings" panose="05000000000000000000" pitchFamily="2" charset="2"/>
              <a:buChar char="§"/>
            </a:pPr>
            <a:r>
              <a:rPr lang="fr-CA" sz="3200" dirty="0" smtClean="0">
                <a:solidFill>
                  <a:srgbClr val="002060"/>
                </a:solidFill>
                <a:cs typeface="Arial" panose="020B0604020202020204" pitchFamily="34" charset="0"/>
              </a:rPr>
              <a:t>22 participants âgés entre 20 et 70 ans (12 femmes, 10 hommes)</a:t>
            </a:r>
          </a:p>
          <a:p>
            <a:pPr marL="457200" indent="-457200">
              <a:buFont typeface="Wingdings" panose="05000000000000000000" pitchFamily="2" charset="2"/>
              <a:buChar char="§"/>
            </a:pPr>
            <a:endParaRPr lang="fr-CA" sz="3200" dirty="0">
              <a:solidFill>
                <a:srgbClr val="002060"/>
              </a:solidFill>
              <a:cs typeface="Arial" panose="020B0604020202020204" pitchFamily="34" charset="0"/>
            </a:endParaRPr>
          </a:p>
          <a:p>
            <a:pPr marL="457200" indent="-457200">
              <a:buFont typeface="Wingdings" panose="05000000000000000000" pitchFamily="2" charset="2"/>
              <a:buChar char="§"/>
            </a:pPr>
            <a:r>
              <a:rPr lang="fr-CA" sz="3200" dirty="0" smtClean="0">
                <a:solidFill>
                  <a:srgbClr val="002060"/>
                </a:solidFill>
                <a:cs typeface="Arial" panose="020B0604020202020204" pitchFamily="34" charset="0"/>
              </a:rPr>
              <a:t>15 prenaient des opioïdes pour leur DCNC</a:t>
            </a:r>
          </a:p>
          <a:p>
            <a:endParaRPr lang="fr-CA" sz="3200" dirty="0">
              <a:solidFill>
                <a:srgbClr val="002060"/>
              </a:solidFill>
              <a:cs typeface="Arial" panose="020B0604020202020204" pitchFamily="34" charset="0"/>
            </a:endParaRPr>
          </a:p>
          <a:p>
            <a:endParaRPr lang="fr-CA" sz="3200" dirty="0">
              <a:solidFill>
                <a:srgbClr val="002060"/>
              </a:solidFill>
              <a:cs typeface="Arial" panose="020B0604020202020204" pitchFamily="34" charset="0"/>
            </a:endParaRPr>
          </a:p>
        </p:txBody>
      </p:sp>
    </p:spTree>
    <p:extLst>
      <p:ext uri="{BB962C8B-B14F-4D97-AF65-F5344CB8AC3E}">
        <p14:creationId xmlns:p14="http://schemas.microsoft.com/office/powerpoint/2010/main" val="14596414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0" y="23664"/>
            <a:ext cx="8964488" cy="646331"/>
          </a:xfrm>
          <a:prstGeom prst="rect">
            <a:avLst/>
          </a:prstGeom>
          <a:noFill/>
        </p:spPr>
        <p:txBody>
          <a:bodyPr wrap="square" rtlCol="0">
            <a:spAutoFit/>
          </a:bodyPr>
          <a:lstStyle/>
          <a:p>
            <a:pPr algn="ctr"/>
            <a:r>
              <a:rPr lang="fr-CA" sz="3600" b="1" dirty="0" smtClean="0">
                <a:solidFill>
                  <a:srgbClr val="002060"/>
                </a:solidFill>
              </a:rPr>
              <a:t>RÉSULTATS </a:t>
            </a:r>
            <a:r>
              <a:rPr lang="fr-CA" sz="3600" b="1" u="sng" dirty="0" smtClean="0">
                <a:solidFill>
                  <a:srgbClr val="002060"/>
                </a:solidFill>
              </a:rPr>
              <a:t>PRÉLIMINAIRES</a:t>
            </a:r>
            <a:endParaRPr lang="fr-CA" sz="3600" b="1" u="sng" dirty="0">
              <a:solidFill>
                <a:srgbClr val="002060"/>
              </a:solidFill>
            </a:endParaRPr>
          </a:p>
        </p:txBody>
      </p:sp>
      <p:sp>
        <p:nvSpPr>
          <p:cNvPr id="3" name="ZoneTexte 2">
            <a:extLst>
              <a:ext uri="{FF2B5EF4-FFF2-40B4-BE49-F238E27FC236}">
                <a16:creationId xmlns:a16="http://schemas.microsoft.com/office/drawing/2014/main" id="{A9520E39-24DC-4F7F-8BA7-7F2610AE1E11}"/>
              </a:ext>
            </a:extLst>
          </p:cNvPr>
          <p:cNvSpPr txBox="1"/>
          <p:nvPr/>
        </p:nvSpPr>
        <p:spPr>
          <a:xfrm>
            <a:off x="216024" y="1690930"/>
            <a:ext cx="8748464" cy="3970318"/>
          </a:xfrm>
          <a:prstGeom prst="rect">
            <a:avLst/>
          </a:prstGeom>
          <a:noFill/>
        </p:spPr>
        <p:txBody>
          <a:bodyPr wrap="square" rtlCol="0">
            <a:spAutoFit/>
          </a:bodyPr>
          <a:lstStyle/>
          <a:p>
            <a:pPr marL="361950" indent="-361950">
              <a:buFont typeface="Wingdings" panose="05000000000000000000" pitchFamily="2" charset="2"/>
              <a:buChar char="§"/>
            </a:pPr>
            <a:r>
              <a:rPr lang="fr-FR" sz="3600" dirty="0" smtClean="0">
                <a:solidFill>
                  <a:srgbClr val="002060"/>
                </a:solidFill>
              </a:rPr>
              <a:t>Intensification </a:t>
            </a:r>
            <a:r>
              <a:rPr lang="fr-FR" sz="3600" dirty="0">
                <a:solidFill>
                  <a:srgbClr val="002060"/>
                </a:solidFill>
              </a:rPr>
              <a:t>de la </a:t>
            </a:r>
            <a:r>
              <a:rPr lang="fr-FR" sz="3600" b="1" dirty="0">
                <a:solidFill>
                  <a:srgbClr val="002060"/>
                </a:solidFill>
              </a:rPr>
              <a:t>stigmatisation </a:t>
            </a:r>
            <a:r>
              <a:rPr lang="fr-FR" sz="3600" dirty="0">
                <a:solidFill>
                  <a:srgbClr val="002060"/>
                </a:solidFill>
              </a:rPr>
              <a:t>depuis la médiatisation de la crise des </a:t>
            </a:r>
            <a:r>
              <a:rPr lang="fr-FR" sz="3600" dirty="0" smtClean="0">
                <a:solidFill>
                  <a:srgbClr val="002060"/>
                </a:solidFill>
              </a:rPr>
              <a:t>opioïdes – figure du « drogué »</a:t>
            </a:r>
          </a:p>
          <a:p>
            <a:pPr marL="361950" indent="-361950">
              <a:buFont typeface="Wingdings" panose="05000000000000000000" pitchFamily="2" charset="2"/>
              <a:buChar char="§"/>
            </a:pPr>
            <a:endParaRPr lang="fr-FR" sz="3600" dirty="0" smtClean="0">
              <a:solidFill>
                <a:srgbClr val="002060"/>
              </a:solidFill>
            </a:endParaRPr>
          </a:p>
          <a:p>
            <a:pPr marL="361950" indent="-361950">
              <a:buFont typeface="Wingdings" panose="05000000000000000000" pitchFamily="2" charset="2"/>
              <a:buChar char="§"/>
            </a:pPr>
            <a:r>
              <a:rPr lang="fr-FR" sz="3600" b="1" dirty="0" smtClean="0">
                <a:solidFill>
                  <a:srgbClr val="002060"/>
                </a:solidFill>
              </a:rPr>
              <a:t>Préjugés</a:t>
            </a:r>
            <a:r>
              <a:rPr lang="fr-FR" sz="3600" dirty="0" smtClean="0">
                <a:solidFill>
                  <a:srgbClr val="002060"/>
                </a:solidFill>
              </a:rPr>
              <a:t> venant </a:t>
            </a:r>
            <a:r>
              <a:rPr lang="fr-FR" sz="3600" dirty="0">
                <a:solidFill>
                  <a:srgbClr val="002060"/>
                </a:solidFill>
              </a:rPr>
              <a:t>autant de </a:t>
            </a:r>
            <a:r>
              <a:rPr lang="fr-FR" sz="3600" dirty="0" smtClean="0">
                <a:solidFill>
                  <a:srgbClr val="002060"/>
                </a:solidFill>
              </a:rPr>
              <a:t>l’</a:t>
            </a:r>
            <a:r>
              <a:rPr lang="fr-FR" sz="3600" b="1" dirty="0" smtClean="0">
                <a:solidFill>
                  <a:srgbClr val="002060"/>
                </a:solidFill>
              </a:rPr>
              <a:t>entourage </a:t>
            </a:r>
            <a:r>
              <a:rPr lang="fr-FR" sz="3600" b="1" dirty="0">
                <a:solidFill>
                  <a:srgbClr val="002060"/>
                </a:solidFill>
              </a:rPr>
              <a:t>familial</a:t>
            </a:r>
            <a:r>
              <a:rPr lang="fr-FR" sz="3600" dirty="0">
                <a:solidFill>
                  <a:srgbClr val="002060"/>
                </a:solidFill>
              </a:rPr>
              <a:t> et </a:t>
            </a:r>
            <a:r>
              <a:rPr lang="fr-FR" sz="3600" b="1" dirty="0">
                <a:solidFill>
                  <a:srgbClr val="002060"/>
                </a:solidFill>
              </a:rPr>
              <a:t>professionnel </a:t>
            </a:r>
            <a:r>
              <a:rPr lang="fr-FR" sz="3600" dirty="0">
                <a:solidFill>
                  <a:srgbClr val="002060"/>
                </a:solidFill>
              </a:rPr>
              <a:t>que du </a:t>
            </a:r>
            <a:r>
              <a:rPr lang="fr-FR" sz="3600" b="1" dirty="0">
                <a:solidFill>
                  <a:srgbClr val="002060"/>
                </a:solidFill>
              </a:rPr>
              <a:t>milieu </a:t>
            </a:r>
            <a:r>
              <a:rPr lang="fr-FR" sz="3600" b="1" dirty="0" smtClean="0">
                <a:solidFill>
                  <a:srgbClr val="002060"/>
                </a:solidFill>
              </a:rPr>
              <a:t>médical</a:t>
            </a:r>
            <a:endParaRPr lang="fr-CA" sz="3600" dirty="0"/>
          </a:p>
        </p:txBody>
      </p:sp>
    </p:spTree>
    <p:extLst>
      <p:ext uri="{BB962C8B-B14F-4D97-AF65-F5344CB8AC3E}">
        <p14:creationId xmlns:p14="http://schemas.microsoft.com/office/powerpoint/2010/main" val="25151169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A9520E39-24DC-4F7F-8BA7-7F2610AE1E11}"/>
              </a:ext>
            </a:extLst>
          </p:cNvPr>
          <p:cNvSpPr txBox="1"/>
          <p:nvPr/>
        </p:nvSpPr>
        <p:spPr>
          <a:xfrm>
            <a:off x="467544" y="836712"/>
            <a:ext cx="8268708" cy="3970318"/>
          </a:xfrm>
          <a:prstGeom prst="rect">
            <a:avLst/>
          </a:prstGeom>
          <a:noFill/>
        </p:spPr>
        <p:txBody>
          <a:bodyPr wrap="square" rtlCol="0">
            <a:spAutoFit/>
          </a:bodyPr>
          <a:lstStyle/>
          <a:p>
            <a:pPr marL="361950" indent="-361950">
              <a:buFont typeface="Wingdings" panose="05000000000000000000" pitchFamily="2" charset="2"/>
              <a:buChar char="§"/>
            </a:pPr>
            <a:r>
              <a:rPr lang="fr-FR" sz="3600" b="1" dirty="0" smtClean="0">
                <a:solidFill>
                  <a:srgbClr val="002060"/>
                </a:solidFill>
              </a:rPr>
              <a:t>Effets sur la prise </a:t>
            </a:r>
            <a:r>
              <a:rPr lang="fr-FR" sz="3600" b="1" dirty="0">
                <a:solidFill>
                  <a:srgbClr val="002060"/>
                </a:solidFill>
              </a:rPr>
              <a:t>en charge</a:t>
            </a:r>
            <a:r>
              <a:rPr lang="fr-FR" sz="3600" dirty="0">
                <a:solidFill>
                  <a:srgbClr val="002060"/>
                </a:solidFill>
              </a:rPr>
              <a:t> </a:t>
            </a:r>
            <a:r>
              <a:rPr lang="fr-FR" sz="3600" dirty="0" smtClean="0">
                <a:solidFill>
                  <a:srgbClr val="002060"/>
                </a:solidFill>
              </a:rPr>
              <a:t>(</a:t>
            </a:r>
            <a:r>
              <a:rPr lang="fr-FR" sz="3600" dirty="0" err="1" smtClean="0">
                <a:solidFill>
                  <a:srgbClr val="002060"/>
                </a:solidFill>
              </a:rPr>
              <a:t>e.g</a:t>
            </a:r>
            <a:r>
              <a:rPr lang="fr-FR" sz="3600" dirty="0" smtClean="0">
                <a:solidFill>
                  <a:srgbClr val="002060"/>
                </a:solidFill>
              </a:rPr>
              <a:t>., diminutions de doses, discrimination dans les soins comme dans les salles d’urgence)</a:t>
            </a:r>
          </a:p>
          <a:p>
            <a:pPr marL="361950" indent="-361950">
              <a:buFont typeface="Wingdings" panose="05000000000000000000" pitchFamily="2" charset="2"/>
              <a:buChar char="§"/>
            </a:pPr>
            <a:endParaRPr lang="fr-FR" sz="3600" dirty="0">
              <a:solidFill>
                <a:srgbClr val="002060"/>
              </a:solidFill>
            </a:endParaRPr>
          </a:p>
          <a:p>
            <a:pPr marL="361950" indent="-361950">
              <a:buFont typeface="Wingdings" panose="05000000000000000000" pitchFamily="2" charset="2"/>
              <a:buChar char="§"/>
            </a:pPr>
            <a:r>
              <a:rPr lang="fr-FR" sz="3600" b="1" dirty="0" smtClean="0">
                <a:solidFill>
                  <a:srgbClr val="002060"/>
                </a:solidFill>
              </a:rPr>
              <a:t>Crainte</a:t>
            </a:r>
            <a:r>
              <a:rPr lang="fr-FR" sz="3600" dirty="0" smtClean="0">
                <a:solidFill>
                  <a:srgbClr val="002060"/>
                </a:solidFill>
              </a:rPr>
              <a:t> face </a:t>
            </a:r>
            <a:r>
              <a:rPr lang="fr-FR" sz="3600" dirty="0">
                <a:solidFill>
                  <a:srgbClr val="002060"/>
                </a:solidFill>
              </a:rPr>
              <a:t>à la dangerosité des </a:t>
            </a:r>
            <a:r>
              <a:rPr lang="fr-FR" sz="3600" dirty="0" smtClean="0">
                <a:solidFill>
                  <a:srgbClr val="002060"/>
                </a:solidFill>
              </a:rPr>
              <a:t>opioïdes </a:t>
            </a:r>
            <a:r>
              <a:rPr lang="fr-FR" sz="3600" dirty="0" err="1" smtClean="0">
                <a:solidFill>
                  <a:srgbClr val="002060"/>
                </a:solidFill>
              </a:rPr>
              <a:t>re</a:t>
            </a:r>
            <a:r>
              <a:rPr lang="fr-FR" sz="3600" dirty="0" smtClean="0">
                <a:solidFill>
                  <a:srgbClr val="002060"/>
                </a:solidFill>
              </a:rPr>
              <a:t>: </a:t>
            </a:r>
            <a:r>
              <a:rPr lang="fr-FR" sz="3600" b="1" dirty="0" smtClean="0">
                <a:solidFill>
                  <a:srgbClr val="002060"/>
                </a:solidFill>
              </a:rPr>
              <a:t>addiction </a:t>
            </a:r>
            <a:endParaRPr lang="fr-CA" sz="3600" b="1" dirty="0">
              <a:solidFill>
                <a:srgbClr val="002060"/>
              </a:solidFill>
            </a:endParaRPr>
          </a:p>
        </p:txBody>
      </p:sp>
    </p:spTree>
    <p:extLst>
      <p:ext uri="{BB962C8B-B14F-4D97-AF65-F5344CB8AC3E}">
        <p14:creationId xmlns:p14="http://schemas.microsoft.com/office/powerpoint/2010/main" val="4040276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0" y="406405"/>
            <a:ext cx="8964488" cy="646331"/>
          </a:xfrm>
          <a:prstGeom prst="rect">
            <a:avLst/>
          </a:prstGeom>
          <a:noFill/>
        </p:spPr>
        <p:txBody>
          <a:bodyPr wrap="square" rtlCol="0">
            <a:spAutoFit/>
          </a:bodyPr>
          <a:lstStyle/>
          <a:p>
            <a:pPr algn="ctr"/>
            <a:r>
              <a:rPr lang="fr-CA" sz="3600" b="1" dirty="0" smtClean="0">
                <a:solidFill>
                  <a:srgbClr val="002060"/>
                </a:solidFill>
              </a:rPr>
              <a:t>CONCLUSIONS – ÉTUDE 1</a:t>
            </a:r>
            <a:endParaRPr lang="fr-CA" sz="3600" b="1" dirty="0">
              <a:solidFill>
                <a:srgbClr val="002060"/>
              </a:solidFill>
            </a:endParaRPr>
          </a:p>
        </p:txBody>
      </p:sp>
      <p:sp>
        <p:nvSpPr>
          <p:cNvPr id="3" name="ZoneTexte 2">
            <a:extLst>
              <a:ext uri="{FF2B5EF4-FFF2-40B4-BE49-F238E27FC236}">
                <a16:creationId xmlns:a16="http://schemas.microsoft.com/office/drawing/2014/main" id="{A9520E39-24DC-4F7F-8BA7-7F2610AE1E11}"/>
              </a:ext>
            </a:extLst>
          </p:cNvPr>
          <p:cNvSpPr txBox="1"/>
          <p:nvPr/>
        </p:nvSpPr>
        <p:spPr>
          <a:xfrm>
            <a:off x="216024" y="1690930"/>
            <a:ext cx="8748464" cy="4524315"/>
          </a:xfrm>
          <a:prstGeom prst="rect">
            <a:avLst/>
          </a:prstGeom>
          <a:noFill/>
        </p:spPr>
        <p:txBody>
          <a:bodyPr wrap="square" rtlCol="0">
            <a:spAutoFit/>
          </a:bodyPr>
          <a:lstStyle/>
          <a:p>
            <a:pPr marL="361950" indent="-361950">
              <a:buFont typeface="Wingdings" panose="05000000000000000000" pitchFamily="2" charset="2"/>
              <a:buChar char="§"/>
            </a:pPr>
            <a:r>
              <a:rPr lang="fr-FR" sz="3600" dirty="0" smtClean="0">
                <a:solidFill>
                  <a:srgbClr val="002060"/>
                </a:solidFill>
              </a:rPr>
              <a:t>La crise des opioïdes couplée à l’émission de directives pour restreindre les prescriptions d’opioïdes ont divers effets négatifs chez les personnes atteintes de DCNC</a:t>
            </a:r>
          </a:p>
          <a:p>
            <a:pPr marL="361950" indent="-361950">
              <a:buFont typeface="Wingdings" panose="05000000000000000000" pitchFamily="2" charset="2"/>
              <a:buChar char="§"/>
            </a:pPr>
            <a:endParaRPr lang="fr-FR" sz="3600" dirty="0">
              <a:solidFill>
                <a:srgbClr val="002060"/>
              </a:solidFill>
            </a:endParaRPr>
          </a:p>
          <a:p>
            <a:pPr marL="361950" indent="-361950">
              <a:buFont typeface="Wingdings" panose="05000000000000000000" pitchFamily="2" charset="2"/>
              <a:buChar char="§"/>
            </a:pPr>
            <a:r>
              <a:rPr lang="fr-FR" sz="3600" dirty="0" smtClean="0">
                <a:solidFill>
                  <a:srgbClr val="002060"/>
                </a:solidFill>
              </a:rPr>
              <a:t>À certains égards, l’impact apparaît plus important en CB qu’au QC</a:t>
            </a:r>
            <a:endParaRPr lang="fr-CA" sz="3600" dirty="0"/>
          </a:p>
        </p:txBody>
      </p:sp>
    </p:spTree>
    <p:extLst>
      <p:ext uri="{BB962C8B-B14F-4D97-AF65-F5344CB8AC3E}">
        <p14:creationId xmlns:p14="http://schemas.microsoft.com/office/powerpoint/2010/main" val="4205180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solidFill>
                <a:srgbClr val="002060"/>
              </a:solidFill>
            </a:endParaRPr>
          </a:p>
        </p:txBody>
      </p:sp>
      <p:sp>
        <p:nvSpPr>
          <p:cNvPr id="7" name="Rectangle 6"/>
          <p:cNvSpPr/>
          <p:nvPr/>
        </p:nvSpPr>
        <p:spPr>
          <a:xfrm>
            <a:off x="107950" y="850061"/>
            <a:ext cx="8964613" cy="5016758"/>
          </a:xfrm>
          <a:prstGeom prst="rect">
            <a:avLst/>
          </a:prstGeom>
        </p:spPr>
        <p:txBody>
          <a:bodyPr>
            <a:spAutoFit/>
          </a:bodyPr>
          <a:lstStyle/>
          <a:p>
            <a:pPr algn="ctr" eaLnBrk="1" hangingPunct="1">
              <a:spcBef>
                <a:spcPts val="0"/>
              </a:spcBef>
              <a:defRPr/>
            </a:pPr>
            <a:r>
              <a:rPr lang="fr-FR" sz="3200" b="1" dirty="0" smtClean="0">
                <a:solidFill>
                  <a:srgbClr val="002060"/>
                </a:solidFill>
              </a:rPr>
              <a:t>Conséquences néfastes multiples</a:t>
            </a:r>
          </a:p>
          <a:p>
            <a:pPr algn="ctr" eaLnBrk="1" hangingPunct="1">
              <a:spcBef>
                <a:spcPts val="0"/>
              </a:spcBef>
              <a:defRPr/>
            </a:pPr>
            <a:endParaRPr lang="fr-FR" sz="2400" dirty="0">
              <a:solidFill>
                <a:srgbClr val="002060"/>
              </a:solidFill>
            </a:endParaRPr>
          </a:p>
          <a:p>
            <a:pPr marL="541338" eaLnBrk="1" hangingPunct="1">
              <a:spcBef>
                <a:spcPts val="0"/>
              </a:spcBef>
              <a:buFont typeface="Symbol" pitchFamily="18" charset="2"/>
              <a:buChar char="¯"/>
              <a:defRPr/>
            </a:pPr>
            <a:r>
              <a:rPr lang="fr-FR" sz="2400" dirty="0" smtClean="0">
                <a:solidFill>
                  <a:srgbClr val="002060"/>
                </a:solidFill>
                <a:sym typeface="Symbol"/>
              </a:rPr>
              <a:t> Fonctionnement physique</a:t>
            </a:r>
          </a:p>
          <a:p>
            <a:pPr marL="342900" indent="-342900" eaLnBrk="1" hangingPunct="1">
              <a:spcBef>
                <a:spcPts val="0"/>
              </a:spcBef>
              <a:buFont typeface="Symbol" pitchFamily="18" charset="2"/>
              <a:buChar char="¯"/>
              <a:defRPr/>
            </a:pPr>
            <a:endParaRPr lang="fr-FR" sz="2400" dirty="0" smtClean="0">
              <a:solidFill>
                <a:srgbClr val="002060"/>
              </a:solidFill>
              <a:sym typeface="Symbol"/>
            </a:endParaRPr>
          </a:p>
          <a:p>
            <a:pPr indent="541338">
              <a:defRPr/>
            </a:pPr>
            <a:r>
              <a:rPr lang="fr-FR" sz="2400" dirty="0" smtClean="0">
                <a:solidFill>
                  <a:srgbClr val="002060"/>
                </a:solidFill>
                <a:sym typeface="Symbol"/>
              </a:rPr>
              <a:t> </a:t>
            </a:r>
            <a:r>
              <a:rPr lang="fr-FR" sz="2400" dirty="0">
                <a:solidFill>
                  <a:srgbClr val="002060"/>
                </a:solidFill>
                <a:sym typeface="Symbol"/>
              </a:rPr>
              <a:t>Qualité du sommeil</a:t>
            </a:r>
          </a:p>
          <a:p>
            <a:pPr indent="541338">
              <a:defRPr/>
            </a:pPr>
            <a:endParaRPr lang="fr-FR" sz="2400" dirty="0">
              <a:solidFill>
                <a:srgbClr val="002060"/>
              </a:solidFill>
              <a:sym typeface="Symbol"/>
            </a:endParaRPr>
          </a:p>
          <a:p>
            <a:pPr indent="541338">
              <a:defRPr/>
            </a:pPr>
            <a:r>
              <a:rPr lang="fr-FR" sz="2400" dirty="0">
                <a:solidFill>
                  <a:srgbClr val="002060"/>
                </a:solidFill>
                <a:sym typeface="Symbol"/>
              </a:rPr>
              <a:t> Dépression / </a:t>
            </a:r>
            <a:r>
              <a:rPr lang="fr-FR" sz="2400" dirty="0" smtClean="0">
                <a:solidFill>
                  <a:srgbClr val="002060"/>
                </a:solidFill>
                <a:sym typeface="Symbol"/>
              </a:rPr>
              <a:t>anxiété</a:t>
            </a:r>
            <a:endParaRPr lang="fr-FR" sz="2400" dirty="0">
              <a:solidFill>
                <a:srgbClr val="002060"/>
              </a:solidFill>
              <a:sym typeface="Symbol"/>
            </a:endParaRPr>
          </a:p>
          <a:p>
            <a:pPr indent="541338" eaLnBrk="1" hangingPunct="1">
              <a:spcBef>
                <a:spcPts val="0"/>
              </a:spcBef>
              <a:defRPr/>
            </a:pPr>
            <a:endParaRPr lang="fr-FR" sz="2400" dirty="0" smtClean="0">
              <a:solidFill>
                <a:srgbClr val="002060"/>
              </a:solidFill>
              <a:sym typeface="Symbol"/>
            </a:endParaRPr>
          </a:p>
          <a:p>
            <a:pPr indent="541338" eaLnBrk="1" hangingPunct="1">
              <a:spcBef>
                <a:spcPts val="0"/>
              </a:spcBef>
              <a:defRPr/>
            </a:pPr>
            <a:r>
              <a:rPr lang="fr-FR" sz="2400" dirty="0" smtClean="0">
                <a:solidFill>
                  <a:srgbClr val="002060"/>
                </a:solidFill>
                <a:sym typeface="Symbol"/>
              </a:rPr>
              <a:t> Productivité</a:t>
            </a:r>
          </a:p>
          <a:p>
            <a:pPr indent="541338" eaLnBrk="1" hangingPunct="1">
              <a:spcBef>
                <a:spcPts val="0"/>
              </a:spcBef>
              <a:defRPr/>
            </a:pPr>
            <a:endParaRPr lang="fr-FR" sz="2400" dirty="0" smtClean="0">
              <a:solidFill>
                <a:srgbClr val="002060"/>
              </a:solidFill>
              <a:sym typeface="Symbol"/>
            </a:endParaRPr>
          </a:p>
          <a:p>
            <a:pPr lvl="0" indent="541338">
              <a:defRPr/>
            </a:pPr>
            <a:r>
              <a:rPr lang="fr-FR" sz="2400" dirty="0" smtClean="0">
                <a:solidFill>
                  <a:srgbClr val="002060"/>
                </a:solidFill>
                <a:sym typeface="Symbol"/>
              </a:rPr>
              <a:t> Vie familiale </a:t>
            </a:r>
            <a:r>
              <a:rPr lang="fr-FR" sz="2400" dirty="0">
                <a:solidFill>
                  <a:srgbClr val="002060"/>
                </a:solidFill>
                <a:sym typeface="Symbol"/>
              </a:rPr>
              <a:t>et </a:t>
            </a:r>
            <a:r>
              <a:rPr lang="fr-FR" sz="2400" dirty="0" smtClean="0">
                <a:solidFill>
                  <a:srgbClr val="002060"/>
                </a:solidFill>
                <a:sym typeface="Symbol"/>
              </a:rPr>
              <a:t>activités sociales</a:t>
            </a:r>
            <a:endParaRPr lang="fr-FR" sz="2400" dirty="0">
              <a:solidFill>
                <a:srgbClr val="002060"/>
              </a:solidFill>
              <a:sym typeface="Symbol"/>
            </a:endParaRPr>
          </a:p>
          <a:p>
            <a:pPr indent="541338" eaLnBrk="1" hangingPunct="1">
              <a:spcBef>
                <a:spcPts val="0"/>
              </a:spcBef>
              <a:defRPr/>
            </a:pPr>
            <a:endParaRPr lang="fr-FR" sz="2400" dirty="0" smtClean="0">
              <a:solidFill>
                <a:srgbClr val="002060"/>
              </a:solidFill>
              <a:sym typeface="Symbol"/>
            </a:endParaRPr>
          </a:p>
          <a:p>
            <a:pPr indent="541338" eaLnBrk="1" hangingPunct="1">
              <a:spcBef>
                <a:spcPts val="0"/>
              </a:spcBef>
              <a:defRPr/>
            </a:pPr>
            <a:r>
              <a:rPr lang="fr-FR" sz="2400" dirty="0" smtClean="0">
                <a:solidFill>
                  <a:srgbClr val="002060"/>
                </a:solidFill>
                <a:sym typeface="Symbol"/>
              </a:rPr>
              <a:t> Qualité de vie reliée à la santé</a:t>
            </a:r>
            <a:endParaRPr lang="fr-CA" altLang="fr-FR" dirty="0">
              <a:solidFill>
                <a:srgbClr val="002060"/>
              </a:solidFill>
            </a:endParaRPr>
          </a:p>
        </p:txBody>
      </p:sp>
    </p:spTree>
    <p:extLst>
      <p:ext uri="{BB962C8B-B14F-4D97-AF65-F5344CB8AC3E}">
        <p14:creationId xmlns:p14="http://schemas.microsoft.com/office/powerpoint/2010/main" val="19210279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A9520E39-24DC-4F7F-8BA7-7F2610AE1E11}"/>
              </a:ext>
            </a:extLst>
          </p:cNvPr>
          <p:cNvSpPr txBox="1"/>
          <p:nvPr/>
        </p:nvSpPr>
        <p:spPr>
          <a:xfrm>
            <a:off x="216024" y="965041"/>
            <a:ext cx="8748464" cy="5632311"/>
          </a:xfrm>
          <a:prstGeom prst="rect">
            <a:avLst/>
          </a:prstGeom>
          <a:noFill/>
        </p:spPr>
        <p:txBody>
          <a:bodyPr wrap="square" rtlCol="0">
            <a:spAutoFit/>
          </a:bodyPr>
          <a:lstStyle/>
          <a:p>
            <a:pPr marL="361950" indent="-361950">
              <a:buFont typeface="Wingdings" panose="05000000000000000000" pitchFamily="2" charset="2"/>
              <a:buChar char="§"/>
            </a:pPr>
            <a:r>
              <a:rPr lang="fr-FR" sz="3600" dirty="0" smtClean="0">
                <a:solidFill>
                  <a:srgbClr val="002060"/>
                </a:solidFill>
              </a:rPr>
              <a:t>Une stigmatisation accrue des personnes qui prennent des opioïdes pour soulager leur DCNC est rapportée</a:t>
            </a:r>
          </a:p>
          <a:p>
            <a:pPr marL="361950" indent="-361950">
              <a:buFont typeface="Wingdings" panose="05000000000000000000" pitchFamily="2" charset="2"/>
              <a:buChar char="§"/>
            </a:pPr>
            <a:endParaRPr lang="fr-FR" sz="3600" dirty="0">
              <a:solidFill>
                <a:srgbClr val="002060"/>
              </a:solidFill>
            </a:endParaRPr>
          </a:p>
          <a:p>
            <a:pPr marL="361950" indent="-361950">
              <a:buFont typeface="Wingdings" panose="05000000000000000000" pitchFamily="2" charset="2"/>
              <a:buChar char="§"/>
            </a:pPr>
            <a:r>
              <a:rPr lang="fr-FR" sz="3600" dirty="0" smtClean="0">
                <a:solidFill>
                  <a:srgbClr val="002060"/>
                </a:solidFill>
              </a:rPr>
              <a:t>La couverture médiatique de la crise des opioïdes couplé à la confusion entre opioïdes prescrits et fentanyl contrefait est préjudiciable aux personnes atteintes de DCNC qui sont sous opioïdes</a:t>
            </a:r>
            <a:endParaRPr lang="fr-CA" sz="3600" dirty="0"/>
          </a:p>
        </p:txBody>
      </p:sp>
    </p:spTree>
    <p:extLst>
      <p:ext uri="{BB962C8B-B14F-4D97-AF65-F5344CB8AC3E}">
        <p14:creationId xmlns:p14="http://schemas.microsoft.com/office/powerpoint/2010/main" val="6066606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227868" y="945333"/>
            <a:ext cx="8842055" cy="600164"/>
          </a:xfrm>
          <a:prstGeom prst="rect">
            <a:avLst/>
          </a:prstGeom>
          <a:noFill/>
        </p:spPr>
        <p:txBody>
          <a:bodyPr wrap="square" rtlCol="0">
            <a:spAutoFit/>
          </a:bodyPr>
          <a:lstStyle/>
          <a:p>
            <a:pPr algn="ctr"/>
            <a:r>
              <a:rPr lang="fr-CA" sz="3300" b="1" u="sng" dirty="0" smtClean="0">
                <a:solidFill>
                  <a:srgbClr val="002060"/>
                </a:solidFill>
                <a:latin typeface="Arial" panose="020B0604020202020204" pitchFamily="34" charset="0"/>
                <a:cs typeface="Arial" panose="020B0604020202020204" pitchFamily="34" charset="0"/>
              </a:rPr>
              <a:t>ÉTUDE 2  </a:t>
            </a:r>
            <a:endParaRPr lang="fr-CA" sz="3300" b="1" u="sng" dirty="0">
              <a:solidFill>
                <a:srgbClr val="002060"/>
              </a:solidFill>
              <a:latin typeface="Arial" panose="020B0604020202020204" pitchFamily="34" charset="0"/>
              <a:cs typeface="Arial" panose="020B0604020202020204" pitchFamily="34" charset="0"/>
            </a:endParaRPr>
          </a:p>
        </p:txBody>
      </p:sp>
      <p:sp>
        <p:nvSpPr>
          <p:cNvPr id="3" name="ZoneTexte 2">
            <a:extLst>
              <a:ext uri="{FF2B5EF4-FFF2-40B4-BE49-F238E27FC236}">
                <a16:creationId xmlns:a16="http://schemas.microsoft.com/office/drawing/2014/main" id="{A9520E39-24DC-4F7F-8BA7-7F2610AE1E11}"/>
              </a:ext>
            </a:extLst>
          </p:cNvPr>
          <p:cNvSpPr txBox="1"/>
          <p:nvPr/>
        </p:nvSpPr>
        <p:spPr>
          <a:xfrm>
            <a:off x="547532" y="1868947"/>
            <a:ext cx="8416646" cy="4770537"/>
          </a:xfrm>
          <a:prstGeom prst="rect">
            <a:avLst/>
          </a:prstGeom>
          <a:noFill/>
        </p:spPr>
        <p:txBody>
          <a:bodyPr wrap="square" rtlCol="0">
            <a:spAutoFit/>
          </a:bodyPr>
          <a:lstStyle/>
          <a:p>
            <a:r>
              <a:rPr lang="fr-CA" sz="2800" b="1" u="sng" dirty="0" smtClean="0">
                <a:solidFill>
                  <a:srgbClr val="002060"/>
                </a:solidFill>
                <a:latin typeface="Arial" panose="020B0604020202020204" pitchFamily="34" charset="0"/>
                <a:cs typeface="Arial" panose="020B0604020202020204" pitchFamily="34" charset="0"/>
              </a:rPr>
              <a:t>OBJECTIFS</a:t>
            </a:r>
          </a:p>
          <a:p>
            <a:endParaRPr lang="fr-CA" sz="2800" b="1" u="sng" dirty="0">
              <a:solidFill>
                <a:srgbClr val="002060"/>
              </a:solidFill>
              <a:latin typeface="Arial" panose="020B0604020202020204" pitchFamily="34" charset="0"/>
              <a:cs typeface="Arial" panose="020B0604020202020204" pitchFamily="34" charset="0"/>
            </a:endParaRPr>
          </a:p>
          <a:p>
            <a:pPr marL="385763" indent="-385763">
              <a:buFont typeface="+mj-lt"/>
              <a:buAutoNum type="arabicPeriod"/>
            </a:pPr>
            <a:r>
              <a:rPr lang="fr-CA" sz="2800" dirty="0" smtClean="0">
                <a:solidFill>
                  <a:srgbClr val="002060"/>
                </a:solidFill>
                <a:latin typeface="Arial" panose="020B0604020202020204" pitchFamily="34" charset="0"/>
                <a:cs typeface="Arial" panose="020B0604020202020204" pitchFamily="34" charset="0"/>
              </a:rPr>
              <a:t>Évaluer la prévalence et la prise en charge de la </a:t>
            </a:r>
            <a:r>
              <a:rPr lang="fr-CA" sz="2800" b="1" dirty="0" smtClean="0">
                <a:solidFill>
                  <a:srgbClr val="002060"/>
                </a:solidFill>
                <a:latin typeface="Arial" panose="020B0604020202020204" pitchFamily="34" charset="0"/>
                <a:cs typeface="Arial" panose="020B0604020202020204" pitchFamily="34" charset="0"/>
              </a:rPr>
              <a:t>douleur chronique </a:t>
            </a:r>
            <a:r>
              <a:rPr lang="fr-CA" sz="2800" dirty="0" smtClean="0">
                <a:solidFill>
                  <a:srgbClr val="002060"/>
                </a:solidFill>
                <a:latin typeface="Arial" panose="020B0604020202020204" pitchFamily="34" charset="0"/>
                <a:cs typeface="Arial" panose="020B0604020202020204" pitchFamily="34" charset="0"/>
              </a:rPr>
              <a:t>non-cancéreuse (DCNC) chez les </a:t>
            </a:r>
            <a:r>
              <a:rPr lang="fr-CA" sz="2800" b="1" dirty="0" smtClean="0">
                <a:solidFill>
                  <a:srgbClr val="002060"/>
                </a:solidFill>
                <a:latin typeface="Arial" panose="020B0604020202020204" pitchFamily="34" charset="0"/>
                <a:cs typeface="Arial" panose="020B0604020202020204" pitchFamily="34" charset="0"/>
              </a:rPr>
              <a:t>personnes utilisatrices de drogues </a:t>
            </a:r>
            <a:r>
              <a:rPr lang="fr-CA" sz="2800" dirty="0" smtClean="0">
                <a:solidFill>
                  <a:srgbClr val="002060"/>
                </a:solidFill>
                <a:latin typeface="Arial" panose="020B0604020202020204" pitchFamily="34" charset="0"/>
                <a:cs typeface="Arial" panose="020B0604020202020204" pitchFamily="34" charset="0"/>
              </a:rPr>
              <a:t>(PUD) – </a:t>
            </a:r>
            <a:r>
              <a:rPr lang="fr-CA" sz="2800" i="1" dirty="0" smtClean="0">
                <a:solidFill>
                  <a:srgbClr val="002060"/>
                </a:solidFill>
                <a:latin typeface="Arial" panose="020B0604020202020204" pitchFamily="34" charset="0"/>
                <a:cs typeface="Arial" panose="020B0604020202020204" pitchFamily="34" charset="0"/>
              </a:rPr>
              <a:t>Volet quantitatif</a:t>
            </a:r>
            <a:endParaRPr lang="fr-CA" sz="2800" i="1" dirty="0">
              <a:solidFill>
                <a:srgbClr val="002060"/>
              </a:solidFill>
              <a:latin typeface="Arial" panose="020B0604020202020204" pitchFamily="34" charset="0"/>
              <a:cs typeface="Arial" panose="020B0604020202020204" pitchFamily="34" charset="0"/>
            </a:endParaRPr>
          </a:p>
          <a:p>
            <a:pPr marL="385763" indent="-385763">
              <a:buFont typeface="+mj-lt"/>
              <a:buAutoNum type="arabicPeriod"/>
            </a:pPr>
            <a:endParaRPr lang="fr-CA" sz="2800" dirty="0">
              <a:solidFill>
                <a:srgbClr val="002060"/>
              </a:solidFill>
              <a:latin typeface="Arial" panose="020B0604020202020204" pitchFamily="34" charset="0"/>
              <a:cs typeface="Arial" panose="020B0604020202020204" pitchFamily="34" charset="0"/>
            </a:endParaRPr>
          </a:p>
          <a:p>
            <a:pPr marL="385763" indent="-385763">
              <a:buFont typeface="+mj-lt"/>
              <a:buAutoNum type="arabicPeriod"/>
            </a:pPr>
            <a:r>
              <a:rPr lang="fr-CA" sz="2800" dirty="0" smtClean="0">
                <a:solidFill>
                  <a:srgbClr val="002060"/>
                </a:solidFill>
                <a:latin typeface="Arial" panose="020B0604020202020204" pitchFamily="34" charset="0"/>
                <a:cs typeface="Arial" panose="020B0604020202020204" pitchFamily="34" charset="0"/>
              </a:rPr>
              <a:t>Décrire leur expérience et l’impact de la </a:t>
            </a:r>
            <a:r>
              <a:rPr lang="fr-CA" sz="2800" b="1" dirty="0" smtClean="0">
                <a:solidFill>
                  <a:srgbClr val="002060"/>
                </a:solidFill>
                <a:latin typeface="Arial" panose="020B0604020202020204" pitchFamily="34" charset="0"/>
                <a:cs typeface="Arial" panose="020B0604020202020204" pitchFamily="34" charset="0"/>
              </a:rPr>
              <a:t>crise des opioïdes</a:t>
            </a:r>
            <a:r>
              <a:rPr lang="fr-CA" sz="2800" dirty="0" smtClean="0">
                <a:solidFill>
                  <a:srgbClr val="002060"/>
                </a:solidFill>
                <a:latin typeface="Arial" panose="020B0604020202020204" pitchFamily="34" charset="0"/>
                <a:cs typeface="Arial" panose="020B0604020202020204" pitchFamily="34" charset="0"/>
              </a:rPr>
              <a:t> – </a:t>
            </a:r>
            <a:r>
              <a:rPr lang="fr-CA" sz="2800" i="1" dirty="0" smtClean="0">
                <a:solidFill>
                  <a:srgbClr val="002060"/>
                </a:solidFill>
                <a:latin typeface="Arial" panose="020B0604020202020204" pitchFamily="34" charset="0"/>
                <a:cs typeface="Arial" panose="020B0604020202020204" pitchFamily="34" charset="0"/>
              </a:rPr>
              <a:t>Volet qualitatif</a:t>
            </a:r>
            <a:endParaRPr lang="fr-CA" sz="2800" i="1" dirty="0">
              <a:solidFill>
                <a:srgbClr val="002060"/>
              </a:solidFill>
              <a:latin typeface="Arial" panose="020B0604020202020204" pitchFamily="34" charset="0"/>
              <a:cs typeface="Arial" panose="020B0604020202020204" pitchFamily="34" charset="0"/>
            </a:endParaRPr>
          </a:p>
          <a:p>
            <a:pPr marL="385763" indent="-385763">
              <a:buFont typeface="+mj-lt"/>
              <a:buAutoNum type="arabicPeriod"/>
            </a:pPr>
            <a:endParaRPr lang="fr-CA" sz="2800" dirty="0">
              <a:solidFill>
                <a:srgbClr val="002060"/>
              </a:solidFill>
              <a:latin typeface="Arial" panose="020B0604020202020204" pitchFamily="34" charset="0"/>
              <a:cs typeface="Arial" panose="020B0604020202020204" pitchFamily="34" charset="0"/>
            </a:endParaRPr>
          </a:p>
          <a:p>
            <a:endParaRPr lang="fr-CA" sz="2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105797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2B91E5C5-1357-4F2B-AE77-F1A17CBB2B30}"/>
              </a:ext>
            </a:extLst>
          </p:cNvPr>
          <p:cNvSpPr txBox="1"/>
          <p:nvPr/>
        </p:nvSpPr>
        <p:spPr>
          <a:xfrm>
            <a:off x="0" y="718820"/>
            <a:ext cx="9144000" cy="5878532"/>
          </a:xfrm>
          <a:prstGeom prst="rect">
            <a:avLst/>
          </a:prstGeom>
          <a:noFill/>
        </p:spPr>
        <p:txBody>
          <a:bodyPr wrap="square" rtlCol="0">
            <a:spAutoFit/>
          </a:bodyPr>
          <a:lstStyle/>
          <a:p>
            <a:pPr algn="ctr"/>
            <a:r>
              <a:rPr lang="fr-CA" sz="3200" b="1" dirty="0" smtClean="0">
                <a:solidFill>
                  <a:srgbClr val="002060"/>
                </a:solidFill>
                <a:cs typeface="Arial" panose="020B0604020202020204" pitchFamily="34" charset="0"/>
              </a:rPr>
              <a:t>MÉTHODOLOGIE</a:t>
            </a:r>
            <a:endParaRPr lang="fr-CA" sz="3200" b="1" dirty="0">
              <a:solidFill>
                <a:srgbClr val="002060"/>
              </a:solidFill>
              <a:cs typeface="Arial" panose="020B0604020202020204" pitchFamily="34" charset="0"/>
            </a:endParaRPr>
          </a:p>
          <a:p>
            <a:pPr algn="ctr"/>
            <a:endParaRPr lang="fr-CA" sz="2800" b="1" dirty="0">
              <a:solidFill>
                <a:srgbClr val="002060"/>
              </a:solidFill>
              <a:cs typeface="Arial" panose="020B0604020202020204" pitchFamily="34" charset="0"/>
            </a:endParaRPr>
          </a:p>
          <a:p>
            <a:pPr marL="361950" indent="-361950">
              <a:buFont typeface="Wingdings" panose="05000000000000000000" pitchFamily="2" charset="2"/>
              <a:buChar char="§"/>
            </a:pPr>
            <a:r>
              <a:rPr lang="fr-CA" sz="2400" dirty="0" smtClean="0">
                <a:solidFill>
                  <a:srgbClr val="002060"/>
                </a:solidFill>
                <a:cs typeface="Arial" panose="020B0604020202020204" pitchFamily="34" charset="0"/>
              </a:rPr>
              <a:t>Étude transversale à devis mixte nichée au sein d’une cohorte prospective de PUD ayant des problèmes sociaux et de santé complexes (Cohorte St-LUC du Centre </a:t>
            </a:r>
            <a:r>
              <a:rPr lang="fr-CA" sz="2400" dirty="0">
                <a:solidFill>
                  <a:srgbClr val="002060"/>
                </a:solidFill>
                <a:cs typeface="Arial" panose="020B0604020202020204" pitchFamily="34" charset="0"/>
              </a:rPr>
              <a:t>hospitalier de l’Université de </a:t>
            </a:r>
            <a:r>
              <a:rPr lang="fr-CA" sz="2400" dirty="0" smtClean="0">
                <a:solidFill>
                  <a:srgbClr val="002060"/>
                </a:solidFill>
                <a:cs typeface="Arial" panose="020B0604020202020204" pitchFamily="34" charset="0"/>
              </a:rPr>
              <a:t>Montréal)</a:t>
            </a:r>
          </a:p>
          <a:p>
            <a:pPr marL="361950" indent="-361950">
              <a:buFont typeface="Wingdings" panose="05000000000000000000" pitchFamily="2" charset="2"/>
              <a:buChar char="§"/>
            </a:pPr>
            <a:endParaRPr lang="fr-CA" sz="2400" i="1" dirty="0">
              <a:solidFill>
                <a:srgbClr val="002060"/>
              </a:solidFill>
              <a:cs typeface="Arial" panose="020B0604020202020204" pitchFamily="34" charset="0"/>
            </a:endParaRPr>
          </a:p>
          <a:p>
            <a:pPr marL="361950" indent="-361950">
              <a:buFont typeface="Wingdings" panose="05000000000000000000" pitchFamily="2" charset="2"/>
              <a:buChar char="§"/>
            </a:pPr>
            <a:r>
              <a:rPr lang="fr-CA" sz="2400" dirty="0" smtClean="0">
                <a:solidFill>
                  <a:srgbClr val="002060"/>
                </a:solidFill>
                <a:cs typeface="Arial" panose="020B0604020202020204" pitchFamily="34" charset="0"/>
              </a:rPr>
              <a:t>Février 2017 à avril 2018</a:t>
            </a:r>
            <a:endParaRPr lang="fr-CA" sz="2400" dirty="0">
              <a:solidFill>
                <a:srgbClr val="002060"/>
              </a:solidFill>
              <a:cs typeface="Arial" panose="020B0604020202020204" pitchFamily="34" charset="0"/>
            </a:endParaRPr>
          </a:p>
          <a:p>
            <a:pPr lvl="1"/>
            <a:endParaRPr lang="fr-CA" sz="2400" dirty="0">
              <a:solidFill>
                <a:srgbClr val="002060"/>
              </a:solidFill>
              <a:cs typeface="Arial" panose="020B0604020202020204" pitchFamily="34" charset="0"/>
            </a:endParaRPr>
          </a:p>
          <a:p>
            <a:pPr marL="257175" indent="-257175">
              <a:buFont typeface="Wingdings" panose="05000000000000000000" pitchFamily="2" charset="2"/>
              <a:buChar char="§"/>
            </a:pPr>
            <a:r>
              <a:rPr lang="fr-CA" sz="2800" b="1" dirty="0" smtClean="0">
                <a:solidFill>
                  <a:srgbClr val="002060"/>
                </a:solidFill>
                <a:cs typeface="Arial" panose="020B0604020202020204" pitchFamily="34" charset="0"/>
              </a:rPr>
              <a:t>Critères de sélection</a:t>
            </a:r>
            <a:endParaRPr lang="fr-CA" sz="2800" b="1" dirty="0">
              <a:solidFill>
                <a:srgbClr val="002060"/>
              </a:solidFill>
              <a:cs typeface="Arial" panose="020B0604020202020204" pitchFamily="34" charset="0"/>
            </a:endParaRPr>
          </a:p>
          <a:p>
            <a:pPr marL="685800" lvl="1" indent="-342900">
              <a:buFont typeface="Wingdings" panose="05000000000000000000" pitchFamily="2" charset="2"/>
              <a:buChar char="ü"/>
            </a:pPr>
            <a:r>
              <a:rPr lang="fr-CA" sz="2400" dirty="0" smtClean="0">
                <a:solidFill>
                  <a:srgbClr val="002060"/>
                </a:solidFill>
                <a:cs typeface="Arial" panose="020B0604020202020204" pitchFamily="34" charset="0"/>
              </a:rPr>
              <a:t>Âge</a:t>
            </a:r>
            <a:r>
              <a:rPr lang="fr-CA" sz="2400" dirty="0">
                <a:solidFill>
                  <a:srgbClr val="002060"/>
                </a:solidFill>
                <a:cs typeface="Arial" panose="020B0604020202020204" pitchFamily="34" charset="0"/>
              </a:rPr>
              <a:t>: ≥ 18 </a:t>
            </a:r>
            <a:r>
              <a:rPr lang="fr-CA" sz="2400" dirty="0" smtClean="0">
                <a:solidFill>
                  <a:srgbClr val="002060"/>
                </a:solidFill>
                <a:cs typeface="Arial" panose="020B0604020202020204" pitchFamily="34" charset="0"/>
              </a:rPr>
              <a:t>ans</a:t>
            </a:r>
          </a:p>
          <a:p>
            <a:pPr marL="685800" lvl="1" indent="-342900">
              <a:buFont typeface="Wingdings" panose="05000000000000000000" pitchFamily="2" charset="2"/>
              <a:buChar char="ü"/>
            </a:pPr>
            <a:r>
              <a:rPr lang="fr-CA" sz="2400" dirty="0" smtClean="0">
                <a:solidFill>
                  <a:srgbClr val="002060"/>
                </a:solidFill>
                <a:cs typeface="Arial" panose="020B0604020202020204" pitchFamily="34" charset="0"/>
              </a:rPr>
              <a:t>Habilité à lire le français ou l’anglais et de fournir un consentement éclairé</a:t>
            </a:r>
          </a:p>
          <a:p>
            <a:pPr marL="685800" lvl="1" indent="-342900">
              <a:buFont typeface="Wingdings" panose="05000000000000000000" pitchFamily="2" charset="2"/>
              <a:buChar char="ü"/>
            </a:pPr>
            <a:r>
              <a:rPr lang="fr-CA" sz="2400" dirty="0" smtClean="0">
                <a:solidFill>
                  <a:srgbClr val="002060"/>
                </a:solidFill>
                <a:cs typeface="Arial" panose="020B0604020202020204" pitchFamily="34" charset="0"/>
              </a:rPr>
              <a:t>Avoir une </a:t>
            </a:r>
            <a:r>
              <a:rPr lang="fr-CA" sz="2400" dirty="0" err="1" smtClean="0">
                <a:solidFill>
                  <a:srgbClr val="002060"/>
                </a:solidFill>
                <a:cs typeface="Arial" panose="020B0604020202020204" pitchFamily="34" charset="0"/>
              </a:rPr>
              <a:t>connection</a:t>
            </a:r>
            <a:r>
              <a:rPr lang="fr-CA" sz="2400" dirty="0" smtClean="0">
                <a:solidFill>
                  <a:srgbClr val="002060"/>
                </a:solidFill>
                <a:cs typeface="Arial" panose="020B0604020202020204" pitchFamily="34" charset="0"/>
              </a:rPr>
              <a:t> Internet</a:t>
            </a:r>
            <a:endParaRPr lang="fr-CA" sz="2400" dirty="0">
              <a:solidFill>
                <a:srgbClr val="002060"/>
              </a:solidFill>
              <a:cs typeface="Arial" panose="020B0604020202020204" pitchFamily="34" charset="0"/>
            </a:endParaRPr>
          </a:p>
          <a:p>
            <a:endParaRPr lang="fr-CA" sz="2400" dirty="0">
              <a:solidFill>
                <a:srgbClr val="002060"/>
              </a:solidFill>
              <a:cs typeface="Arial" panose="020B0604020202020204" pitchFamily="34" charset="0"/>
            </a:endParaRPr>
          </a:p>
        </p:txBody>
      </p:sp>
    </p:spTree>
    <p:extLst>
      <p:ext uri="{BB962C8B-B14F-4D97-AF65-F5344CB8AC3E}">
        <p14:creationId xmlns:p14="http://schemas.microsoft.com/office/powerpoint/2010/main" val="38658380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1887524" y="1014544"/>
            <a:ext cx="5193071" cy="600164"/>
          </a:xfrm>
          <a:prstGeom prst="rect">
            <a:avLst/>
          </a:prstGeom>
          <a:noFill/>
        </p:spPr>
        <p:txBody>
          <a:bodyPr wrap="square" rtlCol="0">
            <a:spAutoFit/>
          </a:bodyPr>
          <a:lstStyle/>
          <a:p>
            <a:pPr algn="ctr"/>
            <a:r>
              <a:rPr lang="fr-CA" sz="3300" b="1" dirty="0" smtClean="0">
                <a:solidFill>
                  <a:srgbClr val="002060"/>
                </a:solidFill>
              </a:rPr>
              <a:t>MESURES QUANTITATIVES</a:t>
            </a:r>
            <a:endParaRPr lang="fr-CA" sz="3300" b="1" dirty="0">
              <a:solidFill>
                <a:srgbClr val="002060"/>
              </a:solidFill>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478173" y="2087979"/>
            <a:ext cx="8181506" cy="3785652"/>
          </a:xfrm>
          <a:prstGeom prst="rect">
            <a:avLst/>
          </a:prstGeom>
          <a:noFill/>
        </p:spPr>
        <p:txBody>
          <a:bodyPr wrap="square" rtlCol="0">
            <a:spAutoFit/>
          </a:bodyPr>
          <a:lstStyle/>
          <a:p>
            <a:pPr marL="257175" indent="-257175">
              <a:buFont typeface="Wingdings" panose="05000000000000000000" pitchFamily="2" charset="2"/>
              <a:buChar char="§"/>
            </a:pPr>
            <a:r>
              <a:rPr lang="fr-CA" sz="2400" dirty="0" smtClean="0">
                <a:solidFill>
                  <a:srgbClr val="002060"/>
                </a:solidFill>
                <a:cs typeface="Arial" panose="020B0604020202020204" pitchFamily="34" charset="0"/>
              </a:rPr>
              <a:t>Présence/absence de DCNC depuis 3 mois ou plus</a:t>
            </a:r>
            <a:endParaRPr lang="fr-CA" sz="2400" dirty="0">
              <a:solidFill>
                <a:srgbClr val="002060"/>
              </a:solidFill>
              <a:cs typeface="Arial" panose="020B0604020202020204" pitchFamily="34" charset="0"/>
            </a:endParaRPr>
          </a:p>
          <a:p>
            <a:pPr marL="257175" indent="-257175">
              <a:buFont typeface="Wingdings" panose="05000000000000000000" pitchFamily="2" charset="2"/>
              <a:buChar char="§"/>
            </a:pPr>
            <a:endParaRPr lang="fr-CA" sz="2400" dirty="0">
              <a:solidFill>
                <a:srgbClr val="002060"/>
              </a:solidFill>
              <a:cs typeface="Arial" panose="020B0604020202020204" pitchFamily="34" charset="0"/>
            </a:endParaRPr>
          </a:p>
          <a:p>
            <a:pPr marL="257175" indent="-257175">
              <a:buFont typeface="Wingdings" panose="05000000000000000000" pitchFamily="2" charset="2"/>
              <a:buChar char="§"/>
            </a:pPr>
            <a:r>
              <a:rPr lang="fr-CA" sz="2400" dirty="0" smtClean="0">
                <a:solidFill>
                  <a:srgbClr val="002060"/>
                </a:solidFill>
                <a:cs typeface="Arial" panose="020B0604020202020204" pitchFamily="34" charset="0"/>
              </a:rPr>
              <a:t>Durée, intensité et interférence de la douleur (</a:t>
            </a:r>
            <a:r>
              <a:rPr lang="fr-CA" sz="2400" dirty="0" err="1" smtClean="0">
                <a:solidFill>
                  <a:srgbClr val="002060"/>
                </a:solidFill>
                <a:cs typeface="Arial" panose="020B0604020202020204" pitchFamily="34" charset="0"/>
              </a:rPr>
              <a:t>Brief</a:t>
            </a:r>
            <a:r>
              <a:rPr lang="fr-CA" sz="2400" dirty="0" smtClean="0">
                <a:solidFill>
                  <a:srgbClr val="002060"/>
                </a:solidFill>
                <a:cs typeface="Arial" panose="020B0604020202020204" pitchFamily="34" charset="0"/>
              </a:rPr>
              <a:t> </a:t>
            </a:r>
            <a:r>
              <a:rPr lang="fr-CA" sz="2400" dirty="0">
                <a:solidFill>
                  <a:srgbClr val="002060"/>
                </a:solidFill>
                <a:cs typeface="Arial" panose="020B0604020202020204" pitchFamily="34" charset="0"/>
              </a:rPr>
              <a:t>Pain </a:t>
            </a:r>
            <a:r>
              <a:rPr lang="fr-CA" sz="2400" dirty="0" err="1">
                <a:solidFill>
                  <a:srgbClr val="002060"/>
                </a:solidFill>
                <a:cs typeface="Arial" panose="020B0604020202020204" pitchFamily="34" charset="0"/>
              </a:rPr>
              <a:t>Inventory</a:t>
            </a:r>
            <a:r>
              <a:rPr lang="fr-CA" sz="2400" dirty="0">
                <a:solidFill>
                  <a:srgbClr val="002060"/>
                </a:solidFill>
                <a:cs typeface="Arial" panose="020B0604020202020204" pitchFamily="34" charset="0"/>
              </a:rPr>
              <a:t> )</a:t>
            </a:r>
          </a:p>
          <a:p>
            <a:pPr marL="257175" indent="-257175">
              <a:buFont typeface="Wingdings" panose="05000000000000000000" pitchFamily="2" charset="2"/>
              <a:buChar char="§"/>
            </a:pPr>
            <a:endParaRPr lang="fr-CA" sz="2400" dirty="0">
              <a:solidFill>
                <a:srgbClr val="002060"/>
              </a:solidFill>
              <a:cs typeface="Arial" panose="020B0604020202020204" pitchFamily="34" charset="0"/>
            </a:endParaRPr>
          </a:p>
          <a:p>
            <a:pPr marL="257175" indent="-257175">
              <a:buFont typeface="Wingdings" panose="05000000000000000000" pitchFamily="2" charset="2"/>
              <a:buChar char="§"/>
            </a:pPr>
            <a:r>
              <a:rPr lang="fr-CA" sz="2400" dirty="0">
                <a:solidFill>
                  <a:srgbClr val="002060"/>
                </a:solidFill>
                <a:cs typeface="Arial" panose="020B0604020202020204" pitchFamily="34" charset="0"/>
              </a:rPr>
              <a:t>Types </a:t>
            </a:r>
            <a:r>
              <a:rPr lang="fr-CA" sz="2400" dirty="0" smtClean="0">
                <a:solidFill>
                  <a:srgbClr val="002060"/>
                </a:solidFill>
                <a:cs typeface="Arial" panose="020B0604020202020204" pitchFamily="34" charset="0"/>
              </a:rPr>
              <a:t>de substance utilisés</a:t>
            </a:r>
            <a:endParaRPr lang="fr-CA" sz="2400" dirty="0">
              <a:solidFill>
                <a:srgbClr val="002060"/>
              </a:solidFill>
              <a:cs typeface="Arial" panose="020B0604020202020204" pitchFamily="34" charset="0"/>
            </a:endParaRPr>
          </a:p>
          <a:p>
            <a:pPr marL="257175" indent="-257175">
              <a:buFont typeface="Wingdings" panose="05000000000000000000" pitchFamily="2" charset="2"/>
              <a:buChar char="§"/>
            </a:pPr>
            <a:endParaRPr lang="fr-CA" sz="2400" dirty="0">
              <a:solidFill>
                <a:srgbClr val="002060"/>
              </a:solidFill>
              <a:cs typeface="Arial" panose="020B0604020202020204" pitchFamily="34" charset="0"/>
            </a:endParaRPr>
          </a:p>
          <a:p>
            <a:pPr marL="257175" indent="-257175">
              <a:buFont typeface="Wingdings" panose="05000000000000000000" pitchFamily="2" charset="2"/>
              <a:buChar char="§"/>
            </a:pPr>
            <a:r>
              <a:rPr lang="fr-CA" sz="2400" dirty="0" smtClean="0">
                <a:solidFill>
                  <a:srgbClr val="002060"/>
                </a:solidFill>
                <a:cs typeface="Arial" panose="020B0604020202020204" pitchFamily="34" charset="0"/>
              </a:rPr>
              <a:t>Médications pour contrer la douleur</a:t>
            </a:r>
            <a:endParaRPr lang="fr-CA" sz="2400" dirty="0">
              <a:solidFill>
                <a:srgbClr val="002060"/>
              </a:solidFill>
              <a:cs typeface="Arial" panose="020B0604020202020204" pitchFamily="34" charset="0"/>
            </a:endParaRPr>
          </a:p>
          <a:p>
            <a:pPr marL="257175" indent="-257175">
              <a:buFont typeface="Wingdings" panose="05000000000000000000" pitchFamily="2" charset="2"/>
              <a:buChar char="§"/>
            </a:pPr>
            <a:endParaRPr lang="fr-CA" sz="2400" dirty="0">
              <a:solidFill>
                <a:srgbClr val="002060"/>
              </a:solidFill>
              <a:cs typeface="Arial" panose="020B0604020202020204" pitchFamily="34" charset="0"/>
            </a:endParaRPr>
          </a:p>
          <a:p>
            <a:pPr marL="257175" indent="-257175">
              <a:buFont typeface="Wingdings" panose="05000000000000000000" pitchFamily="2" charset="2"/>
              <a:buChar char="§"/>
            </a:pPr>
            <a:r>
              <a:rPr lang="fr-CA" sz="2400" dirty="0" smtClean="0">
                <a:solidFill>
                  <a:srgbClr val="002060"/>
                </a:solidFill>
                <a:cs typeface="Arial" panose="020B0604020202020204" pitchFamily="34" charset="0"/>
              </a:rPr>
              <a:t>Données </a:t>
            </a:r>
            <a:r>
              <a:rPr lang="fr-CA" sz="2400" dirty="0" err="1" smtClean="0">
                <a:solidFill>
                  <a:srgbClr val="002060"/>
                </a:solidFill>
                <a:cs typeface="Arial" panose="020B0604020202020204" pitchFamily="34" charset="0"/>
              </a:rPr>
              <a:t>sociodemographiques</a:t>
            </a:r>
            <a:endParaRPr lang="fr-CA" sz="2400" dirty="0">
              <a:solidFill>
                <a:srgbClr val="002060"/>
              </a:solidFill>
              <a:cs typeface="Arial" panose="020B0604020202020204" pitchFamily="34" charset="0"/>
              <a:sym typeface="Symbol"/>
            </a:endParaRPr>
          </a:p>
        </p:txBody>
      </p:sp>
    </p:spTree>
    <p:extLst>
      <p:ext uri="{BB962C8B-B14F-4D97-AF65-F5344CB8AC3E}">
        <p14:creationId xmlns:p14="http://schemas.microsoft.com/office/powerpoint/2010/main" val="198649688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77737" y="260648"/>
            <a:ext cx="8686751" cy="7340471"/>
          </a:xfrm>
          <a:prstGeom prst="rect">
            <a:avLst/>
          </a:prstGeom>
          <a:noFill/>
        </p:spPr>
        <p:txBody>
          <a:bodyPr wrap="square" rtlCol="0">
            <a:spAutoFit/>
          </a:bodyPr>
          <a:lstStyle/>
          <a:p>
            <a:pPr algn="ctr"/>
            <a:r>
              <a:rPr lang="fr-CA" sz="2700" b="1" cap="all" dirty="0">
                <a:solidFill>
                  <a:srgbClr val="002060"/>
                </a:solidFill>
                <a:latin typeface="Arial" panose="020B0604020202020204" pitchFamily="34" charset="0"/>
                <a:cs typeface="Arial" panose="020B0604020202020204" pitchFamily="34" charset="0"/>
              </a:rPr>
              <a:t>	 </a:t>
            </a:r>
          </a:p>
          <a:p>
            <a:pPr algn="ctr"/>
            <a:r>
              <a:rPr lang="fr-CA" sz="2700" b="1" cap="all" dirty="0" smtClean="0">
                <a:solidFill>
                  <a:srgbClr val="002060"/>
                </a:solidFill>
                <a:latin typeface="Arial" panose="020B0604020202020204" pitchFamily="34" charset="0"/>
                <a:cs typeface="Arial" panose="020B0604020202020204" pitchFamily="34" charset="0"/>
              </a:rPr>
              <a:t>Résultats </a:t>
            </a:r>
            <a:r>
              <a:rPr lang="fr-CA" sz="2700" b="1" cap="all" dirty="0">
                <a:solidFill>
                  <a:srgbClr val="002060"/>
                </a:solidFill>
                <a:latin typeface="Arial" panose="020B0604020202020204" pitchFamily="34" charset="0"/>
                <a:cs typeface="Arial" panose="020B0604020202020204" pitchFamily="34" charset="0"/>
              </a:rPr>
              <a:t>(N = 427)</a:t>
            </a:r>
          </a:p>
          <a:p>
            <a:pPr algn="ctr"/>
            <a:endParaRPr lang="fr-CA" sz="2700" b="1" cap="all" dirty="0">
              <a:solidFill>
                <a:srgbClr val="002060"/>
              </a:solidFill>
              <a:latin typeface="Arial" panose="020B0604020202020204" pitchFamily="34" charset="0"/>
              <a:cs typeface="Arial" panose="020B0604020202020204" pitchFamily="34" charset="0"/>
            </a:endParaRPr>
          </a:p>
          <a:p>
            <a:r>
              <a:rPr lang="fr-CA" sz="2700" b="1" u="sng" dirty="0" err="1" smtClean="0">
                <a:solidFill>
                  <a:srgbClr val="002060"/>
                </a:solidFill>
                <a:latin typeface="Arial" panose="020B0604020202020204" pitchFamily="34" charset="0"/>
                <a:cs typeface="Arial" panose="020B0604020202020204" pitchFamily="34" charset="0"/>
              </a:rPr>
              <a:t>Charactéristiques</a:t>
            </a:r>
            <a:r>
              <a:rPr lang="fr-CA" sz="2700" b="1" u="sng" dirty="0" smtClean="0">
                <a:solidFill>
                  <a:srgbClr val="002060"/>
                </a:solidFill>
                <a:latin typeface="Arial" panose="020B0604020202020204" pitchFamily="34" charset="0"/>
                <a:cs typeface="Arial" panose="020B0604020202020204" pitchFamily="34" charset="0"/>
              </a:rPr>
              <a:t> des participants</a:t>
            </a:r>
            <a:endParaRPr lang="fr-CA" sz="2700" b="1" u="sng" dirty="0">
              <a:solidFill>
                <a:srgbClr val="002060"/>
              </a:solidFill>
              <a:latin typeface="Arial" panose="020B0604020202020204" pitchFamily="34" charset="0"/>
              <a:cs typeface="Arial" panose="020B0604020202020204" pitchFamily="34" charset="0"/>
            </a:endParaRPr>
          </a:p>
          <a:p>
            <a:endParaRPr lang="fr-CA" sz="2100" dirty="0">
              <a:solidFill>
                <a:srgbClr val="002060"/>
              </a:solidFill>
              <a:latin typeface="Arial" panose="020B0604020202020204" pitchFamily="34" charset="0"/>
              <a:cs typeface="Arial" panose="020B0604020202020204" pitchFamily="34" charset="0"/>
            </a:endParaRPr>
          </a:p>
          <a:p>
            <a:r>
              <a:rPr lang="fr-CA" sz="2100" dirty="0" smtClean="0">
                <a:solidFill>
                  <a:srgbClr val="002060"/>
                </a:solidFill>
                <a:latin typeface="Arial" panose="020B0604020202020204" pitchFamily="34" charset="0"/>
                <a:cs typeface="Arial" panose="020B0604020202020204" pitchFamily="34" charset="0"/>
              </a:rPr>
              <a:t>Âge </a:t>
            </a:r>
            <a:r>
              <a:rPr lang="fr-CA" sz="2100" dirty="0">
                <a:solidFill>
                  <a:srgbClr val="002060"/>
                </a:solidFill>
                <a:latin typeface="Arial" panose="020B0604020202020204" pitchFamily="34" charset="0"/>
                <a:cs typeface="Arial" panose="020B0604020202020204" pitchFamily="34" charset="0"/>
              </a:rPr>
              <a:t>(</a:t>
            </a:r>
            <a:r>
              <a:rPr lang="fr-CA" sz="2100" dirty="0" smtClean="0">
                <a:solidFill>
                  <a:srgbClr val="002060"/>
                </a:solidFill>
                <a:latin typeface="Arial" panose="020B0604020202020204" pitchFamily="34" charset="0"/>
                <a:cs typeface="Arial" panose="020B0604020202020204" pitchFamily="34" charset="0"/>
              </a:rPr>
              <a:t>moyenne ± ET)</a:t>
            </a:r>
            <a:r>
              <a:rPr lang="fr-CA" sz="2100" dirty="0">
                <a:solidFill>
                  <a:srgbClr val="002060"/>
                </a:solidFill>
                <a:latin typeface="Arial" panose="020B0604020202020204" pitchFamily="34" charset="0"/>
                <a:cs typeface="Arial" panose="020B0604020202020204" pitchFamily="34" charset="0"/>
              </a:rPr>
              <a:t>		44.6 ± 10.6</a:t>
            </a:r>
          </a:p>
          <a:p>
            <a:endParaRPr lang="fr-CA" sz="2100" dirty="0">
              <a:solidFill>
                <a:srgbClr val="002060"/>
              </a:solidFill>
              <a:latin typeface="Arial" panose="020B0604020202020204" pitchFamily="34" charset="0"/>
              <a:cs typeface="Arial" panose="020B0604020202020204" pitchFamily="34" charset="0"/>
            </a:endParaRPr>
          </a:p>
          <a:p>
            <a:r>
              <a:rPr lang="fr-CA" sz="2100" dirty="0" smtClean="0">
                <a:solidFill>
                  <a:srgbClr val="002060"/>
                </a:solidFill>
                <a:latin typeface="Arial" panose="020B0604020202020204" pitchFamily="34" charset="0"/>
                <a:cs typeface="Arial" panose="020B0604020202020204" pitchFamily="34" charset="0"/>
              </a:rPr>
              <a:t>Sexe </a:t>
            </a:r>
            <a:r>
              <a:rPr lang="fr-CA" sz="2100" dirty="0">
                <a:solidFill>
                  <a:srgbClr val="002060"/>
                </a:solidFill>
                <a:latin typeface="Arial" panose="020B0604020202020204" pitchFamily="34" charset="0"/>
                <a:cs typeface="Arial" panose="020B0604020202020204" pitchFamily="34" charset="0"/>
              </a:rPr>
              <a:t>(% </a:t>
            </a:r>
            <a:r>
              <a:rPr lang="fr-CA" sz="2100" dirty="0" smtClean="0">
                <a:solidFill>
                  <a:srgbClr val="002060"/>
                </a:solidFill>
                <a:latin typeface="Arial" panose="020B0604020202020204" pitchFamily="34" charset="0"/>
                <a:cs typeface="Arial" panose="020B0604020202020204" pitchFamily="34" charset="0"/>
              </a:rPr>
              <a:t>d’hommes)</a:t>
            </a:r>
            <a:r>
              <a:rPr lang="fr-CA" sz="2100" dirty="0">
                <a:solidFill>
                  <a:srgbClr val="002060"/>
                </a:solidFill>
                <a:latin typeface="Arial" panose="020B0604020202020204" pitchFamily="34" charset="0"/>
                <a:cs typeface="Arial" panose="020B0604020202020204" pitchFamily="34" charset="0"/>
              </a:rPr>
              <a:t>		   84.2%</a:t>
            </a:r>
          </a:p>
          <a:p>
            <a:r>
              <a:rPr lang="fr-CA" sz="2100" dirty="0">
                <a:solidFill>
                  <a:srgbClr val="002060"/>
                </a:solidFill>
                <a:latin typeface="Arial" panose="020B0604020202020204" pitchFamily="34" charset="0"/>
                <a:cs typeface="Arial" panose="020B0604020202020204" pitchFamily="34" charset="0"/>
              </a:rPr>
              <a:t>				</a:t>
            </a:r>
          </a:p>
          <a:p>
            <a:r>
              <a:rPr lang="fr-CA" sz="2100" dirty="0" smtClean="0">
                <a:solidFill>
                  <a:srgbClr val="002060"/>
                </a:solidFill>
                <a:latin typeface="Arial" panose="020B0604020202020204" pitchFamily="34" charset="0"/>
                <a:cs typeface="Arial" panose="020B0604020202020204" pitchFamily="34" charset="0"/>
              </a:rPr>
              <a:t>Scolarité (% </a:t>
            </a:r>
            <a:r>
              <a:rPr lang="fr-CA" sz="2100" dirty="0">
                <a:solidFill>
                  <a:srgbClr val="002060"/>
                </a:solidFill>
                <a:latin typeface="Arial" panose="020B0604020202020204" pitchFamily="34" charset="0"/>
                <a:cs typeface="Arial" panose="020B0604020202020204" pitchFamily="34" charset="0"/>
              </a:rPr>
              <a:t>≥ </a:t>
            </a:r>
            <a:r>
              <a:rPr lang="fr-CA" sz="2100" dirty="0" smtClean="0">
                <a:solidFill>
                  <a:srgbClr val="002060"/>
                </a:solidFill>
                <a:latin typeface="Arial" panose="020B0604020202020204" pitchFamily="34" charset="0"/>
                <a:cs typeface="Arial" panose="020B0604020202020204" pitchFamily="34" charset="0"/>
              </a:rPr>
              <a:t>secondaire)</a:t>
            </a:r>
            <a:r>
              <a:rPr lang="fr-CA" sz="2100" dirty="0">
                <a:solidFill>
                  <a:srgbClr val="002060"/>
                </a:solidFill>
                <a:latin typeface="Arial" panose="020B0604020202020204" pitchFamily="34" charset="0"/>
                <a:cs typeface="Arial" panose="020B0604020202020204" pitchFamily="34" charset="0"/>
              </a:rPr>
              <a:t>	   60.0%</a:t>
            </a:r>
          </a:p>
          <a:p>
            <a:endParaRPr lang="fr-CA" sz="2100" dirty="0">
              <a:solidFill>
                <a:srgbClr val="002060"/>
              </a:solidFill>
              <a:latin typeface="Arial" panose="020B0604020202020204" pitchFamily="34" charset="0"/>
              <a:cs typeface="Arial" panose="020B0604020202020204" pitchFamily="34" charset="0"/>
            </a:endParaRPr>
          </a:p>
          <a:p>
            <a:r>
              <a:rPr lang="fr-CA" sz="2100" dirty="0" smtClean="0">
                <a:solidFill>
                  <a:srgbClr val="002060"/>
                </a:solidFill>
                <a:latin typeface="Arial" panose="020B0604020202020204" pitchFamily="34" charset="0"/>
                <a:cs typeface="Arial" panose="020B0604020202020204" pitchFamily="34" charset="0"/>
              </a:rPr>
              <a:t>Logement instable (%)                </a:t>
            </a:r>
            <a:r>
              <a:rPr lang="fr-CA" sz="2100" dirty="0">
                <a:solidFill>
                  <a:srgbClr val="002060"/>
                </a:solidFill>
                <a:latin typeface="Arial" panose="020B0604020202020204" pitchFamily="34" charset="0"/>
                <a:cs typeface="Arial" panose="020B0604020202020204" pitchFamily="34" charset="0"/>
              </a:rPr>
              <a:t>26.6</a:t>
            </a:r>
            <a:r>
              <a:rPr lang="fr-CA" sz="2100" dirty="0" smtClean="0">
                <a:solidFill>
                  <a:srgbClr val="002060"/>
                </a:solidFill>
                <a:latin typeface="Arial" panose="020B0604020202020204" pitchFamily="34" charset="0"/>
                <a:cs typeface="Arial" panose="020B0604020202020204" pitchFamily="34" charset="0"/>
              </a:rPr>
              <a:t>%</a:t>
            </a:r>
          </a:p>
          <a:p>
            <a:endParaRPr lang="fr-CA" sz="2100" dirty="0">
              <a:solidFill>
                <a:srgbClr val="002060"/>
              </a:solidFill>
              <a:latin typeface="Arial" panose="020B0604020202020204" pitchFamily="34" charset="0"/>
              <a:cs typeface="Arial" panose="020B0604020202020204" pitchFamily="34" charset="0"/>
            </a:endParaRPr>
          </a:p>
          <a:p>
            <a:endParaRPr lang="fr-CA" sz="2100" dirty="0" smtClean="0">
              <a:solidFill>
                <a:srgbClr val="002060"/>
              </a:solidFill>
              <a:latin typeface="Arial" panose="020B0604020202020204" pitchFamily="34" charset="0"/>
              <a:cs typeface="Arial" panose="020B0604020202020204" pitchFamily="34" charset="0"/>
            </a:endParaRPr>
          </a:p>
          <a:p>
            <a:endParaRPr lang="fr-CA" sz="2100" dirty="0">
              <a:solidFill>
                <a:srgbClr val="002060"/>
              </a:solidFill>
              <a:latin typeface="Arial" panose="020B0604020202020204" pitchFamily="34" charset="0"/>
              <a:cs typeface="Arial" panose="020B0604020202020204" pitchFamily="34" charset="0"/>
            </a:endParaRPr>
          </a:p>
          <a:p>
            <a:endParaRPr lang="fr-CA" sz="2100" dirty="0" smtClean="0">
              <a:solidFill>
                <a:srgbClr val="002060"/>
              </a:solidFill>
              <a:latin typeface="Arial" panose="020B0604020202020204" pitchFamily="34" charset="0"/>
              <a:cs typeface="Arial" panose="020B0604020202020204" pitchFamily="34" charset="0"/>
            </a:endParaRPr>
          </a:p>
          <a:p>
            <a:r>
              <a:rPr lang="en-CA" sz="1600" i="1" dirty="0" smtClean="0">
                <a:solidFill>
                  <a:srgbClr val="002060"/>
                </a:solidFill>
                <a:latin typeface="Arial" panose="020B0604020202020204" pitchFamily="34" charset="0"/>
                <a:cs typeface="Arial" panose="020B0604020202020204" pitchFamily="34" charset="0"/>
              </a:rPr>
              <a:t>N.B. </a:t>
            </a:r>
            <a:r>
              <a:rPr lang="en-CA" sz="1600" i="1" dirty="0" err="1" smtClean="0">
                <a:solidFill>
                  <a:srgbClr val="002060"/>
                </a:solidFill>
                <a:latin typeface="Arial" panose="020B0604020202020204" pitchFamily="34" charset="0"/>
                <a:cs typeface="Arial" panose="020B0604020202020204" pitchFamily="34" charset="0"/>
              </a:rPr>
              <a:t>Une</a:t>
            </a:r>
            <a:r>
              <a:rPr lang="en-CA" sz="1600" i="1" dirty="0" smtClean="0">
                <a:solidFill>
                  <a:srgbClr val="002060"/>
                </a:solidFill>
                <a:latin typeface="Arial" panose="020B0604020202020204" pitchFamily="34" charset="0"/>
                <a:cs typeface="Arial" panose="020B0604020202020204" pitchFamily="34" charset="0"/>
              </a:rPr>
              <a:t> </a:t>
            </a:r>
            <a:r>
              <a:rPr lang="en-CA" sz="1600" i="1" dirty="0" err="1" smtClean="0">
                <a:solidFill>
                  <a:srgbClr val="002060"/>
                </a:solidFill>
                <a:latin typeface="Arial" panose="020B0604020202020204" pitchFamily="34" charset="0"/>
                <a:cs typeface="Arial" panose="020B0604020202020204" pitchFamily="34" charset="0"/>
              </a:rPr>
              <a:t>personne</a:t>
            </a:r>
            <a:r>
              <a:rPr lang="en-CA" sz="1600" i="1" dirty="0" smtClean="0">
                <a:solidFill>
                  <a:srgbClr val="002060"/>
                </a:solidFill>
                <a:latin typeface="Arial" panose="020B0604020202020204" pitchFamily="34" charset="0"/>
                <a:cs typeface="Arial" panose="020B0604020202020204" pitchFamily="34" charset="0"/>
              </a:rPr>
              <a:t> avec </a:t>
            </a:r>
            <a:r>
              <a:rPr lang="en-CA" sz="1600" i="1" dirty="0" err="1" smtClean="0">
                <a:solidFill>
                  <a:srgbClr val="002060"/>
                </a:solidFill>
                <a:latin typeface="Arial" panose="020B0604020202020204" pitchFamily="34" charset="0"/>
                <a:cs typeface="Arial" panose="020B0604020202020204" pitchFamily="34" charset="0"/>
              </a:rPr>
              <a:t>logement</a:t>
            </a:r>
            <a:r>
              <a:rPr lang="en-CA" sz="1600" i="1" dirty="0" smtClean="0">
                <a:solidFill>
                  <a:srgbClr val="002060"/>
                </a:solidFill>
                <a:latin typeface="Arial" panose="020B0604020202020204" pitchFamily="34" charset="0"/>
                <a:cs typeface="Arial" panose="020B0604020202020204" pitchFamily="34" charset="0"/>
              </a:rPr>
              <a:t> stable </a:t>
            </a:r>
            <a:r>
              <a:rPr lang="en-CA" sz="1600" i="1" dirty="0" err="1" smtClean="0">
                <a:solidFill>
                  <a:srgbClr val="002060"/>
                </a:solidFill>
                <a:latin typeface="Arial" panose="020B0604020202020204" pitchFamily="34" charset="0"/>
                <a:cs typeface="Arial" panose="020B0604020202020204" pitchFamily="34" charset="0"/>
              </a:rPr>
              <a:t>était</a:t>
            </a:r>
            <a:r>
              <a:rPr lang="en-CA" sz="1600" i="1" dirty="0" smtClean="0">
                <a:solidFill>
                  <a:srgbClr val="002060"/>
                </a:solidFill>
                <a:latin typeface="Arial" panose="020B0604020202020204" pitchFamily="34" charset="0"/>
                <a:cs typeface="Arial" panose="020B0604020202020204" pitchFamily="34" charset="0"/>
              </a:rPr>
              <a:t> </a:t>
            </a:r>
            <a:r>
              <a:rPr lang="en-CA" sz="1600" i="1" dirty="0" err="1" smtClean="0">
                <a:solidFill>
                  <a:srgbClr val="002060"/>
                </a:solidFill>
                <a:latin typeface="Arial" panose="020B0604020202020204" pitchFamily="34" charset="0"/>
                <a:cs typeface="Arial" panose="020B0604020202020204" pitchFamily="34" charset="0"/>
              </a:rPr>
              <a:t>définie</a:t>
            </a:r>
            <a:r>
              <a:rPr lang="en-CA" sz="1600" i="1" dirty="0" smtClean="0">
                <a:solidFill>
                  <a:srgbClr val="002060"/>
                </a:solidFill>
                <a:latin typeface="Arial" panose="020B0604020202020204" pitchFamily="34" charset="0"/>
                <a:cs typeface="Arial" panose="020B0604020202020204" pitchFamily="34" charset="0"/>
              </a:rPr>
              <a:t> </a:t>
            </a:r>
            <a:r>
              <a:rPr lang="en-CA" sz="1600" i="1" dirty="0" err="1" smtClean="0">
                <a:solidFill>
                  <a:srgbClr val="002060"/>
                </a:solidFill>
                <a:latin typeface="Arial" panose="020B0604020202020204" pitchFamily="34" charset="0"/>
                <a:cs typeface="Arial" panose="020B0604020202020204" pitchFamily="34" charset="0"/>
              </a:rPr>
              <a:t>comme</a:t>
            </a:r>
            <a:r>
              <a:rPr lang="en-CA" sz="1600" i="1" dirty="0" smtClean="0">
                <a:solidFill>
                  <a:srgbClr val="002060"/>
                </a:solidFill>
                <a:latin typeface="Arial" panose="020B0604020202020204" pitchFamily="34" charset="0"/>
                <a:cs typeface="Arial" panose="020B0604020202020204" pitchFamily="34" charset="0"/>
              </a:rPr>
              <a:t> vivant </a:t>
            </a:r>
            <a:r>
              <a:rPr lang="en-CA" sz="1600" i="1" dirty="0" err="1" smtClean="0">
                <a:solidFill>
                  <a:srgbClr val="002060"/>
                </a:solidFill>
                <a:latin typeface="Arial" panose="020B0604020202020204" pitchFamily="34" charset="0"/>
                <a:cs typeface="Arial" panose="020B0604020202020204" pitchFamily="34" charset="0"/>
              </a:rPr>
              <a:t>dans</a:t>
            </a:r>
            <a:r>
              <a:rPr lang="en-CA" sz="1600" i="1" dirty="0" smtClean="0">
                <a:solidFill>
                  <a:srgbClr val="002060"/>
                </a:solidFill>
                <a:latin typeface="Arial" panose="020B0604020202020204" pitchFamily="34" charset="0"/>
                <a:cs typeface="Arial" panose="020B0604020202020204" pitchFamily="34" charset="0"/>
              </a:rPr>
              <a:t> un </a:t>
            </a:r>
            <a:r>
              <a:rPr lang="en-CA" sz="1600" i="1" dirty="0" err="1" smtClean="0">
                <a:solidFill>
                  <a:srgbClr val="002060"/>
                </a:solidFill>
                <a:latin typeface="Arial" panose="020B0604020202020204" pitchFamily="34" charset="0"/>
                <a:cs typeface="Arial" panose="020B0604020202020204" pitchFamily="34" charset="0"/>
              </a:rPr>
              <a:t>appartement</a:t>
            </a:r>
            <a:r>
              <a:rPr lang="en-CA" sz="1600" i="1" dirty="0" smtClean="0">
                <a:solidFill>
                  <a:srgbClr val="002060"/>
                </a:solidFill>
                <a:latin typeface="Arial" panose="020B0604020202020204" pitchFamily="34" charset="0"/>
                <a:cs typeface="Arial" panose="020B0604020202020204" pitchFamily="34" charset="0"/>
              </a:rPr>
              <a:t> </a:t>
            </a:r>
            <a:r>
              <a:rPr lang="en-CA" sz="1600" i="1" dirty="0" err="1" smtClean="0">
                <a:solidFill>
                  <a:srgbClr val="002060"/>
                </a:solidFill>
                <a:latin typeface="Arial" panose="020B0604020202020204" pitchFamily="34" charset="0"/>
                <a:cs typeface="Arial" panose="020B0604020202020204" pitchFamily="34" charset="0"/>
              </a:rPr>
              <a:t>ou</a:t>
            </a:r>
            <a:r>
              <a:rPr lang="en-CA" sz="1600" i="1" dirty="0" smtClean="0">
                <a:solidFill>
                  <a:srgbClr val="002060"/>
                </a:solidFill>
                <a:latin typeface="Arial" panose="020B0604020202020204" pitchFamily="34" charset="0"/>
                <a:cs typeface="Arial" panose="020B0604020202020204" pitchFamily="34" charset="0"/>
              </a:rPr>
              <a:t> </a:t>
            </a:r>
            <a:r>
              <a:rPr lang="en-CA" sz="1600" i="1" dirty="0" err="1" smtClean="0">
                <a:solidFill>
                  <a:srgbClr val="002060"/>
                </a:solidFill>
                <a:latin typeface="Arial" panose="020B0604020202020204" pitchFamily="34" charset="0"/>
                <a:cs typeface="Arial" panose="020B0604020202020204" pitchFamily="34" charset="0"/>
              </a:rPr>
              <a:t>une</a:t>
            </a:r>
            <a:r>
              <a:rPr lang="en-CA" sz="1600" i="1" dirty="0" smtClean="0">
                <a:solidFill>
                  <a:srgbClr val="002060"/>
                </a:solidFill>
                <a:latin typeface="Arial" panose="020B0604020202020204" pitchFamily="34" charset="0"/>
                <a:cs typeface="Arial" panose="020B0604020202020204" pitchFamily="34" charset="0"/>
              </a:rPr>
              <a:t> </a:t>
            </a:r>
            <a:r>
              <a:rPr lang="en-CA" sz="1600" i="1" dirty="0" err="1" smtClean="0">
                <a:solidFill>
                  <a:srgbClr val="002060"/>
                </a:solidFill>
                <a:latin typeface="Arial" panose="020B0604020202020204" pitchFamily="34" charset="0"/>
                <a:cs typeface="Arial" panose="020B0604020202020204" pitchFamily="34" charset="0"/>
              </a:rPr>
              <a:t>maison</a:t>
            </a:r>
            <a:r>
              <a:rPr lang="en-CA" sz="1600" i="1" dirty="0" smtClean="0">
                <a:solidFill>
                  <a:srgbClr val="002060"/>
                </a:solidFill>
                <a:latin typeface="Arial" panose="020B0604020202020204" pitchFamily="34" charset="0"/>
                <a:cs typeface="Arial" panose="020B0604020202020204" pitchFamily="34" charset="0"/>
              </a:rPr>
              <a:t> sur </a:t>
            </a:r>
            <a:r>
              <a:rPr lang="en-CA" sz="1600" i="1" dirty="0" err="1" smtClean="0">
                <a:solidFill>
                  <a:srgbClr val="002060"/>
                </a:solidFill>
                <a:latin typeface="Arial" panose="020B0604020202020204" pitchFamily="34" charset="0"/>
                <a:cs typeface="Arial" panose="020B0604020202020204" pitchFamily="34" charset="0"/>
              </a:rPr>
              <a:t>une</a:t>
            </a:r>
            <a:r>
              <a:rPr lang="en-CA" sz="1600" i="1" dirty="0" smtClean="0">
                <a:solidFill>
                  <a:srgbClr val="002060"/>
                </a:solidFill>
                <a:latin typeface="Arial" panose="020B0604020202020204" pitchFamily="34" charset="0"/>
                <a:cs typeface="Arial" panose="020B0604020202020204" pitchFamily="34" charset="0"/>
              </a:rPr>
              <a:t> base à long-</a:t>
            </a:r>
            <a:r>
              <a:rPr lang="en-CA" sz="1600" i="1" dirty="0" err="1" smtClean="0">
                <a:solidFill>
                  <a:srgbClr val="002060"/>
                </a:solidFill>
                <a:latin typeface="Arial" panose="020B0604020202020204" pitchFamily="34" charset="0"/>
                <a:cs typeface="Arial" panose="020B0604020202020204" pitchFamily="34" charset="0"/>
              </a:rPr>
              <a:t>terme</a:t>
            </a:r>
            <a:r>
              <a:rPr lang="en-CA" sz="1600" i="1" dirty="0" smtClean="0">
                <a:solidFill>
                  <a:srgbClr val="002060"/>
                </a:solidFill>
                <a:latin typeface="Arial" panose="020B0604020202020204" pitchFamily="34" charset="0"/>
                <a:cs typeface="Arial" panose="020B0604020202020204" pitchFamily="34" charset="0"/>
              </a:rPr>
              <a:t> par opposition à </a:t>
            </a:r>
            <a:r>
              <a:rPr lang="en-CA" sz="1600" i="1" dirty="0" err="1" smtClean="0">
                <a:solidFill>
                  <a:srgbClr val="002060"/>
                </a:solidFill>
                <a:latin typeface="Arial" panose="020B0604020202020204" pitchFamily="34" charset="0"/>
                <a:cs typeface="Arial" panose="020B0604020202020204" pitchFamily="34" charset="0"/>
              </a:rPr>
              <a:t>une</a:t>
            </a:r>
            <a:r>
              <a:rPr lang="en-CA" sz="1600" i="1" dirty="0" smtClean="0">
                <a:solidFill>
                  <a:srgbClr val="002060"/>
                </a:solidFill>
                <a:latin typeface="Arial" panose="020B0604020202020204" pitchFamily="34" charset="0"/>
                <a:cs typeface="Arial" panose="020B0604020202020204" pitchFamily="34" charset="0"/>
              </a:rPr>
              <a:t> </a:t>
            </a:r>
            <a:r>
              <a:rPr lang="en-CA" sz="1600" i="1" dirty="0" err="1" smtClean="0">
                <a:solidFill>
                  <a:srgbClr val="002060"/>
                </a:solidFill>
                <a:latin typeface="Arial" panose="020B0604020202020204" pitchFamily="34" charset="0"/>
                <a:cs typeface="Arial" panose="020B0604020202020204" pitchFamily="34" charset="0"/>
              </a:rPr>
              <a:t>personne</a:t>
            </a:r>
            <a:r>
              <a:rPr lang="en-CA" sz="1600" i="1" dirty="0" smtClean="0">
                <a:solidFill>
                  <a:srgbClr val="002060"/>
                </a:solidFill>
                <a:latin typeface="Arial" panose="020B0604020202020204" pitchFamily="34" charset="0"/>
                <a:cs typeface="Arial" panose="020B0604020202020204" pitchFamily="34" charset="0"/>
              </a:rPr>
              <a:t> vivant </a:t>
            </a:r>
            <a:r>
              <a:rPr lang="en-CA" sz="1600" i="1" dirty="0" err="1" smtClean="0">
                <a:solidFill>
                  <a:srgbClr val="002060"/>
                </a:solidFill>
                <a:latin typeface="Arial" panose="020B0604020202020204" pitchFamily="34" charset="0"/>
                <a:cs typeface="Arial" panose="020B0604020202020204" pitchFamily="34" charset="0"/>
              </a:rPr>
              <a:t>dans</a:t>
            </a:r>
            <a:r>
              <a:rPr lang="en-CA" sz="1600" i="1" dirty="0" smtClean="0">
                <a:solidFill>
                  <a:srgbClr val="002060"/>
                </a:solidFill>
                <a:latin typeface="Arial" panose="020B0604020202020204" pitchFamily="34" charset="0"/>
                <a:cs typeface="Arial" panose="020B0604020202020204" pitchFamily="34" charset="0"/>
              </a:rPr>
              <a:t> des </a:t>
            </a:r>
            <a:r>
              <a:rPr lang="en-CA" sz="1600" i="1" dirty="0" err="1" smtClean="0">
                <a:solidFill>
                  <a:srgbClr val="002060"/>
                </a:solidFill>
                <a:latin typeface="Arial" panose="020B0604020202020204" pitchFamily="34" charset="0"/>
                <a:cs typeface="Arial" panose="020B0604020202020204" pitchFamily="34" charset="0"/>
              </a:rPr>
              <a:t>appartements</a:t>
            </a:r>
            <a:r>
              <a:rPr lang="en-CA" sz="1600" i="1" dirty="0" smtClean="0">
                <a:solidFill>
                  <a:srgbClr val="002060"/>
                </a:solidFill>
                <a:latin typeface="Arial" panose="020B0604020202020204" pitchFamily="34" charset="0"/>
                <a:cs typeface="Arial" panose="020B0604020202020204" pitchFamily="34" charset="0"/>
              </a:rPr>
              <a:t> </a:t>
            </a:r>
            <a:r>
              <a:rPr lang="en-CA" sz="1600" i="1" dirty="0" err="1" smtClean="0">
                <a:solidFill>
                  <a:srgbClr val="002060"/>
                </a:solidFill>
                <a:latin typeface="Arial" panose="020B0604020202020204" pitchFamily="34" charset="0"/>
                <a:cs typeface="Arial" panose="020B0604020202020204" pitchFamily="34" charset="0"/>
              </a:rPr>
              <a:t>ou</a:t>
            </a:r>
            <a:r>
              <a:rPr lang="en-CA" sz="1600" i="1" dirty="0" smtClean="0">
                <a:solidFill>
                  <a:srgbClr val="002060"/>
                </a:solidFill>
                <a:latin typeface="Arial" panose="020B0604020202020204" pitchFamily="34" charset="0"/>
                <a:cs typeface="Arial" panose="020B0604020202020204" pitchFamily="34" charset="0"/>
              </a:rPr>
              <a:t> des hotels </a:t>
            </a:r>
            <a:r>
              <a:rPr lang="en-CA" sz="1600" i="1" dirty="0" err="1" smtClean="0">
                <a:solidFill>
                  <a:srgbClr val="002060"/>
                </a:solidFill>
                <a:latin typeface="Arial" panose="020B0604020202020204" pitchFamily="34" charset="0"/>
                <a:cs typeface="Arial" panose="020B0604020202020204" pitchFamily="34" charset="0"/>
              </a:rPr>
              <a:t>loués</a:t>
            </a:r>
            <a:r>
              <a:rPr lang="en-CA" sz="1600" i="1" dirty="0" smtClean="0">
                <a:solidFill>
                  <a:srgbClr val="002060"/>
                </a:solidFill>
                <a:latin typeface="Arial" panose="020B0604020202020204" pitchFamily="34" charset="0"/>
                <a:cs typeface="Arial" panose="020B0604020202020204" pitchFamily="34" charset="0"/>
              </a:rPr>
              <a:t> sur </a:t>
            </a:r>
            <a:r>
              <a:rPr lang="en-CA" sz="1600" i="1" dirty="0" err="1" smtClean="0">
                <a:solidFill>
                  <a:srgbClr val="002060"/>
                </a:solidFill>
                <a:latin typeface="Arial" panose="020B0604020202020204" pitchFamily="34" charset="0"/>
                <a:cs typeface="Arial" panose="020B0604020202020204" pitchFamily="34" charset="0"/>
              </a:rPr>
              <a:t>une</a:t>
            </a:r>
            <a:r>
              <a:rPr lang="en-CA" sz="1600" i="1" dirty="0" smtClean="0">
                <a:solidFill>
                  <a:srgbClr val="002060"/>
                </a:solidFill>
                <a:latin typeface="Arial" panose="020B0604020202020204" pitchFamily="34" charset="0"/>
                <a:cs typeface="Arial" panose="020B0604020202020204" pitchFamily="34" charset="0"/>
              </a:rPr>
              <a:t> base </a:t>
            </a:r>
            <a:r>
              <a:rPr lang="en-CA" sz="1600" i="1" dirty="0" err="1" smtClean="0">
                <a:solidFill>
                  <a:srgbClr val="002060"/>
                </a:solidFill>
                <a:latin typeface="Arial" panose="020B0604020202020204" pitchFamily="34" charset="0"/>
                <a:cs typeface="Arial" panose="020B0604020202020204" pitchFamily="34" charset="0"/>
              </a:rPr>
              <a:t>mensuelle</a:t>
            </a:r>
            <a:r>
              <a:rPr lang="en-CA" sz="1600" i="1" dirty="0" smtClean="0">
                <a:solidFill>
                  <a:srgbClr val="002060"/>
                </a:solidFill>
                <a:latin typeface="Arial" panose="020B0604020202020204" pitchFamily="34" charset="0"/>
                <a:cs typeface="Arial" panose="020B0604020202020204" pitchFamily="34" charset="0"/>
              </a:rPr>
              <a:t>, </a:t>
            </a:r>
            <a:r>
              <a:rPr lang="en-CA" sz="1600" i="1" dirty="0" err="1" smtClean="0">
                <a:solidFill>
                  <a:srgbClr val="002060"/>
                </a:solidFill>
                <a:latin typeface="Arial" panose="020B0604020202020204" pitchFamily="34" charset="0"/>
                <a:cs typeface="Arial" panose="020B0604020202020204" pitchFamily="34" charset="0"/>
              </a:rPr>
              <a:t>dans</a:t>
            </a:r>
            <a:r>
              <a:rPr lang="en-CA" sz="1600" i="1" dirty="0" smtClean="0">
                <a:solidFill>
                  <a:srgbClr val="002060"/>
                </a:solidFill>
                <a:latin typeface="Arial" panose="020B0604020202020204" pitchFamily="34" charset="0"/>
                <a:cs typeface="Arial" panose="020B0604020202020204" pitchFamily="34" charset="0"/>
              </a:rPr>
              <a:t> des refuges, </a:t>
            </a:r>
            <a:r>
              <a:rPr lang="en-CA" sz="1600" i="1" dirty="0" err="1" smtClean="0">
                <a:solidFill>
                  <a:srgbClr val="002060"/>
                </a:solidFill>
                <a:latin typeface="Arial" panose="020B0604020202020204" pitchFamily="34" charset="0"/>
                <a:cs typeface="Arial" panose="020B0604020202020204" pitchFamily="34" charset="0"/>
              </a:rPr>
              <a:t>ou</a:t>
            </a:r>
            <a:r>
              <a:rPr lang="en-CA" sz="1600" i="1" dirty="0" smtClean="0">
                <a:solidFill>
                  <a:srgbClr val="002060"/>
                </a:solidFill>
                <a:latin typeface="Arial" panose="020B0604020202020204" pitchFamily="34" charset="0"/>
                <a:cs typeface="Arial" panose="020B0604020202020204" pitchFamily="34" charset="0"/>
              </a:rPr>
              <a:t> </a:t>
            </a:r>
            <a:r>
              <a:rPr lang="en-CA" sz="1600" i="1" dirty="0" err="1" smtClean="0">
                <a:solidFill>
                  <a:srgbClr val="002060"/>
                </a:solidFill>
                <a:latin typeface="Arial" panose="020B0604020202020204" pitchFamily="34" charset="0"/>
                <a:cs typeface="Arial" panose="020B0604020202020204" pitchFamily="34" charset="0"/>
              </a:rPr>
              <a:t>dans</a:t>
            </a:r>
            <a:r>
              <a:rPr lang="en-CA" sz="1600" i="1" dirty="0" smtClean="0">
                <a:solidFill>
                  <a:srgbClr val="002060"/>
                </a:solidFill>
                <a:latin typeface="Arial" panose="020B0604020202020204" pitchFamily="34" charset="0"/>
                <a:cs typeface="Arial" panose="020B0604020202020204" pitchFamily="34" charset="0"/>
              </a:rPr>
              <a:t> la rue</a:t>
            </a:r>
            <a:endParaRPr lang="fr-CA" sz="1600" dirty="0">
              <a:solidFill>
                <a:srgbClr val="002060"/>
              </a:solidFill>
              <a:latin typeface="Arial" panose="020B0604020202020204" pitchFamily="34" charset="0"/>
              <a:cs typeface="Arial" panose="020B0604020202020204" pitchFamily="34" charset="0"/>
            </a:endParaRPr>
          </a:p>
          <a:p>
            <a:endParaRPr lang="fr-CA" sz="2100" dirty="0">
              <a:solidFill>
                <a:srgbClr val="002060"/>
              </a:solidFill>
              <a:latin typeface="Arial" panose="020B0604020202020204" pitchFamily="34" charset="0"/>
              <a:cs typeface="Arial" panose="020B0604020202020204" pitchFamily="34" charset="0"/>
            </a:endParaRPr>
          </a:p>
          <a:p>
            <a:endParaRPr lang="fr-CA" sz="2100" b="1" dirty="0">
              <a:solidFill>
                <a:srgbClr val="002060"/>
              </a:solidFill>
              <a:latin typeface="Arial" panose="020B0604020202020204" pitchFamily="34" charset="0"/>
              <a:cs typeface="Arial" panose="020B0604020202020204" pitchFamily="34" charset="0"/>
            </a:endParaRPr>
          </a:p>
          <a:p>
            <a:endParaRPr lang="fr-CA" sz="21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541561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86708" y="1146669"/>
            <a:ext cx="8629736" cy="4201150"/>
          </a:xfrm>
          <a:prstGeom prst="rect">
            <a:avLst/>
          </a:prstGeom>
          <a:noFill/>
        </p:spPr>
        <p:txBody>
          <a:bodyPr wrap="square" rtlCol="0">
            <a:spAutoFit/>
          </a:bodyPr>
          <a:lstStyle/>
          <a:p>
            <a:pPr algn="ctr"/>
            <a:r>
              <a:rPr lang="fr-CA" sz="3000" b="1" cap="all" dirty="0">
                <a:solidFill>
                  <a:srgbClr val="002060"/>
                </a:solidFill>
                <a:latin typeface="Arial" panose="020B0604020202020204" pitchFamily="34" charset="0"/>
                <a:cs typeface="Arial" panose="020B0604020202020204" pitchFamily="34" charset="0"/>
              </a:rPr>
              <a:t>	</a:t>
            </a:r>
            <a:endParaRPr lang="fr-CA" sz="2700" b="1" u="sng" dirty="0">
              <a:solidFill>
                <a:srgbClr val="002060"/>
              </a:solidFill>
              <a:latin typeface="Arial" panose="020B0604020202020204" pitchFamily="34" charset="0"/>
              <a:cs typeface="Arial" panose="020B0604020202020204" pitchFamily="34" charset="0"/>
            </a:endParaRPr>
          </a:p>
          <a:p>
            <a:r>
              <a:rPr lang="fr-CA" sz="2700" b="1" u="sng" dirty="0" smtClean="0">
                <a:solidFill>
                  <a:srgbClr val="002060"/>
                </a:solidFill>
                <a:latin typeface="Arial" panose="020B0604020202020204" pitchFamily="34" charset="0"/>
                <a:cs typeface="Arial" panose="020B0604020202020204" pitchFamily="34" charset="0"/>
              </a:rPr>
              <a:t>Types </a:t>
            </a:r>
            <a:r>
              <a:rPr lang="fr-CA" sz="2700" b="1" u="sng" dirty="0">
                <a:solidFill>
                  <a:srgbClr val="002060"/>
                </a:solidFill>
                <a:latin typeface="Arial" panose="020B0604020202020204" pitchFamily="34" charset="0"/>
                <a:cs typeface="Arial" panose="020B0604020202020204" pitchFamily="34" charset="0"/>
              </a:rPr>
              <a:t>of </a:t>
            </a:r>
            <a:r>
              <a:rPr lang="fr-CA" sz="2700" b="1" u="sng" dirty="0" smtClean="0">
                <a:solidFill>
                  <a:srgbClr val="002060"/>
                </a:solidFill>
                <a:latin typeface="Arial" panose="020B0604020202020204" pitchFamily="34" charset="0"/>
                <a:cs typeface="Arial" panose="020B0604020202020204" pitchFamily="34" charset="0"/>
              </a:rPr>
              <a:t>substance utilisés </a:t>
            </a:r>
            <a:r>
              <a:rPr lang="fr-CA" sz="2400" dirty="0">
                <a:solidFill>
                  <a:srgbClr val="002060"/>
                </a:solidFill>
                <a:latin typeface="Arial" panose="020B0604020202020204" pitchFamily="34" charset="0"/>
                <a:cs typeface="Arial" panose="020B0604020202020204" pitchFamily="34" charset="0"/>
              </a:rPr>
              <a:t>(% </a:t>
            </a:r>
            <a:r>
              <a:rPr lang="fr-CA" sz="2400" dirty="0" smtClean="0">
                <a:solidFill>
                  <a:srgbClr val="002060"/>
                </a:solidFill>
                <a:latin typeface="Arial" panose="020B0604020202020204" pitchFamily="34" charset="0"/>
                <a:cs typeface="Arial" panose="020B0604020202020204" pitchFamily="34" charset="0"/>
              </a:rPr>
              <a:t>des participants</a:t>
            </a:r>
            <a:r>
              <a:rPr lang="fr-CA" sz="2400" dirty="0">
                <a:solidFill>
                  <a:srgbClr val="002060"/>
                </a:solidFill>
                <a:latin typeface="Arial" panose="020B0604020202020204" pitchFamily="34" charset="0"/>
                <a:cs typeface="Arial" panose="020B0604020202020204" pitchFamily="34" charset="0"/>
              </a:rPr>
              <a:t>)</a:t>
            </a:r>
            <a:endParaRPr lang="fr-CA" sz="2700" dirty="0">
              <a:solidFill>
                <a:srgbClr val="002060"/>
              </a:solidFill>
              <a:latin typeface="Arial" panose="020B0604020202020204" pitchFamily="34" charset="0"/>
              <a:cs typeface="Arial" panose="020B0604020202020204" pitchFamily="34" charset="0"/>
            </a:endParaRPr>
          </a:p>
          <a:p>
            <a:endParaRPr lang="fr-CA" sz="2100" dirty="0">
              <a:solidFill>
                <a:srgbClr val="002060"/>
              </a:solidFill>
              <a:latin typeface="Arial" panose="020B0604020202020204" pitchFamily="34" charset="0"/>
              <a:cs typeface="Arial" panose="020B0604020202020204" pitchFamily="34" charset="0"/>
            </a:endParaRPr>
          </a:p>
          <a:p>
            <a:r>
              <a:rPr lang="fr-CA" sz="2100" dirty="0" smtClean="0">
                <a:solidFill>
                  <a:srgbClr val="002060"/>
                </a:solidFill>
                <a:latin typeface="Arial" panose="020B0604020202020204" pitchFamily="34" charset="0"/>
                <a:cs typeface="Arial" panose="020B0604020202020204" pitchFamily="34" charset="0"/>
              </a:rPr>
              <a:t>Opioïdes</a:t>
            </a:r>
            <a:r>
              <a:rPr lang="fr-CA" sz="2100" dirty="0">
                <a:solidFill>
                  <a:srgbClr val="002060"/>
                </a:solidFill>
                <a:latin typeface="Arial" panose="020B0604020202020204" pitchFamily="34" charset="0"/>
                <a:cs typeface="Arial" panose="020B0604020202020204" pitchFamily="34" charset="0"/>
              </a:rPr>
              <a:t>			39.8%</a:t>
            </a:r>
          </a:p>
          <a:p>
            <a:endParaRPr lang="fr-CA" sz="2100" dirty="0">
              <a:solidFill>
                <a:srgbClr val="002060"/>
              </a:solidFill>
              <a:latin typeface="Arial" panose="020B0604020202020204" pitchFamily="34" charset="0"/>
              <a:cs typeface="Arial" panose="020B0604020202020204" pitchFamily="34" charset="0"/>
            </a:endParaRPr>
          </a:p>
          <a:p>
            <a:r>
              <a:rPr lang="fr-CA" sz="2100" dirty="0" smtClean="0">
                <a:solidFill>
                  <a:srgbClr val="002060"/>
                </a:solidFill>
                <a:latin typeface="Arial" panose="020B0604020202020204" pitchFamily="34" charset="0"/>
                <a:cs typeface="Arial" panose="020B0604020202020204" pitchFamily="34" charset="0"/>
              </a:rPr>
              <a:t>Cocaïne</a:t>
            </a:r>
            <a:r>
              <a:rPr lang="fr-CA" sz="2100" dirty="0">
                <a:solidFill>
                  <a:srgbClr val="002060"/>
                </a:solidFill>
                <a:latin typeface="Arial" panose="020B0604020202020204" pitchFamily="34" charset="0"/>
                <a:cs typeface="Arial" panose="020B0604020202020204" pitchFamily="34" charset="0"/>
              </a:rPr>
              <a:t>			53.0%</a:t>
            </a:r>
          </a:p>
          <a:p>
            <a:endParaRPr lang="fr-CA" sz="2100" dirty="0">
              <a:solidFill>
                <a:srgbClr val="002060"/>
              </a:solidFill>
              <a:latin typeface="Arial" panose="020B0604020202020204" pitchFamily="34" charset="0"/>
              <a:cs typeface="Arial" panose="020B0604020202020204" pitchFamily="34" charset="0"/>
            </a:endParaRPr>
          </a:p>
          <a:p>
            <a:r>
              <a:rPr lang="fr-CA" sz="2100" dirty="0" smtClean="0">
                <a:solidFill>
                  <a:srgbClr val="002060"/>
                </a:solidFill>
                <a:latin typeface="Arial" panose="020B0604020202020204" pitchFamily="34" charset="0"/>
                <a:cs typeface="Arial" panose="020B0604020202020204" pitchFamily="34" charset="0"/>
              </a:rPr>
              <a:t>Amphétamines</a:t>
            </a:r>
            <a:r>
              <a:rPr lang="fr-CA" sz="2100" dirty="0">
                <a:solidFill>
                  <a:srgbClr val="002060"/>
                </a:solidFill>
                <a:latin typeface="Arial" panose="020B0604020202020204" pitchFamily="34" charset="0"/>
                <a:cs typeface="Arial" panose="020B0604020202020204" pitchFamily="34" charset="0"/>
              </a:rPr>
              <a:t>			21.3%</a:t>
            </a:r>
          </a:p>
          <a:p>
            <a:endParaRPr lang="fr-CA" sz="2100" dirty="0">
              <a:solidFill>
                <a:srgbClr val="002060"/>
              </a:solidFill>
              <a:latin typeface="Arial" panose="020B0604020202020204" pitchFamily="34" charset="0"/>
              <a:cs typeface="Arial" panose="020B0604020202020204" pitchFamily="34" charset="0"/>
            </a:endParaRPr>
          </a:p>
          <a:p>
            <a:r>
              <a:rPr lang="fr-CA" sz="2100" dirty="0" smtClean="0">
                <a:solidFill>
                  <a:srgbClr val="002060"/>
                </a:solidFill>
                <a:latin typeface="Arial" panose="020B0604020202020204" pitchFamily="34" charset="0"/>
                <a:cs typeface="Arial" panose="020B0604020202020204" pitchFamily="34" charset="0"/>
              </a:rPr>
              <a:t>Cannabis</a:t>
            </a:r>
            <a:r>
              <a:rPr lang="fr-CA" sz="2100" dirty="0">
                <a:solidFill>
                  <a:srgbClr val="002060"/>
                </a:solidFill>
                <a:latin typeface="Arial" panose="020B0604020202020204" pitchFamily="34" charset="0"/>
                <a:cs typeface="Arial" panose="020B0604020202020204" pitchFamily="34" charset="0"/>
              </a:rPr>
              <a:t>			52.5%</a:t>
            </a:r>
          </a:p>
          <a:p>
            <a:endParaRPr lang="fr-CA" sz="2100" dirty="0">
              <a:solidFill>
                <a:srgbClr val="002060"/>
              </a:solidFill>
              <a:latin typeface="Arial" panose="020B0604020202020204" pitchFamily="34" charset="0"/>
              <a:cs typeface="Arial" panose="020B0604020202020204" pitchFamily="34" charset="0"/>
            </a:endParaRPr>
          </a:p>
          <a:p>
            <a:r>
              <a:rPr lang="fr-CA" sz="2100" dirty="0" smtClean="0">
                <a:solidFill>
                  <a:srgbClr val="002060"/>
                </a:solidFill>
                <a:latin typeface="Arial" panose="020B0604020202020204" pitchFamily="34" charset="0"/>
                <a:cs typeface="Arial" panose="020B0604020202020204" pitchFamily="34" charset="0"/>
              </a:rPr>
              <a:t>Trouble d’utilisation d’alcool</a:t>
            </a:r>
            <a:r>
              <a:rPr lang="fr-CA" sz="2100" dirty="0">
                <a:solidFill>
                  <a:srgbClr val="002060"/>
                </a:solidFill>
                <a:latin typeface="Arial" panose="020B0604020202020204" pitchFamily="34" charset="0"/>
                <a:cs typeface="Arial" panose="020B0604020202020204" pitchFamily="34" charset="0"/>
              </a:rPr>
              <a:t>	34.1%</a:t>
            </a:r>
            <a:endParaRPr lang="fr-CA" sz="21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120705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83568" y="980728"/>
            <a:ext cx="8352928" cy="1657085"/>
          </a:xfrm>
          <a:prstGeom prst="rect">
            <a:avLst/>
          </a:prstGeom>
          <a:noFill/>
        </p:spPr>
        <p:txBody>
          <a:bodyPr wrap="square" rtlCol="0">
            <a:spAutoFit/>
          </a:bodyPr>
          <a:lstStyle/>
          <a:p>
            <a:pPr algn="ctr"/>
            <a:r>
              <a:rPr lang="fr-CA" sz="2700" b="1" dirty="0" smtClean="0">
                <a:solidFill>
                  <a:srgbClr val="002060"/>
                </a:solidFill>
                <a:latin typeface="Arial" panose="020B0604020202020204" pitchFamily="34" charset="0"/>
                <a:cs typeface="Arial" panose="020B0604020202020204" pitchFamily="34" charset="0"/>
              </a:rPr>
              <a:t>Prévalence et sévérité de la DCNC (N = 417)</a:t>
            </a:r>
            <a:endParaRPr lang="fr-CA" sz="2700" b="1" dirty="0">
              <a:solidFill>
                <a:srgbClr val="002060"/>
              </a:solidFill>
              <a:latin typeface="Arial" panose="020B0604020202020204" pitchFamily="34" charset="0"/>
              <a:cs typeface="Arial" panose="020B0604020202020204" pitchFamily="34" charset="0"/>
            </a:endParaRPr>
          </a:p>
          <a:p>
            <a:endParaRPr lang="fr-CA" sz="3000" b="1" cap="all" dirty="0">
              <a:solidFill>
                <a:srgbClr val="002060"/>
              </a:solidFill>
              <a:latin typeface="Arial" panose="020B0604020202020204" pitchFamily="34" charset="0"/>
              <a:cs typeface="Arial" panose="020B0604020202020204" pitchFamily="34" charset="0"/>
            </a:endParaRPr>
          </a:p>
          <a:p>
            <a:r>
              <a:rPr lang="fr-CA" sz="2100" dirty="0" smtClean="0">
                <a:solidFill>
                  <a:srgbClr val="002060"/>
                </a:solidFill>
                <a:latin typeface="Arial" panose="020B0604020202020204" pitchFamily="34" charset="0"/>
                <a:cs typeface="Arial" panose="020B0604020202020204" pitchFamily="34" charset="0"/>
              </a:rPr>
              <a:t>Présence de DCNC (% oui)</a:t>
            </a:r>
            <a:r>
              <a:rPr lang="fr-CA" sz="2100" dirty="0">
                <a:solidFill>
                  <a:srgbClr val="002060"/>
                </a:solidFill>
                <a:latin typeface="Arial" panose="020B0604020202020204" pitchFamily="34" charset="0"/>
                <a:cs typeface="Arial" panose="020B0604020202020204" pitchFamily="34" charset="0"/>
              </a:rPr>
              <a:t>				</a:t>
            </a:r>
            <a:r>
              <a:rPr lang="fr-CA" sz="2100" b="1" dirty="0">
                <a:solidFill>
                  <a:srgbClr val="C00000"/>
                </a:solidFill>
                <a:latin typeface="Arial" panose="020B0604020202020204" pitchFamily="34" charset="0"/>
                <a:cs typeface="Arial" panose="020B0604020202020204" pitchFamily="34" charset="0"/>
              </a:rPr>
              <a:t>44.8%</a:t>
            </a:r>
            <a:r>
              <a:rPr lang="fr-CA" sz="2100" dirty="0">
                <a:solidFill>
                  <a:srgbClr val="C00000"/>
                </a:solidFill>
                <a:latin typeface="Arial" panose="020B0604020202020204" pitchFamily="34" charset="0"/>
                <a:cs typeface="Arial" panose="020B0604020202020204" pitchFamily="34" charset="0"/>
              </a:rPr>
              <a:t> </a:t>
            </a:r>
            <a:endParaRPr lang="fr-CA" dirty="0">
              <a:solidFill>
                <a:srgbClr val="C00000"/>
              </a:solidFill>
              <a:latin typeface="Arial" panose="020B0604020202020204" pitchFamily="34" charset="0"/>
              <a:cs typeface="Arial" panose="020B0604020202020204" pitchFamily="34" charset="0"/>
            </a:endParaRPr>
          </a:p>
          <a:p>
            <a:endParaRPr lang="fr-CA" sz="2100" dirty="0">
              <a:solidFill>
                <a:srgbClr val="002060"/>
              </a:solidFill>
              <a:latin typeface="Arial" panose="020B0604020202020204" pitchFamily="34" charset="0"/>
              <a:cs typeface="Arial" panose="020B0604020202020204" pitchFamily="34" charset="0"/>
            </a:endParaRPr>
          </a:p>
        </p:txBody>
      </p:sp>
      <p:sp>
        <p:nvSpPr>
          <p:cNvPr id="3" name="ZoneTexte 2"/>
          <p:cNvSpPr txBox="1"/>
          <p:nvPr/>
        </p:nvSpPr>
        <p:spPr>
          <a:xfrm>
            <a:off x="683568" y="2637813"/>
            <a:ext cx="8352928" cy="3208571"/>
          </a:xfrm>
          <a:prstGeom prst="rect">
            <a:avLst/>
          </a:prstGeom>
          <a:noFill/>
        </p:spPr>
        <p:txBody>
          <a:bodyPr wrap="square" rtlCol="0">
            <a:spAutoFit/>
          </a:bodyPr>
          <a:lstStyle/>
          <a:p>
            <a:pPr lvl="0"/>
            <a:r>
              <a:rPr lang="fr-CA" sz="2100" dirty="0" smtClean="0">
                <a:solidFill>
                  <a:srgbClr val="002060"/>
                </a:solidFill>
                <a:latin typeface="Arial" panose="020B0604020202020204" pitchFamily="34" charset="0"/>
                <a:cs typeface="Arial" panose="020B0604020202020204" pitchFamily="34" charset="0"/>
              </a:rPr>
              <a:t>Durée de la douleur en années (médiane, EIQ) 	</a:t>
            </a:r>
            <a:r>
              <a:rPr lang="fr-CA" sz="2100" b="1" dirty="0" smtClean="0">
                <a:solidFill>
                  <a:srgbClr val="C00000"/>
                </a:solidFill>
                <a:latin typeface="Arial" panose="020B0604020202020204" pitchFamily="34" charset="0"/>
                <a:cs typeface="Arial" panose="020B0604020202020204" pitchFamily="34" charset="0"/>
              </a:rPr>
              <a:t>10 (3 – 19)</a:t>
            </a:r>
            <a:endParaRPr lang="fr-CA" sz="2100" b="1" dirty="0">
              <a:solidFill>
                <a:srgbClr val="C00000"/>
              </a:solidFill>
              <a:latin typeface="Arial" panose="020B0604020202020204" pitchFamily="34" charset="0"/>
              <a:cs typeface="Arial" panose="020B0604020202020204" pitchFamily="34" charset="0"/>
            </a:endParaRPr>
          </a:p>
          <a:p>
            <a:pPr lvl="0"/>
            <a:endParaRPr lang="fr-CA" sz="2100" dirty="0">
              <a:solidFill>
                <a:srgbClr val="002060"/>
              </a:solidFill>
              <a:latin typeface="Arial" panose="020B0604020202020204" pitchFamily="34" charset="0"/>
              <a:cs typeface="Arial" panose="020B0604020202020204" pitchFamily="34" charset="0"/>
            </a:endParaRPr>
          </a:p>
          <a:p>
            <a:pPr lvl="0"/>
            <a:r>
              <a:rPr lang="fr-CA" sz="2100" dirty="0" smtClean="0">
                <a:solidFill>
                  <a:srgbClr val="002060"/>
                </a:solidFill>
                <a:latin typeface="Arial" panose="020B0604020202020204" pitchFamily="34" charset="0"/>
                <a:cs typeface="Arial" panose="020B0604020202020204" pitchFamily="34" charset="0"/>
              </a:rPr>
              <a:t>Fréquence de la douleur (% continue)			</a:t>
            </a:r>
            <a:r>
              <a:rPr lang="fr-CA" sz="2100" b="1" dirty="0" smtClean="0">
                <a:solidFill>
                  <a:srgbClr val="C00000"/>
                </a:solidFill>
                <a:latin typeface="Arial" panose="020B0604020202020204" pitchFamily="34" charset="0"/>
                <a:cs typeface="Arial" panose="020B0604020202020204" pitchFamily="34" charset="0"/>
              </a:rPr>
              <a:t>80.0%</a:t>
            </a:r>
          </a:p>
          <a:p>
            <a:pPr lvl="0"/>
            <a:endParaRPr lang="fr-CA" sz="2100" dirty="0">
              <a:solidFill>
                <a:srgbClr val="002060"/>
              </a:solidFill>
              <a:latin typeface="Arial" panose="020B0604020202020204" pitchFamily="34" charset="0"/>
              <a:cs typeface="Arial" panose="020B0604020202020204" pitchFamily="34" charset="0"/>
            </a:endParaRPr>
          </a:p>
          <a:p>
            <a:pPr lvl="0"/>
            <a:r>
              <a:rPr lang="fr-CA" sz="2100" dirty="0" smtClean="0">
                <a:solidFill>
                  <a:srgbClr val="002060"/>
                </a:solidFill>
                <a:latin typeface="Arial" panose="020B0604020202020204" pitchFamily="34" charset="0"/>
                <a:cs typeface="Arial" panose="020B0604020202020204" pitchFamily="34" charset="0"/>
              </a:rPr>
              <a:t>Intensité de douleur modérée à sévère                         </a:t>
            </a:r>
            <a:r>
              <a:rPr lang="fr-CA" sz="2100" dirty="0">
                <a:solidFill>
                  <a:srgbClr val="002060"/>
                </a:solidFill>
                <a:latin typeface="Arial" panose="020B0604020202020204" pitchFamily="34" charset="0"/>
                <a:cs typeface="Arial" panose="020B0604020202020204" pitchFamily="34" charset="0"/>
              </a:rPr>
              <a:t>	                                                                  (% ≥ 4/10) </a:t>
            </a:r>
            <a:r>
              <a:rPr lang="fr-CA" sz="2100" dirty="0" smtClean="0">
                <a:solidFill>
                  <a:srgbClr val="002060"/>
                </a:solidFill>
                <a:latin typeface="Arial" panose="020B0604020202020204" pitchFamily="34" charset="0"/>
                <a:cs typeface="Arial" panose="020B0604020202020204" pitchFamily="34" charset="0"/>
              </a:rPr>
              <a:t>en moyenne au cours du dernier mois</a:t>
            </a:r>
            <a:r>
              <a:rPr lang="fr-CA" sz="2100" dirty="0">
                <a:solidFill>
                  <a:srgbClr val="002060"/>
                </a:solidFill>
                <a:latin typeface="Arial" panose="020B0604020202020204" pitchFamily="34" charset="0"/>
                <a:cs typeface="Arial" panose="020B0604020202020204" pitchFamily="34" charset="0"/>
              </a:rPr>
              <a:t>	</a:t>
            </a:r>
            <a:r>
              <a:rPr lang="fr-CA" sz="2100" b="1" dirty="0">
                <a:solidFill>
                  <a:srgbClr val="C00000"/>
                </a:solidFill>
                <a:latin typeface="Arial" panose="020B0604020202020204" pitchFamily="34" charset="0"/>
                <a:cs typeface="Arial" panose="020B0604020202020204" pitchFamily="34" charset="0"/>
              </a:rPr>
              <a:t>79.7%</a:t>
            </a:r>
            <a:r>
              <a:rPr lang="fr-CA" dirty="0">
                <a:solidFill>
                  <a:srgbClr val="002060"/>
                </a:solidFill>
                <a:latin typeface="Arial" panose="020B0604020202020204" pitchFamily="34" charset="0"/>
                <a:cs typeface="Arial" panose="020B0604020202020204" pitchFamily="34" charset="0"/>
              </a:rPr>
              <a:t>	</a:t>
            </a:r>
            <a:r>
              <a:rPr lang="fr-CA" sz="2100" dirty="0">
                <a:solidFill>
                  <a:srgbClr val="002060"/>
                </a:solidFill>
                <a:latin typeface="Arial" panose="020B0604020202020204" pitchFamily="34" charset="0"/>
                <a:cs typeface="Arial" panose="020B0604020202020204" pitchFamily="34" charset="0"/>
              </a:rPr>
              <a:t>				</a:t>
            </a:r>
          </a:p>
          <a:p>
            <a:pPr lvl="0"/>
            <a:r>
              <a:rPr lang="fr-CA" sz="2100" dirty="0" smtClean="0">
                <a:solidFill>
                  <a:srgbClr val="002060"/>
                </a:solidFill>
                <a:latin typeface="Arial" panose="020B0604020202020204" pitchFamily="34" charset="0"/>
                <a:cs typeface="Arial" panose="020B0604020202020204" pitchFamily="34" charset="0"/>
              </a:rPr>
              <a:t>Interférence modérée à sévère de la douleur                                                                                            </a:t>
            </a:r>
            <a:r>
              <a:rPr lang="fr-CA" sz="2100" dirty="0">
                <a:solidFill>
                  <a:srgbClr val="002060"/>
                </a:solidFill>
                <a:latin typeface="Arial" panose="020B0604020202020204" pitchFamily="34" charset="0"/>
                <a:cs typeface="Arial" panose="020B0604020202020204" pitchFamily="34" charset="0"/>
              </a:rPr>
              <a:t>(% ≥ 4/10) </a:t>
            </a:r>
            <a:r>
              <a:rPr lang="fr-CA" sz="2100" dirty="0" smtClean="0">
                <a:solidFill>
                  <a:srgbClr val="002060"/>
                </a:solidFill>
                <a:latin typeface="Arial" panose="020B0604020202020204" pitchFamily="34" charset="0"/>
                <a:cs typeface="Arial" panose="020B0604020202020204" pitchFamily="34" charset="0"/>
              </a:rPr>
              <a:t>au cours du dernier mois                             </a:t>
            </a:r>
            <a:r>
              <a:rPr lang="fr-CA" sz="2100" b="1" dirty="0" smtClean="0">
                <a:solidFill>
                  <a:srgbClr val="C00000"/>
                </a:solidFill>
                <a:latin typeface="Arial" panose="020B0604020202020204" pitchFamily="34" charset="0"/>
                <a:cs typeface="Arial" panose="020B0604020202020204" pitchFamily="34" charset="0"/>
              </a:rPr>
              <a:t>50.3</a:t>
            </a:r>
            <a:r>
              <a:rPr lang="fr-CA" sz="2100" b="1" dirty="0">
                <a:solidFill>
                  <a:srgbClr val="C00000"/>
                </a:solidFill>
                <a:latin typeface="Arial" panose="020B0604020202020204" pitchFamily="34" charset="0"/>
                <a:cs typeface="Arial" panose="020B0604020202020204" pitchFamily="34" charset="0"/>
              </a:rPr>
              <a:t>%</a:t>
            </a:r>
            <a:endParaRPr lang="fr-CA" sz="2400" b="1" dirty="0">
              <a:solidFill>
                <a:srgbClr val="C00000"/>
              </a:solidFill>
              <a:latin typeface="Arial" panose="020B0604020202020204" pitchFamily="34" charset="0"/>
              <a:cs typeface="Arial" panose="020B0604020202020204" pitchFamily="34" charset="0"/>
            </a:endParaRPr>
          </a:p>
          <a:p>
            <a:endParaRPr lang="fr-CA" sz="13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862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91424" y="1385755"/>
            <a:ext cx="8393186" cy="4431983"/>
          </a:xfrm>
          <a:prstGeom prst="rect">
            <a:avLst/>
          </a:prstGeom>
          <a:noFill/>
        </p:spPr>
        <p:txBody>
          <a:bodyPr wrap="square" rtlCol="0">
            <a:spAutoFit/>
          </a:bodyPr>
          <a:lstStyle/>
          <a:p>
            <a:pPr algn="ctr"/>
            <a:r>
              <a:rPr lang="fr-CA" sz="3000" b="1" dirty="0" smtClean="0">
                <a:solidFill>
                  <a:srgbClr val="002060"/>
                </a:solidFill>
                <a:latin typeface="Arial" panose="020B0604020202020204" pitchFamily="34" charset="0"/>
                <a:cs typeface="Arial" panose="020B0604020202020204" pitchFamily="34" charset="0"/>
              </a:rPr>
              <a:t>Médications ou substances utilisées pour contrer la DCNC</a:t>
            </a:r>
          </a:p>
          <a:p>
            <a:pPr algn="ctr"/>
            <a:endParaRPr lang="fr-CA" sz="3000" b="1" cap="all" dirty="0">
              <a:solidFill>
                <a:srgbClr val="002060"/>
              </a:solidFill>
              <a:latin typeface="Arial" panose="020B0604020202020204" pitchFamily="34" charset="0"/>
              <a:cs typeface="Arial" panose="020B0604020202020204" pitchFamily="34" charset="0"/>
            </a:endParaRPr>
          </a:p>
          <a:p>
            <a:r>
              <a:rPr lang="fr-CA" sz="2100" dirty="0" smtClean="0">
                <a:solidFill>
                  <a:srgbClr val="002060"/>
                </a:solidFill>
                <a:latin typeface="Arial" panose="020B0604020202020204" pitchFamily="34" charset="0"/>
                <a:cs typeface="Arial" panose="020B0604020202020204" pitchFamily="34" charset="0"/>
              </a:rPr>
              <a:t>Médication non-opioïde prescrite</a:t>
            </a:r>
            <a:r>
              <a:rPr lang="fr-CA" sz="2100" dirty="0">
                <a:solidFill>
                  <a:srgbClr val="002060"/>
                </a:solidFill>
                <a:latin typeface="Arial" panose="020B0604020202020204" pitchFamily="34" charset="0"/>
                <a:cs typeface="Arial" panose="020B0604020202020204" pitchFamily="34" charset="0"/>
              </a:rPr>
              <a:t>		</a:t>
            </a:r>
            <a:r>
              <a:rPr lang="fr-CA" sz="2100" dirty="0" smtClean="0">
                <a:solidFill>
                  <a:srgbClr val="002060"/>
                </a:solidFill>
                <a:latin typeface="Arial" panose="020B0604020202020204" pitchFamily="34" charset="0"/>
                <a:cs typeface="Arial" panose="020B0604020202020204" pitchFamily="34" charset="0"/>
              </a:rPr>
              <a:t>		25.1</a:t>
            </a:r>
            <a:r>
              <a:rPr lang="fr-CA" sz="2100" dirty="0">
                <a:solidFill>
                  <a:srgbClr val="002060"/>
                </a:solidFill>
                <a:latin typeface="Arial" panose="020B0604020202020204" pitchFamily="34" charset="0"/>
                <a:cs typeface="Arial" panose="020B0604020202020204" pitchFamily="34" charset="0"/>
              </a:rPr>
              <a:t>%</a:t>
            </a:r>
            <a:r>
              <a:rPr lang="fr-CA" sz="2400" dirty="0">
                <a:solidFill>
                  <a:srgbClr val="C00000"/>
                </a:solidFill>
                <a:latin typeface="Arial" panose="020B0604020202020204" pitchFamily="34" charset="0"/>
                <a:cs typeface="Arial" panose="020B0604020202020204" pitchFamily="34" charset="0"/>
              </a:rPr>
              <a:t> </a:t>
            </a:r>
            <a:endParaRPr lang="fr-CA" sz="2100" dirty="0">
              <a:solidFill>
                <a:srgbClr val="002060"/>
              </a:solidFill>
              <a:latin typeface="Arial" panose="020B0604020202020204" pitchFamily="34" charset="0"/>
              <a:cs typeface="Arial" panose="020B0604020202020204" pitchFamily="34" charset="0"/>
            </a:endParaRPr>
          </a:p>
          <a:p>
            <a:endParaRPr lang="fr-CA" sz="2100" dirty="0">
              <a:solidFill>
                <a:srgbClr val="002060"/>
              </a:solidFill>
              <a:latin typeface="Arial" panose="020B0604020202020204" pitchFamily="34" charset="0"/>
              <a:cs typeface="Arial" panose="020B0604020202020204" pitchFamily="34" charset="0"/>
            </a:endParaRPr>
          </a:p>
          <a:p>
            <a:r>
              <a:rPr lang="fr-CA" sz="2100" dirty="0" smtClean="0">
                <a:solidFill>
                  <a:srgbClr val="002060"/>
                </a:solidFill>
                <a:latin typeface="Arial" panose="020B0604020202020204" pitchFamily="34" charset="0"/>
                <a:cs typeface="Arial" panose="020B0604020202020204" pitchFamily="34" charset="0"/>
              </a:rPr>
              <a:t>Médication opioïde prescrite</a:t>
            </a:r>
            <a:r>
              <a:rPr lang="fr-CA" sz="2100" dirty="0">
                <a:solidFill>
                  <a:srgbClr val="002060"/>
                </a:solidFill>
                <a:latin typeface="Arial" panose="020B0604020202020204" pitchFamily="34" charset="0"/>
                <a:cs typeface="Arial" panose="020B0604020202020204" pitchFamily="34" charset="0"/>
              </a:rPr>
              <a:t>		         	</a:t>
            </a:r>
            <a:r>
              <a:rPr lang="fr-CA" sz="2100" dirty="0" smtClean="0">
                <a:solidFill>
                  <a:srgbClr val="002060"/>
                </a:solidFill>
                <a:latin typeface="Arial" panose="020B0604020202020204" pitchFamily="34" charset="0"/>
                <a:cs typeface="Arial" panose="020B0604020202020204" pitchFamily="34" charset="0"/>
              </a:rPr>
              <a:t>		13.9</a:t>
            </a:r>
            <a:r>
              <a:rPr lang="fr-CA" sz="2100" dirty="0">
                <a:solidFill>
                  <a:srgbClr val="002060"/>
                </a:solidFill>
                <a:latin typeface="Arial" panose="020B0604020202020204" pitchFamily="34" charset="0"/>
                <a:cs typeface="Arial" panose="020B0604020202020204" pitchFamily="34" charset="0"/>
              </a:rPr>
              <a:t>%</a:t>
            </a:r>
          </a:p>
          <a:p>
            <a:endParaRPr lang="fr-CA" sz="2100" dirty="0">
              <a:solidFill>
                <a:srgbClr val="002060"/>
              </a:solidFill>
              <a:latin typeface="Arial" panose="020B0604020202020204" pitchFamily="34" charset="0"/>
              <a:cs typeface="Arial" panose="020B0604020202020204" pitchFamily="34" charset="0"/>
            </a:endParaRPr>
          </a:p>
          <a:p>
            <a:r>
              <a:rPr lang="fr-CA" sz="2100" dirty="0" err="1" smtClean="0">
                <a:solidFill>
                  <a:srgbClr val="002060"/>
                </a:solidFill>
                <a:latin typeface="Arial" panose="020B0604020202020204" pitchFamily="34" charset="0"/>
                <a:cs typeface="Arial" panose="020B0604020202020204" pitchFamily="34" charset="0"/>
              </a:rPr>
              <a:t>Medication</a:t>
            </a:r>
            <a:r>
              <a:rPr lang="fr-CA" sz="2100" dirty="0" smtClean="0">
                <a:solidFill>
                  <a:srgbClr val="002060"/>
                </a:solidFill>
                <a:latin typeface="Arial" panose="020B0604020202020204" pitchFamily="34" charset="0"/>
                <a:cs typeface="Arial" panose="020B0604020202020204" pitchFamily="34" charset="0"/>
              </a:rPr>
              <a:t> opioïde d’autres personnes</a:t>
            </a:r>
            <a:r>
              <a:rPr lang="fr-CA" sz="2100" dirty="0">
                <a:solidFill>
                  <a:srgbClr val="002060"/>
                </a:solidFill>
                <a:latin typeface="Arial" panose="020B0604020202020204" pitchFamily="34" charset="0"/>
                <a:cs typeface="Arial" panose="020B0604020202020204" pitchFamily="34" charset="0"/>
              </a:rPr>
              <a:t>		</a:t>
            </a:r>
            <a:r>
              <a:rPr lang="fr-CA" sz="2100" dirty="0" smtClean="0">
                <a:solidFill>
                  <a:srgbClr val="002060"/>
                </a:solidFill>
                <a:latin typeface="Arial" panose="020B0604020202020204" pitchFamily="34" charset="0"/>
                <a:cs typeface="Arial" panose="020B0604020202020204" pitchFamily="34" charset="0"/>
              </a:rPr>
              <a:t>		14.4%</a:t>
            </a:r>
            <a:endParaRPr lang="fr-CA" sz="2100" dirty="0">
              <a:solidFill>
                <a:srgbClr val="002060"/>
              </a:solidFill>
              <a:latin typeface="Arial" panose="020B0604020202020204" pitchFamily="34" charset="0"/>
              <a:cs typeface="Arial" panose="020B0604020202020204" pitchFamily="34" charset="0"/>
            </a:endParaRPr>
          </a:p>
          <a:p>
            <a:r>
              <a:rPr lang="fr-CA" sz="2100" dirty="0">
                <a:solidFill>
                  <a:srgbClr val="002060"/>
                </a:solidFill>
                <a:latin typeface="Arial" panose="020B0604020202020204" pitchFamily="34" charset="0"/>
                <a:cs typeface="Arial" panose="020B0604020202020204" pitchFamily="34" charset="0"/>
              </a:rPr>
              <a:t>			</a:t>
            </a:r>
          </a:p>
          <a:p>
            <a:r>
              <a:rPr lang="fr-CA" sz="2100" dirty="0" smtClean="0">
                <a:solidFill>
                  <a:srgbClr val="002060"/>
                </a:solidFill>
                <a:latin typeface="Arial" panose="020B0604020202020204" pitchFamily="34" charset="0"/>
                <a:cs typeface="Arial" panose="020B0604020202020204" pitchFamily="34" charset="0"/>
              </a:rPr>
              <a:t>Utilisation d’alcool, cannabis ou autres drogues illicites	22.5</a:t>
            </a:r>
            <a:r>
              <a:rPr lang="fr-CA" sz="2100" dirty="0">
                <a:solidFill>
                  <a:srgbClr val="002060"/>
                </a:solidFill>
                <a:latin typeface="Arial" panose="020B0604020202020204" pitchFamily="34" charset="0"/>
                <a:cs typeface="Arial" panose="020B0604020202020204" pitchFamily="34" charset="0"/>
              </a:rPr>
              <a:t>%  </a:t>
            </a:r>
          </a:p>
          <a:p>
            <a:endParaRPr lang="fr-CA" sz="2100" dirty="0">
              <a:solidFill>
                <a:srgbClr val="002060"/>
              </a:solidFill>
              <a:latin typeface="Arial" panose="020B0604020202020204" pitchFamily="34" charset="0"/>
              <a:cs typeface="Arial" panose="020B0604020202020204" pitchFamily="34" charset="0"/>
            </a:endParaRPr>
          </a:p>
          <a:p>
            <a:r>
              <a:rPr lang="fr-CA" i="1" dirty="0">
                <a:solidFill>
                  <a:srgbClr val="002060"/>
                </a:solidFill>
                <a:latin typeface="Arial" panose="020B0604020202020204" pitchFamily="34" charset="0"/>
                <a:cs typeface="Arial" panose="020B0604020202020204" pitchFamily="34" charset="0"/>
              </a:rPr>
              <a:t>  </a:t>
            </a:r>
            <a:r>
              <a:rPr lang="fr-CA" sz="2100" dirty="0">
                <a:solidFill>
                  <a:srgbClr val="002060"/>
                </a:solidFill>
                <a:latin typeface="Arial" panose="020B0604020202020204" pitchFamily="34" charset="0"/>
                <a:cs typeface="Arial" panose="020B0604020202020204" pitchFamily="34" charset="0"/>
              </a:rPr>
              <a:t>            	</a:t>
            </a:r>
            <a:endParaRPr lang="fr-CA" sz="24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999626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18312" y="1373281"/>
            <a:ext cx="8674168" cy="4431983"/>
          </a:xfrm>
          <a:prstGeom prst="rect">
            <a:avLst/>
          </a:prstGeom>
          <a:noFill/>
        </p:spPr>
        <p:txBody>
          <a:bodyPr wrap="square" rtlCol="0">
            <a:spAutoFit/>
          </a:bodyPr>
          <a:lstStyle/>
          <a:p>
            <a:pPr algn="ctr"/>
            <a:r>
              <a:rPr lang="fr-CA" sz="2700" b="1" dirty="0" smtClean="0">
                <a:solidFill>
                  <a:srgbClr val="002060"/>
                </a:solidFill>
                <a:latin typeface="Arial" panose="020B0604020202020204" pitchFamily="34" charset="0"/>
                <a:cs typeface="Arial" panose="020B0604020202020204" pitchFamily="34" charset="0"/>
              </a:rPr>
              <a:t>Accès à des traitements pour la DCNC (N = 187)</a:t>
            </a:r>
          </a:p>
          <a:p>
            <a:endParaRPr lang="fr-CA" sz="3000" b="1" cap="all" dirty="0" smtClean="0">
              <a:solidFill>
                <a:srgbClr val="002060"/>
              </a:solidFill>
              <a:latin typeface="Arial" panose="020B0604020202020204" pitchFamily="34" charset="0"/>
              <a:cs typeface="Arial" panose="020B0604020202020204" pitchFamily="34" charset="0"/>
            </a:endParaRPr>
          </a:p>
          <a:p>
            <a:pPr algn="ctr"/>
            <a:r>
              <a:rPr lang="fr-CA" sz="2400" dirty="0" smtClean="0">
                <a:solidFill>
                  <a:srgbClr val="002060"/>
                </a:solidFill>
                <a:latin typeface="Arial" panose="020B0604020202020204" pitchFamily="34" charset="0"/>
                <a:cs typeface="Arial" panose="020B0604020202020204" pitchFamily="34" charset="0"/>
              </a:rPr>
              <a:t>Visite chez un médecin au cours des 3 derniers mois</a:t>
            </a:r>
            <a:endParaRPr lang="fr-CA" sz="2400" dirty="0">
              <a:solidFill>
                <a:srgbClr val="002060"/>
              </a:solidFill>
              <a:latin typeface="Arial" panose="020B0604020202020204" pitchFamily="34" charset="0"/>
              <a:cs typeface="Arial" panose="020B0604020202020204" pitchFamily="34" charset="0"/>
            </a:endParaRPr>
          </a:p>
          <a:p>
            <a:pPr algn="ctr"/>
            <a:r>
              <a:rPr lang="fr-CA" sz="2400" dirty="0">
                <a:solidFill>
                  <a:srgbClr val="002060"/>
                </a:solidFill>
                <a:latin typeface="Arial" panose="020B0604020202020204" pitchFamily="34" charset="0"/>
                <a:cs typeface="Arial" panose="020B0604020202020204" pitchFamily="34" charset="0"/>
              </a:rPr>
              <a:t>20.9</a:t>
            </a:r>
            <a:r>
              <a:rPr lang="fr-CA" sz="2400" dirty="0" smtClean="0">
                <a:solidFill>
                  <a:srgbClr val="002060"/>
                </a:solidFill>
                <a:latin typeface="Arial" panose="020B0604020202020204" pitchFamily="34" charset="0"/>
                <a:cs typeface="Arial" panose="020B0604020202020204" pitchFamily="34" charset="0"/>
              </a:rPr>
              <a:t>%</a:t>
            </a:r>
          </a:p>
          <a:p>
            <a:pPr algn="ctr"/>
            <a:r>
              <a:rPr lang="fr-CA" sz="4050" dirty="0" smtClean="0">
                <a:solidFill>
                  <a:srgbClr val="C00000"/>
                </a:solidFill>
                <a:latin typeface="Arial" panose="020B0604020202020204" pitchFamily="34" charset="0"/>
                <a:cs typeface="Arial" panose="020B0604020202020204" pitchFamily="34" charset="0"/>
              </a:rPr>
              <a:t>↓</a:t>
            </a:r>
            <a:endParaRPr lang="fr-CA" sz="2400" dirty="0">
              <a:solidFill>
                <a:srgbClr val="002060"/>
              </a:solidFill>
              <a:latin typeface="Arial" panose="020B0604020202020204" pitchFamily="34" charset="0"/>
              <a:cs typeface="Arial" panose="020B0604020202020204" pitchFamily="34" charset="0"/>
            </a:endParaRPr>
          </a:p>
          <a:p>
            <a:pPr algn="ctr"/>
            <a:r>
              <a:rPr lang="fr-CA" sz="2400" dirty="0" smtClean="0">
                <a:solidFill>
                  <a:srgbClr val="002060"/>
                </a:solidFill>
                <a:latin typeface="Arial" panose="020B0604020202020204" pitchFamily="34" charset="0"/>
                <a:cs typeface="Arial" panose="020B0604020202020204" pitchFamily="34" charset="0"/>
              </a:rPr>
              <a:t>Demande de prescription pour la douleur</a:t>
            </a:r>
            <a:endParaRPr lang="fr-CA" sz="2400" dirty="0">
              <a:solidFill>
                <a:srgbClr val="002060"/>
              </a:solidFill>
              <a:latin typeface="Arial" panose="020B0604020202020204" pitchFamily="34" charset="0"/>
              <a:cs typeface="Arial" panose="020B0604020202020204" pitchFamily="34" charset="0"/>
            </a:endParaRPr>
          </a:p>
          <a:p>
            <a:pPr algn="ctr"/>
            <a:r>
              <a:rPr lang="fr-CA" sz="2400" dirty="0">
                <a:solidFill>
                  <a:srgbClr val="002060"/>
                </a:solidFill>
                <a:latin typeface="Arial" panose="020B0604020202020204" pitchFamily="34" charset="0"/>
                <a:cs typeface="Arial" panose="020B0604020202020204" pitchFamily="34" charset="0"/>
              </a:rPr>
              <a:t>    </a:t>
            </a:r>
            <a:r>
              <a:rPr lang="fr-CA" sz="2400" dirty="0" smtClean="0">
                <a:solidFill>
                  <a:srgbClr val="002060"/>
                </a:solidFill>
                <a:latin typeface="Arial" panose="020B0604020202020204" pitchFamily="34" charset="0"/>
                <a:cs typeface="Arial" panose="020B0604020202020204" pitchFamily="34" charset="0"/>
              </a:rPr>
              <a:t>  61.5</a:t>
            </a:r>
            <a:r>
              <a:rPr lang="fr-CA" sz="2400" dirty="0">
                <a:solidFill>
                  <a:srgbClr val="002060"/>
                </a:solidFill>
                <a:latin typeface="Arial" panose="020B0604020202020204" pitchFamily="34" charset="0"/>
                <a:cs typeface="Arial" panose="020B0604020202020204" pitchFamily="34" charset="0"/>
              </a:rPr>
              <a:t>%	</a:t>
            </a:r>
          </a:p>
          <a:p>
            <a:r>
              <a:rPr lang="fr-CA" sz="4050" dirty="0">
                <a:solidFill>
                  <a:srgbClr val="C00000"/>
                </a:solidFill>
                <a:latin typeface="Arial" panose="020B0604020202020204" pitchFamily="34" charset="0"/>
                <a:cs typeface="Arial" panose="020B0604020202020204" pitchFamily="34" charset="0"/>
              </a:rPr>
              <a:t>                             </a:t>
            </a:r>
            <a:r>
              <a:rPr lang="fr-CA" sz="4050" dirty="0" smtClean="0">
                <a:solidFill>
                  <a:srgbClr val="C00000"/>
                </a:solidFill>
                <a:latin typeface="Arial" panose="020B0604020202020204" pitchFamily="34" charset="0"/>
                <a:cs typeface="Arial" panose="020B0604020202020204" pitchFamily="34" charset="0"/>
              </a:rPr>
              <a:t>↓</a:t>
            </a:r>
            <a:endParaRPr lang="fr-CA" sz="4050" dirty="0">
              <a:solidFill>
                <a:srgbClr val="C00000"/>
              </a:solidFill>
              <a:latin typeface="Arial" panose="020B0604020202020204" pitchFamily="34" charset="0"/>
              <a:cs typeface="Arial" panose="020B0604020202020204" pitchFamily="34" charset="0"/>
            </a:endParaRPr>
          </a:p>
          <a:p>
            <a:pPr algn="ctr"/>
            <a:r>
              <a:rPr lang="fr-CA" sz="2400" dirty="0" smtClean="0">
                <a:solidFill>
                  <a:srgbClr val="002060"/>
                </a:solidFill>
                <a:latin typeface="Arial" panose="020B0604020202020204" pitchFamily="34" charset="0"/>
                <a:cs typeface="Arial" panose="020B0604020202020204" pitchFamily="34" charset="0"/>
              </a:rPr>
              <a:t>Refus</a:t>
            </a:r>
            <a:endParaRPr lang="fr-CA" sz="2400" dirty="0">
              <a:solidFill>
                <a:srgbClr val="002060"/>
              </a:solidFill>
              <a:latin typeface="Arial" panose="020B0604020202020204" pitchFamily="34" charset="0"/>
              <a:cs typeface="Arial" panose="020B0604020202020204" pitchFamily="34" charset="0"/>
            </a:endParaRPr>
          </a:p>
          <a:p>
            <a:pPr algn="ctr"/>
            <a:r>
              <a:rPr lang="fr-CA" sz="2400" dirty="0">
                <a:solidFill>
                  <a:srgbClr val="002060"/>
                </a:solidFill>
                <a:latin typeface="Arial" panose="020B0604020202020204" pitchFamily="34" charset="0"/>
                <a:cs typeface="Arial" panose="020B0604020202020204" pitchFamily="34" charset="0"/>
              </a:rPr>
              <a:t>                                   </a:t>
            </a:r>
            <a:r>
              <a:rPr lang="fr-CA" sz="2400" dirty="0" smtClean="0">
                <a:solidFill>
                  <a:srgbClr val="002060"/>
                </a:solidFill>
                <a:latin typeface="Arial" panose="020B0604020202020204" pitchFamily="34" charset="0"/>
                <a:cs typeface="Arial" panose="020B0604020202020204" pitchFamily="34" charset="0"/>
              </a:rPr>
              <a:t>    </a:t>
            </a:r>
            <a:r>
              <a:rPr lang="fr-CA" sz="2400" dirty="0" smtClean="0">
                <a:solidFill>
                  <a:srgbClr val="C00000"/>
                </a:solidFill>
                <a:latin typeface="Arial" panose="020B0604020202020204" pitchFamily="34" charset="0"/>
                <a:cs typeface="Arial" panose="020B0604020202020204" pitchFamily="34" charset="0"/>
              </a:rPr>
              <a:t>29.2</a:t>
            </a:r>
            <a:r>
              <a:rPr lang="fr-CA" sz="2400" dirty="0">
                <a:solidFill>
                  <a:srgbClr val="C00000"/>
                </a:solidFill>
                <a:latin typeface="Arial" panose="020B0604020202020204" pitchFamily="34" charset="0"/>
                <a:cs typeface="Arial" panose="020B0604020202020204" pitchFamily="34" charset="0"/>
              </a:rPr>
              <a:t>%</a:t>
            </a:r>
            <a:r>
              <a:rPr lang="fr-CA" sz="2400" dirty="0">
                <a:solidFill>
                  <a:srgbClr val="002060"/>
                </a:solidFill>
                <a:latin typeface="Arial" panose="020B0604020202020204" pitchFamily="34" charset="0"/>
                <a:cs typeface="Arial" panose="020B0604020202020204" pitchFamily="34" charset="0"/>
              </a:rPr>
              <a:t>	</a:t>
            </a:r>
            <a:r>
              <a:rPr lang="fr-CA" sz="2100" dirty="0">
                <a:solidFill>
                  <a:srgbClr val="002060"/>
                </a:solidFill>
                <a:latin typeface="Arial" panose="020B0604020202020204" pitchFamily="34" charset="0"/>
                <a:cs typeface="Arial" panose="020B0604020202020204" pitchFamily="34" charset="0"/>
              </a:rPr>
              <a:t>	                	</a:t>
            </a:r>
            <a:endParaRPr lang="fr-CA" sz="2400" b="1" dirty="0">
              <a:solidFill>
                <a:srgbClr val="002060"/>
              </a:solidFill>
              <a:latin typeface="Arial" panose="020B0604020202020204" pitchFamily="34" charset="0"/>
              <a:cs typeface="Arial" panose="020B0604020202020204" pitchFamily="34" charset="0"/>
            </a:endParaRPr>
          </a:p>
        </p:txBody>
      </p:sp>
      <p:sp>
        <p:nvSpPr>
          <p:cNvPr id="7" name="Rectangle 6"/>
          <p:cNvSpPr/>
          <p:nvPr/>
        </p:nvSpPr>
        <p:spPr>
          <a:xfrm>
            <a:off x="4323550" y="1614914"/>
            <a:ext cx="444352" cy="715581"/>
          </a:xfrm>
          <a:prstGeom prst="rect">
            <a:avLst/>
          </a:prstGeom>
        </p:spPr>
        <p:txBody>
          <a:bodyPr wrap="none">
            <a:spAutoFit/>
          </a:bodyPr>
          <a:lstStyle/>
          <a:p>
            <a:pPr lvl="0" algn="ctr"/>
            <a:r>
              <a:rPr lang="fr-CA" sz="4050" dirty="0">
                <a:solidFill>
                  <a:srgbClr val="C0000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6987505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1" y="548680"/>
            <a:ext cx="8964488" cy="1107996"/>
          </a:xfrm>
          <a:prstGeom prst="rect">
            <a:avLst/>
          </a:prstGeom>
          <a:noFill/>
        </p:spPr>
        <p:txBody>
          <a:bodyPr wrap="square" rtlCol="0">
            <a:spAutoFit/>
          </a:bodyPr>
          <a:lstStyle/>
          <a:p>
            <a:pPr algn="ctr"/>
            <a:r>
              <a:rPr lang="fr-CA" sz="3300" b="1" dirty="0" smtClean="0">
                <a:solidFill>
                  <a:srgbClr val="002060"/>
                </a:solidFill>
                <a:latin typeface="Arial" panose="020B0604020202020204" pitchFamily="34" charset="0"/>
                <a:cs typeface="Arial" panose="020B0604020202020204" pitchFamily="34" charset="0"/>
              </a:rPr>
              <a:t>FACTEURS ASSOCIÉS À LA PRÉSENCE DE DCNC CHEZ LES PUD</a:t>
            </a:r>
            <a:endParaRPr lang="fr-CA" sz="3300" b="1" dirty="0">
              <a:solidFill>
                <a:srgbClr val="002060"/>
              </a:solidFill>
              <a:latin typeface="Arial" panose="020B0604020202020204" pitchFamily="34" charset="0"/>
              <a:cs typeface="Arial" panose="020B0604020202020204" pitchFamily="34" charset="0"/>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478173" y="2372395"/>
            <a:ext cx="8181506" cy="3000821"/>
          </a:xfrm>
          <a:prstGeom prst="rect">
            <a:avLst/>
          </a:prstGeom>
          <a:noFill/>
        </p:spPr>
        <p:txBody>
          <a:bodyPr wrap="square" rtlCol="0">
            <a:spAutoFit/>
          </a:bodyPr>
          <a:lstStyle/>
          <a:p>
            <a:pPr marL="257175" indent="-257175">
              <a:buFont typeface="Wingdings" panose="05000000000000000000" pitchFamily="2" charset="2"/>
              <a:buChar char="§"/>
            </a:pPr>
            <a:r>
              <a:rPr lang="fr-CA" sz="2100" dirty="0" smtClean="0">
                <a:solidFill>
                  <a:srgbClr val="002060"/>
                </a:solidFill>
                <a:latin typeface="Arial" panose="020B0604020202020204" pitchFamily="34" charset="0"/>
                <a:cs typeface="Arial" panose="020B0604020202020204" pitchFamily="34" charset="0"/>
              </a:rPr>
              <a:t>&gt; 45 ans (OR: 1.8, p = .006)</a:t>
            </a:r>
            <a:endParaRPr lang="fr-CA" sz="21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endParaRPr lang="fr-CA" sz="21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r>
              <a:rPr lang="fr-CA" sz="2100" dirty="0" smtClean="0">
                <a:solidFill>
                  <a:srgbClr val="002060"/>
                </a:solidFill>
                <a:latin typeface="Arial" panose="020B0604020202020204" pitchFamily="34" charset="0"/>
                <a:cs typeface="Arial" panose="020B0604020202020204" pitchFamily="34" charset="0"/>
              </a:rPr>
              <a:t>Être un homme </a:t>
            </a:r>
            <a:r>
              <a:rPr lang="fr-CA" sz="2100" dirty="0">
                <a:solidFill>
                  <a:srgbClr val="002060"/>
                </a:solidFill>
                <a:latin typeface="Arial" panose="020B0604020202020204" pitchFamily="34" charset="0"/>
                <a:cs typeface="Arial" panose="020B0604020202020204" pitchFamily="34" charset="0"/>
              </a:rPr>
              <a:t>(OR: </a:t>
            </a:r>
            <a:r>
              <a:rPr lang="fr-CA" sz="2100" dirty="0" smtClean="0">
                <a:solidFill>
                  <a:srgbClr val="002060"/>
                </a:solidFill>
                <a:latin typeface="Arial" panose="020B0604020202020204" pitchFamily="34" charset="0"/>
                <a:cs typeface="Arial" panose="020B0604020202020204" pitchFamily="34" charset="0"/>
              </a:rPr>
              <a:t>2.3, </a:t>
            </a:r>
            <a:r>
              <a:rPr lang="fr-CA" sz="2100" dirty="0">
                <a:solidFill>
                  <a:srgbClr val="002060"/>
                </a:solidFill>
                <a:latin typeface="Arial" panose="020B0604020202020204" pitchFamily="34" charset="0"/>
                <a:cs typeface="Arial" panose="020B0604020202020204" pitchFamily="34" charset="0"/>
              </a:rPr>
              <a:t>p = .</a:t>
            </a:r>
            <a:r>
              <a:rPr lang="fr-CA" sz="2100" dirty="0" smtClean="0">
                <a:solidFill>
                  <a:srgbClr val="002060"/>
                </a:solidFill>
                <a:latin typeface="Arial" panose="020B0604020202020204" pitchFamily="34" charset="0"/>
                <a:cs typeface="Arial" panose="020B0604020202020204" pitchFamily="34" charset="0"/>
              </a:rPr>
              <a:t>008)</a:t>
            </a:r>
            <a:endParaRPr lang="fr-CA" sz="2100" dirty="0">
              <a:solidFill>
                <a:srgbClr val="002060"/>
              </a:solidFill>
              <a:latin typeface="Arial" panose="020B0604020202020204" pitchFamily="34" charset="0"/>
              <a:cs typeface="Arial" panose="020B0604020202020204" pitchFamily="34" charset="0"/>
            </a:endParaRPr>
          </a:p>
          <a:p>
            <a:endParaRPr lang="fr-CA" sz="21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r>
              <a:rPr lang="fr-CA" sz="2100" dirty="0" smtClean="0">
                <a:solidFill>
                  <a:srgbClr val="002060"/>
                </a:solidFill>
                <a:latin typeface="Arial" panose="020B0604020202020204" pitchFamily="34" charset="0"/>
                <a:cs typeface="Arial" panose="020B0604020202020204" pitchFamily="34" charset="0"/>
              </a:rPr>
              <a:t>Moins bonne condition de santé </a:t>
            </a:r>
            <a:r>
              <a:rPr lang="fr-CA" sz="2100" dirty="0">
                <a:solidFill>
                  <a:srgbClr val="002060"/>
                </a:solidFill>
                <a:latin typeface="Arial" panose="020B0604020202020204" pitchFamily="34" charset="0"/>
                <a:cs typeface="Arial" panose="020B0604020202020204" pitchFamily="34" charset="0"/>
              </a:rPr>
              <a:t>(OR: </a:t>
            </a:r>
            <a:r>
              <a:rPr lang="fr-CA" sz="2100" dirty="0" smtClean="0">
                <a:solidFill>
                  <a:srgbClr val="002060"/>
                </a:solidFill>
                <a:latin typeface="Arial" panose="020B0604020202020204" pitchFamily="34" charset="0"/>
                <a:cs typeface="Arial" panose="020B0604020202020204" pitchFamily="34" charset="0"/>
              </a:rPr>
              <a:t>1.9, </a:t>
            </a:r>
            <a:r>
              <a:rPr lang="fr-CA" sz="2100" dirty="0">
                <a:solidFill>
                  <a:srgbClr val="002060"/>
                </a:solidFill>
                <a:latin typeface="Arial" panose="020B0604020202020204" pitchFamily="34" charset="0"/>
                <a:cs typeface="Arial" panose="020B0604020202020204" pitchFamily="34" charset="0"/>
              </a:rPr>
              <a:t>p = .</a:t>
            </a:r>
            <a:r>
              <a:rPr lang="fr-CA" sz="2100" dirty="0" smtClean="0">
                <a:solidFill>
                  <a:srgbClr val="002060"/>
                </a:solidFill>
                <a:latin typeface="Arial" panose="020B0604020202020204" pitchFamily="34" charset="0"/>
                <a:cs typeface="Arial" panose="020B0604020202020204" pitchFamily="34" charset="0"/>
              </a:rPr>
              <a:t>003)</a:t>
            </a:r>
          </a:p>
          <a:p>
            <a:pPr marL="257175" indent="-257175">
              <a:buFont typeface="Wingdings" panose="05000000000000000000" pitchFamily="2" charset="2"/>
              <a:buChar char="§"/>
            </a:pPr>
            <a:endParaRPr lang="fr-CA" sz="21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r>
              <a:rPr lang="fr-CA" sz="2100" dirty="0" smtClean="0">
                <a:solidFill>
                  <a:srgbClr val="002060"/>
                </a:solidFill>
                <a:latin typeface="Arial" panose="020B0604020202020204" pitchFamily="34" charset="0"/>
                <a:cs typeface="Arial" panose="020B0604020202020204" pitchFamily="34" charset="0"/>
              </a:rPr>
              <a:t>Détresse psychologique modérée à sévère (OR</a:t>
            </a:r>
            <a:r>
              <a:rPr lang="fr-CA" sz="2100" dirty="0">
                <a:solidFill>
                  <a:srgbClr val="002060"/>
                </a:solidFill>
                <a:latin typeface="Arial" panose="020B0604020202020204" pitchFamily="34" charset="0"/>
                <a:cs typeface="Arial" panose="020B0604020202020204" pitchFamily="34" charset="0"/>
              </a:rPr>
              <a:t>: </a:t>
            </a:r>
            <a:r>
              <a:rPr lang="fr-CA" sz="2100" dirty="0" smtClean="0">
                <a:solidFill>
                  <a:srgbClr val="002060"/>
                </a:solidFill>
                <a:latin typeface="Arial" panose="020B0604020202020204" pitchFamily="34" charset="0"/>
                <a:cs typeface="Arial" panose="020B0604020202020204" pitchFamily="34" charset="0"/>
              </a:rPr>
              <a:t>2.9, </a:t>
            </a:r>
            <a:r>
              <a:rPr lang="fr-CA" sz="2100" dirty="0">
                <a:solidFill>
                  <a:srgbClr val="002060"/>
                </a:solidFill>
                <a:latin typeface="Arial" panose="020B0604020202020204" pitchFamily="34" charset="0"/>
                <a:cs typeface="Arial" panose="020B0604020202020204" pitchFamily="34" charset="0"/>
              </a:rPr>
              <a:t>p </a:t>
            </a:r>
            <a:r>
              <a:rPr lang="fr-CA" sz="2100" dirty="0" smtClean="0">
                <a:solidFill>
                  <a:srgbClr val="002060"/>
                </a:solidFill>
                <a:latin typeface="Arial" panose="020B0604020202020204" pitchFamily="34" charset="0"/>
                <a:cs typeface="Arial" panose="020B0604020202020204" pitchFamily="34" charset="0"/>
              </a:rPr>
              <a:t>&lt; </a:t>
            </a:r>
            <a:r>
              <a:rPr lang="fr-CA" sz="2100" dirty="0">
                <a:solidFill>
                  <a:srgbClr val="002060"/>
                </a:solidFill>
                <a:latin typeface="Arial" panose="020B0604020202020204" pitchFamily="34" charset="0"/>
                <a:cs typeface="Arial" panose="020B0604020202020204" pitchFamily="34" charset="0"/>
              </a:rPr>
              <a:t>.</a:t>
            </a:r>
            <a:r>
              <a:rPr lang="fr-CA" sz="2100" dirty="0" smtClean="0">
                <a:solidFill>
                  <a:srgbClr val="002060"/>
                </a:solidFill>
                <a:latin typeface="Arial" panose="020B0604020202020204" pitchFamily="34" charset="0"/>
                <a:cs typeface="Arial" panose="020B0604020202020204" pitchFamily="34" charset="0"/>
              </a:rPr>
              <a:t>001)</a:t>
            </a:r>
          </a:p>
          <a:p>
            <a:pPr marL="257175" indent="-257175">
              <a:buFont typeface="Wingdings" panose="05000000000000000000" pitchFamily="2" charset="2"/>
              <a:buChar char="§"/>
            </a:pPr>
            <a:endParaRPr lang="fr-CA" sz="21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r>
              <a:rPr lang="fr-CA" sz="2100" dirty="0" smtClean="0">
                <a:solidFill>
                  <a:srgbClr val="002060"/>
                </a:solidFill>
                <a:latin typeface="Arial" panose="020B0604020202020204" pitchFamily="34" charset="0"/>
                <a:cs typeface="Arial" panose="020B0604020202020204" pitchFamily="34" charset="0"/>
              </a:rPr>
              <a:t>Utilisation moins fréquente de cocaïne (OR: 0.5, p = .002)</a:t>
            </a:r>
            <a:endParaRPr lang="fr-CA" sz="2100" dirty="0">
              <a:solidFill>
                <a:srgbClr val="002060"/>
              </a:solidFill>
              <a:latin typeface="Arial" panose="020B0604020202020204" pitchFamily="34" charset="0"/>
              <a:cs typeface="Arial" panose="020B0604020202020204" pitchFamily="34" charset="0"/>
              <a:sym typeface="Symbol"/>
            </a:endParaRPr>
          </a:p>
        </p:txBody>
      </p:sp>
    </p:spTree>
    <p:extLst>
      <p:ext uri="{BB962C8B-B14F-4D97-AF65-F5344CB8AC3E}">
        <p14:creationId xmlns:p14="http://schemas.microsoft.com/office/powerpoint/2010/main" val="2925682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solidFill>
                <a:srgbClr val="002060"/>
              </a:solidFill>
            </a:endParaRPr>
          </a:p>
        </p:txBody>
      </p:sp>
      <p:sp>
        <p:nvSpPr>
          <p:cNvPr id="7" name="Rectangle 6"/>
          <p:cNvSpPr/>
          <p:nvPr/>
        </p:nvSpPr>
        <p:spPr>
          <a:xfrm>
            <a:off x="107950" y="548680"/>
            <a:ext cx="8964613" cy="2739211"/>
          </a:xfrm>
          <a:prstGeom prst="rect">
            <a:avLst/>
          </a:prstGeom>
        </p:spPr>
        <p:txBody>
          <a:bodyPr>
            <a:spAutoFit/>
          </a:bodyPr>
          <a:lstStyle/>
          <a:p>
            <a:pPr algn="ctr" eaLnBrk="1" hangingPunct="1">
              <a:spcBef>
                <a:spcPts val="0"/>
              </a:spcBef>
              <a:defRPr/>
            </a:pPr>
            <a:r>
              <a:rPr lang="fr-FR" sz="3200" b="1" dirty="0" smtClean="0">
                <a:solidFill>
                  <a:srgbClr val="002060"/>
                </a:solidFill>
              </a:rPr>
              <a:t>Fardeau économique de la DCNC</a:t>
            </a:r>
          </a:p>
          <a:p>
            <a:pPr algn="ctr" eaLnBrk="1" hangingPunct="1">
              <a:spcBef>
                <a:spcPts val="0"/>
              </a:spcBef>
              <a:defRPr/>
            </a:pPr>
            <a:r>
              <a:rPr lang="fr-FR" sz="2400" b="1" dirty="0" smtClean="0">
                <a:solidFill>
                  <a:srgbClr val="002060"/>
                </a:solidFill>
              </a:rPr>
              <a:t>(coûts en soins de santé et perte de productivité)</a:t>
            </a:r>
          </a:p>
          <a:p>
            <a:pPr algn="ctr" eaLnBrk="1" hangingPunct="1">
              <a:spcBef>
                <a:spcPts val="0"/>
              </a:spcBef>
              <a:defRPr/>
            </a:pPr>
            <a:endParaRPr lang="fr-FR" sz="2000" dirty="0">
              <a:solidFill>
                <a:srgbClr val="002060"/>
              </a:solidFill>
            </a:endParaRPr>
          </a:p>
          <a:p>
            <a:pPr marL="541338" eaLnBrk="1" hangingPunct="1">
              <a:spcBef>
                <a:spcPts val="0"/>
              </a:spcBef>
              <a:defRPr/>
            </a:pPr>
            <a:endParaRPr lang="fr-FR" sz="2400" dirty="0" smtClean="0">
              <a:solidFill>
                <a:srgbClr val="002060"/>
              </a:solidFill>
              <a:sym typeface="Symbol"/>
            </a:endParaRPr>
          </a:p>
          <a:p>
            <a:pPr marL="541338" eaLnBrk="1" hangingPunct="1">
              <a:spcBef>
                <a:spcPts val="0"/>
              </a:spcBef>
              <a:defRPr/>
            </a:pPr>
            <a:r>
              <a:rPr lang="fr-FR" sz="2400" dirty="0" smtClean="0">
                <a:solidFill>
                  <a:srgbClr val="002060"/>
                </a:solidFill>
                <a:sym typeface="Symbol"/>
              </a:rPr>
              <a:t>Environ 600 milliards US &gt; que les coûts des maladies cardiovasculaires, du cancer et du diabète </a:t>
            </a:r>
            <a:r>
              <a:rPr lang="fr-FR" sz="1600" i="1" dirty="0" smtClean="0">
                <a:solidFill>
                  <a:srgbClr val="002060"/>
                </a:solidFill>
                <a:sym typeface="Symbol"/>
              </a:rPr>
              <a:t>(</a:t>
            </a:r>
            <a:r>
              <a:rPr lang="fr-FR" sz="1600" i="1" dirty="0" err="1" smtClean="0">
                <a:solidFill>
                  <a:srgbClr val="002060"/>
                </a:solidFill>
                <a:sym typeface="Symbol"/>
              </a:rPr>
              <a:t>Gaskin</a:t>
            </a:r>
            <a:r>
              <a:rPr lang="fr-FR" sz="1600" i="1" dirty="0" smtClean="0">
                <a:solidFill>
                  <a:srgbClr val="002060"/>
                </a:solidFill>
                <a:sym typeface="Symbol"/>
              </a:rPr>
              <a:t> &amp; Richard 2012)</a:t>
            </a:r>
            <a:endParaRPr lang="fr-FR" sz="2400" dirty="0" smtClean="0">
              <a:solidFill>
                <a:srgbClr val="002060"/>
              </a:solidFill>
              <a:sym typeface="Symbol"/>
            </a:endParaRPr>
          </a:p>
          <a:p>
            <a:pPr marL="541338" eaLnBrk="1" hangingPunct="1">
              <a:spcBef>
                <a:spcPts val="0"/>
              </a:spcBef>
              <a:defRPr/>
            </a:pPr>
            <a:endParaRPr lang="fr-FR" sz="2400" dirty="0">
              <a:solidFill>
                <a:srgbClr val="002060"/>
              </a:solidFill>
              <a:sym typeface="Symbol"/>
            </a:endParaRPr>
          </a:p>
        </p:txBody>
      </p:sp>
      <p:sp>
        <p:nvSpPr>
          <p:cNvPr id="5" name="Rectangle 4"/>
          <p:cNvSpPr/>
          <p:nvPr/>
        </p:nvSpPr>
        <p:spPr>
          <a:xfrm>
            <a:off x="107504" y="3363376"/>
            <a:ext cx="8964613" cy="3231654"/>
          </a:xfrm>
          <a:prstGeom prst="rect">
            <a:avLst/>
          </a:prstGeom>
        </p:spPr>
        <p:txBody>
          <a:bodyPr>
            <a:spAutoFit/>
          </a:bodyPr>
          <a:lstStyle/>
          <a:p>
            <a:pPr marL="355600" algn="ctr" eaLnBrk="1" hangingPunct="1">
              <a:spcBef>
                <a:spcPts val="0"/>
              </a:spcBef>
              <a:defRPr/>
            </a:pPr>
            <a:r>
              <a:rPr lang="fr-FR" sz="3000" b="1" dirty="0" smtClean="0">
                <a:solidFill>
                  <a:srgbClr val="002060"/>
                </a:solidFill>
                <a:sym typeface="Symbol"/>
              </a:rPr>
              <a:t>Financement de la recherche sur la douleur au Canada</a:t>
            </a:r>
            <a:endParaRPr lang="fr-FR" sz="3000" b="1" dirty="0">
              <a:solidFill>
                <a:srgbClr val="002060"/>
              </a:solidFill>
              <a:sym typeface="Symbol"/>
            </a:endParaRPr>
          </a:p>
          <a:p>
            <a:pPr marL="355600" eaLnBrk="1" hangingPunct="1">
              <a:spcBef>
                <a:spcPts val="0"/>
              </a:spcBef>
              <a:defRPr/>
            </a:pPr>
            <a:endParaRPr lang="fr-FR" sz="2400" dirty="0" smtClean="0">
              <a:solidFill>
                <a:srgbClr val="002060"/>
              </a:solidFill>
              <a:sym typeface="Symbol"/>
            </a:endParaRPr>
          </a:p>
          <a:p>
            <a:pPr marL="698500" indent="-342900" eaLnBrk="1" hangingPunct="1">
              <a:spcBef>
                <a:spcPts val="0"/>
              </a:spcBef>
              <a:buFont typeface="Wingdings" panose="05000000000000000000" pitchFamily="2" charset="2"/>
              <a:buChar char="§"/>
              <a:defRPr/>
            </a:pPr>
            <a:r>
              <a:rPr lang="fr-FR" sz="2400" dirty="0" smtClean="0">
                <a:solidFill>
                  <a:srgbClr val="002060"/>
                </a:solidFill>
                <a:sym typeface="Symbol"/>
              </a:rPr>
              <a:t> IRSC &lt; 1% </a:t>
            </a:r>
          </a:p>
          <a:p>
            <a:pPr marL="698500" indent="-342900" eaLnBrk="1" hangingPunct="1">
              <a:spcBef>
                <a:spcPts val="0"/>
              </a:spcBef>
              <a:buFont typeface="Wingdings" panose="05000000000000000000" pitchFamily="2" charset="2"/>
              <a:buChar char="§"/>
              <a:defRPr/>
            </a:pPr>
            <a:endParaRPr lang="fr-FR" sz="2400" dirty="0">
              <a:solidFill>
                <a:srgbClr val="002060"/>
              </a:solidFill>
              <a:sym typeface="Symbol"/>
            </a:endParaRPr>
          </a:p>
          <a:p>
            <a:pPr marL="698500" indent="-342900" eaLnBrk="1" hangingPunct="1">
              <a:spcBef>
                <a:spcPts val="0"/>
              </a:spcBef>
              <a:buFont typeface="Wingdings" panose="05000000000000000000" pitchFamily="2" charset="2"/>
              <a:buChar char="§"/>
              <a:defRPr/>
            </a:pPr>
            <a:r>
              <a:rPr lang="fr-FR" sz="2400" dirty="0" smtClean="0">
                <a:solidFill>
                  <a:srgbClr val="002060"/>
                </a:solidFill>
                <a:sym typeface="Symbol"/>
              </a:rPr>
              <a:t>Financement total de la recherche en santé   0,25%       </a:t>
            </a:r>
            <a:r>
              <a:rPr lang="fr-FR" sz="1600" i="1" dirty="0" smtClean="0">
                <a:solidFill>
                  <a:srgbClr val="002060"/>
                </a:solidFill>
                <a:sym typeface="Symbol"/>
              </a:rPr>
              <a:t>(Lynch et al 2009)</a:t>
            </a:r>
            <a:endParaRPr lang="fr-FR" sz="2400" dirty="0" smtClean="0">
              <a:solidFill>
                <a:srgbClr val="002060"/>
              </a:solidFill>
              <a:sym typeface="Symbol"/>
            </a:endParaRPr>
          </a:p>
          <a:p>
            <a:pPr marL="541338" eaLnBrk="1" hangingPunct="1">
              <a:spcBef>
                <a:spcPts val="0"/>
              </a:spcBef>
              <a:defRPr/>
            </a:pPr>
            <a:endParaRPr lang="fr-FR" sz="2400" dirty="0">
              <a:solidFill>
                <a:srgbClr val="002060"/>
              </a:solidFill>
              <a:sym typeface="Symbol"/>
            </a:endParaRPr>
          </a:p>
        </p:txBody>
      </p:sp>
    </p:spTree>
    <p:extLst>
      <p:ext uri="{BB962C8B-B14F-4D97-AF65-F5344CB8AC3E}">
        <p14:creationId xmlns:p14="http://schemas.microsoft.com/office/powerpoint/2010/main" val="16048816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1" y="548680"/>
            <a:ext cx="8964488" cy="600164"/>
          </a:xfrm>
          <a:prstGeom prst="rect">
            <a:avLst/>
          </a:prstGeom>
          <a:noFill/>
        </p:spPr>
        <p:txBody>
          <a:bodyPr wrap="square" rtlCol="0">
            <a:spAutoFit/>
          </a:bodyPr>
          <a:lstStyle/>
          <a:p>
            <a:pPr algn="ctr"/>
            <a:r>
              <a:rPr lang="fr-CA" sz="3300" b="1" dirty="0" smtClean="0">
                <a:solidFill>
                  <a:srgbClr val="002060"/>
                </a:solidFill>
                <a:latin typeface="Arial" panose="020B0604020202020204" pitchFamily="34" charset="0"/>
                <a:cs typeface="Arial" panose="020B0604020202020204" pitchFamily="34" charset="0"/>
              </a:rPr>
              <a:t>COLLECTE DES DONNÉES QUALITATIVES</a:t>
            </a:r>
            <a:endParaRPr lang="fr-CA" sz="3300" b="1" dirty="0">
              <a:solidFill>
                <a:srgbClr val="002060"/>
              </a:solidFill>
              <a:latin typeface="Arial" panose="020B0604020202020204" pitchFamily="34" charset="0"/>
              <a:cs typeface="Arial" panose="020B0604020202020204" pitchFamily="34" charset="0"/>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478173" y="1794296"/>
            <a:ext cx="8181506" cy="4154984"/>
          </a:xfrm>
          <a:prstGeom prst="rect">
            <a:avLst/>
          </a:prstGeom>
          <a:noFill/>
        </p:spPr>
        <p:txBody>
          <a:bodyPr wrap="square" rtlCol="0">
            <a:spAutoFit/>
          </a:bodyPr>
          <a:lstStyle/>
          <a:p>
            <a:pPr marL="257175" indent="-257175">
              <a:buFont typeface="Wingdings" panose="05000000000000000000" pitchFamily="2" charset="2"/>
              <a:buChar char="§"/>
            </a:pPr>
            <a:r>
              <a:rPr lang="fr-CA" sz="2400" dirty="0">
                <a:solidFill>
                  <a:srgbClr val="002060"/>
                </a:solidFill>
                <a:latin typeface="Arial" panose="020B0604020202020204" pitchFamily="34" charset="0"/>
                <a:cs typeface="Arial" panose="020B0604020202020204" pitchFamily="34" charset="0"/>
              </a:rPr>
              <a:t>Recrutement à Montréal dans 3 organismes communautaires en réduction de méfaits et parmi la Cohorte St-Luc</a:t>
            </a:r>
          </a:p>
          <a:p>
            <a:pPr marL="800100" lvl="1" indent="-342900">
              <a:buFont typeface="Wingdings" panose="05000000000000000000" pitchFamily="2" charset="2"/>
              <a:buChar char="ü"/>
            </a:pPr>
            <a:r>
              <a:rPr lang="fr-CA" sz="2400" dirty="0">
                <a:solidFill>
                  <a:srgbClr val="002060"/>
                </a:solidFill>
                <a:latin typeface="Arial" panose="020B0604020202020204" pitchFamily="34" charset="0"/>
                <a:cs typeface="Arial" panose="020B0604020202020204" pitchFamily="34" charset="0"/>
              </a:rPr>
              <a:t>Souffrir de DCNC depuis au moins 3 mois</a:t>
            </a:r>
          </a:p>
          <a:p>
            <a:pPr marL="800100" lvl="1" indent="-342900">
              <a:buFont typeface="Wingdings" panose="05000000000000000000" pitchFamily="2" charset="2"/>
              <a:buChar char="ü"/>
            </a:pPr>
            <a:r>
              <a:rPr lang="fr-CA" sz="2400" dirty="0">
                <a:solidFill>
                  <a:srgbClr val="002060"/>
                </a:solidFill>
                <a:latin typeface="Arial" panose="020B0604020202020204" pitchFamily="34" charset="0"/>
                <a:cs typeface="Arial" panose="020B0604020202020204" pitchFamily="34" charset="0"/>
              </a:rPr>
              <a:t>Consommer des opioïdes et/ou autres substances</a:t>
            </a:r>
          </a:p>
          <a:p>
            <a:pPr marL="257175" indent="-257175">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r>
              <a:rPr lang="fr-CA" sz="2400" dirty="0" smtClean="0">
                <a:solidFill>
                  <a:srgbClr val="002060"/>
                </a:solidFill>
                <a:latin typeface="Arial" panose="020B0604020202020204" pitchFamily="34" charset="0"/>
                <a:cs typeface="Arial" panose="020B0604020202020204" pitchFamily="34" charset="0"/>
              </a:rPr>
              <a:t>Entrevues approfondies avec des PUD souffrant de DCNC depuis au moins 3 mois </a:t>
            </a:r>
            <a:endParaRPr lang="fr-CA" sz="24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2761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1" y="548680"/>
            <a:ext cx="8964488" cy="600164"/>
          </a:xfrm>
          <a:prstGeom prst="rect">
            <a:avLst/>
          </a:prstGeom>
          <a:noFill/>
        </p:spPr>
        <p:txBody>
          <a:bodyPr wrap="square" rtlCol="0">
            <a:spAutoFit/>
          </a:bodyPr>
          <a:lstStyle/>
          <a:p>
            <a:pPr algn="ctr"/>
            <a:r>
              <a:rPr lang="fr-CA" sz="3300" b="1" dirty="0" smtClean="0">
                <a:solidFill>
                  <a:srgbClr val="002060"/>
                </a:solidFill>
                <a:latin typeface="Arial" panose="020B0604020202020204" pitchFamily="34" charset="0"/>
                <a:cs typeface="Arial" panose="020B0604020202020204" pitchFamily="34" charset="0"/>
              </a:rPr>
              <a:t>PARTICIPANTS</a:t>
            </a:r>
            <a:endParaRPr lang="fr-CA" sz="3300" b="1" dirty="0">
              <a:solidFill>
                <a:srgbClr val="002060"/>
              </a:solidFill>
              <a:latin typeface="Arial" panose="020B0604020202020204" pitchFamily="34" charset="0"/>
              <a:cs typeface="Arial" panose="020B0604020202020204" pitchFamily="34" charset="0"/>
            </a:endParaRPr>
          </a:p>
        </p:txBody>
      </p:sp>
      <p:sp>
        <p:nvSpPr>
          <p:cNvPr id="5" name="ZoneTexte 4">
            <a:extLst>
              <a:ext uri="{FF2B5EF4-FFF2-40B4-BE49-F238E27FC236}">
                <a16:creationId xmlns:a16="http://schemas.microsoft.com/office/drawing/2014/main" id="{2B91E5C5-1357-4F2B-AE77-F1A17CBB2B30}"/>
              </a:ext>
            </a:extLst>
          </p:cNvPr>
          <p:cNvSpPr txBox="1"/>
          <p:nvPr/>
        </p:nvSpPr>
        <p:spPr>
          <a:xfrm>
            <a:off x="478173" y="1794296"/>
            <a:ext cx="8181506" cy="4154984"/>
          </a:xfrm>
          <a:prstGeom prst="rect">
            <a:avLst/>
          </a:prstGeom>
          <a:noFill/>
        </p:spPr>
        <p:txBody>
          <a:bodyPr wrap="square" rtlCol="0">
            <a:spAutoFit/>
          </a:bodyPr>
          <a:lstStyle/>
          <a:p>
            <a:pPr marL="257175" indent="-257175">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r>
              <a:rPr lang="fr-CA" sz="2400" dirty="0">
                <a:solidFill>
                  <a:srgbClr val="002060"/>
                </a:solidFill>
                <a:latin typeface="Arial" panose="020B0604020202020204" pitchFamily="34" charset="0"/>
                <a:cs typeface="Arial" panose="020B0604020202020204" pitchFamily="34" charset="0"/>
              </a:rPr>
              <a:t>10 </a:t>
            </a:r>
            <a:r>
              <a:rPr lang="fr-CA" sz="2400" dirty="0" smtClean="0">
                <a:solidFill>
                  <a:srgbClr val="002060"/>
                </a:solidFill>
                <a:latin typeface="Arial" panose="020B0604020202020204" pitchFamily="34" charset="0"/>
                <a:cs typeface="Arial" panose="020B0604020202020204" pitchFamily="34" charset="0"/>
              </a:rPr>
              <a:t>femmes, </a:t>
            </a:r>
            <a:r>
              <a:rPr lang="fr-CA" sz="2400" dirty="0">
                <a:solidFill>
                  <a:srgbClr val="002060"/>
                </a:solidFill>
                <a:latin typeface="Arial" panose="020B0604020202020204" pitchFamily="34" charset="0"/>
                <a:cs typeface="Arial" panose="020B0604020202020204" pitchFamily="34" charset="0"/>
              </a:rPr>
              <a:t>15 </a:t>
            </a:r>
            <a:r>
              <a:rPr lang="fr-CA" sz="2400" dirty="0" smtClean="0">
                <a:solidFill>
                  <a:srgbClr val="002060"/>
                </a:solidFill>
                <a:latin typeface="Arial" panose="020B0604020202020204" pitchFamily="34" charset="0"/>
                <a:cs typeface="Arial" panose="020B0604020202020204" pitchFamily="34" charset="0"/>
              </a:rPr>
              <a:t>hommes âgés de 27 à 61 ans</a:t>
            </a:r>
          </a:p>
          <a:p>
            <a:pPr marL="257175" indent="-257175">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r>
              <a:rPr lang="fr-CA" sz="2400" dirty="0" err="1" smtClean="0">
                <a:solidFill>
                  <a:srgbClr val="002060"/>
                </a:solidFill>
                <a:latin typeface="Arial" panose="020B0604020202020204" pitchFamily="34" charset="0"/>
                <a:cs typeface="Arial" panose="020B0604020202020204" pitchFamily="34" charset="0"/>
              </a:rPr>
              <a:t>Polyconsommation</a:t>
            </a:r>
            <a:r>
              <a:rPr lang="fr-CA" sz="2400" dirty="0" smtClean="0">
                <a:solidFill>
                  <a:srgbClr val="002060"/>
                </a:solidFill>
                <a:latin typeface="Arial" panose="020B0604020202020204" pitchFamily="34" charset="0"/>
                <a:cs typeface="Arial" panose="020B0604020202020204" pitchFamily="34" charset="0"/>
              </a:rPr>
              <a:t> chez la plupart (cocaïne, crack, héroïne, opioïdes de rue, cannabis, alcool, </a:t>
            </a:r>
            <a:r>
              <a:rPr lang="fr-CA" sz="2400" dirty="0" err="1" smtClean="0">
                <a:solidFill>
                  <a:srgbClr val="002060"/>
                </a:solidFill>
                <a:latin typeface="Arial" panose="020B0604020202020204" pitchFamily="34" charset="0"/>
                <a:cs typeface="Arial" panose="020B0604020202020204" pitchFamily="34" charset="0"/>
              </a:rPr>
              <a:t>etc</a:t>
            </a:r>
            <a:r>
              <a:rPr lang="fr-CA" sz="2400" dirty="0" smtClean="0">
                <a:solidFill>
                  <a:srgbClr val="002060"/>
                </a:solidFill>
                <a:latin typeface="Arial" panose="020B0604020202020204" pitchFamily="34" charset="0"/>
                <a:cs typeface="Arial" panose="020B0604020202020204" pitchFamily="34" charset="0"/>
              </a:rPr>
              <a:t>)</a:t>
            </a:r>
          </a:p>
          <a:p>
            <a:pPr marL="257175" indent="-257175">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r>
              <a:rPr lang="fr-CA" sz="2400" dirty="0" smtClean="0">
                <a:solidFill>
                  <a:srgbClr val="002060"/>
                </a:solidFill>
                <a:latin typeface="Arial" panose="020B0604020202020204" pitchFamily="34" charset="0"/>
                <a:cs typeface="Arial" panose="020B0604020202020204" pitchFamily="34" charset="0"/>
              </a:rPr>
              <a:t>DCNC depuis plusieurs années</a:t>
            </a:r>
          </a:p>
          <a:p>
            <a:pPr marL="257175" indent="-257175">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r>
              <a:rPr lang="fr-CA" sz="2400" dirty="0" smtClean="0">
                <a:solidFill>
                  <a:srgbClr val="002060"/>
                </a:solidFill>
                <a:latin typeface="Arial" panose="020B0604020202020204" pitchFamily="34" charset="0"/>
                <a:cs typeface="Arial" panose="020B0604020202020204" pitchFamily="34" charset="0"/>
              </a:rPr>
              <a:t>Causes variables: accidents, pathologies, agressions, complications de l’utilisation de drogues, </a:t>
            </a:r>
            <a:r>
              <a:rPr lang="fr-CA" sz="2400" dirty="0" err="1" smtClean="0">
                <a:solidFill>
                  <a:srgbClr val="002060"/>
                </a:solidFill>
                <a:latin typeface="Arial" panose="020B0604020202020204" pitchFamily="34" charset="0"/>
                <a:cs typeface="Arial" panose="020B0604020202020204" pitchFamily="34" charset="0"/>
              </a:rPr>
              <a:t>etc</a:t>
            </a:r>
            <a:endParaRPr lang="fr-CA" sz="2400" dirty="0">
              <a:solidFill>
                <a:srgbClr val="002060"/>
              </a:solidFill>
              <a:latin typeface="Arial" panose="020B0604020202020204" pitchFamily="34" charset="0"/>
              <a:cs typeface="Arial" panose="020B0604020202020204" pitchFamily="34" charset="0"/>
            </a:endParaRPr>
          </a:p>
          <a:p>
            <a:pPr marL="257175" indent="-257175">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500921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5CA541F-3E2F-4EC0-8B67-EC0933025DBB}"/>
              </a:ext>
            </a:extLst>
          </p:cNvPr>
          <p:cNvSpPr txBox="1"/>
          <p:nvPr/>
        </p:nvSpPr>
        <p:spPr>
          <a:xfrm>
            <a:off x="227868" y="380564"/>
            <a:ext cx="8842055" cy="600164"/>
          </a:xfrm>
          <a:prstGeom prst="rect">
            <a:avLst/>
          </a:prstGeom>
          <a:noFill/>
        </p:spPr>
        <p:txBody>
          <a:bodyPr wrap="square" rtlCol="0">
            <a:spAutoFit/>
          </a:bodyPr>
          <a:lstStyle/>
          <a:p>
            <a:pPr algn="ctr"/>
            <a:r>
              <a:rPr lang="fr-CA" sz="3300" b="1" u="sng" dirty="0" smtClean="0">
                <a:solidFill>
                  <a:srgbClr val="002060"/>
                </a:solidFill>
              </a:rPr>
              <a:t>RÉSULTATS </a:t>
            </a:r>
            <a:endParaRPr lang="fr-CA" sz="3300" b="1" u="sng" dirty="0">
              <a:solidFill>
                <a:srgbClr val="002060"/>
              </a:solidFill>
            </a:endParaRPr>
          </a:p>
        </p:txBody>
      </p:sp>
      <p:sp>
        <p:nvSpPr>
          <p:cNvPr id="4" name="ZoneTexte 3"/>
          <p:cNvSpPr txBox="1"/>
          <p:nvPr/>
        </p:nvSpPr>
        <p:spPr>
          <a:xfrm>
            <a:off x="227868" y="1052736"/>
            <a:ext cx="8520596" cy="6924973"/>
          </a:xfrm>
          <a:prstGeom prst="rect">
            <a:avLst/>
          </a:prstGeom>
          <a:noFill/>
        </p:spPr>
        <p:txBody>
          <a:bodyPr wrap="square" rtlCol="0">
            <a:spAutoFit/>
          </a:bodyPr>
          <a:lstStyle/>
          <a:p>
            <a:r>
              <a:rPr lang="fr-CA" sz="3200" b="1" u="sng" dirty="0" smtClean="0">
                <a:solidFill>
                  <a:srgbClr val="002060"/>
                </a:solidFill>
              </a:rPr>
              <a:t>Thème </a:t>
            </a:r>
            <a:r>
              <a:rPr lang="fr-CA" sz="3200" b="1" u="sng" dirty="0">
                <a:solidFill>
                  <a:srgbClr val="002060"/>
                </a:solidFill>
              </a:rPr>
              <a:t>1</a:t>
            </a:r>
            <a:r>
              <a:rPr lang="fr-CA" sz="3200" b="1" dirty="0">
                <a:solidFill>
                  <a:srgbClr val="002060"/>
                </a:solidFill>
              </a:rPr>
              <a:t>: </a:t>
            </a:r>
            <a:r>
              <a:rPr lang="fr-CA" sz="3200" b="1" dirty="0" smtClean="0">
                <a:solidFill>
                  <a:srgbClr val="002060"/>
                </a:solidFill>
              </a:rPr>
              <a:t>Refus de prescriptions d’opioïdes</a:t>
            </a:r>
            <a:endParaRPr lang="fr-CA" sz="3200" b="1" dirty="0">
              <a:solidFill>
                <a:srgbClr val="002060"/>
              </a:solidFill>
            </a:endParaRPr>
          </a:p>
          <a:p>
            <a:endParaRPr lang="fr-CA" sz="3200" b="1" dirty="0">
              <a:solidFill>
                <a:srgbClr val="002060"/>
              </a:solidFill>
            </a:endParaRPr>
          </a:p>
          <a:p>
            <a:pPr marL="342900" indent="-342900">
              <a:buFont typeface="Wingdings" panose="05000000000000000000" pitchFamily="2" charset="2"/>
              <a:buChar char="§"/>
            </a:pPr>
            <a:r>
              <a:rPr lang="fr-CA" sz="2800" dirty="0" smtClean="0">
                <a:solidFill>
                  <a:srgbClr val="002060"/>
                </a:solidFill>
              </a:rPr>
              <a:t>Presque tous les participants ont rapporté s’être vu refuser une prescription d’opioïdes même si leur douleur était sévère et ce, sans se faire offrir de solution de remplacement</a:t>
            </a:r>
            <a:endParaRPr lang="fr-CA" sz="2800" dirty="0">
              <a:solidFill>
                <a:srgbClr val="002060"/>
              </a:solidFill>
            </a:endParaRPr>
          </a:p>
          <a:p>
            <a:pPr marL="342900" indent="-342900">
              <a:buFont typeface="Wingdings" panose="05000000000000000000" pitchFamily="2" charset="2"/>
              <a:buChar char="§"/>
            </a:pPr>
            <a:endParaRPr lang="fr-CA" sz="2800" dirty="0">
              <a:solidFill>
                <a:srgbClr val="002060"/>
              </a:solidFill>
            </a:endParaRPr>
          </a:p>
          <a:p>
            <a:pPr marL="342900" indent="-342900">
              <a:buFont typeface="Wingdings" panose="05000000000000000000" pitchFamily="2" charset="2"/>
              <a:buChar char="§"/>
            </a:pPr>
            <a:r>
              <a:rPr lang="fr-CA" sz="2800" dirty="0" smtClean="0">
                <a:solidFill>
                  <a:srgbClr val="002060"/>
                </a:solidFill>
              </a:rPr>
              <a:t>Selon eux, la réticence des médecins a ↑ depuis la médiatisation de la crise des opioïdes </a:t>
            </a:r>
            <a:endParaRPr lang="fr-CA" sz="2800" dirty="0">
              <a:solidFill>
                <a:srgbClr val="002060"/>
              </a:solidFill>
            </a:endParaRPr>
          </a:p>
          <a:p>
            <a:pPr marL="342900" indent="-342900">
              <a:buFont typeface="Wingdings" panose="05000000000000000000" pitchFamily="2" charset="2"/>
              <a:buChar char="§"/>
            </a:pPr>
            <a:endParaRPr lang="fr-CA" sz="2800" i="1" dirty="0">
              <a:solidFill>
                <a:srgbClr val="002060"/>
              </a:solidFill>
            </a:endParaRPr>
          </a:p>
          <a:p>
            <a:endParaRPr lang="fr-CA" sz="2800" i="1" dirty="0">
              <a:solidFill>
                <a:srgbClr val="002060"/>
              </a:solidFill>
            </a:endParaRPr>
          </a:p>
          <a:p>
            <a:r>
              <a:rPr lang="fr-CA" sz="1600" i="1" dirty="0" smtClean="0">
                <a:solidFill>
                  <a:srgbClr val="002060"/>
                </a:solidFill>
              </a:rPr>
              <a:t>N.B</a:t>
            </a:r>
            <a:r>
              <a:rPr lang="fr-CA" sz="1600" i="1" dirty="0">
                <a:solidFill>
                  <a:srgbClr val="002060"/>
                </a:solidFill>
              </a:rPr>
              <a:t>. </a:t>
            </a:r>
            <a:r>
              <a:rPr lang="fr-CA" sz="1600" i="1" dirty="0" smtClean="0">
                <a:solidFill>
                  <a:srgbClr val="002060"/>
                </a:solidFill>
              </a:rPr>
              <a:t>Les lignes directrices canadiennes de 2017 recommandent de ne pas prescrire des opioïdes chez les personnes qui ont un historique d’abus de substance et/ de trouble de santé mentale</a:t>
            </a:r>
            <a:endParaRPr lang="fr-CA" sz="1600" i="1" dirty="0">
              <a:solidFill>
                <a:srgbClr val="002060"/>
              </a:solidFill>
            </a:endParaRPr>
          </a:p>
          <a:p>
            <a:pPr marL="342900" indent="-342900">
              <a:buFont typeface="Wingdings" panose="05000000000000000000" pitchFamily="2" charset="2"/>
              <a:buChar char="§"/>
            </a:pPr>
            <a:endParaRPr lang="fr-CA" sz="2400" i="1" dirty="0" smtClean="0">
              <a:solidFill>
                <a:srgbClr val="002060"/>
              </a:solidFill>
            </a:endParaRPr>
          </a:p>
          <a:p>
            <a:pPr marL="342900" indent="-342900">
              <a:buFont typeface="Wingdings" panose="05000000000000000000" pitchFamily="2" charset="2"/>
              <a:buChar char="§"/>
            </a:pPr>
            <a:endParaRPr lang="fr-CA" sz="2400" i="1" dirty="0" smtClean="0">
              <a:solidFill>
                <a:srgbClr val="002060"/>
              </a:solidFill>
            </a:endParaRPr>
          </a:p>
          <a:p>
            <a:endParaRPr lang="fr-CA" sz="2400" i="1" dirty="0">
              <a:solidFill>
                <a:srgbClr val="002060"/>
              </a:solidFill>
            </a:endParaRPr>
          </a:p>
          <a:p>
            <a:pPr marL="342900" indent="-342900">
              <a:buFont typeface="Wingdings" panose="05000000000000000000" pitchFamily="2" charset="2"/>
              <a:buChar char="§"/>
            </a:pPr>
            <a:endParaRPr lang="fr-CA" sz="2400" i="1" dirty="0">
              <a:solidFill>
                <a:srgbClr val="002060"/>
              </a:solidFill>
            </a:endParaRPr>
          </a:p>
        </p:txBody>
      </p:sp>
    </p:spTree>
    <p:extLst>
      <p:ext uri="{BB962C8B-B14F-4D97-AF65-F5344CB8AC3E}">
        <p14:creationId xmlns:p14="http://schemas.microsoft.com/office/powerpoint/2010/main" val="60695481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72008" y="44624"/>
            <a:ext cx="8964488" cy="4278094"/>
          </a:xfrm>
          <a:prstGeom prst="rect">
            <a:avLst/>
          </a:prstGeom>
          <a:noFill/>
        </p:spPr>
        <p:txBody>
          <a:bodyPr wrap="square" rtlCol="0">
            <a:spAutoFit/>
          </a:bodyPr>
          <a:lstStyle/>
          <a:p>
            <a:r>
              <a:rPr lang="fr-CA" sz="2800" b="1" u="sng" dirty="0" smtClean="0">
                <a:solidFill>
                  <a:srgbClr val="002060"/>
                </a:solidFill>
                <a:latin typeface="Arial" panose="020B0604020202020204" pitchFamily="34" charset="0"/>
                <a:cs typeface="Arial" panose="020B0604020202020204" pitchFamily="34" charset="0"/>
              </a:rPr>
              <a:t>Thème </a:t>
            </a:r>
            <a:r>
              <a:rPr lang="fr-CA" sz="2800" b="1" u="sng" dirty="0">
                <a:solidFill>
                  <a:srgbClr val="002060"/>
                </a:solidFill>
                <a:latin typeface="Arial" panose="020B0604020202020204" pitchFamily="34" charset="0"/>
                <a:cs typeface="Arial" panose="020B0604020202020204" pitchFamily="34" charset="0"/>
              </a:rPr>
              <a:t>2</a:t>
            </a:r>
            <a:r>
              <a:rPr lang="fr-CA" sz="2800" b="1" dirty="0">
                <a:solidFill>
                  <a:srgbClr val="002060"/>
                </a:solidFill>
                <a:latin typeface="Arial" panose="020B0604020202020204" pitchFamily="34" charset="0"/>
                <a:cs typeface="Arial" panose="020B0604020202020204" pitchFamily="34" charset="0"/>
              </a:rPr>
              <a:t>: Stigma </a:t>
            </a:r>
            <a:r>
              <a:rPr lang="fr-CA" sz="2800" b="1" dirty="0" smtClean="0">
                <a:solidFill>
                  <a:srgbClr val="002060"/>
                </a:solidFill>
                <a:latin typeface="Arial" panose="020B0604020202020204" pitchFamily="34" charset="0"/>
                <a:cs typeface="Arial" panose="020B0604020202020204" pitchFamily="34" charset="0"/>
              </a:rPr>
              <a:t>et sentiment d’injustice</a:t>
            </a:r>
            <a:endParaRPr lang="fr-CA" sz="2800" b="1" dirty="0">
              <a:solidFill>
                <a:srgbClr val="002060"/>
              </a:solidFill>
              <a:latin typeface="Arial" panose="020B0604020202020204" pitchFamily="34" charset="0"/>
              <a:cs typeface="Arial" panose="020B0604020202020204" pitchFamily="34" charset="0"/>
            </a:endParaRPr>
          </a:p>
          <a:p>
            <a:endParaRPr lang="fr-CA" sz="2800" b="1" dirty="0">
              <a:solidFill>
                <a:srgbClr val="002060"/>
              </a:solidFill>
              <a:latin typeface="Arial" panose="020B0604020202020204" pitchFamily="34" charset="0"/>
              <a:cs typeface="Arial" panose="020B0604020202020204" pitchFamily="34" charset="0"/>
            </a:endParaRPr>
          </a:p>
          <a:p>
            <a:endParaRPr lang="fr-CA" sz="2400" b="1"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fr-CA" sz="2400" dirty="0" smtClean="0">
                <a:solidFill>
                  <a:srgbClr val="002060"/>
                </a:solidFill>
                <a:latin typeface="Arial" panose="020B0604020202020204" pitchFamily="34" charset="0"/>
                <a:cs typeface="Arial" panose="020B0604020202020204" pitchFamily="34" charset="0"/>
              </a:rPr>
              <a:t>Un bon nombre de participants se sentent d’emblée étiquetés comme « </a:t>
            </a:r>
            <a:r>
              <a:rPr lang="fr-CA" sz="2400" dirty="0" err="1" smtClean="0">
                <a:solidFill>
                  <a:srgbClr val="002060"/>
                </a:solidFill>
                <a:latin typeface="Arial" panose="020B0604020202020204" pitchFamily="34" charset="0"/>
                <a:cs typeface="Arial" panose="020B0604020202020204" pitchFamily="34" charset="0"/>
              </a:rPr>
              <a:t>addicts</a:t>
            </a:r>
            <a:r>
              <a:rPr lang="fr-CA" sz="2400" dirty="0" smtClean="0">
                <a:solidFill>
                  <a:srgbClr val="002060"/>
                </a:solidFill>
                <a:latin typeface="Arial" panose="020B0604020202020204" pitchFamily="34" charset="0"/>
                <a:cs typeface="Arial" panose="020B0604020202020204" pitchFamily="34" charset="0"/>
              </a:rPr>
              <a:t> » par les médecins—i.e., qu’on les suspecte de tenter d’obtenir des opioïdes prescrits afin de les utiliser à des fins récréative ou commerciale alors qu’ils demandent pour soulager leur douleur</a:t>
            </a:r>
            <a:endParaRPr lang="fr-CA" sz="2400"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p:txBody>
      </p:sp>
      <p:sp>
        <p:nvSpPr>
          <p:cNvPr id="3" name="ZoneTexte 2"/>
          <p:cNvSpPr txBox="1"/>
          <p:nvPr/>
        </p:nvSpPr>
        <p:spPr>
          <a:xfrm>
            <a:off x="113350" y="3284983"/>
            <a:ext cx="8707122" cy="2146742"/>
          </a:xfrm>
          <a:prstGeom prst="rect">
            <a:avLst/>
          </a:prstGeom>
          <a:noFill/>
        </p:spPr>
        <p:txBody>
          <a:bodyPr wrap="square" rtlCol="0">
            <a:spAutoFit/>
          </a:bodyPr>
          <a:lstStyle/>
          <a:p>
            <a:pPr marL="342900" indent="-342900">
              <a:buFont typeface="Wingdings" panose="05000000000000000000" pitchFamily="2" charset="2"/>
              <a:buChar char="§"/>
            </a:pPr>
            <a:r>
              <a:rPr lang="fr-CA" sz="2400" dirty="0" smtClean="0">
                <a:solidFill>
                  <a:srgbClr val="002060"/>
                </a:solidFill>
                <a:latin typeface="Arial" panose="020B0604020202020204" pitchFamily="34" charset="0"/>
                <a:cs typeface="Arial" panose="020B0604020202020204" pitchFamily="34" charset="0"/>
              </a:rPr>
              <a:t>Certains participants ont l’impression que les préjugés des médecins à l’égard des PUD qui demandent une prescription d’opioïdes pour leur douleur ont ↑ depuis le début de la crise des opioïdes</a:t>
            </a:r>
            <a:endParaRPr lang="fr-CA" sz="2400"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CA" sz="2400" dirty="0">
              <a:solidFill>
                <a:srgbClr val="002060"/>
              </a:solidFill>
              <a:latin typeface="Arial" panose="020B0604020202020204" pitchFamily="34" charset="0"/>
              <a:cs typeface="Arial" panose="020B0604020202020204" pitchFamily="34" charset="0"/>
            </a:endParaRPr>
          </a:p>
          <a:p>
            <a:endParaRPr lang="fr-CA" sz="1400" dirty="0">
              <a:latin typeface="Arial" panose="020B0604020202020204" pitchFamily="34" charset="0"/>
              <a:cs typeface="Arial" panose="020B0604020202020204" pitchFamily="34" charset="0"/>
            </a:endParaRPr>
          </a:p>
        </p:txBody>
      </p:sp>
      <p:sp>
        <p:nvSpPr>
          <p:cNvPr id="5" name="ZoneTexte 4"/>
          <p:cNvSpPr txBox="1"/>
          <p:nvPr/>
        </p:nvSpPr>
        <p:spPr>
          <a:xfrm>
            <a:off x="118336" y="5179982"/>
            <a:ext cx="8702136" cy="1777410"/>
          </a:xfrm>
          <a:prstGeom prst="rect">
            <a:avLst/>
          </a:prstGeom>
          <a:noFill/>
        </p:spPr>
        <p:txBody>
          <a:bodyPr wrap="square" rtlCol="0">
            <a:spAutoFit/>
          </a:bodyPr>
          <a:lstStyle/>
          <a:p>
            <a:pPr marL="342900" indent="-342900">
              <a:buFont typeface="Wingdings" panose="05000000000000000000" pitchFamily="2" charset="2"/>
              <a:buChar char="§"/>
            </a:pPr>
            <a:r>
              <a:rPr lang="fr-CA" sz="2400" dirty="0" smtClean="0">
                <a:solidFill>
                  <a:srgbClr val="002060"/>
                </a:solidFill>
                <a:latin typeface="Arial" panose="020B0604020202020204" pitchFamily="34" charset="0"/>
                <a:cs typeface="Arial" panose="020B0604020202020204" pitchFamily="34" charset="0"/>
              </a:rPr>
              <a:t>Sentiments d’injustice/iniquité </a:t>
            </a:r>
            <a:r>
              <a:rPr lang="fr-CA" sz="2400" dirty="0" err="1" smtClean="0">
                <a:solidFill>
                  <a:srgbClr val="002060"/>
                </a:solidFill>
                <a:latin typeface="Arial" panose="020B0604020202020204" pitchFamily="34" charset="0"/>
                <a:cs typeface="Arial" panose="020B0604020202020204" pitchFamily="34" charset="0"/>
              </a:rPr>
              <a:t>re</a:t>
            </a:r>
            <a:r>
              <a:rPr lang="fr-CA" sz="2400" dirty="0" smtClean="0">
                <a:solidFill>
                  <a:srgbClr val="002060"/>
                </a:solidFill>
                <a:latin typeface="Arial" panose="020B0604020202020204" pitchFamily="34" charset="0"/>
                <a:cs typeface="Arial" panose="020B0604020202020204" pitchFamily="34" charset="0"/>
              </a:rPr>
              <a:t>: refus de prescription d’opioïdes et particulièrement chez ceux qui n’ont pas de dépendance aux opioïdes ou chez ceux qui ont cessé depuis longtemps de prendre ce type de substance</a:t>
            </a:r>
            <a:endParaRPr lang="fr-CA" sz="2400" dirty="0">
              <a:solidFill>
                <a:srgbClr val="002060"/>
              </a:solidFill>
              <a:latin typeface="Arial" panose="020B0604020202020204" pitchFamily="34" charset="0"/>
              <a:cs typeface="Arial" panose="020B0604020202020204" pitchFamily="34" charset="0"/>
            </a:endParaRPr>
          </a:p>
          <a:p>
            <a:endParaRPr lang="fr-CA"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5614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95713" y="476672"/>
            <a:ext cx="8531603" cy="5940088"/>
          </a:xfrm>
          <a:prstGeom prst="rect">
            <a:avLst/>
          </a:prstGeom>
          <a:noFill/>
        </p:spPr>
        <p:txBody>
          <a:bodyPr wrap="square" rtlCol="0">
            <a:spAutoFit/>
          </a:bodyPr>
          <a:lstStyle/>
          <a:p>
            <a:pPr marL="1885950" indent="-1885950"/>
            <a:r>
              <a:rPr lang="fr-CA" sz="3200" b="1" u="sng" dirty="0" smtClean="0">
                <a:solidFill>
                  <a:srgbClr val="002060"/>
                </a:solidFill>
                <a:latin typeface="Arial" panose="020B0604020202020204" pitchFamily="34" charset="0"/>
                <a:cs typeface="Arial" panose="020B0604020202020204" pitchFamily="34" charset="0"/>
              </a:rPr>
              <a:t>Thème </a:t>
            </a:r>
            <a:r>
              <a:rPr lang="fr-CA" sz="3200" b="1" u="sng" dirty="0">
                <a:solidFill>
                  <a:srgbClr val="002060"/>
                </a:solidFill>
                <a:latin typeface="Arial" panose="020B0604020202020204" pitchFamily="34" charset="0"/>
                <a:cs typeface="Arial" panose="020B0604020202020204" pitchFamily="34" charset="0"/>
              </a:rPr>
              <a:t>3</a:t>
            </a:r>
            <a:r>
              <a:rPr lang="fr-CA" sz="3200" b="1" dirty="0">
                <a:solidFill>
                  <a:srgbClr val="002060"/>
                </a:solidFill>
                <a:latin typeface="Arial" panose="020B0604020202020204" pitchFamily="34" charset="0"/>
                <a:cs typeface="Arial" panose="020B0604020202020204" pitchFamily="34" charset="0"/>
              </a:rPr>
              <a:t>: </a:t>
            </a:r>
            <a:r>
              <a:rPr lang="fr-CA" sz="3200" b="1" dirty="0" smtClean="0">
                <a:solidFill>
                  <a:srgbClr val="002060"/>
                </a:solidFill>
                <a:latin typeface="Arial" panose="020B0604020202020204" pitchFamily="34" charset="0"/>
                <a:cs typeface="Arial" panose="020B0604020202020204" pitchFamily="34" charset="0"/>
              </a:rPr>
              <a:t>Manque d’accès à des modalités non-pharmacologiques pour traiter la douleur</a:t>
            </a:r>
            <a:endParaRPr lang="fr-CA" sz="3200" b="1" dirty="0">
              <a:solidFill>
                <a:srgbClr val="002060"/>
              </a:solidFill>
              <a:latin typeface="Arial" panose="020B0604020202020204" pitchFamily="34" charset="0"/>
              <a:cs typeface="Arial" panose="020B0604020202020204" pitchFamily="34" charset="0"/>
            </a:endParaRPr>
          </a:p>
          <a:p>
            <a:endParaRPr lang="fr-CA" sz="3200" b="1"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fr-CA" sz="2800" dirty="0" smtClean="0">
                <a:solidFill>
                  <a:srgbClr val="002060"/>
                </a:solidFill>
                <a:latin typeface="Arial" panose="020B0604020202020204" pitchFamily="34" charset="0"/>
                <a:cs typeface="Arial" panose="020B0604020202020204" pitchFamily="34" charset="0"/>
              </a:rPr>
              <a:t>Presque tous les participants ont exprimé leur désir d’avoir accès à d’autres types de thérapie que les médicaments tels que de la physiothérapie ou de l’acupuncture mais ils font face à des barrières financières pour accéder à ce type de modalités</a:t>
            </a:r>
            <a:endParaRPr lang="fr-CA" sz="2800"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CA" sz="2800"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CA" sz="2800"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CA" sz="28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517490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95713" y="476672"/>
            <a:ext cx="8531603" cy="5509200"/>
          </a:xfrm>
          <a:prstGeom prst="rect">
            <a:avLst/>
          </a:prstGeom>
          <a:noFill/>
        </p:spPr>
        <p:txBody>
          <a:bodyPr wrap="square" rtlCol="0">
            <a:spAutoFit/>
          </a:bodyPr>
          <a:lstStyle/>
          <a:p>
            <a:pPr marL="1885950" indent="-1885950"/>
            <a:r>
              <a:rPr lang="fr-CA" sz="3200" b="1" u="sng" dirty="0" smtClean="0">
                <a:solidFill>
                  <a:srgbClr val="002060"/>
                </a:solidFill>
                <a:latin typeface="Arial" panose="020B0604020202020204" pitchFamily="34" charset="0"/>
                <a:cs typeface="Arial" panose="020B0604020202020204" pitchFamily="34" charset="0"/>
              </a:rPr>
              <a:t>Thème 4</a:t>
            </a:r>
            <a:r>
              <a:rPr lang="fr-CA" sz="3200" b="1" dirty="0" smtClean="0">
                <a:solidFill>
                  <a:srgbClr val="002060"/>
                </a:solidFill>
                <a:latin typeface="Arial" panose="020B0604020202020204" pitchFamily="34" charset="0"/>
                <a:cs typeface="Arial" panose="020B0604020202020204" pitchFamily="34" charset="0"/>
              </a:rPr>
              <a:t>: Recours aux substances sur le marché noir pour soulager la douleur</a:t>
            </a:r>
            <a:endParaRPr lang="fr-CA" sz="3200" b="1" dirty="0">
              <a:solidFill>
                <a:srgbClr val="002060"/>
              </a:solidFill>
              <a:latin typeface="Arial" panose="020B0604020202020204" pitchFamily="34" charset="0"/>
              <a:cs typeface="Arial" panose="020B0604020202020204" pitchFamily="34" charset="0"/>
            </a:endParaRPr>
          </a:p>
          <a:p>
            <a:endParaRPr lang="fr-CA" sz="3200" b="1"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fr-CA" sz="2800" dirty="0" smtClean="0">
                <a:solidFill>
                  <a:srgbClr val="002060"/>
                </a:solidFill>
                <a:latin typeface="Arial" panose="020B0604020202020204" pitchFamily="34" charset="0"/>
                <a:cs typeface="Arial" panose="020B0604020202020204" pitchFamily="34" charset="0"/>
              </a:rPr>
              <a:t>Devant le manque de ressources dans le système de santé, des participants ont rapporté soulager leur douleur avec des substances achetées dans la rue</a:t>
            </a:r>
          </a:p>
          <a:p>
            <a:pPr marL="342900" indent="-342900">
              <a:buFont typeface="Wingdings" panose="05000000000000000000" pitchFamily="2" charset="2"/>
              <a:buChar char="§"/>
            </a:pPr>
            <a:endParaRPr lang="fr-CA" sz="2800"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CA" sz="2800"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CA" sz="2800"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endParaRPr lang="fr-CA" sz="2800" dirty="0">
              <a:solidFill>
                <a:srgbClr val="002060"/>
              </a:solidFill>
              <a:latin typeface="Arial" panose="020B0604020202020204" pitchFamily="34" charset="0"/>
              <a:cs typeface="Arial" panose="020B0604020202020204" pitchFamily="34" charset="0"/>
            </a:endParaRPr>
          </a:p>
        </p:txBody>
      </p:sp>
      <p:sp>
        <p:nvSpPr>
          <p:cNvPr id="2" name="ZoneTexte 1"/>
          <p:cNvSpPr txBox="1"/>
          <p:nvPr/>
        </p:nvSpPr>
        <p:spPr>
          <a:xfrm>
            <a:off x="295713" y="4653136"/>
            <a:ext cx="8531603" cy="1661993"/>
          </a:xfrm>
          <a:prstGeom prst="rect">
            <a:avLst/>
          </a:prstGeom>
          <a:noFill/>
        </p:spPr>
        <p:txBody>
          <a:bodyPr wrap="square" rtlCol="0">
            <a:spAutoFit/>
          </a:bodyPr>
          <a:lstStyle/>
          <a:p>
            <a:pPr marL="342900" lvl="0" indent="-342900">
              <a:buFont typeface="Wingdings" panose="05000000000000000000" pitchFamily="2" charset="2"/>
              <a:buChar char="§"/>
            </a:pPr>
            <a:r>
              <a:rPr lang="fr-CA" sz="2800" dirty="0">
                <a:solidFill>
                  <a:srgbClr val="002060"/>
                </a:solidFill>
                <a:latin typeface="Arial" panose="020B0604020202020204" pitchFamily="34" charset="0"/>
                <a:cs typeface="Arial" panose="020B0604020202020204" pitchFamily="34" charset="0"/>
              </a:rPr>
              <a:t>Lorsque le marché noir des médicaments opioïdes n’est plus alimenté, certains peuvent alors se tourner vers l’héroïne</a:t>
            </a:r>
          </a:p>
          <a:p>
            <a:endParaRPr lang="fr-CA" dirty="0"/>
          </a:p>
        </p:txBody>
      </p:sp>
    </p:spTree>
    <p:extLst>
      <p:ext uri="{BB962C8B-B14F-4D97-AF65-F5344CB8AC3E}">
        <p14:creationId xmlns:p14="http://schemas.microsoft.com/office/powerpoint/2010/main" val="2417779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702AFBE-329D-45F3-9DD5-21C2B5D19319}"/>
              </a:ext>
            </a:extLst>
          </p:cNvPr>
          <p:cNvSpPr txBox="1"/>
          <p:nvPr/>
        </p:nvSpPr>
        <p:spPr>
          <a:xfrm>
            <a:off x="251520" y="188640"/>
            <a:ext cx="8619838" cy="584775"/>
          </a:xfrm>
          <a:prstGeom prst="rect">
            <a:avLst/>
          </a:prstGeom>
          <a:noFill/>
        </p:spPr>
        <p:txBody>
          <a:bodyPr wrap="square" rtlCol="0">
            <a:spAutoFit/>
          </a:bodyPr>
          <a:lstStyle/>
          <a:p>
            <a:pPr algn="ctr"/>
            <a:r>
              <a:rPr lang="fr-CA" sz="3200" b="1" dirty="0" smtClean="0">
                <a:solidFill>
                  <a:srgbClr val="002060"/>
                </a:solidFill>
                <a:latin typeface="Arial" panose="020B0604020202020204" pitchFamily="34" charset="0"/>
                <a:cs typeface="Arial" panose="020B0604020202020204" pitchFamily="34" charset="0"/>
              </a:rPr>
              <a:t>RÉSUMÉ ET CONCLUSIONS</a:t>
            </a:r>
            <a:endParaRPr lang="fr-CA" sz="3200" b="1" dirty="0">
              <a:solidFill>
                <a:srgbClr val="002060"/>
              </a:solidFill>
              <a:latin typeface="Arial" panose="020B0604020202020204" pitchFamily="34" charset="0"/>
              <a:cs typeface="Arial" panose="020B0604020202020204" pitchFamily="34" charset="0"/>
            </a:endParaRPr>
          </a:p>
        </p:txBody>
      </p:sp>
      <p:sp>
        <p:nvSpPr>
          <p:cNvPr id="4" name="ZoneTexte 3">
            <a:extLst>
              <a:ext uri="{FF2B5EF4-FFF2-40B4-BE49-F238E27FC236}">
                <a16:creationId xmlns:a16="http://schemas.microsoft.com/office/drawing/2014/main" id="{F648BAC8-7EDC-49EF-A8BD-E08D79F19820}"/>
              </a:ext>
            </a:extLst>
          </p:cNvPr>
          <p:cNvSpPr txBox="1"/>
          <p:nvPr/>
        </p:nvSpPr>
        <p:spPr>
          <a:xfrm>
            <a:off x="-155338" y="764704"/>
            <a:ext cx="9008390" cy="2246769"/>
          </a:xfrm>
          <a:prstGeom prst="rect">
            <a:avLst/>
          </a:prstGeom>
          <a:noFill/>
        </p:spPr>
        <p:txBody>
          <a:bodyPr wrap="square" rtlCol="0">
            <a:spAutoFit/>
          </a:bodyPr>
          <a:lstStyle/>
          <a:p>
            <a:pPr marL="685800" lvl="1" indent="-342900">
              <a:buFont typeface="Wingdings" panose="05000000000000000000" pitchFamily="2" charset="2"/>
              <a:buChar char="§"/>
            </a:pPr>
            <a:r>
              <a:rPr lang="fr-CA" sz="2800" dirty="0" smtClean="0">
                <a:solidFill>
                  <a:srgbClr val="002060"/>
                </a:solidFill>
                <a:latin typeface="Arial" panose="020B0604020202020204" pitchFamily="34" charset="0"/>
                <a:cs typeface="Arial" panose="020B0604020202020204" pitchFamily="34" charset="0"/>
              </a:rPr>
              <a:t>La prévalence de DCNC est deux fois plus élevée chez les PUD que dans la population en général et elle a un impact important dans diverses sphères de leur vie quotidienne</a:t>
            </a:r>
          </a:p>
          <a:p>
            <a:pPr marL="342900" lvl="1"/>
            <a:endParaRPr lang="fr-CA" sz="2800" dirty="0">
              <a:solidFill>
                <a:srgbClr val="002060"/>
              </a:solidFill>
              <a:latin typeface="Arial" panose="020B0604020202020204" pitchFamily="34" charset="0"/>
              <a:cs typeface="Arial" panose="020B0604020202020204" pitchFamily="34" charset="0"/>
            </a:endParaRPr>
          </a:p>
        </p:txBody>
      </p:sp>
      <p:sp>
        <p:nvSpPr>
          <p:cNvPr id="3" name="ZoneTexte 2"/>
          <p:cNvSpPr txBox="1"/>
          <p:nvPr/>
        </p:nvSpPr>
        <p:spPr>
          <a:xfrm>
            <a:off x="-4549" y="2636912"/>
            <a:ext cx="8670022" cy="1384995"/>
          </a:xfrm>
          <a:prstGeom prst="rect">
            <a:avLst/>
          </a:prstGeom>
          <a:noFill/>
        </p:spPr>
        <p:txBody>
          <a:bodyPr wrap="square" rtlCol="0">
            <a:spAutoFit/>
          </a:bodyPr>
          <a:lstStyle/>
          <a:p>
            <a:pPr lvl="1" indent="-342900">
              <a:buFont typeface="Wingdings" panose="05000000000000000000" pitchFamily="2" charset="2"/>
              <a:buChar char="§"/>
            </a:pPr>
            <a:r>
              <a:rPr lang="fr-CA" sz="2800" dirty="0" smtClean="0">
                <a:solidFill>
                  <a:srgbClr val="002060"/>
                </a:solidFill>
                <a:latin typeface="Arial" panose="020B0604020202020204" pitchFamily="34" charset="0"/>
                <a:cs typeface="Arial" panose="020B0604020202020204" pitchFamily="34" charset="0"/>
              </a:rPr>
              <a:t>Les PUD se voient souvent refuser une prescription d’opioïdes bien que certains d’entre eux pourraient en bénéficier</a:t>
            </a:r>
            <a:endParaRPr lang="fr-CA" sz="1400" dirty="0">
              <a:latin typeface="Arial" panose="020B0604020202020204" pitchFamily="34" charset="0"/>
              <a:cs typeface="Arial" panose="020B0604020202020204" pitchFamily="34" charset="0"/>
            </a:endParaRPr>
          </a:p>
        </p:txBody>
      </p:sp>
      <p:sp>
        <p:nvSpPr>
          <p:cNvPr id="5" name="ZoneTexte 4"/>
          <p:cNvSpPr txBox="1"/>
          <p:nvPr/>
        </p:nvSpPr>
        <p:spPr>
          <a:xfrm>
            <a:off x="-36512" y="4077072"/>
            <a:ext cx="8889564" cy="2780928"/>
          </a:xfrm>
          <a:prstGeom prst="rect">
            <a:avLst/>
          </a:prstGeom>
          <a:noFill/>
        </p:spPr>
        <p:txBody>
          <a:bodyPr wrap="square" rtlCol="0">
            <a:spAutoFit/>
          </a:bodyPr>
          <a:lstStyle/>
          <a:p>
            <a:pPr lvl="1" indent="-342900">
              <a:buFont typeface="Wingdings" panose="05000000000000000000" pitchFamily="2" charset="2"/>
              <a:buChar char="§"/>
            </a:pPr>
            <a:r>
              <a:rPr lang="fr-CA" sz="2800" dirty="0" smtClean="0">
                <a:solidFill>
                  <a:srgbClr val="002060"/>
                </a:solidFill>
                <a:latin typeface="Arial" panose="020B0604020202020204" pitchFamily="34" charset="0"/>
                <a:cs typeface="Arial" panose="020B0604020202020204" pitchFamily="34" charset="0"/>
              </a:rPr>
              <a:t>Le manque d’accès à des ressources dans le système pour traiter la douleur, que ce soit des modalités pharmacologiques ou non pharmacologiques, fait en sorte que certains PUD se tournent vers les substances accessibles dans la rue</a:t>
            </a:r>
            <a:endParaRPr lang="fr-CA"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104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702AFBE-329D-45F3-9DD5-21C2B5D19319}"/>
              </a:ext>
            </a:extLst>
          </p:cNvPr>
          <p:cNvSpPr txBox="1"/>
          <p:nvPr/>
        </p:nvSpPr>
        <p:spPr>
          <a:xfrm>
            <a:off x="251520" y="188640"/>
            <a:ext cx="8619838" cy="523220"/>
          </a:xfrm>
          <a:prstGeom prst="rect">
            <a:avLst/>
          </a:prstGeom>
          <a:noFill/>
        </p:spPr>
        <p:txBody>
          <a:bodyPr wrap="square" rtlCol="0">
            <a:spAutoFit/>
          </a:bodyPr>
          <a:lstStyle/>
          <a:p>
            <a:pPr algn="ctr"/>
            <a:r>
              <a:rPr lang="fr-CA" sz="2800" b="1" dirty="0" smtClean="0">
                <a:solidFill>
                  <a:srgbClr val="002060"/>
                </a:solidFill>
                <a:latin typeface="Arial" panose="020B0604020202020204" pitchFamily="34" charset="0"/>
                <a:cs typeface="Arial" panose="020B0604020202020204" pitchFamily="34" charset="0"/>
              </a:rPr>
              <a:t>CONCLUSION GÉNÉRALE</a:t>
            </a:r>
            <a:endParaRPr lang="fr-CA" sz="2800" b="1" dirty="0">
              <a:solidFill>
                <a:srgbClr val="002060"/>
              </a:solidFill>
              <a:latin typeface="Arial" panose="020B0604020202020204" pitchFamily="34" charset="0"/>
              <a:cs typeface="Arial" panose="020B0604020202020204" pitchFamily="34" charset="0"/>
            </a:endParaRPr>
          </a:p>
        </p:txBody>
      </p:sp>
      <p:sp>
        <p:nvSpPr>
          <p:cNvPr id="6" name="ZoneTexte 5"/>
          <p:cNvSpPr txBox="1"/>
          <p:nvPr/>
        </p:nvSpPr>
        <p:spPr>
          <a:xfrm>
            <a:off x="426187" y="980728"/>
            <a:ext cx="8735747" cy="2246769"/>
          </a:xfrm>
          <a:prstGeom prst="rect">
            <a:avLst/>
          </a:prstGeom>
          <a:noFill/>
        </p:spPr>
        <p:txBody>
          <a:bodyPr wrap="square" rtlCol="0">
            <a:spAutoFit/>
          </a:bodyPr>
          <a:lstStyle/>
          <a:p>
            <a:pPr lvl="1" indent="-342900">
              <a:buFont typeface="Wingdings" panose="05000000000000000000" pitchFamily="2" charset="2"/>
              <a:buChar char="§"/>
            </a:pPr>
            <a:r>
              <a:rPr lang="fr-CA" sz="2800" dirty="0" smtClean="0">
                <a:solidFill>
                  <a:srgbClr val="002060"/>
                </a:solidFill>
                <a:latin typeface="Arial" panose="020B0604020202020204" pitchFamily="34" charset="0"/>
                <a:cs typeface="Arial" panose="020B0604020202020204" pitchFamily="34" charset="0"/>
              </a:rPr>
              <a:t>Des campagnes de sensibilisation auprès des personnes vivant avec de la DCNC, des professionnels de la santé et du grand public sont nécessaires afin de les alerter au sujet des effets pervers de la crise des opioïdes</a:t>
            </a:r>
            <a:endParaRPr lang="fr-CA" sz="1400" dirty="0">
              <a:latin typeface="Arial" panose="020B0604020202020204" pitchFamily="34" charset="0"/>
              <a:cs typeface="Arial" panose="020B0604020202020204" pitchFamily="34" charset="0"/>
            </a:endParaRPr>
          </a:p>
        </p:txBody>
      </p:sp>
      <p:sp>
        <p:nvSpPr>
          <p:cNvPr id="4" name="ZoneTexte 3"/>
          <p:cNvSpPr txBox="1"/>
          <p:nvPr/>
        </p:nvSpPr>
        <p:spPr>
          <a:xfrm>
            <a:off x="395536" y="3702511"/>
            <a:ext cx="8735747" cy="2246769"/>
          </a:xfrm>
          <a:prstGeom prst="rect">
            <a:avLst/>
          </a:prstGeom>
          <a:noFill/>
        </p:spPr>
        <p:txBody>
          <a:bodyPr wrap="square" rtlCol="0">
            <a:spAutoFit/>
          </a:bodyPr>
          <a:lstStyle/>
          <a:p>
            <a:pPr lvl="1" indent="-342900">
              <a:buFont typeface="Wingdings" panose="05000000000000000000" pitchFamily="2" charset="2"/>
              <a:buChar char="§"/>
            </a:pPr>
            <a:r>
              <a:rPr lang="fr-CA" sz="2800" dirty="0" smtClean="0">
                <a:solidFill>
                  <a:srgbClr val="002060"/>
                </a:solidFill>
                <a:latin typeface="Arial" panose="020B0604020202020204" pitchFamily="34" charset="0"/>
                <a:cs typeface="Arial" panose="020B0604020202020204" pitchFamily="34" charset="0"/>
              </a:rPr>
              <a:t>Des actions doivent être aussi prises afin de sensibiliser les médecins au fait que la DCNC est un réel problème chez les PUD et qu’il y a lieu d’améliorer leur accès à des soins de qualité pour soulager leur douleur.</a:t>
            </a:r>
            <a:endParaRPr lang="fr-CA"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9691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107950" y="44624"/>
            <a:ext cx="885666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12788" indent="-447675">
              <a:spcBef>
                <a:spcPct val="20000"/>
              </a:spcBef>
              <a:buChar char="•"/>
              <a:defRPr sz="3200">
                <a:solidFill>
                  <a:schemeClr val="tx1"/>
                </a:solidFill>
                <a:latin typeface="Arial" charset="0"/>
                <a:ea typeface="Geneva" pitchFamily="-109" charset="-128"/>
              </a:defRPr>
            </a:lvl1pPr>
            <a:lvl2pPr marL="742950" indent="-285750">
              <a:spcBef>
                <a:spcPct val="20000"/>
              </a:spcBef>
              <a:buChar char="–"/>
              <a:defRPr sz="2800">
                <a:solidFill>
                  <a:schemeClr val="tx1"/>
                </a:solidFill>
                <a:latin typeface="Arial" charset="0"/>
                <a:ea typeface="Geneva" pitchFamily="-109" charset="-128"/>
              </a:defRPr>
            </a:lvl2pPr>
            <a:lvl3pPr marL="1143000" indent="-228600">
              <a:spcBef>
                <a:spcPct val="20000"/>
              </a:spcBef>
              <a:buChar char="•"/>
              <a:defRPr sz="2400">
                <a:solidFill>
                  <a:schemeClr val="tx1"/>
                </a:solidFill>
                <a:latin typeface="Arial" charset="0"/>
                <a:ea typeface="Geneva" pitchFamily="-109" charset="-128"/>
              </a:defRPr>
            </a:lvl3pPr>
            <a:lvl4pPr marL="1600200" indent="-228600">
              <a:spcBef>
                <a:spcPct val="20000"/>
              </a:spcBef>
              <a:buChar char="–"/>
              <a:defRPr sz="2000">
                <a:solidFill>
                  <a:schemeClr val="tx1"/>
                </a:solidFill>
                <a:latin typeface="Arial" charset="0"/>
                <a:ea typeface="Geneva" pitchFamily="-109" charset="-128"/>
              </a:defRPr>
            </a:lvl4pPr>
            <a:lvl5pPr marL="2057400" indent="-228600">
              <a:spcBef>
                <a:spcPct val="20000"/>
              </a:spcBef>
              <a:buChar char="»"/>
              <a:defRPr sz="2000">
                <a:solidFill>
                  <a:schemeClr val="tx1"/>
                </a:solidFill>
                <a:latin typeface="Arial" charset="0"/>
                <a:ea typeface="Geneva" pitchFamily="-109" charset="-128"/>
              </a:defRPr>
            </a:lvl5pPr>
            <a:lvl6pPr marL="2514600" indent="-228600" eaLnBrk="0" fontAlgn="base" hangingPunct="0">
              <a:spcBef>
                <a:spcPct val="20000"/>
              </a:spcBef>
              <a:spcAft>
                <a:spcPct val="0"/>
              </a:spcAft>
              <a:buChar char="»"/>
              <a:defRPr sz="2000">
                <a:solidFill>
                  <a:schemeClr val="tx1"/>
                </a:solidFill>
                <a:latin typeface="Arial" charset="0"/>
                <a:ea typeface="Geneva" pitchFamily="-109" charset="-128"/>
              </a:defRPr>
            </a:lvl6pPr>
            <a:lvl7pPr marL="2971800" indent="-228600" eaLnBrk="0" fontAlgn="base" hangingPunct="0">
              <a:spcBef>
                <a:spcPct val="20000"/>
              </a:spcBef>
              <a:spcAft>
                <a:spcPct val="0"/>
              </a:spcAft>
              <a:buChar char="»"/>
              <a:defRPr sz="2000">
                <a:solidFill>
                  <a:schemeClr val="tx1"/>
                </a:solidFill>
                <a:latin typeface="Arial" charset="0"/>
                <a:ea typeface="Geneva" pitchFamily="-109" charset="-128"/>
              </a:defRPr>
            </a:lvl7pPr>
            <a:lvl8pPr marL="3429000" indent="-228600" eaLnBrk="0" fontAlgn="base" hangingPunct="0">
              <a:spcBef>
                <a:spcPct val="20000"/>
              </a:spcBef>
              <a:spcAft>
                <a:spcPct val="0"/>
              </a:spcAft>
              <a:buChar char="»"/>
              <a:defRPr sz="2000">
                <a:solidFill>
                  <a:schemeClr val="tx1"/>
                </a:solidFill>
                <a:latin typeface="Arial" charset="0"/>
                <a:ea typeface="Geneva" pitchFamily="-109" charset="-128"/>
              </a:defRPr>
            </a:lvl8pPr>
            <a:lvl9pPr marL="3886200" indent="-228600" eaLnBrk="0" fontAlgn="base" hangingPunct="0">
              <a:spcBef>
                <a:spcPct val="20000"/>
              </a:spcBef>
              <a:spcAft>
                <a:spcPct val="0"/>
              </a:spcAft>
              <a:buChar char="»"/>
              <a:defRPr sz="2000">
                <a:solidFill>
                  <a:schemeClr val="tx1"/>
                </a:solidFill>
                <a:latin typeface="Arial" charset="0"/>
                <a:ea typeface="Geneva" pitchFamily="-109" charset="-128"/>
              </a:defRPr>
            </a:lvl9pPr>
          </a:lstStyle>
          <a:p>
            <a:pPr algn="ctr" eaLnBrk="1" hangingPunct="1">
              <a:spcBef>
                <a:spcPct val="0"/>
              </a:spcBef>
              <a:buFontTx/>
              <a:buNone/>
            </a:pPr>
            <a:r>
              <a:rPr lang="fr-CA" altLang="en-US" b="1" u="sng" dirty="0" smtClean="0"/>
              <a:t>REMERCIEMENTS</a:t>
            </a:r>
            <a:endParaRPr lang="fr-CA" altLang="en-US" b="1" u="sng" dirty="0"/>
          </a:p>
          <a:p>
            <a:pPr eaLnBrk="1" hangingPunct="1">
              <a:spcBef>
                <a:spcPct val="0"/>
              </a:spcBef>
              <a:buFontTx/>
              <a:buNone/>
            </a:pPr>
            <a:endParaRPr lang="en-CA" altLang="en-US" sz="2400" b="1" i="1" dirty="0"/>
          </a:p>
          <a:p>
            <a:pPr eaLnBrk="1" hangingPunct="1">
              <a:spcBef>
                <a:spcPct val="0"/>
              </a:spcBef>
              <a:buFontTx/>
              <a:buNone/>
            </a:pPr>
            <a:endParaRPr lang="en-CA" altLang="en-US" sz="2400" b="1" i="1" dirty="0"/>
          </a:p>
        </p:txBody>
      </p:sp>
      <p:sp>
        <p:nvSpPr>
          <p:cNvPr id="7" name="ZoneTexte 5"/>
          <p:cNvSpPr txBox="1">
            <a:spLocks noChangeArrowheads="1"/>
          </p:cNvSpPr>
          <p:nvPr/>
        </p:nvSpPr>
        <p:spPr bwMode="auto">
          <a:xfrm>
            <a:off x="91690" y="-310485"/>
            <a:ext cx="8961437" cy="7232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3538" indent="-36353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eaLnBrk="1" hangingPunct="1">
              <a:defRPr/>
            </a:pPr>
            <a:endParaRPr lang="en-CA" altLang="en-US" sz="1600" b="1" u="sng" dirty="0" smtClean="0"/>
          </a:p>
          <a:p>
            <a:pPr marL="0" indent="0" eaLnBrk="1" hangingPunct="1">
              <a:defRPr/>
            </a:pPr>
            <a:endParaRPr lang="en-CA" altLang="en-US" sz="1600" b="1" u="sng" dirty="0"/>
          </a:p>
          <a:p>
            <a:pPr marL="0" indent="0" eaLnBrk="1" hangingPunct="1">
              <a:defRPr/>
            </a:pPr>
            <a:endParaRPr lang="en-CA" altLang="en-US" sz="1600" b="1" u="sng" dirty="0" smtClean="0"/>
          </a:p>
          <a:p>
            <a:pPr marL="0" indent="0" eaLnBrk="1" hangingPunct="1">
              <a:defRPr/>
            </a:pPr>
            <a:endParaRPr lang="en-CA" altLang="en-US" sz="1600" b="1" u="sng" dirty="0"/>
          </a:p>
          <a:p>
            <a:pPr marL="0" indent="0" eaLnBrk="1" hangingPunct="1">
              <a:defRPr/>
            </a:pPr>
            <a:endParaRPr lang="en-CA" altLang="en-US" sz="1600" b="1" u="sng" dirty="0" smtClean="0"/>
          </a:p>
          <a:p>
            <a:pPr marL="0" indent="0" eaLnBrk="1" hangingPunct="1">
              <a:defRPr/>
            </a:pPr>
            <a:endParaRPr lang="en-CA" altLang="en-US" sz="1600" b="1" u="sng" dirty="0"/>
          </a:p>
          <a:p>
            <a:pPr marL="0" indent="0" eaLnBrk="1" hangingPunct="1">
              <a:defRPr/>
            </a:pPr>
            <a:r>
              <a:rPr lang="en-CA" altLang="en-US" sz="1600" b="1" u="sng" dirty="0" smtClean="0"/>
              <a:t>ÉTUDIANTS ET STAGIAIRES POST-DOCTORAUX</a:t>
            </a:r>
          </a:p>
          <a:p>
            <a:pPr marL="0" indent="0" eaLnBrk="1" hangingPunct="1">
              <a:defRPr/>
            </a:pPr>
            <a:endParaRPr lang="en-CA" altLang="en-US" sz="1600" b="1" u="sng" dirty="0" smtClean="0"/>
          </a:p>
          <a:p>
            <a:pPr marL="268288" indent="-268288" eaLnBrk="1" hangingPunct="1">
              <a:buFont typeface="Wingdings" panose="05000000000000000000" pitchFamily="2" charset="2"/>
              <a:buChar char="§"/>
              <a:tabLst>
                <a:tab pos="360363" algn="l"/>
              </a:tabLst>
              <a:defRPr/>
            </a:pPr>
            <a:r>
              <a:rPr lang="en-CA" altLang="en-US" sz="1600" b="1" dirty="0" smtClean="0"/>
              <a:t>Lise </a:t>
            </a:r>
            <a:r>
              <a:rPr lang="en-CA" altLang="en-US" sz="1600" b="1" dirty="0" err="1" smtClean="0"/>
              <a:t>Dassieu</a:t>
            </a:r>
            <a:endParaRPr lang="en-CA" altLang="en-US" sz="1600" b="1" dirty="0" smtClean="0"/>
          </a:p>
          <a:p>
            <a:pPr marL="268288" indent="-268288" eaLnBrk="1" hangingPunct="1">
              <a:buFont typeface="Wingdings" panose="05000000000000000000" pitchFamily="2" charset="2"/>
              <a:buChar char="§"/>
              <a:tabLst>
                <a:tab pos="360363" algn="l"/>
              </a:tabLst>
              <a:defRPr/>
            </a:pPr>
            <a:r>
              <a:rPr lang="en-CA" altLang="en-US" sz="1600" b="1" dirty="0" smtClean="0"/>
              <a:t>Jean-Luc Kaboré                            </a:t>
            </a:r>
          </a:p>
          <a:p>
            <a:pPr marL="268288" indent="-268288" eaLnBrk="1" hangingPunct="1">
              <a:buFont typeface="Wingdings" panose="05000000000000000000" pitchFamily="2" charset="2"/>
              <a:buChar char="§"/>
              <a:tabLst>
                <a:tab pos="360363" algn="l"/>
              </a:tabLst>
              <a:defRPr/>
            </a:pPr>
            <a:r>
              <a:rPr lang="en-CA" altLang="en-US" sz="1600" b="1" dirty="0" smtClean="0"/>
              <a:t>Gabrielle </a:t>
            </a:r>
            <a:r>
              <a:rPr lang="en-CA" altLang="en-US" sz="1600" b="1" dirty="0" err="1" smtClean="0"/>
              <a:t>Pagé</a:t>
            </a:r>
            <a:endParaRPr lang="en-CA" altLang="en-US" sz="1600" b="1" dirty="0" smtClean="0"/>
          </a:p>
          <a:p>
            <a:pPr marL="268288" indent="-268288" eaLnBrk="1" hangingPunct="1">
              <a:buFont typeface="Wingdings" panose="05000000000000000000" pitchFamily="2" charset="2"/>
              <a:buChar char="§"/>
              <a:tabLst>
                <a:tab pos="360363" algn="l"/>
              </a:tabLst>
              <a:defRPr/>
            </a:pPr>
            <a:r>
              <a:rPr lang="en-CA" altLang="en-US" sz="1600" b="1" dirty="0" err="1" smtClean="0"/>
              <a:t>Hichem</a:t>
            </a:r>
            <a:r>
              <a:rPr lang="en-CA" altLang="en-US" sz="1600" b="1" dirty="0" smtClean="0"/>
              <a:t> </a:t>
            </a:r>
            <a:r>
              <a:rPr lang="en-CA" altLang="en-US" sz="1600" b="1" dirty="0" err="1" smtClean="0"/>
              <a:t>Saïdi</a:t>
            </a:r>
            <a:endParaRPr lang="en-CA" altLang="en-US" sz="1600" b="1" dirty="0" smtClean="0"/>
          </a:p>
          <a:p>
            <a:pPr marL="0" indent="0" eaLnBrk="1" hangingPunct="1">
              <a:tabLst>
                <a:tab pos="180975" algn="l"/>
              </a:tabLst>
              <a:defRPr/>
            </a:pPr>
            <a:endParaRPr lang="en-CA" altLang="en-US" sz="1600" dirty="0" smtClean="0"/>
          </a:p>
          <a:p>
            <a:pPr marL="0" indent="0" eaLnBrk="1" hangingPunct="1">
              <a:tabLst>
                <a:tab pos="180975" algn="l"/>
              </a:tabLst>
              <a:defRPr/>
            </a:pPr>
            <a:endParaRPr lang="en-CA" altLang="en-US" sz="1600" b="1" u="sng" cap="all" dirty="0" smtClean="0"/>
          </a:p>
          <a:p>
            <a:pPr marL="0" indent="0" eaLnBrk="1" hangingPunct="1">
              <a:tabLst>
                <a:tab pos="180975" algn="l"/>
              </a:tabLst>
              <a:defRPr/>
            </a:pPr>
            <a:r>
              <a:rPr lang="en-CA" altLang="en-US" sz="1600" b="1" u="sng" cap="all" dirty="0" err="1" smtClean="0"/>
              <a:t>Collaborateurs</a:t>
            </a:r>
            <a:endParaRPr lang="en-CA" altLang="en-US" sz="1600" b="1" u="sng" cap="all" dirty="0" smtClean="0"/>
          </a:p>
          <a:p>
            <a:pPr marL="0" indent="0" eaLnBrk="1" hangingPunct="1">
              <a:tabLst>
                <a:tab pos="180975" algn="l"/>
              </a:tabLst>
              <a:defRPr/>
            </a:pPr>
            <a:endParaRPr lang="en-CA" altLang="en-US" sz="1600" b="1" u="sng" cap="all" dirty="0" smtClean="0"/>
          </a:p>
          <a:p>
            <a:pPr marL="285750" indent="-285750">
              <a:buFont typeface="Wingdings" panose="05000000000000000000" pitchFamily="2" charset="2"/>
              <a:buChar char="§"/>
            </a:pPr>
            <a:r>
              <a:rPr lang="en-US" sz="1600" b="1" dirty="0" smtClean="0"/>
              <a:t>Julie Bruneau, </a:t>
            </a:r>
            <a:r>
              <a:rPr lang="en-US" sz="1600" dirty="0" err="1" smtClean="0"/>
              <a:t>Université</a:t>
            </a:r>
            <a:r>
              <a:rPr lang="en-US" sz="1600" dirty="0" smtClean="0"/>
              <a:t> de Montréal</a:t>
            </a:r>
          </a:p>
          <a:p>
            <a:pPr marL="285750" indent="-285750">
              <a:buFont typeface="Wingdings" panose="05000000000000000000" pitchFamily="2" charset="2"/>
              <a:buChar char="§"/>
            </a:pPr>
            <a:r>
              <a:rPr lang="en-US" sz="1600" b="1" dirty="0" smtClean="0"/>
              <a:t>Céline </a:t>
            </a:r>
            <a:r>
              <a:rPr lang="en-US" sz="1600" b="1" dirty="0"/>
              <a:t>Charbonneau</a:t>
            </a:r>
            <a:r>
              <a:rPr lang="en-US" sz="1600" dirty="0"/>
              <a:t>, </a:t>
            </a:r>
            <a:r>
              <a:rPr lang="en-US" sz="1600" dirty="0" smtClean="0"/>
              <a:t>Association </a:t>
            </a:r>
            <a:r>
              <a:rPr lang="en-US" sz="1600" dirty="0" err="1" smtClean="0"/>
              <a:t>québécoise</a:t>
            </a:r>
            <a:r>
              <a:rPr lang="en-US" sz="1600" dirty="0" smtClean="0"/>
              <a:t> de la </a:t>
            </a:r>
            <a:r>
              <a:rPr lang="en-US" sz="1600" dirty="0" err="1" smtClean="0"/>
              <a:t>douleur</a:t>
            </a:r>
            <a:r>
              <a:rPr lang="en-US" sz="1600" dirty="0" smtClean="0"/>
              <a:t> </a:t>
            </a:r>
            <a:r>
              <a:rPr lang="en-US" sz="1600" dirty="0" err="1" smtClean="0"/>
              <a:t>chronique</a:t>
            </a:r>
            <a:r>
              <a:rPr lang="en-US" sz="1600" dirty="0" smtClean="0"/>
              <a:t> (AQDC)</a:t>
            </a:r>
          </a:p>
          <a:p>
            <a:pPr marL="285750" indent="-285750">
              <a:buFont typeface="Wingdings" panose="05000000000000000000" pitchFamily="2" charset="2"/>
              <a:buChar char="§"/>
            </a:pPr>
            <a:r>
              <a:rPr lang="en-US" sz="1600" b="1" dirty="0" smtClean="0"/>
              <a:t>Elise </a:t>
            </a:r>
            <a:r>
              <a:rPr lang="en-US" sz="1600" b="1" dirty="0" err="1" smtClean="0"/>
              <a:t>Develay</a:t>
            </a:r>
            <a:r>
              <a:rPr lang="en-US" sz="1600" b="1" dirty="0" smtClean="0"/>
              <a:t>, </a:t>
            </a:r>
            <a:r>
              <a:rPr lang="en-US" sz="1600" dirty="0" smtClean="0"/>
              <a:t>CRCHUM</a:t>
            </a:r>
          </a:p>
          <a:p>
            <a:pPr marL="285750" indent="-285750">
              <a:buFont typeface="Wingdings" panose="05000000000000000000" pitchFamily="2" charset="2"/>
              <a:buChar char="§"/>
            </a:pPr>
            <a:r>
              <a:rPr lang="en-US" sz="1600" b="1" dirty="0" smtClean="0"/>
              <a:t>Angela </a:t>
            </a:r>
            <a:r>
              <a:rPr lang="en-US" sz="1600" b="1" dirty="0" err="1" smtClean="0"/>
              <a:t>Heino</a:t>
            </a:r>
            <a:r>
              <a:rPr lang="en-US" sz="1600" dirty="0" smtClean="0"/>
              <a:t>, Pain BC</a:t>
            </a:r>
            <a:endParaRPr lang="en-US" sz="1600" b="1" dirty="0"/>
          </a:p>
          <a:p>
            <a:pPr marL="285750" indent="-285750">
              <a:buFont typeface="Wingdings" panose="05000000000000000000" pitchFamily="2" charset="2"/>
              <a:buChar char="§"/>
            </a:pPr>
            <a:r>
              <a:rPr lang="en-US" sz="1600" b="1" dirty="0" smtClean="0"/>
              <a:t>Maria Hudspith, </a:t>
            </a:r>
            <a:r>
              <a:rPr lang="en-US" sz="1600" dirty="0" smtClean="0"/>
              <a:t>Pain BC</a:t>
            </a:r>
          </a:p>
          <a:p>
            <a:pPr marL="285750" indent="-285750">
              <a:buFont typeface="Wingdings" panose="05000000000000000000" pitchFamily="2" charset="2"/>
              <a:buChar char="§"/>
            </a:pPr>
            <a:r>
              <a:rPr lang="en-US" sz="1600" b="1" dirty="0" smtClean="0"/>
              <a:t>Didier </a:t>
            </a:r>
            <a:r>
              <a:rPr lang="en-US" sz="1600" b="1" dirty="0" err="1" smtClean="0"/>
              <a:t>Jutras-Aswald</a:t>
            </a:r>
            <a:r>
              <a:rPr lang="en-US" sz="1600" b="1" dirty="0" smtClean="0"/>
              <a:t>, </a:t>
            </a:r>
            <a:r>
              <a:rPr lang="en-US" sz="1600" dirty="0" err="1" smtClean="0"/>
              <a:t>Université</a:t>
            </a:r>
            <a:r>
              <a:rPr lang="en-US" sz="1600" dirty="0" smtClean="0"/>
              <a:t> de Montréal</a:t>
            </a:r>
            <a:endParaRPr lang="en-US" sz="1600" b="1" dirty="0" smtClean="0"/>
          </a:p>
          <a:p>
            <a:pPr marL="285750" indent="-285750">
              <a:buFont typeface="Wingdings" panose="05000000000000000000" pitchFamily="2" charset="2"/>
              <a:buChar char="§"/>
            </a:pPr>
            <a:r>
              <a:rPr lang="en-US" sz="1600" b="1" dirty="0" smtClean="0"/>
              <a:t>Jacques </a:t>
            </a:r>
            <a:r>
              <a:rPr lang="en-US" sz="1600" b="1" dirty="0" err="1"/>
              <a:t>Laliberté</a:t>
            </a:r>
            <a:r>
              <a:rPr lang="en-US" sz="1600" dirty="0"/>
              <a:t>, AQDC</a:t>
            </a:r>
          </a:p>
          <a:p>
            <a:pPr marL="285750" indent="-285750">
              <a:buFont typeface="Wingdings" panose="05000000000000000000" pitchFamily="2" charset="2"/>
              <a:buChar char="§"/>
            </a:pPr>
            <a:r>
              <a:rPr lang="en-US" sz="1600" b="1" dirty="0" smtClean="0"/>
              <a:t>Marc </a:t>
            </a:r>
            <a:r>
              <a:rPr lang="en-US" sz="1600" b="1" dirty="0"/>
              <a:t>O. Martel</a:t>
            </a:r>
            <a:r>
              <a:rPr lang="en-US" sz="1600" dirty="0"/>
              <a:t>, PhD, </a:t>
            </a:r>
            <a:r>
              <a:rPr lang="en-US" sz="1600" dirty="0" err="1" smtClean="0"/>
              <a:t>Université</a:t>
            </a:r>
            <a:r>
              <a:rPr lang="en-US" sz="1600" dirty="0" smtClean="0"/>
              <a:t> McGill </a:t>
            </a:r>
          </a:p>
          <a:p>
            <a:pPr marL="285750" indent="-285750">
              <a:buFont typeface="Wingdings" panose="05000000000000000000" pitchFamily="2" charset="2"/>
              <a:buChar char="§"/>
            </a:pPr>
            <a:r>
              <a:rPr lang="en-US" sz="1600" b="1" dirty="0" smtClean="0"/>
              <a:t>Gregg Moor</a:t>
            </a:r>
            <a:r>
              <a:rPr lang="en-US" sz="1600" dirty="0" smtClean="0"/>
              <a:t>, Pain BC</a:t>
            </a:r>
            <a:endParaRPr lang="en-US" sz="1600" b="1" dirty="0"/>
          </a:p>
          <a:p>
            <a:pPr marL="285750" indent="-285750">
              <a:buFont typeface="Wingdings" panose="05000000000000000000" pitchFamily="2" charset="2"/>
              <a:buChar char="§"/>
            </a:pPr>
            <a:r>
              <a:rPr lang="en-US" sz="1600" b="1" dirty="0"/>
              <a:t>Alexandre Parent</a:t>
            </a:r>
            <a:r>
              <a:rPr lang="en-US" sz="1600" dirty="0"/>
              <a:t>, PhD, </a:t>
            </a:r>
            <a:r>
              <a:rPr lang="en-US" sz="1600" dirty="0" err="1" smtClean="0"/>
              <a:t>Réseau</a:t>
            </a:r>
            <a:r>
              <a:rPr lang="en-US" sz="1600" dirty="0" smtClean="0"/>
              <a:t> </a:t>
            </a:r>
            <a:r>
              <a:rPr lang="en-US" sz="1600" dirty="0" err="1" smtClean="0"/>
              <a:t>québécois</a:t>
            </a:r>
            <a:r>
              <a:rPr lang="en-US" sz="1600" dirty="0" smtClean="0"/>
              <a:t> de </a:t>
            </a:r>
            <a:r>
              <a:rPr lang="en-US" sz="1600" dirty="0" err="1" smtClean="0"/>
              <a:t>recherche</a:t>
            </a:r>
            <a:r>
              <a:rPr lang="en-US" sz="1600" dirty="0" smtClean="0"/>
              <a:t> sur la </a:t>
            </a:r>
            <a:r>
              <a:rPr lang="en-US" sz="1600" dirty="0" err="1" smtClean="0"/>
              <a:t>douleur</a:t>
            </a:r>
            <a:endParaRPr lang="en-US" sz="1600" dirty="0"/>
          </a:p>
          <a:p>
            <a:pPr marL="285750" indent="-285750">
              <a:buFont typeface="Wingdings" panose="05000000000000000000" pitchFamily="2" charset="2"/>
              <a:buChar char="§"/>
            </a:pPr>
            <a:r>
              <a:rPr lang="en-US" sz="1600" b="1" dirty="0" err="1" smtClean="0"/>
              <a:t>Élise</a:t>
            </a:r>
            <a:r>
              <a:rPr lang="en-US" sz="1600" b="1" dirty="0" smtClean="0"/>
              <a:t> </a:t>
            </a:r>
            <a:r>
              <a:rPr lang="en-US" sz="1600" b="1" dirty="0"/>
              <a:t>Roy</a:t>
            </a:r>
            <a:r>
              <a:rPr lang="en-US" sz="1600" dirty="0"/>
              <a:t>, PhD, </a:t>
            </a:r>
            <a:r>
              <a:rPr lang="en-US" sz="1600" dirty="0" err="1"/>
              <a:t>Université</a:t>
            </a:r>
            <a:r>
              <a:rPr lang="en-US" sz="1600" dirty="0"/>
              <a:t> de </a:t>
            </a:r>
            <a:r>
              <a:rPr lang="en-US" sz="1600" dirty="0" err="1"/>
              <a:t>Sherbrooke</a:t>
            </a:r>
            <a:endParaRPr lang="en-US" sz="1600" dirty="0"/>
          </a:p>
          <a:p>
            <a:pPr marL="285750" indent="-285750">
              <a:buFont typeface="Wingdings" panose="05000000000000000000" pitchFamily="2" charset="2"/>
              <a:buChar char="§"/>
            </a:pPr>
            <a:r>
              <a:rPr lang="en-US" sz="1600" b="1" dirty="0" smtClean="0"/>
              <a:t>Jean-Sébastien </a:t>
            </a:r>
            <a:r>
              <a:rPr lang="en-US" sz="1600" b="1" dirty="0"/>
              <a:t>Roy</a:t>
            </a:r>
            <a:r>
              <a:rPr lang="en-US" sz="1600" dirty="0"/>
              <a:t>, </a:t>
            </a:r>
            <a:r>
              <a:rPr lang="en-US" sz="1600" dirty="0" err="1"/>
              <a:t>pht</a:t>
            </a:r>
            <a:r>
              <a:rPr lang="en-US" sz="1600" dirty="0"/>
              <a:t>, </a:t>
            </a:r>
            <a:r>
              <a:rPr lang="en-US" sz="1600" dirty="0" smtClean="0"/>
              <a:t>PhD, </a:t>
            </a:r>
            <a:r>
              <a:rPr lang="en-US" sz="1600" dirty="0" err="1" smtClean="0"/>
              <a:t>Université</a:t>
            </a:r>
            <a:r>
              <a:rPr lang="en-US" sz="1600" dirty="0" smtClean="0"/>
              <a:t> Laval</a:t>
            </a:r>
            <a:endParaRPr lang="en-CA" altLang="en-US" sz="1600" dirty="0" smtClean="0"/>
          </a:p>
          <a:p>
            <a:pPr marL="0" indent="0" eaLnBrk="1" hangingPunct="1">
              <a:tabLst>
                <a:tab pos="180975" algn="l"/>
              </a:tabLst>
              <a:defRPr/>
            </a:pPr>
            <a:endParaRPr lang="en-CA" altLang="en-US" sz="1600" dirty="0" smtClean="0"/>
          </a:p>
        </p:txBody>
      </p:sp>
      <p:pic>
        <p:nvPicPr>
          <p:cNvPr id="2050" name="Picture 2" descr="H:\DREC\Chercheurs\Choiniere_Manon\Doc Manon\PowerPoint\photo_LIse Dassieu.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51053" y="1511257"/>
            <a:ext cx="1600486" cy="128513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H:\DREC\Chercheurs\Choiniere_Manon\Doc Manon\PowerPoint\PhotoJLKaboré.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08415" y="1508514"/>
            <a:ext cx="1299689" cy="1287874"/>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0640" y="1527648"/>
            <a:ext cx="1823688" cy="1217312"/>
          </a:xfrm>
          <a:prstGeom prst="rect">
            <a:avLst/>
          </a:prstGeom>
        </p:spPr>
      </p:pic>
      <p:pic>
        <p:nvPicPr>
          <p:cNvPr id="3" name="Imag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80312" y="1508514"/>
            <a:ext cx="1201570" cy="1946478"/>
          </a:xfrm>
          <a:prstGeom prst="rect">
            <a:avLst/>
          </a:prstGeom>
        </p:spPr>
      </p:pic>
      <p:sp>
        <p:nvSpPr>
          <p:cNvPr id="5" name="Rectangle 4"/>
          <p:cNvSpPr/>
          <p:nvPr/>
        </p:nvSpPr>
        <p:spPr>
          <a:xfrm>
            <a:off x="6439818" y="2762578"/>
            <a:ext cx="3365995" cy="810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 name="Rectangle 3"/>
          <p:cNvSpPr/>
          <p:nvPr/>
        </p:nvSpPr>
        <p:spPr>
          <a:xfrm>
            <a:off x="7020272" y="1527648"/>
            <a:ext cx="333007" cy="1217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217764460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59221"/>
            <a:ext cx="9144000" cy="4669979"/>
          </a:xfrm>
        </p:spPr>
        <p:txBody>
          <a:bodyPr/>
          <a:lstStyle/>
          <a:p>
            <a:pPr marL="0" indent="0" algn="ctr">
              <a:spcBef>
                <a:spcPts val="0"/>
              </a:spcBef>
              <a:buNone/>
              <a:defRPr/>
            </a:pPr>
            <a:r>
              <a:rPr lang="en-CA" altLang="en-US" sz="2800" b="1" u="sng" dirty="0" smtClean="0"/>
              <a:t>REMERCIEMENTS</a:t>
            </a:r>
          </a:p>
          <a:p>
            <a:pPr marL="0" indent="0" algn="ctr">
              <a:spcBef>
                <a:spcPts val="0"/>
              </a:spcBef>
              <a:buNone/>
              <a:defRPr/>
            </a:pPr>
            <a:endParaRPr lang="en-CA" altLang="en-US" sz="2800" b="1" u="sng" dirty="0" smtClean="0"/>
          </a:p>
          <a:p>
            <a:pPr marL="0" indent="0">
              <a:spcBef>
                <a:spcPts val="0"/>
              </a:spcBef>
              <a:buNone/>
              <a:defRPr/>
            </a:pPr>
            <a:r>
              <a:rPr lang="en-CA" altLang="en-US" sz="2800" dirty="0" smtClean="0"/>
              <a:t>   </a:t>
            </a:r>
            <a:endParaRPr lang="en-CA" altLang="en-US" sz="2800" b="1" u="sng" dirty="0"/>
          </a:p>
          <a:p>
            <a:pPr marL="541338" indent="0">
              <a:buNone/>
              <a:defRPr/>
            </a:pPr>
            <a:endParaRPr lang="en-CA" altLang="en-US" sz="2800" b="1" u="sng" dirty="0" smtClean="0"/>
          </a:p>
          <a:p>
            <a:pPr marL="0" indent="0">
              <a:spcBef>
                <a:spcPts val="0"/>
              </a:spcBef>
              <a:buNone/>
              <a:defRPr/>
            </a:pPr>
            <a:endParaRPr lang="en-CA" altLang="en-US" sz="2000" b="1" u="sng" dirty="0" smtClean="0"/>
          </a:p>
        </p:txBody>
      </p:sp>
      <p:pic>
        <p:nvPicPr>
          <p:cNvPr id="6" name="Imag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0604" y="5559363"/>
            <a:ext cx="2088753" cy="74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
          <p:cNvPicPr>
            <a:picLocks noChangeAspect="1" noChangeArrowheads="1"/>
          </p:cNvPicPr>
          <p:nvPr/>
        </p:nvPicPr>
        <p:blipFill>
          <a:blip r:embed="rId4" cstate="print"/>
          <a:srcRect/>
          <a:stretch>
            <a:fillRect/>
          </a:stretch>
        </p:blipFill>
        <p:spPr bwMode="auto">
          <a:xfrm>
            <a:off x="6616761" y="3777730"/>
            <a:ext cx="2292941" cy="803398"/>
          </a:xfrm>
          <a:prstGeom prst="rect">
            <a:avLst/>
          </a:prstGeom>
          <a:noFill/>
          <a:ln w="9525">
            <a:noFill/>
            <a:miter lim="800000"/>
            <a:headEnd/>
            <a:tailEnd/>
          </a:ln>
        </p:spPr>
      </p:pic>
      <p:pic>
        <p:nvPicPr>
          <p:cNvPr id="9" name="Image 8">
            <a:extLst>
              <a:ext uri="{FF2B5EF4-FFF2-40B4-BE49-F238E27FC236}">
                <a16:creationId xmlns:a16="http://schemas.microsoft.com/office/drawing/2014/main" id="{E0E625F3-5040-414D-A5C9-2958AC389A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9004" y="1525910"/>
            <a:ext cx="2743200" cy="1543050"/>
          </a:xfrm>
          <a:prstGeom prst="rect">
            <a:avLst/>
          </a:prstGeom>
        </p:spPr>
      </p:pic>
      <p:pic>
        <p:nvPicPr>
          <p:cNvPr id="13" name="Image 12">
            <a:extLst>
              <a:ext uri="{FF2B5EF4-FFF2-40B4-BE49-F238E27FC236}">
                <a16:creationId xmlns:a16="http://schemas.microsoft.com/office/drawing/2014/main" id="{6F4C2F27-8FEC-40E3-969A-BD0209F9900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00192" y="1268760"/>
            <a:ext cx="1463040" cy="1507541"/>
          </a:xfrm>
          <a:prstGeom prst="rect">
            <a:avLst/>
          </a:prstGeom>
        </p:spPr>
      </p:pic>
      <p:pic>
        <p:nvPicPr>
          <p:cNvPr id="14" name="Image 13">
            <a:extLst>
              <a:ext uri="{FF2B5EF4-FFF2-40B4-BE49-F238E27FC236}">
                <a16:creationId xmlns:a16="http://schemas.microsoft.com/office/drawing/2014/main" id="{DC7DF2FB-FBBD-42B5-B629-FC4382D3B50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23304" y="3526328"/>
            <a:ext cx="3169920" cy="1126808"/>
          </a:xfrm>
          <a:prstGeom prst="rect">
            <a:avLst/>
          </a:prstGeom>
        </p:spPr>
      </p:pic>
      <p:pic>
        <p:nvPicPr>
          <p:cNvPr id="16" name="Picture 2" descr="RÃ©sultats de recherche d'images pour Â«Â logo universitÃ© de sherbrookeÂ Â»"/>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20072" y="5703916"/>
            <a:ext cx="2084282" cy="62514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Image associÃ©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9004" y="2616408"/>
            <a:ext cx="2612792" cy="2612792"/>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5652120" y="5589240"/>
            <a:ext cx="2016224" cy="307777"/>
          </a:xfrm>
          <a:prstGeom prst="rect">
            <a:avLst/>
          </a:prstGeom>
          <a:noFill/>
        </p:spPr>
        <p:txBody>
          <a:bodyPr wrap="square" rtlCol="0">
            <a:spAutoFit/>
          </a:bodyPr>
          <a:lstStyle/>
          <a:p>
            <a:r>
              <a:rPr lang="fr-CA" sz="1400" dirty="0" smtClean="0"/>
              <a:t>FONDATION </a:t>
            </a:r>
            <a:endParaRPr lang="fr-CA" sz="1400" dirty="0"/>
          </a:p>
        </p:txBody>
      </p:sp>
    </p:spTree>
    <p:extLst>
      <p:ext uri="{BB962C8B-B14F-4D97-AF65-F5344CB8AC3E}">
        <p14:creationId xmlns:p14="http://schemas.microsoft.com/office/powerpoint/2010/main" val="190111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330324"/>
            <a:ext cx="8496944" cy="7632859"/>
          </a:xfrm>
          <a:prstGeom prst="rect">
            <a:avLst/>
          </a:prstGeom>
        </p:spPr>
        <p:txBody>
          <a:bodyPr wrap="square">
            <a:spAutoFit/>
          </a:bodyPr>
          <a:lstStyle/>
          <a:p>
            <a:pPr algn="ctr">
              <a:spcBef>
                <a:spcPts val="0"/>
              </a:spcBef>
              <a:buClr>
                <a:schemeClr val="accent5">
                  <a:lumMod val="25000"/>
                </a:schemeClr>
              </a:buClr>
              <a:buSzPct val="100000"/>
            </a:pPr>
            <a:endParaRPr lang="en-CA" sz="3200" dirty="0" smtClean="0">
              <a:solidFill>
                <a:srgbClr val="002060"/>
              </a:solidFill>
            </a:endParaRPr>
          </a:p>
          <a:p>
            <a:pPr algn="ctr">
              <a:spcBef>
                <a:spcPts val="0"/>
              </a:spcBef>
              <a:buClr>
                <a:schemeClr val="accent5">
                  <a:lumMod val="25000"/>
                </a:schemeClr>
              </a:buClr>
              <a:buSzPct val="100000"/>
            </a:pPr>
            <a:r>
              <a:rPr lang="en-CA" sz="4000" dirty="0" smtClean="0">
                <a:solidFill>
                  <a:srgbClr val="002060"/>
                </a:solidFill>
              </a:rPr>
              <a:t>En </a:t>
            </a:r>
            <a:r>
              <a:rPr lang="en-CA" sz="4000" dirty="0" err="1" smtClean="0">
                <a:solidFill>
                  <a:srgbClr val="002060"/>
                </a:solidFill>
              </a:rPr>
              <a:t>dépit</a:t>
            </a:r>
            <a:r>
              <a:rPr lang="en-CA" sz="4000" dirty="0" smtClean="0">
                <a:solidFill>
                  <a:srgbClr val="002060"/>
                </a:solidFill>
              </a:rPr>
              <a:t> de </a:t>
            </a:r>
            <a:r>
              <a:rPr lang="en-CA" sz="4000" dirty="0" err="1" smtClean="0">
                <a:solidFill>
                  <a:srgbClr val="002060"/>
                </a:solidFill>
              </a:rPr>
              <a:t>décennies</a:t>
            </a:r>
            <a:r>
              <a:rPr lang="en-CA" sz="4000" dirty="0" smtClean="0">
                <a:solidFill>
                  <a:srgbClr val="002060"/>
                </a:solidFill>
              </a:rPr>
              <a:t> de recherche </a:t>
            </a:r>
            <a:r>
              <a:rPr lang="en-CA" sz="4000" dirty="0" err="1" smtClean="0">
                <a:solidFill>
                  <a:srgbClr val="002060"/>
                </a:solidFill>
              </a:rPr>
              <a:t>dans</a:t>
            </a:r>
            <a:r>
              <a:rPr lang="en-CA" sz="4000" dirty="0" smtClean="0">
                <a:solidFill>
                  <a:srgbClr val="002060"/>
                </a:solidFill>
              </a:rPr>
              <a:t> le </a:t>
            </a:r>
            <a:r>
              <a:rPr lang="en-CA" sz="4000" dirty="0" err="1" smtClean="0">
                <a:solidFill>
                  <a:srgbClr val="002060"/>
                </a:solidFill>
              </a:rPr>
              <a:t>domaine</a:t>
            </a:r>
            <a:r>
              <a:rPr lang="en-CA" sz="4000" dirty="0" smtClean="0">
                <a:solidFill>
                  <a:srgbClr val="002060"/>
                </a:solidFill>
              </a:rPr>
              <a:t> de la </a:t>
            </a:r>
            <a:r>
              <a:rPr lang="en-CA" sz="4000" dirty="0" err="1" smtClean="0">
                <a:solidFill>
                  <a:srgbClr val="002060"/>
                </a:solidFill>
              </a:rPr>
              <a:t>douleur</a:t>
            </a:r>
            <a:r>
              <a:rPr lang="en-CA" sz="4000" dirty="0" smtClean="0">
                <a:solidFill>
                  <a:srgbClr val="002060"/>
                </a:solidFill>
              </a:rPr>
              <a:t> </a:t>
            </a:r>
            <a:r>
              <a:rPr lang="en-CA" sz="4000" dirty="0" err="1" smtClean="0">
                <a:solidFill>
                  <a:srgbClr val="002060"/>
                </a:solidFill>
              </a:rPr>
              <a:t>chronique</a:t>
            </a:r>
            <a:r>
              <a:rPr lang="en-CA" sz="4000" dirty="0" smtClean="0">
                <a:solidFill>
                  <a:srgbClr val="002060"/>
                </a:solidFill>
              </a:rPr>
              <a:t> </a:t>
            </a:r>
          </a:p>
          <a:p>
            <a:pPr>
              <a:spcBef>
                <a:spcPts val="0"/>
              </a:spcBef>
              <a:buClr>
                <a:schemeClr val="accent5">
                  <a:lumMod val="25000"/>
                </a:schemeClr>
              </a:buClr>
              <a:buSzPct val="100000"/>
            </a:pPr>
            <a:endParaRPr lang="en-CA" sz="3200" dirty="0">
              <a:solidFill>
                <a:srgbClr val="002060"/>
              </a:solidFill>
            </a:endParaRPr>
          </a:p>
          <a:p>
            <a:pPr algn="ctr">
              <a:spcBef>
                <a:spcPts val="0"/>
              </a:spcBef>
              <a:buClr>
                <a:schemeClr val="accent5">
                  <a:lumMod val="25000"/>
                </a:schemeClr>
              </a:buClr>
              <a:buSzPct val="100000"/>
            </a:pPr>
            <a:endParaRPr lang="en-CA" sz="3200" dirty="0" smtClean="0">
              <a:solidFill>
                <a:srgbClr val="002060"/>
              </a:solidFill>
            </a:endParaRPr>
          </a:p>
          <a:p>
            <a:pPr algn="ctr">
              <a:spcBef>
                <a:spcPts val="0"/>
              </a:spcBef>
              <a:buClr>
                <a:schemeClr val="accent5">
                  <a:lumMod val="25000"/>
                </a:schemeClr>
              </a:buClr>
              <a:buSzPct val="100000"/>
            </a:pPr>
            <a:endParaRPr lang="en-CA" sz="3200" dirty="0" smtClean="0">
              <a:solidFill>
                <a:srgbClr val="002060"/>
              </a:solidFill>
            </a:endParaRPr>
          </a:p>
          <a:p>
            <a:pPr>
              <a:spcBef>
                <a:spcPts val="0"/>
              </a:spcBef>
              <a:buClr>
                <a:schemeClr val="accent5">
                  <a:lumMod val="25000"/>
                </a:schemeClr>
              </a:buClr>
              <a:buSzPct val="100000"/>
            </a:pPr>
            <a:r>
              <a:rPr lang="en-CA" sz="3200" dirty="0">
                <a:solidFill>
                  <a:srgbClr val="002060"/>
                </a:solidFill>
              </a:rPr>
              <a:t>	</a:t>
            </a:r>
            <a:r>
              <a:rPr lang="en-CA" sz="3200" dirty="0" smtClean="0">
                <a:solidFill>
                  <a:srgbClr val="002060"/>
                </a:solidFill>
              </a:rPr>
              <a:t>	- </a:t>
            </a:r>
            <a:r>
              <a:rPr lang="en-CA" sz="3200" dirty="0" err="1" smtClean="0">
                <a:solidFill>
                  <a:srgbClr val="002060"/>
                </a:solidFill>
              </a:rPr>
              <a:t>Souvent</a:t>
            </a:r>
            <a:r>
              <a:rPr lang="en-CA" sz="3200" dirty="0" smtClean="0">
                <a:solidFill>
                  <a:srgbClr val="002060"/>
                </a:solidFill>
              </a:rPr>
              <a:t>  mal </a:t>
            </a:r>
            <a:r>
              <a:rPr lang="en-CA" sz="3200" dirty="0" err="1" smtClean="0">
                <a:solidFill>
                  <a:srgbClr val="002060"/>
                </a:solidFill>
              </a:rPr>
              <a:t>diagnostiquée</a:t>
            </a:r>
            <a:endParaRPr lang="en-CA" sz="3200" dirty="0" smtClean="0">
              <a:solidFill>
                <a:srgbClr val="002060"/>
              </a:solidFill>
            </a:endParaRPr>
          </a:p>
          <a:p>
            <a:pPr>
              <a:spcBef>
                <a:spcPts val="0"/>
              </a:spcBef>
              <a:buClr>
                <a:schemeClr val="accent5">
                  <a:lumMod val="25000"/>
                </a:schemeClr>
              </a:buClr>
              <a:buSzPct val="100000"/>
            </a:pPr>
            <a:r>
              <a:rPr lang="en-CA" sz="3200" dirty="0" smtClean="0">
                <a:solidFill>
                  <a:srgbClr val="002060"/>
                </a:solidFill>
              </a:rPr>
              <a:t>		- Sous-</a:t>
            </a:r>
            <a:r>
              <a:rPr lang="en-CA" sz="3200" dirty="0" err="1" smtClean="0">
                <a:solidFill>
                  <a:srgbClr val="002060"/>
                </a:solidFill>
              </a:rPr>
              <a:t>traitée</a:t>
            </a:r>
            <a:endParaRPr lang="en-CA" sz="3200" dirty="0" smtClean="0">
              <a:solidFill>
                <a:srgbClr val="002060"/>
              </a:solidFill>
            </a:endParaRPr>
          </a:p>
          <a:p>
            <a:pPr>
              <a:spcBef>
                <a:spcPts val="0"/>
              </a:spcBef>
              <a:buClr>
                <a:schemeClr val="accent5">
                  <a:lumMod val="25000"/>
                </a:schemeClr>
              </a:buClr>
              <a:buSzPct val="100000"/>
            </a:pPr>
            <a:r>
              <a:rPr lang="en-CA" sz="3200" dirty="0" smtClean="0">
                <a:solidFill>
                  <a:srgbClr val="002060"/>
                </a:solidFill>
              </a:rPr>
              <a:t>		- </a:t>
            </a:r>
            <a:r>
              <a:rPr lang="en-CA" sz="3200" dirty="0" err="1" smtClean="0">
                <a:solidFill>
                  <a:srgbClr val="002060"/>
                </a:solidFill>
              </a:rPr>
              <a:t>Traitée</a:t>
            </a:r>
            <a:r>
              <a:rPr lang="en-CA" sz="3200" dirty="0" smtClean="0">
                <a:solidFill>
                  <a:srgbClr val="002060"/>
                </a:solidFill>
              </a:rPr>
              <a:t> de </a:t>
            </a:r>
            <a:r>
              <a:rPr lang="en-CA" sz="3200" dirty="0" err="1" smtClean="0">
                <a:solidFill>
                  <a:srgbClr val="002060"/>
                </a:solidFill>
              </a:rPr>
              <a:t>façon</a:t>
            </a:r>
            <a:r>
              <a:rPr lang="en-CA" sz="3200" dirty="0" smtClean="0">
                <a:solidFill>
                  <a:srgbClr val="002060"/>
                </a:solidFill>
              </a:rPr>
              <a:t> </a:t>
            </a:r>
            <a:r>
              <a:rPr lang="en-CA" sz="3200" dirty="0" err="1" smtClean="0">
                <a:solidFill>
                  <a:srgbClr val="002060"/>
                </a:solidFill>
              </a:rPr>
              <a:t>inadéquate</a:t>
            </a:r>
            <a:endParaRPr lang="en-CA" sz="3200" dirty="0" smtClean="0">
              <a:solidFill>
                <a:srgbClr val="002060"/>
              </a:solidFill>
            </a:endParaRPr>
          </a:p>
          <a:p>
            <a:pPr>
              <a:spcBef>
                <a:spcPts val="0"/>
              </a:spcBef>
              <a:buClr>
                <a:schemeClr val="accent5">
                  <a:lumMod val="25000"/>
                </a:schemeClr>
              </a:buClr>
              <a:buSzPct val="100000"/>
            </a:pPr>
            <a:r>
              <a:rPr lang="en-CA" sz="3200" dirty="0" smtClean="0">
                <a:solidFill>
                  <a:srgbClr val="002060"/>
                </a:solidFill>
              </a:rPr>
              <a:t>		- Pas </a:t>
            </a:r>
            <a:r>
              <a:rPr lang="en-CA" sz="3200" dirty="0" err="1" smtClean="0">
                <a:solidFill>
                  <a:srgbClr val="002060"/>
                </a:solidFill>
              </a:rPr>
              <a:t>traitée</a:t>
            </a:r>
            <a:r>
              <a:rPr lang="en-CA" sz="3200" dirty="0" smtClean="0">
                <a:solidFill>
                  <a:srgbClr val="002060"/>
                </a:solidFill>
              </a:rPr>
              <a:t> du tout</a:t>
            </a:r>
            <a:r>
              <a:rPr lang="en-CA" sz="3200" b="1" i="1" dirty="0" smtClean="0">
                <a:solidFill>
                  <a:srgbClr val="002060"/>
                </a:solidFill>
              </a:rPr>
              <a:t> </a:t>
            </a:r>
            <a:endParaRPr lang="en-CA" sz="3200" b="1" i="1" dirty="0">
              <a:solidFill>
                <a:srgbClr val="002060"/>
              </a:solidFill>
            </a:endParaRPr>
          </a:p>
          <a:p>
            <a:pPr algn="ctr">
              <a:spcBef>
                <a:spcPts val="0"/>
              </a:spcBef>
              <a:buClr>
                <a:schemeClr val="accent5">
                  <a:lumMod val="25000"/>
                </a:schemeClr>
              </a:buClr>
              <a:buSzPct val="100000"/>
            </a:pPr>
            <a:endParaRPr lang="en-CA" sz="3200" u="sng" dirty="0" smtClean="0">
              <a:solidFill>
                <a:srgbClr val="002060"/>
              </a:solidFill>
            </a:endParaRPr>
          </a:p>
          <a:p>
            <a:pPr algn="ctr">
              <a:spcBef>
                <a:spcPts val="0"/>
              </a:spcBef>
              <a:buClr>
                <a:schemeClr val="accent5">
                  <a:lumMod val="25000"/>
                </a:schemeClr>
              </a:buClr>
              <a:buSzPct val="100000"/>
            </a:pPr>
            <a:endParaRPr lang="en-CA" sz="3200" dirty="0" smtClean="0">
              <a:solidFill>
                <a:srgbClr val="002060"/>
              </a:solidFill>
            </a:endParaRPr>
          </a:p>
          <a:p>
            <a:pPr algn="ctr">
              <a:buClr>
                <a:schemeClr val="accent5">
                  <a:lumMod val="25000"/>
                </a:schemeClr>
              </a:buClr>
              <a:buSzPct val="100000"/>
            </a:pPr>
            <a:endParaRPr lang="en-CA" dirty="0">
              <a:solidFill>
                <a:srgbClr val="002060"/>
              </a:solidFill>
            </a:endParaRPr>
          </a:p>
          <a:p>
            <a:pPr algn="ctr">
              <a:spcBef>
                <a:spcPts val="0"/>
              </a:spcBef>
              <a:buClr>
                <a:schemeClr val="accent5">
                  <a:lumMod val="25000"/>
                </a:schemeClr>
              </a:buClr>
              <a:buSzPct val="100000"/>
            </a:pPr>
            <a:endParaRPr lang="en-CA" sz="3200" dirty="0" smtClean="0">
              <a:solidFill>
                <a:srgbClr val="002060"/>
              </a:solidFill>
            </a:endParaRPr>
          </a:p>
        </p:txBody>
      </p:sp>
      <p:cxnSp>
        <p:nvCxnSpPr>
          <p:cNvPr id="3" name="Connecteur droit avec flèche 2"/>
          <p:cNvCxnSpPr/>
          <p:nvPr/>
        </p:nvCxnSpPr>
        <p:spPr>
          <a:xfrm>
            <a:off x="4427984" y="2852936"/>
            <a:ext cx="0" cy="1080120"/>
          </a:xfrm>
          <a:prstGeom prst="straightConnector1">
            <a:avLst/>
          </a:prstGeom>
          <a:ln w="5715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251532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92696"/>
            <a:ext cx="9144000" cy="4669979"/>
          </a:xfrm>
        </p:spPr>
        <p:txBody>
          <a:bodyPr/>
          <a:lstStyle/>
          <a:p>
            <a:pPr marL="0" indent="0" algn="ctr">
              <a:buNone/>
              <a:defRPr/>
            </a:pPr>
            <a:endParaRPr lang="en-CA" altLang="en-US" sz="2800" b="1" u="sng" dirty="0" smtClean="0"/>
          </a:p>
          <a:p>
            <a:pPr marL="0" indent="0" algn="ctr">
              <a:buNone/>
              <a:defRPr/>
            </a:pPr>
            <a:endParaRPr lang="en-CA" altLang="en-US" sz="2800" b="1" u="sng" dirty="0"/>
          </a:p>
          <a:p>
            <a:pPr marL="0" indent="0" algn="ctr">
              <a:buNone/>
              <a:defRPr/>
            </a:pPr>
            <a:r>
              <a:rPr lang="en-CA" altLang="en-US" sz="4000" b="1" dirty="0" err="1" smtClean="0"/>
              <a:t>Merci</a:t>
            </a:r>
            <a:r>
              <a:rPr lang="en-CA" altLang="en-US" sz="4000" b="1" dirty="0" smtClean="0"/>
              <a:t> de </a:t>
            </a:r>
            <a:r>
              <a:rPr lang="en-CA" altLang="en-US" sz="4000" b="1" dirty="0" err="1" smtClean="0"/>
              <a:t>votre</a:t>
            </a:r>
            <a:r>
              <a:rPr lang="en-CA" altLang="en-US" sz="4000" b="1" dirty="0" smtClean="0"/>
              <a:t> attention !</a:t>
            </a:r>
          </a:p>
          <a:p>
            <a:pPr marL="0" indent="0" algn="ctr">
              <a:buNone/>
              <a:defRPr/>
            </a:pPr>
            <a:endParaRPr lang="en-CA" altLang="en-US" sz="4000" b="1" dirty="0"/>
          </a:p>
          <a:p>
            <a:pPr marL="0" indent="0" algn="ctr">
              <a:buNone/>
              <a:defRPr/>
            </a:pPr>
            <a:endParaRPr lang="en-CA" altLang="en-US" sz="4000" b="1" dirty="0" smtClean="0"/>
          </a:p>
        </p:txBody>
      </p:sp>
      <p:pic>
        <p:nvPicPr>
          <p:cNvPr id="4" name="Imag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7451" y="6122466"/>
            <a:ext cx="1687037" cy="61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0" name="Picture 2" descr="Résultats de recherche d'images pour « merci  questions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4044" y="3212976"/>
            <a:ext cx="40767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523929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solidFill>
                <a:srgbClr val="002060"/>
              </a:solidFill>
            </a:endParaRPr>
          </a:p>
        </p:txBody>
      </p:sp>
      <p:sp>
        <p:nvSpPr>
          <p:cNvPr id="5" name="Title 1"/>
          <p:cNvSpPr txBox="1">
            <a:spLocks/>
          </p:cNvSpPr>
          <p:nvPr/>
        </p:nvSpPr>
        <p:spPr>
          <a:xfrm>
            <a:off x="0" y="188640"/>
            <a:ext cx="9144000" cy="792162"/>
          </a:xfrm>
          <a:prstGeom prst="rect">
            <a:avLst/>
          </a:prstGeom>
        </p:spPr>
        <p:txBody>
          <a:bodyPr/>
          <a:lstStyle>
            <a:lvl1pPr algn="ctr" rtl="0" eaLnBrk="0" fontAlgn="base" hangingPunct="0">
              <a:spcBef>
                <a:spcPct val="0"/>
              </a:spcBef>
              <a:spcAft>
                <a:spcPct val="0"/>
              </a:spcAft>
              <a:defRPr sz="4400">
                <a:solidFill>
                  <a:schemeClr val="tx2"/>
                </a:solidFill>
                <a:latin typeface="+mj-lt"/>
                <a:ea typeface="Geneva" pitchFamily="-109" charset="-128"/>
                <a:cs typeface="Geneva" pitchFamily="-109" charset="-128"/>
              </a:defRPr>
            </a:lvl1pPr>
            <a:lvl2pPr algn="ctr" rtl="0" eaLnBrk="0" fontAlgn="base" hangingPunct="0">
              <a:spcBef>
                <a:spcPct val="0"/>
              </a:spcBef>
              <a:spcAft>
                <a:spcPct val="0"/>
              </a:spcAft>
              <a:defRPr sz="4400">
                <a:solidFill>
                  <a:schemeClr val="tx2"/>
                </a:solidFill>
                <a:latin typeface="Arial" pitchFamily="-109" charset="0"/>
                <a:ea typeface="Geneva" pitchFamily="-109" charset="-128"/>
                <a:cs typeface="Geneva" pitchFamily="-109" charset="-128"/>
              </a:defRPr>
            </a:lvl2pPr>
            <a:lvl3pPr algn="ctr" rtl="0" eaLnBrk="0" fontAlgn="base" hangingPunct="0">
              <a:spcBef>
                <a:spcPct val="0"/>
              </a:spcBef>
              <a:spcAft>
                <a:spcPct val="0"/>
              </a:spcAft>
              <a:defRPr sz="4400">
                <a:solidFill>
                  <a:schemeClr val="tx2"/>
                </a:solidFill>
                <a:latin typeface="Arial" pitchFamily="-109" charset="0"/>
                <a:ea typeface="Geneva" pitchFamily="-109" charset="-128"/>
                <a:cs typeface="Geneva" pitchFamily="-109" charset="-128"/>
              </a:defRPr>
            </a:lvl3pPr>
            <a:lvl4pPr algn="ctr" rtl="0" eaLnBrk="0" fontAlgn="base" hangingPunct="0">
              <a:spcBef>
                <a:spcPct val="0"/>
              </a:spcBef>
              <a:spcAft>
                <a:spcPct val="0"/>
              </a:spcAft>
              <a:defRPr sz="4400">
                <a:solidFill>
                  <a:schemeClr val="tx2"/>
                </a:solidFill>
                <a:latin typeface="Arial" pitchFamily="-109" charset="0"/>
                <a:ea typeface="Geneva" pitchFamily="-109" charset="-128"/>
                <a:cs typeface="Geneva" pitchFamily="-109" charset="-128"/>
              </a:defRPr>
            </a:lvl4pPr>
            <a:lvl5pPr algn="ctr" rtl="0" eaLnBrk="0" fontAlgn="base" hangingPunct="0">
              <a:spcBef>
                <a:spcPct val="0"/>
              </a:spcBef>
              <a:spcAft>
                <a:spcPct val="0"/>
              </a:spcAft>
              <a:defRPr sz="4400">
                <a:solidFill>
                  <a:schemeClr val="tx2"/>
                </a:solidFill>
                <a:latin typeface="Arial" pitchFamily="-109" charset="0"/>
                <a:ea typeface="Geneva" pitchFamily="-109" charset="-128"/>
                <a:cs typeface="Geneva" pitchFamily="-109" charset="-128"/>
              </a:defRPr>
            </a:lvl5pPr>
            <a:lvl6pPr marL="457200" algn="ctr" rtl="0" fontAlgn="base">
              <a:spcBef>
                <a:spcPct val="0"/>
              </a:spcBef>
              <a:spcAft>
                <a:spcPct val="0"/>
              </a:spcAft>
              <a:defRPr sz="4400">
                <a:solidFill>
                  <a:schemeClr val="tx2"/>
                </a:solidFill>
                <a:latin typeface="Arial" pitchFamily="-109" charset="0"/>
              </a:defRPr>
            </a:lvl6pPr>
            <a:lvl7pPr marL="914400" algn="ctr" rtl="0" fontAlgn="base">
              <a:spcBef>
                <a:spcPct val="0"/>
              </a:spcBef>
              <a:spcAft>
                <a:spcPct val="0"/>
              </a:spcAft>
              <a:defRPr sz="4400">
                <a:solidFill>
                  <a:schemeClr val="tx2"/>
                </a:solidFill>
                <a:latin typeface="Arial" pitchFamily="-109" charset="0"/>
              </a:defRPr>
            </a:lvl7pPr>
            <a:lvl8pPr marL="1371600" algn="ctr" rtl="0" fontAlgn="base">
              <a:spcBef>
                <a:spcPct val="0"/>
              </a:spcBef>
              <a:spcAft>
                <a:spcPct val="0"/>
              </a:spcAft>
              <a:defRPr sz="4400">
                <a:solidFill>
                  <a:schemeClr val="tx2"/>
                </a:solidFill>
                <a:latin typeface="Arial" pitchFamily="-109" charset="0"/>
              </a:defRPr>
            </a:lvl8pPr>
            <a:lvl9pPr marL="1828800" algn="ctr" rtl="0" fontAlgn="base">
              <a:spcBef>
                <a:spcPct val="0"/>
              </a:spcBef>
              <a:spcAft>
                <a:spcPct val="0"/>
              </a:spcAft>
              <a:defRPr sz="4400">
                <a:solidFill>
                  <a:schemeClr val="tx2"/>
                </a:solidFill>
                <a:latin typeface="Arial" pitchFamily="-109" charset="0"/>
              </a:defRPr>
            </a:lvl9pPr>
          </a:lstStyle>
          <a:p>
            <a:pPr>
              <a:defRPr/>
            </a:pPr>
            <a:r>
              <a:rPr lang="en-CA" sz="3600" b="1" kern="0" dirty="0" err="1" smtClean="0">
                <a:solidFill>
                  <a:srgbClr val="002060"/>
                </a:solidFill>
              </a:rPr>
              <a:t>Efficacité</a:t>
            </a:r>
            <a:r>
              <a:rPr lang="en-CA" sz="3600" b="1" kern="0" dirty="0" smtClean="0">
                <a:solidFill>
                  <a:srgbClr val="002060"/>
                </a:solidFill>
              </a:rPr>
              <a:t> des </a:t>
            </a:r>
            <a:r>
              <a:rPr lang="en-CA" sz="3600" b="1" kern="0" dirty="0" err="1" smtClean="0">
                <a:solidFill>
                  <a:srgbClr val="002060"/>
                </a:solidFill>
              </a:rPr>
              <a:t>opioïdes</a:t>
            </a:r>
            <a:r>
              <a:rPr lang="en-CA" sz="3600" b="1" kern="0" dirty="0" smtClean="0">
                <a:solidFill>
                  <a:srgbClr val="002060"/>
                </a:solidFill>
              </a:rPr>
              <a:t> pour le                   </a:t>
            </a:r>
            <a:r>
              <a:rPr lang="en-CA" sz="3600" b="1" kern="0" dirty="0" err="1" smtClean="0">
                <a:solidFill>
                  <a:srgbClr val="002060"/>
                </a:solidFill>
              </a:rPr>
              <a:t>traitement</a:t>
            </a:r>
            <a:r>
              <a:rPr lang="en-CA" sz="3600" b="1" kern="0" dirty="0" smtClean="0">
                <a:solidFill>
                  <a:srgbClr val="002060"/>
                </a:solidFill>
              </a:rPr>
              <a:t> de la DCNC</a:t>
            </a:r>
            <a:endParaRPr lang="en-CA" sz="3600" b="1" kern="0" dirty="0">
              <a:solidFill>
                <a:srgbClr val="002060"/>
              </a:solidFill>
            </a:endParaRPr>
          </a:p>
        </p:txBody>
      </p:sp>
      <p:sp>
        <p:nvSpPr>
          <p:cNvPr id="8" name="Content Placeholder 2"/>
          <p:cNvSpPr txBox="1">
            <a:spLocks/>
          </p:cNvSpPr>
          <p:nvPr/>
        </p:nvSpPr>
        <p:spPr>
          <a:xfrm>
            <a:off x="107504" y="1484784"/>
            <a:ext cx="8964488" cy="5002213"/>
          </a:xfrm>
          <a:prstGeom prst="rect">
            <a:avLst/>
          </a:prstGeom>
          <a:ln>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Geneva" pitchFamily="-109" charset="-128"/>
                <a:cs typeface="Geneva" pitchFamily="-109" charset="-128"/>
              </a:defRPr>
            </a:lvl1pPr>
            <a:lvl2pPr marL="742950" indent="-285750" algn="l" rtl="0" eaLnBrk="0" fontAlgn="base" hangingPunct="0">
              <a:spcBef>
                <a:spcPct val="20000"/>
              </a:spcBef>
              <a:spcAft>
                <a:spcPct val="0"/>
              </a:spcAft>
              <a:buChar char="–"/>
              <a:defRPr sz="2800">
                <a:solidFill>
                  <a:schemeClr val="tx1"/>
                </a:solidFill>
                <a:latin typeface="+mn-lt"/>
                <a:ea typeface="Geneva" pitchFamily="-109" charset="-128"/>
              </a:defRPr>
            </a:lvl2pPr>
            <a:lvl3pPr marL="1143000" indent="-228600" algn="l" rtl="0" eaLnBrk="0" fontAlgn="base" hangingPunct="0">
              <a:spcBef>
                <a:spcPct val="20000"/>
              </a:spcBef>
              <a:spcAft>
                <a:spcPct val="0"/>
              </a:spcAft>
              <a:buChar char="•"/>
              <a:defRPr sz="2400">
                <a:solidFill>
                  <a:schemeClr val="tx1"/>
                </a:solidFill>
                <a:latin typeface="+mn-lt"/>
                <a:ea typeface="Geneva" pitchFamily="-109" charset="-128"/>
              </a:defRPr>
            </a:lvl3pPr>
            <a:lvl4pPr marL="1600200" indent="-228600" algn="l" rtl="0" eaLnBrk="0" fontAlgn="base" hangingPunct="0">
              <a:spcBef>
                <a:spcPct val="20000"/>
              </a:spcBef>
              <a:spcAft>
                <a:spcPct val="0"/>
              </a:spcAft>
              <a:buChar char="–"/>
              <a:defRPr sz="2000">
                <a:solidFill>
                  <a:schemeClr val="tx1"/>
                </a:solidFill>
                <a:latin typeface="+mn-lt"/>
                <a:ea typeface="Geneva" pitchFamily="-109" charset="-128"/>
              </a:defRPr>
            </a:lvl4pPr>
            <a:lvl5pPr marL="2057400" indent="-228600" algn="l" rtl="0" eaLnBrk="0" fontAlgn="base" hangingPunct="0">
              <a:spcBef>
                <a:spcPct val="20000"/>
              </a:spcBef>
              <a:spcAft>
                <a:spcPct val="0"/>
              </a:spcAft>
              <a:buChar char="»"/>
              <a:defRPr sz="2000">
                <a:solidFill>
                  <a:schemeClr val="tx1"/>
                </a:solidFill>
                <a:latin typeface="+mn-lt"/>
                <a:ea typeface="Geneva" pitchFamily="-109" charset="-128"/>
              </a:defRPr>
            </a:lvl5pPr>
            <a:lvl6pPr marL="2514600" indent="-228600" algn="l" rtl="0" fontAlgn="base">
              <a:spcBef>
                <a:spcPct val="20000"/>
              </a:spcBef>
              <a:spcAft>
                <a:spcPct val="0"/>
              </a:spcAft>
              <a:buChar char="»"/>
              <a:defRPr sz="2000">
                <a:solidFill>
                  <a:schemeClr val="tx1"/>
                </a:solidFill>
                <a:latin typeface="+mn-lt"/>
                <a:ea typeface="Geneva" pitchFamily="-109" charset="-128"/>
              </a:defRPr>
            </a:lvl6pPr>
            <a:lvl7pPr marL="2971800" indent="-228600" algn="l" rtl="0" fontAlgn="base">
              <a:spcBef>
                <a:spcPct val="20000"/>
              </a:spcBef>
              <a:spcAft>
                <a:spcPct val="0"/>
              </a:spcAft>
              <a:buChar char="»"/>
              <a:defRPr sz="2000">
                <a:solidFill>
                  <a:schemeClr val="tx1"/>
                </a:solidFill>
                <a:latin typeface="+mn-lt"/>
                <a:ea typeface="Geneva" pitchFamily="-109" charset="-128"/>
              </a:defRPr>
            </a:lvl7pPr>
            <a:lvl8pPr marL="3429000" indent="-228600" algn="l" rtl="0" fontAlgn="base">
              <a:spcBef>
                <a:spcPct val="20000"/>
              </a:spcBef>
              <a:spcAft>
                <a:spcPct val="0"/>
              </a:spcAft>
              <a:buChar char="»"/>
              <a:defRPr sz="2000">
                <a:solidFill>
                  <a:schemeClr val="tx1"/>
                </a:solidFill>
                <a:latin typeface="+mn-lt"/>
                <a:ea typeface="Geneva" pitchFamily="-109" charset="-128"/>
              </a:defRPr>
            </a:lvl8pPr>
            <a:lvl9pPr marL="3886200" indent="-228600" algn="l" rtl="0" fontAlgn="base">
              <a:spcBef>
                <a:spcPct val="20000"/>
              </a:spcBef>
              <a:spcAft>
                <a:spcPct val="0"/>
              </a:spcAft>
              <a:buChar char="»"/>
              <a:defRPr sz="2000">
                <a:solidFill>
                  <a:schemeClr val="tx1"/>
                </a:solidFill>
                <a:latin typeface="+mn-lt"/>
                <a:ea typeface="Geneva" pitchFamily="-109" charset="-128"/>
              </a:defRPr>
            </a:lvl9pPr>
          </a:lstStyle>
          <a:p>
            <a:pPr>
              <a:buFont typeface="Wingdings" panose="05000000000000000000" pitchFamily="2" charset="2"/>
              <a:buChar char="§"/>
              <a:defRPr/>
            </a:pPr>
            <a:r>
              <a:rPr lang="en-CA" sz="2800" kern="0" dirty="0" smtClean="0">
                <a:solidFill>
                  <a:srgbClr val="002060"/>
                </a:solidFill>
              </a:rPr>
              <a:t>ERCs: </a:t>
            </a:r>
            <a:r>
              <a:rPr lang="en-CA" sz="2800" kern="0" dirty="0" err="1" smtClean="0">
                <a:solidFill>
                  <a:srgbClr val="002060"/>
                </a:solidFill>
              </a:rPr>
              <a:t>efficacité</a:t>
            </a:r>
            <a:r>
              <a:rPr lang="en-CA" sz="2800" kern="0" dirty="0" smtClean="0">
                <a:solidFill>
                  <a:srgbClr val="002060"/>
                </a:solidFill>
              </a:rPr>
              <a:t> </a:t>
            </a:r>
            <a:r>
              <a:rPr lang="en-CA" sz="2800" kern="0" dirty="0" err="1" smtClean="0">
                <a:solidFill>
                  <a:srgbClr val="002060"/>
                </a:solidFill>
              </a:rPr>
              <a:t>bien</a:t>
            </a:r>
            <a:r>
              <a:rPr lang="en-CA" sz="2800" kern="0" dirty="0" smtClean="0">
                <a:solidFill>
                  <a:srgbClr val="002060"/>
                </a:solidFill>
              </a:rPr>
              <a:t> </a:t>
            </a:r>
            <a:r>
              <a:rPr lang="en-CA" sz="2800" kern="0" dirty="0" err="1" smtClean="0">
                <a:solidFill>
                  <a:srgbClr val="002060"/>
                </a:solidFill>
              </a:rPr>
              <a:t>documentée</a:t>
            </a:r>
            <a:r>
              <a:rPr lang="en-CA" sz="2800" kern="0" dirty="0" smtClean="0">
                <a:solidFill>
                  <a:srgbClr val="002060"/>
                </a:solidFill>
              </a:rPr>
              <a:t> </a:t>
            </a:r>
            <a:r>
              <a:rPr lang="en-CA" sz="2800" kern="0" dirty="0" err="1" smtClean="0">
                <a:solidFill>
                  <a:srgbClr val="002060"/>
                </a:solidFill>
              </a:rPr>
              <a:t>d’une</a:t>
            </a:r>
            <a:r>
              <a:rPr lang="en-CA" sz="2800" kern="0" dirty="0" smtClean="0">
                <a:solidFill>
                  <a:srgbClr val="002060"/>
                </a:solidFill>
              </a:rPr>
              <a:t> administration à court-</a:t>
            </a:r>
            <a:r>
              <a:rPr lang="en-CA" sz="2800" kern="0" dirty="0" err="1" smtClean="0">
                <a:solidFill>
                  <a:srgbClr val="002060"/>
                </a:solidFill>
              </a:rPr>
              <a:t>terme</a:t>
            </a:r>
            <a:r>
              <a:rPr lang="en-CA" sz="2800" kern="0" dirty="0" smtClean="0">
                <a:solidFill>
                  <a:srgbClr val="002060"/>
                </a:solidFill>
              </a:rPr>
              <a:t> (&lt; 3 </a:t>
            </a:r>
            <a:r>
              <a:rPr lang="en-CA" sz="2800" kern="0" dirty="0" err="1" smtClean="0">
                <a:solidFill>
                  <a:srgbClr val="002060"/>
                </a:solidFill>
              </a:rPr>
              <a:t>mois</a:t>
            </a:r>
            <a:r>
              <a:rPr lang="en-CA" sz="2800" kern="0" dirty="0" smtClean="0">
                <a:solidFill>
                  <a:srgbClr val="002060"/>
                </a:solidFill>
              </a:rPr>
              <a:t>) et </a:t>
            </a:r>
            <a:r>
              <a:rPr lang="en-CA" sz="2800" kern="0" dirty="0" err="1" smtClean="0">
                <a:solidFill>
                  <a:srgbClr val="002060"/>
                </a:solidFill>
              </a:rPr>
              <a:t>ce</a:t>
            </a:r>
            <a:r>
              <a:rPr lang="en-CA" sz="2800" kern="0" dirty="0" smtClean="0">
                <a:solidFill>
                  <a:srgbClr val="002060"/>
                </a:solidFill>
              </a:rPr>
              <a:t>, </a:t>
            </a:r>
            <a:r>
              <a:rPr lang="en-CA" sz="2800" kern="0" dirty="0" err="1" smtClean="0">
                <a:solidFill>
                  <a:srgbClr val="002060"/>
                </a:solidFill>
              </a:rPr>
              <a:t>en</a:t>
            </a:r>
            <a:r>
              <a:rPr lang="en-CA" sz="2800" kern="0" dirty="0" smtClean="0">
                <a:solidFill>
                  <a:srgbClr val="002060"/>
                </a:solidFill>
              </a:rPr>
              <a:t> </a:t>
            </a:r>
            <a:r>
              <a:rPr lang="en-CA" sz="2800" kern="0" dirty="0" err="1" smtClean="0">
                <a:solidFill>
                  <a:srgbClr val="002060"/>
                </a:solidFill>
              </a:rPr>
              <a:t>termes</a:t>
            </a:r>
            <a:r>
              <a:rPr lang="en-CA" sz="2800" kern="0" dirty="0" smtClean="0">
                <a:solidFill>
                  <a:srgbClr val="002060"/>
                </a:solidFill>
              </a:rPr>
              <a:t> de </a:t>
            </a:r>
            <a:r>
              <a:rPr lang="en-CA" sz="2800" kern="0" dirty="0" err="1" smtClean="0">
                <a:solidFill>
                  <a:srgbClr val="002060"/>
                </a:solidFill>
              </a:rPr>
              <a:t>soulagement</a:t>
            </a:r>
            <a:r>
              <a:rPr lang="en-CA" sz="2800" kern="0" dirty="0" smtClean="0">
                <a:solidFill>
                  <a:srgbClr val="002060"/>
                </a:solidFill>
              </a:rPr>
              <a:t> de la </a:t>
            </a:r>
            <a:r>
              <a:rPr lang="en-CA" sz="2800" kern="0" dirty="0" err="1" smtClean="0">
                <a:solidFill>
                  <a:srgbClr val="002060"/>
                </a:solidFill>
              </a:rPr>
              <a:t>douleur</a:t>
            </a:r>
            <a:r>
              <a:rPr lang="en-CA" sz="2800" kern="0" dirty="0" smtClean="0">
                <a:solidFill>
                  <a:srgbClr val="002060"/>
                </a:solidFill>
              </a:rPr>
              <a:t> et de </a:t>
            </a:r>
            <a:r>
              <a:rPr lang="en-CA" sz="2800" kern="0" dirty="0" err="1" smtClean="0">
                <a:solidFill>
                  <a:srgbClr val="002060"/>
                </a:solidFill>
              </a:rPr>
              <a:t>l’amélioration</a:t>
            </a:r>
            <a:r>
              <a:rPr lang="en-CA" sz="2800" kern="0" dirty="0" smtClean="0">
                <a:solidFill>
                  <a:srgbClr val="002060"/>
                </a:solidFill>
              </a:rPr>
              <a:t> du </a:t>
            </a:r>
            <a:r>
              <a:rPr lang="en-CA" sz="2800" kern="0" dirty="0" err="1" smtClean="0">
                <a:solidFill>
                  <a:srgbClr val="002060"/>
                </a:solidFill>
              </a:rPr>
              <a:t>fonctionnement</a:t>
            </a:r>
            <a:endParaRPr lang="en-CA" sz="2800" kern="0" dirty="0" smtClean="0">
              <a:solidFill>
                <a:srgbClr val="002060"/>
              </a:solidFill>
            </a:endParaRPr>
          </a:p>
          <a:p>
            <a:pPr>
              <a:buFont typeface="Wingdings" panose="05000000000000000000" pitchFamily="2" charset="2"/>
              <a:buChar char="§"/>
              <a:defRPr/>
            </a:pPr>
            <a:endParaRPr lang="en-CA" sz="2800" kern="0" dirty="0" smtClean="0">
              <a:solidFill>
                <a:srgbClr val="002060"/>
              </a:solidFill>
            </a:endParaRPr>
          </a:p>
          <a:p>
            <a:pPr>
              <a:buFont typeface="Wingdings" panose="05000000000000000000" pitchFamily="2" charset="2"/>
              <a:buChar char="§"/>
              <a:defRPr/>
            </a:pPr>
            <a:r>
              <a:rPr lang="en-CA" sz="2800" kern="0" dirty="0" err="1" smtClean="0">
                <a:solidFill>
                  <a:srgbClr val="002060"/>
                </a:solidFill>
              </a:rPr>
              <a:t>Très</a:t>
            </a:r>
            <a:r>
              <a:rPr lang="en-CA" sz="2800" kern="0" dirty="0" smtClean="0">
                <a:solidFill>
                  <a:srgbClr val="002060"/>
                </a:solidFill>
              </a:rPr>
              <a:t> </a:t>
            </a:r>
            <a:r>
              <a:rPr lang="en-CA" sz="2800" kern="0" dirty="0" err="1" smtClean="0">
                <a:solidFill>
                  <a:srgbClr val="002060"/>
                </a:solidFill>
              </a:rPr>
              <a:t>peu</a:t>
            </a:r>
            <a:r>
              <a:rPr lang="en-CA" sz="2800" kern="0" dirty="0" smtClean="0">
                <a:solidFill>
                  <a:srgbClr val="002060"/>
                </a:solidFill>
              </a:rPr>
              <a:t> </a:t>
            </a:r>
            <a:r>
              <a:rPr lang="en-CA" sz="2800" kern="0" dirty="0" err="1" smtClean="0">
                <a:solidFill>
                  <a:srgbClr val="002060"/>
                </a:solidFill>
              </a:rPr>
              <a:t>d’études</a:t>
            </a:r>
            <a:r>
              <a:rPr lang="en-CA" sz="2800" kern="0" dirty="0" smtClean="0">
                <a:solidFill>
                  <a:srgbClr val="002060"/>
                </a:solidFill>
              </a:rPr>
              <a:t> sur </a:t>
            </a:r>
            <a:r>
              <a:rPr lang="en-CA" sz="2800" kern="0" dirty="0" err="1" smtClean="0">
                <a:solidFill>
                  <a:srgbClr val="002060"/>
                </a:solidFill>
              </a:rPr>
              <a:t>l’efficacité</a:t>
            </a:r>
            <a:r>
              <a:rPr lang="en-CA" sz="2800" kern="0" dirty="0" smtClean="0">
                <a:solidFill>
                  <a:srgbClr val="002060"/>
                </a:solidFill>
              </a:rPr>
              <a:t> </a:t>
            </a:r>
            <a:r>
              <a:rPr lang="en-CA" sz="2800" kern="0" dirty="0" err="1" smtClean="0">
                <a:solidFill>
                  <a:srgbClr val="002060"/>
                </a:solidFill>
              </a:rPr>
              <a:t>d’une</a:t>
            </a:r>
            <a:r>
              <a:rPr lang="en-CA" sz="2800" kern="0" dirty="0" smtClean="0">
                <a:solidFill>
                  <a:srgbClr val="002060"/>
                </a:solidFill>
              </a:rPr>
              <a:t> administration à plus long-</a:t>
            </a:r>
            <a:r>
              <a:rPr lang="en-CA" sz="2800" kern="0" dirty="0" err="1" smtClean="0">
                <a:solidFill>
                  <a:srgbClr val="002060"/>
                </a:solidFill>
              </a:rPr>
              <a:t>terme</a:t>
            </a:r>
            <a:r>
              <a:rPr lang="en-CA" sz="2800" kern="0" dirty="0" smtClean="0">
                <a:solidFill>
                  <a:srgbClr val="002060"/>
                </a:solidFill>
              </a:rPr>
              <a:t> (e.g., 12 </a:t>
            </a:r>
            <a:r>
              <a:rPr lang="en-CA" sz="2800" kern="0" dirty="0" err="1" smtClean="0">
                <a:solidFill>
                  <a:srgbClr val="002060"/>
                </a:solidFill>
              </a:rPr>
              <a:t>mois</a:t>
            </a:r>
            <a:r>
              <a:rPr lang="en-CA" sz="2800" kern="0" dirty="0" smtClean="0">
                <a:solidFill>
                  <a:srgbClr val="002060"/>
                </a:solidFill>
              </a:rPr>
              <a:t> ) </a:t>
            </a:r>
            <a:r>
              <a:rPr lang="en-CA" sz="2800" kern="0" dirty="0" smtClean="0">
                <a:solidFill>
                  <a:srgbClr val="002060"/>
                </a:solidFill>
                <a:sym typeface="Symbol" panose="05050102010706020507" pitchFamily="18" charset="2"/>
              </a:rPr>
              <a:t> </a:t>
            </a:r>
            <a:r>
              <a:rPr lang="en-CA" sz="2800" b="1" kern="0" dirty="0" smtClean="0">
                <a:solidFill>
                  <a:srgbClr val="002060"/>
                </a:solidFill>
                <a:sym typeface="Symbol" panose="05050102010706020507" pitchFamily="18" charset="2"/>
              </a:rPr>
              <a:t>evidence </a:t>
            </a:r>
            <a:r>
              <a:rPr lang="en-CA" sz="2800" b="1" kern="0" dirty="0" err="1" smtClean="0">
                <a:solidFill>
                  <a:srgbClr val="002060"/>
                </a:solidFill>
                <a:sym typeface="Symbol" panose="05050102010706020507" pitchFamily="18" charset="2"/>
              </a:rPr>
              <a:t>limitée</a:t>
            </a:r>
            <a:endParaRPr lang="en-CA" sz="2800" b="1" kern="0" dirty="0">
              <a:solidFill>
                <a:srgbClr val="002060"/>
              </a:solidFill>
            </a:endParaRPr>
          </a:p>
          <a:p>
            <a:pPr>
              <a:buFont typeface="Wingdings" panose="05000000000000000000" pitchFamily="2" charset="2"/>
              <a:buChar char="§"/>
              <a:defRPr/>
            </a:pPr>
            <a:endParaRPr lang="en-CA" sz="2800" kern="0" dirty="0" smtClean="0">
              <a:solidFill>
                <a:srgbClr val="002060"/>
              </a:solidFill>
            </a:endParaRPr>
          </a:p>
          <a:p>
            <a:pPr>
              <a:buFont typeface="Wingdings" panose="05000000000000000000" pitchFamily="2" charset="2"/>
              <a:buChar char="§"/>
              <a:defRPr/>
            </a:pPr>
            <a:r>
              <a:rPr lang="en-CA" sz="2800" kern="0" dirty="0" smtClean="0">
                <a:solidFill>
                  <a:srgbClr val="002060"/>
                </a:solidFill>
              </a:rPr>
              <a:t>Presque pas </a:t>
            </a:r>
            <a:r>
              <a:rPr lang="en-CA" sz="2800" kern="0" dirty="0" err="1" smtClean="0">
                <a:solidFill>
                  <a:srgbClr val="002060"/>
                </a:solidFill>
              </a:rPr>
              <a:t>d’études</a:t>
            </a:r>
            <a:r>
              <a:rPr lang="en-CA" sz="2800" kern="0" dirty="0" smtClean="0">
                <a:solidFill>
                  <a:srgbClr val="002060"/>
                </a:solidFill>
              </a:rPr>
              <a:t> </a:t>
            </a:r>
            <a:r>
              <a:rPr lang="en-CA" sz="2800" kern="0" dirty="0" err="1" smtClean="0">
                <a:solidFill>
                  <a:srgbClr val="002060"/>
                </a:solidFill>
              </a:rPr>
              <a:t>effectuées</a:t>
            </a:r>
            <a:r>
              <a:rPr lang="en-CA" sz="2800" kern="0" dirty="0" smtClean="0">
                <a:solidFill>
                  <a:srgbClr val="002060"/>
                </a:solidFill>
              </a:rPr>
              <a:t> </a:t>
            </a:r>
            <a:r>
              <a:rPr lang="en-CA" sz="2800" kern="0" dirty="0" err="1" smtClean="0">
                <a:solidFill>
                  <a:srgbClr val="002060"/>
                </a:solidFill>
              </a:rPr>
              <a:t>dans</a:t>
            </a:r>
            <a:r>
              <a:rPr lang="en-CA" sz="2800" kern="0" dirty="0" smtClean="0">
                <a:solidFill>
                  <a:srgbClr val="002060"/>
                </a:solidFill>
              </a:rPr>
              <a:t> un “</a:t>
            </a:r>
            <a:r>
              <a:rPr lang="en-CA" sz="2800" kern="0" dirty="0" err="1" smtClean="0">
                <a:solidFill>
                  <a:srgbClr val="002060"/>
                </a:solidFill>
              </a:rPr>
              <a:t>contexte</a:t>
            </a:r>
            <a:r>
              <a:rPr lang="en-CA" sz="2800" kern="0" dirty="0" smtClean="0">
                <a:solidFill>
                  <a:srgbClr val="002060"/>
                </a:solidFill>
              </a:rPr>
              <a:t> </a:t>
            </a:r>
            <a:r>
              <a:rPr lang="en-CA" sz="2800" kern="0" dirty="0" err="1" smtClean="0">
                <a:solidFill>
                  <a:srgbClr val="002060"/>
                </a:solidFill>
              </a:rPr>
              <a:t>réel</a:t>
            </a:r>
            <a:r>
              <a:rPr lang="en-CA" sz="2800" kern="0" dirty="0" smtClean="0">
                <a:solidFill>
                  <a:srgbClr val="002060"/>
                </a:solidFill>
              </a:rPr>
              <a:t>” de </a:t>
            </a:r>
            <a:r>
              <a:rPr lang="en-CA" sz="2800" kern="0" dirty="0" err="1" smtClean="0">
                <a:solidFill>
                  <a:srgbClr val="002060"/>
                </a:solidFill>
              </a:rPr>
              <a:t>soins</a:t>
            </a:r>
            <a:endParaRPr lang="en-CA" sz="2800" kern="0" dirty="0">
              <a:solidFill>
                <a:srgbClr val="002060"/>
              </a:solidFill>
            </a:endParaRPr>
          </a:p>
        </p:txBody>
      </p:sp>
    </p:spTree>
    <p:extLst>
      <p:ext uri="{BB962C8B-B14F-4D97-AF65-F5344CB8AC3E}">
        <p14:creationId xmlns:p14="http://schemas.microsoft.com/office/powerpoint/2010/main" val="1245270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8" y="247650"/>
            <a:ext cx="8964612" cy="2215991"/>
          </a:xfrm>
          <a:prstGeom prst="rect">
            <a:avLst/>
          </a:prstGeom>
        </p:spPr>
        <p:txBody>
          <a:bodyPr>
            <a:spAutoFit/>
          </a:bodyPr>
          <a:lstStyle/>
          <a:p>
            <a:pPr algn="ctr" eaLnBrk="1" hangingPunct="1">
              <a:defRPr/>
            </a:pPr>
            <a:r>
              <a:rPr lang="en-US" sz="2400" b="1" dirty="0" smtClean="0">
                <a:solidFill>
                  <a:srgbClr val="002060"/>
                </a:solidFill>
              </a:rPr>
              <a:t>Effectiveness </a:t>
            </a:r>
            <a:r>
              <a:rPr lang="en-US" sz="2400" b="1" dirty="0">
                <a:solidFill>
                  <a:srgbClr val="002060"/>
                </a:solidFill>
              </a:rPr>
              <a:t>of long-term opioid therapy among chronic non-cancer pain patients attending multidisciplinary pain treatment </a:t>
            </a:r>
            <a:r>
              <a:rPr lang="en-US" sz="2400" b="1" dirty="0" smtClean="0">
                <a:solidFill>
                  <a:srgbClr val="002060"/>
                </a:solidFill>
              </a:rPr>
              <a:t>facilities</a:t>
            </a:r>
            <a:r>
              <a:rPr lang="en-US" sz="2400" b="1" dirty="0">
                <a:solidFill>
                  <a:srgbClr val="002060"/>
                </a:solidFill>
              </a:rPr>
              <a:t>: A Quebec Pain Registry study</a:t>
            </a:r>
          </a:p>
          <a:p>
            <a:pPr algn="ctr" eaLnBrk="1" hangingPunct="1">
              <a:defRPr/>
            </a:pPr>
            <a:r>
              <a:rPr lang="fr-CA" sz="1600" dirty="0" err="1" smtClean="0">
                <a:solidFill>
                  <a:srgbClr val="002060"/>
                </a:solidFill>
              </a:rPr>
              <a:t>Saïdi</a:t>
            </a:r>
            <a:r>
              <a:rPr lang="fr-CA" sz="1600" dirty="0" smtClean="0">
                <a:solidFill>
                  <a:srgbClr val="002060"/>
                </a:solidFill>
              </a:rPr>
              <a:t> </a:t>
            </a:r>
            <a:r>
              <a:rPr lang="fr-CA" sz="1600" dirty="0">
                <a:solidFill>
                  <a:srgbClr val="002060"/>
                </a:solidFill>
              </a:rPr>
              <a:t>H, </a:t>
            </a:r>
            <a:r>
              <a:rPr lang="fr-CA" sz="1600" dirty="0" err="1">
                <a:solidFill>
                  <a:srgbClr val="002060"/>
                </a:solidFill>
              </a:rPr>
              <a:t>Pagé</a:t>
            </a:r>
            <a:r>
              <a:rPr lang="fr-CA" sz="1600" dirty="0">
                <a:solidFill>
                  <a:srgbClr val="002060"/>
                </a:solidFill>
              </a:rPr>
              <a:t> MG, </a:t>
            </a:r>
            <a:r>
              <a:rPr lang="fr-CA" sz="1600" dirty="0" err="1">
                <a:solidFill>
                  <a:srgbClr val="002060"/>
                </a:solidFill>
              </a:rPr>
              <a:t>Ware</a:t>
            </a:r>
            <a:r>
              <a:rPr lang="fr-CA" sz="1600" dirty="0">
                <a:solidFill>
                  <a:srgbClr val="002060"/>
                </a:solidFill>
              </a:rPr>
              <a:t> M, </a:t>
            </a:r>
            <a:r>
              <a:rPr lang="fr-CA" sz="1600" dirty="0" err="1" smtClean="0">
                <a:solidFill>
                  <a:srgbClr val="002060"/>
                </a:solidFill>
              </a:rPr>
              <a:t>Choinière</a:t>
            </a:r>
            <a:r>
              <a:rPr lang="fr-CA" sz="1600" dirty="0" smtClean="0">
                <a:solidFill>
                  <a:srgbClr val="002060"/>
                </a:solidFill>
              </a:rPr>
              <a:t> M</a:t>
            </a:r>
          </a:p>
          <a:p>
            <a:pPr algn="ctr" eaLnBrk="1" hangingPunct="1">
              <a:defRPr/>
            </a:pPr>
            <a:r>
              <a:rPr lang="en-CA" sz="1600" i="1" dirty="0" smtClean="0">
                <a:solidFill>
                  <a:srgbClr val="002060"/>
                </a:solidFill>
              </a:rPr>
              <a:t>Canadian Journal of Pain 2018, 2:1, 113-124</a:t>
            </a:r>
            <a:endParaRPr lang="en-CA" sz="1600" dirty="0" smtClean="0">
              <a:solidFill>
                <a:srgbClr val="002060"/>
              </a:solidFill>
            </a:endParaRPr>
          </a:p>
          <a:p>
            <a:pPr algn="ctr" eaLnBrk="1" hangingPunct="1">
              <a:defRPr/>
            </a:pPr>
            <a:endParaRPr lang="fr-CA" sz="1600" dirty="0">
              <a:solidFill>
                <a:srgbClr val="002060"/>
              </a:solidFill>
            </a:endParaRPr>
          </a:p>
          <a:p>
            <a:pPr eaLnBrk="1" hangingPunct="1">
              <a:defRPr/>
            </a:pPr>
            <a:endParaRPr lang="en-CA" b="1" dirty="0">
              <a:solidFill>
                <a:srgbClr val="002060"/>
              </a:solidFill>
            </a:endParaRPr>
          </a:p>
        </p:txBody>
      </p:sp>
      <p:sp>
        <p:nvSpPr>
          <p:cNvPr id="5" name="Espace réservé du contenu 2"/>
          <p:cNvSpPr txBox="1">
            <a:spLocks/>
          </p:cNvSpPr>
          <p:nvPr/>
        </p:nvSpPr>
        <p:spPr>
          <a:xfrm>
            <a:off x="457200" y="2215405"/>
            <a:ext cx="8229600" cy="4525963"/>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buFont typeface="Wingdings" panose="05000000000000000000" pitchFamily="2" charset="2"/>
              <a:buChar char="§"/>
            </a:pPr>
            <a:r>
              <a:rPr lang="fr-CA" altLang="fr-FR" sz="2800" kern="0" dirty="0" smtClean="0">
                <a:solidFill>
                  <a:srgbClr val="002060"/>
                </a:solidFill>
              </a:rPr>
              <a:t>Évaluer dans un contexte de vie réelle l’efficacité à long terme (12 mois) des opioïdes dans le soulagement de la DCNC en termes de:</a:t>
            </a:r>
          </a:p>
          <a:p>
            <a:pPr>
              <a:buFontTx/>
              <a:buNone/>
            </a:pPr>
            <a:endParaRPr lang="fr-CA" altLang="fr-FR" sz="2800" kern="0" dirty="0" smtClean="0">
              <a:solidFill>
                <a:srgbClr val="002060"/>
              </a:solidFill>
            </a:endParaRPr>
          </a:p>
          <a:p>
            <a:pPr lvl="1"/>
            <a:r>
              <a:rPr lang="fr-CA" altLang="fr-FR" sz="2400" b="1" i="1" kern="0" dirty="0" smtClean="0">
                <a:solidFill>
                  <a:srgbClr val="002060"/>
                </a:solidFill>
              </a:rPr>
              <a:t>Impact sur la sévérité de la douleur </a:t>
            </a:r>
            <a:r>
              <a:rPr lang="fr-CA" altLang="fr-FR" sz="2400" kern="0" dirty="0" smtClean="0">
                <a:solidFill>
                  <a:srgbClr val="002060"/>
                </a:solidFill>
              </a:rPr>
              <a:t>(intensité et interférence)</a:t>
            </a:r>
          </a:p>
          <a:p>
            <a:pPr lvl="1"/>
            <a:endParaRPr lang="fr-CA" altLang="fr-FR" sz="2400" kern="0" dirty="0" smtClean="0">
              <a:solidFill>
                <a:srgbClr val="002060"/>
              </a:solidFill>
            </a:endParaRPr>
          </a:p>
          <a:p>
            <a:pPr lvl="1"/>
            <a:r>
              <a:rPr lang="fr-CA" altLang="fr-FR" sz="2400" b="1" i="1" kern="0" dirty="0" smtClean="0">
                <a:solidFill>
                  <a:srgbClr val="002060"/>
                </a:solidFill>
              </a:rPr>
              <a:t>Impact sur la qualité de vie reliée à la santé </a:t>
            </a:r>
            <a:r>
              <a:rPr lang="fr-CA" altLang="fr-FR" sz="2400" kern="0" dirty="0" smtClean="0">
                <a:solidFill>
                  <a:srgbClr val="002060"/>
                </a:solidFill>
              </a:rPr>
              <a:t>(physique et mentale)</a:t>
            </a:r>
          </a:p>
          <a:p>
            <a:endParaRPr lang="fr-CA" altLang="fr-FR" kern="0" dirty="0" smtClean="0">
              <a:solidFill>
                <a:srgbClr val="002060"/>
              </a:solidFill>
            </a:endParaRPr>
          </a:p>
        </p:txBody>
      </p:sp>
    </p:spTree>
    <p:extLst>
      <p:ext uri="{BB962C8B-B14F-4D97-AF65-F5344CB8AC3E}">
        <p14:creationId xmlns:p14="http://schemas.microsoft.com/office/powerpoint/2010/main" val="24218910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8" y="247650"/>
            <a:ext cx="8964612" cy="4862870"/>
          </a:xfrm>
          <a:prstGeom prst="rect">
            <a:avLst/>
          </a:prstGeom>
        </p:spPr>
        <p:txBody>
          <a:bodyPr>
            <a:spAutoFit/>
          </a:bodyPr>
          <a:lstStyle/>
          <a:p>
            <a:pPr algn="ctr" eaLnBrk="1" hangingPunct="1">
              <a:defRPr/>
            </a:pPr>
            <a:endParaRPr lang="fr-CA" sz="1600" dirty="0">
              <a:solidFill>
                <a:srgbClr val="002060"/>
              </a:solidFill>
            </a:endParaRPr>
          </a:p>
          <a:p>
            <a:pPr eaLnBrk="1" hangingPunct="1">
              <a:defRPr/>
            </a:pPr>
            <a:endParaRPr lang="en-CA" b="1" dirty="0">
              <a:solidFill>
                <a:srgbClr val="002060"/>
              </a:solidFill>
            </a:endParaRPr>
          </a:p>
          <a:p>
            <a:pPr marL="285750" indent="-285750" eaLnBrk="1" hangingPunct="1">
              <a:buFont typeface="Wingdings" panose="05000000000000000000" pitchFamily="2" charset="2"/>
              <a:buChar char="§"/>
              <a:defRPr/>
            </a:pPr>
            <a:r>
              <a:rPr lang="en-US" sz="2400" dirty="0">
                <a:solidFill>
                  <a:srgbClr val="002060"/>
                </a:solidFill>
              </a:rPr>
              <a:t>N = </a:t>
            </a:r>
            <a:r>
              <a:rPr lang="en-US" sz="2400" dirty="0" smtClean="0">
                <a:solidFill>
                  <a:srgbClr val="002060"/>
                </a:solidFill>
              </a:rPr>
              <a:t>893 patients</a:t>
            </a:r>
            <a:endParaRPr lang="en-US" sz="2000" dirty="0" smtClean="0">
              <a:solidFill>
                <a:srgbClr val="002060"/>
              </a:solidFill>
            </a:endParaRPr>
          </a:p>
          <a:p>
            <a:pPr eaLnBrk="1" hangingPunct="1">
              <a:defRPr/>
            </a:pPr>
            <a:endParaRPr lang="en-US" sz="2000" dirty="0">
              <a:solidFill>
                <a:srgbClr val="002060"/>
              </a:solidFill>
            </a:endParaRPr>
          </a:p>
          <a:p>
            <a:pPr marL="342900" indent="-342900">
              <a:buFont typeface="Wingdings" panose="05000000000000000000" pitchFamily="2" charset="2"/>
              <a:buChar char="§"/>
            </a:pPr>
            <a:r>
              <a:rPr lang="fr-CA" altLang="fr-FR" sz="2400" dirty="0" smtClean="0">
                <a:solidFill>
                  <a:srgbClr val="002060"/>
                </a:solidFill>
              </a:rPr>
              <a:t>Subdivisés en 3 groupes selon leur profile d’utilisation des opioïdes</a:t>
            </a:r>
          </a:p>
          <a:p>
            <a:endParaRPr lang="fr-CA" altLang="fr-FR" sz="2400" dirty="0" smtClean="0">
              <a:solidFill>
                <a:srgbClr val="002060"/>
              </a:solidFill>
            </a:endParaRPr>
          </a:p>
          <a:p>
            <a:pPr marL="914400" lvl="1" indent="-457200">
              <a:buFont typeface="+mj-lt"/>
              <a:buAutoNum type="arabicPeriod"/>
            </a:pPr>
            <a:r>
              <a:rPr lang="fr-CA" altLang="fr-FR" sz="2000" b="1" i="1" dirty="0" smtClean="0">
                <a:solidFill>
                  <a:srgbClr val="002060"/>
                </a:solidFill>
              </a:rPr>
              <a:t>Non </a:t>
            </a:r>
            <a:r>
              <a:rPr lang="fr-CA" altLang="fr-FR" sz="2000" b="1" i="1" dirty="0">
                <a:solidFill>
                  <a:srgbClr val="002060"/>
                </a:solidFill>
              </a:rPr>
              <a:t>utilisateurs</a:t>
            </a:r>
            <a:r>
              <a:rPr lang="fr-CA" altLang="fr-FR" sz="2000" b="1" dirty="0">
                <a:solidFill>
                  <a:srgbClr val="002060"/>
                </a:solidFill>
              </a:rPr>
              <a:t>: </a:t>
            </a:r>
            <a:r>
              <a:rPr lang="fr-CA" altLang="fr-FR" sz="2000" dirty="0">
                <a:solidFill>
                  <a:srgbClr val="002060"/>
                </a:solidFill>
              </a:rPr>
              <a:t>Aucune utilisation d’opioïdes pendant la période de suivi </a:t>
            </a:r>
            <a:r>
              <a:rPr lang="fr-CA" altLang="fr-FR" sz="2000" dirty="0" smtClean="0">
                <a:solidFill>
                  <a:srgbClr val="002060"/>
                </a:solidFill>
              </a:rPr>
              <a:t>(12 mois)</a:t>
            </a:r>
          </a:p>
          <a:p>
            <a:pPr marL="914400" lvl="1" indent="-457200">
              <a:buFont typeface="+mj-lt"/>
              <a:buAutoNum type="arabicPeriod"/>
            </a:pPr>
            <a:endParaRPr lang="fr-CA" altLang="fr-FR" sz="2000" dirty="0" smtClean="0">
              <a:solidFill>
                <a:srgbClr val="002060"/>
              </a:solidFill>
            </a:endParaRPr>
          </a:p>
          <a:p>
            <a:pPr marL="914400" lvl="1" indent="-457200">
              <a:buFont typeface="+mj-lt"/>
              <a:buAutoNum type="arabicPeriod"/>
            </a:pPr>
            <a:r>
              <a:rPr lang="fr-CA" altLang="fr-FR" sz="2000" b="1" i="1" dirty="0" smtClean="0">
                <a:solidFill>
                  <a:srgbClr val="002060"/>
                </a:solidFill>
              </a:rPr>
              <a:t>Utilisateurs </a:t>
            </a:r>
            <a:r>
              <a:rPr lang="fr-CA" altLang="fr-FR" sz="2000" b="1" i="1" dirty="0">
                <a:solidFill>
                  <a:srgbClr val="002060"/>
                </a:solidFill>
              </a:rPr>
              <a:t>non continus</a:t>
            </a:r>
            <a:r>
              <a:rPr lang="fr-CA" altLang="fr-FR" sz="2000" i="1" dirty="0">
                <a:solidFill>
                  <a:srgbClr val="002060"/>
                </a:solidFill>
              </a:rPr>
              <a:t> </a:t>
            </a:r>
            <a:r>
              <a:rPr lang="fr-CA" altLang="fr-FR" sz="2000" dirty="0">
                <a:solidFill>
                  <a:srgbClr val="002060"/>
                </a:solidFill>
              </a:rPr>
              <a:t>: </a:t>
            </a:r>
            <a:r>
              <a:rPr lang="fr-CA" altLang="fr-FR" sz="2000" dirty="0" smtClean="0">
                <a:solidFill>
                  <a:srgbClr val="002060"/>
                </a:solidFill>
              </a:rPr>
              <a:t>Nouvellement mis sur opioïdes (0 – 5 mois)  mais ont </a:t>
            </a:r>
            <a:r>
              <a:rPr lang="fr-CA" altLang="fr-FR" sz="2000" dirty="0">
                <a:solidFill>
                  <a:srgbClr val="002060"/>
                </a:solidFill>
              </a:rPr>
              <a:t>cessé pendant la période de </a:t>
            </a:r>
            <a:r>
              <a:rPr lang="fr-CA" altLang="fr-FR" sz="2000" dirty="0" smtClean="0">
                <a:solidFill>
                  <a:srgbClr val="002060"/>
                </a:solidFill>
              </a:rPr>
              <a:t>suivi</a:t>
            </a:r>
          </a:p>
          <a:p>
            <a:pPr marL="914400" lvl="1" indent="-457200">
              <a:buFont typeface="+mj-lt"/>
              <a:buAutoNum type="arabicPeriod"/>
            </a:pPr>
            <a:endParaRPr lang="fr-CA" altLang="fr-FR" sz="2000" dirty="0" smtClean="0">
              <a:solidFill>
                <a:srgbClr val="002060"/>
              </a:solidFill>
            </a:endParaRPr>
          </a:p>
          <a:p>
            <a:pPr marL="914400" lvl="1" indent="-457200">
              <a:buFont typeface="+mj-lt"/>
              <a:buAutoNum type="arabicPeriod"/>
            </a:pPr>
            <a:r>
              <a:rPr lang="fr-CA" altLang="fr-FR" sz="2000" b="1" i="1" dirty="0" smtClean="0">
                <a:solidFill>
                  <a:srgbClr val="002060"/>
                </a:solidFill>
              </a:rPr>
              <a:t>Utilisateurs </a:t>
            </a:r>
            <a:r>
              <a:rPr lang="fr-CA" altLang="fr-FR" sz="2000" b="1" i="1" dirty="0">
                <a:solidFill>
                  <a:srgbClr val="002060"/>
                </a:solidFill>
              </a:rPr>
              <a:t>continus</a:t>
            </a:r>
            <a:r>
              <a:rPr lang="fr-CA" altLang="fr-FR" sz="2000" dirty="0">
                <a:solidFill>
                  <a:srgbClr val="002060"/>
                </a:solidFill>
              </a:rPr>
              <a:t>: </a:t>
            </a:r>
            <a:r>
              <a:rPr lang="fr-CA" altLang="fr-FR" sz="2000" dirty="0" smtClean="0">
                <a:solidFill>
                  <a:srgbClr val="002060"/>
                </a:solidFill>
              </a:rPr>
              <a:t>Nouvellement mis sur opioïdes et utilisation continue ad 12 mois</a:t>
            </a:r>
            <a:endParaRPr lang="fr-CA" sz="2000" dirty="0">
              <a:solidFill>
                <a:srgbClr val="002060"/>
              </a:solidFill>
            </a:endParaRPr>
          </a:p>
        </p:txBody>
      </p:sp>
    </p:spTree>
    <p:extLst>
      <p:ext uri="{BB962C8B-B14F-4D97-AF65-F5344CB8AC3E}">
        <p14:creationId xmlns:p14="http://schemas.microsoft.com/office/powerpoint/2010/main" val="256747774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8" y="247650"/>
            <a:ext cx="8964612" cy="5109091"/>
          </a:xfrm>
          <a:prstGeom prst="rect">
            <a:avLst/>
          </a:prstGeom>
        </p:spPr>
        <p:txBody>
          <a:bodyPr>
            <a:spAutoFit/>
          </a:bodyPr>
          <a:lstStyle/>
          <a:p>
            <a:pPr algn="ctr" eaLnBrk="1" hangingPunct="1">
              <a:defRPr/>
            </a:pPr>
            <a:r>
              <a:rPr lang="en-US" sz="3200" b="1" u="sng" dirty="0" smtClean="0">
                <a:solidFill>
                  <a:srgbClr val="002060"/>
                </a:solidFill>
              </a:rPr>
              <a:t>RÉSULTATS / DISCUSSION</a:t>
            </a:r>
          </a:p>
          <a:p>
            <a:pPr algn="ctr" eaLnBrk="1" hangingPunct="1">
              <a:defRPr/>
            </a:pPr>
            <a:endParaRPr lang="en-US" sz="3200" b="1" u="sng" dirty="0">
              <a:solidFill>
                <a:srgbClr val="002060"/>
              </a:solidFill>
            </a:endParaRPr>
          </a:p>
          <a:p>
            <a:pPr algn="ctr" eaLnBrk="1" hangingPunct="1">
              <a:defRPr/>
            </a:pPr>
            <a:endParaRPr lang="en-US" sz="2000" b="1" u="sng" dirty="0">
              <a:solidFill>
                <a:srgbClr val="002060"/>
              </a:solidFill>
            </a:endParaRPr>
          </a:p>
          <a:p>
            <a:pPr eaLnBrk="1" hangingPunct="1">
              <a:defRPr/>
            </a:pPr>
            <a:endParaRPr lang="en-CA" b="1" dirty="0">
              <a:solidFill>
                <a:srgbClr val="002060"/>
              </a:solidFill>
            </a:endParaRPr>
          </a:p>
          <a:p>
            <a:pPr marL="285750" indent="-285750" eaLnBrk="1" hangingPunct="1">
              <a:buFont typeface="Wingdings" panose="05000000000000000000" pitchFamily="2" charset="2"/>
              <a:buChar char="§"/>
              <a:defRPr/>
            </a:pPr>
            <a:r>
              <a:rPr lang="en-US" sz="2800" dirty="0" err="1" smtClean="0">
                <a:solidFill>
                  <a:srgbClr val="002060"/>
                </a:solidFill>
              </a:rPr>
              <a:t>Parmi</a:t>
            </a:r>
            <a:r>
              <a:rPr lang="en-US" sz="2800" dirty="0" smtClean="0">
                <a:solidFill>
                  <a:srgbClr val="002060"/>
                </a:solidFill>
              </a:rPr>
              <a:t> les patients </a:t>
            </a:r>
            <a:r>
              <a:rPr lang="en-US" sz="2800" dirty="0" err="1" smtClean="0">
                <a:solidFill>
                  <a:srgbClr val="002060"/>
                </a:solidFill>
              </a:rPr>
              <a:t>nouvellement</a:t>
            </a:r>
            <a:r>
              <a:rPr lang="en-US" sz="2800" dirty="0" smtClean="0">
                <a:solidFill>
                  <a:srgbClr val="002060"/>
                </a:solidFill>
              </a:rPr>
              <a:t> </a:t>
            </a:r>
            <a:r>
              <a:rPr lang="en-US" sz="2800" dirty="0" err="1" smtClean="0">
                <a:solidFill>
                  <a:srgbClr val="002060"/>
                </a:solidFill>
              </a:rPr>
              <a:t>mis</a:t>
            </a:r>
            <a:r>
              <a:rPr lang="en-US" sz="2800" dirty="0" smtClean="0">
                <a:solidFill>
                  <a:srgbClr val="002060"/>
                </a:solidFill>
              </a:rPr>
              <a:t> sur </a:t>
            </a:r>
            <a:r>
              <a:rPr lang="en-US" sz="2800" dirty="0" err="1" smtClean="0">
                <a:solidFill>
                  <a:srgbClr val="002060"/>
                </a:solidFill>
              </a:rPr>
              <a:t>opioïdes</a:t>
            </a:r>
            <a:r>
              <a:rPr lang="en-US" sz="2800" dirty="0" smtClean="0">
                <a:solidFill>
                  <a:srgbClr val="002060"/>
                </a:solidFill>
              </a:rPr>
              <a:t>      (N </a:t>
            </a:r>
            <a:r>
              <a:rPr lang="en-US" sz="2800" dirty="0">
                <a:solidFill>
                  <a:srgbClr val="002060"/>
                </a:solidFill>
              </a:rPr>
              <a:t>= </a:t>
            </a:r>
            <a:r>
              <a:rPr lang="en-US" sz="2800" dirty="0" smtClean="0">
                <a:solidFill>
                  <a:srgbClr val="002060"/>
                </a:solidFill>
              </a:rPr>
              <a:t>433), </a:t>
            </a:r>
            <a:r>
              <a:rPr lang="en-US" sz="2800" b="1" i="1" dirty="0" smtClean="0">
                <a:solidFill>
                  <a:srgbClr val="002060"/>
                </a:solidFill>
              </a:rPr>
              <a:t>63,1% </a:t>
            </a:r>
            <a:r>
              <a:rPr lang="en-US" sz="2800" b="1" i="1" dirty="0" err="1" smtClean="0">
                <a:solidFill>
                  <a:srgbClr val="002060"/>
                </a:solidFill>
              </a:rPr>
              <a:t>ont</a:t>
            </a:r>
            <a:r>
              <a:rPr lang="en-US" sz="2800" b="1" i="1" dirty="0" smtClean="0">
                <a:solidFill>
                  <a:srgbClr val="002060"/>
                </a:solidFill>
              </a:rPr>
              <a:t> </a:t>
            </a:r>
            <a:r>
              <a:rPr lang="en-US" sz="2800" b="1" i="1" dirty="0" err="1" smtClean="0">
                <a:solidFill>
                  <a:srgbClr val="002060"/>
                </a:solidFill>
              </a:rPr>
              <a:t>cessé</a:t>
            </a:r>
            <a:r>
              <a:rPr lang="en-US" sz="2800" b="1" i="1" dirty="0" smtClean="0">
                <a:solidFill>
                  <a:srgbClr val="002060"/>
                </a:solidFill>
              </a:rPr>
              <a:t> </a:t>
            </a:r>
            <a:r>
              <a:rPr lang="en-US" sz="2800" dirty="0" smtClean="0">
                <a:solidFill>
                  <a:srgbClr val="002060"/>
                </a:solidFill>
              </a:rPr>
              <a:t>de </a:t>
            </a:r>
            <a:r>
              <a:rPr lang="en-US" sz="2800" dirty="0" err="1" smtClean="0">
                <a:solidFill>
                  <a:srgbClr val="002060"/>
                </a:solidFill>
              </a:rPr>
              <a:t>prendre</a:t>
            </a:r>
            <a:r>
              <a:rPr lang="en-US" sz="2800" dirty="0" smtClean="0">
                <a:solidFill>
                  <a:srgbClr val="002060"/>
                </a:solidFill>
              </a:rPr>
              <a:t> </a:t>
            </a:r>
            <a:r>
              <a:rPr lang="en-US" sz="2800" dirty="0" err="1" smtClean="0">
                <a:solidFill>
                  <a:srgbClr val="002060"/>
                </a:solidFill>
              </a:rPr>
              <a:t>ce</a:t>
            </a:r>
            <a:r>
              <a:rPr lang="en-US" sz="2800" dirty="0" smtClean="0">
                <a:solidFill>
                  <a:srgbClr val="002060"/>
                </a:solidFill>
              </a:rPr>
              <a:t> type de </a:t>
            </a:r>
            <a:r>
              <a:rPr lang="en-US" sz="2800" dirty="0" err="1" smtClean="0">
                <a:solidFill>
                  <a:srgbClr val="002060"/>
                </a:solidFill>
              </a:rPr>
              <a:t>médicament</a:t>
            </a:r>
            <a:r>
              <a:rPr lang="en-US" sz="2800" dirty="0" smtClean="0">
                <a:solidFill>
                  <a:srgbClr val="002060"/>
                </a:solidFill>
              </a:rPr>
              <a:t> et </a:t>
            </a:r>
            <a:r>
              <a:rPr lang="en-US" sz="2800" dirty="0" err="1" smtClean="0">
                <a:solidFill>
                  <a:srgbClr val="002060"/>
                </a:solidFill>
              </a:rPr>
              <a:t>ce</a:t>
            </a:r>
            <a:r>
              <a:rPr lang="en-US" sz="2800" dirty="0" smtClean="0">
                <a:solidFill>
                  <a:srgbClr val="002060"/>
                </a:solidFill>
              </a:rPr>
              <a:t>, </a:t>
            </a:r>
            <a:r>
              <a:rPr lang="en-US" sz="2800" dirty="0" err="1" smtClean="0">
                <a:solidFill>
                  <a:srgbClr val="002060"/>
                </a:solidFill>
              </a:rPr>
              <a:t>principalement</a:t>
            </a:r>
            <a:r>
              <a:rPr lang="en-US" sz="2800" dirty="0" smtClean="0">
                <a:solidFill>
                  <a:srgbClr val="002060"/>
                </a:solidFill>
              </a:rPr>
              <a:t> à cause </a:t>
            </a:r>
            <a:r>
              <a:rPr lang="en-US" sz="2800" dirty="0" err="1" smtClean="0">
                <a:solidFill>
                  <a:srgbClr val="002060"/>
                </a:solidFill>
              </a:rPr>
              <a:t>d’effets</a:t>
            </a:r>
            <a:r>
              <a:rPr lang="en-US" sz="2800" dirty="0" smtClean="0">
                <a:solidFill>
                  <a:srgbClr val="002060"/>
                </a:solidFill>
              </a:rPr>
              <a:t> </a:t>
            </a:r>
            <a:r>
              <a:rPr lang="en-US" sz="2800" dirty="0" err="1" smtClean="0">
                <a:solidFill>
                  <a:srgbClr val="002060"/>
                </a:solidFill>
              </a:rPr>
              <a:t>secondaires</a:t>
            </a:r>
            <a:r>
              <a:rPr lang="en-US" sz="2800" dirty="0" smtClean="0">
                <a:solidFill>
                  <a:srgbClr val="002060"/>
                </a:solidFill>
              </a:rPr>
              <a:t> et/</a:t>
            </a:r>
            <a:r>
              <a:rPr lang="en-US" sz="2800" dirty="0" err="1" smtClean="0">
                <a:solidFill>
                  <a:srgbClr val="002060"/>
                </a:solidFill>
              </a:rPr>
              <a:t>ou</a:t>
            </a:r>
            <a:r>
              <a:rPr lang="en-US" sz="2800" dirty="0" smtClean="0">
                <a:solidFill>
                  <a:srgbClr val="002060"/>
                </a:solidFill>
              </a:rPr>
              <a:t> un </a:t>
            </a:r>
            <a:r>
              <a:rPr lang="en-US" sz="2800" dirty="0" err="1" smtClean="0">
                <a:solidFill>
                  <a:srgbClr val="002060"/>
                </a:solidFill>
              </a:rPr>
              <a:t>manque</a:t>
            </a:r>
            <a:r>
              <a:rPr lang="en-US" sz="2800" dirty="0" smtClean="0">
                <a:solidFill>
                  <a:srgbClr val="002060"/>
                </a:solidFill>
              </a:rPr>
              <a:t> </a:t>
            </a:r>
            <a:r>
              <a:rPr lang="en-US" sz="2800" dirty="0" err="1" smtClean="0">
                <a:solidFill>
                  <a:srgbClr val="002060"/>
                </a:solidFill>
              </a:rPr>
              <a:t>d’efficacité</a:t>
            </a:r>
            <a:endParaRPr lang="en-US" sz="2800" dirty="0" smtClean="0">
              <a:solidFill>
                <a:srgbClr val="002060"/>
              </a:solidFill>
            </a:endParaRPr>
          </a:p>
          <a:p>
            <a:pPr marL="285750" indent="-285750" eaLnBrk="1" hangingPunct="1">
              <a:buFont typeface="Wingdings" panose="05000000000000000000" pitchFamily="2" charset="2"/>
              <a:buChar char="§"/>
              <a:defRPr/>
            </a:pPr>
            <a:endParaRPr lang="en-US" sz="2800" dirty="0">
              <a:solidFill>
                <a:srgbClr val="002060"/>
              </a:solidFill>
            </a:endParaRPr>
          </a:p>
          <a:p>
            <a:pPr marL="285750" indent="-285750" eaLnBrk="1" hangingPunct="1">
              <a:buFont typeface="Wingdings" panose="05000000000000000000" pitchFamily="2" charset="2"/>
              <a:buChar char="§"/>
              <a:defRPr/>
            </a:pPr>
            <a:r>
              <a:rPr lang="en-US" sz="2800" dirty="0" err="1" smtClean="0">
                <a:solidFill>
                  <a:srgbClr val="002060"/>
                </a:solidFill>
              </a:rPr>
              <a:t>Opioïdes</a:t>
            </a:r>
            <a:r>
              <a:rPr lang="en-US" sz="2800" dirty="0" smtClean="0">
                <a:solidFill>
                  <a:srgbClr val="002060"/>
                </a:solidFill>
              </a:rPr>
              <a:t>: </a:t>
            </a:r>
            <a:r>
              <a:rPr lang="en-US" sz="2800" b="1" i="1" dirty="0" smtClean="0">
                <a:solidFill>
                  <a:srgbClr val="002060"/>
                </a:solidFill>
              </a:rPr>
              <a:t>loin d’être un “one-fits-for-all</a:t>
            </a:r>
            <a:r>
              <a:rPr lang="en-US" sz="2800" i="1" dirty="0" smtClean="0">
                <a:solidFill>
                  <a:srgbClr val="002060"/>
                </a:solidFill>
              </a:rPr>
              <a:t>” </a:t>
            </a:r>
            <a:r>
              <a:rPr lang="en-US" sz="2800" dirty="0" err="1" smtClean="0">
                <a:solidFill>
                  <a:srgbClr val="002060"/>
                </a:solidFill>
              </a:rPr>
              <a:t>médicament</a:t>
            </a:r>
            <a:r>
              <a:rPr lang="en-US" sz="2800" dirty="0" smtClean="0">
                <a:solidFill>
                  <a:srgbClr val="002060"/>
                </a:solidFill>
              </a:rPr>
              <a:t> pour </a:t>
            </a:r>
            <a:r>
              <a:rPr lang="en-US" sz="2800" dirty="0" err="1" smtClean="0">
                <a:solidFill>
                  <a:srgbClr val="002060"/>
                </a:solidFill>
              </a:rPr>
              <a:t>contrer</a:t>
            </a:r>
            <a:r>
              <a:rPr lang="en-US" sz="2800" dirty="0" smtClean="0">
                <a:solidFill>
                  <a:srgbClr val="002060"/>
                </a:solidFill>
              </a:rPr>
              <a:t> la DCNC </a:t>
            </a:r>
            <a:endParaRPr lang="en-US" sz="2800" dirty="0">
              <a:solidFill>
                <a:srgbClr val="002060"/>
              </a:solidFill>
            </a:endParaRPr>
          </a:p>
          <a:p>
            <a:pPr marL="285750" indent="-285750" eaLnBrk="1" hangingPunct="1">
              <a:buFont typeface="Wingdings" panose="05000000000000000000" pitchFamily="2" charset="2"/>
              <a:buChar char="§"/>
              <a:defRPr/>
            </a:pPr>
            <a:endParaRPr lang="en-US" sz="2800" dirty="0">
              <a:solidFill>
                <a:srgbClr val="002060"/>
              </a:solidFill>
            </a:endParaRPr>
          </a:p>
        </p:txBody>
      </p:sp>
    </p:spTree>
    <p:extLst>
      <p:ext uri="{BB962C8B-B14F-4D97-AF65-F5344CB8AC3E}">
        <p14:creationId xmlns:p14="http://schemas.microsoft.com/office/powerpoint/2010/main" val="59998138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0" y="404665"/>
            <a:ext cx="9036496" cy="1224136"/>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ctr">
              <a:buNone/>
            </a:pPr>
            <a:r>
              <a:rPr lang="fr-CA" altLang="fr-FR" sz="2400" b="1" kern="0" dirty="0" smtClean="0">
                <a:solidFill>
                  <a:srgbClr val="002060"/>
                </a:solidFill>
              </a:rPr>
              <a:t>% des utilisateurs continus ayant bénéficié des opioïdes sur la période de 12 mois</a:t>
            </a:r>
          </a:p>
          <a:p>
            <a:pPr marL="0" indent="0">
              <a:buNone/>
            </a:pPr>
            <a:endParaRPr lang="fr-CA" altLang="fr-FR" sz="2400" b="1" kern="0" dirty="0" smtClean="0">
              <a:solidFill>
                <a:srgbClr val="002060"/>
              </a:solidFill>
            </a:endParaRPr>
          </a:p>
          <a:p>
            <a:pPr marL="457200" lvl="1" indent="0">
              <a:buNone/>
            </a:pPr>
            <a:endParaRPr lang="fr-CA" altLang="fr-FR" sz="2000" kern="0" dirty="0" smtClean="0">
              <a:solidFill>
                <a:srgbClr val="002060"/>
              </a:solidFill>
            </a:endParaRPr>
          </a:p>
          <a:p>
            <a:pPr lvl="1">
              <a:buFontTx/>
              <a:buNone/>
            </a:pPr>
            <a:endParaRPr lang="fr-CA" altLang="fr-FR" sz="3200" kern="0" dirty="0" smtClean="0">
              <a:solidFill>
                <a:srgbClr val="002060"/>
              </a:solidFill>
            </a:endParaRPr>
          </a:p>
        </p:txBody>
      </p:sp>
      <p:sp>
        <p:nvSpPr>
          <p:cNvPr id="4" name="ZoneTexte 3"/>
          <p:cNvSpPr txBox="1"/>
          <p:nvPr/>
        </p:nvSpPr>
        <p:spPr>
          <a:xfrm>
            <a:off x="251520" y="1556792"/>
            <a:ext cx="8640960" cy="3754874"/>
          </a:xfrm>
          <a:prstGeom prst="rect">
            <a:avLst/>
          </a:prstGeom>
          <a:noFill/>
        </p:spPr>
        <p:txBody>
          <a:bodyPr wrap="square" rtlCol="0">
            <a:spAutoFit/>
          </a:bodyPr>
          <a:lstStyle/>
          <a:p>
            <a:pPr marL="896938" lvl="1" indent="-439738">
              <a:buFont typeface="Wingdings" panose="05000000000000000000" pitchFamily="2" charset="2"/>
              <a:buChar char="ü"/>
            </a:pPr>
            <a:r>
              <a:rPr lang="fr-CA" altLang="fr-FR" sz="2000" kern="0" dirty="0" smtClean="0">
                <a:solidFill>
                  <a:srgbClr val="002060"/>
                </a:solidFill>
              </a:rPr>
              <a:t>Intensité  de douleur moyenne au cours des 7 derniers jours</a:t>
            </a:r>
            <a:r>
              <a:rPr lang="fr-CA" altLang="fr-FR" kern="0" dirty="0" smtClean="0">
                <a:solidFill>
                  <a:srgbClr val="002060"/>
                </a:solidFill>
              </a:rPr>
              <a:t> Amélioration d’au moins ≥ 2:  </a:t>
            </a:r>
            <a:r>
              <a:rPr lang="fr-CA" altLang="fr-FR" sz="2000" b="1" i="1" kern="0" dirty="0" smtClean="0">
                <a:solidFill>
                  <a:srgbClr val="002060"/>
                </a:solidFill>
              </a:rPr>
              <a:t>28% des patients</a:t>
            </a:r>
          </a:p>
          <a:p>
            <a:pPr marL="896938" lvl="1" indent="-439738">
              <a:buFont typeface="Wingdings" panose="05000000000000000000" pitchFamily="2" charset="2"/>
              <a:buChar char="ü"/>
            </a:pPr>
            <a:endParaRPr lang="en-CA" altLang="fr-FR" b="1" kern="0" dirty="0">
              <a:solidFill>
                <a:srgbClr val="002060"/>
              </a:solidFill>
            </a:endParaRPr>
          </a:p>
          <a:p>
            <a:pPr marL="896938" lvl="1" indent="-439738">
              <a:buFont typeface="Wingdings" panose="05000000000000000000" pitchFamily="2" charset="2"/>
              <a:buChar char="ü"/>
            </a:pPr>
            <a:r>
              <a:rPr lang="fr-CA" altLang="fr-FR" sz="2000" kern="0" dirty="0">
                <a:solidFill>
                  <a:srgbClr val="002060"/>
                </a:solidFill>
              </a:rPr>
              <a:t>Intensité  de douleur à son pire au cours des 7 derniers jours     </a:t>
            </a:r>
            <a:r>
              <a:rPr lang="fr-CA" altLang="fr-FR" kern="0" dirty="0">
                <a:solidFill>
                  <a:srgbClr val="002060"/>
                </a:solidFill>
              </a:rPr>
              <a:t>Amélioration d’au moins ≥ </a:t>
            </a:r>
            <a:r>
              <a:rPr lang="fr-CA" altLang="fr-FR" kern="0" dirty="0" smtClean="0">
                <a:solidFill>
                  <a:srgbClr val="002060"/>
                </a:solidFill>
              </a:rPr>
              <a:t>2:   </a:t>
            </a:r>
            <a:r>
              <a:rPr lang="fr-CA" altLang="fr-FR" sz="2000" b="1" i="1" kern="0" dirty="0">
                <a:solidFill>
                  <a:srgbClr val="002060"/>
                </a:solidFill>
              </a:rPr>
              <a:t>22% des patients</a:t>
            </a:r>
          </a:p>
          <a:p>
            <a:pPr marL="896938" lvl="1" indent="-439738">
              <a:buFont typeface="Wingdings" panose="05000000000000000000" pitchFamily="2" charset="2"/>
              <a:buChar char="ü"/>
            </a:pPr>
            <a:endParaRPr lang="fr-CA" altLang="fr-FR" sz="2000" kern="0" dirty="0">
              <a:solidFill>
                <a:srgbClr val="002060"/>
              </a:solidFill>
            </a:endParaRPr>
          </a:p>
          <a:p>
            <a:pPr marL="896938" lvl="1" indent="-439738">
              <a:buFont typeface="Wingdings" panose="05000000000000000000" pitchFamily="2" charset="2"/>
              <a:buChar char="ü"/>
            </a:pPr>
            <a:r>
              <a:rPr lang="fr-CA" altLang="fr-FR" sz="2000" kern="0" dirty="0" smtClean="0">
                <a:solidFill>
                  <a:srgbClr val="002060"/>
                </a:solidFill>
              </a:rPr>
              <a:t>Interférence de la douleur au cours des 7 derniers jours                    </a:t>
            </a:r>
            <a:r>
              <a:rPr lang="fr-CA" altLang="fr-FR" kern="0" dirty="0" smtClean="0">
                <a:solidFill>
                  <a:srgbClr val="002060"/>
                </a:solidFill>
              </a:rPr>
              <a:t>Amélioration d’au moins ≥ 2:    </a:t>
            </a:r>
            <a:r>
              <a:rPr lang="fr-CA" altLang="fr-FR" sz="2000" b="1" i="1" kern="0" dirty="0" smtClean="0">
                <a:solidFill>
                  <a:srgbClr val="002060"/>
                </a:solidFill>
              </a:rPr>
              <a:t>25% des patients</a:t>
            </a:r>
          </a:p>
          <a:p>
            <a:pPr marL="896938" lvl="1" indent="-439738">
              <a:buFont typeface="Wingdings" panose="05000000000000000000" pitchFamily="2" charset="2"/>
              <a:buChar char="ü"/>
            </a:pPr>
            <a:endParaRPr lang="fr-CA" altLang="fr-FR" sz="2000" kern="0" dirty="0">
              <a:solidFill>
                <a:srgbClr val="002060"/>
              </a:solidFill>
            </a:endParaRPr>
          </a:p>
          <a:p>
            <a:pPr marL="896938" lvl="1" indent="-439738" fontAlgn="auto">
              <a:spcBef>
                <a:spcPts val="0"/>
              </a:spcBef>
              <a:spcAft>
                <a:spcPts val="0"/>
              </a:spcAft>
              <a:buFont typeface="Wingdings" panose="05000000000000000000" pitchFamily="2" charset="2"/>
              <a:buChar char="ü"/>
            </a:pPr>
            <a:r>
              <a:rPr lang="en-CA" altLang="fr-FR" sz="2000" kern="0" dirty="0" err="1" smtClean="0">
                <a:solidFill>
                  <a:srgbClr val="002060"/>
                </a:solidFill>
              </a:rPr>
              <a:t>Qualité</a:t>
            </a:r>
            <a:r>
              <a:rPr lang="en-CA" altLang="fr-FR" sz="2000" kern="0" dirty="0" smtClean="0">
                <a:solidFill>
                  <a:srgbClr val="002060"/>
                </a:solidFill>
              </a:rPr>
              <a:t> </a:t>
            </a:r>
            <a:r>
              <a:rPr lang="en-CA" altLang="fr-FR" sz="2000" kern="0" dirty="0">
                <a:solidFill>
                  <a:srgbClr val="002060"/>
                </a:solidFill>
              </a:rPr>
              <a:t>de vie </a:t>
            </a:r>
            <a:r>
              <a:rPr lang="en-CA" altLang="fr-FR" sz="2000" kern="0" dirty="0" err="1">
                <a:solidFill>
                  <a:srgbClr val="002060"/>
                </a:solidFill>
              </a:rPr>
              <a:t>mentale</a:t>
            </a:r>
            <a:r>
              <a:rPr lang="en-CA" altLang="fr-FR" sz="2000" kern="0" dirty="0">
                <a:solidFill>
                  <a:srgbClr val="002060"/>
                </a:solidFill>
              </a:rPr>
              <a:t> au </a:t>
            </a:r>
            <a:r>
              <a:rPr lang="en-CA" altLang="fr-FR" sz="2000" kern="0" dirty="0" err="1">
                <a:solidFill>
                  <a:srgbClr val="002060"/>
                </a:solidFill>
              </a:rPr>
              <a:t>cours</a:t>
            </a:r>
            <a:r>
              <a:rPr lang="en-CA" altLang="fr-FR" sz="2000" kern="0" dirty="0">
                <a:solidFill>
                  <a:srgbClr val="002060"/>
                </a:solidFill>
              </a:rPr>
              <a:t> des 4 </a:t>
            </a:r>
            <a:r>
              <a:rPr lang="en-CA" altLang="fr-FR" sz="2000" kern="0" dirty="0" err="1">
                <a:solidFill>
                  <a:srgbClr val="002060"/>
                </a:solidFill>
              </a:rPr>
              <a:t>dernìères</a:t>
            </a:r>
            <a:r>
              <a:rPr lang="en-CA" altLang="fr-FR" sz="2000" kern="0" dirty="0">
                <a:solidFill>
                  <a:srgbClr val="002060"/>
                </a:solidFill>
              </a:rPr>
              <a:t> </a:t>
            </a:r>
            <a:r>
              <a:rPr lang="en-CA" altLang="fr-FR" sz="2000" kern="0" dirty="0" err="1">
                <a:solidFill>
                  <a:srgbClr val="002060"/>
                </a:solidFill>
              </a:rPr>
              <a:t>semaines</a:t>
            </a:r>
            <a:r>
              <a:rPr lang="en-CA" altLang="fr-FR" sz="2000" kern="0" dirty="0">
                <a:solidFill>
                  <a:srgbClr val="002060"/>
                </a:solidFill>
              </a:rPr>
              <a:t>                  </a:t>
            </a:r>
            <a:r>
              <a:rPr lang="fr-CA" altLang="fr-FR" kern="0" dirty="0">
                <a:solidFill>
                  <a:srgbClr val="002060"/>
                </a:solidFill>
              </a:rPr>
              <a:t>Amélioration d’au moins </a:t>
            </a:r>
            <a:r>
              <a:rPr lang="fr-CA" altLang="fr-FR" kern="0" dirty="0" smtClean="0">
                <a:solidFill>
                  <a:srgbClr val="002060"/>
                </a:solidFill>
              </a:rPr>
              <a:t>10:    </a:t>
            </a:r>
            <a:r>
              <a:rPr lang="fr-CA" altLang="fr-FR" sz="2000" b="1" i="1" kern="0" dirty="0">
                <a:solidFill>
                  <a:srgbClr val="002060"/>
                </a:solidFill>
              </a:rPr>
              <a:t>20% des </a:t>
            </a:r>
            <a:r>
              <a:rPr lang="fr-CA" altLang="fr-FR" sz="2000" b="1" i="1" kern="0" dirty="0" smtClean="0">
                <a:solidFill>
                  <a:srgbClr val="002060"/>
                </a:solidFill>
              </a:rPr>
              <a:t>patients</a:t>
            </a:r>
          </a:p>
          <a:p>
            <a:pPr lvl="1" fontAlgn="auto">
              <a:spcBef>
                <a:spcPts val="0"/>
              </a:spcBef>
              <a:spcAft>
                <a:spcPts val="0"/>
              </a:spcAft>
            </a:pPr>
            <a:endParaRPr lang="fr-CA" altLang="fr-FR" sz="2000" b="1" i="1" kern="0" dirty="0">
              <a:solidFill>
                <a:srgbClr val="002060"/>
              </a:solidFill>
            </a:endParaRPr>
          </a:p>
        </p:txBody>
      </p:sp>
    </p:spTree>
    <p:extLst>
      <p:ext uri="{BB962C8B-B14F-4D97-AF65-F5344CB8AC3E}">
        <p14:creationId xmlns:p14="http://schemas.microsoft.com/office/powerpoint/2010/main" val="3383195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0" y="264621"/>
            <a:ext cx="9036496" cy="1224136"/>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ctr">
              <a:buNone/>
            </a:pPr>
            <a:r>
              <a:rPr lang="fr-CA" altLang="fr-FR" sz="4000" b="1" kern="0" dirty="0" smtClean="0">
                <a:solidFill>
                  <a:srgbClr val="002060"/>
                </a:solidFill>
              </a:rPr>
              <a:t>CONCLUSIONS </a:t>
            </a:r>
          </a:p>
          <a:p>
            <a:pPr marL="0" indent="0">
              <a:buNone/>
            </a:pPr>
            <a:endParaRPr lang="fr-CA" altLang="fr-FR" sz="3600" b="1" kern="0" dirty="0" smtClean="0">
              <a:solidFill>
                <a:srgbClr val="002060"/>
              </a:solidFill>
            </a:endParaRPr>
          </a:p>
          <a:p>
            <a:pPr marL="457200" lvl="1" indent="0">
              <a:buNone/>
            </a:pPr>
            <a:endParaRPr lang="fr-CA" altLang="fr-FR" sz="3200" kern="0" dirty="0" smtClean="0">
              <a:solidFill>
                <a:srgbClr val="002060"/>
              </a:solidFill>
            </a:endParaRPr>
          </a:p>
          <a:p>
            <a:pPr lvl="1">
              <a:buFontTx/>
              <a:buNone/>
            </a:pPr>
            <a:endParaRPr lang="fr-CA" altLang="fr-FR" sz="4400" kern="0" dirty="0" smtClean="0">
              <a:solidFill>
                <a:srgbClr val="002060"/>
              </a:solidFill>
            </a:endParaRPr>
          </a:p>
        </p:txBody>
      </p:sp>
      <p:pic>
        <p:nvPicPr>
          <p:cNvPr id="3" name="Imag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1467" y="6194474"/>
            <a:ext cx="1687037" cy="61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251520" y="1052736"/>
            <a:ext cx="8640960" cy="6232475"/>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CA" sz="2800" dirty="0" smtClean="0">
                <a:solidFill>
                  <a:srgbClr val="002060"/>
                </a:solidFill>
              </a:rPr>
              <a:t>Environ </a:t>
            </a:r>
            <a:r>
              <a:rPr lang="en-CA" sz="2800" b="1" i="1" dirty="0" smtClean="0">
                <a:solidFill>
                  <a:srgbClr val="002060"/>
                </a:solidFill>
              </a:rPr>
              <a:t>un patient sur </a:t>
            </a:r>
            <a:r>
              <a:rPr lang="en-CA" sz="2800" b="1" i="1" dirty="0" err="1" smtClean="0">
                <a:solidFill>
                  <a:srgbClr val="002060"/>
                </a:solidFill>
              </a:rPr>
              <a:t>cinq</a:t>
            </a:r>
            <a:r>
              <a:rPr lang="en-CA" sz="2800" b="1" i="1" dirty="0" smtClean="0">
                <a:solidFill>
                  <a:srgbClr val="002060"/>
                </a:solidFill>
              </a:rPr>
              <a:t> </a:t>
            </a:r>
            <a:r>
              <a:rPr lang="en-CA" sz="2800" b="1" i="1" dirty="0" err="1" smtClean="0">
                <a:solidFill>
                  <a:srgbClr val="002060"/>
                </a:solidFill>
              </a:rPr>
              <a:t>peut</a:t>
            </a:r>
            <a:r>
              <a:rPr lang="en-CA" sz="2800" b="1" i="1" dirty="0" smtClean="0">
                <a:solidFill>
                  <a:srgbClr val="002060"/>
                </a:solidFill>
              </a:rPr>
              <a:t> </a:t>
            </a:r>
            <a:r>
              <a:rPr lang="en-CA" sz="2800" b="1" i="1" dirty="0" err="1" smtClean="0">
                <a:solidFill>
                  <a:srgbClr val="002060"/>
                </a:solidFill>
              </a:rPr>
              <a:t>bénéficier</a:t>
            </a:r>
            <a:r>
              <a:rPr lang="en-CA" sz="2800" dirty="0" smtClean="0">
                <a:solidFill>
                  <a:srgbClr val="002060"/>
                </a:solidFill>
              </a:rPr>
              <a:t> </a:t>
            </a:r>
            <a:r>
              <a:rPr lang="en-CA" sz="2800" dirty="0" err="1" smtClean="0">
                <a:solidFill>
                  <a:srgbClr val="002060"/>
                </a:solidFill>
              </a:rPr>
              <a:t>d’une</a:t>
            </a:r>
            <a:r>
              <a:rPr lang="en-CA" sz="2800" dirty="0" smtClean="0">
                <a:solidFill>
                  <a:srgbClr val="002060"/>
                </a:solidFill>
              </a:rPr>
              <a:t> administration a long-</a:t>
            </a:r>
            <a:r>
              <a:rPr lang="en-CA" sz="2800" dirty="0" err="1" smtClean="0">
                <a:solidFill>
                  <a:srgbClr val="002060"/>
                </a:solidFill>
              </a:rPr>
              <a:t>terme</a:t>
            </a:r>
            <a:r>
              <a:rPr lang="en-CA" sz="2800" dirty="0" smtClean="0">
                <a:solidFill>
                  <a:srgbClr val="002060"/>
                </a:solidFill>
              </a:rPr>
              <a:t> </a:t>
            </a:r>
            <a:r>
              <a:rPr lang="en-CA" sz="2800" dirty="0" err="1" smtClean="0">
                <a:solidFill>
                  <a:srgbClr val="002060"/>
                </a:solidFill>
              </a:rPr>
              <a:t>d’opioïdes</a:t>
            </a:r>
            <a:r>
              <a:rPr lang="en-CA" sz="2800" dirty="0" smtClean="0">
                <a:solidFill>
                  <a:srgbClr val="002060"/>
                </a:solidFill>
              </a:rPr>
              <a:t>; </a:t>
            </a:r>
            <a:r>
              <a:rPr lang="en-CA" sz="2800" dirty="0" err="1" smtClean="0">
                <a:solidFill>
                  <a:srgbClr val="002060"/>
                </a:solidFill>
              </a:rPr>
              <a:t>ce</a:t>
            </a:r>
            <a:r>
              <a:rPr lang="en-CA" sz="2800" dirty="0" smtClean="0">
                <a:solidFill>
                  <a:srgbClr val="002060"/>
                </a:solidFill>
              </a:rPr>
              <a:t> </a:t>
            </a:r>
            <a:r>
              <a:rPr lang="en-CA" sz="2800" dirty="0" err="1" smtClean="0">
                <a:solidFill>
                  <a:srgbClr val="002060"/>
                </a:solidFill>
              </a:rPr>
              <a:t>n’est</a:t>
            </a:r>
            <a:r>
              <a:rPr lang="en-CA" sz="2800" dirty="0" smtClean="0">
                <a:solidFill>
                  <a:srgbClr val="002060"/>
                </a:solidFill>
              </a:rPr>
              <a:t> </a:t>
            </a:r>
            <a:r>
              <a:rPr lang="en-CA" sz="2800" dirty="0" err="1" smtClean="0">
                <a:solidFill>
                  <a:srgbClr val="002060"/>
                </a:solidFill>
              </a:rPr>
              <a:t>donc</a:t>
            </a:r>
            <a:r>
              <a:rPr lang="en-CA" sz="2800" dirty="0" smtClean="0">
                <a:solidFill>
                  <a:srgbClr val="002060"/>
                </a:solidFill>
              </a:rPr>
              <a:t> pas </a:t>
            </a:r>
            <a:r>
              <a:rPr lang="en-CA" sz="2800" dirty="0" err="1" smtClean="0">
                <a:solidFill>
                  <a:srgbClr val="002060"/>
                </a:solidFill>
              </a:rPr>
              <a:t>rien</a:t>
            </a:r>
            <a:endParaRPr lang="en-CA" sz="2800" b="1" i="1" dirty="0" smtClean="0">
              <a:solidFill>
                <a:srgbClr val="002060"/>
              </a:solidFill>
            </a:endParaRPr>
          </a:p>
          <a:p>
            <a:pPr marL="285750" indent="-285750">
              <a:lnSpc>
                <a:spcPct val="150000"/>
              </a:lnSpc>
              <a:buFont typeface="Wingdings" panose="05000000000000000000" pitchFamily="2" charset="2"/>
              <a:buChar char="§"/>
            </a:pPr>
            <a:endParaRPr lang="en-CA" sz="2800" dirty="0">
              <a:solidFill>
                <a:srgbClr val="002060"/>
              </a:solidFill>
            </a:endParaRPr>
          </a:p>
          <a:p>
            <a:pPr marL="285750" indent="-285750">
              <a:lnSpc>
                <a:spcPct val="150000"/>
              </a:lnSpc>
              <a:buFont typeface="Wingdings" panose="05000000000000000000" pitchFamily="2" charset="2"/>
              <a:buChar char="§"/>
            </a:pPr>
            <a:r>
              <a:rPr lang="en-CA" sz="2800" dirty="0" err="1" smtClean="0">
                <a:solidFill>
                  <a:srgbClr val="002060"/>
                </a:solidFill>
              </a:rPr>
              <a:t>D’autres</a:t>
            </a:r>
            <a:r>
              <a:rPr lang="en-CA" sz="2800" dirty="0" smtClean="0">
                <a:solidFill>
                  <a:srgbClr val="002060"/>
                </a:solidFill>
              </a:rPr>
              <a:t> </a:t>
            </a:r>
            <a:r>
              <a:rPr lang="en-CA" sz="2800" dirty="0" err="1" smtClean="0">
                <a:solidFill>
                  <a:srgbClr val="002060"/>
                </a:solidFill>
              </a:rPr>
              <a:t>études</a:t>
            </a:r>
            <a:r>
              <a:rPr lang="en-CA" sz="2800" dirty="0" smtClean="0">
                <a:solidFill>
                  <a:srgbClr val="002060"/>
                </a:solidFill>
              </a:rPr>
              <a:t> </a:t>
            </a:r>
            <a:r>
              <a:rPr lang="en-CA" sz="2800" dirty="0" err="1" smtClean="0">
                <a:solidFill>
                  <a:srgbClr val="002060"/>
                </a:solidFill>
              </a:rPr>
              <a:t>effectuées</a:t>
            </a:r>
            <a:r>
              <a:rPr lang="en-CA" sz="2800" dirty="0" smtClean="0">
                <a:solidFill>
                  <a:srgbClr val="002060"/>
                </a:solidFill>
              </a:rPr>
              <a:t> en </a:t>
            </a:r>
            <a:r>
              <a:rPr lang="en-CA" sz="2800" b="1" i="1" dirty="0" err="1" smtClean="0">
                <a:solidFill>
                  <a:srgbClr val="002060"/>
                </a:solidFill>
              </a:rPr>
              <a:t>contexte</a:t>
            </a:r>
            <a:r>
              <a:rPr lang="en-CA" sz="2800" b="1" i="1" dirty="0" smtClean="0">
                <a:solidFill>
                  <a:srgbClr val="002060"/>
                </a:solidFill>
              </a:rPr>
              <a:t> de vie </a:t>
            </a:r>
            <a:r>
              <a:rPr lang="en-CA" sz="2800" b="1" i="1" dirty="0" err="1" smtClean="0">
                <a:solidFill>
                  <a:srgbClr val="002060"/>
                </a:solidFill>
              </a:rPr>
              <a:t>réelle</a:t>
            </a:r>
            <a:r>
              <a:rPr lang="en-CA" sz="2800" b="1" i="1" dirty="0" smtClean="0">
                <a:solidFill>
                  <a:srgbClr val="002060"/>
                </a:solidFill>
              </a:rPr>
              <a:t> </a:t>
            </a:r>
            <a:r>
              <a:rPr lang="en-CA" sz="2800" dirty="0" smtClean="0">
                <a:solidFill>
                  <a:srgbClr val="002060"/>
                </a:solidFill>
              </a:rPr>
              <a:t> </a:t>
            </a:r>
            <a:r>
              <a:rPr lang="en-CA" sz="2800" dirty="0" err="1" smtClean="0">
                <a:solidFill>
                  <a:srgbClr val="002060"/>
                </a:solidFill>
              </a:rPr>
              <a:t>sont</a:t>
            </a:r>
            <a:r>
              <a:rPr lang="en-CA" sz="2800" dirty="0" smtClean="0">
                <a:solidFill>
                  <a:srgbClr val="002060"/>
                </a:solidFill>
              </a:rPr>
              <a:t> </a:t>
            </a:r>
            <a:r>
              <a:rPr lang="en-CA" sz="2800" dirty="0" err="1" smtClean="0">
                <a:solidFill>
                  <a:srgbClr val="002060"/>
                </a:solidFill>
              </a:rPr>
              <a:t>nécessaires</a:t>
            </a:r>
            <a:r>
              <a:rPr lang="en-CA" sz="2800" dirty="0" smtClean="0">
                <a:solidFill>
                  <a:srgbClr val="002060"/>
                </a:solidFill>
              </a:rPr>
              <a:t> pour identifier les </a:t>
            </a:r>
            <a:r>
              <a:rPr lang="en-CA" sz="2800" dirty="0" err="1" smtClean="0">
                <a:solidFill>
                  <a:srgbClr val="002060"/>
                </a:solidFill>
              </a:rPr>
              <a:t>caractéristiques</a:t>
            </a:r>
            <a:r>
              <a:rPr lang="en-CA" sz="2800" dirty="0" smtClean="0">
                <a:solidFill>
                  <a:srgbClr val="002060"/>
                </a:solidFill>
              </a:rPr>
              <a:t> des patients qui </a:t>
            </a:r>
            <a:r>
              <a:rPr lang="en-CA" sz="2800" dirty="0" err="1" smtClean="0">
                <a:solidFill>
                  <a:srgbClr val="002060"/>
                </a:solidFill>
              </a:rPr>
              <a:t>sont</a:t>
            </a:r>
            <a:r>
              <a:rPr lang="en-CA" sz="2800" dirty="0" smtClean="0">
                <a:solidFill>
                  <a:srgbClr val="002060"/>
                </a:solidFill>
              </a:rPr>
              <a:t> </a:t>
            </a:r>
            <a:r>
              <a:rPr lang="en-CA" sz="2800" b="1" i="1" dirty="0" smtClean="0">
                <a:solidFill>
                  <a:srgbClr val="002060"/>
                </a:solidFill>
              </a:rPr>
              <a:t>les plus </a:t>
            </a:r>
            <a:r>
              <a:rPr lang="en-CA" sz="2800" b="1" i="1" dirty="0" err="1" smtClean="0">
                <a:solidFill>
                  <a:srgbClr val="002060"/>
                </a:solidFill>
              </a:rPr>
              <a:t>susceptibles</a:t>
            </a:r>
            <a:r>
              <a:rPr lang="en-CA" sz="2800" b="1" i="1" dirty="0" smtClean="0">
                <a:solidFill>
                  <a:srgbClr val="002060"/>
                </a:solidFill>
              </a:rPr>
              <a:t> (et les </a:t>
            </a:r>
            <a:r>
              <a:rPr lang="en-CA" sz="2800" b="1" i="1" dirty="0" err="1" smtClean="0">
                <a:solidFill>
                  <a:srgbClr val="002060"/>
                </a:solidFill>
              </a:rPr>
              <a:t>moins</a:t>
            </a:r>
            <a:r>
              <a:rPr lang="en-CA" sz="2800" b="1" i="1" dirty="0" smtClean="0">
                <a:solidFill>
                  <a:srgbClr val="002060"/>
                </a:solidFill>
              </a:rPr>
              <a:t> </a:t>
            </a:r>
            <a:r>
              <a:rPr lang="en-CA" sz="2800" b="1" i="1" dirty="0" err="1" smtClean="0">
                <a:solidFill>
                  <a:srgbClr val="002060"/>
                </a:solidFill>
              </a:rPr>
              <a:t>susceptibles</a:t>
            </a:r>
            <a:r>
              <a:rPr lang="en-CA" sz="2800" b="1" i="1" dirty="0" smtClean="0">
                <a:solidFill>
                  <a:srgbClr val="002060"/>
                </a:solidFill>
              </a:rPr>
              <a:t>) de </a:t>
            </a:r>
            <a:r>
              <a:rPr lang="en-CA" sz="2800" b="1" i="1" dirty="0" err="1" smtClean="0">
                <a:solidFill>
                  <a:srgbClr val="002060"/>
                </a:solidFill>
              </a:rPr>
              <a:t>bénéficier</a:t>
            </a:r>
            <a:r>
              <a:rPr lang="en-CA" sz="2800" dirty="0" smtClean="0">
                <a:solidFill>
                  <a:srgbClr val="002060"/>
                </a:solidFill>
              </a:rPr>
              <a:t> de </a:t>
            </a:r>
            <a:r>
              <a:rPr lang="en-CA" sz="2800" dirty="0" err="1" smtClean="0">
                <a:solidFill>
                  <a:srgbClr val="002060"/>
                </a:solidFill>
              </a:rPr>
              <a:t>ce</a:t>
            </a:r>
            <a:r>
              <a:rPr lang="en-CA" sz="2800" dirty="0" smtClean="0">
                <a:solidFill>
                  <a:srgbClr val="002060"/>
                </a:solidFill>
              </a:rPr>
              <a:t> type de </a:t>
            </a:r>
            <a:r>
              <a:rPr lang="en-CA" sz="2800" dirty="0" err="1" smtClean="0">
                <a:solidFill>
                  <a:srgbClr val="002060"/>
                </a:solidFill>
              </a:rPr>
              <a:t>traitement</a:t>
            </a:r>
            <a:r>
              <a:rPr lang="en-CA" sz="2800" dirty="0" smtClean="0">
                <a:solidFill>
                  <a:srgbClr val="002060"/>
                </a:solidFill>
              </a:rPr>
              <a:t>.</a:t>
            </a:r>
            <a:endParaRPr lang="fr-CA" sz="2400" dirty="0">
              <a:solidFill>
                <a:srgbClr val="002060"/>
              </a:solidFill>
            </a:endParaRPr>
          </a:p>
          <a:p>
            <a:pPr>
              <a:lnSpc>
                <a:spcPct val="150000"/>
              </a:lnSpc>
            </a:pPr>
            <a:r>
              <a:rPr lang="fr-CA" sz="1400" dirty="0">
                <a:solidFill>
                  <a:srgbClr val="002060"/>
                </a:solidFill>
              </a:rPr>
              <a:t> </a:t>
            </a:r>
            <a:endParaRPr lang="fr-CA" sz="2000" dirty="0">
              <a:solidFill>
                <a:srgbClr val="002060"/>
              </a:solidFill>
            </a:endParaRPr>
          </a:p>
        </p:txBody>
      </p:sp>
    </p:spTree>
    <p:extLst>
      <p:ext uri="{BB962C8B-B14F-4D97-AF65-F5344CB8AC3E}">
        <p14:creationId xmlns:p14="http://schemas.microsoft.com/office/powerpoint/2010/main" val="37208652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solidFill>
                <a:srgbClr val="002060"/>
              </a:solidFill>
            </a:endParaRPr>
          </a:p>
        </p:txBody>
      </p:sp>
      <p:sp>
        <p:nvSpPr>
          <p:cNvPr id="7" name="Rectangle 6"/>
          <p:cNvSpPr/>
          <p:nvPr/>
        </p:nvSpPr>
        <p:spPr>
          <a:xfrm>
            <a:off x="107504" y="1707773"/>
            <a:ext cx="8964613" cy="2482667"/>
          </a:xfrm>
          <a:prstGeom prst="rect">
            <a:avLst/>
          </a:prstGeom>
        </p:spPr>
        <p:txBody>
          <a:bodyPr>
            <a:spAutoFit/>
          </a:bodyPr>
          <a:lstStyle/>
          <a:p>
            <a:pPr algn="ctr">
              <a:lnSpc>
                <a:spcPct val="150000"/>
              </a:lnSpc>
              <a:defRPr/>
            </a:pPr>
            <a:r>
              <a:rPr lang="fr-FR" sz="3600" b="1" dirty="0" smtClean="0">
                <a:solidFill>
                  <a:srgbClr val="002060"/>
                </a:solidFill>
              </a:rPr>
              <a:t>Pourquoi la DCNC continue-t-elle </a:t>
            </a:r>
            <a:r>
              <a:rPr lang="fr-FR" sz="3600" b="1" dirty="0">
                <a:solidFill>
                  <a:srgbClr val="002060"/>
                </a:solidFill>
              </a:rPr>
              <a:t>e</a:t>
            </a:r>
            <a:r>
              <a:rPr lang="fr-FR" sz="3600" b="1" dirty="0" smtClean="0">
                <a:solidFill>
                  <a:srgbClr val="002060"/>
                </a:solidFill>
              </a:rPr>
              <a:t>n 2019 d’être traitée de façon non-optimale et d’être sous-financée?</a:t>
            </a:r>
            <a:endParaRPr lang="fr-FR" sz="2400" dirty="0">
              <a:solidFill>
                <a:srgbClr val="002060"/>
              </a:solidFill>
              <a:sym typeface="Symbol"/>
            </a:endParaRPr>
          </a:p>
        </p:txBody>
      </p:sp>
    </p:spTree>
    <p:extLst>
      <p:ext uri="{BB962C8B-B14F-4D97-AF65-F5344CB8AC3E}">
        <p14:creationId xmlns:p14="http://schemas.microsoft.com/office/powerpoint/2010/main" val="2767723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7451" y="6093296"/>
            <a:ext cx="1687037" cy="61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323528" y="1484784"/>
            <a:ext cx="8496944" cy="338554"/>
          </a:xfrm>
          <a:prstGeom prst="rect">
            <a:avLst/>
          </a:prstGeom>
        </p:spPr>
        <p:txBody>
          <a:bodyPr wrap="square">
            <a:spAutoFit/>
          </a:bodyPr>
          <a:lstStyle/>
          <a:p>
            <a:pPr algn="ctr"/>
            <a:endParaRPr lang="en-CA" sz="1600" dirty="0" smtClean="0"/>
          </a:p>
        </p:txBody>
      </p:sp>
      <p:pic>
        <p:nvPicPr>
          <p:cNvPr id="1026" name="Picture 2" descr="Résultats de recherche d'images pour « donald trump and sex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632" y="1094371"/>
            <a:ext cx="8157816" cy="456687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1835696" y="260648"/>
            <a:ext cx="5040560" cy="584775"/>
          </a:xfrm>
          <a:prstGeom prst="rect">
            <a:avLst/>
          </a:prstGeom>
          <a:noFill/>
        </p:spPr>
        <p:txBody>
          <a:bodyPr wrap="square" rtlCol="0">
            <a:spAutoFit/>
          </a:bodyPr>
          <a:lstStyle/>
          <a:p>
            <a:pPr algn="ctr"/>
            <a:r>
              <a:rPr lang="fr-CA" sz="3200" b="1" dirty="0" smtClean="0">
                <a:solidFill>
                  <a:srgbClr val="002060"/>
                </a:solidFill>
              </a:rPr>
              <a:t>PAS UN SUJET SEXY</a:t>
            </a:r>
            <a:endParaRPr lang="fr-CA" sz="3200" b="1" dirty="0">
              <a:solidFill>
                <a:srgbClr val="002060"/>
              </a:solidFill>
            </a:endParaRPr>
          </a:p>
        </p:txBody>
      </p:sp>
    </p:spTree>
    <p:extLst>
      <p:ext uri="{BB962C8B-B14F-4D97-AF65-F5344CB8AC3E}">
        <p14:creationId xmlns:p14="http://schemas.microsoft.com/office/powerpoint/2010/main" val="3064312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abarit_fond_blanc_crchum_juin09">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6763</TotalTime>
  <Words>3455</Words>
  <Application>Microsoft Office PowerPoint</Application>
  <PresentationFormat>Affichage à l'écran (4:3)</PresentationFormat>
  <Paragraphs>630</Paragraphs>
  <Slides>76</Slides>
  <Notes>44</Notes>
  <HiddenSlides>0</HiddenSlides>
  <MMClips>0</MMClips>
  <ScaleCrop>false</ScaleCrop>
  <HeadingPairs>
    <vt:vector size="6" baseType="variant">
      <vt:variant>
        <vt:lpstr>Polices utilisées</vt:lpstr>
      </vt:variant>
      <vt:variant>
        <vt:i4>10</vt:i4>
      </vt:variant>
      <vt:variant>
        <vt:lpstr>Thème</vt:lpstr>
      </vt:variant>
      <vt:variant>
        <vt:i4>3</vt:i4>
      </vt:variant>
      <vt:variant>
        <vt:lpstr>Titres des diapositives</vt:lpstr>
      </vt:variant>
      <vt:variant>
        <vt:i4>76</vt:i4>
      </vt:variant>
    </vt:vector>
  </HeadingPairs>
  <TitlesOfParts>
    <vt:vector size="89" baseType="lpstr">
      <vt:lpstr>MS PGothic</vt:lpstr>
      <vt:lpstr>MS PGothic</vt:lpstr>
      <vt:lpstr>Arial</vt:lpstr>
      <vt:lpstr>Calibri</vt:lpstr>
      <vt:lpstr>Calibri Light</vt:lpstr>
      <vt:lpstr>Geneva</vt:lpstr>
      <vt:lpstr>Gill Sans MT</vt:lpstr>
      <vt:lpstr>Symbol</vt:lpstr>
      <vt:lpstr>Times New Roman</vt:lpstr>
      <vt:lpstr>Wingdings</vt:lpstr>
      <vt:lpstr>Thème Office</vt:lpstr>
      <vt:lpstr>gabarit_fond_blanc_crchum_juin09</vt:lpstr>
      <vt:lpstr>1_Thème Office</vt:lpstr>
      <vt:lpstr>Présentation PowerPoint</vt:lpstr>
      <vt:lpstr>Conflit d’intérêt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CRCHUM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p0030104</dc:creator>
  <cp:lastModifiedBy>LAPERRIERE, Jenny</cp:lastModifiedBy>
  <cp:revision>495</cp:revision>
  <dcterms:created xsi:type="dcterms:W3CDTF">2016-05-22T15:10:49Z</dcterms:created>
  <dcterms:modified xsi:type="dcterms:W3CDTF">2019-11-29T16:51:49Z</dcterms:modified>
</cp:coreProperties>
</file>