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9"/>
  </p:notesMasterIdLst>
  <p:handoutMasterIdLst>
    <p:handoutMasterId r:id="rId20"/>
  </p:handoutMasterIdLst>
  <p:sldIdLst>
    <p:sldId id="256" r:id="rId2"/>
    <p:sldId id="258" r:id="rId3"/>
    <p:sldId id="259" r:id="rId4"/>
    <p:sldId id="260" r:id="rId5"/>
    <p:sldId id="261" r:id="rId6"/>
    <p:sldId id="262" r:id="rId7"/>
    <p:sldId id="263" r:id="rId8"/>
    <p:sldId id="276" r:id="rId9"/>
    <p:sldId id="266" r:id="rId10"/>
    <p:sldId id="277" r:id="rId11"/>
    <p:sldId id="265" r:id="rId12"/>
    <p:sldId id="267" r:id="rId13"/>
    <p:sldId id="269" r:id="rId14"/>
    <p:sldId id="272" r:id="rId15"/>
    <p:sldId id="274" r:id="rId16"/>
    <p:sldId id="273" r:id="rId17"/>
    <p:sldId id="257" r:id="rId18"/>
  </p:sldIdLst>
  <p:sldSz cx="9144000" cy="6858000" type="screen4x3"/>
  <p:notesSz cx="7023100" cy="93091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E9E9"/>
    <a:srgbClr val="000000"/>
    <a:srgbClr val="006C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81" autoAdjust="0"/>
    <p:restoredTop sz="94660"/>
  </p:normalViewPr>
  <p:slideViewPr>
    <p:cSldViewPr snapToGrid="0">
      <p:cViewPr varScale="1">
        <p:scale>
          <a:sx n="83" d="100"/>
          <a:sy n="83" d="100"/>
        </p:scale>
        <p:origin x="1344" y="72"/>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sz="quarter" idx="1"/>
          </p:nvPr>
        </p:nvSpPr>
        <p:spPr>
          <a:xfrm>
            <a:off x="3978275" y="0"/>
            <a:ext cx="3043238" cy="466725"/>
          </a:xfrm>
          <a:prstGeom prst="rect">
            <a:avLst/>
          </a:prstGeom>
        </p:spPr>
        <p:txBody>
          <a:bodyPr vert="horz" lIns="91440" tIns="45720" rIns="91440" bIns="45720" rtlCol="0"/>
          <a:lstStyle>
            <a:lvl1pPr algn="r">
              <a:defRPr sz="1200"/>
            </a:lvl1pPr>
          </a:lstStyle>
          <a:p>
            <a:fld id="{F07FF438-048C-4092-9305-1B1C98EE56B1}" type="datetimeFigureOut">
              <a:rPr lang="fr-CA" smtClean="0"/>
              <a:t>2019-04-04</a:t>
            </a:fld>
            <a:endParaRPr lang="fr-CA"/>
          </a:p>
        </p:txBody>
      </p:sp>
      <p:sp>
        <p:nvSpPr>
          <p:cNvPr id="4" name="Espace réservé du pied de page 3"/>
          <p:cNvSpPr>
            <a:spLocks noGrp="1"/>
          </p:cNvSpPr>
          <p:nvPr>
            <p:ph type="ftr" sz="quarter" idx="2"/>
          </p:nvPr>
        </p:nvSpPr>
        <p:spPr>
          <a:xfrm>
            <a:off x="0" y="8842375"/>
            <a:ext cx="3043238" cy="466725"/>
          </a:xfrm>
          <a:prstGeom prst="rect">
            <a:avLst/>
          </a:prstGeom>
        </p:spPr>
        <p:txBody>
          <a:bodyPr vert="horz" lIns="91440" tIns="45720" rIns="91440" bIns="45720"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978275" y="8842375"/>
            <a:ext cx="3043238" cy="466725"/>
          </a:xfrm>
          <a:prstGeom prst="rect">
            <a:avLst/>
          </a:prstGeom>
        </p:spPr>
        <p:txBody>
          <a:bodyPr vert="horz" lIns="91440" tIns="45720" rIns="91440" bIns="45720" rtlCol="0" anchor="b"/>
          <a:lstStyle>
            <a:lvl1pPr algn="r">
              <a:defRPr sz="1200"/>
            </a:lvl1pPr>
          </a:lstStyle>
          <a:p>
            <a:fld id="{B3E92ABB-8D0A-434E-A55E-96A0DD135540}" type="slidenum">
              <a:rPr lang="fr-CA" smtClean="0"/>
              <a:t>‹N°›</a:t>
            </a:fld>
            <a:endParaRPr lang="fr-CA"/>
          </a:p>
        </p:txBody>
      </p:sp>
    </p:spTree>
    <p:extLst>
      <p:ext uri="{BB962C8B-B14F-4D97-AF65-F5344CB8AC3E}">
        <p14:creationId xmlns:p14="http://schemas.microsoft.com/office/powerpoint/2010/main" val="9524118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fr-CA"/>
          </a:p>
        </p:txBody>
      </p:sp>
      <p:sp>
        <p:nvSpPr>
          <p:cNvPr id="3" name="Espace réservé de la date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C23F80CE-644F-4435-B8BC-79E33B9DE6EC}" type="datetimeFigureOut">
              <a:rPr lang="fr-CA" smtClean="0"/>
              <a:t>2019-04-04</a:t>
            </a:fld>
            <a:endParaRPr lang="fr-CA"/>
          </a:p>
        </p:txBody>
      </p:sp>
      <p:sp>
        <p:nvSpPr>
          <p:cNvPr id="4" name="Espace réservé de l'image des diapositives 3"/>
          <p:cNvSpPr>
            <a:spLocks noGrp="1" noRot="1" noChangeAspect="1"/>
          </p:cNvSpPr>
          <p:nvPr>
            <p:ph type="sldImg" idx="2"/>
          </p:nvPr>
        </p:nvSpPr>
        <p:spPr>
          <a:xfrm>
            <a:off x="1417638" y="1163638"/>
            <a:ext cx="4187825" cy="3141662"/>
          </a:xfrm>
          <a:prstGeom prst="rect">
            <a:avLst/>
          </a:prstGeom>
          <a:noFill/>
          <a:ln w="12700">
            <a:solidFill>
              <a:prstClr val="black"/>
            </a:solidFill>
          </a:ln>
        </p:spPr>
        <p:txBody>
          <a:bodyPr vert="horz" lIns="93324" tIns="46662" rIns="93324" bIns="46662" rtlCol="0" anchor="ctr"/>
          <a:lstStyle/>
          <a:p>
            <a:endParaRPr lang="fr-CA"/>
          </a:p>
        </p:txBody>
      </p:sp>
      <p:sp>
        <p:nvSpPr>
          <p:cNvPr id="5" name="Espace réservé des commentaires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5B74614A-F0D0-49C8-BFD7-5EF6301991A6}" type="slidenum">
              <a:rPr lang="fr-CA" smtClean="0"/>
              <a:t>‹N°›</a:t>
            </a:fld>
            <a:endParaRPr lang="fr-CA"/>
          </a:p>
        </p:txBody>
      </p:sp>
    </p:spTree>
    <p:extLst>
      <p:ext uri="{BB962C8B-B14F-4D97-AF65-F5344CB8AC3E}">
        <p14:creationId xmlns:p14="http://schemas.microsoft.com/office/powerpoint/2010/main" val="386095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1" dirty="0" smtClean="0"/>
              <a:t>Hypertension.ca :</a:t>
            </a:r>
          </a:p>
          <a:p>
            <a:r>
              <a:rPr lang="fr-CA" dirty="0" smtClean="0"/>
              <a:t>Longueur idéale</a:t>
            </a:r>
            <a:r>
              <a:rPr lang="fr-CA" baseline="0" dirty="0" smtClean="0"/>
              <a:t> de la vessie du brassard: 80 à 100% de la circonférence du bras</a:t>
            </a:r>
          </a:p>
          <a:p>
            <a:r>
              <a:rPr lang="fr-CA" baseline="0" dirty="0" smtClean="0"/>
              <a:t>Largeur idéale du brassard: environ 40% de la circonférence du bras</a:t>
            </a:r>
          </a:p>
          <a:p>
            <a:r>
              <a:rPr lang="fr-CA" b="1" baseline="0" dirty="0" smtClean="0"/>
              <a:t>MSI: </a:t>
            </a:r>
          </a:p>
          <a:p>
            <a:r>
              <a:rPr lang="fr-CA" baseline="0" dirty="0" smtClean="0"/>
              <a:t>Effet si trop grand ou trop petit / tableau indicatif</a:t>
            </a:r>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11</a:t>
            </a:fld>
            <a:endParaRPr lang="fr-CA"/>
          </a:p>
        </p:txBody>
      </p:sp>
    </p:spTree>
    <p:extLst>
      <p:ext uri="{BB962C8B-B14F-4D97-AF65-F5344CB8AC3E}">
        <p14:creationId xmlns:p14="http://schemas.microsoft.com/office/powerpoint/2010/main" val="18893515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02734" y="1892300"/>
            <a:ext cx="7772400" cy="3086100"/>
          </a:xfrm>
        </p:spPr>
        <p:txBody>
          <a:bodyPr anchor="ctr" anchorCtr="0">
            <a:normAutofit/>
          </a:bodyPr>
          <a:lstStyle>
            <a:lvl1pPr algn="l">
              <a:defRPr sz="4800" b="1">
                <a:solidFill>
                  <a:schemeClr val="bg1"/>
                </a:solidFill>
              </a:defRPr>
            </a:lvl1pPr>
          </a:lstStyle>
          <a:p>
            <a:r>
              <a:rPr lang="fr-FR" dirty="0" smtClean="0"/>
              <a:t>Modifiez le style du titre</a:t>
            </a:r>
            <a:endParaRPr lang="en-US" dirty="0"/>
          </a:p>
        </p:txBody>
      </p:sp>
      <p:sp>
        <p:nvSpPr>
          <p:cNvPr id="3" name="Subtitle 2"/>
          <p:cNvSpPr>
            <a:spLocks noGrp="1"/>
          </p:cNvSpPr>
          <p:nvPr>
            <p:ph type="subTitle" idx="1"/>
          </p:nvPr>
        </p:nvSpPr>
        <p:spPr>
          <a:xfrm>
            <a:off x="728131" y="5117574"/>
            <a:ext cx="7747003" cy="927629"/>
          </a:xfrm>
        </p:spPr>
        <p:txBody>
          <a:bodyPr>
            <a:normAutofit/>
          </a:bodyPr>
          <a:lstStyle>
            <a:lvl1pPr marL="0" indent="0" algn="l">
              <a:buNone/>
              <a:defRPr sz="28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smtClean="0"/>
              <a:t>Modifiez le style des sous-titres du masque</a:t>
            </a:r>
            <a:endParaRPr lang="en-US" dirty="0"/>
          </a:p>
        </p:txBody>
      </p:sp>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37702" y="6073668"/>
            <a:ext cx="1347219" cy="533401"/>
          </a:xfrm>
          <a:prstGeom prst="rect">
            <a:avLst/>
          </a:prstGeom>
        </p:spPr>
      </p:pic>
    </p:spTree>
    <p:extLst>
      <p:ext uri="{BB962C8B-B14F-4D97-AF65-F5344CB8AC3E}">
        <p14:creationId xmlns:p14="http://schemas.microsoft.com/office/powerpoint/2010/main" val="4167741873"/>
      </p:ext>
    </p:extLst>
  </p:cSld>
  <p:clrMapOvr>
    <a:masterClrMapping/>
  </p:clrMapOvr>
  <p:extLst mod="1">
    <p:ext uri="{DCECCB84-F9BA-43D5-87BE-67443E8EF086}">
      <p15:sldGuideLst xmlns:p15="http://schemas.microsoft.com/office/powerpoint/2012/main">
        <p15:guide id="1" pos="521"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fr-FR" dirty="0" smtClean="0"/>
              <a:t>Modifiez le style du titre</a:t>
            </a:r>
            <a:endParaRPr lang="en-US" dirty="0"/>
          </a:p>
        </p:txBody>
      </p:sp>
      <p:sp>
        <p:nvSpPr>
          <p:cNvPr id="3" name="Content Placeholder 2"/>
          <p:cNvSpPr>
            <a:spLocks noGrp="1"/>
          </p:cNvSpPr>
          <p:nvPr>
            <p:ph idx="1"/>
          </p:nvPr>
        </p:nvSpPr>
        <p:spPr/>
        <p:txBody>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6" name="Slide Number Placeholder 5"/>
          <p:cNvSpPr>
            <a:spLocks noGrp="1"/>
          </p:cNvSpPr>
          <p:nvPr>
            <p:ph type="sldNum" sz="quarter" idx="12"/>
          </p:nvPr>
        </p:nvSpPr>
        <p:spPr/>
        <p:txBody>
          <a:bodyPr/>
          <a:lstStyle/>
          <a:p>
            <a:fld id="{EC1A4259-C848-47AA-8FC5-63A0EB1896A5}" type="slidenum">
              <a:rPr lang="fr-CA" smtClean="0"/>
              <a:t>‹N°›</a:t>
            </a:fld>
            <a:endParaRPr lang="fr-CA"/>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2481900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fr-FR" smtClean="0"/>
              <a:t>Modifiez le style du titre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6" name="Slide Number Placeholder 5"/>
          <p:cNvSpPr>
            <a:spLocks noGrp="1"/>
          </p:cNvSpPr>
          <p:nvPr>
            <p:ph type="sldNum" sz="quarter" idx="12"/>
          </p:nvPr>
        </p:nvSpPr>
        <p:spPr/>
        <p:txBody>
          <a:bodyPr/>
          <a:lstStyle/>
          <a:p>
            <a:fld id="{EC1A4259-C848-47AA-8FC5-63A0EB1896A5}" type="slidenum">
              <a:rPr lang="fr-CA" smtClean="0"/>
              <a:t>‹N°›</a:t>
            </a:fld>
            <a:endParaRPr lang="fr-CA"/>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4066511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Slide Number Placeholder 6"/>
          <p:cNvSpPr>
            <a:spLocks noGrp="1"/>
          </p:cNvSpPr>
          <p:nvPr>
            <p:ph type="sldNum" sz="quarter" idx="12"/>
          </p:nvPr>
        </p:nvSpPr>
        <p:spPr/>
        <p:txBody>
          <a:bodyPr/>
          <a:lstStyle/>
          <a:p>
            <a:fld id="{EC1A4259-C848-47AA-8FC5-63A0EB1896A5}" type="slidenum">
              <a:rPr lang="fr-CA" smtClean="0"/>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2760255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9" name="Slide Number Placeholder 8"/>
          <p:cNvSpPr>
            <a:spLocks noGrp="1"/>
          </p:cNvSpPr>
          <p:nvPr>
            <p:ph type="sldNum" sz="quarter" idx="12"/>
          </p:nvPr>
        </p:nvSpPr>
        <p:spPr/>
        <p:txBody>
          <a:bodyPr/>
          <a:lstStyle/>
          <a:p>
            <a:fld id="{EC1A4259-C848-47AA-8FC5-63A0EB1896A5}" type="slidenum">
              <a:rPr lang="fr-CA" smtClean="0"/>
              <a:t>‹N°›</a:t>
            </a:fld>
            <a:endParaRPr lang="fr-CA"/>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1776125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5" name="Slide Number Placeholder 4"/>
          <p:cNvSpPr>
            <a:spLocks noGrp="1"/>
          </p:cNvSpPr>
          <p:nvPr>
            <p:ph type="sldNum" sz="quarter" idx="12"/>
          </p:nvPr>
        </p:nvSpPr>
        <p:spPr/>
        <p:txBody>
          <a:bodyPr/>
          <a:lstStyle/>
          <a:p>
            <a:fld id="{EC1A4259-C848-47AA-8FC5-63A0EB1896A5}" type="slidenum">
              <a:rPr lang="fr-CA" smtClean="0"/>
              <a:t>‹N°›</a:t>
            </a:fld>
            <a:endParaRPr lang="fr-CA"/>
          </a:p>
        </p:txBody>
      </p:sp>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4162399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C1A4259-C848-47AA-8FC5-63A0EB1896A5}" type="slidenum">
              <a:rPr lang="fr-CA" smtClean="0"/>
              <a:t>‹N°›</a:t>
            </a:fld>
            <a:endParaRPr lang="fr-CA"/>
          </a:p>
        </p:txBody>
      </p:sp>
      <p:pic>
        <p:nvPicPr>
          <p:cNvPr id="3" name="Imag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797300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smtClean="0"/>
              <a:t>Modifiez le style du titre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7" name="Slide Number Placeholder 6"/>
          <p:cNvSpPr>
            <a:spLocks noGrp="1"/>
          </p:cNvSpPr>
          <p:nvPr>
            <p:ph type="sldNum" sz="quarter" idx="12"/>
          </p:nvPr>
        </p:nvSpPr>
        <p:spPr/>
        <p:txBody>
          <a:bodyPr/>
          <a:lstStyle/>
          <a:p>
            <a:fld id="{EC1A4259-C848-47AA-8FC5-63A0EB1896A5}" type="slidenum">
              <a:rPr lang="fr-CA" smtClean="0"/>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1673100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7" name="Slide Number Placeholder 6"/>
          <p:cNvSpPr>
            <a:spLocks noGrp="1"/>
          </p:cNvSpPr>
          <p:nvPr>
            <p:ph type="sldNum" sz="quarter" idx="12"/>
          </p:nvPr>
        </p:nvSpPr>
        <p:spPr/>
        <p:txBody>
          <a:bodyPr/>
          <a:lstStyle/>
          <a:p>
            <a:fld id="{EC1A4259-C848-47AA-8FC5-63A0EB1896A5}" type="slidenum">
              <a:rPr lang="fr-CA" smtClean="0"/>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42475199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0"/>
            <a:ext cx="7886700" cy="1058333"/>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Text Placeholder 2"/>
          <p:cNvSpPr>
            <a:spLocks noGrp="1"/>
          </p:cNvSpPr>
          <p:nvPr>
            <p:ph type="body" idx="1"/>
          </p:nvPr>
        </p:nvSpPr>
        <p:spPr>
          <a:xfrm>
            <a:off x="628650" y="1405467"/>
            <a:ext cx="7886700" cy="4910666"/>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p:txBody>
      </p:sp>
      <p:sp>
        <p:nvSpPr>
          <p:cNvPr id="6" name="Slide Number Placeholder 5"/>
          <p:cNvSpPr>
            <a:spLocks noGrp="1"/>
          </p:cNvSpPr>
          <p:nvPr>
            <p:ph type="sldNum" sz="quarter" idx="4"/>
          </p:nvPr>
        </p:nvSpPr>
        <p:spPr>
          <a:xfrm>
            <a:off x="8585200" y="-1"/>
            <a:ext cx="558799" cy="1058333"/>
          </a:xfrm>
          <a:prstGeom prst="rect">
            <a:avLst/>
          </a:prstGeom>
        </p:spPr>
        <p:txBody>
          <a:bodyPr vert="horz" lIns="91440" tIns="45720" rIns="91440" bIns="45720" rtlCol="0" anchor="ctr"/>
          <a:lstStyle>
            <a:lvl1pPr algn="ctr">
              <a:defRPr sz="1600" b="1">
                <a:solidFill>
                  <a:schemeClr val="bg1"/>
                </a:solidFill>
              </a:defRPr>
            </a:lvl1pPr>
          </a:lstStyle>
          <a:p>
            <a:fld id="{EC1A4259-C848-47AA-8FC5-63A0EB1896A5}" type="slidenum">
              <a:rPr lang="fr-CA" smtClean="0"/>
              <a:pPr/>
              <a:t>‹N°›</a:t>
            </a:fld>
            <a:endParaRPr lang="fr-CA" dirty="0"/>
          </a:p>
        </p:txBody>
      </p:sp>
    </p:spTree>
    <p:extLst>
      <p:ext uri="{BB962C8B-B14F-4D97-AF65-F5344CB8AC3E}">
        <p14:creationId xmlns:p14="http://schemas.microsoft.com/office/powerpoint/2010/main" val="32775772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dt="0"/>
  <p:txStyles>
    <p:titleStyle>
      <a:lvl1pPr algn="l" defTabSz="914400" rtl="0" eaLnBrk="1" latinLnBrk="0" hangingPunct="1">
        <a:lnSpc>
          <a:spcPct val="90000"/>
        </a:lnSpc>
        <a:spcBef>
          <a:spcPct val="0"/>
        </a:spcBef>
        <a:buNone/>
        <a:defRPr sz="2800" b="1" kern="1200">
          <a:solidFill>
            <a:schemeClr val="bg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00000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endParaRPr lang="fr-CA" dirty="0"/>
          </a:p>
        </p:txBody>
      </p:sp>
      <p:sp>
        <p:nvSpPr>
          <p:cNvPr id="4" name="Subtitle 2"/>
          <p:cNvSpPr txBox="1">
            <a:spLocks/>
          </p:cNvSpPr>
          <p:nvPr/>
        </p:nvSpPr>
        <p:spPr>
          <a:xfrm>
            <a:off x="728131" y="6339840"/>
            <a:ext cx="7747003" cy="51816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fr-FR" sz="1800" b="0" dirty="0"/>
              <a:t>D</a:t>
            </a:r>
            <a:r>
              <a:rPr lang="fr-FR" sz="1800" b="0" dirty="0" smtClean="0"/>
              <a:t>écembre 2018</a:t>
            </a:r>
            <a:endParaRPr lang="en-US" sz="1800" b="0" dirty="0"/>
          </a:p>
        </p:txBody>
      </p:sp>
      <p:sp>
        <p:nvSpPr>
          <p:cNvPr id="5" name="Titre 1"/>
          <p:cNvSpPr>
            <a:spLocks noGrp="1"/>
          </p:cNvSpPr>
          <p:nvPr>
            <p:ph type="ctrTitle"/>
          </p:nvPr>
        </p:nvSpPr>
        <p:spPr/>
        <p:txBody>
          <a:bodyPr>
            <a:normAutofit/>
          </a:bodyPr>
          <a:lstStyle/>
          <a:p>
            <a:r>
              <a:rPr lang="fr-CA" dirty="0">
                <a:latin typeface="MS PMincho" panose="02020600040205080304" pitchFamily="18" charset="-128"/>
                <a:ea typeface="MS PMincho" panose="02020600040205080304" pitchFamily="18" charset="-128"/>
              </a:rPr>
              <a:t>Mesure de l’indice de </a:t>
            </a:r>
            <a:r>
              <a:rPr lang="fr-CA" dirty="0" smtClean="0">
                <a:latin typeface="MS PMincho" panose="02020600040205080304" pitchFamily="18" charset="-128"/>
                <a:ea typeface="MS PMincho" panose="02020600040205080304" pitchFamily="18" charset="-128"/>
              </a:rPr>
              <a:t>pression </a:t>
            </a:r>
            <a:r>
              <a:rPr lang="fr-CA" dirty="0">
                <a:latin typeface="MS PMincho" panose="02020600040205080304" pitchFamily="18" charset="-128"/>
                <a:ea typeface="MS PMincho" panose="02020600040205080304" pitchFamily="18" charset="-128"/>
              </a:rPr>
              <a:t>systolique cheville-bras (IPSCB)</a:t>
            </a:r>
            <a:endParaRPr lang="fr-CA" dirty="0"/>
          </a:p>
        </p:txBody>
      </p:sp>
    </p:spTree>
    <p:extLst>
      <p:ext uri="{BB962C8B-B14F-4D97-AF65-F5344CB8AC3E}">
        <p14:creationId xmlns:p14="http://schemas.microsoft.com/office/powerpoint/2010/main" val="14520136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Choix de sonde</a:t>
            </a:r>
            <a:endParaRPr lang="fr-CA" dirty="0"/>
          </a:p>
        </p:txBody>
      </p:sp>
      <p:sp>
        <p:nvSpPr>
          <p:cNvPr id="3" name="Espace réservé du contenu 2"/>
          <p:cNvSpPr>
            <a:spLocks noGrp="1"/>
          </p:cNvSpPr>
          <p:nvPr>
            <p:ph idx="1"/>
          </p:nvPr>
        </p:nvSpPr>
        <p:spPr>
          <a:xfrm>
            <a:off x="628650" y="1117139"/>
            <a:ext cx="7886700" cy="4910666"/>
          </a:xfrm>
          <a:ln w="28575">
            <a:solidFill>
              <a:schemeClr val="accent1"/>
            </a:solidFill>
          </a:ln>
        </p:spPr>
        <p:txBody>
          <a:bodyPr/>
          <a:lstStyle/>
          <a:p>
            <a:pPr marL="1028700" lvl="1" indent="-342900"/>
            <a:endParaRPr lang="fr-CA" dirty="0" smtClean="0"/>
          </a:p>
          <a:p>
            <a:pPr marL="1028700" lvl="1" indent="-342900"/>
            <a:r>
              <a:rPr lang="fr-CA" dirty="0" smtClean="0"/>
              <a:t>8MHz</a:t>
            </a:r>
            <a:endParaRPr lang="fr-CA" dirty="0"/>
          </a:p>
          <a:p>
            <a:pPr marL="1028700" lvl="1" indent="-342900"/>
            <a:r>
              <a:rPr lang="fr-CA" dirty="0"/>
              <a:t>5 MHz pour personne obèse ou présence d’œdème important</a:t>
            </a:r>
          </a:p>
          <a:p>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10</a:t>
            </a:fld>
            <a:endParaRPr lang="fr-CA"/>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5497" y="2440457"/>
            <a:ext cx="3247769" cy="3247769"/>
          </a:xfrm>
          <a:prstGeom prst="rect">
            <a:avLst/>
          </a:prstGeom>
        </p:spPr>
      </p:pic>
    </p:spTree>
    <p:extLst>
      <p:ext uri="{BB962C8B-B14F-4D97-AF65-F5344CB8AC3E}">
        <p14:creationId xmlns:p14="http://schemas.microsoft.com/office/powerpoint/2010/main" val="15425491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rotWithShape="1">
          <a:blip r:embed="rId3" cstate="print">
            <a:extLst>
              <a:ext uri="{28A0092B-C50C-407E-A947-70E740481C1C}">
                <a14:useLocalDpi xmlns:a14="http://schemas.microsoft.com/office/drawing/2010/main" val="0"/>
              </a:ext>
            </a:extLst>
          </a:blip>
          <a:srcRect t="10028" b="38326"/>
          <a:stretch/>
        </p:blipFill>
        <p:spPr>
          <a:xfrm>
            <a:off x="703022" y="3379787"/>
            <a:ext cx="2930485" cy="1513484"/>
          </a:xfrm>
          <a:prstGeom prst="rect">
            <a:avLst/>
          </a:prstGeom>
        </p:spPr>
      </p:pic>
      <p:sp>
        <p:nvSpPr>
          <p:cNvPr id="2" name="Titre 1"/>
          <p:cNvSpPr>
            <a:spLocks noGrp="1"/>
          </p:cNvSpPr>
          <p:nvPr>
            <p:ph type="title"/>
          </p:nvPr>
        </p:nvSpPr>
        <p:spPr/>
        <p:txBody>
          <a:bodyPr/>
          <a:lstStyle/>
          <a:p>
            <a:r>
              <a:rPr lang="fr-CA" dirty="0" smtClean="0"/>
              <a:t>Choix du brassard</a:t>
            </a:r>
            <a:endParaRPr lang="fr-CA" dirty="0"/>
          </a:p>
        </p:txBody>
      </p:sp>
      <p:sp>
        <p:nvSpPr>
          <p:cNvPr id="3" name="Espace réservé du contenu 2"/>
          <p:cNvSpPr>
            <a:spLocks noGrp="1"/>
          </p:cNvSpPr>
          <p:nvPr>
            <p:ph idx="1"/>
          </p:nvPr>
        </p:nvSpPr>
        <p:spPr>
          <a:xfrm>
            <a:off x="628650" y="1187741"/>
            <a:ext cx="7886700" cy="3932899"/>
          </a:xfrm>
          <a:ln w="28575">
            <a:solidFill>
              <a:schemeClr val="accent1"/>
            </a:solidFill>
          </a:ln>
        </p:spPr>
        <p:txBody>
          <a:bodyPr>
            <a:normAutofit/>
          </a:bodyPr>
          <a:lstStyle/>
          <a:p>
            <a:pPr marL="342900" indent="-342900">
              <a:buFont typeface="Arial" panose="020B0604020202020204" pitchFamily="34" charset="0"/>
              <a:buChar char="•"/>
            </a:pPr>
            <a:r>
              <a:rPr lang="fr-CA" dirty="0" smtClean="0"/>
              <a:t>Choix du brassard</a:t>
            </a:r>
          </a:p>
          <a:p>
            <a:pPr marL="1028700" lvl="1" indent="-342900"/>
            <a:r>
              <a:rPr lang="fr-CA" dirty="0" smtClean="0"/>
              <a:t>Mesurer la circonférence du </a:t>
            </a:r>
            <a:r>
              <a:rPr lang="fr-CA" u="sng" dirty="0" smtClean="0"/>
              <a:t>bras</a:t>
            </a:r>
            <a:r>
              <a:rPr lang="fr-CA" dirty="0" smtClean="0"/>
              <a:t> et de la </a:t>
            </a:r>
            <a:r>
              <a:rPr lang="fr-CA" u="sng" dirty="0" smtClean="0"/>
              <a:t>cheville:</a:t>
            </a:r>
          </a:p>
          <a:p>
            <a:pPr marL="1485900" lvl="2" indent="-342900"/>
            <a:r>
              <a:rPr lang="fr-CA" dirty="0" smtClean="0"/>
              <a:t>Choisir le format selon les recommandations du manufacturier</a:t>
            </a:r>
          </a:p>
          <a:p>
            <a:pPr marL="1028700" lvl="1" indent="-342900"/>
            <a:endParaRPr lang="fr-CA" u="sng" dirty="0"/>
          </a:p>
          <a:p>
            <a:pPr marL="1028700" lvl="1" indent="-342900"/>
            <a:endParaRPr lang="fr-CA" u="sng" dirty="0" smtClean="0"/>
          </a:p>
          <a:p>
            <a:pPr marL="1028700" lvl="1" indent="-342900"/>
            <a:endParaRPr lang="fr-CA" u="sng" dirty="0"/>
          </a:p>
          <a:p>
            <a:pPr marL="1028700" lvl="1" indent="-342900"/>
            <a:endParaRPr lang="fr-CA" u="sng" dirty="0" smtClean="0"/>
          </a:p>
          <a:p>
            <a:r>
              <a:rPr lang="fr-CA" dirty="0"/>
              <a:t>	</a:t>
            </a:r>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11</a:t>
            </a:fld>
            <a:endParaRPr lang="fr-CA"/>
          </a:p>
        </p:txBody>
      </p:sp>
      <p:graphicFrame>
        <p:nvGraphicFramePr>
          <p:cNvPr id="10" name="Tableau 9"/>
          <p:cNvGraphicFramePr>
            <a:graphicFrameLocks noGrp="1"/>
          </p:cNvGraphicFramePr>
          <p:nvPr>
            <p:extLst>
              <p:ext uri="{D42A27DB-BD31-4B8C-83A1-F6EECF244321}">
                <p14:modId xmlns:p14="http://schemas.microsoft.com/office/powerpoint/2010/main" val="1894958356"/>
              </p:ext>
            </p:extLst>
          </p:nvPr>
        </p:nvGraphicFramePr>
        <p:xfrm>
          <a:off x="3517291" y="2565191"/>
          <a:ext cx="4929115" cy="2494280"/>
        </p:xfrm>
        <a:graphic>
          <a:graphicData uri="http://schemas.openxmlformats.org/drawingml/2006/table">
            <a:tbl>
              <a:tblPr firstRow="1" bandRow="1">
                <a:tableStyleId>{5C22544A-7EE6-4342-B048-85BDC9FD1C3A}</a:tableStyleId>
              </a:tblPr>
              <a:tblGrid>
                <a:gridCol w="2111148">
                  <a:extLst>
                    <a:ext uri="{9D8B030D-6E8A-4147-A177-3AD203B41FA5}">
                      <a16:colId xmlns:a16="http://schemas.microsoft.com/office/drawing/2014/main" val="390506860"/>
                    </a:ext>
                  </a:extLst>
                </a:gridCol>
                <a:gridCol w="2817967">
                  <a:extLst>
                    <a:ext uri="{9D8B030D-6E8A-4147-A177-3AD203B41FA5}">
                      <a16:colId xmlns:a16="http://schemas.microsoft.com/office/drawing/2014/main" val="3038171395"/>
                    </a:ext>
                  </a:extLst>
                </a:gridCol>
              </a:tblGrid>
              <a:tr h="370840">
                <a:tc gridSpan="2">
                  <a:txBody>
                    <a:bodyPr/>
                    <a:lstStyle/>
                    <a:p>
                      <a:pPr algn="ctr"/>
                      <a:r>
                        <a:rPr lang="fr-CA" dirty="0" smtClean="0"/>
                        <a:t>Tableau à titre indicatif</a:t>
                      </a:r>
                      <a:endParaRPr lang="fr-CA" dirty="0"/>
                    </a:p>
                  </a:txBody>
                  <a:tcPr/>
                </a:tc>
                <a:tc hMerge="1">
                  <a:txBody>
                    <a:bodyPr/>
                    <a:lstStyle/>
                    <a:p>
                      <a:pPr algn="ctr"/>
                      <a:endParaRPr lang="fr-CA" dirty="0"/>
                    </a:p>
                  </a:txBody>
                  <a:tcPr/>
                </a:tc>
                <a:extLst>
                  <a:ext uri="{0D108BD9-81ED-4DB2-BD59-A6C34878D82A}">
                    <a16:rowId xmlns:a16="http://schemas.microsoft.com/office/drawing/2014/main" val="10000"/>
                  </a:ext>
                </a:extLst>
              </a:tr>
              <a:tr h="370840">
                <a:tc>
                  <a:txBody>
                    <a:bodyPr/>
                    <a:lstStyle/>
                    <a:p>
                      <a:r>
                        <a:rPr lang="fr-CA" dirty="0" smtClean="0"/>
                        <a:t>Circonférence</a:t>
                      </a:r>
                    </a:p>
                    <a:p>
                      <a:pPr algn="ctr"/>
                      <a:r>
                        <a:rPr lang="fr-CA" dirty="0" smtClean="0"/>
                        <a:t> (cm)</a:t>
                      </a:r>
                      <a:endParaRPr lang="fr-CA" dirty="0"/>
                    </a:p>
                  </a:txBody>
                  <a:tcPr/>
                </a:tc>
                <a:tc>
                  <a:txBody>
                    <a:bodyPr/>
                    <a:lstStyle/>
                    <a:p>
                      <a:r>
                        <a:rPr lang="fr-CA" dirty="0" smtClean="0"/>
                        <a:t>Taille du brassard</a:t>
                      </a:r>
                    </a:p>
                    <a:p>
                      <a:pPr algn="ctr"/>
                      <a:r>
                        <a:rPr lang="fr-CA" dirty="0" smtClean="0"/>
                        <a:t> (cm)</a:t>
                      </a:r>
                      <a:endParaRPr lang="fr-CA" dirty="0"/>
                    </a:p>
                  </a:txBody>
                  <a:tcPr/>
                </a:tc>
                <a:extLst>
                  <a:ext uri="{0D108BD9-81ED-4DB2-BD59-A6C34878D82A}">
                    <a16:rowId xmlns:a16="http://schemas.microsoft.com/office/drawing/2014/main" val="3849599493"/>
                  </a:ext>
                </a:extLst>
              </a:tr>
              <a:tr h="370840">
                <a:tc>
                  <a:txBody>
                    <a:bodyPr/>
                    <a:lstStyle/>
                    <a:p>
                      <a:r>
                        <a:rPr lang="fr-CA" dirty="0" smtClean="0"/>
                        <a:t>De 18 à 26</a:t>
                      </a:r>
                      <a:endParaRPr lang="fr-CA" dirty="0"/>
                    </a:p>
                  </a:txBody>
                  <a:tcPr/>
                </a:tc>
                <a:tc>
                  <a:txBody>
                    <a:bodyPr/>
                    <a:lstStyle/>
                    <a:p>
                      <a:r>
                        <a:rPr lang="fr-CA" dirty="0" smtClean="0"/>
                        <a:t>Taille enfant: 9 x 18</a:t>
                      </a:r>
                      <a:endParaRPr lang="fr-CA" dirty="0"/>
                    </a:p>
                  </a:txBody>
                  <a:tcPr/>
                </a:tc>
                <a:extLst>
                  <a:ext uri="{0D108BD9-81ED-4DB2-BD59-A6C34878D82A}">
                    <a16:rowId xmlns:a16="http://schemas.microsoft.com/office/drawing/2014/main" val="10002"/>
                  </a:ext>
                </a:extLst>
              </a:tr>
              <a:tr h="370840">
                <a:tc>
                  <a:txBody>
                    <a:bodyPr/>
                    <a:lstStyle/>
                    <a:p>
                      <a:r>
                        <a:rPr lang="fr-CA" dirty="0" smtClean="0"/>
                        <a:t>De 26 à 33</a:t>
                      </a:r>
                      <a:endParaRPr lang="fr-CA" dirty="0"/>
                    </a:p>
                  </a:txBody>
                  <a:tcPr/>
                </a:tc>
                <a:tc>
                  <a:txBody>
                    <a:bodyPr/>
                    <a:lstStyle/>
                    <a:p>
                      <a:r>
                        <a:rPr lang="fr-CA" dirty="0" smtClean="0"/>
                        <a:t>Standard adulte: 12 x 23</a:t>
                      </a:r>
                      <a:endParaRPr lang="fr-CA" dirty="0"/>
                    </a:p>
                  </a:txBody>
                  <a:tcPr/>
                </a:tc>
                <a:extLst>
                  <a:ext uri="{0D108BD9-81ED-4DB2-BD59-A6C34878D82A}">
                    <a16:rowId xmlns:a16="http://schemas.microsoft.com/office/drawing/2014/main" val="1403736654"/>
                  </a:ext>
                </a:extLst>
              </a:tr>
              <a:tr h="370840">
                <a:tc>
                  <a:txBody>
                    <a:bodyPr/>
                    <a:lstStyle/>
                    <a:p>
                      <a:r>
                        <a:rPr lang="fr-CA" dirty="0" smtClean="0"/>
                        <a:t>De 33 à 41</a:t>
                      </a:r>
                      <a:endParaRPr lang="fr-CA" dirty="0"/>
                    </a:p>
                  </a:txBody>
                  <a:tcPr/>
                </a:tc>
                <a:tc>
                  <a:txBody>
                    <a:bodyPr/>
                    <a:lstStyle/>
                    <a:p>
                      <a:r>
                        <a:rPr lang="fr-CA" dirty="0" smtClean="0"/>
                        <a:t>Large: 15 x 33</a:t>
                      </a:r>
                      <a:endParaRPr lang="fr-CA" dirty="0"/>
                    </a:p>
                  </a:txBody>
                  <a:tcPr/>
                </a:tc>
                <a:extLst>
                  <a:ext uri="{0D108BD9-81ED-4DB2-BD59-A6C34878D82A}">
                    <a16:rowId xmlns:a16="http://schemas.microsoft.com/office/drawing/2014/main" val="909925665"/>
                  </a:ext>
                </a:extLst>
              </a:tr>
              <a:tr h="370840">
                <a:tc>
                  <a:txBody>
                    <a:bodyPr/>
                    <a:lstStyle/>
                    <a:p>
                      <a:r>
                        <a:rPr lang="fr-CA" dirty="0" smtClean="0"/>
                        <a:t>De 42 et plus</a:t>
                      </a:r>
                      <a:endParaRPr lang="fr-CA" dirty="0"/>
                    </a:p>
                  </a:txBody>
                  <a:tcPr/>
                </a:tc>
                <a:tc>
                  <a:txBody>
                    <a:bodyPr/>
                    <a:lstStyle/>
                    <a:p>
                      <a:r>
                        <a:rPr lang="fr-CA" dirty="0" smtClean="0"/>
                        <a:t>X-large:</a:t>
                      </a:r>
                      <a:r>
                        <a:rPr lang="fr-CA" baseline="0" dirty="0" smtClean="0"/>
                        <a:t> 18 x 36</a:t>
                      </a:r>
                      <a:endParaRPr lang="fr-CA" dirty="0"/>
                    </a:p>
                  </a:txBody>
                  <a:tcPr/>
                </a:tc>
                <a:extLst>
                  <a:ext uri="{0D108BD9-81ED-4DB2-BD59-A6C34878D82A}">
                    <a16:rowId xmlns:a16="http://schemas.microsoft.com/office/drawing/2014/main" val="2920036435"/>
                  </a:ext>
                </a:extLst>
              </a:tr>
            </a:tbl>
          </a:graphicData>
        </a:graphic>
      </p:graphicFrame>
      <p:sp>
        <p:nvSpPr>
          <p:cNvPr id="9" name="ZoneTexte 8"/>
          <p:cNvSpPr txBox="1"/>
          <p:nvPr/>
        </p:nvSpPr>
        <p:spPr>
          <a:xfrm>
            <a:off x="628650" y="5213279"/>
            <a:ext cx="7817756" cy="923330"/>
          </a:xfrm>
          <a:prstGeom prst="rect">
            <a:avLst/>
          </a:prstGeom>
          <a:noFill/>
          <a:ln w="28575">
            <a:solidFill>
              <a:schemeClr val="accent1"/>
            </a:solidFill>
          </a:ln>
        </p:spPr>
        <p:txBody>
          <a:bodyPr wrap="square" rtlCol="0">
            <a:spAutoFit/>
          </a:bodyPr>
          <a:lstStyle/>
          <a:p>
            <a:r>
              <a:rPr lang="fr-CA" dirty="0" smtClean="0"/>
              <a:t>Effet en </a:t>
            </a:r>
            <a:r>
              <a:rPr lang="fr-CA" dirty="0" err="1" smtClean="0"/>
              <a:t>mmHg</a:t>
            </a:r>
            <a:r>
              <a:rPr lang="fr-CA" dirty="0" smtClean="0"/>
              <a:t> sur pression artérielle systolique:</a:t>
            </a:r>
          </a:p>
          <a:p>
            <a:pPr marL="285750" indent="-285750">
              <a:buFont typeface="Arial" panose="020B0604020202020204" pitchFamily="34" charset="0"/>
              <a:buChar char="•"/>
            </a:pPr>
            <a:r>
              <a:rPr lang="fr-CA" dirty="0" smtClean="0"/>
              <a:t>Brassard trop petit: donne des valeurs plus élevées</a:t>
            </a:r>
          </a:p>
          <a:p>
            <a:pPr marL="285750" indent="-285750">
              <a:buFont typeface="Arial" panose="020B0604020202020204" pitchFamily="34" charset="0"/>
              <a:buChar char="•"/>
            </a:pPr>
            <a:r>
              <a:rPr lang="fr-CA" dirty="0" smtClean="0"/>
              <a:t>Brassard trop grand: donne des valeurs plus basses</a:t>
            </a:r>
            <a:endParaRPr lang="fr-CA" dirty="0"/>
          </a:p>
        </p:txBody>
      </p:sp>
      <p:sp>
        <p:nvSpPr>
          <p:cNvPr id="5" name="ZoneTexte 4"/>
          <p:cNvSpPr txBox="1"/>
          <p:nvPr/>
        </p:nvSpPr>
        <p:spPr>
          <a:xfrm>
            <a:off x="628650" y="2785513"/>
            <a:ext cx="1685077" cy="369332"/>
          </a:xfrm>
          <a:prstGeom prst="rect">
            <a:avLst/>
          </a:prstGeom>
          <a:solidFill>
            <a:schemeClr val="accent1">
              <a:lumMod val="60000"/>
              <a:lumOff val="40000"/>
            </a:schemeClr>
          </a:solidFill>
          <a:ln>
            <a:solidFill>
              <a:schemeClr val="accent1"/>
            </a:solidFill>
          </a:ln>
        </p:spPr>
        <p:txBody>
          <a:bodyPr wrap="none" rtlCol="0">
            <a:spAutoFit/>
          </a:bodyPr>
          <a:lstStyle/>
          <a:p>
            <a:r>
              <a:rPr lang="fr-CA" dirty="0" smtClean="0"/>
              <a:t>Circonférence </a:t>
            </a:r>
            <a:endParaRPr lang="fr-CA" dirty="0"/>
          </a:p>
        </p:txBody>
      </p:sp>
      <p:cxnSp>
        <p:nvCxnSpPr>
          <p:cNvPr id="8" name="Connecteur droit avec flèche 7"/>
          <p:cNvCxnSpPr/>
          <p:nvPr/>
        </p:nvCxnSpPr>
        <p:spPr>
          <a:xfrm>
            <a:off x="1301578" y="3154845"/>
            <a:ext cx="288325" cy="105469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32659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37751" y="0"/>
            <a:ext cx="8177599" cy="1058333"/>
          </a:xfrm>
        </p:spPr>
        <p:txBody>
          <a:bodyPr/>
          <a:lstStyle/>
          <a:p>
            <a:r>
              <a:rPr lang="fr-CA" dirty="0" smtClean="0"/>
              <a:t>Matériel propre et fonctionnel/ plaie à protéger</a:t>
            </a:r>
            <a:endParaRPr lang="fr-CA" dirty="0"/>
          </a:p>
        </p:txBody>
      </p:sp>
      <p:sp>
        <p:nvSpPr>
          <p:cNvPr id="3" name="Espace réservé du contenu 2"/>
          <p:cNvSpPr>
            <a:spLocks noGrp="1"/>
          </p:cNvSpPr>
          <p:nvPr>
            <p:ph idx="1"/>
          </p:nvPr>
        </p:nvSpPr>
        <p:spPr>
          <a:xfrm>
            <a:off x="628650" y="1405467"/>
            <a:ext cx="7886700" cy="4352782"/>
          </a:xfrm>
          <a:ln w="28575">
            <a:solidFill>
              <a:schemeClr val="accent1"/>
            </a:solidFill>
          </a:ln>
        </p:spPr>
        <p:txBody>
          <a:bodyPr/>
          <a:lstStyle/>
          <a:p>
            <a:pPr marL="342900" indent="-342900">
              <a:buFont typeface="Arial" panose="020B0604020202020204" pitchFamily="34" charset="0"/>
              <a:buChar char="•"/>
            </a:pPr>
            <a:r>
              <a:rPr lang="fr-CA" dirty="0" smtClean="0"/>
              <a:t>Nettoyer et désinfecter la surface de travail et le matériel</a:t>
            </a:r>
          </a:p>
          <a:p>
            <a:pPr marL="342900" indent="-342900">
              <a:buFont typeface="Arial" panose="020B0604020202020204" pitchFamily="34" charset="0"/>
              <a:buChar char="•"/>
            </a:pPr>
            <a:r>
              <a:rPr lang="fr-CA" dirty="0" smtClean="0"/>
              <a:t>Vérifier le fonctionnement de l’appareil</a:t>
            </a:r>
          </a:p>
          <a:p>
            <a:endParaRPr lang="fr-CA" dirty="0" smtClean="0"/>
          </a:p>
          <a:p>
            <a:pPr marL="342900" indent="-342900">
              <a:buFont typeface="Arial" panose="020B0604020202020204" pitchFamily="34" charset="0"/>
              <a:buChar char="•"/>
            </a:pPr>
            <a:r>
              <a:rPr lang="fr-CA" dirty="0"/>
              <a:t>Si présence d’un pansement à la cheville</a:t>
            </a:r>
          </a:p>
          <a:p>
            <a:pPr marL="1028700" lvl="1" indent="-342900"/>
            <a:r>
              <a:rPr lang="fr-CA" dirty="0"/>
              <a:t>Le </a:t>
            </a:r>
            <a:r>
              <a:rPr lang="fr-CA" dirty="0" smtClean="0"/>
              <a:t>retirer</a:t>
            </a:r>
          </a:p>
          <a:p>
            <a:pPr marL="1028700" lvl="1" indent="-342900"/>
            <a:r>
              <a:rPr lang="fr-CA" dirty="0"/>
              <a:t>N</a:t>
            </a:r>
            <a:r>
              <a:rPr lang="fr-CA" dirty="0" smtClean="0"/>
              <a:t>ettoyer</a:t>
            </a:r>
            <a:endParaRPr lang="fr-CA" dirty="0"/>
          </a:p>
          <a:p>
            <a:pPr marL="1028700" lvl="1" indent="-342900"/>
            <a:r>
              <a:rPr lang="fr-CA" dirty="0"/>
              <a:t>Placer une compresse pour protéger la plaie ou une pellicule de plastique</a:t>
            </a:r>
          </a:p>
          <a:p>
            <a:pPr marL="342900" indent="-342900">
              <a:buFont typeface="Arial" panose="020B0604020202020204" pitchFamily="34" charset="0"/>
              <a:buChar char="•"/>
            </a:pPr>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12</a:t>
            </a:fld>
            <a:endParaRPr lang="fr-CA"/>
          </a:p>
        </p:txBody>
      </p:sp>
    </p:spTree>
    <p:extLst>
      <p:ext uri="{BB962C8B-B14F-4D97-AF65-F5344CB8AC3E}">
        <p14:creationId xmlns:p14="http://schemas.microsoft.com/office/powerpoint/2010/main" val="28100983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Prise de pression systolique brachiale</a:t>
            </a:r>
            <a:endParaRPr lang="fr-CA" dirty="0"/>
          </a:p>
        </p:txBody>
      </p:sp>
      <p:sp>
        <p:nvSpPr>
          <p:cNvPr id="3" name="Espace réservé du contenu 2"/>
          <p:cNvSpPr>
            <a:spLocks noGrp="1"/>
          </p:cNvSpPr>
          <p:nvPr>
            <p:ph idx="1"/>
          </p:nvPr>
        </p:nvSpPr>
        <p:spPr>
          <a:xfrm>
            <a:off x="628649" y="1405467"/>
            <a:ext cx="5582681" cy="4910666"/>
          </a:xfrm>
          <a:ln w="28575">
            <a:solidFill>
              <a:schemeClr val="accent1"/>
            </a:solidFill>
          </a:ln>
        </p:spPr>
        <p:txBody>
          <a:bodyPr>
            <a:normAutofit/>
          </a:bodyPr>
          <a:lstStyle/>
          <a:p>
            <a:r>
              <a:rPr lang="fr-CA" sz="2000" u="sng" dirty="0" smtClean="0">
                <a:solidFill>
                  <a:srgbClr val="0070C0"/>
                </a:solidFill>
                <a:latin typeface="Gadugi" panose="020B0502040204020203" pitchFamily="34" charset="0"/>
                <a:ea typeface="Gadugi" panose="020B0502040204020203" pitchFamily="34" charset="0"/>
              </a:rPr>
              <a:t>Prises </a:t>
            </a:r>
            <a:r>
              <a:rPr lang="fr-CA" sz="2000" u="sng" dirty="0">
                <a:solidFill>
                  <a:srgbClr val="0070C0"/>
                </a:solidFill>
                <a:latin typeface="Gadugi" panose="020B0502040204020203" pitchFamily="34" charset="0"/>
                <a:ea typeface="Gadugi" panose="020B0502040204020203" pitchFamily="34" charset="0"/>
              </a:rPr>
              <a:t>de la pression systolique </a:t>
            </a:r>
            <a:r>
              <a:rPr lang="fr-CA" sz="2000" u="sng" dirty="0" smtClean="0">
                <a:solidFill>
                  <a:srgbClr val="0070C0"/>
                </a:solidFill>
                <a:latin typeface="Gadugi" panose="020B0502040204020203" pitchFamily="34" charset="0"/>
                <a:ea typeface="Gadugi" panose="020B0502040204020203" pitchFamily="34" charset="0"/>
              </a:rPr>
              <a:t>brachiale D et G</a:t>
            </a:r>
            <a:endParaRPr lang="fr-CA" sz="2000" u="sng" dirty="0">
              <a:solidFill>
                <a:srgbClr val="0070C0"/>
              </a:solidFill>
              <a:latin typeface="Gadugi" panose="020B0502040204020203" pitchFamily="34" charset="0"/>
              <a:ea typeface="Gadugi" panose="020B0502040204020203" pitchFamily="34" charset="0"/>
            </a:endParaRPr>
          </a:p>
          <a:p>
            <a:pPr marL="342900" indent="-342900">
              <a:buFont typeface="Arial" panose="020B0604020202020204" pitchFamily="34" charset="0"/>
              <a:buChar char="•"/>
            </a:pPr>
            <a:r>
              <a:rPr lang="fr-CA" sz="1600" dirty="0" smtClean="0">
                <a:latin typeface="Gadugi" panose="020B0502040204020203" pitchFamily="34" charset="0"/>
                <a:ea typeface="Gadugi" panose="020B0502040204020203" pitchFamily="34" charset="0"/>
              </a:rPr>
              <a:t>Installer le brassard 2,5 cm au dessus du pli du coude</a:t>
            </a:r>
          </a:p>
          <a:p>
            <a:pPr marL="342900" indent="-342900">
              <a:buFont typeface="Arial" panose="020B0604020202020204" pitchFamily="34" charset="0"/>
              <a:buChar char="•"/>
            </a:pPr>
            <a:r>
              <a:rPr lang="fr-CA" sz="1600" dirty="0" smtClean="0">
                <a:latin typeface="Gadugi" panose="020B0502040204020203" pitchFamily="34" charset="0"/>
                <a:ea typeface="Gadugi" panose="020B0502040204020203" pitchFamily="34" charset="0"/>
              </a:rPr>
              <a:t>Appliquer </a:t>
            </a:r>
            <a:r>
              <a:rPr lang="fr-CA" sz="1600" dirty="0">
                <a:latin typeface="Gadugi" panose="020B0502040204020203" pitchFamily="34" charset="0"/>
                <a:ea typeface="Gadugi" panose="020B0502040204020203" pitchFamily="34" charset="0"/>
              </a:rPr>
              <a:t>le gel </a:t>
            </a:r>
            <a:r>
              <a:rPr lang="fr-CA" sz="1600" dirty="0" smtClean="0">
                <a:latin typeface="Gadugi" panose="020B0502040204020203" pitchFamily="34" charset="0"/>
                <a:ea typeface="Gadugi" panose="020B0502040204020203" pitchFamily="34" charset="0"/>
              </a:rPr>
              <a:t>au niveau </a:t>
            </a:r>
            <a:r>
              <a:rPr lang="fr-CA" sz="1600" dirty="0">
                <a:latin typeface="Gadugi" panose="020B0502040204020203" pitchFamily="34" charset="0"/>
                <a:ea typeface="Gadugi" panose="020B0502040204020203" pitchFamily="34" charset="0"/>
              </a:rPr>
              <a:t>de l’artère brachiale </a:t>
            </a:r>
          </a:p>
          <a:p>
            <a:pPr marL="342900" indent="-342900">
              <a:buFont typeface="Arial" panose="020B0604020202020204" pitchFamily="34" charset="0"/>
              <a:buChar char="•"/>
            </a:pPr>
            <a:r>
              <a:rPr lang="fr-CA" sz="1600" dirty="0">
                <a:latin typeface="Gadugi" panose="020B0502040204020203" pitchFamily="34" charset="0"/>
                <a:ea typeface="Gadugi" panose="020B0502040204020203" pitchFamily="34" charset="0"/>
              </a:rPr>
              <a:t>Placer la sonde du doppler </a:t>
            </a:r>
            <a:r>
              <a:rPr lang="fr-CA" sz="1600" dirty="0" smtClean="0">
                <a:latin typeface="Gadugi" panose="020B0502040204020203" pitchFamily="34" charset="0"/>
                <a:ea typeface="Gadugi" panose="020B0502040204020203" pitchFamily="34" charset="0"/>
              </a:rPr>
              <a:t>au niveau </a:t>
            </a:r>
            <a:r>
              <a:rPr lang="fr-CA" sz="1600" dirty="0">
                <a:latin typeface="Gadugi" panose="020B0502040204020203" pitchFamily="34" charset="0"/>
                <a:ea typeface="Gadugi" panose="020B0502040204020203" pitchFamily="34" charset="0"/>
              </a:rPr>
              <a:t>de l’artère brachiale et repérer le pouls (angle 45 à </a:t>
            </a:r>
            <a:r>
              <a:rPr lang="fr-CA" sz="1600" dirty="0" smtClean="0">
                <a:latin typeface="Gadugi" panose="020B0502040204020203" pitchFamily="34" charset="0"/>
                <a:ea typeface="Gadugi" panose="020B0502040204020203" pitchFamily="34" charset="0"/>
              </a:rPr>
              <a:t>60º, pointé vers le cœur)</a:t>
            </a:r>
            <a:endParaRPr lang="fr-CA" sz="1600" dirty="0">
              <a:latin typeface="Gadugi" panose="020B0502040204020203" pitchFamily="34" charset="0"/>
              <a:ea typeface="Gadugi" panose="020B0502040204020203" pitchFamily="34" charset="0"/>
            </a:endParaRPr>
          </a:p>
          <a:p>
            <a:pPr marL="342900" indent="-342900">
              <a:buFont typeface="Arial" panose="020B0604020202020204" pitchFamily="34" charset="0"/>
              <a:buChar char="•"/>
            </a:pPr>
            <a:r>
              <a:rPr lang="fr-CA" sz="1600" dirty="0">
                <a:latin typeface="Gadugi" panose="020B0502040204020203" pitchFamily="34" charset="0"/>
                <a:ea typeface="Gadugi" panose="020B0502040204020203" pitchFamily="34" charset="0"/>
              </a:rPr>
              <a:t>Gonfler le brassard jusqu’à ce que le </a:t>
            </a:r>
            <a:r>
              <a:rPr lang="fr-CA" sz="1600" dirty="0" smtClean="0">
                <a:latin typeface="Gadugi" panose="020B0502040204020203" pitchFamily="34" charset="0"/>
                <a:ea typeface="Gadugi" panose="020B0502040204020203" pitchFamily="34" charset="0"/>
              </a:rPr>
              <a:t>signal </a:t>
            </a:r>
            <a:r>
              <a:rPr lang="fr-CA" sz="1600" dirty="0">
                <a:latin typeface="Gadugi" panose="020B0502040204020203" pitchFamily="34" charset="0"/>
                <a:ea typeface="Gadugi" panose="020B0502040204020203" pitchFamily="34" charset="0"/>
              </a:rPr>
              <a:t>du doppler disparaisse</a:t>
            </a:r>
          </a:p>
          <a:p>
            <a:pPr marL="342900" indent="-342900">
              <a:buFont typeface="Arial" panose="020B0604020202020204" pitchFamily="34" charset="0"/>
              <a:buChar char="•"/>
            </a:pPr>
            <a:r>
              <a:rPr lang="fr-CA" sz="1600" dirty="0" smtClean="0">
                <a:latin typeface="Gadugi" panose="020B0502040204020203" pitchFamily="34" charset="0"/>
                <a:ea typeface="Gadugi" panose="020B0502040204020203" pitchFamily="34" charset="0"/>
              </a:rPr>
              <a:t>Dégonfler lentement (2-3 </a:t>
            </a:r>
            <a:r>
              <a:rPr lang="fr-CA" sz="1600" dirty="0" err="1" smtClean="0">
                <a:latin typeface="Gadugi" panose="020B0502040204020203" pitchFamily="34" charset="0"/>
                <a:ea typeface="Gadugi" panose="020B0502040204020203" pitchFamily="34" charset="0"/>
              </a:rPr>
              <a:t>mmHg</a:t>
            </a:r>
            <a:r>
              <a:rPr lang="fr-CA" sz="1600" dirty="0" smtClean="0">
                <a:latin typeface="Gadugi" panose="020B0502040204020203" pitchFamily="34" charset="0"/>
                <a:ea typeface="Gadugi" panose="020B0502040204020203" pitchFamily="34" charset="0"/>
              </a:rPr>
              <a:t>/sec.) le </a:t>
            </a:r>
            <a:r>
              <a:rPr lang="fr-CA" sz="1600" dirty="0">
                <a:latin typeface="Gadugi" panose="020B0502040204020203" pitchFamily="34" charset="0"/>
                <a:ea typeface="Gadugi" panose="020B0502040204020203" pitchFamily="34" charset="0"/>
              </a:rPr>
              <a:t>brassard </a:t>
            </a:r>
            <a:r>
              <a:rPr lang="fr-CA" sz="1600" dirty="0" smtClean="0">
                <a:latin typeface="Gadugi" panose="020B0502040204020203" pitchFamily="34" charset="0"/>
                <a:ea typeface="Gadugi" panose="020B0502040204020203" pitchFamily="34" charset="0"/>
              </a:rPr>
              <a:t>jusqu’au </a:t>
            </a:r>
            <a:r>
              <a:rPr lang="fr-CA" sz="1600" dirty="0">
                <a:latin typeface="Gadugi" panose="020B0502040204020203" pitchFamily="34" charset="0"/>
                <a:ea typeface="Gadugi" panose="020B0502040204020203" pitchFamily="34" charset="0"/>
              </a:rPr>
              <a:t>retour du </a:t>
            </a:r>
            <a:r>
              <a:rPr lang="fr-CA" sz="1600" dirty="0" smtClean="0">
                <a:latin typeface="Gadugi" panose="020B0502040204020203" pitchFamily="34" charset="0"/>
                <a:ea typeface="Gadugi" panose="020B0502040204020203" pitchFamily="34" charset="0"/>
              </a:rPr>
              <a:t>signal</a:t>
            </a:r>
          </a:p>
          <a:p>
            <a:pPr marL="342900" indent="-342900">
              <a:buFont typeface="Arial" panose="020B0604020202020204" pitchFamily="34" charset="0"/>
              <a:buChar char="•"/>
            </a:pPr>
            <a:r>
              <a:rPr lang="fr-CA" sz="1600" dirty="0" smtClean="0">
                <a:latin typeface="Gadugi" panose="020B0502040204020203" pitchFamily="34" charset="0"/>
                <a:ea typeface="Gadugi" panose="020B0502040204020203" pitchFamily="34" charset="0"/>
              </a:rPr>
              <a:t>Si doit répéter, attendre 1 minute avant de regonfler</a:t>
            </a:r>
            <a:endParaRPr lang="fr-CA" sz="1600" dirty="0">
              <a:latin typeface="Gadugi" panose="020B0502040204020203" pitchFamily="34" charset="0"/>
              <a:ea typeface="Gadugi" panose="020B0502040204020203" pitchFamily="34" charset="0"/>
            </a:endParaRPr>
          </a:p>
          <a:p>
            <a:pPr marL="285750" indent="-285750">
              <a:buFont typeface="Arial" panose="020B0604020202020204" pitchFamily="34" charset="0"/>
              <a:buChar char="•"/>
            </a:pPr>
            <a:r>
              <a:rPr lang="fr-CA" sz="1800" dirty="0">
                <a:latin typeface="Gadugi" panose="020B0502040204020203" pitchFamily="34" charset="0"/>
                <a:ea typeface="Gadugi" panose="020B0502040204020203" pitchFamily="34" charset="0"/>
              </a:rPr>
              <a:t>Noter la </a:t>
            </a:r>
            <a:r>
              <a:rPr lang="fr-CA" sz="1800" dirty="0" smtClean="0">
                <a:latin typeface="Gadugi" panose="020B0502040204020203" pitchFamily="34" charset="0"/>
                <a:ea typeface="Gadugi" panose="020B0502040204020203" pitchFamily="34" charset="0"/>
              </a:rPr>
              <a:t>valeur de la pression </a:t>
            </a:r>
            <a:r>
              <a:rPr lang="fr-CA" sz="1800" dirty="0">
                <a:latin typeface="Gadugi" panose="020B0502040204020203" pitchFamily="34" charset="0"/>
                <a:ea typeface="Gadugi" panose="020B0502040204020203" pitchFamily="34" charset="0"/>
              </a:rPr>
              <a:t>qui correspond au </a:t>
            </a:r>
            <a:r>
              <a:rPr lang="fr-CA" sz="1800" dirty="0" smtClean="0">
                <a:latin typeface="Gadugi" panose="020B0502040204020203" pitchFamily="34" charset="0"/>
                <a:ea typeface="Gadugi" panose="020B0502040204020203" pitchFamily="34" charset="0"/>
              </a:rPr>
              <a:t>chiffre du manomètre </a:t>
            </a:r>
            <a:r>
              <a:rPr lang="fr-CA" sz="1800" dirty="0">
                <a:latin typeface="Gadugi" panose="020B0502040204020203" pitchFamily="34" charset="0"/>
                <a:ea typeface="Gadugi" panose="020B0502040204020203" pitchFamily="34" charset="0"/>
              </a:rPr>
              <a:t>lorsqu’il y a </a:t>
            </a:r>
            <a:r>
              <a:rPr lang="fr-CA" sz="1800" dirty="0" smtClean="0">
                <a:latin typeface="Gadugi" panose="020B0502040204020203" pitchFamily="34" charset="0"/>
                <a:ea typeface="Gadugi" panose="020B0502040204020203" pitchFamily="34" charset="0"/>
              </a:rPr>
              <a:t> </a:t>
            </a:r>
            <a:r>
              <a:rPr lang="fr-CA" sz="1800" dirty="0">
                <a:latin typeface="Gadugi" panose="020B0502040204020203" pitchFamily="34" charset="0"/>
                <a:ea typeface="Gadugi" panose="020B0502040204020203" pitchFamily="34" charset="0"/>
              </a:rPr>
              <a:t>réapparition du signal doppler </a:t>
            </a:r>
          </a:p>
          <a:p>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13</a:t>
            </a:fld>
            <a:endParaRPr lang="fr-CA"/>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6158" y="1421943"/>
            <a:ext cx="2578441" cy="2801575"/>
          </a:xfrm>
          <a:prstGeom prst="rect">
            <a:avLst/>
          </a:prstGeom>
          <a:ln w="28575">
            <a:solidFill>
              <a:schemeClr val="accent1"/>
            </a:solidFill>
          </a:ln>
        </p:spPr>
      </p:pic>
      <p:pic>
        <p:nvPicPr>
          <p:cNvPr id="7" name="Espace réservé du contenu 8"/>
          <p:cNvPicPr>
            <a:picLocks noChangeAspect="1"/>
          </p:cNvPicPr>
          <p:nvPr/>
        </p:nvPicPr>
        <p:blipFill rotWithShape="1">
          <a:blip r:embed="rId3"/>
          <a:srcRect l="9478" t="52021" b="4586"/>
          <a:stretch/>
        </p:blipFill>
        <p:spPr>
          <a:xfrm>
            <a:off x="6277552" y="4368720"/>
            <a:ext cx="2611882" cy="1348340"/>
          </a:xfrm>
          <a:prstGeom prst="rect">
            <a:avLst/>
          </a:prstGeom>
          <a:ln w="28575">
            <a:solidFill>
              <a:schemeClr val="accent1"/>
            </a:solidFill>
          </a:ln>
        </p:spPr>
      </p:pic>
    </p:spTree>
    <p:extLst>
      <p:ext uri="{BB962C8B-B14F-4D97-AF65-F5344CB8AC3E}">
        <p14:creationId xmlns:p14="http://schemas.microsoft.com/office/powerpoint/2010/main" val="32423604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Espace réservé du contenu 8"/>
          <p:cNvPicPr>
            <a:picLocks noChangeAspect="1"/>
          </p:cNvPicPr>
          <p:nvPr/>
        </p:nvPicPr>
        <p:blipFill rotWithShape="1">
          <a:blip r:embed="rId2"/>
          <a:srcRect t="1512" r="5071" b="50650"/>
          <a:stretch/>
        </p:blipFill>
        <p:spPr>
          <a:xfrm>
            <a:off x="5799438" y="1991030"/>
            <a:ext cx="2990335" cy="1622855"/>
          </a:xfrm>
          <a:prstGeom prst="rect">
            <a:avLst/>
          </a:prstGeom>
          <a:ln w="28575">
            <a:solidFill>
              <a:schemeClr val="accent1"/>
            </a:solidFill>
          </a:ln>
        </p:spPr>
      </p:pic>
      <p:sp>
        <p:nvSpPr>
          <p:cNvPr id="2" name="Titre 1"/>
          <p:cNvSpPr>
            <a:spLocks noGrp="1"/>
          </p:cNvSpPr>
          <p:nvPr>
            <p:ph type="title"/>
          </p:nvPr>
        </p:nvSpPr>
        <p:spPr/>
        <p:txBody>
          <a:bodyPr/>
          <a:lstStyle/>
          <a:p>
            <a:r>
              <a:rPr lang="fr-CA" dirty="0" smtClean="0"/>
              <a:t>Prises de la pression systolique des chevilles</a:t>
            </a:r>
            <a:endParaRPr lang="fr-CA" dirty="0"/>
          </a:p>
        </p:txBody>
      </p:sp>
      <p:sp>
        <p:nvSpPr>
          <p:cNvPr id="3" name="Espace réservé du contenu 2"/>
          <p:cNvSpPr>
            <a:spLocks noGrp="1"/>
          </p:cNvSpPr>
          <p:nvPr>
            <p:ph idx="1"/>
          </p:nvPr>
        </p:nvSpPr>
        <p:spPr>
          <a:xfrm>
            <a:off x="628650" y="1285103"/>
            <a:ext cx="5084173" cy="5033319"/>
          </a:xfrm>
          <a:ln w="28575">
            <a:solidFill>
              <a:schemeClr val="accent1"/>
            </a:solidFill>
          </a:ln>
        </p:spPr>
        <p:txBody>
          <a:bodyPr>
            <a:normAutofit fontScale="92500" lnSpcReduction="20000"/>
          </a:bodyPr>
          <a:lstStyle/>
          <a:p>
            <a:pPr algn="just">
              <a:buClr>
                <a:schemeClr val="accent2"/>
              </a:buClr>
            </a:pPr>
            <a:r>
              <a:rPr lang="fr-CA" u="sng" dirty="0" smtClean="0">
                <a:solidFill>
                  <a:srgbClr val="0070C0"/>
                </a:solidFill>
                <a:latin typeface="Gadugi" panose="020B0502040204020203" pitchFamily="34" charset="0"/>
                <a:ea typeface="Gadugi" panose="020B0502040204020203" pitchFamily="34" charset="0"/>
              </a:rPr>
              <a:t>Prises de la pression systolique des artères pédieuses et tibiales postérieures D et G </a:t>
            </a:r>
          </a:p>
          <a:p>
            <a:pPr marL="342900" indent="-342900" algn="just">
              <a:buClr>
                <a:schemeClr val="accent2"/>
              </a:buClr>
              <a:buFont typeface="Arial" panose="020B0604020202020204" pitchFamily="34" charset="0"/>
              <a:buChar char="•"/>
            </a:pPr>
            <a:r>
              <a:rPr lang="fr-CA" sz="1600" dirty="0" smtClean="0">
                <a:latin typeface="Gadugi" panose="020B0502040204020203" pitchFamily="34" charset="0"/>
                <a:ea typeface="Gadugi" panose="020B0502040204020203" pitchFamily="34" charset="0"/>
              </a:rPr>
              <a:t>Installer le brassard 2,5 cm au dessus de la malléole</a:t>
            </a:r>
          </a:p>
          <a:p>
            <a:pPr marL="285750" indent="-285750" algn="just">
              <a:buClr>
                <a:schemeClr val="accent2"/>
              </a:buClr>
              <a:buFont typeface="Arial" panose="020B0604020202020204" pitchFamily="34" charset="0"/>
              <a:buChar char="•"/>
            </a:pPr>
            <a:r>
              <a:rPr lang="fr-CA" sz="1600" dirty="0" smtClean="0">
                <a:latin typeface="Gadugi" panose="020B0502040204020203" pitchFamily="34" charset="0"/>
                <a:ea typeface="Gadugi" panose="020B0502040204020203" pitchFamily="34" charset="0"/>
              </a:rPr>
              <a:t>Applique le gel au niveau </a:t>
            </a:r>
            <a:r>
              <a:rPr lang="fr-CA" sz="1600" dirty="0">
                <a:latin typeface="Gadugi" panose="020B0502040204020203" pitchFamily="34" charset="0"/>
                <a:ea typeface="Gadugi" panose="020B0502040204020203" pitchFamily="34" charset="0"/>
              </a:rPr>
              <a:t>de l’artère pédieuse</a:t>
            </a:r>
          </a:p>
          <a:p>
            <a:pPr marL="285750" indent="-285750" algn="just">
              <a:buClr>
                <a:schemeClr val="accent2"/>
              </a:buClr>
              <a:buFont typeface="Arial" panose="020B0604020202020204" pitchFamily="34" charset="0"/>
              <a:buChar char="•"/>
            </a:pPr>
            <a:r>
              <a:rPr lang="fr-CA" sz="1600" dirty="0">
                <a:latin typeface="Gadugi" panose="020B0502040204020203" pitchFamily="34" charset="0"/>
                <a:ea typeface="Gadugi" panose="020B0502040204020203" pitchFamily="34" charset="0"/>
              </a:rPr>
              <a:t>Placer la sonde doppler </a:t>
            </a:r>
            <a:r>
              <a:rPr lang="fr-CA" sz="1600" dirty="0" smtClean="0">
                <a:latin typeface="Gadugi" panose="020B0502040204020203" pitchFamily="34" charset="0"/>
                <a:ea typeface="Gadugi" panose="020B0502040204020203" pitchFamily="34" charset="0"/>
              </a:rPr>
              <a:t>au niveau </a:t>
            </a:r>
            <a:r>
              <a:rPr lang="fr-CA" sz="1600" dirty="0">
                <a:latin typeface="Gadugi" panose="020B0502040204020203" pitchFamily="34" charset="0"/>
                <a:ea typeface="Gadugi" panose="020B0502040204020203" pitchFamily="34" charset="0"/>
              </a:rPr>
              <a:t>de l’artère </a:t>
            </a:r>
            <a:r>
              <a:rPr lang="fr-CA" sz="1600" dirty="0" smtClean="0">
                <a:latin typeface="Gadugi" panose="020B0502040204020203" pitchFamily="34" charset="0"/>
                <a:ea typeface="Gadugi" panose="020B0502040204020203" pitchFamily="34" charset="0"/>
              </a:rPr>
              <a:t>et </a:t>
            </a:r>
            <a:r>
              <a:rPr lang="fr-CA" sz="1600" dirty="0">
                <a:latin typeface="Gadugi" panose="020B0502040204020203" pitchFamily="34" charset="0"/>
                <a:ea typeface="Gadugi" panose="020B0502040204020203" pitchFamily="34" charset="0"/>
              </a:rPr>
              <a:t>repérer le </a:t>
            </a:r>
            <a:r>
              <a:rPr lang="fr-CA" sz="1600" dirty="0" smtClean="0">
                <a:latin typeface="Gadugi" panose="020B0502040204020203" pitchFamily="34" charset="0"/>
                <a:ea typeface="Gadugi" panose="020B0502040204020203" pitchFamily="34" charset="0"/>
              </a:rPr>
              <a:t>pouls (angle de 45 à 60º, pointé vers le genou)</a:t>
            </a:r>
            <a:endParaRPr lang="fr-CA" sz="1600" dirty="0">
              <a:latin typeface="Gadugi" panose="020B0502040204020203" pitchFamily="34" charset="0"/>
              <a:ea typeface="Gadugi" panose="020B0502040204020203" pitchFamily="34" charset="0"/>
            </a:endParaRPr>
          </a:p>
          <a:p>
            <a:pPr marL="285750" indent="-285750" algn="just">
              <a:buClr>
                <a:schemeClr val="accent2"/>
              </a:buClr>
              <a:buFont typeface="Arial" panose="020B0604020202020204" pitchFamily="34" charset="0"/>
              <a:buChar char="•"/>
            </a:pPr>
            <a:r>
              <a:rPr lang="fr-CA" sz="1600" dirty="0">
                <a:latin typeface="Gadugi" panose="020B0502040204020203" pitchFamily="34" charset="0"/>
                <a:ea typeface="Gadugi" panose="020B0502040204020203" pitchFamily="34" charset="0"/>
              </a:rPr>
              <a:t>Gonfler le brassard ad disparition du signal doppler</a:t>
            </a:r>
          </a:p>
          <a:p>
            <a:pPr marL="285750" indent="-285750" algn="just">
              <a:buClr>
                <a:schemeClr val="accent2"/>
              </a:buClr>
              <a:buFont typeface="Arial" panose="020B0604020202020204" pitchFamily="34" charset="0"/>
              <a:buChar char="•"/>
            </a:pPr>
            <a:r>
              <a:rPr lang="fr-CA" sz="1600" dirty="0" smtClean="0">
                <a:latin typeface="Gadugi" panose="020B0502040204020203" pitchFamily="34" charset="0"/>
                <a:ea typeface="Gadugi" panose="020B0502040204020203" pitchFamily="34" charset="0"/>
              </a:rPr>
              <a:t>Dégonfler lentement le brassard ( 2-3 </a:t>
            </a:r>
            <a:r>
              <a:rPr lang="fr-CA" sz="1600" dirty="0" err="1" smtClean="0">
                <a:latin typeface="Gadugi" panose="020B0502040204020203" pitchFamily="34" charset="0"/>
                <a:ea typeface="Gadugi" panose="020B0502040204020203" pitchFamily="34" charset="0"/>
              </a:rPr>
              <a:t>mmHg</a:t>
            </a:r>
            <a:r>
              <a:rPr lang="fr-CA" sz="1600" dirty="0" smtClean="0">
                <a:latin typeface="Gadugi" panose="020B0502040204020203" pitchFamily="34" charset="0"/>
                <a:ea typeface="Gadugi" panose="020B0502040204020203" pitchFamily="34" charset="0"/>
              </a:rPr>
              <a:t>/sec.) ad réapparition du signal </a:t>
            </a:r>
          </a:p>
          <a:p>
            <a:pPr marL="285750" indent="-285750" algn="just">
              <a:buClr>
                <a:schemeClr val="accent2"/>
              </a:buClr>
              <a:buFont typeface="Arial" panose="020B0604020202020204" pitchFamily="34" charset="0"/>
              <a:buChar char="•"/>
            </a:pPr>
            <a:r>
              <a:rPr lang="fr-CA" sz="1600" dirty="0">
                <a:latin typeface="Gadugi" panose="020B0502040204020203" pitchFamily="34" charset="0"/>
                <a:ea typeface="Gadugi" panose="020B0502040204020203" pitchFamily="34" charset="0"/>
              </a:rPr>
              <a:t>Si doit répéter, attendre 1 minute avant de </a:t>
            </a:r>
            <a:r>
              <a:rPr lang="fr-CA" sz="1600" dirty="0" smtClean="0">
                <a:latin typeface="Gadugi" panose="020B0502040204020203" pitchFamily="34" charset="0"/>
                <a:ea typeface="Gadugi" panose="020B0502040204020203" pitchFamily="34" charset="0"/>
              </a:rPr>
              <a:t>regonfler</a:t>
            </a:r>
          </a:p>
          <a:p>
            <a:pPr marL="285750" indent="-285750" algn="just">
              <a:buClr>
                <a:schemeClr val="accent2"/>
              </a:buClr>
              <a:buFont typeface="Arial" panose="020B0604020202020204" pitchFamily="34" charset="0"/>
              <a:buChar char="•"/>
            </a:pPr>
            <a:r>
              <a:rPr lang="fr-CA" dirty="0" smtClean="0">
                <a:latin typeface="Gadugi" panose="020B0502040204020203" pitchFamily="34" charset="0"/>
                <a:ea typeface="Gadugi" panose="020B0502040204020203" pitchFamily="34" charset="0"/>
              </a:rPr>
              <a:t>Noter la valeur de la pression qui correspond au chiffre du manomètre lorsqu’il y a réapparition du signal doppler</a:t>
            </a:r>
          </a:p>
          <a:p>
            <a:pPr marL="285750" indent="-285750" algn="just">
              <a:buClr>
                <a:schemeClr val="accent2"/>
              </a:buClr>
              <a:buFont typeface="Arial" panose="020B0604020202020204" pitchFamily="34" charset="0"/>
              <a:buChar char="•"/>
            </a:pPr>
            <a:r>
              <a:rPr lang="fr-CA" sz="2200" dirty="0" smtClean="0">
                <a:solidFill>
                  <a:srgbClr val="FF0000"/>
                </a:solidFill>
                <a:latin typeface="Gadugi" panose="020B0502040204020203" pitchFamily="34" charset="0"/>
                <a:ea typeface="Gadugi" panose="020B0502040204020203" pitchFamily="34" charset="0"/>
              </a:rPr>
              <a:t>Faire les 4 mesures: </a:t>
            </a:r>
          </a:p>
          <a:p>
            <a:pPr marL="971550" lvl="1" indent="-285750" algn="just">
              <a:buClr>
                <a:schemeClr val="accent2"/>
              </a:buClr>
            </a:pPr>
            <a:r>
              <a:rPr lang="fr-CA" sz="2200" dirty="0" smtClean="0">
                <a:solidFill>
                  <a:srgbClr val="FF0000"/>
                </a:solidFill>
                <a:latin typeface="Gadugi" panose="020B0502040204020203" pitchFamily="34" charset="0"/>
                <a:ea typeface="Gadugi" panose="020B0502040204020203" pitchFamily="34" charset="0"/>
              </a:rPr>
              <a:t>Pédieuses: D et G</a:t>
            </a:r>
          </a:p>
          <a:p>
            <a:pPr marL="971550" lvl="1" indent="-285750" algn="just">
              <a:buClr>
                <a:schemeClr val="accent2"/>
              </a:buClr>
            </a:pPr>
            <a:r>
              <a:rPr lang="fr-CA" sz="2200" dirty="0" smtClean="0">
                <a:solidFill>
                  <a:srgbClr val="FF0000"/>
                </a:solidFill>
                <a:latin typeface="Gadugi" panose="020B0502040204020203" pitchFamily="34" charset="0"/>
                <a:ea typeface="Gadugi" panose="020B0502040204020203" pitchFamily="34" charset="0"/>
              </a:rPr>
              <a:t>Tibiales: D et G</a:t>
            </a:r>
          </a:p>
          <a:p>
            <a:pPr marL="971550" lvl="1" indent="-285750" algn="just">
              <a:buClr>
                <a:schemeClr val="accent2"/>
              </a:buClr>
            </a:pPr>
            <a:endParaRPr lang="fr-CA" dirty="0" smtClean="0">
              <a:latin typeface="Gadugi" panose="020B0502040204020203" pitchFamily="34" charset="0"/>
              <a:ea typeface="Gadugi" panose="020B0502040204020203" pitchFamily="34" charset="0"/>
            </a:endParaRPr>
          </a:p>
          <a:p>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14</a:t>
            </a:fld>
            <a:endParaRPr lang="fr-CA"/>
          </a:p>
        </p:txBody>
      </p:sp>
      <p:sp>
        <p:nvSpPr>
          <p:cNvPr id="12" name="ZoneTexte 11"/>
          <p:cNvSpPr txBox="1"/>
          <p:nvPr/>
        </p:nvSpPr>
        <p:spPr>
          <a:xfrm>
            <a:off x="6056237" y="3712738"/>
            <a:ext cx="2074029" cy="369332"/>
          </a:xfrm>
          <a:prstGeom prst="rect">
            <a:avLst/>
          </a:prstGeom>
          <a:solidFill>
            <a:schemeClr val="accent1">
              <a:lumMod val="20000"/>
              <a:lumOff val="80000"/>
            </a:schemeClr>
          </a:solidFill>
          <a:ln>
            <a:solidFill>
              <a:schemeClr val="accent1"/>
            </a:solidFill>
          </a:ln>
        </p:spPr>
        <p:txBody>
          <a:bodyPr wrap="none" rtlCol="0">
            <a:spAutoFit/>
          </a:bodyPr>
          <a:lstStyle/>
          <a:p>
            <a:r>
              <a:rPr lang="fr-CA" dirty="0" smtClean="0"/>
              <a:t>Tibiale postérieure</a:t>
            </a:r>
            <a:endParaRPr lang="fr-CA" dirty="0"/>
          </a:p>
        </p:txBody>
      </p:sp>
      <p:sp>
        <p:nvSpPr>
          <p:cNvPr id="13" name="ZoneTexte 12"/>
          <p:cNvSpPr txBox="1"/>
          <p:nvPr/>
        </p:nvSpPr>
        <p:spPr>
          <a:xfrm>
            <a:off x="5988908" y="1522845"/>
            <a:ext cx="1120820" cy="369332"/>
          </a:xfrm>
          <a:prstGeom prst="rect">
            <a:avLst/>
          </a:prstGeom>
          <a:solidFill>
            <a:schemeClr val="accent1">
              <a:lumMod val="20000"/>
              <a:lumOff val="80000"/>
            </a:schemeClr>
          </a:solidFill>
          <a:ln>
            <a:solidFill>
              <a:schemeClr val="accent1"/>
            </a:solidFill>
          </a:ln>
        </p:spPr>
        <p:txBody>
          <a:bodyPr wrap="none" rtlCol="0">
            <a:spAutoFit/>
          </a:bodyPr>
          <a:lstStyle/>
          <a:p>
            <a:r>
              <a:rPr lang="fr-CA" dirty="0" smtClean="0"/>
              <a:t>pédieuse</a:t>
            </a:r>
            <a:endParaRPr lang="fr-CA" dirty="0"/>
          </a:p>
        </p:txBody>
      </p:sp>
      <p:cxnSp>
        <p:nvCxnSpPr>
          <p:cNvPr id="15" name="Connecteur droit avec flèche 14"/>
          <p:cNvCxnSpPr>
            <a:stCxn id="13" idx="2"/>
          </p:cNvCxnSpPr>
          <p:nvPr/>
        </p:nvCxnSpPr>
        <p:spPr>
          <a:xfrm>
            <a:off x="6549318" y="1892177"/>
            <a:ext cx="148044" cy="54622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p:nvPr/>
        </p:nvCxnSpPr>
        <p:spPr>
          <a:xfrm flipH="1" flipV="1">
            <a:off x="6919784" y="3278659"/>
            <a:ext cx="65902" cy="42265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76422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Formulaire de l’IPSCB</a:t>
            </a:r>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15</a:t>
            </a:fld>
            <a:endParaRPr lang="fr-CA"/>
          </a:p>
        </p:txBody>
      </p:sp>
      <p:pic>
        <p:nvPicPr>
          <p:cNvPr id="5" name="Image 4"/>
          <p:cNvPicPr>
            <a:picLocks noChangeAspect="1"/>
          </p:cNvPicPr>
          <p:nvPr/>
        </p:nvPicPr>
        <p:blipFill rotWithShape="1">
          <a:blip r:embed="rId2"/>
          <a:srcRect b="20076"/>
          <a:stretch/>
        </p:blipFill>
        <p:spPr>
          <a:xfrm>
            <a:off x="1976697" y="1210958"/>
            <a:ext cx="5377310" cy="2311053"/>
          </a:xfrm>
          <a:prstGeom prst="rect">
            <a:avLst/>
          </a:prstGeom>
        </p:spPr>
      </p:pic>
      <p:pic>
        <p:nvPicPr>
          <p:cNvPr id="6" name="Image 5"/>
          <p:cNvPicPr>
            <a:picLocks noChangeAspect="1"/>
          </p:cNvPicPr>
          <p:nvPr/>
        </p:nvPicPr>
        <p:blipFill rotWithShape="1">
          <a:blip r:embed="rId3"/>
          <a:srcRect t="1469" b="4107"/>
          <a:stretch/>
        </p:blipFill>
        <p:spPr>
          <a:xfrm>
            <a:off x="2504300" y="3538110"/>
            <a:ext cx="4480620" cy="2892341"/>
          </a:xfrm>
          <a:prstGeom prst="rect">
            <a:avLst/>
          </a:prstGeom>
        </p:spPr>
      </p:pic>
    </p:spTree>
    <p:extLst>
      <p:ext uri="{BB962C8B-B14F-4D97-AF65-F5344CB8AC3E}">
        <p14:creationId xmlns:p14="http://schemas.microsoft.com/office/powerpoint/2010/main" val="31391566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16</a:t>
            </a:fld>
            <a:endParaRPr lang="fr-CA"/>
          </a:p>
        </p:txBody>
      </p:sp>
      <p:sp>
        <p:nvSpPr>
          <p:cNvPr id="6" name="Nuage 5"/>
          <p:cNvSpPr/>
          <p:nvPr/>
        </p:nvSpPr>
        <p:spPr>
          <a:xfrm>
            <a:off x="628650" y="1480456"/>
            <a:ext cx="7471954" cy="4153989"/>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3200" dirty="0"/>
              <a:t>Référer tout usager dont l’IPSCB est hors norme pour une évaluation </a:t>
            </a:r>
            <a:r>
              <a:rPr lang="fr-CA" sz="3200"/>
              <a:t>plus </a:t>
            </a:r>
            <a:r>
              <a:rPr lang="fr-CA" sz="3200" smtClean="0"/>
              <a:t>approfondie.</a:t>
            </a:r>
            <a:endParaRPr lang="fr-CA" sz="3200" dirty="0"/>
          </a:p>
        </p:txBody>
      </p:sp>
    </p:spTree>
    <p:extLst>
      <p:ext uri="{BB962C8B-B14F-4D97-AF65-F5344CB8AC3E}">
        <p14:creationId xmlns:p14="http://schemas.microsoft.com/office/powerpoint/2010/main" val="5711114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EC1A4259-C848-47AA-8FC5-63A0EB1896A5}" type="slidenum">
              <a:rPr lang="fr-CA" smtClean="0"/>
              <a:t>17</a:t>
            </a:fld>
            <a:endParaRPr lang="fr-CA"/>
          </a:p>
        </p:txBody>
      </p:sp>
      <p:sp>
        <p:nvSpPr>
          <p:cNvPr id="5" name="Titre 1"/>
          <p:cNvSpPr>
            <a:spLocks noGrp="1"/>
          </p:cNvSpPr>
          <p:nvPr>
            <p:ph type="title"/>
          </p:nvPr>
        </p:nvSpPr>
        <p:spPr/>
        <p:txBody>
          <a:bodyPr/>
          <a:lstStyle/>
          <a:p>
            <a:r>
              <a:rPr lang="fr-CA" dirty="0"/>
              <a:t>R</a:t>
            </a:r>
            <a:r>
              <a:rPr lang="fr-CA" dirty="0" smtClean="0"/>
              <a:t>éférences</a:t>
            </a:r>
            <a:endParaRPr lang="fr-CA" dirty="0"/>
          </a:p>
        </p:txBody>
      </p:sp>
      <p:sp>
        <p:nvSpPr>
          <p:cNvPr id="6" name="Espace réservé du contenu 2"/>
          <p:cNvSpPr>
            <a:spLocks noGrp="1"/>
          </p:cNvSpPr>
          <p:nvPr>
            <p:ph idx="1"/>
          </p:nvPr>
        </p:nvSpPr>
        <p:spPr/>
        <p:txBody>
          <a:bodyPr>
            <a:normAutofit fontScale="70000" lnSpcReduction="20000"/>
          </a:bodyPr>
          <a:lstStyle/>
          <a:p>
            <a:pPr marL="342900" indent="-342900">
              <a:buFont typeface="Arial" panose="020B0604020202020204" pitchFamily="34" charset="0"/>
              <a:buChar char="•"/>
            </a:pPr>
            <a:r>
              <a:rPr lang="fr-CA" b="1" dirty="0">
                <a:solidFill>
                  <a:srgbClr val="FF0000"/>
                </a:solidFill>
              </a:rPr>
              <a:t>Centre d’expertise de Sherbrooke (CESS). 2017. Méthodes de soins informatisées. Mesure de l’indice de pression systolique </a:t>
            </a:r>
            <a:r>
              <a:rPr lang="fr-CA" b="1" dirty="0" smtClean="0">
                <a:solidFill>
                  <a:srgbClr val="FF0000"/>
                </a:solidFill>
              </a:rPr>
              <a:t>cheville-bras</a:t>
            </a:r>
            <a:endParaRPr lang="fr-CA" dirty="0" smtClean="0">
              <a:solidFill>
                <a:schemeClr val="tx1"/>
              </a:solidFill>
            </a:endParaRPr>
          </a:p>
          <a:p>
            <a:pPr marL="342900" indent="-342900">
              <a:buFont typeface="Arial" panose="020B0604020202020204" pitchFamily="34" charset="0"/>
              <a:buChar char="•"/>
            </a:pPr>
            <a:r>
              <a:rPr lang="fr-CA" dirty="0">
                <a:solidFill>
                  <a:schemeClr val="tx1"/>
                </a:solidFill>
              </a:rPr>
              <a:t>http://www.hypertentension.ca</a:t>
            </a:r>
            <a:endParaRPr lang="fr-CA" dirty="0" smtClean="0">
              <a:solidFill>
                <a:schemeClr val="tx1"/>
              </a:solidFill>
            </a:endParaRPr>
          </a:p>
          <a:p>
            <a:pPr marL="342900" indent="-342900">
              <a:buFont typeface="Arial" panose="020B0604020202020204" pitchFamily="34" charset="0"/>
              <a:buChar char="•"/>
            </a:pPr>
            <a:r>
              <a:rPr lang="fr-CA" dirty="0" smtClean="0"/>
              <a:t>Journal </a:t>
            </a:r>
            <a:r>
              <a:rPr lang="fr-CA" dirty="0" err="1"/>
              <a:t>Ostomy</a:t>
            </a:r>
            <a:r>
              <a:rPr lang="fr-CA" dirty="0"/>
              <a:t> Continence Nurses 2012 : 39 (25) S21-S29, </a:t>
            </a:r>
            <a:r>
              <a:rPr lang="fr-CA" dirty="0" err="1"/>
              <a:t>Ankle</a:t>
            </a:r>
            <a:r>
              <a:rPr lang="fr-CA" dirty="0"/>
              <a:t> Brachial index, quick </a:t>
            </a:r>
            <a:r>
              <a:rPr lang="fr-CA" dirty="0" err="1"/>
              <a:t>reference</a:t>
            </a:r>
            <a:r>
              <a:rPr lang="fr-CA" dirty="0"/>
              <a:t> guide for </a:t>
            </a:r>
            <a:r>
              <a:rPr lang="fr-CA" dirty="0" err="1"/>
              <a:t>clinicians</a:t>
            </a:r>
            <a:endParaRPr lang="fr-CA" dirty="0"/>
          </a:p>
          <a:p>
            <a:pPr marL="342900" indent="-342900">
              <a:buFont typeface="Arial" panose="020B0604020202020204" pitchFamily="34" charset="0"/>
              <a:buChar char="•"/>
            </a:pPr>
            <a:r>
              <a:rPr lang="fr-CA" dirty="0" err="1"/>
              <a:t>Lebreton,C</a:t>
            </a:r>
            <a:r>
              <a:rPr lang="fr-CA" dirty="0"/>
              <a:t>., Cloutier L.,OIIQ, 2008 Cherchez l’indice. Perspective infirmière, mars/avril p. 29 à 34</a:t>
            </a:r>
            <a:r>
              <a:rPr lang="fr-CA" dirty="0" smtClean="0"/>
              <a:t>,</a:t>
            </a:r>
          </a:p>
          <a:p>
            <a:pPr marL="342900" indent="-342900">
              <a:buFont typeface="Arial" panose="020B0604020202020204" pitchFamily="34" charset="0"/>
              <a:buChar char="•"/>
            </a:pPr>
            <a:r>
              <a:rPr lang="fr-CA" dirty="0" smtClean="0"/>
              <a:t>OIIQ</a:t>
            </a:r>
            <a:r>
              <a:rPr lang="fr-CA" dirty="0"/>
              <a:t>. (2016). </a:t>
            </a:r>
            <a:r>
              <a:rPr lang="fr-CA" i="1" dirty="0"/>
              <a:t>Le champ d’exercices et les activités réservées des infirmières et infirmiers. </a:t>
            </a:r>
            <a:endParaRPr lang="fr-CA" dirty="0"/>
          </a:p>
          <a:p>
            <a:pPr marL="342900" indent="-342900">
              <a:buFont typeface="Arial" panose="020B0604020202020204" pitchFamily="34" charset="0"/>
              <a:buChar char="•"/>
            </a:pPr>
            <a:r>
              <a:rPr lang="fr-CA" dirty="0"/>
              <a:t>OIIQ. (2007). Les soins de plaies, au cœur du savoir. Montréal. </a:t>
            </a:r>
            <a:r>
              <a:rPr lang="fr-CA" dirty="0" smtClean="0"/>
              <a:t>OIIQ</a:t>
            </a:r>
            <a:endParaRPr lang="fr-CA" dirty="0"/>
          </a:p>
          <a:p>
            <a:pPr marL="342900" indent="-342900">
              <a:buFont typeface="Arial" panose="020B0604020202020204" pitchFamily="34" charset="0"/>
              <a:buChar char="•"/>
            </a:pPr>
            <a:r>
              <a:rPr lang="fr-CA" dirty="0" smtClean="0"/>
              <a:t>RNAO </a:t>
            </a:r>
            <a:r>
              <a:rPr lang="fr-CA" dirty="0"/>
              <a:t>(2007) </a:t>
            </a:r>
            <a:r>
              <a:rPr lang="fr-CA" dirty="0" err="1"/>
              <a:t>Assesment</a:t>
            </a:r>
            <a:r>
              <a:rPr lang="fr-CA" dirty="0"/>
              <a:t> and management of </a:t>
            </a:r>
            <a:r>
              <a:rPr lang="fr-CA" dirty="0" err="1"/>
              <a:t>venous</a:t>
            </a:r>
            <a:r>
              <a:rPr lang="fr-CA" dirty="0"/>
              <a:t> </a:t>
            </a:r>
            <a:r>
              <a:rPr lang="fr-CA" dirty="0" err="1"/>
              <a:t>leg</a:t>
            </a:r>
            <a:r>
              <a:rPr lang="fr-CA" dirty="0"/>
              <a:t> </a:t>
            </a:r>
            <a:r>
              <a:rPr lang="fr-CA" dirty="0" err="1"/>
              <a:t>ulcers</a:t>
            </a:r>
            <a:r>
              <a:rPr lang="fr-CA" dirty="0"/>
              <a:t>. Guideline </a:t>
            </a:r>
            <a:r>
              <a:rPr lang="fr-CA" dirty="0" err="1"/>
              <a:t>supplement</a:t>
            </a:r>
            <a:r>
              <a:rPr lang="fr-CA" dirty="0"/>
              <a:t>. Recommandation </a:t>
            </a:r>
            <a:r>
              <a:rPr lang="fr-CA" dirty="0" smtClean="0"/>
              <a:t>5</a:t>
            </a:r>
            <a:endParaRPr lang="fr-CA" dirty="0"/>
          </a:p>
          <a:p>
            <a:pPr marL="342900" indent="-342900">
              <a:buFont typeface="Arial" panose="020B0604020202020204" pitchFamily="34" charset="0"/>
              <a:buChar char="•"/>
            </a:pPr>
            <a:r>
              <a:rPr lang="fr-CA" dirty="0" smtClean="0"/>
              <a:t>St-Cyr</a:t>
            </a:r>
            <a:r>
              <a:rPr lang="fr-CA" dirty="0"/>
              <a:t>. D,OIIQ, (2013), La thérapie de </a:t>
            </a:r>
            <a:r>
              <a:rPr lang="fr-CA" dirty="0" err="1"/>
              <a:t>compression.Perspective</a:t>
            </a:r>
            <a:r>
              <a:rPr lang="fr-CA" dirty="0"/>
              <a:t> infirmière, mars/avril p. 50 à 54 </a:t>
            </a:r>
          </a:p>
          <a:p>
            <a:pPr marL="342900" indent="-342900">
              <a:buFont typeface="Arial" panose="020B0604020202020204" pitchFamily="34" charset="0"/>
              <a:buChar char="•"/>
            </a:pPr>
            <a:r>
              <a:rPr lang="fr-CA" dirty="0" err="1"/>
              <a:t>Wounds</a:t>
            </a:r>
            <a:r>
              <a:rPr lang="fr-CA" dirty="0"/>
              <a:t> Canada (2006) Recommandation des pratiques exemplaires pour la prévention et le traitement des ulcères veineux de la jambe. Volume 4, </a:t>
            </a:r>
            <a:r>
              <a:rPr lang="fr-CA" dirty="0" err="1"/>
              <a:t>number</a:t>
            </a:r>
            <a:r>
              <a:rPr lang="fr-CA" dirty="0"/>
              <a:t> 1</a:t>
            </a:r>
          </a:p>
          <a:p>
            <a:r>
              <a:rPr lang="fr-CA" dirty="0"/>
              <a:t/>
            </a:r>
            <a:br>
              <a:rPr lang="fr-CA" dirty="0"/>
            </a:br>
            <a:endParaRPr lang="fr-CA" dirty="0"/>
          </a:p>
        </p:txBody>
      </p:sp>
    </p:spTree>
    <p:extLst>
      <p:ext uri="{BB962C8B-B14F-4D97-AF65-F5344CB8AC3E}">
        <p14:creationId xmlns:p14="http://schemas.microsoft.com/office/powerpoint/2010/main" val="4208288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EC1A4259-C848-47AA-8FC5-63A0EB1896A5}" type="slidenum">
              <a:rPr lang="fr-CA" smtClean="0"/>
              <a:t>2</a:t>
            </a:fld>
            <a:endParaRPr lang="fr-CA"/>
          </a:p>
        </p:txBody>
      </p:sp>
      <p:sp>
        <p:nvSpPr>
          <p:cNvPr id="5" name="Titre 1"/>
          <p:cNvSpPr>
            <a:spLocks noGrp="1"/>
          </p:cNvSpPr>
          <p:nvPr>
            <p:ph type="title"/>
          </p:nvPr>
        </p:nvSpPr>
        <p:spPr/>
        <p:txBody>
          <a:bodyPr/>
          <a:lstStyle/>
          <a:p>
            <a:pPr algn="ctr"/>
            <a:r>
              <a:rPr lang="fr-CA" dirty="0"/>
              <a:t>D</a:t>
            </a:r>
            <a:r>
              <a:rPr lang="fr-CA" dirty="0" smtClean="0"/>
              <a:t>éfinition</a:t>
            </a:r>
            <a:endParaRPr lang="fr-CA" dirty="0"/>
          </a:p>
        </p:txBody>
      </p:sp>
      <p:sp>
        <p:nvSpPr>
          <p:cNvPr id="6" name="Espace réservé du contenu 2"/>
          <p:cNvSpPr>
            <a:spLocks noGrp="1"/>
          </p:cNvSpPr>
          <p:nvPr>
            <p:ph idx="1"/>
          </p:nvPr>
        </p:nvSpPr>
        <p:spPr>
          <a:xfrm>
            <a:off x="628650" y="1117138"/>
            <a:ext cx="7886700" cy="4910666"/>
          </a:xfrm>
          <a:ln w="28575">
            <a:solidFill>
              <a:schemeClr val="accent1"/>
            </a:solidFill>
          </a:ln>
        </p:spPr>
        <p:txBody>
          <a:bodyPr/>
          <a:lstStyle/>
          <a:p>
            <a:pPr marL="342900" indent="-342900">
              <a:buFont typeface="Arial" panose="020B0604020202020204" pitchFamily="34" charset="0"/>
              <a:buChar char="•"/>
            </a:pPr>
            <a:r>
              <a:rPr lang="fr-CA" dirty="0"/>
              <a:t>Examen non invasif permettant de mesurer le ratio entre la plus haute pression systolique du bras et la plus haute pression systolique de la cheville. L’IPSCB se mesure à l’aide d’un appareil d’</a:t>
            </a:r>
            <a:r>
              <a:rPr lang="fr-CA" dirty="0" err="1"/>
              <a:t>ultrasonographie</a:t>
            </a:r>
            <a:r>
              <a:rPr lang="fr-CA" dirty="0"/>
              <a:t> (doppler) et d’un </a:t>
            </a:r>
            <a:r>
              <a:rPr lang="fr-CA" dirty="0" smtClean="0"/>
              <a:t>sphygmomanomètre.</a:t>
            </a:r>
            <a:endParaRPr lang="fr-CA"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3686" y="3040219"/>
            <a:ext cx="4357818" cy="2905212"/>
          </a:xfrm>
          <a:prstGeom prst="rect">
            <a:avLst/>
          </a:prstGeom>
          <a:ln w="38100">
            <a:solidFill>
              <a:schemeClr val="accent1"/>
            </a:solidFill>
          </a:ln>
        </p:spPr>
      </p:pic>
    </p:spTree>
    <p:extLst>
      <p:ext uri="{BB962C8B-B14F-4D97-AF65-F5344CB8AC3E}">
        <p14:creationId xmlns:p14="http://schemas.microsoft.com/office/powerpoint/2010/main" val="8234711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EC1A4259-C848-47AA-8FC5-63A0EB1896A5}" type="slidenum">
              <a:rPr lang="fr-CA" smtClean="0"/>
              <a:t>3</a:t>
            </a:fld>
            <a:endParaRPr lang="fr-CA"/>
          </a:p>
        </p:txBody>
      </p:sp>
      <p:sp>
        <p:nvSpPr>
          <p:cNvPr id="5" name="Titre 1"/>
          <p:cNvSpPr>
            <a:spLocks noGrp="1"/>
          </p:cNvSpPr>
          <p:nvPr>
            <p:ph type="title"/>
          </p:nvPr>
        </p:nvSpPr>
        <p:spPr/>
        <p:txBody>
          <a:bodyPr/>
          <a:lstStyle/>
          <a:p>
            <a:r>
              <a:rPr lang="fr-CA" dirty="0" smtClean="0"/>
              <a:t>Pourquoi une évaluation certificative?</a:t>
            </a:r>
            <a:endParaRPr lang="fr-CA" dirty="0"/>
          </a:p>
        </p:txBody>
      </p:sp>
      <p:sp>
        <p:nvSpPr>
          <p:cNvPr id="6" name="Espace réservé du contenu 2"/>
          <p:cNvSpPr>
            <a:spLocks noGrp="1"/>
          </p:cNvSpPr>
          <p:nvPr>
            <p:ph idx="1"/>
          </p:nvPr>
        </p:nvSpPr>
        <p:spPr/>
        <p:txBody>
          <a:bodyPr>
            <a:normAutofit lnSpcReduction="10000"/>
          </a:bodyPr>
          <a:lstStyle/>
          <a:p>
            <a:r>
              <a:rPr lang="fr-CA" dirty="0" smtClean="0"/>
              <a:t>Étude comparative de la fiabilité de la mesure de l’IPSCB (3 groupes): une standardisation est prioritaire</a:t>
            </a:r>
          </a:p>
          <a:p>
            <a:pPr marL="1028700" lvl="1" indent="-342900"/>
            <a:r>
              <a:rPr lang="fr-CA" dirty="0" smtClean="0"/>
              <a:t>Novices n’ayant reçu aucune formation</a:t>
            </a:r>
          </a:p>
          <a:p>
            <a:pPr marL="1485900" lvl="2" indent="-342900"/>
            <a:r>
              <a:rPr lang="fr-CA" dirty="0" smtClean="0"/>
              <a:t>30% des mesures montraient un écart de l’ordre de 0,15 par rapport à celles du groupe expérimenté</a:t>
            </a:r>
          </a:p>
          <a:p>
            <a:pPr marL="1028700" lvl="1" indent="-342900"/>
            <a:r>
              <a:rPr lang="fr-CA" dirty="0" smtClean="0"/>
              <a:t>Novices ayant reçu une formation adéquate</a:t>
            </a:r>
          </a:p>
          <a:p>
            <a:pPr marL="1485900" lvl="2" indent="-342900"/>
            <a:r>
              <a:rPr lang="fr-CA" dirty="0" smtClean="0"/>
              <a:t>15 % </a:t>
            </a:r>
            <a:r>
              <a:rPr lang="fr-CA" dirty="0"/>
              <a:t>des mesures montraient un écart de l’ordre de 0,15 par rapport à celles du groupe </a:t>
            </a:r>
            <a:r>
              <a:rPr lang="fr-CA" dirty="0" smtClean="0"/>
              <a:t>expérimenté</a:t>
            </a:r>
          </a:p>
          <a:p>
            <a:pPr marL="1028700" lvl="1" indent="-342900"/>
            <a:r>
              <a:rPr lang="fr-CA" dirty="0" smtClean="0"/>
              <a:t>Utilisateurs expérimentés </a:t>
            </a:r>
          </a:p>
          <a:p>
            <a:pPr marL="342900" indent="-342900"/>
            <a:r>
              <a:rPr lang="fr-CA" dirty="0" smtClean="0"/>
              <a:t>OIIQ,RNAO et pratiques exemplaires de </a:t>
            </a:r>
            <a:r>
              <a:rPr lang="fr-CA" dirty="0" err="1"/>
              <a:t>W</a:t>
            </a:r>
            <a:r>
              <a:rPr lang="fr-CA" dirty="0" err="1" smtClean="0"/>
              <a:t>ound</a:t>
            </a:r>
            <a:r>
              <a:rPr lang="fr-CA" dirty="0" smtClean="0"/>
              <a:t> </a:t>
            </a:r>
            <a:r>
              <a:rPr lang="fr-CA" dirty="0"/>
              <a:t>C</a:t>
            </a:r>
            <a:r>
              <a:rPr lang="fr-CA" dirty="0" smtClean="0"/>
              <a:t>are Canada: </a:t>
            </a:r>
          </a:p>
          <a:p>
            <a:pPr marL="1028700" lvl="1" indent="-342900"/>
            <a:r>
              <a:rPr lang="fr-CA" dirty="0" smtClean="0"/>
              <a:t>Le </a:t>
            </a:r>
            <a:r>
              <a:rPr lang="fr-CA" dirty="0"/>
              <a:t>test doit être fait </a:t>
            </a:r>
            <a:r>
              <a:rPr lang="fr-CA" dirty="0" smtClean="0"/>
              <a:t>par </a:t>
            </a:r>
            <a:r>
              <a:rPr lang="fr-CA" dirty="0"/>
              <a:t>des professionnels qualifiés</a:t>
            </a:r>
            <a:endParaRPr lang="fr-CA" dirty="0" smtClean="0"/>
          </a:p>
          <a:p>
            <a:pPr marL="342900" indent="-342900"/>
            <a:r>
              <a:rPr lang="fr-CA" dirty="0"/>
              <a:t>	</a:t>
            </a:r>
            <a:endParaRPr lang="fr-CA" dirty="0" smtClean="0"/>
          </a:p>
          <a:p>
            <a:pPr marL="342900" indent="-342900"/>
            <a:endParaRPr lang="fr-CA" dirty="0" smtClean="0"/>
          </a:p>
          <a:p>
            <a:r>
              <a:rPr lang="fr-CA" dirty="0" smtClean="0"/>
              <a:t> </a:t>
            </a:r>
            <a:endParaRPr lang="fr-CA" dirty="0"/>
          </a:p>
        </p:txBody>
      </p:sp>
    </p:spTree>
    <p:extLst>
      <p:ext uri="{BB962C8B-B14F-4D97-AF65-F5344CB8AC3E}">
        <p14:creationId xmlns:p14="http://schemas.microsoft.com/office/powerpoint/2010/main" val="7373368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EC1A4259-C848-47AA-8FC5-63A0EB1896A5}" type="slidenum">
              <a:rPr lang="fr-CA" smtClean="0"/>
              <a:t>4</a:t>
            </a:fld>
            <a:endParaRPr lang="fr-CA"/>
          </a:p>
        </p:txBody>
      </p:sp>
      <p:sp>
        <p:nvSpPr>
          <p:cNvPr id="5" name="Titre 1"/>
          <p:cNvSpPr>
            <a:spLocks noGrp="1"/>
          </p:cNvSpPr>
          <p:nvPr>
            <p:ph type="title"/>
          </p:nvPr>
        </p:nvSpPr>
        <p:spPr/>
        <p:txBody>
          <a:bodyPr/>
          <a:lstStyle/>
          <a:p>
            <a:r>
              <a:rPr lang="fr-CA" dirty="0" smtClean="0"/>
              <a:t>Objectifs </a:t>
            </a:r>
            <a:endParaRPr lang="fr-CA" dirty="0"/>
          </a:p>
        </p:txBody>
      </p:sp>
      <p:sp>
        <p:nvSpPr>
          <p:cNvPr id="6" name="Espace réservé du contenu 2"/>
          <p:cNvSpPr>
            <a:spLocks noGrp="1"/>
          </p:cNvSpPr>
          <p:nvPr>
            <p:ph idx="1"/>
          </p:nvPr>
        </p:nvSpPr>
        <p:spPr/>
        <p:txBody>
          <a:bodyPr>
            <a:normAutofit/>
          </a:bodyPr>
          <a:lstStyle/>
          <a:p>
            <a:pPr marL="342900" lvl="0" indent="-342900">
              <a:buFont typeface="Arial" panose="020B0604020202020204" pitchFamily="34" charset="0"/>
              <a:buChar char="•"/>
            </a:pPr>
            <a:r>
              <a:rPr lang="fr-CA"/>
              <a:t>Quantifier </a:t>
            </a:r>
            <a:r>
              <a:rPr lang="fr-CA" smtClean="0"/>
              <a:t>l’IPSCB</a:t>
            </a:r>
            <a:endParaRPr lang="fr-CA" sz="3200" dirty="0"/>
          </a:p>
          <a:p>
            <a:pPr marL="342900" lvl="0" indent="-342900">
              <a:buFont typeface="Arial" panose="020B0604020202020204" pitchFamily="34" charset="0"/>
              <a:buChar char="•"/>
            </a:pPr>
            <a:r>
              <a:rPr lang="fr-CA" dirty="0"/>
              <a:t>Déterminer la présence ou l’absence de maladie artérielle périphérique</a:t>
            </a:r>
            <a:endParaRPr lang="fr-CA" sz="3200" dirty="0"/>
          </a:p>
          <a:p>
            <a:pPr marL="342900" lvl="0" indent="-342900">
              <a:buFont typeface="Arial" panose="020B0604020202020204" pitchFamily="34" charset="0"/>
              <a:buChar char="•"/>
            </a:pPr>
            <a:r>
              <a:rPr lang="fr-CA" dirty="0"/>
              <a:t>Guider le choix de la thérapie de compression</a:t>
            </a:r>
            <a:endParaRPr lang="fr-CA" sz="3200" dirty="0"/>
          </a:p>
          <a:p>
            <a:pPr lvl="1"/>
            <a:r>
              <a:rPr lang="fr-CA" dirty="0"/>
              <a:t>Déterminer la capacité de l’usager à recevoir une thérapie de compression en présence d’un ulcère de la jambe et le potentiel de guérison</a:t>
            </a:r>
            <a:endParaRPr lang="fr-CA" sz="2800" dirty="0"/>
          </a:p>
          <a:p>
            <a:pPr marL="342900" lvl="0" indent="-342900">
              <a:buFont typeface="Arial" panose="020B0604020202020204" pitchFamily="34" charset="0"/>
              <a:buChar char="•"/>
            </a:pPr>
            <a:r>
              <a:rPr lang="fr-CA" dirty="0"/>
              <a:t>Contribuer à l’élaboration du diagnostic de maladies artérielles et veineuses périphériques des membres inférieurs</a:t>
            </a:r>
            <a:endParaRPr lang="fr-CA" sz="3200" dirty="0"/>
          </a:p>
          <a:p>
            <a:pPr marL="342900" lvl="0" indent="-342900">
              <a:buFont typeface="Arial" panose="020B0604020202020204" pitchFamily="34" charset="0"/>
              <a:buChar char="•"/>
            </a:pPr>
            <a:r>
              <a:rPr lang="fr-CA" dirty="0"/>
              <a:t>Déterminer le plan de traitement relié aux soins de plaies </a:t>
            </a:r>
            <a:endParaRPr lang="fr-CA" sz="3200" dirty="0"/>
          </a:p>
          <a:p>
            <a:pPr marL="457200" indent="-457200">
              <a:buFont typeface="Arial" panose="020B0604020202020204" pitchFamily="34" charset="0"/>
              <a:buChar char="•"/>
            </a:pPr>
            <a:endParaRPr lang="fr-CA" sz="3400" dirty="0"/>
          </a:p>
          <a:p>
            <a:endParaRPr lang="fr-CA" dirty="0"/>
          </a:p>
        </p:txBody>
      </p:sp>
    </p:spTree>
    <p:extLst>
      <p:ext uri="{BB962C8B-B14F-4D97-AF65-F5344CB8AC3E}">
        <p14:creationId xmlns:p14="http://schemas.microsoft.com/office/powerpoint/2010/main" val="23108183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EC1A4259-C848-47AA-8FC5-63A0EB1896A5}" type="slidenum">
              <a:rPr lang="fr-CA" smtClean="0"/>
              <a:t>5</a:t>
            </a:fld>
            <a:endParaRPr lang="fr-CA"/>
          </a:p>
        </p:txBody>
      </p:sp>
      <p:sp>
        <p:nvSpPr>
          <p:cNvPr id="5" name="Titre 1"/>
          <p:cNvSpPr>
            <a:spLocks noGrp="1"/>
          </p:cNvSpPr>
          <p:nvPr>
            <p:ph type="title"/>
          </p:nvPr>
        </p:nvSpPr>
        <p:spPr/>
        <p:txBody>
          <a:bodyPr>
            <a:normAutofit/>
          </a:bodyPr>
          <a:lstStyle/>
          <a:p>
            <a:pPr algn="ctr"/>
            <a:r>
              <a:rPr lang="fr-CA" dirty="0" smtClean="0"/>
              <a:t>Indications / Contre-indications</a:t>
            </a:r>
            <a:endParaRPr lang="fr-CA" dirty="0"/>
          </a:p>
        </p:txBody>
      </p:sp>
      <p:sp>
        <p:nvSpPr>
          <p:cNvPr id="6" name="Espace réservé du contenu 2"/>
          <p:cNvSpPr>
            <a:spLocks noGrp="1"/>
          </p:cNvSpPr>
          <p:nvPr>
            <p:ph idx="1"/>
          </p:nvPr>
        </p:nvSpPr>
        <p:spPr/>
        <p:txBody>
          <a:bodyPr>
            <a:normAutofit fontScale="62500" lnSpcReduction="20000"/>
          </a:bodyPr>
          <a:lstStyle/>
          <a:p>
            <a:endParaRPr lang="fr-CA" sz="3400" dirty="0" smtClean="0"/>
          </a:p>
          <a:p>
            <a:r>
              <a:rPr lang="fr-CA" sz="3800" dirty="0" smtClean="0"/>
              <a:t>Indications</a:t>
            </a:r>
          </a:p>
          <a:p>
            <a:pPr marL="457200" indent="-457200">
              <a:buFont typeface="Arial" panose="020B0604020202020204" pitchFamily="34" charset="0"/>
              <a:buChar char="•"/>
            </a:pPr>
            <a:r>
              <a:rPr lang="fr-CA" sz="3200" dirty="0" smtClean="0"/>
              <a:t>En présence d’une altération de la peau des membres inférieurs</a:t>
            </a:r>
          </a:p>
          <a:p>
            <a:pPr marL="1143000" lvl="1" indent="-457200"/>
            <a:r>
              <a:rPr lang="fr-CA" sz="2800" dirty="0" smtClean="0"/>
              <a:t>Plaie/ œdème/ dermatite de stase</a:t>
            </a:r>
          </a:p>
          <a:p>
            <a:pPr marL="457200" indent="-457200">
              <a:buFont typeface="Arial" panose="020B0604020202020204" pitchFamily="34" charset="0"/>
              <a:buChar char="•"/>
            </a:pPr>
            <a:r>
              <a:rPr lang="fr-CA" sz="3200" dirty="0" smtClean="0"/>
              <a:t>Au préalable </a:t>
            </a:r>
            <a:r>
              <a:rPr lang="fr-CA" sz="3200" dirty="0"/>
              <a:t>de l’application d’un système de compression pour l’hypertension </a:t>
            </a:r>
            <a:r>
              <a:rPr lang="fr-CA" sz="3200" dirty="0" smtClean="0"/>
              <a:t>veineuse</a:t>
            </a:r>
          </a:p>
          <a:p>
            <a:pPr marL="457200" indent="-457200">
              <a:buFont typeface="Arial" panose="020B0604020202020204" pitchFamily="34" charset="0"/>
              <a:buChar char="•"/>
            </a:pPr>
            <a:r>
              <a:rPr lang="fr-CA" sz="3200" dirty="0"/>
              <a:t>En cas de suspicion d’une maladie artérielle ou veineuse des membres </a:t>
            </a:r>
            <a:r>
              <a:rPr lang="fr-CA" sz="3200" dirty="0" smtClean="0"/>
              <a:t>inférieurs</a:t>
            </a:r>
          </a:p>
          <a:p>
            <a:pPr marL="457200" indent="-457200">
              <a:buFont typeface="Arial" panose="020B0604020202020204" pitchFamily="34" charset="0"/>
              <a:buChar char="•"/>
            </a:pPr>
            <a:r>
              <a:rPr lang="fr-CA" sz="3200" dirty="0" smtClean="0"/>
              <a:t>Lors de l’évaluation vasculaire de la jambe</a:t>
            </a:r>
            <a:endParaRPr lang="fr-CA" sz="3200" dirty="0"/>
          </a:p>
          <a:p>
            <a:pPr lvl="1" indent="0">
              <a:buNone/>
            </a:pPr>
            <a:endParaRPr lang="fr-CA" sz="2800" dirty="0" smtClean="0"/>
          </a:p>
          <a:p>
            <a:pPr lvl="0"/>
            <a:r>
              <a:rPr lang="fr-CA" sz="3800" dirty="0" smtClean="0"/>
              <a:t>Contre-indications</a:t>
            </a:r>
          </a:p>
          <a:p>
            <a:pPr marL="457200" indent="-457200">
              <a:buFont typeface="Arial" panose="020B0604020202020204" pitchFamily="34" charset="0"/>
              <a:buChar char="•"/>
            </a:pPr>
            <a:r>
              <a:rPr lang="fr-CA" sz="3300" dirty="0" smtClean="0"/>
              <a:t>Présence </a:t>
            </a:r>
            <a:r>
              <a:rPr lang="fr-CA" sz="3300" dirty="0"/>
              <a:t>de thrombose veineuse </a:t>
            </a:r>
            <a:r>
              <a:rPr lang="fr-CA" sz="3300" dirty="0" smtClean="0"/>
              <a:t>profonde</a:t>
            </a:r>
          </a:p>
          <a:p>
            <a:pPr marL="457200" indent="-457200">
              <a:buFont typeface="Arial" panose="020B0604020202020204" pitchFamily="34" charset="0"/>
              <a:buChar char="•"/>
            </a:pPr>
            <a:r>
              <a:rPr lang="fr-CA" sz="3300" dirty="0" smtClean="0"/>
              <a:t>Présence de douleur </a:t>
            </a:r>
            <a:r>
              <a:rPr lang="fr-CA" sz="3300" dirty="0"/>
              <a:t>sévère au membre inférieur, avec ou sans </a:t>
            </a:r>
            <a:r>
              <a:rPr lang="fr-CA" sz="3300" dirty="0" smtClean="0"/>
              <a:t>plaies</a:t>
            </a:r>
          </a:p>
          <a:p>
            <a:r>
              <a:rPr lang="fr-CA" dirty="0"/>
              <a:t>	</a:t>
            </a:r>
          </a:p>
        </p:txBody>
      </p:sp>
    </p:spTree>
    <p:extLst>
      <p:ext uri="{BB962C8B-B14F-4D97-AF65-F5344CB8AC3E}">
        <p14:creationId xmlns:p14="http://schemas.microsoft.com/office/powerpoint/2010/main" val="30872256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EC1A4259-C848-47AA-8FC5-63A0EB1896A5}" type="slidenum">
              <a:rPr lang="fr-CA" smtClean="0"/>
              <a:t>6</a:t>
            </a:fld>
            <a:endParaRPr lang="fr-CA"/>
          </a:p>
        </p:txBody>
      </p:sp>
      <p:sp>
        <p:nvSpPr>
          <p:cNvPr id="5" name="Titre 1"/>
          <p:cNvSpPr>
            <a:spLocks noGrp="1"/>
          </p:cNvSpPr>
          <p:nvPr>
            <p:ph type="title"/>
          </p:nvPr>
        </p:nvSpPr>
        <p:spPr/>
        <p:txBody>
          <a:bodyPr>
            <a:normAutofit/>
          </a:bodyPr>
          <a:lstStyle/>
          <a:p>
            <a:r>
              <a:rPr lang="fr-CA" dirty="0" smtClean="0"/>
              <a:t>Champ d’exercice et les activités réservés des infirmières et infirmiers (OIIQ 2016)</a:t>
            </a:r>
            <a:endParaRPr lang="fr-CA" dirty="0"/>
          </a:p>
        </p:txBody>
      </p:sp>
      <p:sp>
        <p:nvSpPr>
          <p:cNvPr id="6" name="Espace réservé du contenu 2"/>
          <p:cNvSpPr>
            <a:spLocks noGrp="1"/>
          </p:cNvSpPr>
          <p:nvPr>
            <p:ph idx="1"/>
          </p:nvPr>
        </p:nvSpPr>
        <p:spPr/>
        <p:txBody>
          <a:bodyPr>
            <a:normAutofit lnSpcReduction="10000"/>
          </a:bodyPr>
          <a:lstStyle/>
          <a:p>
            <a:r>
              <a:rPr lang="fr-FR" i="1" dirty="0"/>
              <a:t>Le champ d’exercice de l’infirmière </a:t>
            </a:r>
            <a:r>
              <a:rPr lang="fr-CA" dirty="0"/>
              <a:t>consiste entre autres à déterminer le plan de traitement relié aux plaies et aux altérations de la peau et des téguments et prodiguer les soins et les traitements qui s’y rattachent. De façon plus spécifique, l’infirmière peut effectuer des actions telles que :</a:t>
            </a:r>
          </a:p>
          <a:p>
            <a:pPr lvl="0"/>
            <a:r>
              <a:rPr lang="fr-CA" dirty="0"/>
              <a:t>Évaluer la condition physique et mentale, y compris le recours à une échelle pour évaluer le risque de plaies de pression, l’application de tests tel que </a:t>
            </a:r>
            <a:r>
              <a:rPr lang="fr-CA" dirty="0">
                <a:solidFill>
                  <a:srgbClr val="FF0000"/>
                </a:solidFill>
              </a:rPr>
              <a:t>la mesure de l’IPSCB </a:t>
            </a:r>
            <a:r>
              <a:rPr lang="fr-CA" dirty="0"/>
              <a:t>ou le test du </a:t>
            </a:r>
            <a:r>
              <a:rPr lang="fr-CA" dirty="0" err="1"/>
              <a:t>monofilament</a:t>
            </a:r>
            <a:r>
              <a:rPr lang="fr-CA" dirty="0"/>
              <a:t> </a:t>
            </a:r>
            <a:r>
              <a:rPr lang="fr-CA" dirty="0" err="1"/>
              <a:t>Semmes-Weintein</a:t>
            </a:r>
            <a:r>
              <a:rPr lang="fr-CA" dirty="0"/>
              <a:t> de 5.07 (10 g)</a:t>
            </a:r>
          </a:p>
          <a:p>
            <a:r>
              <a:rPr lang="fr-CA" dirty="0"/>
              <a:t>Décider des bandages et des systèmes de compression à appliquer dans les cas d’ulcères veineux sans insuffisance artérielle concomitante en s’appuyant sur les valeurs des mesures de </a:t>
            </a:r>
            <a:r>
              <a:rPr lang="fr-CA" dirty="0">
                <a:solidFill>
                  <a:srgbClr val="FF0000"/>
                </a:solidFill>
              </a:rPr>
              <a:t>l’IPSCB</a:t>
            </a:r>
            <a:r>
              <a:rPr lang="fr-CA" dirty="0"/>
              <a:t>.</a:t>
            </a:r>
          </a:p>
          <a:p>
            <a:endParaRPr lang="fr-CA" dirty="0"/>
          </a:p>
        </p:txBody>
      </p:sp>
    </p:spTree>
    <p:extLst>
      <p:ext uri="{BB962C8B-B14F-4D97-AF65-F5344CB8AC3E}">
        <p14:creationId xmlns:p14="http://schemas.microsoft.com/office/powerpoint/2010/main" val="12223120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EC1A4259-C848-47AA-8FC5-63A0EB1896A5}" type="slidenum">
              <a:rPr lang="fr-CA" smtClean="0"/>
              <a:t>7</a:t>
            </a:fld>
            <a:endParaRPr lang="fr-CA"/>
          </a:p>
        </p:txBody>
      </p:sp>
      <p:sp>
        <p:nvSpPr>
          <p:cNvPr id="5" name="Titre 1"/>
          <p:cNvSpPr>
            <a:spLocks noGrp="1"/>
          </p:cNvSpPr>
          <p:nvPr>
            <p:ph type="title"/>
          </p:nvPr>
        </p:nvSpPr>
        <p:spPr/>
        <p:txBody>
          <a:bodyPr/>
          <a:lstStyle/>
          <a:p>
            <a:r>
              <a:rPr lang="fr-CA" dirty="0" smtClean="0"/>
              <a:t>Procédures, calculs de l’IPSCB </a:t>
            </a:r>
            <a:endParaRPr lang="fr-CA" dirty="0"/>
          </a:p>
        </p:txBody>
      </p:sp>
      <p:sp>
        <p:nvSpPr>
          <p:cNvPr id="6" name="Espace réservé du contenu 2">
            <a:extLst>
              <a:ext uri="{FF2B5EF4-FFF2-40B4-BE49-F238E27FC236}">
                <a16:creationId xmlns:a16="http://schemas.microsoft.com/office/drawing/2014/main" id="{D664E5FE-C4F7-49B2-B44C-1AE3BFD6E9D9}"/>
              </a:ext>
            </a:extLst>
          </p:cNvPr>
          <p:cNvSpPr>
            <a:spLocks noGrp="1"/>
          </p:cNvSpPr>
          <p:nvPr>
            <p:ph idx="1"/>
            <p:custDataLst>
              <p:tags r:id="rId1"/>
            </p:custDataLst>
          </p:nvPr>
        </p:nvSpPr>
        <p:spPr>
          <a:xfrm>
            <a:off x="561538" y="1497770"/>
            <a:ext cx="7886700" cy="3021464"/>
          </a:xfrm>
          <a:ln w="28575">
            <a:solidFill>
              <a:schemeClr val="accent1"/>
            </a:solidFill>
          </a:ln>
        </p:spPr>
        <p:txBody>
          <a:bodyPr>
            <a:normAutofit/>
          </a:bodyPr>
          <a:lstStyle/>
          <a:p>
            <a:pPr marL="0" indent="0">
              <a:buNone/>
            </a:pPr>
            <a:r>
              <a:rPr lang="fr-CA" u="sng" dirty="0">
                <a:solidFill>
                  <a:srgbClr val="0070C0"/>
                </a:solidFill>
                <a:latin typeface="Gadugi" panose="020B0502040204020203" pitchFamily="34" charset="0"/>
                <a:ea typeface="Gadugi" panose="020B0502040204020203" pitchFamily="34" charset="0"/>
              </a:rPr>
              <a:t>Identification du numérateur et du dénominateur</a:t>
            </a:r>
          </a:p>
          <a:p>
            <a:pPr>
              <a:buFont typeface="Wingdings" panose="05000000000000000000" pitchFamily="2" charset="2"/>
              <a:buChar char="v"/>
            </a:pPr>
            <a:r>
              <a:rPr lang="fr-CA" b="1" dirty="0">
                <a:latin typeface="Gadugi" panose="020B0502040204020203" pitchFamily="34" charset="0"/>
                <a:ea typeface="Gadugi" panose="020B0502040204020203" pitchFamily="34" charset="0"/>
              </a:rPr>
              <a:t>Numérateur</a:t>
            </a:r>
            <a:r>
              <a:rPr lang="fr-CA" dirty="0">
                <a:latin typeface="Gadugi" panose="020B0502040204020203" pitchFamily="34" charset="0"/>
                <a:ea typeface="Gadugi" panose="020B0502040204020203" pitchFamily="34" charset="0"/>
              </a:rPr>
              <a:t> : </a:t>
            </a:r>
            <a:endParaRPr lang="fr-CA" dirty="0" smtClean="0">
              <a:latin typeface="Gadugi" panose="020B0502040204020203" pitchFamily="34" charset="0"/>
              <a:ea typeface="Gadugi" panose="020B0502040204020203" pitchFamily="34" charset="0"/>
            </a:endParaRPr>
          </a:p>
          <a:p>
            <a:pPr lvl="1">
              <a:buFont typeface="Wingdings" panose="05000000000000000000" pitchFamily="2" charset="2"/>
              <a:buChar char="§"/>
            </a:pPr>
            <a:r>
              <a:rPr lang="fr-CA" dirty="0" smtClean="0">
                <a:latin typeface="Gadugi" panose="020B0502040204020203" pitchFamily="34" charset="0"/>
                <a:ea typeface="Gadugi" panose="020B0502040204020203" pitchFamily="34" charset="0"/>
              </a:rPr>
              <a:t>pression </a:t>
            </a:r>
            <a:r>
              <a:rPr lang="fr-CA" dirty="0">
                <a:latin typeface="Gadugi" panose="020B0502040204020203" pitchFamily="34" charset="0"/>
                <a:ea typeface="Gadugi" panose="020B0502040204020203" pitchFamily="34" charset="0"/>
              </a:rPr>
              <a:t>systolique la plus élevée obtenue pour la cheville </a:t>
            </a:r>
            <a:r>
              <a:rPr lang="fr-CA" dirty="0" smtClean="0">
                <a:latin typeface="Gadugi" panose="020B0502040204020203" pitchFamily="34" charset="0"/>
                <a:ea typeface="Gadugi" panose="020B0502040204020203" pitchFamily="34" charset="0"/>
              </a:rPr>
              <a:t>droite </a:t>
            </a:r>
          </a:p>
          <a:p>
            <a:pPr lvl="1">
              <a:buFont typeface="Wingdings" panose="05000000000000000000" pitchFamily="2" charset="2"/>
              <a:buChar char="§"/>
            </a:pPr>
            <a:r>
              <a:rPr lang="fr-CA" dirty="0" smtClean="0">
                <a:latin typeface="Gadugi" panose="020B0502040204020203" pitchFamily="34" charset="0"/>
                <a:ea typeface="Gadugi" panose="020B0502040204020203" pitchFamily="34" charset="0"/>
              </a:rPr>
              <a:t>pression systolique la plus élevée obtenue pour la cheville gauche  </a:t>
            </a:r>
          </a:p>
          <a:p>
            <a:pPr>
              <a:buFont typeface="Wingdings" panose="05000000000000000000" pitchFamily="2" charset="2"/>
              <a:buChar char="v"/>
            </a:pPr>
            <a:r>
              <a:rPr lang="fr-CA" b="1" dirty="0" smtClean="0">
                <a:latin typeface="Gadugi" panose="020B0502040204020203" pitchFamily="34" charset="0"/>
                <a:ea typeface="Gadugi" panose="020B0502040204020203" pitchFamily="34" charset="0"/>
              </a:rPr>
              <a:t>Dénominateur</a:t>
            </a:r>
            <a:r>
              <a:rPr lang="fr-CA" dirty="0" smtClean="0">
                <a:latin typeface="Gadugi" panose="020B0502040204020203" pitchFamily="34" charset="0"/>
                <a:ea typeface="Gadugi" panose="020B0502040204020203" pitchFamily="34" charset="0"/>
              </a:rPr>
              <a:t> </a:t>
            </a:r>
            <a:r>
              <a:rPr lang="fr-CA" dirty="0">
                <a:latin typeface="Gadugi" panose="020B0502040204020203" pitchFamily="34" charset="0"/>
                <a:ea typeface="Gadugi" panose="020B0502040204020203" pitchFamily="34" charset="0"/>
              </a:rPr>
              <a:t>: </a:t>
            </a:r>
            <a:endParaRPr lang="fr-CA" dirty="0" smtClean="0">
              <a:latin typeface="Gadugi" panose="020B0502040204020203" pitchFamily="34" charset="0"/>
              <a:ea typeface="Gadugi" panose="020B0502040204020203" pitchFamily="34" charset="0"/>
            </a:endParaRPr>
          </a:p>
          <a:p>
            <a:pPr lvl="1">
              <a:buFont typeface="Wingdings" panose="05000000000000000000" pitchFamily="2" charset="2"/>
              <a:buChar char="v"/>
            </a:pPr>
            <a:r>
              <a:rPr lang="fr-CA" dirty="0" smtClean="0">
                <a:latin typeface="Gadugi" panose="020B0502040204020203" pitchFamily="34" charset="0"/>
                <a:ea typeface="Gadugi" panose="020B0502040204020203" pitchFamily="34" charset="0"/>
              </a:rPr>
              <a:t>Pression systolique </a:t>
            </a:r>
            <a:r>
              <a:rPr lang="fr-CA" dirty="0">
                <a:latin typeface="Gadugi" panose="020B0502040204020203" pitchFamily="34" charset="0"/>
                <a:ea typeface="Gadugi" panose="020B0502040204020203" pitchFamily="34" charset="0"/>
              </a:rPr>
              <a:t>la plus élevée a/n brachial</a:t>
            </a:r>
          </a:p>
          <a:p>
            <a:pPr lvl="1" indent="0">
              <a:buNone/>
            </a:pPr>
            <a:endParaRPr lang="fr-CA" dirty="0">
              <a:latin typeface="Gadugi" panose="020B0502040204020203" pitchFamily="34" charset="0"/>
              <a:ea typeface="Gadugi" panose="020B0502040204020203" pitchFamily="34" charset="0"/>
            </a:endParaRPr>
          </a:p>
        </p:txBody>
      </p:sp>
      <p:cxnSp>
        <p:nvCxnSpPr>
          <p:cNvPr id="8" name="Connecteur droit 7"/>
          <p:cNvCxnSpPr/>
          <p:nvPr/>
        </p:nvCxnSpPr>
        <p:spPr>
          <a:xfrm flipH="1" flipV="1">
            <a:off x="730795" y="5704114"/>
            <a:ext cx="5024053" cy="33956"/>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561539" y="4629899"/>
            <a:ext cx="7030498" cy="1569660"/>
          </a:xfrm>
          <a:prstGeom prst="rect">
            <a:avLst/>
          </a:prstGeom>
          <a:ln w="28575">
            <a:solidFill>
              <a:schemeClr val="accent1"/>
            </a:solidFill>
          </a:ln>
        </p:spPr>
        <p:txBody>
          <a:bodyPr wrap="square">
            <a:spAutoFit/>
          </a:bodyPr>
          <a:lstStyle/>
          <a:p>
            <a:r>
              <a:rPr lang="fr-CA" sz="2400" u="sng" dirty="0">
                <a:solidFill>
                  <a:srgbClr val="0070C0"/>
                </a:solidFill>
                <a:latin typeface="Gadugi" panose="020B0502040204020203" pitchFamily="34" charset="0"/>
                <a:ea typeface="Gadugi" panose="020B0502040204020203" pitchFamily="34" charset="0"/>
              </a:rPr>
              <a:t>Exemple de  calcul de l’indice du MID </a:t>
            </a:r>
          </a:p>
          <a:p>
            <a:endParaRPr lang="fr-CA" dirty="0" smtClean="0">
              <a:latin typeface="Gadugi" panose="020B0502040204020203" pitchFamily="34" charset="0"/>
              <a:ea typeface="Gadugi" panose="020B0502040204020203" pitchFamily="34" charset="0"/>
            </a:endParaRPr>
          </a:p>
          <a:p>
            <a:r>
              <a:rPr lang="fr-CA" dirty="0" smtClean="0">
                <a:latin typeface="Gadugi" panose="020B0502040204020203" pitchFamily="34" charset="0"/>
                <a:ea typeface="Gadugi" panose="020B0502040204020203" pitchFamily="34" charset="0"/>
              </a:rPr>
              <a:t>Pression </a:t>
            </a:r>
            <a:r>
              <a:rPr lang="fr-CA" dirty="0">
                <a:latin typeface="Gadugi" panose="020B0502040204020203" pitchFamily="34" charset="0"/>
                <a:ea typeface="Gadugi" panose="020B0502040204020203" pitchFamily="34" charset="0"/>
              </a:rPr>
              <a:t>systolique la plus élevée de la cheville D                                                                </a:t>
            </a:r>
          </a:p>
          <a:p>
            <a:r>
              <a:rPr lang="fr-CA" dirty="0" smtClean="0">
                <a:latin typeface="Gadugi" panose="020B0502040204020203" pitchFamily="34" charset="0"/>
                <a:ea typeface="Gadugi" panose="020B0502040204020203" pitchFamily="34" charset="0"/>
              </a:rPr>
              <a:t>                                                                                   = IPSCB du MID</a:t>
            </a:r>
          </a:p>
          <a:p>
            <a:r>
              <a:rPr lang="fr-CA" dirty="0" smtClean="0">
                <a:latin typeface="Gadugi" panose="020B0502040204020203" pitchFamily="34" charset="0"/>
                <a:ea typeface="Gadugi" panose="020B0502040204020203" pitchFamily="34" charset="0"/>
              </a:rPr>
              <a:t>Pression systolique brachiale la plus élevée</a:t>
            </a:r>
            <a:endParaRPr lang="fr-CA" dirty="0">
              <a:latin typeface="Gadugi" panose="020B0502040204020203" pitchFamily="34" charset="0"/>
              <a:ea typeface="Gadugi" panose="020B0502040204020203" pitchFamily="34" charset="0"/>
            </a:endParaRPr>
          </a:p>
        </p:txBody>
      </p:sp>
    </p:spTree>
    <p:extLst>
      <p:ext uri="{BB962C8B-B14F-4D97-AF65-F5344CB8AC3E}">
        <p14:creationId xmlns:p14="http://schemas.microsoft.com/office/powerpoint/2010/main" val="32935898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Interprétation des résultats</a:t>
            </a:r>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8</a:t>
            </a:fld>
            <a:endParaRPr lang="fr-CA"/>
          </a:p>
        </p:txBody>
      </p:sp>
      <p:graphicFrame>
        <p:nvGraphicFramePr>
          <p:cNvPr id="7" name="Espace réservé du contenu 6"/>
          <p:cNvGraphicFramePr>
            <a:graphicFrameLocks noGrp="1"/>
          </p:cNvGraphicFramePr>
          <p:nvPr>
            <p:ph idx="1"/>
            <p:extLst>
              <p:ext uri="{D42A27DB-BD31-4B8C-83A1-F6EECF244321}">
                <p14:modId xmlns:p14="http://schemas.microsoft.com/office/powerpoint/2010/main" val="901638851"/>
              </p:ext>
            </p:extLst>
          </p:nvPr>
        </p:nvGraphicFramePr>
        <p:xfrm>
          <a:off x="335557" y="1170046"/>
          <a:ext cx="8498049" cy="4865833"/>
        </p:xfrm>
        <a:graphic>
          <a:graphicData uri="http://schemas.openxmlformats.org/drawingml/2006/table">
            <a:tbl>
              <a:tblPr firstRow="1" bandRow="1">
                <a:tableStyleId>{5C22544A-7EE6-4342-B048-85BDC9FD1C3A}</a:tableStyleId>
              </a:tblPr>
              <a:tblGrid>
                <a:gridCol w="2692032">
                  <a:extLst>
                    <a:ext uri="{9D8B030D-6E8A-4147-A177-3AD203B41FA5}">
                      <a16:colId xmlns:a16="http://schemas.microsoft.com/office/drawing/2014/main" val="20000"/>
                    </a:ext>
                  </a:extLst>
                </a:gridCol>
                <a:gridCol w="5806017">
                  <a:extLst>
                    <a:ext uri="{9D8B030D-6E8A-4147-A177-3AD203B41FA5}">
                      <a16:colId xmlns:a16="http://schemas.microsoft.com/office/drawing/2014/main" val="20001"/>
                    </a:ext>
                  </a:extLst>
                </a:gridCol>
              </a:tblGrid>
              <a:tr h="370840">
                <a:tc>
                  <a:txBody>
                    <a:bodyPr/>
                    <a:lstStyle/>
                    <a:p>
                      <a:pPr algn="ctr"/>
                      <a:r>
                        <a:rPr lang="fr-CA" dirty="0" smtClean="0"/>
                        <a:t>Résultats de l’IPSCB</a:t>
                      </a:r>
                      <a:endParaRPr lang="fr-CA" dirty="0"/>
                    </a:p>
                  </a:txBody>
                  <a:tcPr/>
                </a:tc>
                <a:tc>
                  <a:txBody>
                    <a:bodyPr/>
                    <a:lstStyle/>
                    <a:p>
                      <a:r>
                        <a:rPr lang="fr-CA" dirty="0" smtClean="0"/>
                        <a:t>Interprétation</a:t>
                      </a:r>
                      <a:r>
                        <a:rPr lang="fr-CA" baseline="0" dirty="0" smtClean="0"/>
                        <a:t> clinique</a:t>
                      </a:r>
                      <a:endParaRPr lang="fr-CA" dirty="0"/>
                    </a:p>
                  </a:txBody>
                  <a:tcPr/>
                </a:tc>
                <a:extLst>
                  <a:ext uri="{0D108BD9-81ED-4DB2-BD59-A6C34878D82A}">
                    <a16:rowId xmlns:a16="http://schemas.microsoft.com/office/drawing/2014/main" val="1000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baseline="0" dirty="0" smtClean="0"/>
                        <a:t>&gt; 1,2</a:t>
                      </a:r>
                      <a:endParaRPr lang="fr-CA" dirty="0" smtClean="0"/>
                    </a:p>
                    <a:p>
                      <a:endParaRPr lang="fr-CA" dirty="0"/>
                    </a:p>
                  </a:txBody>
                  <a:tcPr/>
                </a:tc>
                <a:tc>
                  <a:txBody>
                    <a:bodyPr/>
                    <a:lstStyle/>
                    <a:p>
                      <a:r>
                        <a:rPr lang="fr-CA" dirty="0" smtClean="0"/>
                        <a:t>Devrait indiquer une calcification des vaisseaux</a:t>
                      </a:r>
                    </a:p>
                    <a:p>
                      <a:r>
                        <a:rPr lang="fr-CA" dirty="0" smtClean="0"/>
                        <a:t>(thérapie</a:t>
                      </a:r>
                      <a:r>
                        <a:rPr lang="fr-CA" baseline="0" dirty="0" smtClean="0"/>
                        <a:t> de compression peut ne pas être sécuritaire)</a:t>
                      </a:r>
                      <a:endParaRPr lang="fr-CA" dirty="0"/>
                    </a:p>
                  </a:txBody>
                  <a:tcPr/>
                </a:tc>
                <a:extLst>
                  <a:ext uri="{0D108BD9-81ED-4DB2-BD59-A6C34878D82A}">
                    <a16:rowId xmlns:a16="http://schemas.microsoft.com/office/drawing/2014/main" val="10001"/>
                  </a:ext>
                </a:extLst>
              </a:tr>
              <a:tr h="370840">
                <a:tc>
                  <a:txBody>
                    <a:bodyPr/>
                    <a:lstStyle/>
                    <a:p>
                      <a:r>
                        <a:rPr lang="fr-CA" baseline="0" dirty="0" smtClean="0"/>
                        <a:t>&gt; </a:t>
                      </a:r>
                      <a:r>
                        <a:rPr lang="fr-CA" dirty="0" smtClean="0"/>
                        <a:t>0,9</a:t>
                      </a:r>
                      <a:r>
                        <a:rPr lang="fr-CA" baseline="0" dirty="0" smtClean="0"/>
                        <a:t> </a:t>
                      </a:r>
                      <a:r>
                        <a:rPr lang="fr-CA" dirty="0" smtClean="0"/>
                        <a:t>- 1,2</a:t>
                      </a:r>
                      <a:endParaRPr lang="fr-CA" dirty="0"/>
                    </a:p>
                  </a:txBody>
                  <a:tcPr/>
                </a:tc>
                <a:tc>
                  <a:txBody>
                    <a:bodyPr/>
                    <a:lstStyle/>
                    <a:p>
                      <a:r>
                        <a:rPr lang="fr-CA" dirty="0" smtClean="0"/>
                        <a:t>Normal (absence</a:t>
                      </a:r>
                      <a:r>
                        <a:rPr lang="fr-CA" baseline="0" dirty="0" smtClean="0"/>
                        <a:t> de maladie artérielle)</a:t>
                      </a:r>
                    </a:p>
                    <a:p>
                      <a:r>
                        <a:rPr lang="fr-CA" baseline="0" dirty="0" smtClean="0"/>
                        <a:t>(sécuritaire pour la thérapie de compression)</a:t>
                      </a:r>
                      <a:endParaRPr lang="fr-CA" dirty="0"/>
                    </a:p>
                  </a:txBody>
                  <a:tcPr/>
                </a:tc>
                <a:extLst>
                  <a:ext uri="{0D108BD9-81ED-4DB2-BD59-A6C34878D82A}">
                    <a16:rowId xmlns:a16="http://schemas.microsoft.com/office/drawing/2014/main" val="10002"/>
                  </a:ext>
                </a:extLst>
              </a:tr>
              <a:tr h="654513">
                <a:tc>
                  <a:txBody>
                    <a:bodyPr/>
                    <a:lstStyle/>
                    <a:p>
                      <a:r>
                        <a:rPr lang="fr-CA" dirty="0" smtClean="0"/>
                        <a:t>0,80 - 0,90</a:t>
                      </a:r>
                      <a:endParaRPr lang="fr-CA" dirty="0"/>
                    </a:p>
                  </a:txBody>
                  <a:tcPr/>
                </a:tc>
                <a:tc>
                  <a:txBody>
                    <a:bodyPr/>
                    <a:lstStyle/>
                    <a:p>
                      <a:r>
                        <a:rPr lang="fr-CA" dirty="0" smtClean="0"/>
                        <a:t>Ischémie légère</a:t>
                      </a:r>
                    </a:p>
                    <a:p>
                      <a:pPr marL="0" marR="0" lvl="0" indent="0" algn="l" defTabSz="914400" rtl="0" eaLnBrk="1" fontAlgn="auto" latinLnBrk="0" hangingPunct="1">
                        <a:lnSpc>
                          <a:spcPct val="100000"/>
                        </a:lnSpc>
                        <a:spcBef>
                          <a:spcPts val="0"/>
                        </a:spcBef>
                        <a:spcAft>
                          <a:spcPts val="0"/>
                        </a:spcAft>
                        <a:buClrTx/>
                        <a:buSzTx/>
                        <a:buFontTx/>
                        <a:buNone/>
                        <a:tabLst/>
                        <a:defRPr/>
                      </a:pPr>
                      <a:r>
                        <a:rPr lang="fr-CA" baseline="0" dirty="0" smtClean="0"/>
                        <a:t>(sécuritaire pour la thérapie de compression)</a:t>
                      </a:r>
                      <a:endParaRPr lang="fr-CA" dirty="0" smtClean="0"/>
                    </a:p>
                  </a:txBody>
                  <a:tcPr/>
                </a:tc>
                <a:extLst>
                  <a:ext uri="{0D108BD9-81ED-4DB2-BD59-A6C34878D82A}">
                    <a16:rowId xmlns:a16="http://schemas.microsoft.com/office/drawing/2014/main" val="10003"/>
                  </a:ext>
                </a:extLst>
              </a:tr>
              <a:tr h="370840">
                <a:tc>
                  <a:txBody>
                    <a:bodyPr/>
                    <a:lstStyle/>
                    <a:p>
                      <a:r>
                        <a:rPr lang="fr-CA" dirty="0" smtClean="0"/>
                        <a:t>0,50 – 0,79</a:t>
                      </a:r>
                      <a:endParaRPr lang="fr-CA" dirty="0"/>
                    </a:p>
                  </a:txBody>
                  <a:tcPr/>
                </a:tc>
                <a:tc>
                  <a:txBody>
                    <a:bodyPr/>
                    <a:lstStyle/>
                    <a:p>
                      <a:r>
                        <a:rPr lang="fr-CA" dirty="0" smtClean="0"/>
                        <a:t>Ischémie modérée</a:t>
                      </a:r>
                    </a:p>
                    <a:p>
                      <a:r>
                        <a:rPr lang="fr-CA" dirty="0" smtClean="0"/>
                        <a:t>(degré</a:t>
                      </a:r>
                      <a:r>
                        <a:rPr lang="fr-CA" baseline="0" dirty="0" smtClean="0"/>
                        <a:t> de compression à adapter)</a:t>
                      </a:r>
                      <a:endParaRPr lang="fr-CA" dirty="0"/>
                    </a:p>
                  </a:txBody>
                  <a:tcPr/>
                </a:tc>
                <a:extLst>
                  <a:ext uri="{0D108BD9-81ED-4DB2-BD59-A6C34878D82A}">
                    <a16:rowId xmlns:a16="http://schemas.microsoft.com/office/drawing/2014/main" val="10004"/>
                  </a:ext>
                </a:extLst>
              </a:tr>
              <a:tr h="370840">
                <a:tc>
                  <a:txBody>
                    <a:bodyPr/>
                    <a:lstStyle/>
                    <a:p>
                      <a:r>
                        <a:rPr lang="fr-CA" dirty="0" smtClean="0">
                          <a:solidFill>
                            <a:schemeClr val="bg1"/>
                          </a:solidFill>
                        </a:rPr>
                        <a:t>0,35-0,49</a:t>
                      </a:r>
                    </a:p>
                  </a:txBody>
                  <a:tcPr>
                    <a:solidFill>
                      <a:srgbClr val="FF0000"/>
                    </a:solidFill>
                  </a:tcPr>
                </a:tc>
                <a:tc>
                  <a:txBody>
                    <a:bodyPr/>
                    <a:lstStyle/>
                    <a:p>
                      <a:r>
                        <a:rPr lang="fr-CA" dirty="0" smtClean="0"/>
                        <a:t>Ischémie modérément grave</a:t>
                      </a:r>
                    </a:p>
                    <a:p>
                      <a:r>
                        <a:rPr lang="fr-CA" baseline="0" dirty="0" smtClean="0"/>
                        <a:t>(thérapie de compression contre-indiquée)</a:t>
                      </a:r>
                      <a:endParaRPr lang="fr-CA" dirty="0"/>
                    </a:p>
                  </a:txBody>
                  <a:tcPr/>
                </a:tc>
                <a:extLst>
                  <a:ext uri="{0D108BD9-81ED-4DB2-BD59-A6C34878D82A}">
                    <a16:rowId xmlns:a16="http://schemas.microsoft.com/office/drawing/2014/main" val="10005"/>
                  </a:ext>
                </a:extLst>
              </a:tr>
              <a:tr h="370840">
                <a:tc>
                  <a:txBody>
                    <a:bodyPr/>
                    <a:lstStyle/>
                    <a:p>
                      <a:r>
                        <a:rPr lang="fr-CA" dirty="0" smtClean="0">
                          <a:solidFill>
                            <a:schemeClr val="bg1"/>
                          </a:solidFill>
                        </a:rPr>
                        <a:t>0,20 – 0,34</a:t>
                      </a:r>
                      <a:endParaRPr lang="fr-CA" dirty="0">
                        <a:solidFill>
                          <a:schemeClr val="bg1"/>
                        </a:solidFill>
                      </a:endParaRPr>
                    </a:p>
                  </a:txBody>
                  <a:tcPr>
                    <a:solidFill>
                      <a:srgbClr val="FF0000"/>
                    </a:solidFill>
                  </a:tcPr>
                </a:tc>
                <a:tc>
                  <a:txBody>
                    <a:bodyPr/>
                    <a:lstStyle/>
                    <a:p>
                      <a:r>
                        <a:rPr lang="fr-CA" dirty="0" smtClean="0"/>
                        <a:t>Ischémie grave</a:t>
                      </a:r>
                    </a:p>
                    <a:p>
                      <a:pPr marL="0" marR="0" lvl="0" indent="0" algn="l" defTabSz="914400" rtl="0" eaLnBrk="1" fontAlgn="auto" latinLnBrk="0" hangingPunct="1">
                        <a:lnSpc>
                          <a:spcPct val="100000"/>
                        </a:lnSpc>
                        <a:spcBef>
                          <a:spcPts val="0"/>
                        </a:spcBef>
                        <a:spcAft>
                          <a:spcPts val="0"/>
                        </a:spcAft>
                        <a:buClrTx/>
                        <a:buSzTx/>
                        <a:buFontTx/>
                        <a:buNone/>
                        <a:tabLst/>
                        <a:defRPr/>
                      </a:pPr>
                      <a:r>
                        <a:rPr lang="fr-CA" baseline="0" dirty="0" smtClean="0"/>
                        <a:t>(thérapie de compression contre-indiquée)</a:t>
                      </a:r>
                      <a:endParaRPr lang="fr-CA" dirty="0" smtClean="0"/>
                    </a:p>
                  </a:txBody>
                  <a:tcPr/>
                </a:tc>
                <a:extLst>
                  <a:ext uri="{0D108BD9-81ED-4DB2-BD59-A6C34878D82A}">
                    <a16:rowId xmlns:a16="http://schemas.microsoft.com/office/drawing/2014/main" val="10006"/>
                  </a:ext>
                </a:extLst>
              </a:tr>
              <a:tr h="370840">
                <a:tc>
                  <a:txBody>
                    <a:bodyPr/>
                    <a:lstStyle/>
                    <a:p>
                      <a:r>
                        <a:rPr lang="fr-CA" dirty="0" smtClean="0">
                          <a:solidFill>
                            <a:schemeClr val="bg1"/>
                          </a:solidFill>
                        </a:rPr>
                        <a:t>&lt; 0,20</a:t>
                      </a:r>
                      <a:endParaRPr lang="fr-CA" dirty="0">
                        <a:solidFill>
                          <a:schemeClr val="bg1"/>
                        </a:solidFill>
                      </a:endParaRPr>
                    </a:p>
                  </a:txBody>
                  <a:tcPr>
                    <a:solidFill>
                      <a:srgbClr val="FF0000"/>
                    </a:solidFill>
                  </a:tcPr>
                </a:tc>
                <a:tc>
                  <a:txBody>
                    <a:bodyPr/>
                    <a:lstStyle/>
                    <a:p>
                      <a:r>
                        <a:rPr lang="fr-CA" dirty="0" smtClean="0"/>
                        <a:t>Ischémie probablement critique</a:t>
                      </a:r>
                    </a:p>
                    <a:p>
                      <a:pPr marL="0" marR="0" lvl="0" indent="0" algn="l" defTabSz="914400" rtl="0" eaLnBrk="1" fontAlgn="auto" latinLnBrk="0" hangingPunct="1">
                        <a:lnSpc>
                          <a:spcPct val="100000"/>
                        </a:lnSpc>
                        <a:spcBef>
                          <a:spcPts val="0"/>
                        </a:spcBef>
                        <a:spcAft>
                          <a:spcPts val="0"/>
                        </a:spcAft>
                        <a:buClrTx/>
                        <a:buSzTx/>
                        <a:buFontTx/>
                        <a:buNone/>
                        <a:tabLst/>
                        <a:defRPr/>
                      </a:pPr>
                      <a:r>
                        <a:rPr lang="fr-CA" baseline="0" dirty="0" smtClean="0"/>
                        <a:t>(thérapie de compression contre-indiquée)</a:t>
                      </a:r>
                      <a:endParaRPr lang="fr-CA" dirty="0" smtClean="0"/>
                    </a:p>
                  </a:txBody>
                  <a:tcPr/>
                </a:tc>
                <a:extLst>
                  <a:ext uri="{0D108BD9-81ED-4DB2-BD59-A6C34878D82A}">
                    <a16:rowId xmlns:a16="http://schemas.microsoft.com/office/drawing/2014/main" val="10007"/>
                  </a:ext>
                </a:extLst>
              </a:tr>
            </a:tbl>
          </a:graphicData>
        </a:graphic>
      </p:graphicFrame>
      <p:sp>
        <p:nvSpPr>
          <p:cNvPr id="8" name="ZoneTexte 7"/>
          <p:cNvSpPr txBox="1"/>
          <p:nvPr/>
        </p:nvSpPr>
        <p:spPr>
          <a:xfrm rot="17570232">
            <a:off x="1233942" y="4796863"/>
            <a:ext cx="2035868" cy="584775"/>
          </a:xfrm>
          <a:prstGeom prst="rect">
            <a:avLst/>
          </a:prstGeom>
          <a:solidFill>
            <a:srgbClr val="FF0000"/>
          </a:solidFill>
        </p:spPr>
        <p:txBody>
          <a:bodyPr wrap="square" rtlCol="0">
            <a:spAutoFit/>
          </a:bodyPr>
          <a:lstStyle/>
          <a:p>
            <a:r>
              <a:rPr lang="fr-CA" sz="1600" dirty="0" smtClean="0">
                <a:solidFill>
                  <a:schemeClr val="bg1"/>
                </a:solidFill>
              </a:rPr>
              <a:t>Nécessite évaluation médicale</a:t>
            </a:r>
            <a:endParaRPr lang="fr-CA" sz="1600" dirty="0">
              <a:solidFill>
                <a:schemeClr val="bg1"/>
              </a:solidFill>
            </a:endParaRPr>
          </a:p>
        </p:txBody>
      </p:sp>
    </p:spTree>
    <p:extLst>
      <p:ext uri="{BB962C8B-B14F-4D97-AF65-F5344CB8AC3E}">
        <p14:creationId xmlns:p14="http://schemas.microsoft.com/office/powerpoint/2010/main" val="14831787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Étapes exécutoires; </a:t>
            </a:r>
            <a:br>
              <a:rPr lang="fr-CA" dirty="0" smtClean="0"/>
            </a:br>
            <a:r>
              <a:rPr lang="fr-CA" dirty="0" smtClean="0"/>
              <a:t>position et environnement</a:t>
            </a:r>
            <a:endParaRPr lang="fr-CA" dirty="0"/>
          </a:p>
        </p:txBody>
      </p:sp>
      <p:sp>
        <p:nvSpPr>
          <p:cNvPr id="3" name="Espace réservé du contenu 2"/>
          <p:cNvSpPr>
            <a:spLocks noGrp="1"/>
          </p:cNvSpPr>
          <p:nvPr>
            <p:ph idx="1"/>
          </p:nvPr>
        </p:nvSpPr>
        <p:spPr>
          <a:xfrm>
            <a:off x="628649" y="1141850"/>
            <a:ext cx="7956551" cy="5207121"/>
          </a:xfrm>
          <a:ln w="28575">
            <a:solidFill>
              <a:schemeClr val="accent1"/>
            </a:solidFill>
          </a:ln>
        </p:spPr>
        <p:txBody>
          <a:bodyPr>
            <a:normAutofit fontScale="92500" lnSpcReduction="10000"/>
          </a:bodyPr>
          <a:lstStyle/>
          <a:p>
            <a:pPr marL="342900" indent="-342900">
              <a:buFont typeface="Arial" panose="020B0604020202020204" pitchFamily="34" charset="0"/>
              <a:buChar char="•"/>
            </a:pPr>
            <a:r>
              <a:rPr lang="fr-CA" dirty="0" smtClean="0"/>
              <a:t>Environnement calme et t° ambiante confortable</a:t>
            </a:r>
          </a:p>
          <a:p>
            <a:pPr marL="342900" indent="-342900">
              <a:buFont typeface="Arial" panose="020B0604020202020204" pitchFamily="34" charset="0"/>
              <a:buChar char="•"/>
            </a:pPr>
            <a:r>
              <a:rPr lang="fr-CA" dirty="0" smtClean="0"/>
              <a:t>Vessie vide</a:t>
            </a:r>
          </a:p>
          <a:p>
            <a:pPr marL="342900" indent="-342900">
              <a:buFont typeface="Arial" panose="020B0604020202020204" pitchFamily="34" charset="0"/>
              <a:buChar char="•"/>
            </a:pPr>
            <a:r>
              <a:rPr lang="fr-CA" dirty="0" smtClean="0"/>
              <a:t>Pas d’alcool, caféine ou tabac dans la dernière heure</a:t>
            </a:r>
          </a:p>
          <a:p>
            <a:pPr marL="342900" indent="-342900">
              <a:buFont typeface="Arial" panose="020B0604020202020204" pitchFamily="34" charset="0"/>
              <a:buChar char="•"/>
            </a:pPr>
            <a:endParaRPr lang="fr-CA" dirty="0" smtClean="0"/>
          </a:p>
          <a:p>
            <a:pPr marL="342900" indent="-342900">
              <a:buFont typeface="Arial" panose="020B0604020202020204" pitchFamily="34" charset="0"/>
              <a:buChar char="•"/>
            </a:pPr>
            <a:endParaRPr lang="fr-CA" dirty="0"/>
          </a:p>
          <a:p>
            <a:pPr marL="342900" indent="-342900">
              <a:buFont typeface="Arial" panose="020B0604020202020204" pitchFamily="34" charset="0"/>
              <a:buChar char="•"/>
            </a:pPr>
            <a:endParaRPr lang="fr-CA" dirty="0" smtClean="0"/>
          </a:p>
          <a:p>
            <a:pPr marL="342900" indent="-342900">
              <a:buFont typeface="Arial" panose="020B0604020202020204" pitchFamily="34" charset="0"/>
              <a:buChar char="•"/>
            </a:pPr>
            <a:endParaRPr lang="fr-CA" dirty="0" smtClean="0"/>
          </a:p>
          <a:p>
            <a:pPr marL="342900" indent="-342900">
              <a:buFont typeface="Arial" panose="020B0604020202020204" pitchFamily="34" charset="0"/>
              <a:buChar char="•"/>
            </a:pPr>
            <a:r>
              <a:rPr lang="fr-CA" dirty="0" smtClean="0"/>
              <a:t>Position </a:t>
            </a:r>
            <a:r>
              <a:rPr lang="fr-CA" dirty="0"/>
              <a:t>couchée </a:t>
            </a:r>
            <a:r>
              <a:rPr lang="fr-CA" dirty="0" smtClean="0"/>
              <a:t>(maximum; l’épaisseur de1 </a:t>
            </a:r>
            <a:r>
              <a:rPr lang="fr-CA" dirty="0"/>
              <a:t>oreiller sous la tête) avec les bras le long du corps et les jambes décroisées durant </a:t>
            </a:r>
            <a:r>
              <a:rPr lang="fr-CA" dirty="0" smtClean="0"/>
              <a:t>15 min</a:t>
            </a:r>
            <a:r>
              <a:rPr lang="fr-CA" dirty="0"/>
              <a:t>.</a:t>
            </a:r>
          </a:p>
          <a:p>
            <a:pPr marL="1028700" lvl="1" indent="-342900"/>
            <a:r>
              <a:rPr lang="fr-CA" dirty="0"/>
              <a:t>Si ne tolère pas la position couchée: incliner la tête de lit au max de 30º</a:t>
            </a:r>
          </a:p>
          <a:p>
            <a:pPr marL="1485900" lvl="2" indent="-342900"/>
            <a:r>
              <a:rPr lang="fr-CA" dirty="0">
                <a:solidFill>
                  <a:srgbClr val="FF0000"/>
                </a:solidFill>
              </a:rPr>
              <a:t>À noter sur le formulaire, car risque d’augmenter le résultat de 30 </a:t>
            </a:r>
            <a:r>
              <a:rPr lang="fr-CA" dirty="0" err="1" smtClean="0">
                <a:solidFill>
                  <a:srgbClr val="FF0000"/>
                </a:solidFill>
              </a:rPr>
              <a:t>mmHg</a:t>
            </a:r>
            <a:endParaRPr lang="fr-CA" dirty="0" smtClean="0">
              <a:solidFill>
                <a:srgbClr val="FF0000"/>
              </a:solidFill>
            </a:endParaRPr>
          </a:p>
          <a:p>
            <a:pPr marL="342900" indent="-342900">
              <a:buFont typeface="Arial" panose="020B0604020202020204" pitchFamily="34" charset="0"/>
              <a:buChar char="•"/>
            </a:pPr>
            <a:r>
              <a:rPr lang="fr-CA" dirty="0" smtClean="0">
                <a:solidFill>
                  <a:schemeClr val="tx1"/>
                </a:solidFill>
              </a:rPr>
              <a:t>Enlever le système de compression s’il y a lieu</a:t>
            </a:r>
            <a:endParaRPr lang="fr-CA" dirty="0">
              <a:solidFill>
                <a:schemeClr val="tx1"/>
              </a:solidFill>
            </a:endParaRPr>
          </a:p>
          <a:p>
            <a:pPr marL="342900" indent="-342900">
              <a:buFont typeface="Arial" panose="020B0604020202020204" pitchFamily="34" charset="0"/>
              <a:buChar char="•"/>
            </a:pPr>
            <a:endParaRPr lang="fr-CA" dirty="0" smtClean="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9</a:t>
            </a:fld>
            <a:endParaRPr lang="fr-CA"/>
          </a:p>
        </p:txBody>
      </p:sp>
      <p:sp>
        <p:nvSpPr>
          <p:cNvPr id="5" name="ZoneTexte 4"/>
          <p:cNvSpPr txBox="1"/>
          <p:nvPr/>
        </p:nvSpPr>
        <p:spPr>
          <a:xfrm>
            <a:off x="1095634" y="2271373"/>
            <a:ext cx="4596130" cy="1477328"/>
          </a:xfrm>
          <a:prstGeom prst="rect">
            <a:avLst/>
          </a:prstGeom>
          <a:solidFill>
            <a:schemeClr val="accent1">
              <a:lumMod val="20000"/>
              <a:lumOff val="80000"/>
            </a:schemeClr>
          </a:solidFill>
          <a:ln w="38100">
            <a:solidFill>
              <a:schemeClr val="accent1"/>
            </a:solidFill>
          </a:ln>
        </p:spPr>
        <p:txBody>
          <a:bodyPr wrap="none" rtlCol="0">
            <a:spAutoFit/>
          </a:bodyPr>
          <a:lstStyle/>
          <a:p>
            <a:r>
              <a:rPr lang="fr-CA" b="1" dirty="0" smtClean="0"/>
              <a:t>Effets en </a:t>
            </a:r>
            <a:r>
              <a:rPr lang="fr-CA" b="1" dirty="0" err="1" smtClean="0"/>
              <a:t>mmHg</a:t>
            </a:r>
            <a:r>
              <a:rPr lang="fr-CA" b="1" dirty="0" smtClean="0"/>
              <a:t> sur pression systolique</a:t>
            </a:r>
          </a:p>
          <a:p>
            <a:r>
              <a:rPr lang="fr-CA" dirty="0" smtClean="0"/>
              <a:t>Vient de fumer: +6</a:t>
            </a:r>
          </a:p>
          <a:p>
            <a:r>
              <a:rPr lang="fr-CA" dirty="0" smtClean="0"/>
              <a:t>Vient de boire du café: +11</a:t>
            </a:r>
          </a:p>
          <a:p>
            <a:r>
              <a:rPr lang="fr-CA" dirty="0" smtClean="0"/>
              <a:t>Vessie distendue( envie d’uriner): +15</a:t>
            </a:r>
          </a:p>
          <a:p>
            <a:r>
              <a:rPr lang="fr-CA" dirty="0" smtClean="0"/>
              <a:t>Mesure prise en parlant: +7</a:t>
            </a:r>
            <a:endParaRPr lang="fr-CA" dirty="0"/>
          </a:p>
        </p:txBody>
      </p:sp>
    </p:spTree>
    <p:extLst>
      <p:ext uri="{BB962C8B-B14F-4D97-AF65-F5344CB8AC3E}">
        <p14:creationId xmlns:p14="http://schemas.microsoft.com/office/powerpoint/2010/main" val="222565418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Titre et contenu">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1031</TotalTime>
  <Words>1152</Words>
  <Application>Microsoft Office PowerPoint</Application>
  <PresentationFormat>Affichage à l'écran (4:3)</PresentationFormat>
  <Paragraphs>190</Paragraphs>
  <Slides>17</Slides>
  <Notes>1</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17</vt:i4>
      </vt:variant>
    </vt:vector>
  </HeadingPairs>
  <TitlesOfParts>
    <vt:vector size="23" baseType="lpstr">
      <vt:lpstr>MS PMincho</vt:lpstr>
      <vt:lpstr>Arial</vt:lpstr>
      <vt:lpstr>Calibri</vt:lpstr>
      <vt:lpstr>Gadugi</vt:lpstr>
      <vt:lpstr>Wingdings</vt:lpstr>
      <vt:lpstr>Titre et contenu</vt:lpstr>
      <vt:lpstr>Mesure de l’indice de pression systolique cheville-bras (IPSCB)</vt:lpstr>
      <vt:lpstr>Définition</vt:lpstr>
      <vt:lpstr>Pourquoi une évaluation certificative?</vt:lpstr>
      <vt:lpstr>Objectifs </vt:lpstr>
      <vt:lpstr>Indications / Contre-indications</vt:lpstr>
      <vt:lpstr>Champ d’exercice et les activités réservés des infirmières et infirmiers (OIIQ 2016)</vt:lpstr>
      <vt:lpstr>Procédures, calculs de l’IPSCB </vt:lpstr>
      <vt:lpstr>Interprétation des résultats</vt:lpstr>
      <vt:lpstr>Étapes exécutoires;  position et environnement</vt:lpstr>
      <vt:lpstr>Choix de sonde</vt:lpstr>
      <vt:lpstr>Choix du brassard</vt:lpstr>
      <vt:lpstr>Matériel propre et fonctionnel/ plaie à protéger</vt:lpstr>
      <vt:lpstr>Prise de pression systolique brachiale</vt:lpstr>
      <vt:lpstr>Prises de la pression systolique des chevilles</vt:lpstr>
      <vt:lpstr>Formulaire de l’IPSCB</vt:lpstr>
      <vt:lpstr>Présentation PowerPoint</vt:lpstr>
      <vt:lpstr>Références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Morin Caroline</dc:creator>
  <cp:lastModifiedBy>Mélissa Coutu</cp:lastModifiedBy>
  <cp:revision>93</cp:revision>
  <cp:lastPrinted>2019-02-06T15:55:30Z</cp:lastPrinted>
  <dcterms:created xsi:type="dcterms:W3CDTF">2015-08-07T15:05:58Z</dcterms:created>
  <dcterms:modified xsi:type="dcterms:W3CDTF">2019-04-04T18:55:42Z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