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2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3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5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6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7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8"/>
  </p:notesMasterIdLst>
  <p:sldIdLst>
    <p:sldId id="261" r:id="rId5"/>
    <p:sldId id="283" r:id="rId6"/>
    <p:sldId id="282" r:id="rId7"/>
    <p:sldId id="262" r:id="rId8"/>
    <p:sldId id="264" r:id="rId9"/>
    <p:sldId id="280" r:id="rId10"/>
    <p:sldId id="263" r:id="rId11"/>
    <p:sldId id="267" r:id="rId12"/>
    <p:sldId id="270" r:id="rId13"/>
    <p:sldId id="284" r:id="rId14"/>
    <p:sldId id="281" r:id="rId15"/>
    <p:sldId id="266" r:id="rId16"/>
    <p:sldId id="265" r:id="rId17"/>
    <p:sldId id="269" r:id="rId18"/>
    <p:sldId id="268" r:id="rId19"/>
    <p:sldId id="271" r:id="rId20"/>
    <p:sldId id="272" r:id="rId21"/>
    <p:sldId id="273" r:id="rId22"/>
    <p:sldId id="274" r:id="rId23"/>
    <p:sldId id="275" r:id="rId24"/>
    <p:sldId id="277" r:id="rId25"/>
    <p:sldId id="276" r:id="rId26"/>
    <p:sldId id="278" r:id="rId2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E0EF"/>
    <a:srgbClr val="FFDEDC"/>
    <a:srgbClr val="003C85"/>
    <a:srgbClr val="0167BC"/>
    <a:srgbClr val="454545"/>
    <a:srgbClr val="464646"/>
    <a:srgbClr val="383838"/>
    <a:srgbClr val="99DFD5"/>
    <a:srgbClr val="0081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3" autoAdjust="0"/>
    <p:restoredTop sz="95349" autoAdjust="0"/>
  </p:normalViewPr>
  <p:slideViewPr>
    <p:cSldViewPr snapToGrid="0">
      <p:cViewPr varScale="1">
        <p:scale>
          <a:sx n="76" d="100"/>
          <a:sy n="76" d="100"/>
        </p:scale>
        <p:origin x="29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érie Emond  (CISSSMO16 APPR)" userId="S::valerie.appr.emond.cisssmo16@ssss.gouv.qc.ca::c4f19fac-9937-493c-80ed-1fa2940c0a9a" providerId="AD" clId="Web-{0293E985-F9EC-4084-F1C9-3D6F60FF09E3}"/>
    <pc:docChg chg="mod">
      <pc:chgData name="Valérie Emond  (CISSSMO16 APPR)" userId="S::valerie.appr.emond.cisssmo16@ssss.gouv.qc.ca::c4f19fac-9937-493c-80ed-1fa2940c0a9a" providerId="AD" clId="Web-{0293E985-F9EC-4084-F1C9-3D6F60FF09E3}" dt="2023-05-23T19:00:42.531" v="0" actId="33475"/>
      <pc:docMkLst>
        <pc:docMk/>
      </pc:docMkLst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578566130161284"/>
          <c:y val="7.2656245530496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Âges</c:v>
                </c:pt>
              </c:strCache>
            </c:strRef>
          </c:tx>
          <c:dPt>
            <c:idx val="0"/>
            <c:bubble3D val="0"/>
            <c:spPr>
              <a:solidFill>
                <a:srgbClr val="BFE0E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F02E-406F-A19E-78E01784A56F}"/>
              </c:ext>
            </c:extLst>
          </c:dPt>
          <c:dPt>
            <c:idx val="1"/>
            <c:bubble3D val="0"/>
            <c:spPr>
              <a:solidFill>
                <a:srgbClr val="FFDEDC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02E-406F-A19E-78E01784A56F}"/>
              </c:ext>
            </c:extLst>
          </c:dPt>
          <c:dPt>
            <c:idx val="2"/>
            <c:bubble3D val="0"/>
            <c:spPr>
              <a:solidFill>
                <a:srgbClr val="99DFD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F02E-406F-A19E-78E01784A56F}"/>
              </c:ext>
            </c:extLst>
          </c:dPt>
          <c:dPt>
            <c:idx val="3"/>
            <c:bubble3D val="0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02E-406F-A19E-78E01784A56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Feuil1!$A$2:$A$5</c:f>
              <c:strCache>
                <c:ptCount val="4"/>
                <c:pt idx="0">
                  <c:v>18-25 ans</c:v>
                </c:pt>
                <c:pt idx="1">
                  <c:v>26-35 ans</c:v>
                </c:pt>
                <c:pt idx="2">
                  <c:v>50-64 ans</c:v>
                </c:pt>
                <c:pt idx="3">
                  <c:v>Autres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30</c:v>
                </c:pt>
                <c:pt idx="1">
                  <c:v>25</c:v>
                </c:pt>
                <c:pt idx="2">
                  <c:v>23</c:v>
                </c:pt>
                <c:pt idx="3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2E-406F-A19E-78E01784A56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Sexe</c:v>
                </c:pt>
              </c:strCache>
            </c:strRef>
          </c:tx>
          <c:spPr>
            <a:solidFill>
              <a:srgbClr val="BFE0EF"/>
            </a:solidFill>
          </c:spPr>
          <c:dPt>
            <c:idx val="0"/>
            <c:bubble3D val="0"/>
            <c:spPr>
              <a:solidFill>
                <a:srgbClr val="FFDEDC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D6E5-4AA5-941F-358E6179F6AE}"/>
              </c:ext>
            </c:extLst>
          </c:dPt>
          <c:dPt>
            <c:idx val="1"/>
            <c:bubble3D val="0"/>
            <c:spPr>
              <a:solidFill>
                <a:srgbClr val="BFE0E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6E5-4AA5-941F-358E6179F6AE}"/>
              </c:ext>
            </c:extLst>
          </c:dPt>
          <c:cat>
            <c:strRef>
              <c:f>Feuil1!$A$2:$A$5</c:f>
              <c:strCache>
                <c:ptCount val="2"/>
                <c:pt idx="0">
                  <c:v>Femme</c:v>
                </c:pt>
                <c:pt idx="1">
                  <c:v>Homme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E5-4AA5-941F-358E6179F6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B1CB4F-AB3E-48CC-88CA-45BF80BFE0AC}" type="doc">
      <dgm:prSet loTypeId="urn:microsoft.com/office/officeart/2017/3/layout/DropPinTimeline" loCatId="timelin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fr-CA"/>
        </a:p>
      </dgm:t>
    </dgm:pt>
    <dgm:pt modelId="{669E7B6C-618B-454F-AAB0-0CF2524BB9E1}">
      <dgm:prSet phldrT="[Texte]" phldr="0"/>
      <dgm:spPr/>
      <dgm:t>
        <a:bodyPr/>
        <a:lstStyle/>
        <a:p>
          <a:pPr>
            <a:defRPr b="1"/>
          </a:pPr>
          <a:r>
            <a:rPr lang="fr-CA" dirty="0">
              <a:latin typeface="Arial" panose="020B0604020202020204" pitchFamily="34" charset="0"/>
              <a:cs typeface="Arial" panose="020B0604020202020204" pitchFamily="34" charset="0"/>
            </a:rPr>
            <a:t>Début 2000</a:t>
          </a:r>
        </a:p>
      </dgm:t>
    </dgm:pt>
    <dgm:pt modelId="{57DDB473-1AC8-4AC5-BEFA-04777C47FFFD}" type="parTrans" cxnId="{BCA8F1E4-1551-4373-ABE8-5E7FA23FA9B2}">
      <dgm:prSet/>
      <dgm:spPr/>
      <dgm:t>
        <a:bodyPr/>
        <a:lstStyle/>
        <a:p>
          <a:endParaRPr lang="fr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5596D45-AB09-4CA8-9770-4BA14134B173}" type="sibTrans" cxnId="{BCA8F1E4-1551-4373-ABE8-5E7FA23FA9B2}">
      <dgm:prSet/>
      <dgm:spPr/>
      <dgm:t>
        <a:bodyPr/>
        <a:lstStyle/>
        <a:p>
          <a:endParaRPr lang="fr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ECB2040-5CD3-465C-A5CB-2455D0372399}">
      <dgm:prSet phldrT="[Texte]" phldr="0"/>
      <dgm:spPr/>
      <dgm:t>
        <a:bodyPr/>
        <a:lstStyle/>
        <a:p>
          <a:r>
            <a:rPr lang="fr-CA" b="1" dirty="0">
              <a:latin typeface="Arial" panose="020B0604020202020204" pitchFamily="34" charset="0"/>
              <a:cs typeface="Arial" panose="020B0604020202020204" pitchFamily="34" charset="0"/>
            </a:rPr>
            <a:t>La clientèle désaffiliée n’a pas de service </a:t>
          </a:r>
        </a:p>
        <a:p>
          <a:r>
            <a:rPr lang="fr-CA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Besoin nommé par Pacte de rue</a:t>
          </a:r>
        </a:p>
      </dgm:t>
    </dgm:pt>
    <dgm:pt modelId="{E507E52A-85CD-4EB1-9C19-66C126EB1C97}" type="parTrans" cxnId="{6FFC53FC-37AE-43A9-8095-DDC791D37036}">
      <dgm:prSet/>
      <dgm:spPr/>
      <dgm:t>
        <a:bodyPr/>
        <a:lstStyle/>
        <a:p>
          <a:endParaRPr lang="fr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903A24B-D885-4EEF-BEAD-50A98925BA9B}" type="sibTrans" cxnId="{6FFC53FC-37AE-43A9-8095-DDC791D37036}">
      <dgm:prSet/>
      <dgm:spPr/>
      <dgm:t>
        <a:bodyPr/>
        <a:lstStyle/>
        <a:p>
          <a:endParaRPr lang="fr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1920E70-19F6-4D29-AC4B-1728C07B7893}">
      <dgm:prSet phldrT="[Texte]" phldr="0"/>
      <dgm:spPr/>
      <dgm:t>
        <a:bodyPr/>
        <a:lstStyle/>
        <a:p>
          <a:pPr>
            <a:defRPr b="1"/>
          </a:pPr>
          <a:r>
            <a:rPr lang="fr-CA" dirty="0">
              <a:latin typeface="Arial" panose="020B0604020202020204" pitchFamily="34" charset="0"/>
              <a:cs typeface="Arial" panose="020B0604020202020204" pitchFamily="34" charset="0"/>
            </a:rPr>
            <a:t>2017-2022</a:t>
          </a:r>
        </a:p>
      </dgm:t>
    </dgm:pt>
    <dgm:pt modelId="{8183D143-554F-45A1-B063-B9B4A8DAE181}" type="parTrans" cxnId="{6D0BC217-A3B0-4894-A38D-81C53234BA11}">
      <dgm:prSet/>
      <dgm:spPr/>
      <dgm:t>
        <a:bodyPr/>
        <a:lstStyle/>
        <a:p>
          <a:endParaRPr lang="fr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B390CEF-EAE1-4F1A-886E-BF708BA437BD}" type="sibTrans" cxnId="{6D0BC217-A3B0-4894-A38D-81C53234BA11}">
      <dgm:prSet/>
      <dgm:spPr/>
      <dgm:t>
        <a:bodyPr/>
        <a:lstStyle/>
        <a:p>
          <a:endParaRPr lang="fr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F1CBCE7-9470-4D23-9F5F-465EBF6367C8}">
      <dgm:prSet phldrT="[Texte]" phldr="0"/>
      <dgm:spPr/>
      <dgm:t>
        <a:bodyPr/>
        <a:lstStyle/>
        <a:p>
          <a:r>
            <a:rPr lang="fr-CA" b="1" dirty="0">
              <a:latin typeface="Arial" panose="020B0604020202020204" pitchFamily="34" charset="0"/>
              <a:cs typeface="Arial" panose="020B0604020202020204" pitchFamily="34" charset="0"/>
            </a:rPr>
            <a:t>Planification et mise en place de la clinique</a:t>
          </a:r>
        </a:p>
        <a:p>
          <a:r>
            <a:rPr lang="fr-CA" dirty="0">
              <a:latin typeface="Arial" panose="020B0604020202020204" pitchFamily="34" charset="0"/>
              <a:cs typeface="Arial" panose="020B0604020202020204" pitchFamily="34" charset="0"/>
            </a:rPr>
            <a:t>Soutien de Patricia Rousseau (DSMREU)</a:t>
          </a:r>
        </a:p>
      </dgm:t>
    </dgm:pt>
    <dgm:pt modelId="{19C01AEF-317E-4D27-8F49-19813CC0EB76}" type="parTrans" cxnId="{78FAEA30-F424-4491-9A22-9BDAE980E0BD}">
      <dgm:prSet/>
      <dgm:spPr/>
      <dgm:t>
        <a:bodyPr/>
        <a:lstStyle/>
        <a:p>
          <a:endParaRPr lang="fr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83DB43E-C094-46D2-B1F6-074842FDA362}" type="sibTrans" cxnId="{78FAEA30-F424-4491-9A22-9BDAE980E0BD}">
      <dgm:prSet/>
      <dgm:spPr/>
      <dgm:t>
        <a:bodyPr/>
        <a:lstStyle/>
        <a:p>
          <a:endParaRPr lang="fr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EA2BAC-A025-44E5-B8FE-B7BA17E8E0A6}">
      <dgm:prSet phldrT="[Texte]" phldr="0"/>
      <dgm:spPr/>
      <dgm:t>
        <a:bodyPr/>
        <a:lstStyle/>
        <a:p>
          <a:pPr>
            <a:defRPr b="1"/>
          </a:pPr>
          <a:r>
            <a:rPr lang="fr-CA" dirty="0">
              <a:latin typeface="Arial" panose="020B0604020202020204" pitchFamily="34" charset="0"/>
              <a:cs typeface="Arial" panose="020B0604020202020204" pitchFamily="34" charset="0"/>
            </a:rPr>
            <a:t>2017</a:t>
          </a:r>
        </a:p>
      </dgm:t>
    </dgm:pt>
    <dgm:pt modelId="{8B2A1192-277C-46E5-96C7-6F29E7DAE59D}" type="sibTrans" cxnId="{4B77429C-7EC9-4843-A9C4-D8491355B169}">
      <dgm:prSet/>
      <dgm:spPr/>
      <dgm:t>
        <a:bodyPr/>
        <a:lstStyle/>
        <a:p>
          <a:endParaRPr lang="fr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BDCC9D1-66A6-454F-B59E-3B2AD3A787B8}" type="parTrans" cxnId="{4B77429C-7EC9-4843-A9C4-D8491355B169}">
      <dgm:prSet/>
      <dgm:spPr/>
      <dgm:t>
        <a:bodyPr/>
        <a:lstStyle/>
        <a:p>
          <a:endParaRPr lang="fr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43225C5-E832-432A-874E-866ABA7E2260}">
      <dgm:prSet phldrT="[Texte]" phldr="0"/>
      <dgm:spPr/>
      <dgm:t>
        <a:bodyPr/>
        <a:lstStyle/>
        <a:p>
          <a:r>
            <a:rPr lang="fr-CA" b="1" dirty="0">
              <a:latin typeface="Arial" panose="020B0604020202020204" pitchFamily="34" charset="0"/>
              <a:cs typeface="Arial" panose="020B0604020202020204" pitchFamily="34" charset="0"/>
            </a:rPr>
            <a:t>Première rencontre milieu communautaire et DPSMD</a:t>
          </a:r>
        </a:p>
      </dgm:t>
    </dgm:pt>
    <dgm:pt modelId="{8A0DC81D-1B9D-4A2A-B0A7-06C2BCFF5864}" type="sibTrans" cxnId="{EEFFB634-6917-4979-B97C-15FF5A7519BC}">
      <dgm:prSet/>
      <dgm:spPr/>
      <dgm:t>
        <a:bodyPr/>
        <a:lstStyle/>
        <a:p>
          <a:endParaRPr lang="fr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89CE3C9-150E-4B21-8593-040BA64AE501}" type="parTrans" cxnId="{EEFFB634-6917-4979-B97C-15FF5A7519BC}">
      <dgm:prSet/>
      <dgm:spPr/>
      <dgm:t>
        <a:bodyPr/>
        <a:lstStyle/>
        <a:p>
          <a:endParaRPr lang="fr-CA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C93624-48F8-4772-84E0-32EEAAC12C57}" type="pres">
      <dgm:prSet presAssocID="{06B1CB4F-AB3E-48CC-88CA-45BF80BFE0AC}" presName="root" presStyleCnt="0">
        <dgm:presLayoutVars>
          <dgm:chMax/>
          <dgm:chPref/>
          <dgm:animLvl val="lvl"/>
        </dgm:presLayoutVars>
      </dgm:prSet>
      <dgm:spPr/>
    </dgm:pt>
    <dgm:pt modelId="{85E196C6-5DE1-4238-8741-894B1DF58BD9}" type="pres">
      <dgm:prSet presAssocID="{06B1CB4F-AB3E-48CC-88CA-45BF80BFE0AC}" presName="divider" presStyleLbl="fgAcc1" presStyleIdx="0" presStyleCnt="4"/>
      <dgm:spPr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triangle" w="lg" len="lg"/>
        </a:ln>
        <a:effectLst/>
      </dgm:spPr>
    </dgm:pt>
    <dgm:pt modelId="{7180D6F6-A08D-417F-B14C-0E27695DD8FA}" type="pres">
      <dgm:prSet presAssocID="{06B1CB4F-AB3E-48CC-88CA-45BF80BFE0AC}" presName="nodes" presStyleCnt="0">
        <dgm:presLayoutVars>
          <dgm:chMax/>
          <dgm:chPref/>
          <dgm:animLvl val="lvl"/>
        </dgm:presLayoutVars>
      </dgm:prSet>
      <dgm:spPr/>
    </dgm:pt>
    <dgm:pt modelId="{2428D210-9EC9-40D4-8A02-2719896CF669}" type="pres">
      <dgm:prSet presAssocID="{669E7B6C-618B-454F-AAB0-0CF2524BB9E1}" presName="composite" presStyleCnt="0"/>
      <dgm:spPr/>
    </dgm:pt>
    <dgm:pt modelId="{788D02CE-1497-455C-A39E-4C7B05BC59EA}" type="pres">
      <dgm:prSet presAssocID="{669E7B6C-618B-454F-AAB0-0CF2524BB9E1}" presName="ConnectorPoint" presStyleLbl="lnNode1" presStyleIdx="0" presStyleCnt="3"/>
      <dgm:spPr>
        <a:solidFill>
          <a:schemeClr val="dk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C4D7F3B3-8F12-4CD6-A30C-5329A483E878}" type="pres">
      <dgm:prSet presAssocID="{669E7B6C-618B-454F-AAB0-0CF2524BB9E1}" presName="DropPinPlaceHolder" presStyleCnt="0"/>
      <dgm:spPr/>
    </dgm:pt>
    <dgm:pt modelId="{B1F848A6-A361-4FA1-8887-3D524EDCFD94}" type="pres">
      <dgm:prSet presAssocID="{669E7B6C-618B-454F-AAB0-0CF2524BB9E1}" presName="DropPin" presStyleLbl="alignNode1" presStyleIdx="0" presStyleCnt="3"/>
      <dgm:spPr/>
    </dgm:pt>
    <dgm:pt modelId="{C2BBD536-086E-46B4-9BD6-A0D2F483A974}" type="pres">
      <dgm:prSet presAssocID="{669E7B6C-618B-454F-AAB0-0CF2524BB9E1}" presName="Ellipse" presStyleLbl="fgAcc1" presStyleIdx="1" presStyleCnt="4"/>
      <dgm:spPr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BBDE52FF-82CB-4D70-A7D4-A659A9B089BB}" type="pres">
      <dgm:prSet presAssocID="{669E7B6C-618B-454F-AAB0-0CF2524BB9E1}" presName="L2TextContainer" presStyleLbl="revTx" presStyleIdx="0" presStyleCnt="6">
        <dgm:presLayoutVars>
          <dgm:bulletEnabled val="1"/>
        </dgm:presLayoutVars>
      </dgm:prSet>
      <dgm:spPr/>
    </dgm:pt>
    <dgm:pt modelId="{2A623C2B-14B5-41DD-9586-148F0B45A7B0}" type="pres">
      <dgm:prSet presAssocID="{669E7B6C-618B-454F-AAB0-0CF2524BB9E1}" presName="L1TextContainer" presStyleLbl="revTx" presStyleIdx="1" presStyleCnt="6">
        <dgm:presLayoutVars>
          <dgm:chMax val="1"/>
          <dgm:chPref val="1"/>
          <dgm:bulletEnabled val="1"/>
        </dgm:presLayoutVars>
      </dgm:prSet>
      <dgm:spPr/>
    </dgm:pt>
    <dgm:pt modelId="{6BC13C11-0DC1-491C-86F1-BF02E1F8B2BB}" type="pres">
      <dgm:prSet presAssocID="{669E7B6C-618B-454F-AAB0-0CF2524BB9E1}" presName="ConnectLine" presStyleLbl="sibTrans1D1" presStyleIdx="0" presStyleCnt="3"/>
      <dgm:spPr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0B9B71BB-04D4-4D26-97F1-E8CFA6E1BF3F}" type="pres">
      <dgm:prSet presAssocID="{669E7B6C-618B-454F-AAB0-0CF2524BB9E1}" presName="EmptyPlaceHolder" presStyleCnt="0"/>
      <dgm:spPr/>
    </dgm:pt>
    <dgm:pt modelId="{C582CD34-C828-4095-9498-839AFBCC01FC}" type="pres">
      <dgm:prSet presAssocID="{A5596D45-AB09-4CA8-9770-4BA14134B173}" presName="spaceBetweenRectangles" presStyleCnt="0"/>
      <dgm:spPr/>
    </dgm:pt>
    <dgm:pt modelId="{BB6D9ACA-5730-4681-A500-2A634B5479CE}" type="pres">
      <dgm:prSet presAssocID="{5CEA2BAC-A025-44E5-B8FE-B7BA17E8E0A6}" presName="composite" presStyleCnt="0"/>
      <dgm:spPr/>
    </dgm:pt>
    <dgm:pt modelId="{68928837-B15F-418E-A6C8-8261C0501CFE}" type="pres">
      <dgm:prSet presAssocID="{5CEA2BAC-A025-44E5-B8FE-B7BA17E8E0A6}" presName="ConnectorPoint" presStyleLbl="lnNode1" presStyleIdx="1" presStyleCnt="3"/>
      <dgm:spPr>
        <a:solidFill>
          <a:schemeClr val="dk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F3B69D31-1610-4B83-AA78-6A11FA641023}" type="pres">
      <dgm:prSet presAssocID="{5CEA2BAC-A025-44E5-B8FE-B7BA17E8E0A6}" presName="DropPinPlaceHolder" presStyleCnt="0"/>
      <dgm:spPr/>
    </dgm:pt>
    <dgm:pt modelId="{D8909962-BD90-42D8-9F5A-7059FCD29E4C}" type="pres">
      <dgm:prSet presAssocID="{5CEA2BAC-A025-44E5-B8FE-B7BA17E8E0A6}" presName="DropPin" presStyleLbl="alignNode1" presStyleIdx="1" presStyleCnt="3"/>
      <dgm:spPr/>
    </dgm:pt>
    <dgm:pt modelId="{EF5AA230-B0B6-44BA-8452-4DF8495AA9CD}" type="pres">
      <dgm:prSet presAssocID="{5CEA2BAC-A025-44E5-B8FE-B7BA17E8E0A6}" presName="Ellipse" presStyleLbl="fgAcc1" presStyleIdx="2" presStyleCnt="4"/>
      <dgm:spPr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BF9563DE-BB40-4B26-928B-3B7005A8B8B0}" type="pres">
      <dgm:prSet presAssocID="{5CEA2BAC-A025-44E5-B8FE-B7BA17E8E0A6}" presName="L2TextContainer" presStyleLbl="revTx" presStyleIdx="2" presStyleCnt="6">
        <dgm:presLayoutVars>
          <dgm:bulletEnabled val="1"/>
        </dgm:presLayoutVars>
      </dgm:prSet>
      <dgm:spPr/>
    </dgm:pt>
    <dgm:pt modelId="{790DDCCF-27FC-4EC1-B2BE-A22A7B87378B}" type="pres">
      <dgm:prSet presAssocID="{5CEA2BAC-A025-44E5-B8FE-B7BA17E8E0A6}" presName="L1TextContainer" presStyleLbl="revTx" presStyleIdx="3" presStyleCnt="6">
        <dgm:presLayoutVars>
          <dgm:chMax val="1"/>
          <dgm:chPref val="1"/>
          <dgm:bulletEnabled val="1"/>
        </dgm:presLayoutVars>
      </dgm:prSet>
      <dgm:spPr/>
    </dgm:pt>
    <dgm:pt modelId="{CE61ED8D-F608-4F5F-B688-7E703A625BBE}" type="pres">
      <dgm:prSet presAssocID="{5CEA2BAC-A025-44E5-B8FE-B7BA17E8E0A6}" presName="ConnectLine" presStyleLbl="sibTrans1D1" presStyleIdx="1" presStyleCnt="3"/>
      <dgm:spPr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E7BEDF03-1F19-4F3B-BA6D-881D3E9A49D9}" type="pres">
      <dgm:prSet presAssocID="{5CEA2BAC-A025-44E5-B8FE-B7BA17E8E0A6}" presName="EmptyPlaceHolder" presStyleCnt="0"/>
      <dgm:spPr/>
    </dgm:pt>
    <dgm:pt modelId="{F74B5A67-497B-4C6F-BE36-83F939F832F9}" type="pres">
      <dgm:prSet presAssocID="{8B2A1192-277C-46E5-96C7-6F29E7DAE59D}" presName="spaceBetweenRectangles" presStyleCnt="0"/>
      <dgm:spPr/>
    </dgm:pt>
    <dgm:pt modelId="{77DF702E-19F0-400A-87A9-1BBF51CA03DD}" type="pres">
      <dgm:prSet presAssocID="{61920E70-19F6-4D29-AC4B-1728C07B7893}" presName="composite" presStyleCnt="0"/>
      <dgm:spPr/>
    </dgm:pt>
    <dgm:pt modelId="{35231CE6-5EFE-4843-8EFF-7B3C84EAE19E}" type="pres">
      <dgm:prSet presAssocID="{61920E70-19F6-4D29-AC4B-1728C07B7893}" presName="ConnectorPoint" presStyleLbl="lnNode1" presStyleIdx="2" presStyleCnt="3"/>
      <dgm:spPr>
        <a:solidFill>
          <a:schemeClr val="dk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FF00C357-4DB2-43E6-A497-DB6DD6B06EE1}" type="pres">
      <dgm:prSet presAssocID="{61920E70-19F6-4D29-AC4B-1728C07B7893}" presName="DropPinPlaceHolder" presStyleCnt="0"/>
      <dgm:spPr/>
    </dgm:pt>
    <dgm:pt modelId="{F706D2E6-90BE-46E7-ADC2-B1CAC1ADEB2E}" type="pres">
      <dgm:prSet presAssocID="{61920E70-19F6-4D29-AC4B-1728C07B7893}" presName="DropPin" presStyleLbl="alignNode1" presStyleIdx="2" presStyleCnt="3"/>
      <dgm:spPr/>
    </dgm:pt>
    <dgm:pt modelId="{48329D77-6E2C-4ADC-94BD-B48DCDE1D745}" type="pres">
      <dgm:prSet presAssocID="{61920E70-19F6-4D29-AC4B-1728C07B7893}" presName="Ellipse" presStyleLbl="fgAcc1" presStyleIdx="3" presStyleCnt="4"/>
      <dgm:spPr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FE33BD58-F6C5-4186-9437-10A4A23C2DD3}" type="pres">
      <dgm:prSet presAssocID="{61920E70-19F6-4D29-AC4B-1728C07B7893}" presName="L2TextContainer" presStyleLbl="revTx" presStyleIdx="4" presStyleCnt="6">
        <dgm:presLayoutVars>
          <dgm:bulletEnabled val="1"/>
        </dgm:presLayoutVars>
      </dgm:prSet>
      <dgm:spPr/>
    </dgm:pt>
    <dgm:pt modelId="{CE932A31-8E42-4B74-9A87-F315CF7AFBE2}" type="pres">
      <dgm:prSet presAssocID="{61920E70-19F6-4D29-AC4B-1728C07B7893}" presName="L1TextContainer" presStyleLbl="revTx" presStyleIdx="5" presStyleCnt="6">
        <dgm:presLayoutVars>
          <dgm:chMax val="1"/>
          <dgm:chPref val="1"/>
          <dgm:bulletEnabled val="1"/>
        </dgm:presLayoutVars>
      </dgm:prSet>
      <dgm:spPr/>
    </dgm:pt>
    <dgm:pt modelId="{2FACA4A4-02D8-406C-B573-ADB89C243D3E}" type="pres">
      <dgm:prSet presAssocID="{61920E70-19F6-4D29-AC4B-1728C07B7893}" presName="ConnectLine" presStyleLbl="sibTrans1D1" presStyleIdx="2" presStyleCnt="3"/>
      <dgm:spPr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495881AD-6DDC-42E4-8A7B-50AA2BA5A4A5}" type="pres">
      <dgm:prSet presAssocID="{61920E70-19F6-4D29-AC4B-1728C07B7893}" presName="EmptyPlaceHolder" presStyleCnt="0"/>
      <dgm:spPr/>
    </dgm:pt>
  </dgm:ptLst>
  <dgm:cxnLst>
    <dgm:cxn modelId="{C0952F04-9065-40D2-A2F5-0866F904004F}" type="presOf" srcId="{D43225C5-E832-432A-874E-866ABA7E2260}" destId="{BF9563DE-BB40-4B26-928B-3B7005A8B8B0}" srcOrd="0" destOrd="0" presId="urn:microsoft.com/office/officeart/2017/3/layout/DropPinTimeline"/>
    <dgm:cxn modelId="{DF459E11-ECEF-432E-94EE-2F8E3080ACF8}" type="presOf" srcId="{06B1CB4F-AB3E-48CC-88CA-45BF80BFE0AC}" destId="{B6C93624-48F8-4772-84E0-32EEAAC12C57}" srcOrd="0" destOrd="0" presId="urn:microsoft.com/office/officeart/2017/3/layout/DropPinTimeline"/>
    <dgm:cxn modelId="{6D0BC217-A3B0-4894-A38D-81C53234BA11}" srcId="{06B1CB4F-AB3E-48CC-88CA-45BF80BFE0AC}" destId="{61920E70-19F6-4D29-AC4B-1728C07B7893}" srcOrd="2" destOrd="0" parTransId="{8183D143-554F-45A1-B063-B9B4A8DAE181}" sibTransId="{2B390CEF-EAE1-4F1A-886E-BF708BA437BD}"/>
    <dgm:cxn modelId="{78FAEA30-F424-4491-9A22-9BDAE980E0BD}" srcId="{61920E70-19F6-4D29-AC4B-1728C07B7893}" destId="{CF1CBCE7-9470-4D23-9F5F-465EBF6367C8}" srcOrd="0" destOrd="0" parTransId="{19C01AEF-317E-4D27-8F49-19813CC0EB76}" sibTransId="{283DB43E-C094-46D2-B1F6-074842FDA362}"/>
    <dgm:cxn modelId="{EEFFB634-6917-4979-B97C-15FF5A7519BC}" srcId="{5CEA2BAC-A025-44E5-B8FE-B7BA17E8E0A6}" destId="{D43225C5-E832-432A-874E-866ABA7E2260}" srcOrd="0" destOrd="0" parTransId="{189CE3C9-150E-4B21-8593-040BA64AE501}" sibTransId="{8A0DC81D-1B9D-4A2A-B0A7-06C2BCFF5864}"/>
    <dgm:cxn modelId="{2D283173-7334-48ED-BDAE-ECB93F2352B0}" type="presOf" srcId="{5CEA2BAC-A025-44E5-B8FE-B7BA17E8E0A6}" destId="{790DDCCF-27FC-4EC1-B2BE-A22A7B87378B}" srcOrd="0" destOrd="0" presId="urn:microsoft.com/office/officeart/2017/3/layout/DropPinTimeline"/>
    <dgm:cxn modelId="{0F7DC073-6BC7-4586-94B4-C7EF9B23996B}" type="presOf" srcId="{669E7B6C-618B-454F-AAB0-0CF2524BB9E1}" destId="{2A623C2B-14B5-41DD-9586-148F0B45A7B0}" srcOrd="0" destOrd="0" presId="urn:microsoft.com/office/officeart/2017/3/layout/DropPinTimeline"/>
    <dgm:cxn modelId="{58605D55-3C15-4B94-B83E-6A6AF02BE792}" type="presOf" srcId="{CF1CBCE7-9470-4D23-9F5F-465EBF6367C8}" destId="{FE33BD58-F6C5-4186-9437-10A4A23C2DD3}" srcOrd="0" destOrd="0" presId="urn:microsoft.com/office/officeart/2017/3/layout/DropPinTimeline"/>
    <dgm:cxn modelId="{1E86255A-21A5-4428-B3D3-775C62B51472}" type="presOf" srcId="{61920E70-19F6-4D29-AC4B-1728C07B7893}" destId="{CE932A31-8E42-4B74-9A87-F315CF7AFBE2}" srcOrd="0" destOrd="0" presId="urn:microsoft.com/office/officeart/2017/3/layout/DropPinTimeline"/>
    <dgm:cxn modelId="{4B77429C-7EC9-4843-A9C4-D8491355B169}" srcId="{06B1CB4F-AB3E-48CC-88CA-45BF80BFE0AC}" destId="{5CEA2BAC-A025-44E5-B8FE-B7BA17E8E0A6}" srcOrd="1" destOrd="0" parTransId="{ABDCC9D1-66A6-454F-B59E-3B2AD3A787B8}" sibTransId="{8B2A1192-277C-46E5-96C7-6F29E7DAE59D}"/>
    <dgm:cxn modelId="{BCA8F1E4-1551-4373-ABE8-5E7FA23FA9B2}" srcId="{06B1CB4F-AB3E-48CC-88CA-45BF80BFE0AC}" destId="{669E7B6C-618B-454F-AAB0-0CF2524BB9E1}" srcOrd="0" destOrd="0" parTransId="{57DDB473-1AC8-4AC5-BEFA-04777C47FFFD}" sibTransId="{A5596D45-AB09-4CA8-9770-4BA14134B173}"/>
    <dgm:cxn modelId="{5A74DEE5-597E-43E5-91C5-59C0D04B5024}" type="presOf" srcId="{5ECB2040-5CD3-465C-A5CB-2455D0372399}" destId="{BBDE52FF-82CB-4D70-A7D4-A659A9B089BB}" srcOrd="0" destOrd="0" presId="urn:microsoft.com/office/officeart/2017/3/layout/DropPinTimeline"/>
    <dgm:cxn modelId="{6FFC53FC-37AE-43A9-8095-DDC791D37036}" srcId="{669E7B6C-618B-454F-AAB0-0CF2524BB9E1}" destId="{5ECB2040-5CD3-465C-A5CB-2455D0372399}" srcOrd="0" destOrd="0" parTransId="{E507E52A-85CD-4EB1-9C19-66C126EB1C97}" sibTransId="{8903A24B-D885-4EEF-BEAD-50A98925BA9B}"/>
    <dgm:cxn modelId="{97D02E22-492D-49F8-9F15-AD655AA5648D}" type="presParOf" srcId="{B6C93624-48F8-4772-84E0-32EEAAC12C57}" destId="{85E196C6-5DE1-4238-8741-894B1DF58BD9}" srcOrd="0" destOrd="0" presId="urn:microsoft.com/office/officeart/2017/3/layout/DropPinTimeline"/>
    <dgm:cxn modelId="{C97A6F77-EA41-4C5E-82C9-93D14D9AC9C9}" type="presParOf" srcId="{B6C93624-48F8-4772-84E0-32EEAAC12C57}" destId="{7180D6F6-A08D-417F-B14C-0E27695DD8FA}" srcOrd="1" destOrd="0" presId="urn:microsoft.com/office/officeart/2017/3/layout/DropPinTimeline"/>
    <dgm:cxn modelId="{3AEE7C14-2F56-44A0-AAF4-E6C9E4C00732}" type="presParOf" srcId="{7180D6F6-A08D-417F-B14C-0E27695DD8FA}" destId="{2428D210-9EC9-40D4-8A02-2719896CF669}" srcOrd="0" destOrd="0" presId="urn:microsoft.com/office/officeart/2017/3/layout/DropPinTimeline"/>
    <dgm:cxn modelId="{86EFB3FD-FD8D-4A70-ADE8-27FCA83CB35E}" type="presParOf" srcId="{2428D210-9EC9-40D4-8A02-2719896CF669}" destId="{788D02CE-1497-455C-A39E-4C7B05BC59EA}" srcOrd="0" destOrd="0" presId="urn:microsoft.com/office/officeart/2017/3/layout/DropPinTimeline"/>
    <dgm:cxn modelId="{87D9338E-E15F-421D-8050-8960F22730C1}" type="presParOf" srcId="{2428D210-9EC9-40D4-8A02-2719896CF669}" destId="{C4D7F3B3-8F12-4CD6-A30C-5329A483E878}" srcOrd="1" destOrd="0" presId="urn:microsoft.com/office/officeart/2017/3/layout/DropPinTimeline"/>
    <dgm:cxn modelId="{EC050178-FC8A-460C-A15B-71518B409DB1}" type="presParOf" srcId="{C4D7F3B3-8F12-4CD6-A30C-5329A483E878}" destId="{B1F848A6-A361-4FA1-8887-3D524EDCFD94}" srcOrd="0" destOrd="0" presId="urn:microsoft.com/office/officeart/2017/3/layout/DropPinTimeline"/>
    <dgm:cxn modelId="{67C5A86B-CEE3-427C-9345-85F1D08DFEF7}" type="presParOf" srcId="{C4D7F3B3-8F12-4CD6-A30C-5329A483E878}" destId="{C2BBD536-086E-46B4-9BD6-A0D2F483A974}" srcOrd="1" destOrd="0" presId="urn:microsoft.com/office/officeart/2017/3/layout/DropPinTimeline"/>
    <dgm:cxn modelId="{F8D79E72-D833-4C00-885D-04043F25B134}" type="presParOf" srcId="{2428D210-9EC9-40D4-8A02-2719896CF669}" destId="{BBDE52FF-82CB-4D70-A7D4-A659A9B089BB}" srcOrd="2" destOrd="0" presId="urn:microsoft.com/office/officeart/2017/3/layout/DropPinTimeline"/>
    <dgm:cxn modelId="{C7E9E995-1CB9-4606-BA79-3B5669E02249}" type="presParOf" srcId="{2428D210-9EC9-40D4-8A02-2719896CF669}" destId="{2A623C2B-14B5-41DD-9586-148F0B45A7B0}" srcOrd="3" destOrd="0" presId="urn:microsoft.com/office/officeart/2017/3/layout/DropPinTimeline"/>
    <dgm:cxn modelId="{F1D05D4A-1D98-47D0-AB05-C892A2EA271A}" type="presParOf" srcId="{2428D210-9EC9-40D4-8A02-2719896CF669}" destId="{6BC13C11-0DC1-491C-86F1-BF02E1F8B2BB}" srcOrd="4" destOrd="0" presId="urn:microsoft.com/office/officeart/2017/3/layout/DropPinTimeline"/>
    <dgm:cxn modelId="{52FED141-0F33-4311-ACBB-20CC9D74D5E9}" type="presParOf" srcId="{2428D210-9EC9-40D4-8A02-2719896CF669}" destId="{0B9B71BB-04D4-4D26-97F1-E8CFA6E1BF3F}" srcOrd="5" destOrd="0" presId="urn:microsoft.com/office/officeart/2017/3/layout/DropPinTimeline"/>
    <dgm:cxn modelId="{45E19C1E-A27A-4F4D-854F-93AF4D6EE518}" type="presParOf" srcId="{7180D6F6-A08D-417F-B14C-0E27695DD8FA}" destId="{C582CD34-C828-4095-9498-839AFBCC01FC}" srcOrd="1" destOrd="0" presId="urn:microsoft.com/office/officeart/2017/3/layout/DropPinTimeline"/>
    <dgm:cxn modelId="{5F341310-9261-4BDE-B696-7C319B271D64}" type="presParOf" srcId="{7180D6F6-A08D-417F-B14C-0E27695DD8FA}" destId="{BB6D9ACA-5730-4681-A500-2A634B5479CE}" srcOrd="2" destOrd="0" presId="urn:microsoft.com/office/officeart/2017/3/layout/DropPinTimeline"/>
    <dgm:cxn modelId="{A706A57B-889A-479E-9106-0162EAAFE497}" type="presParOf" srcId="{BB6D9ACA-5730-4681-A500-2A634B5479CE}" destId="{68928837-B15F-418E-A6C8-8261C0501CFE}" srcOrd="0" destOrd="0" presId="urn:microsoft.com/office/officeart/2017/3/layout/DropPinTimeline"/>
    <dgm:cxn modelId="{F3A02087-99D7-48D5-9240-E64EB95BE77A}" type="presParOf" srcId="{BB6D9ACA-5730-4681-A500-2A634B5479CE}" destId="{F3B69D31-1610-4B83-AA78-6A11FA641023}" srcOrd="1" destOrd="0" presId="urn:microsoft.com/office/officeart/2017/3/layout/DropPinTimeline"/>
    <dgm:cxn modelId="{322772BF-A342-4C7D-9C9D-ED98D8AEA58F}" type="presParOf" srcId="{F3B69D31-1610-4B83-AA78-6A11FA641023}" destId="{D8909962-BD90-42D8-9F5A-7059FCD29E4C}" srcOrd="0" destOrd="0" presId="urn:microsoft.com/office/officeart/2017/3/layout/DropPinTimeline"/>
    <dgm:cxn modelId="{9A108D27-4A05-46B7-B416-49D31A682D96}" type="presParOf" srcId="{F3B69D31-1610-4B83-AA78-6A11FA641023}" destId="{EF5AA230-B0B6-44BA-8452-4DF8495AA9CD}" srcOrd="1" destOrd="0" presId="urn:microsoft.com/office/officeart/2017/3/layout/DropPinTimeline"/>
    <dgm:cxn modelId="{D8E479A1-810D-4B74-944F-23EC950C8E00}" type="presParOf" srcId="{BB6D9ACA-5730-4681-A500-2A634B5479CE}" destId="{BF9563DE-BB40-4B26-928B-3B7005A8B8B0}" srcOrd="2" destOrd="0" presId="urn:microsoft.com/office/officeart/2017/3/layout/DropPinTimeline"/>
    <dgm:cxn modelId="{6F768398-05D9-4E65-A89A-0C085AA058E9}" type="presParOf" srcId="{BB6D9ACA-5730-4681-A500-2A634B5479CE}" destId="{790DDCCF-27FC-4EC1-B2BE-A22A7B87378B}" srcOrd="3" destOrd="0" presId="urn:microsoft.com/office/officeart/2017/3/layout/DropPinTimeline"/>
    <dgm:cxn modelId="{19405689-629B-43D6-AA4E-6D857AD077F8}" type="presParOf" srcId="{BB6D9ACA-5730-4681-A500-2A634B5479CE}" destId="{CE61ED8D-F608-4F5F-B688-7E703A625BBE}" srcOrd="4" destOrd="0" presId="urn:microsoft.com/office/officeart/2017/3/layout/DropPinTimeline"/>
    <dgm:cxn modelId="{B85907EB-D8B2-4B2F-AF96-43415032DA40}" type="presParOf" srcId="{BB6D9ACA-5730-4681-A500-2A634B5479CE}" destId="{E7BEDF03-1F19-4F3B-BA6D-881D3E9A49D9}" srcOrd="5" destOrd="0" presId="urn:microsoft.com/office/officeart/2017/3/layout/DropPinTimeline"/>
    <dgm:cxn modelId="{9F323DFF-5A0A-458E-8C49-B3D3A003C179}" type="presParOf" srcId="{7180D6F6-A08D-417F-B14C-0E27695DD8FA}" destId="{F74B5A67-497B-4C6F-BE36-83F939F832F9}" srcOrd="3" destOrd="0" presId="urn:microsoft.com/office/officeart/2017/3/layout/DropPinTimeline"/>
    <dgm:cxn modelId="{9FBC76C3-03DB-4231-B748-199D26C0C02B}" type="presParOf" srcId="{7180D6F6-A08D-417F-B14C-0E27695DD8FA}" destId="{77DF702E-19F0-400A-87A9-1BBF51CA03DD}" srcOrd="4" destOrd="0" presId="urn:microsoft.com/office/officeart/2017/3/layout/DropPinTimeline"/>
    <dgm:cxn modelId="{6450EC62-0862-43E2-8465-73C72F90AC0E}" type="presParOf" srcId="{77DF702E-19F0-400A-87A9-1BBF51CA03DD}" destId="{35231CE6-5EFE-4843-8EFF-7B3C84EAE19E}" srcOrd="0" destOrd="0" presId="urn:microsoft.com/office/officeart/2017/3/layout/DropPinTimeline"/>
    <dgm:cxn modelId="{B579D7A2-03F1-42C0-B75F-5975613CA849}" type="presParOf" srcId="{77DF702E-19F0-400A-87A9-1BBF51CA03DD}" destId="{FF00C357-4DB2-43E6-A497-DB6DD6B06EE1}" srcOrd="1" destOrd="0" presId="urn:microsoft.com/office/officeart/2017/3/layout/DropPinTimeline"/>
    <dgm:cxn modelId="{98E0866D-AC2B-43DD-B295-B9F551109999}" type="presParOf" srcId="{FF00C357-4DB2-43E6-A497-DB6DD6B06EE1}" destId="{F706D2E6-90BE-46E7-ADC2-B1CAC1ADEB2E}" srcOrd="0" destOrd="0" presId="urn:microsoft.com/office/officeart/2017/3/layout/DropPinTimeline"/>
    <dgm:cxn modelId="{3289F4F0-6F25-4F47-A753-73A4E703661B}" type="presParOf" srcId="{FF00C357-4DB2-43E6-A497-DB6DD6B06EE1}" destId="{48329D77-6E2C-4ADC-94BD-B48DCDE1D745}" srcOrd="1" destOrd="0" presId="urn:microsoft.com/office/officeart/2017/3/layout/DropPinTimeline"/>
    <dgm:cxn modelId="{06739002-B45B-474D-BB57-2D0791E57F77}" type="presParOf" srcId="{77DF702E-19F0-400A-87A9-1BBF51CA03DD}" destId="{FE33BD58-F6C5-4186-9437-10A4A23C2DD3}" srcOrd="2" destOrd="0" presId="urn:microsoft.com/office/officeart/2017/3/layout/DropPinTimeline"/>
    <dgm:cxn modelId="{EDABEB22-3CDA-4B5F-BBFB-70B35A372877}" type="presParOf" srcId="{77DF702E-19F0-400A-87A9-1BBF51CA03DD}" destId="{CE932A31-8E42-4B74-9A87-F315CF7AFBE2}" srcOrd="3" destOrd="0" presId="urn:microsoft.com/office/officeart/2017/3/layout/DropPinTimeline"/>
    <dgm:cxn modelId="{312680A8-BC15-4899-B458-020E681E7B94}" type="presParOf" srcId="{77DF702E-19F0-400A-87A9-1BBF51CA03DD}" destId="{2FACA4A4-02D8-406C-B573-ADB89C243D3E}" srcOrd="4" destOrd="0" presId="urn:microsoft.com/office/officeart/2017/3/layout/DropPinTimeline"/>
    <dgm:cxn modelId="{F75F83F1-7928-4305-8159-95D886B00B7F}" type="presParOf" srcId="{77DF702E-19F0-400A-87A9-1BBF51CA03DD}" destId="{495881AD-6DDC-42E4-8A7B-50AA2BA5A4A5}" srcOrd="5" destOrd="0" presId="urn:microsoft.com/office/officeart/2017/3/layout/DropPinTimeline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923397-224A-49C3-AC3C-4BF3D8646AA1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11156C6-3853-4ED2-864F-0B66720B0D6F}">
      <dgm:prSet phldrT="[Texte]"/>
      <dgm:spPr>
        <a:solidFill>
          <a:srgbClr val="003C85"/>
        </a:solidFill>
      </dgm:spPr>
      <dgm:t>
        <a:bodyPr/>
        <a:lstStyle/>
        <a:p>
          <a:r>
            <a:rPr lang="fr-FR" dirty="0"/>
            <a:t>Comité stratégique</a:t>
          </a:r>
        </a:p>
      </dgm:t>
    </dgm:pt>
    <dgm:pt modelId="{2CA4C89C-1107-4866-9CD0-D6879B2B252B}" type="parTrans" cxnId="{7DC3F328-5522-464C-8FC7-63F0761AA5F8}">
      <dgm:prSet/>
      <dgm:spPr/>
      <dgm:t>
        <a:bodyPr/>
        <a:lstStyle/>
        <a:p>
          <a:endParaRPr lang="fr-FR"/>
        </a:p>
      </dgm:t>
    </dgm:pt>
    <dgm:pt modelId="{777285FE-DFE5-42C5-A312-8FE441A91A87}" type="sibTrans" cxnId="{7DC3F328-5522-464C-8FC7-63F0761AA5F8}">
      <dgm:prSet/>
      <dgm:spPr>
        <a:ln w="57150">
          <a:solidFill>
            <a:srgbClr val="003C85"/>
          </a:solidFill>
        </a:ln>
      </dgm:spPr>
      <dgm:t>
        <a:bodyPr/>
        <a:lstStyle/>
        <a:p>
          <a:endParaRPr lang="fr-FR"/>
        </a:p>
      </dgm:t>
    </dgm:pt>
    <dgm:pt modelId="{AF4EC03B-8F4D-40E2-9FCE-0A1B5DC3C701}">
      <dgm:prSet phldrT="[Texte]"/>
      <dgm:spPr>
        <a:solidFill>
          <a:srgbClr val="003C85"/>
        </a:solidFill>
      </dgm:spPr>
      <dgm:t>
        <a:bodyPr/>
        <a:lstStyle/>
        <a:p>
          <a:r>
            <a:rPr lang="fr-FR" dirty="0"/>
            <a:t>Comité tactique</a:t>
          </a:r>
        </a:p>
      </dgm:t>
    </dgm:pt>
    <dgm:pt modelId="{EDA04667-DAEA-4738-8A2E-7D40F4CEEA38}" type="parTrans" cxnId="{DF0E9852-DFAD-44BE-8B61-8694B1F16CF1}">
      <dgm:prSet/>
      <dgm:spPr/>
      <dgm:t>
        <a:bodyPr/>
        <a:lstStyle/>
        <a:p>
          <a:endParaRPr lang="fr-FR"/>
        </a:p>
      </dgm:t>
    </dgm:pt>
    <dgm:pt modelId="{37E8E7AB-3A6F-4EED-9355-9CDD726083C3}" type="sibTrans" cxnId="{DF0E9852-DFAD-44BE-8B61-8694B1F16CF1}">
      <dgm:prSet/>
      <dgm:spPr>
        <a:ln w="57150">
          <a:solidFill>
            <a:srgbClr val="003C85"/>
          </a:solidFill>
        </a:ln>
      </dgm:spPr>
      <dgm:t>
        <a:bodyPr/>
        <a:lstStyle/>
        <a:p>
          <a:endParaRPr lang="fr-FR"/>
        </a:p>
      </dgm:t>
    </dgm:pt>
    <dgm:pt modelId="{F91222D9-AE94-4E3A-9025-2C8476075916}">
      <dgm:prSet phldrT="[Texte]"/>
      <dgm:spPr>
        <a:solidFill>
          <a:srgbClr val="003C85"/>
        </a:solidFill>
      </dgm:spPr>
      <dgm:t>
        <a:bodyPr/>
        <a:lstStyle/>
        <a:p>
          <a:r>
            <a:rPr lang="fr-FR" dirty="0"/>
            <a:t>Comité clinique</a:t>
          </a:r>
        </a:p>
      </dgm:t>
    </dgm:pt>
    <dgm:pt modelId="{8D708AFE-E120-4FCF-ACF2-200EDF021314}" type="parTrans" cxnId="{E2F718E2-8EBD-46A3-980B-477906E34D88}">
      <dgm:prSet/>
      <dgm:spPr/>
      <dgm:t>
        <a:bodyPr/>
        <a:lstStyle/>
        <a:p>
          <a:endParaRPr lang="fr-FR"/>
        </a:p>
      </dgm:t>
    </dgm:pt>
    <dgm:pt modelId="{FBDD7B0E-1045-4469-837B-E627BADA6C1F}" type="sibTrans" cxnId="{E2F718E2-8EBD-46A3-980B-477906E34D88}">
      <dgm:prSet/>
      <dgm:spPr>
        <a:ln w="57150">
          <a:solidFill>
            <a:srgbClr val="003C85"/>
          </a:solidFill>
        </a:ln>
      </dgm:spPr>
      <dgm:t>
        <a:bodyPr/>
        <a:lstStyle/>
        <a:p>
          <a:endParaRPr lang="fr-FR"/>
        </a:p>
      </dgm:t>
    </dgm:pt>
    <dgm:pt modelId="{B662C377-FB91-45AD-87A7-5E033CBDE33F}" type="pres">
      <dgm:prSet presAssocID="{C2923397-224A-49C3-AC3C-4BF3D8646AA1}" presName="cycle" presStyleCnt="0">
        <dgm:presLayoutVars>
          <dgm:dir/>
          <dgm:resizeHandles val="exact"/>
        </dgm:presLayoutVars>
      </dgm:prSet>
      <dgm:spPr/>
    </dgm:pt>
    <dgm:pt modelId="{4FAB85C0-1F68-4FD6-BE2F-5CCCDF5572FD}" type="pres">
      <dgm:prSet presAssocID="{C11156C6-3853-4ED2-864F-0B66720B0D6F}" presName="node" presStyleLbl="node1" presStyleIdx="0" presStyleCnt="3">
        <dgm:presLayoutVars>
          <dgm:bulletEnabled val="1"/>
        </dgm:presLayoutVars>
      </dgm:prSet>
      <dgm:spPr/>
    </dgm:pt>
    <dgm:pt modelId="{3ED879EB-ABCB-446B-9F87-358E6947306B}" type="pres">
      <dgm:prSet presAssocID="{C11156C6-3853-4ED2-864F-0B66720B0D6F}" presName="spNode" presStyleCnt="0"/>
      <dgm:spPr/>
    </dgm:pt>
    <dgm:pt modelId="{B6B68853-A47A-47A6-8D01-7028287720C9}" type="pres">
      <dgm:prSet presAssocID="{777285FE-DFE5-42C5-A312-8FE441A91A87}" presName="sibTrans" presStyleLbl="sibTrans1D1" presStyleIdx="0" presStyleCnt="3"/>
      <dgm:spPr/>
    </dgm:pt>
    <dgm:pt modelId="{1EE39468-E743-4C55-8715-19569D820C24}" type="pres">
      <dgm:prSet presAssocID="{AF4EC03B-8F4D-40E2-9FCE-0A1B5DC3C701}" presName="node" presStyleLbl="node1" presStyleIdx="1" presStyleCnt="3">
        <dgm:presLayoutVars>
          <dgm:bulletEnabled val="1"/>
        </dgm:presLayoutVars>
      </dgm:prSet>
      <dgm:spPr/>
    </dgm:pt>
    <dgm:pt modelId="{831C2D20-67F3-4DB4-92BD-8629CD73B636}" type="pres">
      <dgm:prSet presAssocID="{AF4EC03B-8F4D-40E2-9FCE-0A1B5DC3C701}" presName="spNode" presStyleCnt="0"/>
      <dgm:spPr/>
    </dgm:pt>
    <dgm:pt modelId="{10A22035-A51A-4A70-ACE8-68898AFE21D5}" type="pres">
      <dgm:prSet presAssocID="{37E8E7AB-3A6F-4EED-9355-9CDD726083C3}" presName="sibTrans" presStyleLbl="sibTrans1D1" presStyleIdx="1" presStyleCnt="3"/>
      <dgm:spPr/>
    </dgm:pt>
    <dgm:pt modelId="{223E7EC8-BEBA-408E-B998-93748AC86A05}" type="pres">
      <dgm:prSet presAssocID="{F91222D9-AE94-4E3A-9025-2C8476075916}" presName="node" presStyleLbl="node1" presStyleIdx="2" presStyleCnt="3">
        <dgm:presLayoutVars>
          <dgm:bulletEnabled val="1"/>
        </dgm:presLayoutVars>
      </dgm:prSet>
      <dgm:spPr/>
    </dgm:pt>
    <dgm:pt modelId="{7941E39C-C79C-44CE-A57A-619EC107C1EB}" type="pres">
      <dgm:prSet presAssocID="{F91222D9-AE94-4E3A-9025-2C8476075916}" presName="spNode" presStyleCnt="0"/>
      <dgm:spPr/>
    </dgm:pt>
    <dgm:pt modelId="{8E05CE78-0D4B-4EB2-A09E-E39A84B21D90}" type="pres">
      <dgm:prSet presAssocID="{FBDD7B0E-1045-4469-837B-E627BADA6C1F}" presName="sibTrans" presStyleLbl="sibTrans1D1" presStyleIdx="2" presStyleCnt="3"/>
      <dgm:spPr/>
    </dgm:pt>
  </dgm:ptLst>
  <dgm:cxnLst>
    <dgm:cxn modelId="{26E07305-4443-480D-9336-B2FE7A99EB98}" type="presOf" srcId="{37E8E7AB-3A6F-4EED-9355-9CDD726083C3}" destId="{10A22035-A51A-4A70-ACE8-68898AFE21D5}" srcOrd="0" destOrd="0" presId="urn:microsoft.com/office/officeart/2005/8/layout/cycle6"/>
    <dgm:cxn modelId="{7DC3F328-5522-464C-8FC7-63F0761AA5F8}" srcId="{C2923397-224A-49C3-AC3C-4BF3D8646AA1}" destId="{C11156C6-3853-4ED2-864F-0B66720B0D6F}" srcOrd="0" destOrd="0" parTransId="{2CA4C89C-1107-4866-9CD0-D6879B2B252B}" sibTransId="{777285FE-DFE5-42C5-A312-8FE441A91A87}"/>
    <dgm:cxn modelId="{24C1233F-FB86-4592-A9CC-AB2E6EB57786}" type="presOf" srcId="{777285FE-DFE5-42C5-A312-8FE441A91A87}" destId="{B6B68853-A47A-47A6-8D01-7028287720C9}" srcOrd="0" destOrd="0" presId="urn:microsoft.com/office/officeart/2005/8/layout/cycle6"/>
    <dgm:cxn modelId="{DF0E9852-DFAD-44BE-8B61-8694B1F16CF1}" srcId="{C2923397-224A-49C3-AC3C-4BF3D8646AA1}" destId="{AF4EC03B-8F4D-40E2-9FCE-0A1B5DC3C701}" srcOrd="1" destOrd="0" parTransId="{EDA04667-DAEA-4738-8A2E-7D40F4CEEA38}" sibTransId="{37E8E7AB-3A6F-4EED-9355-9CDD726083C3}"/>
    <dgm:cxn modelId="{7A579F73-24BE-47B5-A5EF-D0C6B786F6B8}" type="presOf" srcId="{C11156C6-3853-4ED2-864F-0B66720B0D6F}" destId="{4FAB85C0-1F68-4FD6-BE2F-5CCCDF5572FD}" srcOrd="0" destOrd="0" presId="urn:microsoft.com/office/officeart/2005/8/layout/cycle6"/>
    <dgm:cxn modelId="{2A72FDB9-4D46-444D-B92C-BA8ECF1ED306}" type="presOf" srcId="{F91222D9-AE94-4E3A-9025-2C8476075916}" destId="{223E7EC8-BEBA-408E-B998-93748AC86A05}" srcOrd="0" destOrd="0" presId="urn:microsoft.com/office/officeart/2005/8/layout/cycle6"/>
    <dgm:cxn modelId="{882BF2DC-164D-41AC-A272-1AB461737F9E}" type="presOf" srcId="{AF4EC03B-8F4D-40E2-9FCE-0A1B5DC3C701}" destId="{1EE39468-E743-4C55-8715-19569D820C24}" srcOrd="0" destOrd="0" presId="urn:microsoft.com/office/officeart/2005/8/layout/cycle6"/>
    <dgm:cxn modelId="{0BA908E2-DE11-4C89-84FE-51E5AF5B525C}" type="presOf" srcId="{C2923397-224A-49C3-AC3C-4BF3D8646AA1}" destId="{B662C377-FB91-45AD-87A7-5E033CBDE33F}" srcOrd="0" destOrd="0" presId="urn:microsoft.com/office/officeart/2005/8/layout/cycle6"/>
    <dgm:cxn modelId="{E2F718E2-8EBD-46A3-980B-477906E34D88}" srcId="{C2923397-224A-49C3-AC3C-4BF3D8646AA1}" destId="{F91222D9-AE94-4E3A-9025-2C8476075916}" srcOrd="2" destOrd="0" parTransId="{8D708AFE-E120-4FCF-ACF2-200EDF021314}" sibTransId="{FBDD7B0E-1045-4469-837B-E627BADA6C1F}"/>
    <dgm:cxn modelId="{6D57D9EA-D219-4A4D-A617-DBB0B66FA1F7}" type="presOf" srcId="{FBDD7B0E-1045-4469-837B-E627BADA6C1F}" destId="{8E05CE78-0D4B-4EB2-A09E-E39A84B21D90}" srcOrd="0" destOrd="0" presId="urn:microsoft.com/office/officeart/2005/8/layout/cycle6"/>
    <dgm:cxn modelId="{8DC84715-8CC7-4844-BD12-E17411F517EF}" type="presParOf" srcId="{B662C377-FB91-45AD-87A7-5E033CBDE33F}" destId="{4FAB85C0-1F68-4FD6-BE2F-5CCCDF5572FD}" srcOrd="0" destOrd="0" presId="urn:microsoft.com/office/officeart/2005/8/layout/cycle6"/>
    <dgm:cxn modelId="{68EB9D3C-1893-41B3-9575-99016D17D27E}" type="presParOf" srcId="{B662C377-FB91-45AD-87A7-5E033CBDE33F}" destId="{3ED879EB-ABCB-446B-9F87-358E6947306B}" srcOrd="1" destOrd="0" presId="urn:microsoft.com/office/officeart/2005/8/layout/cycle6"/>
    <dgm:cxn modelId="{3BA65A36-F7E2-4A90-A25E-8AD154E63391}" type="presParOf" srcId="{B662C377-FB91-45AD-87A7-5E033CBDE33F}" destId="{B6B68853-A47A-47A6-8D01-7028287720C9}" srcOrd="2" destOrd="0" presId="urn:microsoft.com/office/officeart/2005/8/layout/cycle6"/>
    <dgm:cxn modelId="{7748EF02-871F-40A9-99E7-06DE72F8C08D}" type="presParOf" srcId="{B662C377-FB91-45AD-87A7-5E033CBDE33F}" destId="{1EE39468-E743-4C55-8715-19569D820C24}" srcOrd="3" destOrd="0" presId="urn:microsoft.com/office/officeart/2005/8/layout/cycle6"/>
    <dgm:cxn modelId="{B9EF5268-5984-4D30-9845-E65922B29E1A}" type="presParOf" srcId="{B662C377-FB91-45AD-87A7-5E033CBDE33F}" destId="{831C2D20-67F3-4DB4-92BD-8629CD73B636}" srcOrd="4" destOrd="0" presId="urn:microsoft.com/office/officeart/2005/8/layout/cycle6"/>
    <dgm:cxn modelId="{89E1887A-235D-47D2-8FDD-4E10B5E8AEF9}" type="presParOf" srcId="{B662C377-FB91-45AD-87A7-5E033CBDE33F}" destId="{10A22035-A51A-4A70-ACE8-68898AFE21D5}" srcOrd="5" destOrd="0" presId="urn:microsoft.com/office/officeart/2005/8/layout/cycle6"/>
    <dgm:cxn modelId="{D99AE3E2-F52D-488A-9F4D-6695F3B63CB2}" type="presParOf" srcId="{B662C377-FB91-45AD-87A7-5E033CBDE33F}" destId="{223E7EC8-BEBA-408E-B998-93748AC86A05}" srcOrd="6" destOrd="0" presId="urn:microsoft.com/office/officeart/2005/8/layout/cycle6"/>
    <dgm:cxn modelId="{C0CCDF26-C2B2-42A9-B0CE-C52AC8080776}" type="presParOf" srcId="{B662C377-FB91-45AD-87A7-5E033CBDE33F}" destId="{7941E39C-C79C-44CE-A57A-619EC107C1EB}" srcOrd="7" destOrd="0" presId="urn:microsoft.com/office/officeart/2005/8/layout/cycle6"/>
    <dgm:cxn modelId="{3A90F562-75D6-4D52-9B9D-0BD4783F1E88}" type="presParOf" srcId="{B662C377-FB91-45AD-87A7-5E033CBDE33F}" destId="{8E05CE78-0D4B-4EB2-A09E-E39A84B21D90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EA62B9-5B26-44E8-A437-14439CAF401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8C9F8B3-C0DC-4361-A9A5-81443DD78ED1}">
      <dgm:prSet phldrT="[Texte]"/>
      <dgm:spPr>
        <a:solidFill>
          <a:srgbClr val="003C85"/>
        </a:solidFill>
      </dgm:spPr>
      <dgm:t>
        <a:bodyPr/>
        <a:lstStyle/>
        <a:p>
          <a:r>
            <a:rPr lang="fr-FR" dirty="0"/>
            <a:t>Pacte de rue</a:t>
          </a:r>
        </a:p>
      </dgm:t>
    </dgm:pt>
    <dgm:pt modelId="{0A615EB4-4484-4479-9D1F-45EC68691620}" type="parTrans" cxnId="{5E16FECD-FB87-428C-8B8E-3A72996542E4}">
      <dgm:prSet/>
      <dgm:spPr/>
      <dgm:t>
        <a:bodyPr/>
        <a:lstStyle/>
        <a:p>
          <a:endParaRPr lang="fr-FR"/>
        </a:p>
      </dgm:t>
    </dgm:pt>
    <dgm:pt modelId="{5EB386C8-95C2-4ABE-9504-C5D333E10892}" type="sibTrans" cxnId="{5E16FECD-FB87-428C-8B8E-3A72996542E4}">
      <dgm:prSet/>
      <dgm:spPr/>
      <dgm:t>
        <a:bodyPr/>
        <a:lstStyle/>
        <a:p>
          <a:endParaRPr lang="fr-FR"/>
        </a:p>
      </dgm:t>
    </dgm:pt>
    <dgm:pt modelId="{9C1F8CC4-6602-484F-8E4D-E51EDC40CA95}">
      <dgm:prSet phldrT="[Texte]" custT="1"/>
      <dgm:spPr>
        <a:solidFill>
          <a:srgbClr val="BFE0EF">
            <a:alpha val="90000"/>
          </a:srgbClr>
        </a:solidFill>
      </dgm:spPr>
      <dgm:t>
        <a:bodyPr/>
        <a:lstStyle/>
        <a:p>
          <a:r>
            <a:rPr lang="fr-CA" sz="2800" dirty="0"/>
            <a:t>Le local</a:t>
          </a:r>
          <a:endParaRPr lang="fr-FR" sz="2800" dirty="0"/>
        </a:p>
      </dgm:t>
    </dgm:pt>
    <dgm:pt modelId="{AA633D34-CC82-4E17-BB55-70691F9F546A}" type="parTrans" cxnId="{5A5B0A1B-FC12-4217-A099-E9AA536FC01E}">
      <dgm:prSet/>
      <dgm:spPr/>
      <dgm:t>
        <a:bodyPr/>
        <a:lstStyle/>
        <a:p>
          <a:endParaRPr lang="fr-FR"/>
        </a:p>
      </dgm:t>
    </dgm:pt>
    <dgm:pt modelId="{19D2DDE2-6966-4C7C-88C0-545153A65BFE}" type="sibTrans" cxnId="{5A5B0A1B-FC12-4217-A099-E9AA536FC01E}">
      <dgm:prSet/>
      <dgm:spPr/>
      <dgm:t>
        <a:bodyPr/>
        <a:lstStyle/>
        <a:p>
          <a:endParaRPr lang="fr-FR"/>
        </a:p>
      </dgm:t>
    </dgm:pt>
    <dgm:pt modelId="{AF74C753-B8A0-41C0-9440-36C1E54955C8}">
      <dgm:prSet phldrT="[Texte]"/>
      <dgm:spPr>
        <a:solidFill>
          <a:srgbClr val="003C85"/>
        </a:solidFill>
      </dgm:spPr>
      <dgm:t>
        <a:bodyPr/>
        <a:lstStyle/>
        <a:p>
          <a:r>
            <a:rPr lang="fr-FR" dirty="0"/>
            <a:t>Médecin</a:t>
          </a:r>
        </a:p>
      </dgm:t>
    </dgm:pt>
    <dgm:pt modelId="{CB5C0EC6-5294-4C1A-A266-5282C4F92A5B}" type="parTrans" cxnId="{1EA64191-06D3-4F18-AED4-84EE8377AAB9}">
      <dgm:prSet/>
      <dgm:spPr/>
      <dgm:t>
        <a:bodyPr/>
        <a:lstStyle/>
        <a:p>
          <a:endParaRPr lang="fr-FR"/>
        </a:p>
      </dgm:t>
    </dgm:pt>
    <dgm:pt modelId="{6986EA35-E2EB-4AAD-B76D-DDADA9641888}" type="sibTrans" cxnId="{1EA64191-06D3-4F18-AED4-84EE8377AAB9}">
      <dgm:prSet/>
      <dgm:spPr/>
      <dgm:t>
        <a:bodyPr/>
        <a:lstStyle/>
        <a:p>
          <a:endParaRPr lang="fr-FR"/>
        </a:p>
      </dgm:t>
    </dgm:pt>
    <dgm:pt modelId="{9B594D9C-63D2-4455-8BB6-7D06FEBFD0D3}">
      <dgm:prSet phldrT="[Texte]" custT="1"/>
      <dgm:spPr>
        <a:solidFill>
          <a:srgbClr val="BFE0EF">
            <a:alpha val="90000"/>
          </a:srgbClr>
        </a:solidFill>
      </dgm:spPr>
      <dgm:t>
        <a:bodyPr/>
        <a:lstStyle/>
        <a:p>
          <a:r>
            <a:rPr lang="fr-FR" sz="2800" dirty="0"/>
            <a:t>L’expertise médicale</a:t>
          </a:r>
        </a:p>
      </dgm:t>
    </dgm:pt>
    <dgm:pt modelId="{ADE68651-0B56-4B71-AF94-2D3125A9C3F1}" type="parTrans" cxnId="{4E6B9F8B-570F-4C68-AE47-0E854311B948}">
      <dgm:prSet/>
      <dgm:spPr/>
      <dgm:t>
        <a:bodyPr/>
        <a:lstStyle/>
        <a:p>
          <a:endParaRPr lang="fr-FR"/>
        </a:p>
      </dgm:t>
    </dgm:pt>
    <dgm:pt modelId="{E0519469-02F8-44F7-A582-7DF08E7880D3}" type="sibTrans" cxnId="{4E6B9F8B-570F-4C68-AE47-0E854311B948}">
      <dgm:prSet/>
      <dgm:spPr/>
      <dgm:t>
        <a:bodyPr/>
        <a:lstStyle/>
        <a:p>
          <a:endParaRPr lang="fr-FR"/>
        </a:p>
      </dgm:t>
    </dgm:pt>
    <dgm:pt modelId="{C62C6C94-C46C-4190-9A04-3D19336B513C}">
      <dgm:prSet phldrT="[Texte]" custT="1"/>
      <dgm:spPr>
        <a:solidFill>
          <a:srgbClr val="BFE0EF">
            <a:alpha val="90000"/>
          </a:srgbClr>
        </a:solidFill>
      </dgm:spPr>
      <dgm:t>
        <a:bodyPr/>
        <a:lstStyle/>
        <a:p>
          <a:r>
            <a:rPr lang="fr-FR" sz="2800" dirty="0"/>
            <a:t>Le soutien à l’infirmière</a:t>
          </a:r>
        </a:p>
      </dgm:t>
    </dgm:pt>
    <dgm:pt modelId="{6FFB24D7-7AAB-4023-A9CE-548877AC3A2B}" type="parTrans" cxnId="{A45E204D-C530-4DE8-B6FD-2D077A04E11C}">
      <dgm:prSet/>
      <dgm:spPr/>
      <dgm:t>
        <a:bodyPr/>
        <a:lstStyle/>
        <a:p>
          <a:endParaRPr lang="fr-FR"/>
        </a:p>
      </dgm:t>
    </dgm:pt>
    <dgm:pt modelId="{A6582B72-BE07-4410-9E70-605F7D62D83C}" type="sibTrans" cxnId="{A45E204D-C530-4DE8-B6FD-2D077A04E11C}">
      <dgm:prSet/>
      <dgm:spPr/>
      <dgm:t>
        <a:bodyPr/>
        <a:lstStyle/>
        <a:p>
          <a:endParaRPr lang="fr-FR"/>
        </a:p>
      </dgm:t>
    </dgm:pt>
    <dgm:pt modelId="{A0BCF04E-D7EC-4CDF-9410-7B34263841C2}">
      <dgm:prSet phldrT="[Texte]"/>
      <dgm:spPr>
        <a:solidFill>
          <a:srgbClr val="003C85"/>
        </a:solidFill>
      </dgm:spPr>
      <dgm:t>
        <a:bodyPr/>
        <a:lstStyle/>
        <a:p>
          <a:r>
            <a:rPr lang="fr-FR" dirty="0"/>
            <a:t>CISSSMO</a:t>
          </a:r>
        </a:p>
      </dgm:t>
    </dgm:pt>
    <dgm:pt modelId="{96BB01F7-8FF1-4EE3-A284-A7D84275E84D}" type="parTrans" cxnId="{D6375308-DC1D-4FBA-BD3C-4AC6F0478BD4}">
      <dgm:prSet/>
      <dgm:spPr/>
      <dgm:t>
        <a:bodyPr/>
        <a:lstStyle/>
        <a:p>
          <a:endParaRPr lang="fr-FR"/>
        </a:p>
      </dgm:t>
    </dgm:pt>
    <dgm:pt modelId="{A70A5815-5707-4871-80AC-3EE3CECC7D1C}" type="sibTrans" cxnId="{D6375308-DC1D-4FBA-BD3C-4AC6F0478BD4}">
      <dgm:prSet/>
      <dgm:spPr/>
      <dgm:t>
        <a:bodyPr/>
        <a:lstStyle/>
        <a:p>
          <a:endParaRPr lang="fr-FR"/>
        </a:p>
      </dgm:t>
    </dgm:pt>
    <dgm:pt modelId="{56BBF714-5306-4928-AFF6-264A7810E3DA}">
      <dgm:prSet phldrT="[Texte]" custT="1"/>
      <dgm:spPr>
        <a:solidFill>
          <a:srgbClr val="BFE0EF">
            <a:alpha val="90000"/>
          </a:srgbClr>
        </a:solidFill>
      </dgm:spPr>
      <dgm:t>
        <a:bodyPr/>
        <a:lstStyle/>
        <a:p>
          <a:r>
            <a:rPr lang="fr-CA" sz="2800" dirty="0"/>
            <a:t>L’infirmière à temps plein</a:t>
          </a:r>
          <a:endParaRPr lang="fr-FR" sz="2800" dirty="0"/>
        </a:p>
      </dgm:t>
    </dgm:pt>
    <dgm:pt modelId="{F17AC54B-9AB7-4276-B7B6-B6C940508966}" type="parTrans" cxnId="{23939505-F256-44A7-814C-C662C34AD4B8}">
      <dgm:prSet/>
      <dgm:spPr/>
      <dgm:t>
        <a:bodyPr/>
        <a:lstStyle/>
        <a:p>
          <a:endParaRPr lang="fr-FR"/>
        </a:p>
      </dgm:t>
    </dgm:pt>
    <dgm:pt modelId="{561FAD47-A8F9-4CDD-ADC5-A913A036F9D4}" type="sibTrans" cxnId="{23939505-F256-44A7-814C-C662C34AD4B8}">
      <dgm:prSet/>
      <dgm:spPr/>
      <dgm:t>
        <a:bodyPr/>
        <a:lstStyle/>
        <a:p>
          <a:endParaRPr lang="fr-FR"/>
        </a:p>
      </dgm:t>
    </dgm:pt>
    <dgm:pt modelId="{C9371D35-D5F9-4C0F-B929-7DE92A22ACE4}">
      <dgm:prSet custT="1"/>
      <dgm:spPr>
        <a:solidFill>
          <a:srgbClr val="BFE0EF">
            <a:alpha val="90000"/>
          </a:srgbClr>
        </a:solidFill>
      </dgm:spPr>
      <dgm:t>
        <a:bodyPr/>
        <a:lstStyle/>
        <a:p>
          <a:r>
            <a:rPr lang="fr-CA" sz="2800" dirty="0"/>
            <a:t>L’expertise des travailleurs de rue</a:t>
          </a:r>
        </a:p>
      </dgm:t>
    </dgm:pt>
    <dgm:pt modelId="{0788C313-93E9-4B4F-9928-C8785A8B671D}" type="parTrans" cxnId="{9DEC4948-AC69-45D0-8B1B-7CEA0C3FAF8E}">
      <dgm:prSet/>
      <dgm:spPr/>
      <dgm:t>
        <a:bodyPr/>
        <a:lstStyle/>
        <a:p>
          <a:endParaRPr lang="fr-FR"/>
        </a:p>
      </dgm:t>
    </dgm:pt>
    <dgm:pt modelId="{B25B6178-EB21-49AD-ABDA-9BFE2CF4C5C5}" type="sibTrans" cxnId="{9DEC4948-AC69-45D0-8B1B-7CEA0C3FAF8E}">
      <dgm:prSet/>
      <dgm:spPr/>
      <dgm:t>
        <a:bodyPr/>
        <a:lstStyle/>
        <a:p>
          <a:endParaRPr lang="fr-FR"/>
        </a:p>
      </dgm:t>
    </dgm:pt>
    <dgm:pt modelId="{FCB7B367-F53A-4DFC-B0EE-81BBF49EBF87}">
      <dgm:prSet custT="1"/>
      <dgm:spPr>
        <a:solidFill>
          <a:srgbClr val="BFE0EF">
            <a:alpha val="90000"/>
          </a:srgbClr>
        </a:solidFill>
      </dgm:spPr>
      <dgm:t>
        <a:bodyPr/>
        <a:lstStyle/>
        <a:p>
          <a:r>
            <a:rPr lang="fr-CA" sz="2800" dirty="0"/>
            <a:t> intervenant communautaire</a:t>
          </a:r>
        </a:p>
      </dgm:t>
    </dgm:pt>
    <dgm:pt modelId="{2064C861-19B7-4AE8-A26C-C8DD78A3BC97}" type="parTrans" cxnId="{D932EF76-8600-4F8F-A78F-FB227A349348}">
      <dgm:prSet/>
      <dgm:spPr/>
    </dgm:pt>
    <dgm:pt modelId="{4A87A012-64AD-4F87-9495-74E06F297F34}" type="sibTrans" cxnId="{D932EF76-8600-4F8F-A78F-FB227A349348}">
      <dgm:prSet/>
      <dgm:spPr/>
    </dgm:pt>
    <dgm:pt modelId="{3F082142-E03E-4BBB-9C88-1302928665B3}" type="pres">
      <dgm:prSet presAssocID="{89EA62B9-5B26-44E8-A437-14439CAF4018}" presName="Name0" presStyleCnt="0">
        <dgm:presLayoutVars>
          <dgm:dir/>
          <dgm:animLvl val="lvl"/>
          <dgm:resizeHandles val="exact"/>
        </dgm:presLayoutVars>
      </dgm:prSet>
      <dgm:spPr/>
    </dgm:pt>
    <dgm:pt modelId="{6342432C-B2EC-48BA-8441-8F8EEF4F0750}" type="pres">
      <dgm:prSet presAssocID="{08C9F8B3-C0DC-4361-A9A5-81443DD78ED1}" presName="composite" presStyleCnt="0"/>
      <dgm:spPr/>
    </dgm:pt>
    <dgm:pt modelId="{47F30D66-358F-4DF3-B80E-A2FBB4FDCE84}" type="pres">
      <dgm:prSet presAssocID="{08C9F8B3-C0DC-4361-A9A5-81443DD78ED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367FB490-4EDC-4D27-BA00-DA5A2EFE4D92}" type="pres">
      <dgm:prSet presAssocID="{08C9F8B3-C0DC-4361-A9A5-81443DD78ED1}" presName="desTx" presStyleLbl="alignAccFollowNode1" presStyleIdx="0" presStyleCnt="3">
        <dgm:presLayoutVars>
          <dgm:bulletEnabled val="1"/>
        </dgm:presLayoutVars>
      </dgm:prSet>
      <dgm:spPr/>
    </dgm:pt>
    <dgm:pt modelId="{07AB60FE-F181-47DB-84B1-A242C7E9CF02}" type="pres">
      <dgm:prSet presAssocID="{5EB386C8-95C2-4ABE-9504-C5D333E10892}" presName="space" presStyleCnt="0"/>
      <dgm:spPr/>
    </dgm:pt>
    <dgm:pt modelId="{16FEC295-C6ED-413B-9A89-C65148F4B58A}" type="pres">
      <dgm:prSet presAssocID="{AF74C753-B8A0-41C0-9440-36C1E54955C8}" presName="composite" presStyleCnt="0"/>
      <dgm:spPr/>
    </dgm:pt>
    <dgm:pt modelId="{720F900C-5965-4F18-A1E4-0FE83E2C5F6F}" type="pres">
      <dgm:prSet presAssocID="{AF74C753-B8A0-41C0-9440-36C1E54955C8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D467C15B-CB9E-448A-8A9C-A1E49081DEE9}" type="pres">
      <dgm:prSet presAssocID="{AF74C753-B8A0-41C0-9440-36C1E54955C8}" presName="desTx" presStyleLbl="alignAccFollowNode1" presStyleIdx="1" presStyleCnt="3">
        <dgm:presLayoutVars>
          <dgm:bulletEnabled val="1"/>
        </dgm:presLayoutVars>
      </dgm:prSet>
      <dgm:spPr/>
    </dgm:pt>
    <dgm:pt modelId="{7A6A38F8-7E81-4C51-A134-26AF622C1C49}" type="pres">
      <dgm:prSet presAssocID="{6986EA35-E2EB-4AAD-B76D-DDADA9641888}" presName="space" presStyleCnt="0"/>
      <dgm:spPr/>
    </dgm:pt>
    <dgm:pt modelId="{70BF809F-C4B4-4C7E-9014-DB3777494F3D}" type="pres">
      <dgm:prSet presAssocID="{A0BCF04E-D7EC-4CDF-9410-7B34263841C2}" presName="composite" presStyleCnt="0"/>
      <dgm:spPr/>
    </dgm:pt>
    <dgm:pt modelId="{E5FB759D-3BB2-4142-811F-BDDF26DEF3DF}" type="pres">
      <dgm:prSet presAssocID="{A0BCF04E-D7EC-4CDF-9410-7B34263841C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452847AA-5B0C-451C-818F-CE67CA37D2B1}" type="pres">
      <dgm:prSet presAssocID="{A0BCF04E-D7EC-4CDF-9410-7B34263841C2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23939505-F256-44A7-814C-C662C34AD4B8}" srcId="{A0BCF04E-D7EC-4CDF-9410-7B34263841C2}" destId="{56BBF714-5306-4928-AFF6-264A7810E3DA}" srcOrd="0" destOrd="0" parTransId="{F17AC54B-9AB7-4276-B7B6-B6C940508966}" sibTransId="{561FAD47-A8F9-4CDD-ADC5-A913A036F9D4}"/>
    <dgm:cxn modelId="{D6375308-DC1D-4FBA-BD3C-4AC6F0478BD4}" srcId="{89EA62B9-5B26-44E8-A437-14439CAF4018}" destId="{A0BCF04E-D7EC-4CDF-9410-7B34263841C2}" srcOrd="2" destOrd="0" parTransId="{96BB01F7-8FF1-4EE3-A284-A7D84275E84D}" sibTransId="{A70A5815-5707-4871-80AC-3EE3CECC7D1C}"/>
    <dgm:cxn modelId="{7F49971A-3457-4DD0-946B-DB715A7D77D1}" type="presOf" srcId="{A0BCF04E-D7EC-4CDF-9410-7B34263841C2}" destId="{E5FB759D-3BB2-4142-811F-BDDF26DEF3DF}" srcOrd="0" destOrd="0" presId="urn:microsoft.com/office/officeart/2005/8/layout/hList1"/>
    <dgm:cxn modelId="{5A5B0A1B-FC12-4217-A099-E9AA536FC01E}" srcId="{08C9F8B3-C0DC-4361-A9A5-81443DD78ED1}" destId="{9C1F8CC4-6602-484F-8E4D-E51EDC40CA95}" srcOrd="0" destOrd="0" parTransId="{AA633D34-CC82-4E17-BB55-70691F9F546A}" sibTransId="{19D2DDE2-6966-4C7C-88C0-545153A65BFE}"/>
    <dgm:cxn modelId="{8CBF0620-A354-43E2-AE52-3B92F80675F1}" type="presOf" srcId="{C62C6C94-C46C-4190-9A04-3D19336B513C}" destId="{D467C15B-CB9E-448A-8A9C-A1E49081DEE9}" srcOrd="0" destOrd="1" presId="urn:microsoft.com/office/officeart/2005/8/layout/hList1"/>
    <dgm:cxn modelId="{3610A565-5A18-483B-A15D-35FC2E448E7F}" type="presOf" srcId="{9C1F8CC4-6602-484F-8E4D-E51EDC40CA95}" destId="{367FB490-4EDC-4D27-BA00-DA5A2EFE4D92}" srcOrd="0" destOrd="0" presId="urn:microsoft.com/office/officeart/2005/8/layout/hList1"/>
    <dgm:cxn modelId="{9DEC4948-AC69-45D0-8B1B-7CEA0C3FAF8E}" srcId="{08C9F8B3-C0DC-4361-A9A5-81443DD78ED1}" destId="{C9371D35-D5F9-4C0F-B929-7DE92A22ACE4}" srcOrd="1" destOrd="0" parTransId="{0788C313-93E9-4B4F-9928-C8785A8B671D}" sibTransId="{B25B6178-EB21-49AD-ABDA-9BFE2CF4C5C5}"/>
    <dgm:cxn modelId="{A45E204D-C530-4DE8-B6FD-2D077A04E11C}" srcId="{AF74C753-B8A0-41C0-9440-36C1E54955C8}" destId="{C62C6C94-C46C-4190-9A04-3D19336B513C}" srcOrd="1" destOrd="0" parTransId="{6FFB24D7-7AAB-4023-A9CE-548877AC3A2B}" sibTransId="{A6582B72-BE07-4410-9E70-605F7D62D83C}"/>
    <dgm:cxn modelId="{D932EF76-8600-4F8F-A78F-FB227A349348}" srcId="{08C9F8B3-C0DC-4361-A9A5-81443DD78ED1}" destId="{FCB7B367-F53A-4DFC-B0EE-81BBF49EBF87}" srcOrd="2" destOrd="0" parTransId="{2064C861-19B7-4AE8-A26C-C8DD78A3BC97}" sibTransId="{4A87A012-64AD-4F87-9495-74E06F297F34}"/>
    <dgm:cxn modelId="{439D4E7D-888D-438A-B440-69BB93C79737}" type="presOf" srcId="{C9371D35-D5F9-4C0F-B929-7DE92A22ACE4}" destId="{367FB490-4EDC-4D27-BA00-DA5A2EFE4D92}" srcOrd="0" destOrd="1" presId="urn:microsoft.com/office/officeart/2005/8/layout/hList1"/>
    <dgm:cxn modelId="{4E6B9F8B-570F-4C68-AE47-0E854311B948}" srcId="{AF74C753-B8A0-41C0-9440-36C1E54955C8}" destId="{9B594D9C-63D2-4455-8BB6-7D06FEBFD0D3}" srcOrd="0" destOrd="0" parTransId="{ADE68651-0B56-4B71-AF94-2D3125A9C3F1}" sibTransId="{E0519469-02F8-44F7-A582-7DF08E7880D3}"/>
    <dgm:cxn modelId="{1EA64191-06D3-4F18-AED4-84EE8377AAB9}" srcId="{89EA62B9-5B26-44E8-A437-14439CAF4018}" destId="{AF74C753-B8A0-41C0-9440-36C1E54955C8}" srcOrd="1" destOrd="0" parTransId="{CB5C0EC6-5294-4C1A-A266-5282C4F92A5B}" sibTransId="{6986EA35-E2EB-4AAD-B76D-DDADA9641888}"/>
    <dgm:cxn modelId="{12D311A6-107B-4C71-BAF0-7AF243D11D49}" type="presOf" srcId="{FCB7B367-F53A-4DFC-B0EE-81BBF49EBF87}" destId="{367FB490-4EDC-4D27-BA00-DA5A2EFE4D92}" srcOrd="0" destOrd="2" presId="urn:microsoft.com/office/officeart/2005/8/layout/hList1"/>
    <dgm:cxn modelId="{69895EA7-D1ED-4599-9DFA-26038A7241EE}" type="presOf" srcId="{08C9F8B3-C0DC-4361-A9A5-81443DD78ED1}" destId="{47F30D66-358F-4DF3-B80E-A2FBB4FDCE84}" srcOrd="0" destOrd="0" presId="urn:microsoft.com/office/officeart/2005/8/layout/hList1"/>
    <dgm:cxn modelId="{3E7414BA-0DBE-4307-8EE5-AF91870A626B}" type="presOf" srcId="{9B594D9C-63D2-4455-8BB6-7D06FEBFD0D3}" destId="{D467C15B-CB9E-448A-8A9C-A1E49081DEE9}" srcOrd="0" destOrd="0" presId="urn:microsoft.com/office/officeart/2005/8/layout/hList1"/>
    <dgm:cxn modelId="{5E16FECD-FB87-428C-8B8E-3A72996542E4}" srcId="{89EA62B9-5B26-44E8-A437-14439CAF4018}" destId="{08C9F8B3-C0DC-4361-A9A5-81443DD78ED1}" srcOrd="0" destOrd="0" parTransId="{0A615EB4-4484-4479-9D1F-45EC68691620}" sibTransId="{5EB386C8-95C2-4ABE-9504-C5D333E10892}"/>
    <dgm:cxn modelId="{204D68E2-7947-4357-BB57-0139C269B877}" type="presOf" srcId="{56BBF714-5306-4928-AFF6-264A7810E3DA}" destId="{452847AA-5B0C-451C-818F-CE67CA37D2B1}" srcOrd="0" destOrd="0" presId="urn:microsoft.com/office/officeart/2005/8/layout/hList1"/>
    <dgm:cxn modelId="{F502C5F1-203F-4204-A6AE-D24DE008DA8A}" type="presOf" srcId="{89EA62B9-5B26-44E8-A437-14439CAF4018}" destId="{3F082142-E03E-4BBB-9C88-1302928665B3}" srcOrd="0" destOrd="0" presId="urn:microsoft.com/office/officeart/2005/8/layout/hList1"/>
    <dgm:cxn modelId="{FDAABBFE-4FBA-446D-B498-8DBE1C4EDA74}" type="presOf" srcId="{AF74C753-B8A0-41C0-9440-36C1E54955C8}" destId="{720F900C-5965-4F18-A1E4-0FE83E2C5F6F}" srcOrd="0" destOrd="0" presId="urn:microsoft.com/office/officeart/2005/8/layout/hList1"/>
    <dgm:cxn modelId="{25C6D67C-71CD-40FC-9F3B-62CA59800BC2}" type="presParOf" srcId="{3F082142-E03E-4BBB-9C88-1302928665B3}" destId="{6342432C-B2EC-48BA-8441-8F8EEF4F0750}" srcOrd="0" destOrd="0" presId="urn:microsoft.com/office/officeart/2005/8/layout/hList1"/>
    <dgm:cxn modelId="{2B7CE265-7E6B-4461-BA30-45B7B0876C09}" type="presParOf" srcId="{6342432C-B2EC-48BA-8441-8F8EEF4F0750}" destId="{47F30D66-358F-4DF3-B80E-A2FBB4FDCE84}" srcOrd="0" destOrd="0" presId="urn:microsoft.com/office/officeart/2005/8/layout/hList1"/>
    <dgm:cxn modelId="{A4C0F2A0-C2E8-4519-90C0-A2D9AE4420A0}" type="presParOf" srcId="{6342432C-B2EC-48BA-8441-8F8EEF4F0750}" destId="{367FB490-4EDC-4D27-BA00-DA5A2EFE4D92}" srcOrd="1" destOrd="0" presId="urn:microsoft.com/office/officeart/2005/8/layout/hList1"/>
    <dgm:cxn modelId="{8609269C-1896-427F-BD2B-4ACDF8BAD7B8}" type="presParOf" srcId="{3F082142-E03E-4BBB-9C88-1302928665B3}" destId="{07AB60FE-F181-47DB-84B1-A242C7E9CF02}" srcOrd="1" destOrd="0" presId="urn:microsoft.com/office/officeart/2005/8/layout/hList1"/>
    <dgm:cxn modelId="{9D563FF5-0EE7-4703-928A-B2FBBB87FE40}" type="presParOf" srcId="{3F082142-E03E-4BBB-9C88-1302928665B3}" destId="{16FEC295-C6ED-413B-9A89-C65148F4B58A}" srcOrd="2" destOrd="0" presId="urn:microsoft.com/office/officeart/2005/8/layout/hList1"/>
    <dgm:cxn modelId="{EF5AD551-4975-435C-93C9-F525787EECB5}" type="presParOf" srcId="{16FEC295-C6ED-413B-9A89-C65148F4B58A}" destId="{720F900C-5965-4F18-A1E4-0FE83E2C5F6F}" srcOrd="0" destOrd="0" presId="urn:microsoft.com/office/officeart/2005/8/layout/hList1"/>
    <dgm:cxn modelId="{B6294762-2502-4DA4-9FBC-7528768EBB16}" type="presParOf" srcId="{16FEC295-C6ED-413B-9A89-C65148F4B58A}" destId="{D467C15B-CB9E-448A-8A9C-A1E49081DEE9}" srcOrd="1" destOrd="0" presId="urn:microsoft.com/office/officeart/2005/8/layout/hList1"/>
    <dgm:cxn modelId="{C944BE52-07FF-4391-A632-5ADB0F5D75D2}" type="presParOf" srcId="{3F082142-E03E-4BBB-9C88-1302928665B3}" destId="{7A6A38F8-7E81-4C51-A134-26AF622C1C49}" srcOrd="3" destOrd="0" presId="urn:microsoft.com/office/officeart/2005/8/layout/hList1"/>
    <dgm:cxn modelId="{636B2757-C620-4FF6-B601-8AEBDD1736B0}" type="presParOf" srcId="{3F082142-E03E-4BBB-9C88-1302928665B3}" destId="{70BF809F-C4B4-4C7E-9014-DB3777494F3D}" srcOrd="4" destOrd="0" presId="urn:microsoft.com/office/officeart/2005/8/layout/hList1"/>
    <dgm:cxn modelId="{6BB9B23A-6B51-4462-A90F-81729DCCBF27}" type="presParOf" srcId="{70BF809F-C4B4-4C7E-9014-DB3777494F3D}" destId="{E5FB759D-3BB2-4142-811F-BDDF26DEF3DF}" srcOrd="0" destOrd="0" presId="urn:microsoft.com/office/officeart/2005/8/layout/hList1"/>
    <dgm:cxn modelId="{53C93B99-1040-4464-AC62-9F47F3BBFCFD}" type="presParOf" srcId="{70BF809F-C4B4-4C7E-9014-DB3777494F3D}" destId="{452847AA-5B0C-451C-818F-CE67CA37D2B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1CC0A8-C52B-46F2-8456-01E28EFB82D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86096DE8-EDC2-4177-BF55-3A89C1C95112}">
      <dgm:prSet phldrT="[Texte]"/>
      <dgm:spPr>
        <a:solidFill>
          <a:srgbClr val="003C85"/>
        </a:solidFill>
      </dgm:spPr>
      <dgm:t>
        <a:bodyPr/>
        <a:lstStyle/>
        <a:p>
          <a:r>
            <a:rPr lang="fr-FR" dirty="0"/>
            <a:t>Approche humaniste</a:t>
          </a:r>
        </a:p>
      </dgm:t>
    </dgm:pt>
    <dgm:pt modelId="{252C1A44-14C6-44BB-B3F7-527503086C7A}" type="parTrans" cxnId="{DFF2218F-07EB-403B-AB7F-4D7EBB466025}">
      <dgm:prSet/>
      <dgm:spPr/>
      <dgm:t>
        <a:bodyPr/>
        <a:lstStyle/>
        <a:p>
          <a:endParaRPr lang="fr-FR"/>
        </a:p>
      </dgm:t>
    </dgm:pt>
    <dgm:pt modelId="{EA32560F-6AB2-4BC3-B00D-C4B246893541}" type="sibTrans" cxnId="{DFF2218F-07EB-403B-AB7F-4D7EBB466025}">
      <dgm:prSet/>
      <dgm:spPr/>
      <dgm:t>
        <a:bodyPr/>
        <a:lstStyle/>
        <a:p>
          <a:endParaRPr lang="fr-FR"/>
        </a:p>
      </dgm:t>
    </dgm:pt>
    <dgm:pt modelId="{D5BDEFCD-5B16-4C5A-A464-583E628DD1E1}">
      <dgm:prSet phldrT="[Texte]"/>
      <dgm:spPr>
        <a:solidFill>
          <a:srgbClr val="003C85"/>
        </a:solidFill>
      </dgm:spPr>
      <dgm:t>
        <a:bodyPr/>
        <a:lstStyle/>
        <a:p>
          <a:r>
            <a:rPr lang="fr-FR" dirty="0"/>
            <a:t>Approche globale de la santé</a:t>
          </a:r>
        </a:p>
      </dgm:t>
    </dgm:pt>
    <dgm:pt modelId="{743E6753-6FC6-4A27-9251-061131D4D308}" type="parTrans" cxnId="{930A1B9F-354A-4366-821F-84787BE3239D}">
      <dgm:prSet/>
      <dgm:spPr/>
      <dgm:t>
        <a:bodyPr/>
        <a:lstStyle/>
        <a:p>
          <a:endParaRPr lang="fr-FR"/>
        </a:p>
      </dgm:t>
    </dgm:pt>
    <dgm:pt modelId="{7F46A390-5EB0-4CB2-A75F-B82DE548EA33}" type="sibTrans" cxnId="{930A1B9F-354A-4366-821F-84787BE3239D}">
      <dgm:prSet/>
      <dgm:spPr/>
      <dgm:t>
        <a:bodyPr/>
        <a:lstStyle/>
        <a:p>
          <a:endParaRPr lang="fr-FR"/>
        </a:p>
      </dgm:t>
    </dgm:pt>
    <dgm:pt modelId="{0F9593CC-A7F7-491E-A211-C3882C7D5610}">
      <dgm:prSet phldrT="[Texte]"/>
      <dgm:spPr>
        <a:solidFill>
          <a:srgbClr val="003C85"/>
        </a:solidFill>
      </dgm:spPr>
      <dgm:t>
        <a:bodyPr/>
        <a:lstStyle/>
        <a:p>
          <a:r>
            <a:rPr lang="fr-CA" dirty="0"/>
            <a:t>Approche axée sur la collaboration interprofessionnelle</a:t>
          </a:r>
          <a:endParaRPr lang="fr-FR" dirty="0"/>
        </a:p>
      </dgm:t>
    </dgm:pt>
    <dgm:pt modelId="{0E53E027-EB73-44C0-B910-9408D30CF891}" type="parTrans" cxnId="{553C2E78-78E2-42C8-A041-18F8F62236D3}">
      <dgm:prSet/>
      <dgm:spPr/>
      <dgm:t>
        <a:bodyPr/>
        <a:lstStyle/>
        <a:p>
          <a:endParaRPr lang="fr-FR"/>
        </a:p>
      </dgm:t>
    </dgm:pt>
    <dgm:pt modelId="{B8322B52-4919-4A0C-AF5E-1CB807EDA72F}" type="sibTrans" cxnId="{553C2E78-78E2-42C8-A041-18F8F62236D3}">
      <dgm:prSet/>
      <dgm:spPr/>
      <dgm:t>
        <a:bodyPr/>
        <a:lstStyle/>
        <a:p>
          <a:endParaRPr lang="fr-FR"/>
        </a:p>
      </dgm:t>
    </dgm:pt>
    <dgm:pt modelId="{E0EFADB9-D8FA-4B25-894B-8346FEA507BE}">
      <dgm:prSet/>
      <dgm:spPr/>
      <dgm:t>
        <a:bodyPr/>
        <a:lstStyle/>
        <a:p>
          <a:r>
            <a:rPr lang="fr-CA" dirty="0"/>
            <a:t>Prendre l’individu là où il est, personnel avec haut seuil de tolérance, axée sur la réduction des méfaits</a:t>
          </a:r>
          <a:endParaRPr lang="fr-FR" dirty="0"/>
        </a:p>
      </dgm:t>
    </dgm:pt>
    <dgm:pt modelId="{0690CBAF-9E7E-4C0B-9C40-8E1399FA1A46}" type="parTrans" cxnId="{9FCDC299-CE64-4444-91B0-6FCDC23A9126}">
      <dgm:prSet/>
      <dgm:spPr/>
      <dgm:t>
        <a:bodyPr/>
        <a:lstStyle/>
        <a:p>
          <a:endParaRPr lang="fr-FR"/>
        </a:p>
      </dgm:t>
    </dgm:pt>
    <dgm:pt modelId="{1E5069DE-CE2B-4AA6-9C09-9F3532DD6FB2}" type="sibTrans" cxnId="{9FCDC299-CE64-4444-91B0-6FCDC23A9126}">
      <dgm:prSet/>
      <dgm:spPr/>
      <dgm:t>
        <a:bodyPr/>
        <a:lstStyle/>
        <a:p>
          <a:endParaRPr lang="fr-FR"/>
        </a:p>
      </dgm:t>
    </dgm:pt>
    <dgm:pt modelId="{E006182C-0AAD-4299-A933-01C021AF4158}">
      <dgm:prSet phldrT="[Texte]"/>
      <dgm:spPr/>
      <dgm:t>
        <a:bodyPr/>
        <a:lstStyle/>
        <a:p>
          <a:r>
            <a:rPr lang="fr-CA" dirty="0"/>
            <a:t>Biopsychosociale, situationnelle et environnementale</a:t>
          </a:r>
          <a:endParaRPr lang="fr-FR" dirty="0"/>
        </a:p>
      </dgm:t>
    </dgm:pt>
    <dgm:pt modelId="{98C12FB1-9EDB-4B34-B2C3-B469D34CB6B3}" type="parTrans" cxnId="{6CDDAD43-A701-4A7E-A4EB-ED24443C6C49}">
      <dgm:prSet/>
      <dgm:spPr/>
      <dgm:t>
        <a:bodyPr/>
        <a:lstStyle/>
        <a:p>
          <a:endParaRPr lang="fr-FR"/>
        </a:p>
      </dgm:t>
    </dgm:pt>
    <dgm:pt modelId="{A5E688F0-61F7-46D8-94D8-7F010BBD7316}" type="sibTrans" cxnId="{6CDDAD43-A701-4A7E-A4EB-ED24443C6C49}">
      <dgm:prSet/>
      <dgm:spPr/>
      <dgm:t>
        <a:bodyPr/>
        <a:lstStyle/>
        <a:p>
          <a:endParaRPr lang="fr-FR"/>
        </a:p>
      </dgm:t>
    </dgm:pt>
    <dgm:pt modelId="{1D6B4481-0F8B-44E5-AC77-F208D4D77A45}">
      <dgm:prSet phldrT="[Texte]"/>
      <dgm:spPr/>
      <dgm:t>
        <a:bodyPr/>
        <a:lstStyle/>
        <a:p>
          <a:r>
            <a:rPr lang="fr-CA" dirty="0"/>
            <a:t>Infirmière clinicienne ayant un rôle élargi et étant une intervenante pivot</a:t>
          </a:r>
          <a:endParaRPr lang="fr-FR" dirty="0"/>
        </a:p>
      </dgm:t>
    </dgm:pt>
    <dgm:pt modelId="{8D3DD916-121E-4196-8607-62A7498E1067}" type="parTrans" cxnId="{DE46A2D8-D6B3-4665-90F7-C73AEE281F89}">
      <dgm:prSet/>
      <dgm:spPr/>
      <dgm:t>
        <a:bodyPr/>
        <a:lstStyle/>
        <a:p>
          <a:endParaRPr lang="fr-FR"/>
        </a:p>
      </dgm:t>
    </dgm:pt>
    <dgm:pt modelId="{CA9C6894-0765-42DB-8A6F-A92565FDC99D}" type="sibTrans" cxnId="{DE46A2D8-D6B3-4665-90F7-C73AEE281F89}">
      <dgm:prSet/>
      <dgm:spPr/>
      <dgm:t>
        <a:bodyPr/>
        <a:lstStyle/>
        <a:p>
          <a:endParaRPr lang="fr-FR"/>
        </a:p>
      </dgm:t>
    </dgm:pt>
    <dgm:pt modelId="{A1B25929-63F7-410F-B979-295F4660B6D8}" type="pres">
      <dgm:prSet presAssocID="{FC1CC0A8-C52B-46F2-8456-01E28EFB82D9}" presName="linear" presStyleCnt="0">
        <dgm:presLayoutVars>
          <dgm:dir/>
          <dgm:animLvl val="lvl"/>
          <dgm:resizeHandles val="exact"/>
        </dgm:presLayoutVars>
      </dgm:prSet>
      <dgm:spPr/>
    </dgm:pt>
    <dgm:pt modelId="{B7308694-44A8-4245-9A61-5441AB40E3A1}" type="pres">
      <dgm:prSet presAssocID="{86096DE8-EDC2-4177-BF55-3A89C1C95112}" presName="parentLin" presStyleCnt="0"/>
      <dgm:spPr/>
    </dgm:pt>
    <dgm:pt modelId="{3DA70DC2-91BB-4435-960E-18374CD3FAE6}" type="pres">
      <dgm:prSet presAssocID="{86096DE8-EDC2-4177-BF55-3A89C1C95112}" presName="parentLeftMargin" presStyleLbl="node1" presStyleIdx="0" presStyleCnt="3"/>
      <dgm:spPr/>
    </dgm:pt>
    <dgm:pt modelId="{C7C9B8B3-E27B-4068-945E-F061097C5C4F}" type="pres">
      <dgm:prSet presAssocID="{86096DE8-EDC2-4177-BF55-3A89C1C95112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489F330B-22C4-4547-B5E4-9CC9A711B9A5}" type="pres">
      <dgm:prSet presAssocID="{86096DE8-EDC2-4177-BF55-3A89C1C95112}" presName="negativeSpace" presStyleCnt="0"/>
      <dgm:spPr/>
    </dgm:pt>
    <dgm:pt modelId="{840F32FA-BED8-4676-9C52-0C2DA024E1D2}" type="pres">
      <dgm:prSet presAssocID="{86096DE8-EDC2-4177-BF55-3A89C1C95112}" presName="childText" presStyleLbl="conFgAcc1" presStyleIdx="0" presStyleCnt="3">
        <dgm:presLayoutVars>
          <dgm:bulletEnabled val="1"/>
        </dgm:presLayoutVars>
      </dgm:prSet>
      <dgm:spPr/>
    </dgm:pt>
    <dgm:pt modelId="{D22450DE-0DBD-40D3-8FBB-F797EE6F011B}" type="pres">
      <dgm:prSet presAssocID="{EA32560F-6AB2-4BC3-B00D-C4B246893541}" presName="spaceBetweenRectangles" presStyleCnt="0"/>
      <dgm:spPr/>
    </dgm:pt>
    <dgm:pt modelId="{28D95813-9188-4460-A8A6-28337DE57D94}" type="pres">
      <dgm:prSet presAssocID="{D5BDEFCD-5B16-4C5A-A464-583E628DD1E1}" presName="parentLin" presStyleCnt="0"/>
      <dgm:spPr/>
    </dgm:pt>
    <dgm:pt modelId="{3EB9534C-7E80-401C-9508-A8F9A6076B1D}" type="pres">
      <dgm:prSet presAssocID="{D5BDEFCD-5B16-4C5A-A464-583E628DD1E1}" presName="parentLeftMargin" presStyleLbl="node1" presStyleIdx="0" presStyleCnt="3"/>
      <dgm:spPr/>
    </dgm:pt>
    <dgm:pt modelId="{8CE7817E-F165-4089-A98E-019387286C80}" type="pres">
      <dgm:prSet presAssocID="{D5BDEFCD-5B16-4C5A-A464-583E628DD1E1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0F605DD-871C-413D-88D9-C6CC88045E75}" type="pres">
      <dgm:prSet presAssocID="{D5BDEFCD-5B16-4C5A-A464-583E628DD1E1}" presName="negativeSpace" presStyleCnt="0"/>
      <dgm:spPr/>
    </dgm:pt>
    <dgm:pt modelId="{6E6E17FA-DF7A-4C06-8915-D48F1581CF3C}" type="pres">
      <dgm:prSet presAssocID="{D5BDEFCD-5B16-4C5A-A464-583E628DD1E1}" presName="childText" presStyleLbl="conFgAcc1" presStyleIdx="1" presStyleCnt="3">
        <dgm:presLayoutVars>
          <dgm:bulletEnabled val="1"/>
        </dgm:presLayoutVars>
      </dgm:prSet>
      <dgm:spPr/>
    </dgm:pt>
    <dgm:pt modelId="{27120253-809C-4508-9987-05A38DA2CBF7}" type="pres">
      <dgm:prSet presAssocID="{7F46A390-5EB0-4CB2-A75F-B82DE548EA33}" presName="spaceBetweenRectangles" presStyleCnt="0"/>
      <dgm:spPr/>
    </dgm:pt>
    <dgm:pt modelId="{AA702B14-CBB9-4E72-903D-524BD7BF3A21}" type="pres">
      <dgm:prSet presAssocID="{0F9593CC-A7F7-491E-A211-C3882C7D5610}" presName="parentLin" presStyleCnt="0"/>
      <dgm:spPr/>
    </dgm:pt>
    <dgm:pt modelId="{C2E7F15D-2F07-4D4F-80F8-0E91A6FF1782}" type="pres">
      <dgm:prSet presAssocID="{0F9593CC-A7F7-491E-A211-C3882C7D5610}" presName="parentLeftMargin" presStyleLbl="node1" presStyleIdx="1" presStyleCnt="3"/>
      <dgm:spPr/>
    </dgm:pt>
    <dgm:pt modelId="{A307C329-623B-41BC-AFB4-8B154C3CFE53}" type="pres">
      <dgm:prSet presAssocID="{0F9593CC-A7F7-491E-A211-C3882C7D5610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BCC9C2E5-12BC-4945-9F7D-1B3BE1854899}" type="pres">
      <dgm:prSet presAssocID="{0F9593CC-A7F7-491E-A211-C3882C7D5610}" presName="negativeSpace" presStyleCnt="0"/>
      <dgm:spPr/>
    </dgm:pt>
    <dgm:pt modelId="{9461118D-0214-4DF2-934D-62B4F566B0A5}" type="pres">
      <dgm:prSet presAssocID="{0F9593CC-A7F7-491E-A211-C3882C7D561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E2DD53F-685F-4F7A-9F41-987847E682CC}" type="presOf" srcId="{E0EFADB9-D8FA-4B25-894B-8346FEA507BE}" destId="{840F32FA-BED8-4676-9C52-0C2DA024E1D2}" srcOrd="0" destOrd="0" presId="urn:microsoft.com/office/officeart/2005/8/layout/list1"/>
    <dgm:cxn modelId="{75B41240-E0F3-4BC3-8797-00BB0B6995B5}" type="presOf" srcId="{1D6B4481-0F8B-44E5-AC77-F208D4D77A45}" destId="{9461118D-0214-4DF2-934D-62B4F566B0A5}" srcOrd="0" destOrd="0" presId="urn:microsoft.com/office/officeart/2005/8/layout/list1"/>
    <dgm:cxn modelId="{6CDDAD43-A701-4A7E-A4EB-ED24443C6C49}" srcId="{D5BDEFCD-5B16-4C5A-A464-583E628DD1E1}" destId="{E006182C-0AAD-4299-A933-01C021AF4158}" srcOrd="0" destOrd="0" parTransId="{98C12FB1-9EDB-4B34-B2C3-B469D34CB6B3}" sibTransId="{A5E688F0-61F7-46D8-94D8-7F010BBD7316}"/>
    <dgm:cxn modelId="{D479BA64-D11B-4BD9-BADA-80259990D5A1}" type="presOf" srcId="{0F9593CC-A7F7-491E-A211-C3882C7D5610}" destId="{A307C329-623B-41BC-AFB4-8B154C3CFE53}" srcOrd="1" destOrd="0" presId="urn:microsoft.com/office/officeart/2005/8/layout/list1"/>
    <dgm:cxn modelId="{02B41648-3884-4619-932E-4A6696F0249A}" type="presOf" srcId="{FC1CC0A8-C52B-46F2-8456-01E28EFB82D9}" destId="{A1B25929-63F7-410F-B979-295F4660B6D8}" srcOrd="0" destOrd="0" presId="urn:microsoft.com/office/officeart/2005/8/layout/list1"/>
    <dgm:cxn modelId="{D6995856-FDF6-4A83-8EFB-92754BE004CF}" type="presOf" srcId="{E006182C-0AAD-4299-A933-01C021AF4158}" destId="{6E6E17FA-DF7A-4C06-8915-D48F1581CF3C}" srcOrd="0" destOrd="0" presId="urn:microsoft.com/office/officeart/2005/8/layout/list1"/>
    <dgm:cxn modelId="{553C2E78-78E2-42C8-A041-18F8F62236D3}" srcId="{FC1CC0A8-C52B-46F2-8456-01E28EFB82D9}" destId="{0F9593CC-A7F7-491E-A211-C3882C7D5610}" srcOrd="2" destOrd="0" parTransId="{0E53E027-EB73-44C0-B910-9408D30CF891}" sibTransId="{B8322B52-4919-4A0C-AF5E-1CB807EDA72F}"/>
    <dgm:cxn modelId="{883A9186-4A2C-466D-9416-3742EDEA9EC4}" type="presOf" srcId="{86096DE8-EDC2-4177-BF55-3A89C1C95112}" destId="{C7C9B8B3-E27B-4068-945E-F061097C5C4F}" srcOrd="1" destOrd="0" presId="urn:microsoft.com/office/officeart/2005/8/layout/list1"/>
    <dgm:cxn modelId="{F4F88B8C-7949-4C90-89E6-94DE8411204C}" type="presOf" srcId="{D5BDEFCD-5B16-4C5A-A464-583E628DD1E1}" destId="{3EB9534C-7E80-401C-9508-A8F9A6076B1D}" srcOrd="0" destOrd="0" presId="urn:microsoft.com/office/officeart/2005/8/layout/list1"/>
    <dgm:cxn modelId="{DFF2218F-07EB-403B-AB7F-4D7EBB466025}" srcId="{FC1CC0A8-C52B-46F2-8456-01E28EFB82D9}" destId="{86096DE8-EDC2-4177-BF55-3A89C1C95112}" srcOrd="0" destOrd="0" parTransId="{252C1A44-14C6-44BB-B3F7-527503086C7A}" sibTransId="{EA32560F-6AB2-4BC3-B00D-C4B246893541}"/>
    <dgm:cxn modelId="{9FCDC299-CE64-4444-91B0-6FCDC23A9126}" srcId="{86096DE8-EDC2-4177-BF55-3A89C1C95112}" destId="{E0EFADB9-D8FA-4B25-894B-8346FEA507BE}" srcOrd="0" destOrd="0" parTransId="{0690CBAF-9E7E-4C0B-9C40-8E1399FA1A46}" sibTransId="{1E5069DE-CE2B-4AA6-9C09-9F3532DD6FB2}"/>
    <dgm:cxn modelId="{930A1B9F-354A-4366-821F-84787BE3239D}" srcId="{FC1CC0A8-C52B-46F2-8456-01E28EFB82D9}" destId="{D5BDEFCD-5B16-4C5A-A464-583E628DD1E1}" srcOrd="1" destOrd="0" parTransId="{743E6753-6FC6-4A27-9251-061131D4D308}" sibTransId="{7F46A390-5EB0-4CB2-A75F-B82DE548EA33}"/>
    <dgm:cxn modelId="{9E9ED7AC-5A15-4AEF-B1E1-15280B4A2D02}" type="presOf" srcId="{86096DE8-EDC2-4177-BF55-3A89C1C95112}" destId="{3DA70DC2-91BB-4435-960E-18374CD3FAE6}" srcOrd="0" destOrd="0" presId="urn:microsoft.com/office/officeart/2005/8/layout/list1"/>
    <dgm:cxn modelId="{DE46A2D8-D6B3-4665-90F7-C73AEE281F89}" srcId="{0F9593CC-A7F7-491E-A211-C3882C7D5610}" destId="{1D6B4481-0F8B-44E5-AC77-F208D4D77A45}" srcOrd="0" destOrd="0" parTransId="{8D3DD916-121E-4196-8607-62A7498E1067}" sibTransId="{CA9C6894-0765-42DB-8A6F-A92565FDC99D}"/>
    <dgm:cxn modelId="{D58578E4-8DCA-4C5F-872D-5B6374A45B48}" type="presOf" srcId="{0F9593CC-A7F7-491E-A211-C3882C7D5610}" destId="{C2E7F15D-2F07-4D4F-80F8-0E91A6FF1782}" srcOrd="0" destOrd="0" presId="urn:microsoft.com/office/officeart/2005/8/layout/list1"/>
    <dgm:cxn modelId="{B33102F1-9979-49CA-A548-D70DD075E1E1}" type="presOf" srcId="{D5BDEFCD-5B16-4C5A-A464-583E628DD1E1}" destId="{8CE7817E-F165-4089-A98E-019387286C80}" srcOrd="1" destOrd="0" presId="urn:microsoft.com/office/officeart/2005/8/layout/list1"/>
    <dgm:cxn modelId="{41DB3B32-575D-4372-8617-298641234623}" type="presParOf" srcId="{A1B25929-63F7-410F-B979-295F4660B6D8}" destId="{B7308694-44A8-4245-9A61-5441AB40E3A1}" srcOrd="0" destOrd="0" presId="urn:microsoft.com/office/officeart/2005/8/layout/list1"/>
    <dgm:cxn modelId="{AFB523D9-588C-4515-8F3A-4449B1B67C96}" type="presParOf" srcId="{B7308694-44A8-4245-9A61-5441AB40E3A1}" destId="{3DA70DC2-91BB-4435-960E-18374CD3FAE6}" srcOrd="0" destOrd="0" presId="urn:microsoft.com/office/officeart/2005/8/layout/list1"/>
    <dgm:cxn modelId="{75A32154-0527-434B-8A9B-D1ED5CB4A35A}" type="presParOf" srcId="{B7308694-44A8-4245-9A61-5441AB40E3A1}" destId="{C7C9B8B3-E27B-4068-945E-F061097C5C4F}" srcOrd="1" destOrd="0" presId="urn:microsoft.com/office/officeart/2005/8/layout/list1"/>
    <dgm:cxn modelId="{3FADDBEB-8DE5-4D44-B0B1-A5AED461CCD4}" type="presParOf" srcId="{A1B25929-63F7-410F-B979-295F4660B6D8}" destId="{489F330B-22C4-4547-B5E4-9CC9A711B9A5}" srcOrd="1" destOrd="0" presId="urn:microsoft.com/office/officeart/2005/8/layout/list1"/>
    <dgm:cxn modelId="{36E9BA73-3446-4B55-9396-667FD3DCC251}" type="presParOf" srcId="{A1B25929-63F7-410F-B979-295F4660B6D8}" destId="{840F32FA-BED8-4676-9C52-0C2DA024E1D2}" srcOrd="2" destOrd="0" presId="urn:microsoft.com/office/officeart/2005/8/layout/list1"/>
    <dgm:cxn modelId="{47076764-64CA-448C-BDDD-E205D0F52C83}" type="presParOf" srcId="{A1B25929-63F7-410F-B979-295F4660B6D8}" destId="{D22450DE-0DBD-40D3-8FBB-F797EE6F011B}" srcOrd="3" destOrd="0" presId="urn:microsoft.com/office/officeart/2005/8/layout/list1"/>
    <dgm:cxn modelId="{FB8095E4-C4E3-496D-9D05-0B125C6A7EB9}" type="presParOf" srcId="{A1B25929-63F7-410F-B979-295F4660B6D8}" destId="{28D95813-9188-4460-A8A6-28337DE57D94}" srcOrd="4" destOrd="0" presId="urn:microsoft.com/office/officeart/2005/8/layout/list1"/>
    <dgm:cxn modelId="{305104AF-E91E-4B2F-8DA4-954AF8811A6D}" type="presParOf" srcId="{28D95813-9188-4460-A8A6-28337DE57D94}" destId="{3EB9534C-7E80-401C-9508-A8F9A6076B1D}" srcOrd="0" destOrd="0" presId="urn:microsoft.com/office/officeart/2005/8/layout/list1"/>
    <dgm:cxn modelId="{FCD3CCD7-8CF3-4E0B-9B23-4CE736FF393F}" type="presParOf" srcId="{28D95813-9188-4460-A8A6-28337DE57D94}" destId="{8CE7817E-F165-4089-A98E-019387286C80}" srcOrd="1" destOrd="0" presId="urn:microsoft.com/office/officeart/2005/8/layout/list1"/>
    <dgm:cxn modelId="{68C7ACCF-0A02-4636-A73F-1B3C02F66E2F}" type="presParOf" srcId="{A1B25929-63F7-410F-B979-295F4660B6D8}" destId="{00F605DD-871C-413D-88D9-C6CC88045E75}" srcOrd="5" destOrd="0" presId="urn:microsoft.com/office/officeart/2005/8/layout/list1"/>
    <dgm:cxn modelId="{86599176-6673-4B19-BAAD-D7BC38F9B509}" type="presParOf" srcId="{A1B25929-63F7-410F-B979-295F4660B6D8}" destId="{6E6E17FA-DF7A-4C06-8915-D48F1581CF3C}" srcOrd="6" destOrd="0" presId="urn:microsoft.com/office/officeart/2005/8/layout/list1"/>
    <dgm:cxn modelId="{7144B4DC-A8A9-47A8-B4BD-E2BC0989CC9A}" type="presParOf" srcId="{A1B25929-63F7-410F-B979-295F4660B6D8}" destId="{27120253-809C-4508-9987-05A38DA2CBF7}" srcOrd="7" destOrd="0" presId="urn:microsoft.com/office/officeart/2005/8/layout/list1"/>
    <dgm:cxn modelId="{71A5676D-E446-42E3-A9AC-D80C19F5131C}" type="presParOf" srcId="{A1B25929-63F7-410F-B979-295F4660B6D8}" destId="{AA702B14-CBB9-4E72-903D-524BD7BF3A21}" srcOrd="8" destOrd="0" presId="urn:microsoft.com/office/officeart/2005/8/layout/list1"/>
    <dgm:cxn modelId="{4EBEABEA-BE9C-411F-B06A-589AD6A9F3F7}" type="presParOf" srcId="{AA702B14-CBB9-4E72-903D-524BD7BF3A21}" destId="{C2E7F15D-2F07-4D4F-80F8-0E91A6FF1782}" srcOrd="0" destOrd="0" presId="urn:microsoft.com/office/officeart/2005/8/layout/list1"/>
    <dgm:cxn modelId="{B2EF8F34-614D-48D6-BD57-8F7CD52D2E7C}" type="presParOf" srcId="{AA702B14-CBB9-4E72-903D-524BD7BF3A21}" destId="{A307C329-623B-41BC-AFB4-8B154C3CFE53}" srcOrd="1" destOrd="0" presId="urn:microsoft.com/office/officeart/2005/8/layout/list1"/>
    <dgm:cxn modelId="{14365315-96AE-451A-93CA-4F1EBB8C8766}" type="presParOf" srcId="{A1B25929-63F7-410F-B979-295F4660B6D8}" destId="{BCC9C2E5-12BC-4945-9F7D-1B3BE1854899}" srcOrd="9" destOrd="0" presId="urn:microsoft.com/office/officeart/2005/8/layout/list1"/>
    <dgm:cxn modelId="{013E36A6-DE53-4B92-86C9-B5B43EE3D6AF}" type="presParOf" srcId="{A1B25929-63F7-410F-B979-295F4660B6D8}" destId="{9461118D-0214-4DF2-934D-62B4F566B0A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E196C6-5DE1-4238-8741-894B1DF58BD9}">
      <dsp:nvSpPr>
        <dsp:cNvPr id="0" name=""/>
        <dsp:cNvSpPr/>
      </dsp:nvSpPr>
      <dsp:spPr>
        <a:xfrm>
          <a:off x="0" y="2752343"/>
          <a:ext cx="6849076" cy="0"/>
        </a:xfrm>
        <a:prstGeom prst="line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triangle" w="lg" len="lg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F848A6-A361-4FA1-8887-3D524EDCFD94}">
      <dsp:nvSpPr>
        <dsp:cNvPr id="0" name=""/>
        <dsp:cNvSpPr/>
      </dsp:nvSpPr>
      <dsp:spPr>
        <a:xfrm rot="8100000">
          <a:off x="89125" y="634307"/>
          <a:ext cx="404809" cy="404809"/>
        </a:xfrm>
        <a:prstGeom prst="teardrop">
          <a:avLst>
            <a:gd name="adj" fmla="val 11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BBD536-086E-46B4-9BD6-A0D2F483A974}">
      <dsp:nvSpPr>
        <dsp:cNvPr id="0" name=""/>
        <dsp:cNvSpPr/>
      </dsp:nvSpPr>
      <dsp:spPr>
        <a:xfrm>
          <a:off x="134095" y="679278"/>
          <a:ext cx="314868" cy="314868"/>
        </a:xfrm>
        <a:prstGeom prst="ellipse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DE52FF-82CB-4D70-A7D4-A659A9B089BB}">
      <dsp:nvSpPr>
        <dsp:cNvPr id="0" name=""/>
        <dsp:cNvSpPr/>
      </dsp:nvSpPr>
      <dsp:spPr>
        <a:xfrm>
          <a:off x="577773" y="1122956"/>
          <a:ext cx="2848694" cy="16293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5250" rIns="95250" bIns="142875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500" b="1" kern="1200" dirty="0">
              <a:latin typeface="Arial" panose="020B0604020202020204" pitchFamily="34" charset="0"/>
              <a:cs typeface="Arial" panose="020B0604020202020204" pitchFamily="34" charset="0"/>
            </a:rPr>
            <a:t>La clientèle désaffiliée n’a pas de service 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5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Besoin nommé par Pacte de rue</a:t>
          </a:r>
        </a:p>
      </dsp:txBody>
      <dsp:txXfrm>
        <a:off x="577773" y="1122956"/>
        <a:ext cx="2848694" cy="1629387"/>
      </dsp:txXfrm>
    </dsp:sp>
    <dsp:sp modelId="{2A623C2B-14B5-41DD-9586-148F0B45A7B0}">
      <dsp:nvSpPr>
        <dsp:cNvPr id="0" name=""/>
        <dsp:cNvSpPr/>
      </dsp:nvSpPr>
      <dsp:spPr>
        <a:xfrm>
          <a:off x="577773" y="550468"/>
          <a:ext cx="2848694" cy="5724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fr-CA" sz="2000" kern="1200" dirty="0">
              <a:latin typeface="Arial" panose="020B0604020202020204" pitchFamily="34" charset="0"/>
              <a:cs typeface="Arial" panose="020B0604020202020204" pitchFamily="34" charset="0"/>
            </a:rPr>
            <a:t>Début 2000</a:t>
          </a:r>
        </a:p>
      </dsp:txBody>
      <dsp:txXfrm>
        <a:off x="577773" y="550468"/>
        <a:ext cx="2848694" cy="572487"/>
      </dsp:txXfrm>
    </dsp:sp>
    <dsp:sp modelId="{6BC13C11-0DC1-491C-86F1-BF02E1F8B2BB}">
      <dsp:nvSpPr>
        <dsp:cNvPr id="0" name=""/>
        <dsp:cNvSpPr/>
      </dsp:nvSpPr>
      <dsp:spPr>
        <a:xfrm>
          <a:off x="291529" y="1122956"/>
          <a:ext cx="0" cy="1629387"/>
        </a:xfrm>
        <a:prstGeom prst="line">
          <a:avLst/>
        </a:pr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8D02CE-1497-455C-A39E-4C7B05BC59EA}">
      <dsp:nvSpPr>
        <dsp:cNvPr id="0" name=""/>
        <dsp:cNvSpPr/>
      </dsp:nvSpPr>
      <dsp:spPr>
        <a:xfrm>
          <a:off x="237868" y="2700820"/>
          <a:ext cx="103047" cy="10304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909962-BD90-42D8-9F5A-7059FCD29E4C}">
      <dsp:nvSpPr>
        <dsp:cNvPr id="0" name=""/>
        <dsp:cNvSpPr/>
      </dsp:nvSpPr>
      <dsp:spPr>
        <a:xfrm rot="18900000">
          <a:off x="1792296" y="4465570"/>
          <a:ext cx="404809" cy="404809"/>
        </a:xfrm>
        <a:prstGeom prst="teardrop">
          <a:avLst>
            <a:gd name="adj" fmla="val 11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5AA230-B0B6-44BA-8452-4DF8495AA9CD}">
      <dsp:nvSpPr>
        <dsp:cNvPr id="0" name=""/>
        <dsp:cNvSpPr/>
      </dsp:nvSpPr>
      <dsp:spPr>
        <a:xfrm>
          <a:off x="1837266" y="4510541"/>
          <a:ext cx="314868" cy="314868"/>
        </a:xfrm>
        <a:prstGeom prst="ellipse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9563DE-BB40-4B26-928B-3B7005A8B8B0}">
      <dsp:nvSpPr>
        <dsp:cNvPr id="0" name=""/>
        <dsp:cNvSpPr/>
      </dsp:nvSpPr>
      <dsp:spPr>
        <a:xfrm>
          <a:off x="2280944" y="2752343"/>
          <a:ext cx="2848694" cy="16293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875" rIns="0" bIns="95250" numCol="1" spcCol="1270" anchor="b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500" b="1" kern="1200" dirty="0">
              <a:latin typeface="Arial" panose="020B0604020202020204" pitchFamily="34" charset="0"/>
              <a:cs typeface="Arial" panose="020B0604020202020204" pitchFamily="34" charset="0"/>
            </a:rPr>
            <a:t>Première rencontre milieu communautaire et DPSMD</a:t>
          </a:r>
        </a:p>
      </dsp:txBody>
      <dsp:txXfrm>
        <a:off x="2280944" y="2752343"/>
        <a:ext cx="2848694" cy="1629387"/>
      </dsp:txXfrm>
    </dsp:sp>
    <dsp:sp modelId="{790DDCCF-27FC-4EC1-B2BE-A22A7B87378B}">
      <dsp:nvSpPr>
        <dsp:cNvPr id="0" name=""/>
        <dsp:cNvSpPr/>
      </dsp:nvSpPr>
      <dsp:spPr>
        <a:xfrm>
          <a:off x="2280944" y="4381731"/>
          <a:ext cx="2848694" cy="5724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fr-CA" sz="2000" kern="1200" dirty="0">
              <a:latin typeface="Arial" panose="020B0604020202020204" pitchFamily="34" charset="0"/>
              <a:cs typeface="Arial" panose="020B0604020202020204" pitchFamily="34" charset="0"/>
            </a:rPr>
            <a:t>2017</a:t>
          </a:r>
        </a:p>
      </dsp:txBody>
      <dsp:txXfrm>
        <a:off x="2280944" y="4381731"/>
        <a:ext cx="2848694" cy="572487"/>
      </dsp:txXfrm>
    </dsp:sp>
    <dsp:sp modelId="{CE61ED8D-F608-4F5F-B688-7E703A625BBE}">
      <dsp:nvSpPr>
        <dsp:cNvPr id="0" name=""/>
        <dsp:cNvSpPr/>
      </dsp:nvSpPr>
      <dsp:spPr>
        <a:xfrm>
          <a:off x="1994701" y="2752343"/>
          <a:ext cx="0" cy="1629387"/>
        </a:xfrm>
        <a:prstGeom prst="line">
          <a:avLst/>
        </a:pr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928837-B15F-418E-A6C8-8261C0501CFE}">
      <dsp:nvSpPr>
        <dsp:cNvPr id="0" name=""/>
        <dsp:cNvSpPr/>
      </dsp:nvSpPr>
      <dsp:spPr>
        <a:xfrm>
          <a:off x="1941039" y="2700820"/>
          <a:ext cx="103047" cy="10304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06D2E6-90BE-46E7-ADC2-B1CAC1ADEB2E}">
      <dsp:nvSpPr>
        <dsp:cNvPr id="0" name=""/>
        <dsp:cNvSpPr/>
      </dsp:nvSpPr>
      <dsp:spPr>
        <a:xfrm rot="8100000">
          <a:off x="3495467" y="634307"/>
          <a:ext cx="404809" cy="404809"/>
        </a:xfrm>
        <a:prstGeom prst="teardrop">
          <a:avLst>
            <a:gd name="adj" fmla="val 11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329D77-6E2C-4ADC-94BD-B48DCDE1D745}">
      <dsp:nvSpPr>
        <dsp:cNvPr id="0" name=""/>
        <dsp:cNvSpPr/>
      </dsp:nvSpPr>
      <dsp:spPr>
        <a:xfrm>
          <a:off x="3540438" y="679278"/>
          <a:ext cx="314868" cy="314868"/>
        </a:xfrm>
        <a:prstGeom prst="ellipse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33BD58-F6C5-4186-9437-10A4A23C2DD3}">
      <dsp:nvSpPr>
        <dsp:cNvPr id="0" name=""/>
        <dsp:cNvSpPr/>
      </dsp:nvSpPr>
      <dsp:spPr>
        <a:xfrm>
          <a:off x="3984115" y="1122956"/>
          <a:ext cx="2848694" cy="16293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5250" rIns="95250" bIns="142875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500" b="1" kern="1200" dirty="0">
              <a:latin typeface="Arial" panose="020B0604020202020204" pitchFamily="34" charset="0"/>
              <a:cs typeface="Arial" panose="020B0604020202020204" pitchFamily="34" charset="0"/>
            </a:rPr>
            <a:t>Planification et mise en place de la clinique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500" kern="1200" dirty="0">
              <a:latin typeface="Arial" panose="020B0604020202020204" pitchFamily="34" charset="0"/>
              <a:cs typeface="Arial" panose="020B0604020202020204" pitchFamily="34" charset="0"/>
            </a:rPr>
            <a:t>Soutien de Patricia Rousseau (DSMREU)</a:t>
          </a:r>
        </a:p>
      </dsp:txBody>
      <dsp:txXfrm>
        <a:off x="3984115" y="1122956"/>
        <a:ext cx="2848694" cy="1629387"/>
      </dsp:txXfrm>
    </dsp:sp>
    <dsp:sp modelId="{CE932A31-8E42-4B74-9A87-F315CF7AFBE2}">
      <dsp:nvSpPr>
        <dsp:cNvPr id="0" name=""/>
        <dsp:cNvSpPr/>
      </dsp:nvSpPr>
      <dsp:spPr>
        <a:xfrm>
          <a:off x="3984115" y="550468"/>
          <a:ext cx="2848694" cy="5724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fr-CA" sz="2000" kern="1200" dirty="0">
              <a:latin typeface="Arial" panose="020B0604020202020204" pitchFamily="34" charset="0"/>
              <a:cs typeface="Arial" panose="020B0604020202020204" pitchFamily="34" charset="0"/>
            </a:rPr>
            <a:t>2017-2022</a:t>
          </a:r>
        </a:p>
      </dsp:txBody>
      <dsp:txXfrm>
        <a:off x="3984115" y="550468"/>
        <a:ext cx="2848694" cy="572487"/>
      </dsp:txXfrm>
    </dsp:sp>
    <dsp:sp modelId="{2FACA4A4-02D8-406C-B573-ADB89C243D3E}">
      <dsp:nvSpPr>
        <dsp:cNvPr id="0" name=""/>
        <dsp:cNvSpPr/>
      </dsp:nvSpPr>
      <dsp:spPr>
        <a:xfrm>
          <a:off x="3697872" y="1122956"/>
          <a:ext cx="0" cy="1629387"/>
        </a:xfrm>
        <a:prstGeom prst="line">
          <a:avLst/>
        </a:pr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231CE6-5EFE-4843-8EFF-7B3C84EAE19E}">
      <dsp:nvSpPr>
        <dsp:cNvPr id="0" name=""/>
        <dsp:cNvSpPr/>
      </dsp:nvSpPr>
      <dsp:spPr>
        <a:xfrm>
          <a:off x="3644210" y="2700820"/>
          <a:ext cx="103047" cy="10304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AB85C0-1F68-4FD6-BE2F-5CCCDF5572FD}">
      <dsp:nvSpPr>
        <dsp:cNvPr id="0" name=""/>
        <dsp:cNvSpPr/>
      </dsp:nvSpPr>
      <dsp:spPr>
        <a:xfrm>
          <a:off x="2528037" y="878"/>
          <a:ext cx="2065549" cy="1342607"/>
        </a:xfrm>
        <a:prstGeom prst="roundRect">
          <a:avLst/>
        </a:prstGeom>
        <a:solidFill>
          <a:srgbClr val="003C8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900" kern="1200" dirty="0"/>
            <a:t>Comité stratégique</a:t>
          </a:r>
        </a:p>
      </dsp:txBody>
      <dsp:txXfrm>
        <a:off x="2593578" y="66419"/>
        <a:ext cx="1934467" cy="1211525"/>
      </dsp:txXfrm>
    </dsp:sp>
    <dsp:sp modelId="{B6B68853-A47A-47A6-8D01-7028287720C9}">
      <dsp:nvSpPr>
        <dsp:cNvPr id="0" name=""/>
        <dsp:cNvSpPr/>
      </dsp:nvSpPr>
      <dsp:spPr>
        <a:xfrm>
          <a:off x="1772051" y="672182"/>
          <a:ext cx="3577521" cy="3577521"/>
        </a:xfrm>
        <a:custGeom>
          <a:avLst/>
          <a:gdLst/>
          <a:ahLst/>
          <a:cxnLst/>
          <a:rect l="0" t="0" r="0" b="0"/>
          <a:pathLst>
            <a:path>
              <a:moveTo>
                <a:pt x="2836502" y="338966"/>
              </a:moveTo>
              <a:arcTo wR="1788760" hR="1788760" stAng="18351300" swAng="3643182"/>
            </a:path>
          </a:pathLst>
        </a:custGeom>
        <a:noFill/>
        <a:ln w="57150" cap="flat" cmpd="sng" algn="ctr">
          <a:solidFill>
            <a:srgbClr val="003C85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E39468-E743-4C55-8715-19569D820C24}">
      <dsp:nvSpPr>
        <dsp:cNvPr id="0" name=""/>
        <dsp:cNvSpPr/>
      </dsp:nvSpPr>
      <dsp:spPr>
        <a:xfrm>
          <a:off x="4077150" y="2684020"/>
          <a:ext cx="2065549" cy="1342607"/>
        </a:xfrm>
        <a:prstGeom prst="roundRect">
          <a:avLst/>
        </a:prstGeom>
        <a:solidFill>
          <a:srgbClr val="003C8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900" kern="1200" dirty="0"/>
            <a:t>Comité tactique</a:t>
          </a:r>
        </a:p>
      </dsp:txBody>
      <dsp:txXfrm>
        <a:off x="4142691" y="2749561"/>
        <a:ext cx="1934467" cy="1211525"/>
      </dsp:txXfrm>
    </dsp:sp>
    <dsp:sp modelId="{10A22035-A51A-4A70-ACE8-68898AFE21D5}">
      <dsp:nvSpPr>
        <dsp:cNvPr id="0" name=""/>
        <dsp:cNvSpPr/>
      </dsp:nvSpPr>
      <dsp:spPr>
        <a:xfrm>
          <a:off x="1772051" y="672182"/>
          <a:ext cx="3577521" cy="3577521"/>
        </a:xfrm>
        <a:custGeom>
          <a:avLst/>
          <a:gdLst/>
          <a:ahLst/>
          <a:cxnLst/>
          <a:rect l="0" t="0" r="0" b="0"/>
          <a:pathLst>
            <a:path>
              <a:moveTo>
                <a:pt x="2638620" y="3362738"/>
              </a:moveTo>
              <a:arcTo wR="1788760" hR="1788760" stAng="3698007" swAng="3403987"/>
            </a:path>
          </a:pathLst>
        </a:custGeom>
        <a:noFill/>
        <a:ln w="57150" cap="flat" cmpd="sng" algn="ctr">
          <a:solidFill>
            <a:srgbClr val="003C85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3E7EC8-BEBA-408E-B998-93748AC86A05}">
      <dsp:nvSpPr>
        <dsp:cNvPr id="0" name=""/>
        <dsp:cNvSpPr/>
      </dsp:nvSpPr>
      <dsp:spPr>
        <a:xfrm>
          <a:off x="978925" y="2684020"/>
          <a:ext cx="2065549" cy="1342607"/>
        </a:xfrm>
        <a:prstGeom prst="roundRect">
          <a:avLst/>
        </a:prstGeom>
        <a:solidFill>
          <a:srgbClr val="003C8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900" kern="1200" dirty="0"/>
            <a:t>Comité clinique</a:t>
          </a:r>
        </a:p>
      </dsp:txBody>
      <dsp:txXfrm>
        <a:off x="1044466" y="2749561"/>
        <a:ext cx="1934467" cy="1211525"/>
      </dsp:txXfrm>
    </dsp:sp>
    <dsp:sp modelId="{8E05CE78-0D4B-4EB2-A09E-E39A84B21D90}">
      <dsp:nvSpPr>
        <dsp:cNvPr id="0" name=""/>
        <dsp:cNvSpPr/>
      </dsp:nvSpPr>
      <dsp:spPr>
        <a:xfrm>
          <a:off x="1772051" y="672182"/>
          <a:ext cx="3577521" cy="3577521"/>
        </a:xfrm>
        <a:custGeom>
          <a:avLst/>
          <a:gdLst/>
          <a:ahLst/>
          <a:cxnLst/>
          <a:rect l="0" t="0" r="0" b="0"/>
          <a:pathLst>
            <a:path>
              <a:moveTo>
                <a:pt x="11763" y="1993571"/>
              </a:moveTo>
              <a:arcTo wR="1788760" hR="1788760" stAng="10405518" swAng="3643182"/>
            </a:path>
          </a:pathLst>
        </a:custGeom>
        <a:noFill/>
        <a:ln w="57150" cap="flat" cmpd="sng" algn="ctr">
          <a:solidFill>
            <a:srgbClr val="003C85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F30D66-358F-4DF3-B80E-A2FBB4FDCE84}">
      <dsp:nvSpPr>
        <dsp:cNvPr id="0" name=""/>
        <dsp:cNvSpPr/>
      </dsp:nvSpPr>
      <dsp:spPr>
        <a:xfrm>
          <a:off x="10468" y="770733"/>
          <a:ext cx="2471665" cy="144000"/>
        </a:xfrm>
        <a:prstGeom prst="rect">
          <a:avLst/>
        </a:prstGeom>
        <a:solidFill>
          <a:srgbClr val="003C85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0320" rIns="35560" bIns="2032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 dirty="0"/>
            <a:t>Pacte de rue</a:t>
          </a:r>
        </a:p>
      </dsp:txBody>
      <dsp:txXfrm>
        <a:off x="10468" y="770733"/>
        <a:ext cx="2471665" cy="144000"/>
      </dsp:txXfrm>
    </dsp:sp>
    <dsp:sp modelId="{367FB490-4EDC-4D27-BA00-DA5A2EFE4D92}">
      <dsp:nvSpPr>
        <dsp:cNvPr id="0" name=""/>
        <dsp:cNvSpPr/>
      </dsp:nvSpPr>
      <dsp:spPr>
        <a:xfrm>
          <a:off x="10468" y="914733"/>
          <a:ext cx="2471665" cy="3733199"/>
        </a:xfrm>
        <a:prstGeom prst="rect">
          <a:avLst/>
        </a:prstGeom>
        <a:solidFill>
          <a:srgbClr val="BFE0EF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A" sz="2800" kern="1200" dirty="0"/>
            <a:t>Le local</a:t>
          </a:r>
          <a:endParaRPr lang="fr-FR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A" sz="2800" kern="1200" dirty="0"/>
            <a:t>L’expertise des travailleurs de rue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A" sz="2800" kern="1200" dirty="0"/>
            <a:t> intervenant communautaire</a:t>
          </a:r>
        </a:p>
      </dsp:txBody>
      <dsp:txXfrm>
        <a:off x="10468" y="914733"/>
        <a:ext cx="2471665" cy="3733199"/>
      </dsp:txXfrm>
    </dsp:sp>
    <dsp:sp modelId="{720F900C-5965-4F18-A1E4-0FE83E2C5F6F}">
      <dsp:nvSpPr>
        <dsp:cNvPr id="0" name=""/>
        <dsp:cNvSpPr/>
      </dsp:nvSpPr>
      <dsp:spPr>
        <a:xfrm>
          <a:off x="2828167" y="770733"/>
          <a:ext cx="2471665" cy="144000"/>
        </a:xfrm>
        <a:prstGeom prst="rect">
          <a:avLst/>
        </a:prstGeom>
        <a:solidFill>
          <a:srgbClr val="003C85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0320" rIns="35560" bIns="2032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 dirty="0"/>
            <a:t>Médecin</a:t>
          </a:r>
        </a:p>
      </dsp:txBody>
      <dsp:txXfrm>
        <a:off x="2828167" y="770733"/>
        <a:ext cx="2471665" cy="144000"/>
      </dsp:txXfrm>
    </dsp:sp>
    <dsp:sp modelId="{D467C15B-CB9E-448A-8A9C-A1E49081DEE9}">
      <dsp:nvSpPr>
        <dsp:cNvPr id="0" name=""/>
        <dsp:cNvSpPr/>
      </dsp:nvSpPr>
      <dsp:spPr>
        <a:xfrm>
          <a:off x="2828167" y="914733"/>
          <a:ext cx="2471665" cy="3733199"/>
        </a:xfrm>
        <a:prstGeom prst="rect">
          <a:avLst/>
        </a:prstGeom>
        <a:solidFill>
          <a:srgbClr val="BFE0EF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800" kern="1200" dirty="0"/>
            <a:t>L’expertise médicale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800" kern="1200" dirty="0"/>
            <a:t>Le soutien à l’infirmière</a:t>
          </a:r>
        </a:p>
      </dsp:txBody>
      <dsp:txXfrm>
        <a:off x="2828167" y="914733"/>
        <a:ext cx="2471665" cy="3733199"/>
      </dsp:txXfrm>
    </dsp:sp>
    <dsp:sp modelId="{E5FB759D-3BB2-4142-811F-BDDF26DEF3DF}">
      <dsp:nvSpPr>
        <dsp:cNvPr id="0" name=""/>
        <dsp:cNvSpPr/>
      </dsp:nvSpPr>
      <dsp:spPr>
        <a:xfrm>
          <a:off x="5645865" y="770733"/>
          <a:ext cx="2471665" cy="144000"/>
        </a:xfrm>
        <a:prstGeom prst="rect">
          <a:avLst/>
        </a:prstGeom>
        <a:solidFill>
          <a:srgbClr val="003C85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0320" rIns="35560" bIns="2032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 dirty="0"/>
            <a:t>CISSSMO</a:t>
          </a:r>
        </a:p>
      </dsp:txBody>
      <dsp:txXfrm>
        <a:off x="5645865" y="770733"/>
        <a:ext cx="2471665" cy="144000"/>
      </dsp:txXfrm>
    </dsp:sp>
    <dsp:sp modelId="{452847AA-5B0C-451C-818F-CE67CA37D2B1}">
      <dsp:nvSpPr>
        <dsp:cNvPr id="0" name=""/>
        <dsp:cNvSpPr/>
      </dsp:nvSpPr>
      <dsp:spPr>
        <a:xfrm>
          <a:off x="5645865" y="914733"/>
          <a:ext cx="2471665" cy="3733199"/>
        </a:xfrm>
        <a:prstGeom prst="rect">
          <a:avLst/>
        </a:prstGeom>
        <a:solidFill>
          <a:srgbClr val="BFE0EF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A" sz="2800" kern="1200" dirty="0"/>
            <a:t>L’infirmière à temps plein</a:t>
          </a:r>
          <a:endParaRPr lang="fr-FR" sz="2800" kern="1200" dirty="0"/>
        </a:p>
      </dsp:txBody>
      <dsp:txXfrm>
        <a:off x="5645865" y="914733"/>
        <a:ext cx="2471665" cy="37331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0F32FA-BED8-4676-9C52-0C2DA024E1D2}">
      <dsp:nvSpPr>
        <dsp:cNvPr id="0" name=""/>
        <dsp:cNvSpPr/>
      </dsp:nvSpPr>
      <dsp:spPr>
        <a:xfrm>
          <a:off x="0" y="335259"/>
          <a:ext cx="10515600" cy="1247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458216" rIns="816127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A" sz="2200" kern="1200" dirty="0"/>
            <a:t>Prendre l’individu là où il est, personnel avec haut seuil de tolérance, axée sur la réduction des méfaits</a:t>
          </a:r>
          <a:endParaRPr lang="fr-FR" sz="2200" kern="1200" dirty="0"/>
        </a:p>
      </dsp:txBody>
      <dsp:txXfrm>
        <a:off x="0" y="335259"/>
        <a:ext cx="10515600" cy="1247400"/>
      </dsp:txXfrm>
    </dsp:sp>
    <dsp:sp modelId="{C7C9B8B3-E27B-4068-945E-F061097C5C4F}">
      <dsp:nvSpPr>
        <dsp:cNvPr id="0" name=""/>
        <dsp:cNvSpPr/>
      </dsp:nvSpPr>
      <dsp:spPr>
        <a:xfrm>
          <a:off x="525780" y="10538"/>
          <a:ext cx="7360920" cy="649440"/>
        </a:xfrm>
        <a:prstGeom prst="roundRect">
          <a:avLst/>
        </a:prstGeom>
        <a:solidFill>
          <a:srgbClr val="003C8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/>
            <a:t>Approche humaniste</a:t>
          </a:r>
        </a:p>
      </dsp:txBody>
      <dsp:txXfrm>
        <a:off x="557483" y="42241"/>
        <a:ext cx="7297514" cy="586034"/>
      </dsp:txXfrm>
    </dsp:sp>
    <dsp:sp modelId="{6E6E17FA-DF7A-4C06-8915-D48F1581CF3C}">
      <dsp:nvSpPr>
        <dsp:cNvPr id="0" name=""/>
        <dsp:cNvSpPr/>
      </dsp:nvSpPr>
      <dsp:spPr>
        <a:xfrm>
          <a:off x="0" y="2026179"/>
          <a:ext cx="10515600" cy="935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458216" rIns="816127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A" sz="2200" kern="1200" dirty="0"/>
            <a:t>Biopsychosociale, situationnelle et environnementale</a:t>
          </a:r>
          <a:endParaRPr lang="fr-FR" sz="2200" kern="1200" dirty="0"/>
        </a:p>
      </dsp:txBody>
      <dsp:txXfrm>
        <a:off x="0" y="2026179"/>
        <a:ext cx="10515600" cy="935550"/>
      </dsp:txXfrm>
    </dsp:sp>
    <dsp:sp modelId="{8CE7817E-F165-4089-A98E-019387286C80}">
      <dsp:nvSpPr>
        <dsp:cNvPr id="0" name=""/>
        <dsp:cNvSpPr/>
      </dsp:nvSpPr>
      <dsp:spPr>
        <a:xfrm>
          <a:off x="525780" y="1701459"/>
          <a:ext cx="7360920" cy="649440"/>
        </a:xfrm>
        <a:prstGeom prst="roundRect">
          <a:avLst/>
        </a:prstGeom>
        <a:solidFill>
          <a:srgbClr val="003C8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/>
            <a:t>Approche globale de la santé</a:t>
          </a:r>
        </a:p>
      </dsp:txBody>
      <dsp:txXfrm>
        <a:off x="557483" y="1733162"/>
        <a:ext cx="7297514" cy="586034"/>
      </dsp:txXfrm>
    </dsp:sp>
    <dsp:sp modelId="{9461118D-0214-4DF2-934D-62B4F566B0A5}">
      <dsp:nvSpPr>
        <dsp:cNvPr id="0" name=""/>
        <dsp:cNvSpPr/>
      </dsp:nvSpPr>
      <dsp:spPr>
        <a:xfrm>
          <a:off x="0" y="3405249"/>
          <a:ext cx="10515600" cy="935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458216" rIns="816127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A" sz="2200" kern="1200" dirty="0"/>
            <a:t>Infirmière clinicienne ayant un rôle élargi et étant une intervenante pivot</a:t>
          </a:r>
          <a:endParaRPr lang="fr-FR" sz="2200" kern="1200" dirty="0"/>
        </a:p>
      </dsp:txBody>
      <dsp:txXfrm>
        <a:off x="0" y="3405249"/>
        <a:ext cx="10515600" cy="935550"/>
      </dsp:txXfrm>
    </dsp:sp>
    <dsp:sp modelId="{A307C329-623B-41BC-AFB4-8B154C3CFE53}">
      <dsp:nvSpPr>
        <dsp:cNvPr id="0" name=""/>
        <dsp:cNvSpPr/>
      </dsp:nvSpPr>
      <dsp:spPr>
        <a:xfrm>
          <a:off x="525780" y="3080529"/>
          <a:ext cx="7360920" cy="649440"/>
        </a:xfrm>
        <a:prstGeom prst="roundRect">
          <a:avLst/>
        </a:prstGeom>
        <a:solidFill>
          <a:srgbClr val="003C8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200" kern="1200" dirty="0"/>
            <a:t>Approche axée sur la collaboration interprofessionnelle</a:t>
          </a:r>
          <a:endParaRPr lang="fr-FR" sz="2200" kern="1200" dirty="0"/>
        </a:p>
      </dsp:txBody>
      <dsp:txXfrm>
        <a:off x="557483" y="3112232"/>
        <a:ext cx="7297514" cy="586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7/3/layout/DropPinTimeline">
  <dgm:title val="Drop Pin Timeline"/>
  <dgm:desc val="Use to show a list of events in chronological order. An invisible box next to the pin contains the date and the description is immediately below. It can display a medium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 fact="0.8"/>
      <dgm:constr type="ctrY" for="ch" forName="nodes" refType="h" fact="0.5"/>
    </dgm:constrLst>
    <dgm:layoutNode name="divider" styleLbl="fgAcc1">
      <dgm:alg type="sp"/>
      <dgm:choose name="ArrowShape">
        <dgm:if name="ArrowShapeLTR" func="var" arg="dir" op="equ" val="norm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 w="19050">
                    <a:solidFill>
                      <a:srgbClr val="000000"/>
                    </a:solidFill>
                    <a:tailEnd type="triangle" w="lg" len="lg"/>
                  </a:ln>
                </dgm1612:spPr>
              </a:ext>
            </dgm:extLst>
          </dgm:shape>
        </dgm:if>
        <dgm:else name="ArrowShapeRTL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>
                    <a:solidFill>
                      <a:srgbClr val="000000"/>
                    </a:solidFill>
                    <a:headEnd type="triangle" w="lg" len="lg"/>
                  </a:ln>
                </dgm1612:spPr>
              </a:ext>
            </dgm:extLst>
          </dgm:shape>
        </dgm:else>
      </dgm:choos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onstrLst>
        <dgm:constr type="primFontSz" for="des" forName="L1TextContainer" val="20"/>
        <dgm:constr type="primFontSz" for="des" forName="L2TextContainer" refType="primFontSz" refFor="des" refForName="L1TextContainer" op="equ" fact="0.75"/>
        <dgm:constr type="w" for="ch" forName="composite" refType="w"/>
        <dgm:constr type="h" for="ch" forName="composite" refType="h"/>
        <dgm:constr type="w" for="ch" forName="spaceBetweenRectangles" refType="w" refFor="ch" refForName="composite" fact="-0.5"/>
        <dgm:constr type="w" for="ch" ptType="sibTrans" op="equ"/>
        <dgm:constr type="primFontSz" for="des" forName="L1TextContainer" op="equ"/>
        <dgm:constr type="primFontSz" for="des" forName="L2TextContainer" op="equ"/>
        <dgm:constr type="primFontSz" for="des" forName="L1TextContainer1" val="20"/>
        <dgm:constr type="primFontSz" for="des" forName="L2TextContainer1" refType="primFontSz" refFor="des" refForName="L1TextContainer1" op="equ" fact="0.75"/>
        <dgm:constr type="w" for="ch" forName="composite1" refType="w"/>
        <dgm:constr type="h" for="ch" forName="composite1" refType="h"/>
        <dgm:constr type="w" for="ch" forName="spaceBetweenRectangles1" refType="w" refFor="ch" refForName="composite1" fact="0.28"/>
        <dgm:constr type="primFontSz" for="des" forName="L1TextContainer1" op="equ"/>
        <dgm:constr type="primFontSz" for="des" forName="L2TextContainer1" op="equ"/>
      </dgm:constrLst>
      <dgm:choose name="LayoutBasedOnCountOfNodes">
        <dgm:if name="LessThanOrEqualToTwoNodes" axis="ch" ptType="node" func="cnt" op="lte" val="2">
          <dgm:forEach name="nodesForEach1" axis="ch" ptType="node">
            <dgm:layoutNode name="composite1">
              <dgm:alg type="composite"/>
              <dgm:shape xmlns:r="http://schemas.openxmlformats.org/officeDocument/2006/relationships" r:blip="">
                <dgm:adjLst/>
              </dgm:shape>
              <dgm:choose name="CaseForLayoutDirection1">
                <dgm:if name="CaseForLayoutDirectionLTR1" func="var" arg="dir" op="equ" val="norm">
                  <dgm:choose name="CaseForPlacingNodesAboveAndBelowDividerLTR1">
                    <dgm:if name="CaseForPlacingNodeAboveDividerLTR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LTR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if>
                <dgm:else name="CaseForLayoutDirectionRTL1">
                  <dgm:choose name="CaseForPlacingNodesAboveAndBelowDividerRTL1">
                    <dgm:if name="CaseForPlacingNodeAboveDividerRTL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RTL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else>
              </dgm:choose>
              <dgm:layoutNode name="ConnectorPoint1" styleLbl="lnNode1" moveWith="ConnectLine1">
                <dgm:alg type="sp"/>
                <dgm:shape xmlns:r="http://schemas.openxmlformats.org/officeDocument/2006/relationships" type="ellipse" r:blip="" zOrderOff="10">
                  <dgm:adjLst/>
                </dgm:shape>
                <dgm:presOf/>
                <dgm:constrLst>
                  <dgm:constr type="w" refType="h" op="equ"/>
                </dgm:constrLst>
              </dgm:layoutNode>
              <dgm:layoutNode name="DropPinPlaceHolder1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1" refType="w"/>
                  <dgm:constr type="h" for="ch" forName="DropPin1" refType="h"/>
                  <dgm:constr type="ctrX" for="ch" forName="DropPin1" refType="w" fact="0.5"/>
                  <dgm:constr type="ctrY" for="ch" forName="DropPin1" refType="h" fact="0.5"/>
                  <dgm:constr type="w" for="ch" forName="Ellipse1" refType="w" refFor="ch" refForName="DropPin1" fact="0.55"/>
                  <dgm:constr type="h" for="ch" forName="Ellipse1" refType="w" refFor="ch" refForName="DropPin1" fact="0.55"/>
                  <dgm:constr type="ctrX" for="ch" forName="Ellipse1" refType="ctrX" refFor="ch" refForName="DropPin1"/>
                  <dgm:constr type="ctrY" for="ch" forName="Ellipse1" refType="ctrY" refFor="ch" refForName="DropPin1"/>
                </dgm:constrLst>
                <dgm:layoutNode name="DropPin1" styleLbl="alignNode1">
                  <dgm:alg type="sp"/>
                  <dgm:choose name="CaseForPlacingTearDropAboveAndBelowDivider1">
                    <dgm:if name="CaseForPlacingTearDropAboveDivider1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1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1" styleLbl="fgAcc1" moveWith="DropPin1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1" styleLbl="revTx" moveWith="L1TextContainer">
                <dgm:varLst>
                  <dgm:bulletEnabled val="1"/>
                </dgm:varLst>
                <dgm:choose name="casesForTxtDirLogic1">
                  <dgm:if name="Name771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5"/>
                      <dgm:constr type="bMarg" refType="primFontSz" fact="0.75"/>
                    </dgm:constrLst>
                  </dgm:if>
                  <dgm:else name="Name881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1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1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1" axis="followSib" ptType="sibTrans" cnt="1">
              <dgm:layoutNode name="spaceBetweenRectangles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if>
        <dgm:else name="MoreThanTwoNodes">
          <dgm:forEach name="nodesForEach" axis="ch" ptType="node">
            <dgm:layoutNode name="composite">
              <dgm:alg type="composite"/>
              <dgm:shape xmlns:r="http://schemas.openxmlformats.org/officeDocument/2006/relationships" r:blip="">
                <dgm:adjLst/>
              </dgm:shape>
              <dgm:choose name="CaseForLayoutDirection">
                <dgm:if name="CaseForLayoutDirectionLTR" func="var" arg="dir" op="equ" val="norm">
                  <dgm:choose name="CaseForPlacingNodesAboveAndBelowDividerLTR">
                    <dgm:if name="CaseForPlacingNodeAboveDividerLTR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LTR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if>
                <dgm:else name="CaseForLayoutDirectionRTL">
                  <dgm:choose name="CaseForPlacingNodesAboveAndBelowDividerRTL">
                    <dgm:if name="CaseForPlacingNodeAboveDividerRTL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RTL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else>
              </dgm:choose>
              <dgm:layoutNode name="ConnectorPoint" styleLbl="lnNode1" moveWith="ConnectLine">
                <dgm:alg type="sp"/>
                <dgm:shape xmlns:r="http://schemas.openxmlformats.org/officeDocument/2006/relationships" type="ellipse" r:blip="" zOrderOff="10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6350"/>
                      </dgm1612:spPr>
                    </a:ext>
                  </dgm:extLst>
                </dgm:shape>
                <dgm:presOf/>
                <dgm:constrLst>
                  <dgm:constr type="w" refType="h" op="equ"/>
                </dgm:constrLst>
              </dgm:layoutNode>
              <dgm:layoutNode name="DropPinPlaceHolder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" refType="w"/>
                  <dgm:constr type="h" for="ch" forName="DropPin" refType="h"/>
                  <dgm:constr type="ctrX" for="ch" forName="DropPin" refType="w" fact="0.5"/>
                  <dgm:constr type="ctrY" for="ch" forName="DropPin" refType="h" fact="0.5"/>
                  <dgm:constr type="w" for="ch" forName="Ellipse" refType="w" refFor="ch" refForName="DropPin" fact="0.55"/>
                  <dgm:constr type="h" for="ch" forName="Ellipse" refType="w" refFor="ch" refForName="DropPin" fact="0.55"/>
                  <dgm:constr type="ctrX" for="ch" forName="Ellipse" refType="ctrX" refFor="ch" refForName="DropPin"/>
                  <dgm:constr type="ctrY" for="ch" forName="Ellipse" refType="ctrY" refFor="ch" refForName="DropPin"/>
                </dgm:constrLst>
                <dgm:layoutNode name="DropPin" styleLbl="alignNode1">
                  <dgm:alg type="sp"/>
                  <dgm:choose name="CaseForPlacingTearDropAboveAndBelowDivider">
                    <dgm:if name="CaseForPlacingTearDropAboveDivider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" styleLbl="fgAcc1" moveWith="DropPin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" styleLbl="revTx" moveWith="L1TextContainer">
                <dgm:varLst>
                  <dgm:bulletEnabled val="1"/>
                </dgm:varLst>
                <dgm:choose name="casesForTxtDirLogic">
                  <dgm:if name="Name77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5"/>
                      <dgm:constr type="bMarg" refType="primFontSz" fact="0.75"/>
                    </dgm:constrLst>
                  </dgm:if>
                  <dgm:else name="Name88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" axis="followSib" ptType="sibTrans" cnt="1">
              <dgm:layoutNode name="spaceBetweenRectangles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else>
      </dgm:choose>
    </dgm:layoutNode>
  </dgm:layoutNode>
  <dgm:extLst>
    <a:ext uri="{68A01E43-0DF5-4B5B-8FA6-DAF915123BFB}">
      <dgm1612:lstStyle xmlns:dgm1612="http://schemas.microsoft.com/office/drawing/2016/12/diagram">
        <a:lvl1pPr>
          <a:defRPr b="1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6753C-214B-43C8-AE18-F727F0505C5D}" type="datetimeFigureOut">
              <a:rPr lang="fr-CA" smtClean="0"/>
              <a:t>2023-05-23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62E95-36F6-4F24-8037-F32CEE4EC00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6583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dirty="0"/>
              <a:t>Au début des années 2000, le besoin est nommé par l’organisme Pacte de Rue qui fait le constat des non-services pour la clientèle désaffiliée;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dirty="0"/>
              <a:t>2017 : Première rencontre du milieu communautaire avec la direction DPSMD;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dirty="0"/>
              <a:t>2017-2022 : Planification/mise en place de cette clinique avec le soutien de Mme Patricia Rousseau (DSMREU); </a:t>
            </a:r>
          </a:p>
          <a:p>
            <a:pPr marL="800100" lvl="1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dirty="0"/>
              <a:t>L’accompagnement est très important;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dirty="0"/>
              <a:t>Automne 2022 : ouverture de la clinique;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dirty="0"/>
              <a:t>Printemps 2023 : Plus de 200 clients rencontrés.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62E95-36F6-4F24-8037-F32CEE4EC007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53634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>
                <a:solidFill>
                  <a:schemeClr val="bg1"/>
                </a:solidFill>
              </a:rPr>
              <a:t>Améliorer la santé des personnes en situation d’itinérance.</a:t>
            </a:r>
          </a:p>
          <a:p>
            <a:endParaRPr lang="fr-CA" dirty="0">
              <a:solidFill>
                <a:schemeClr val="bg1"/>
              </a:solidFill>
            </a:endParaRPr>
          </a:p>
          <a:p>
            <a:r>
              <a:rPr lang="fr-CA" dirty="0">
                <a:solidFill>
                  <a:schemeClr val="bg1"/>
                </a:solidFill>
              </a:rPr>
              <a:t>Résultant d’un processus évolutif de </a:t>
            </a:r>
            <a:r>
              <a:rPr lang="fr-CA" dirty="0" err="1">
                <a:solidFill>
                  <a:schemeClr val="bg1"/>
                </a:solidFill>
              </a:rPr>
              <a:t>co</a:t>
            </a:r>
            <a:r>
              <a:rPr lang="fr-CA" dirty="0">
                <a:solidFill>
                  <a:schemeClr val="bg1"/>
                </a:solidFill>
              </a:rPr>
              <a:t>-construction entre le CISSSMO et l’organisme Pacte de Rue, découvrez un modèle de soins adapté qui favorise la réinsertion sociale d’une population marginalisée.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62E95-36F6-4F24-8037-F32CEE4EC007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77625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Faites le lien avec la façon dont ceci répond aux</a:t>
            </a:r>
            <a:r>
              <a:rPr lang="fr-CA" baseline="0" dirty="0"/>
              <a:t> besoins de la clientèle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62E95-36F6-4F24-8037-F32CEE4EC007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730410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sz="1400" u="sng" dirty="0"/>
              <a:t>Approches privilégiées :</a:t>
            </a:r>
          </a:p>
          <a:p>
            <a:endParaRPr lang="fr-CA" dirty="0"/>
          </a:p>
          <a:p>
            <a:pPr marL="342000" indent="-342000">
              <a:lnSpc>
                <a:spcPct val="110000"/>
              </a:lnSpc>
              <a:spcAft>
                <a:spcPts val="1000"/>
              </a:spcAft>
            </a:pPr>
            <a:r>
              <a:rPr lang="fr-CA" sz="1200" dirty="0"/>
              <a:t>Prendre l’individu là où il est (respect de son rythme, de sa situation et de son contexte);</a:t>
            </a:r>
          </a:p>
          <a:p>
            <a:pPr marL="342000" indent="-342000">
              <a:lnSpc>
                <a:spcPct val="110000"/>
              </a:lnSpc>
              <a:spcAft>
                <a:spcPts val="1000"/>
              </a:spcAft>
            </a:pPr>
            <a:r>
              <a:rPr lang="fr-CA" sz="1200" dirty="0"/>
              <a:t>Approche humaniste, dans un haut seuil de tolérance, axée sur la réduction des méfaits;</a:t>
            </a:r>
          </a:p>
          <a:p>
            <a:pPr marL="342000" indent="-342000">
              <a:lnSpc>
                <a:spcPct val="110000"/>
              </a:lnSpc>
              <a:spcAft>
                <a:spcPts val="1000"/>
              </a:spcAft>
            </a:pPr>
            <a:r>
              <a:rPr lang="fr-CA" sz="1200" dirty="0"/>
              <a:t>Approche globale de la santé (biopsychosociale, situationnelle et environnementale); </a:t>
            </a:r>
          </a:p>
          <a:p>
            <a:pPr marL="342000" indent="-342000">
              <a:lnSpc>
                <a:spcPct val="110000"/>
              </a:lnSpc>
              <a:spcAft>
                <a:spcPts val="1000"/>
              </a:spcAft>
            </a:pPr>
            <a:r>
              <a:rPr lang="fr-CA" sz="1200" dirty="0"/>
              <a:t>Approche axée sur la collaboration interprofessionnelle; </a:t>
            </a:r>
          </a:p>
          <a:p>
            <a:pPr marL="342000" indent="-342000">
              <a:lnSpc>
                <a:spcPct val="110000"/>
              </a:lnSpc>
              <a:spcAft>
                <a:spcPts val="1000"/>
              </a:spcAft>
            </a:pPr>
            <a:r>
              <a:rPr lang="fr-CA" sz="1200" dirty="0"/>
              <a:t>Infirmière clinicienne ayant un rôle élargi et étant une intervenante pivot.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62E95-36F6-4F24-8037-F32CEE4EC007}" type="slidenum">
              <a:rPr lang="fr-CA" smtClean="0"/>
              <a:t>11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76555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sz="1400" u="sng" dirty="0"/>
              <a:t>Approches privilégiées :</a:t>
            </a:r>
          </a:p>
          <a:p>
            <a:endParaRPr lang="fr-CA" dirty="0"/>
          </a:p>
          <a:p>
            <a:pPr marL="342000" indent="-342000">
              <a:lnSpc>
                <a:spcPct val="110000"/>
              </a:lnSpc>
              <a:spcAft>
                <a:spcPts val="1000"/>
              </a:spcAft>
            </a:pPr>
            <a:r>
              <a:rPr lang="fr-CA" sz="1200" dirty="0"/>
              <a:t>Prendre l’individu là où il est (respect de son rythme, de sa situation et de son contexte);</a:t>
            </a:r>
          </a:p>
          <a:p>
            <a:pPr marL="342000" indent="-342000">
              <a:lnSpc>
                <a:spcPct val="110000"/>
              </a:lnSpc>
              <a:spcAft>
                <a:spcPts val="1000"/>
              </a:spcAft>
            </a:pPr>
            <a:r>
              <a:rPr lang="fr-CA" sz="1200" dirty="0"/>
              <a:t>Approche humaniste, dans un haut seuil de tolérance, axée sur la réduction des méfaits;</a:t>
            </a:r>
          </a:p>
          <a:p>
            <a:pPr marL="342000" indent="-342000">
              <a:lnSpc>
                <a:spcPct val="110000"/>
              </a:lnSpc>
              <a:spcAft>
                <a:spcPts val="1000"/>
              </a:spcAft>
            </a:pPr>
            <a:r>
              <a:rPr lang="fr-CA" sz="1200" dirty="0"/>
              <a:t>Approche globale de la santé (biopsychosociale, situationnelle et environnementale); </a:t>
            </a:r>
          </a:p>
          <a:p>
            <a:pPr marL="342000" indent="-342000">
              <a:lnSpc>
                <a:spcPct val="110000"/>
              </a:lnSpc>
              <a:spcAft>
                <a:spcPts val="1000"/>
              </a:spcAft>
            </a:pPr>
            <a:r>
              <a:rPr lang="fr-CA" sz="1200" dirty="0"/>
              <a:t>Approche axée sur la collaboration interprofessionnelle; </a:t>
            </a:r>
          </a:p>
          <a:p>
            <a:pPr marL="342000" indent="-342000">
              <a:lnSpc>
                <a:spcPct val="110000"/>
              </a:lnSpc>
              <a:spcAft>
                <a:spcPts val="1000"/>
              </a:spcAft>
            </a:pPr>
            <a:r>
              <a:rPr lang="fr-CA" sz="1200" dirty="0"/>
              <a:t>Infirmière clinicienne ayant un rôle élargi et étant une intervenante pivot.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62E95-36F6-4F24-8037-F32CEE4EC007}" type="slidenum">
              <a:rPr lang="fr-CA" smtClean="0"/>
              <a:t>12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4362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62E95-36F6-4F24-8037-F32CEE4EC007}" type="slidenum">
              <a:rPr lang="fr-CA" smtClean="0"/>
              <a:t>14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484396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Inauguration</a:t>
            </a:r>
            <a:r>
              <a:rPr lang="fr-CA" baseline="0" dirty="0"/>
              <a:t> de la murale à venir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62E95-36F6-4F24-8037-F32CEE4EC007}" type="slidenum">
              <a:rPr lang="fr-CA" smtClean="0"/>
              <a:t>22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42767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1581150"/>
            <a:ext cx="7286625" cy="3100388"/>
          </a:xfrm>
        </p:spPr>
        <p:txBody>
          <a:bodyPr anchor="b">
            <a:normAutofit/>
          </a:bodyPr>
          <a:lstStyle>
            <a:lvl1pPr algn="l">
              <a:defRPr sz="540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773613"/>
            <a:ext cx="7286625" cy="1655762"/>
          </a:xfr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/>
              <a:t>XX mois année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6533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66256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38092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24963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81135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12829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8932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314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077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9025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75737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78092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1812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43807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4565471"/>
            <a:ext cx="310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0E6BFDD-DC63-4867-A7BD-B76920326F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0154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60" r:id="rId5"/>
    <p:sldLayoutId id="214748366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3C8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slideLayout" Target="../slideLayouts/slideLayout3.xml"/><Relationship Id="rId7" Type="http://schemas.openxmlformats.org/officeDocument/2006/relationships/diagramQuickStyle" Target="../diagrams/quickStyle4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notesSlide" Target="../notesSlides/notesSlide4.xml"/><Relationship Id="rId9" Type="http://schemas.microsoft.com/office/2007/relationships/diagramDrawing" Target="../diagrams/drawing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image" Target="../media/image12.pn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3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13.png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3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4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43.xml"/><Relationship Id="rId7" Type="http://schemas.openxmlformats.org/officeDocument/2006/relationships/chart" Target="../charts/chart2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chart" Target="../charts/chart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4.xml"/><Relationship Id="rId9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5" Type="http://schemas.openxmlformats.org/officeDocument/2006/relationships/image" Target="../media/image15.png"/><Relationship Id="rId4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5" Type="http://schemas.openxmlformats.org/officeDocument/2006/relationships/image" Target="../media/image16.png"/><Relationship Id="rId4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5" Type="http://schemas.openxmlformats.org/officeDocument/2006/relationships/image" Target="../media/image17.png"/><Relationship Id="rId4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4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5" Type="http://schemas.openxmlformats.org/officeDocument/2006/relationships/image" Target="../media/image18.png"/><Relationship Id="rId4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slideLayout" Target="../slideLayouts/slideLayout4.xml"/><Relationship Id="rId7" Type="http://schemas.openxmlformats.org/officeDocument/2006/relationships/diagramQuickStyle" Target="../diagrams/quickStyle1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notesSlide" Target="../notesSlides/notesSlide1.xml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9.png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0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slideLayout" Target="../slideLayouts/slideLayout6.xml"/><Relationship Id="rId7" Type="http://schemas.openxmlformats.org/officeDocument/2006/relationships/diagramColors" Target="../diagrams/colors2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10.jp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648700" y="0"/>
            <a:ext cx="3543300" cy="5591175"/>
          </a:xfrm>
          <a:prstGeom prst="rect">
            <a:avLst/>
          </a:prstGeom>
          <a:solidFill>
            <a:srgbClr val="0167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" name="Titr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10101" y="765209"/>
            <a:ext cx="6896101" cy="1228725"/>
          </a:xfrm>
        </p:spPr>
        <p:txBody>
          <a:bodyPr>
            <a:normAutofit/>
          </a:bodyPr>
          <a:lstStyle/>
          <a:p>
            <a:r>
              <a:rPr lang="fr-CA" sz="2000" dirty="0"/>
              <a:t>Journée Science-Innovation-Action</a:t>
            </a:r>
            <a:br>
              <a:rPr lang="fr-CA" sz="3600" dirty="0"/>
            </a:br>
            <a:endParaRPr lang="fr-CA" sz="3600" cap="all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527253" y="3256885"/>
            <a:ext cx="9253689" cy="1432807"/>
          </a:xfrm>
        </p:spPr>
        <p:txBody>
          <a:bodyPr>
            <a:noAutofit/>
          </a:bodyPr>
          <a:lstStyle/>
          <a:p>
            <a:r>
              <a:rPr lang="fr-CA" sz="7200" dirty="0"/>
              <a:t>Médecine de rue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/>
              <a:t>31 mai 2023</a:t>
            </a:r>
          </a:p>
        </p:txBody>
      </p:sp>
      <p:sp>
        <p:nvSpPr>
          <p:cNvPr id="6" name="ZoneTexte 5"/>
          <p:cNvSpPr txBox="1"/>
          <p:nvPr>
            <p:custDataLst>
              <p:tags r:id="rId4"/>
            </p:custDataLst>
          </p:nvPr>
        </p:nvSpPr>
        <p:spPr>
          <a:xfrm>
            <a:off x="1527253" y="4788334"/>
            <a:ext cx="9112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A" dirty="0">
              <a:solidFill>
                <a:schemeClr val="bg1"/>
              </a:solidFill>
            </a:endParaRPr>
          </a:p>
          <a:p>
            <a:r>
              <a:rPr lang="fr-CA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Par: Isabelle Simard, Cheffe de programme DPSMD</a:t>
            </a:r>
          </a:p>
          <a:p>
            <a:r>
              <a:rPr lang="fr-CA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Louis-Philippe Boucher, Spécialiste en activités cliniques DPSMD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4300" y="441257"/>
            <a:ext cx="5851124" cy="271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317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10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228725" y="400482"/>
            <a:ext cx="9845991" cy="572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55951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Médecine de rue / Soins de proximité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11</a:t>
            </a:fld>
            <a:endParaRPr lang="fr-CA"/>
          </a:p>
        </p:txBody>
      </p:sp>
      <p:graphicFrame>
        <p:nvGraphicFramePr>
          <p:cNvPr id="12" name="Espace réservé du contenu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9188901"/>
              </p:ext>
            </p:extLst>
          </p:nvPr>
        </p:nvGraphicFramePr>
        <p:xfrm>
          <a:off x="838200" y="169068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770705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Médecine de rue/Soins de proximité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38200" y="1380650"/>
            <a:ext cx="10515600" cy="4863889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fr-CA" sz="6000" u="sng" dirty="0"/>
              <a:t>Approches privilégiées :</a:t>
            </a:r>
          </a:p>
          <a:p>
            <a:endParaRPr lang="fr-CA" dirty="0"/>
          </a:p>
          <a:p>
            <a:pPr marL="342000" indent="-342000">
              <a:lnSpc>
                <a:spcPct val="110000"/>
              </a:lnSpc>
              <a:spcAft>
                <a:spcPts val="1000"/>
              </a:spcAft>
            </a:pPr>
            <a:r>
              <a:rPr lang="fr-CA" sz="5100" dirty="0"/>
              <a:t>Prendre l’individu là où il est (respect de son rythme, de sa situation et de son contexte);</a:t>
            </a:r>
          </a:p>
          <a:p>
            <a:pPr marL="342000" indent="-342000">
              <a:lnSpc>
                <a:spcPct val="110000"/>
              </a:lnSpc>
              <a:spcAft>
                <a:spcPts val="1000"/>
              </a:spcAft>
            </a:pPr>
            <a:r>
              <a:rPr lang="fr-CA" sz="5100" dirty="0"/>
              <a:t>Approche humaniste, dans un haut seuil de tolérance, axée sur la réduction des méfaits;</a:t>
            </a:r>
          </a:p>
          <a:p>
            <a:pPr marL="342000" indent="-342000">
              <a:lnSpc>
                <a:spcPct val="110000"/>
              </a:lnSpc>
              <a:spcAft>
                <a:spcPts val="1000"/>
              </a:spcAft>
            </a:pPr>
            <a:r>
              <a:rPr lang="fr-CA" sz="5100" dirty="0"/>
              <a:t>Approche globale de la santé (biopsychosociale, situationnelle et environnementale); </a:t>
            </a:r>
          </a:p>
          <a:p>
            <a:pPr marL="342000" indent="-342000">
              <a:lnSpc>
                <a:spcPct val="110000"/>
              </a:lnSpc>
              <a:spcAft>
                <a:spcPts val="1000"/>
              </a:spcAft>
            </a:pPr>
            <a:r>
              <a:rPr lang="fr-CA" sz="5100" dirty="0"/>
              <a:t>Approche axée sur la collaboration interprofessionnelle; </a:t>
            </a:r>
          </a:p>
          <a:p>
            <a:pPr marL="342000" indent="-342000">
              <a:lnSpc>
                <a:spcPct val="110000"/>
              </a:lnSpc>
              <a:spcAft>
                <a:spcPts val="1000"/>
              </a:spcAft>
            </a:pPr>
            <a:r>
              <a:rPr lang="fr-CA" sz="5100" dirty="0"/>
              <a:t>Infirmière clinicienne ayant un rôle élargi et étant une intervenante pivot.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413215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/>
          <p:cNvPicPr>
            <a:picLocks noGrp="1" noChangeAspect="1"/>
          </p:cNvPicPr>
          <p:nvPr>
            <p:ph idx="1"/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376973" y="135000"/>
            <a:ext cx="7438055" cy="658800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537125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1850" y="248880"/>
            <a:ext cx="10515600" cy="945386"/>
          </a:xfrm>
        </p:spPr>
        <p:txBody>
          <a:bodyPr/>
          <a:lstStyle/>
          <a:p>
            <a:r>
              <a:rPr lang="fr-CA" dirty="0"/>
              <a:t>Population ciblée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831850" y="1423689"/>
            <a:ext cx="10515600" cy="423191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dirty="0"/>
              <a:t>14 à 99 ans;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dirty="0"/>
              <a:t>Itinérance, surconsommation (toxicomanie), jeunes en fugue, travailleurs-travailleuses du sexe, ex-détenus, santé mentale (souvent non diagnostiqué), UDI, LGBTQ2S+;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dirty="0"/>
              <a:t>En rupture avec les services, isolées, vulnérables (important, n’ayant pas déjà un médecin traitant) pour le volet des soins.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14</a:t>
            </a:fld>
            <a:endParaRPr lang="fr-CA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77B3AD2-B80C-47A3-BD75-0BEEB40A5A8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557495" y="3883133"/>
            <a:ext cx="7077010" cy="27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2450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03589" y="237302"/>
            <a:ext cx="10515600" cy="916450"/>
          </a:xfrm>
        </p:spPr>
        <p:txBody>
          <a:bodyPr/>
          <a:lstStyle/>
          <a:p>
            <a:r>
              <a:rPr lang="fr-CA" dirty="0"/>
              <a:t>Services et besoins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831850" y="1788289"/>
            <a:ext cx="10515600" cy="430136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dirty="0"/>
              <a:t>Besoins Bio-Psycho-Socio;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dirty="0"/>
              <a:t>Une collaboration étroite et nécessaire, entre le réseau de la santé et des services sociaux et le milieu communautaire;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dirty="0"/>
              <a:t>Projet qui vient de la communauté «</a:t>
            </a:r>
            <a:r>
              <a:rPr lang="fr-CA" dirty="0" err="1"/>
              <a:t>bottom</a:t>
            </a:r>
            <a:r>
              <a:rPr lang="fr-CA" dirty="0"/>
              <a:t> up».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15</a:t>
            </a:fld>
            <a:endParaRPr lang="fr-CA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AACEAC9-51D0-45EF-848E-06C6599F667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664691" y="3750196"/>
            <a:ext cx="8244403" cy="2493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4935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Interventions et résultats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38200" y="1825625"/>
            <a:ext cx="10515600" cy="3822821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fr-CA" dirty="0"/>
              <a:t>Cliniques médicales hebdomadaires, mais interventions des infirmières tous les jours; </a:t>
            </a:r>
          </a:p>
          <a:p>
            <a:pPr>
              <a:spcAft>
                <a:spcPts val="1000"/>
              </a:spcAft>
            </a:pPr>
            <a:r>
              <a:rPr lang="fr-CA" dirty="0"/>
              <a:t>Plusieurs suivis psychosociaux par les travailleurs de Pacte de Rue et les équipes du CISSSMO;</a:t>
            </a:r>
          </a:p>
          <a:p>
            <a:pPr>
              <a:spcAft>
                <a:spcPts val="1000"/>
              </a:spcAft>
            </a:pPr>
            <a:r>
              <a:rPr lang="fr-CA" dirty="0"/>
              <a:t>200 usagers en un peu plus d’un an;</a:t>
            </a:r>
          </a:p>
          <a:p>
            <a:r>
              <a:rPr lang="fr-CA" dirty="0"/>
              <a:t>Plusieurs personnes </a:t>
            </a:r>
            <a:r>
              <a:rPr lang="fr-CA" dirty="0" err="1"/>
              <a:t>réaffiliées</a:t>
            </a:r>
            <a:r>
              <a:rPr lang="fr-CA" dirty="0"/>
              <a:t>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147362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Portrait de la clientèle en quelques données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17</a:t>
            </a:fld>
            <a:endParaRPr lang="fr-CA"/>
          </a:p>
        </p:txBody>
      </p:sp>
      <p:graphicFrame>
        <p:nvGraphicFramePr>
          <p:cNvPr id="11" name="Graphique 10"/>
          <p:cNvGraphicFramePr/>
          <p:nvPr>
            <p:extLst>
              <p:ext uri="{D42A27DB-BD31-4B8C-83A1-F6EECF244321}">
                <p14:modId xmlns:p14="http://schemas.microsoft.com/office/powerpoint/2010/main" val="1886208807"/>
              </p:ext>
            </p:extLst>
          </p:nvPr>
        </p:nvGraphicFramePr>
        <p:xfrm>
          <a:off x="5209837" y="1291960"/>
          <a:ext cx="6318607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4" name="Graphique 13"/>
          <p:cNvGraphicFramePr/>
          <p:nvPr>
            <p:extLst>
              <p:ext uri="{D42A27DB-BD31-4B8C-83A1-F6EECF244321}">
                <p14:modId xmlns:p14="http://schemas.microsoft.com/office/powerpoint/2010/main" val="3531114377"/>
              </p:ext>
            </p:extLst>
          </p:nvPr>
        </p:nvGraphicFramePr>
        <p:xfrm>
          <a:off x="923218" y="1690688"/>
          <a:ext cx="4286619" cy="393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5" name="Image 4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677" b="89516" l="9596" r="91919">
                        <a14:foregroundMark x1="72727" y1="41129" x2="72727" y2="41129"/>
                        <a14:foregroundMark x1="58586" y1="42742" x2="58586" y2="42742"/>
                        <a14:foregroundMark x1="53030" y1="54032" x2="53030" y2="54032"/>
                        <a14:foregroundMark x1="52525" y1="65323" x2="52525" y2="65323"/>
                        <a14:foregroundMark x1="57071" y1="76613" x2="57071" y2="76613"/>
                        <a14:foregroundMark x1="64141" y1="81452" x2="64141" y2="81452"/>
                        <a14:foregroundMark x1="72222" y1="80645" x2="72222" y2="80645"/>
                        <a14:foregroundMark x1="77273" y1="71774" x2="77273" y2="71774"/>
                        <a14:foregroundMark x1="78283" y1="61290" x2="78283" y2="61290"/>
                        <a14:foregroundMark x1="77273" y1="48387" x2="77273" y2="48387"/>
                        <a14:foregroundMark x1="79293" y1="39516" x2="79293" y2="39516"/>
                        <a14:foregroundMark x1="84343" y1="32258" x2="84343" y2="32258"/>
                        <a14:foregroundMark x1="87374" y1="27419" x2="87374" y2="27419"/>
                        <a14:foregroundMark x1="63131" y1="37097" x2="63131" y2="37097"/>
                        <a14:foregroundMark x1="66667" y1="37097" x2="66667" y2="37097"/>
                        <a14:foregroundMark x1="68687" y1="37097" x2="68687" y2="37097"/>
                        <a14:foregroundMark x1="80808" y1="55645" x2="80808" y2="55645"/>
                        <a14:foregroundMark x1="80303" y1="67742" x2="80303" y2="67742"/>
                      </a14:backgroundRemoval>
                    </a14:imgEffect>
                  </a14:imgLayer>
                </a14:imgProps>
              </a:ext>
            </a:extLst>
          </a:blip>
          <a:srcRect l="44557"/>
          <a:stretch/>
        </p:blipFill>
        <p:spPr>
          <a:xfrm>
            <a:off x="2014455" y="3667987"/>
            <a:ext cx="735452" cy="676006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677" b="89516" l="9596" r="91919">
                        <a14:foregroundMark x1="72727" y1="41129" x2="72727" y2="41129"/>
                        <a14:foregroundMark x1="58586" y1="42742" x2="58586" y2="42742"/>
                        <a14:foregroundMark x1="53030" y1="54032" x2="53030" y2="54032"/>
                        <a14:foregroundMark x1="52525" y1="65323" x2="52525" y2="65323"/>
                        <a14:foregroundMark x1="57071" y1="76613" x2="57071" y2="76613"/>
                        <a14:foregroundMark x1="64141" y1="81452" x2="64141" y2="81452"/>
                        <a14:foregroundMark x1="72222" y1="80645" x2="72222" y2="80645"/>
                        <a14:foregroundMark x1="77273" y1="71774" x2="77273" y2="71774"/>
                        <a14:foregroundMark x1="78283" y1="61290" x2="78283" y2="61290"/>
                        <a14:foregroundMark x1="77273" y1="48387" x2="77273" y2="48387"/>
                        <a14:foregroundMark x1="79293" y1="39516" x2="79293" y2="39516"/>
                        <a14:foregroundMark x1="84343" y1="32258" x2="84343" y2="32258"/>
                        <a14:foregroundMark x1="87374" y1="27419" x2="87374" y2="27419"/>
                        <a14:foregroundMark x1="63131" y1="37097" x2="63131" y2="37097"/>
                        <a14:foregroundMark x1="66667" y1="37097" x2="66667" y2="37097"/>
                        <a14:foregroundMark x1="68687" y1="37097" x2="68687" y2="37097"/>
                        <a14:foregroundMark x1="80808" y1="55645" x2="80808" y2="55645"/>
                        <a14:foregroundMark x1="80303" y1="67742" x2="80303" y2="67742"/>
                      </a14:backgroundRemoval>
                    </a14:imgEffect>
                  </a14:imgLayer>
                </a14:imgProps>
              </a:ext>
            </a:extLst>
          </a:blip>
          <a:srcRect r="52637"/>
          <a:stretch/>
        </p:blipFill>
        <p:spPr>
          <a:xfrm>
            <a:off x="3527006" y="3659481"/>
            <a:ext cx="628276" cy="676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1345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87845" y="353038"/>
            <a:ext cx="10515600" cy="1076447"/>
          </a:xfrm>
        </p:spPr>
        <p:txBody>
          <a:bodyPr/>
          <a:lstStyle/>
          <a:p>
            <a:r>
              <a:rPr lang="fr-CA" dirty="0"/>
              <a:t>Type de toxicomanie</a:t>
            </a:r>
          </a:p>
        </p:txBody>
      </p:sp>
      <p:pic>
        <p:nvPicPr>
          <p:cNvPr id="6" name="Image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941216" y="1695694"/>
            <a:ext cx="8309568" cy="4505334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886573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09379" y="156262"/>
            <a:ext cx="10515600" cy="1691967"/>
          </a:xfrm>
        </p:spPr>
        <p:txBody>
          <a:bodyPr>
            <a:normAutofit/>
          </a:bodyPr>
          <a:lstStyle/>
          <a:p>
            <a:r>
              <a:rPr lang="fr-CA" sz="5400" dirty="0"/>
              <a:t>Les raisons de fréquentation santé physique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19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878622" y="2069532"/>
            <a:ext cx="843475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473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Petite anecdote?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654834" y="1825625"/>
            <a:ext cx="5698966" cy="4351338"/>
          </a:xfrm>
        </p:spPr>
        <p:txBody>
          <a:bodyPr/>
          <a:lstStyle/>
          <a:p>
            <a:r>
              <a:rPr lang="fr-CA" dirty="0"/>
              <a:t>Il était une fois…Nadia  qui…</a:t>
            </a:r>
          </a:p>
          <a:p>
            <a:r>
              <a:rPr lang="fr-CA" dirty="0"/>
              <a:t>Tous les jours, elle consomme, se prostitue et est victime de violence…</a:t>
            </a:r>
          </a:p>
          <a:p>
            <a:r>
              <a:rPr lang="fr-CA" dirty="0"/>
              <a:t>Ce que Pacte de rue a constaté est qu’il y a des dizaines </a:t>
            </a:r>
            <a:r>
              <a:rPr lang="fr-CA"/>
              <a:t>de Nadia à </a:t>
            </a:r>
            <a:r>
              <a:rPr lang="fr-CA" dirty="0"/>
              <a:t>Valleyfield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2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5625"/>
            <a:ext cx="4816633" cy="3232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083398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1850" y="222399"/>
            <a:ext cx="10515600" cy="1764000"/>
          </a:xfrm>
        </p:spPr>
        <p:txBody>
          <a:bodyPr>
            <a:normAutofit/>
          </a:bodyPr>
          <a:lstStyle/>
          <a:p>
            <a:r>
              <a:rPr lang="fr-CA" dirty="0"/>
              <a:t>Les raisons de consultations santé mentale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20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329813" y="2032636"/>
            <a:ext cx="7532374" cy="4500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 rot="19030041">
            <a:off x="2846085" y="5475862"/>
            <a:ext cx="812211" cy="338554"/>
          </a:xfrm>
          <a:prstGeom prst="rect">
            <a:avLst/>
          </a:prstGeom>
          <a:solidFill>
            <a:srgbClr val="454545"/>
          </a:solidFill>
        </p:spPr>
        <p:txBody>
          <a:bodyPr wrap="square" rtlCol="0">
            <a:spAutoFit/>
          </a:bodyPr>
          <a:lstStyle/>
          <a:p>
            <a:r>
              <a:rPr lang="fr-CA" sz="1600" dirty="0">
                <a:solidFill>
                  <a:schemeClr val="bg1"/>
                </a:solidFill>
              </a:rPr>
              <a:t>TDA/H</a:t>
            </a:r>
          </a:p>
        </p:txBody>
      </p:sp>
    </p:spTree>
    <p:extLst>
      <p:ext uri="{BB962C8B-B14F-4D97-AF65-F5344CB8AC3E}">
        <p14:creationId xmlns:p14="http://schemas.microsoft.com/office/powerpoint/2010/main" val="37403579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Enjeux 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r>
              <a:rPr lang="fr-CA" dirty="0"/>
              <a:t>La Gouvernance : pas facile de toujours travailler en </a:t>
            </a:r>
            <a:r>
              <a:rPr lang="fr-CA" dirty="0" err="1"/>
              <a:t>co-gestion</a:t>
            </a:r>
            <a:r>
              <a:rPr lang="fr-CA" dirty="0"/>
              <a:t>; </a:t>
            </a:r>
          </a:p>
          <a:p>
            <a:endParaRPr lang="fr-CA" dirty="0"/>
          </a:p>
          <a:p>
            <a:r>
              <a:rPr lang="fr-CA" dirty="0"/>
              <a:t>Pas les mêmes systèmes informatiques pour les dossiers clients;</a:t>
            </a:r>
          </a:p>
          <a:p>
            <a:endParaRPr lang="fr-CA" dirty="0"/>
          </a:p>
          <a:p>
            <a:r>
              <a:rPr lang="fr-CA" dirty="0"/>
              <a:t>Corridors de service hospitalisation en psychiatrie (services internes);</a:t>
            </a:r>
          </a:p>
          <a:p>
            <a:endParaRPr lang="fr-CA" dirty="0"/>
          </a:p>
          <a:p>
            <a:r>
              <a:rPr lang="fr-CA" dirty="0"/>
              <a:t>Le fait de seulement avoir l’accompagnement d’une seule médecin et d’une seule infirmière.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21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966617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Bons coups / accomplissements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A" dirty="0"/>
              <a:t>Amélioration des corridors de service avec la Direction Programme Santé mentale et Dépendance du CISSSMO et d’autres directions en développement;</a:t>
            </a:r>
          </a:p>
          <a:p>
            <a:endParaRPr lang="fr-CA" dirty="0"/>
          </a:p>
          <a:p>
            <a:r>
              <a:rPr lang="fr-CA" dirty="0"/>
              <a:t>Usagers ressources dans le comité clinique;</a:t>
            </a:r>
          </a:p>
          <a:p>
            <a:endParaRPr lang="fr-CA" dirty="0"/>
          </a:p>
          <a:p>
            <a:r>
              <a:rPr lang="fr-CA" dirty="0"/>
              <a:t>Avec la création d’une halte chaleur pendant l’hiver, cela est devenu un lieu de référence et de suivi auprès de la clientèle désaffiliée;</a:t>
            </a:r>
          </a:p>
          <a:p>
            <a:endParaRPr lang="fr-CA" dirty="0"/>
          </a:p>
          <a:p>
            <a:r>
              <a:rPr lang="fr-CA" dirty="0"/>
              <a:t>Projet : d’art thérapie avec certains usagers.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22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040029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1850" y="451420"/>
            <a:ext cx="10515600" cy="1801918"/>
          </a:xfrm>
        </p:spPr>
        <p:txBody>
          <a:bodyPr anchor="t">
            <a:normAutofit/>
          </a:bodyPr>
          <a:lstStyle/>
          <a:p>
            <a:r>
              <a:rPr lang="fr-CA" sz="5400" dirty="0"/>
              <a:t>Rayonnement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23</a:t>
            </a:fld>
            <a:endParaRPr lang="fr-CA"/>
          </a:p>
        </p:txBody>
      </p:sp>
      <p:pic>
        <p:nvPicPr>
          <p:cNvPr id="7" name="Image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35532" y="2253338"/>
            <a:ext cx="5291787" cy="41323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Rectangle 1"/>
          <p:cNvSpPr/>
          <p:nvPr/>
        </p:nvSpPr>
        <p:spPr>
          <a:xfrm>
            <a:off x="831850" y="1578301"/>
            <a:ext cx="1043266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A" sz="2800" dirty="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Bourses : Bell Cause pour la cause, ORIM, Bourse FMEQ </a:t>
            </a:r>
            <a:r>
              <a:rPr lang="fr-CA" sz="2800" dirty="0" err="1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Mcgill</a:t>
            </a:r>
            <a:endParaRPr lang="fr-CA" sz="2800" dirty="0">
              <a:solidFill>
                <a:srgbClr val="003C8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CA" sz="2800" dirty="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6629400" y="3842454"/>
            <a:ext cx="51244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2800" dirty="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Prix inspiration 2022 </a:t>
            </a:r>
            <a:br>
              <a:rPr lang="fr-CA" sz="2800" dirty="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CA" sz="2800" dirty="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Catégorie : à deux, c’est mieux</a:t>
            </a:r>
          </a:p>
        </p:txBody>
      </p:sp>
    </p:spTree>
    <p:extLst>
      <p:ext uri="{BB962C8B-B14F-4D97-AF65-F5344CB8AC3E}">
        <p14:creationId xmlns:p14="http://schemas.microsoft.com/office/powerpoint/2010/main" val="1082236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1848" y="481542"/>
            <a:ext cx="7102477" cy="1052745"/>
          </a:xfrm>
          <a:noFill/>
        </p:spPr>
        <p:txBody>
          <a:bodyPr>
            <a:normAutofit/>
          </a:bodyPr>
          <a:lstStyle/>
          <a:p>
            <a:r>
              <a:rPr lang="fr-CA" dirty="0"/>
              <a:t>Un long processus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3</a:t>
            </a:fld>
            <a:endParaRPr lang="fr-CA"/>
          </a:p>
        </p:txBody>
      </p:sp>
      <p:graphicFrame>
        <p:nvGraphicFramePr>
          <p:cNvPr id="8" name="Diagramme 4">
            <a:extLst>
              <a:ext uri="{FF2B5EF4-FFF2-40B4-BE49-F238E27FC236}">
                <a16:creationId xmlns:a16="http://schemas.microsoft.com/office/drawing/2014/main" id="{0569741F-F24B-4A4C-A062-F4DC042D254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0106242"/>
              </p:ext>
            </p:extLst>
          </p:nvPr>
        </p:nvGraphicFramePr>
        <p:xfrm>
          <a:off x="3087385" y="1353312"/>
          <a:ext cx="6849076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961282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1850" y="14055"/>
            <a:ext cx="7166256" cy="1687432"/>
          </a:xfrm>
        </p:spPr>
        <p:txBody>
          <a:bodyPr>
            <a:normAutofit/>
          </a:bodyPr>
          <a:lstStyle/>
          <a:p>
            <a:r>
              <a:rPr lang="fr-CA" dirty="0"/>
              <a:t>Un long processus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838200" y="1904034"/>
            <a:ext cx="11020124" cy="4317357"/>
          </a:xfrm>
        </p:spPr>
        <p:txBody>
          <a:bodyPr>
            <a:normAutofit lnSpcReduction="10000"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dirty="0"/>
              <a:t>Au début des années 2000, le besoin est nommé par l’organisme Pacte de Rue qui fait le constat des non-services pour la clientèle désaffiliée;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dirty="0"/>
              <a:t>2017 : Première rencontre du milieu communautaire avec la direction DPSMD;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dirty="0"/>
              <a:t>2017-2022 : Planification/mise en place de cette clinique avec le soutien de Mme Patricia Rousseau (DSMREU); </a:t>
            </a:r>
          </a:p>
          <a:p>
            <a:pPr marL="800100" lvl="1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dirty="0"/>
              <a:t>L’accompagnement est très important;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dirty="0"/>
              <a:t>Automne 2022 : ouverture de la clinique;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dirty="0"/>
              <a:t>Printemps 2023 : Plus de 200 clients rencontrés.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fr-CA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4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7863840" y="4341499"/>
            <a:ext cx="4328160" cy="2516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58636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1850" y="300945"/>
            <a:ext cx="10515600" cy="1338939"/>
          </a:xfrm>
        </p:spPr>
        <p:txBody>
          <a:bodyPr>
            <a:normAutofit fontScale="90000"/>
          </a:bodyPr>
          <a:lstStyle/>
          <a:p>
            <a:r>
              <a:rPr lang="fr-CA" dirty="0"/>
              <a:t>La </a:t>
            </a:r>
            <a:r>
              <a:rPr lang="fr-CA" dirty="0" err="1"/>
              <a:t>co-gestion</a:t>
            </a:r>
            <a:r>
              <a:rPr lang="fr-CA" dirty="0"/>
              <a:t> au quotidien</a:t>
            </a:r>
            <a:br>
              <a:rPr lang="fr-CA" dirty="0"/>
            </a:br>
            <a:endParaRPr lang="fr-CA" sz="3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5</a:t>
            </a:fld>
            <a:endParaRPr lang="fr-CA"/>
          </a:p>
        </p:txBody>
      </p:sp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1760393389"/>
              </p:ext>
            </p:extLst>
          </p:nvPr>
        </p:nvGraphicFramePr>
        <p:xfrm>
          <a:off x="2528837" y="1947892"/>
          <a:ext cx="7121625" cy="44984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178000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sz="5400" dirty="0"/>
              <a:t>Apports de chacun des partenaires</a:t>
            </a:r>
            <a:endParaRPr lang="fr-CA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6</a:t>
            </a:fld>
            <a:endParaRPr lang="fr-CA"/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3796804062"/>
              </p:ext>
            </p:extLst>
          </p:nvPr>
        </p:nvGraphicFramePr>
        <p:xfrm>
          <a:off x="2032000" y="131643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0036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1850" y="144699"/>
            <a:ext cx="10515600" cy="1865574"/>
          </a:xfrm>
        </p:spPr>
        <p:txBody>
          <a:bodyPr/>
          <a:lstStyle/>
          <a:p>
            <a:r>
              <a:rPr lang="fr-CA" dirty="0"/>
              <a:t>Apports de chacun des partenaires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831850" y="2384385"/>
            <a:ext cx="10515600" cy="3705265"/>
          </a:xfrm>
        </p:spPr>
        <p:txBody>
          <a:bodyPr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dirty="0"/>
              <a:t>L’organisme Pacte de Rue fournit le local et l’expertise des travailleurs de rue dans l’accompagnement des personnes;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dirty="0"/>
              <a:t>Le CISSSMO fournit l’infirmière à temps plein (le processus n’a pas été simple pour la création du poste délocalisé dans un site hors CISSSMO);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fr-CA" sz="2400" dirty="0">
                <a:solidFill>
                  <a:srgbClr val="003C85"/>
                </a:solidFill>
              </a:rPr>
              <a:t>Complexité au niveau de qui relève les personnes, car elles sont complètement dédiées au projet, mais demeurent employées du CISSSMO;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fr-CA" sz="2400" dirty="0">
                <a:solidFill>
                  <a:srgbClr val="003C85"/>
                </a:solidFill>
              </a:rPr>
              <a:t>De plus, la Médecin apporte sa grande expertise et son dévouement.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11328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  <p:custDataLst>
              <p:tags r:id="rId1"/>
            </p:custDataLst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8</a:t>
            </a:fld>
            <a:endParaRPr lang="fr-CA"/>
          </a:p>
        </p:txBody>
      </p:sp>
      <p:pic>
        <p:nvPicPr>
          <p:cNvPr id="3" name="Image 2"/>
          <p:cNvPicPr/>
          <p:nvPr>
            <p:custDataLst>
              <p:tags r:id="rId2"/>
            </p:custData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95" b="19584"/>
          <a:stretch/>
        </p:blipFill>
        <p:spPr>
          <a:xfrm>
            <a:off x="2543174" y="1534287"/>
            <a:ext cx="7228673" cy="495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itre 1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831848" y="481542"/>
            <a:ext cx="11360149" cy="1052745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rgbClr val="003C8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dirty="0"/>
              <a:t>Automne 2022: Grande ouverture de la clinique!</a:t>
            </a:r>
          </a:p>
        </p:txBody>
      </p:sp>
    </p:spTree>
    <p:extLst>
      <p:ext uri="{BB962C8B-B14F-4D97-AF65-F5344CB8AC3E}">
        <p14:creationId xmlns:p14="http://schemas.microsoft.com/office/powerpoint/2010/main" val="2222720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1850" y="283583"/>
            <a:ext cx="10515600" cy="893314"/>
          </a:xfrm>
        </p:spPr>
        <p:txBody>
          <a:bodyPr>
            <a:normAutofit/>
          </a:bodyPr>
          <a:lstStyle/>
          <a:p>
            <a:r>
              <a:rPr lang="fr-CA" sz="4800" dirty="0"/>
              <a:t>Valeurs et philosophie du projet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838200" y="2228127"/>
            <a:ext cx="10515600" cy="3171463"/>
          </a:xfrm>
        </p:spPr>
        <p:txBody>
          <a:bodyPr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b="1" dirty="0"/>
              <a:t>LIEN DE CONFIANCE</a:t>
            </a:r>
            <a:r>
              <a:rPr lang="fr-CA" dirty="0"/>
              <a:t>;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b="1" dirty="0"/>
              <a:t>HAUT</a:t>
            </a:r>
            <a:r>
              <a:rPr lang="fr-CA" dirty="0"/>
              <a:t> seuil de tolérance/réduction des méfaits;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b="1" u="sng" dirty="0"/>
              <a:t>Sur une base volontaire</a:t>
            </a:r>
            <a:r>
              <a:rPr lang="fr-CA" dirty="0"/>
              <a:t>;  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dirty="0"/>
              <a:t>Respect, confiance, complicité, réciprocité;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b="1" dirty="0"/>
              <a:t>Développer en </a:t>
            </a:r>
            <a:r>
              <a:rPr lang="fr-CA" b="1" dirty="0" err="1"/>
              <a:t>co</a:t>
            </a:r>
            <a:r>
              <a:rPr lang="fr-CA" b="1" dirty="0"/>
              <a:t>-construction = égalitaire (pas toujours facile).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6075552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30b4d98b-66de-40cc-ae83-2a21c0f73270">
      <UserInfo>
        <DisplayName/>
        <AccountId xsi:nil="true"/>
        <AccountType/>
      </UserInfo>
    </SharedWithUsers>
    <lcf76f155ced4ddcb4097134ff3c332f xmlns="e401c420-348d-4c8b-a0e2-b950fec46fa3">
      <Terms xmlns="http://schemas.microsoft.com/office/infopath/2007/PartnerControls"/>
    </lcf76f155ced4ddcb4097134ff3c332f>
    <TaxCatchAll xmlns="30b4d98b-66de-40cc-ae83-2a21c0f7327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D341878D4F85408167F05F2134DDD5" ma:contentTypeVersion="13" ma:contentTypeDescription="Crée un document." ma:contentTypeScope="" ma:versionID="60038f5c11f720c464ad83dacbcc2130">
  <xsd:schema xmlns:xsd="http://www.w3.org/2001/XMLSchema" xmlns:xs="http://www.w3.org/2001/XMLSchema" xmlns:p="http://schemas.microsoft.com/office/2006/metadata/properties" xmlns:ns2="e401c420-348d-4c8b-a0e2-b950fec46fa3" xmlns:ns3="30b4d98b-66de-40cc-ae83-2a21c0f73270" targetNamespace="http://schemas.microsoft.com/office/2006/metadata/properties" ma:root="true" ma:fieldsID="6ceda73ffdeae42d3a1470cfd642048f" ns2:_="" ns3:_="">
    <xsd:import namespace="e401c420-348d-4c8b-a0e2-b950fec46fa3"/>
    <xsd:import namespace="30b4d98b-66de-40cc-ae83-2a21c0f7327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01c420-348d-4c8b-a0e2-b950fec46f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20125e5a-fbbd-4a39-926c-a359310fd2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b4d98b-66de-40cc-ae83-2a21c0f7327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d78517f9-873e-4438-81eb-900bf00fa265}" ma:internalName="TaxCatchAll" ma:showField="CatchAllData" ma:web="30b4d98b-66de-40cc-ae83-2a21c0f732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DB7C16-17AA-433F-AFB7-FC0EC6E92FAB}">
  <ds:schemaRefs>
    <ds:schemaRef ds:uri="http://schemas.microsoft.com/office/2006/metadata/properties"/>
    <ds:schemaRef ds:uri="http://schemas.microsoft.com/office/infopath/2007/PartnerControls"/>
    <ds:schemaRef ds:uri="30b4d98b-66de-40cc-ae83-2a21c0f73270"/>
  </ds:schemaRefs>
</ds:datastoreItem>
</file>

<file path=customXml/itemProps2.xml><?xml version="1.0" encoding="utf-8"?>
<ds:datastoreItem xmlns:ds="http://schemas.openxmlformats.org/officeDocument/2006/customXml" ds:itemID="{7E6B93F4-66B4-460D-B7AE-DC2CC281077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3CAABD5-20E6-4422-89BF-77F6A010D3A9}"/>
</file>

<file path=docProps/app.xml><?xml version="1.0" encoding="utf-8"?>
<Properties xmlns="http://schemas.openxmlformats.org/officeDocument/2006/extended-properties" xmlns:vt="http://schemas.openxmlformats.org/officeDocument/2006/docPropsVTypes">
  <TotalTime>614</TotalTime>
  <Words>1137</Words>
  <Application>Microsoft Office PowerPoint</Application>
  <PresentationFormat>Grand écran</PresentationFormat>
  <Paragraphs>161</Paragraphs>
  <Slides>23</Slides>
  <Notes>7</Notes>
  <HiddenSlides>4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Thème Office</vt:lpstr>
      <vt:lpstr>Journée Science-Innovation-Action </vt:lpstr>
      <vt:lpstr>Petite anecdote?</vt:lpstr>
      <vt:lpstr>Un long processus</vt:lpstr>
      <vt:lpstr>Un long processus</vt:lpstr>
      <vt:lpstr>La co-gestion au quotidien </vt:lpstr>
      <vt:lpstr>Apports de chacun des partenaires</vt:lpstr>
      <vt:lpstr>Apports de chacun des partenaires</vt:lpstr>
      <vt:lpstr>Présentation PowerPoint</vt:lpstr>
      <vt:lpstr>Valeurs et philosophie du projet</vt:lpstr>
      <vt:lpstr>Présentation PowerPoint</vt:lpstr>
      <vt:lpstr>Médecine de rue / Soins de proximité</vt:lpstr>
      <vt:lpstr>Médecine de rue/Soins de proximité</vt:lpstr>
      <vt:lpstr>Présentation PowerPoint</vt:lpstr>
      <vt:lpstr>Population ciblée</vt:lpstr>
      <vt:lpstr>Services et besoins</vt:lpstr>
      <vt:lpstr>Interventions et résultats</vt:lpstr>
      <vt:lpstr>Portrait de la clientèle en quelques données</vt:lpstr>
      <vt:lpstr>Type de toxicomanie</vt:lpstr>
      <vt:lpstr>Les raisons de fréquentation santé physique</vt:lpstr>
      <vt:lpstr>Les raisons de consultations santé mentale</vt:lpstr>
      <vt:lpstr>Enjeux </vt:lpstr>
      <vt:lpstr>Bons coups / accomplissements </vt:lpstr>
      <vt:lpstr>Rayonnement</vt:lpstr>
    </vt:vector>
  </TitlesOfParts>
  <Company>CISSS de la Montérégie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Journée Science-Innovation-Action </dc:title>
  <dc:creator>Morin Caroline</dc:creator>
  <cp:lastModifiedBy>Louis Philippe Boucher  (CISSSMO16)</cp:lastModifiedBy>
  <cp:revision>72</cp:revision>
  <dcterms:created xsi:type="dcterms:W3CDTF">2022-10-03T19:05:08Z</dcterms:created>
  <dcterms:modified xsi:type="dcterms:W3CDTF">2023-05-23T19:00:42Z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0x01010001D341878D4F85408167F05F2134DDD5</vt:lpwstr>
  </property>
  <property fmtid="{D5CDD505-2E9C-101B-9397-08002B2CF9AE}" pid="3" name="Order">
    <vt:r8>66400</vt:r8>
  </property>
  <property fmtid="{D5CDD505-2E9C-101B-9397-08002B2CF9AE}" pid="4" name="_ExtendedDescription">
    <vt:lpwstr/>
  </property>
  <property fmtid="{D5CDD505-2E9C-101B-9397-08002B2CF9AE}" pid="5" name="_ColorTag">
    <vt:lpwstr/>
  </property>
  <property fmtid="{D5CDD505-2E9C-101B-9397-08002B2CF9AE}" pid="6" name="TriggerFlowInfo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_ColorHex">
    <vt:lpwstr/>
  </property>
  <property fmtid="{D5CDD505-2E9C-101B-9397-08002B2CF9AE}" pid="10" name="_Emoji">
    <vt:lpwstr/>
  </property>
  <property fmtid="{D5CDD505-2E9C-101B-9397-08002B2CF9AE}" pid="11" name="ComplianceAssetId">
    <vt:lpwstr/>
  </property>
  <property fmtid="{D5CDD505-2E9C-101B-9397-08002B2CF9AE}" pid="12" name="MSIP_Label_6a7d8d5d-78e2-4a62-9fcd-016eb5e4c57c_Enabled">
    <vt:lpwstr>true</vt:lpwstr>
  </property>
  <property fmtid="{D5CDD505-2E9C-101B-9397-08002B2CF9AE}" pid="13" name="MSIP_Label_6a7d8d5d-78e2-4a62-9fcd-016eb5e4c57c_SetDate">
    <vt:lpwstr>2023-05-23T19:00:42Z</vt:lpwstr>
  </property>
  <property fmtid="{D5CDD505-2E9C-101B-9397-08002B2CF9AE}" pid="14" name="MSIP_Label_6a7d8d5d-78e2-4a62-9fcd-016eb5e4c57c_Method">
    <vt:lpwstr>Standard</vt:lpwstr>
  </property>
  <property fmtid="{D5CDD505-2E9C-101B-9397-08002B2CF9AE}" pid="15" name="MSIP_Label_6a7d8d5d-78e2-4a62-9fcd-016eb5e4c57c_Name">
    <vt:lpwstr>Général</vt:lpwstr>
  </property>
  <property fmtid="{D5CDD505-2E9C-101B-9397-08002B2CF9AE}" pid="16" name="MSIP_Label_6a7d8d5d-78e2-4a62-9fcd-016eb5e4c57c_SiteId">
    <vt:lpwstr>06e1fe28-5f8b-4075-bf6c-ae24be1a7992</vt:lpwstr>
  </property>
  <property fmtid="{D5CDD505-2E9C-101B-9397-08002B2CF9AE}" pid="17" name="MSIP_Label_6a7d8d5d-78e2-4a62-9fcd-016eb5e4c57c_ActionId">
    <vt:lpwstr>48aa732b-b0cd-4282-a397-ca2a5222157f</vt:lpwstr>
  </property>
  <property fmtid="{D5CDD505-2E9C-101B-9397-08002B2CF9AE}" pid="18" name="MSIP_Label_6a7d8d5d-78e2-4a62-9fcd-016eb5e4c57c_ContentBits">
    <vt:lpwstr>0</vt:lpwstr>
  </property>
</Properties>
</file>