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4"/>
  </p:notesMasterIdLst>
  <p:sldIdLst>
    <p:sldId id="261" r:id="rId3"/>
    <p:sldId id="263" r:id="rId4"/>
    <p:sldId id="274" r:id="rId5"/>
    <p:sldId id="266" r:id="rId6"/>
    <p:sldId id="267" r:id="rId7"/>
    <p:sldId id="264" r:id="rId8"/>
    <p:sldId id="273" r:id="rId9"/>
    <p:sldId id="271" r:id="rId10"/>
    <p:sldId id="268" r:id="rId11"/>
    <p:sldId id="269" r:id="rId12"/>
    <p:sldId id="270" r:id="rId13"/>
  </p:sldIdLst>
  <p:sldSz cx="12192000" cy="6858000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96"/>
    <a:srgbClr val="003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77555" autoAdjust="0"/>
  </p:normalViewPr>
  <p:slideViewPr>
    <p:cSldViewPr snapToGrid="0">
      <p:cViewPr varScale="1">
        <p:scale>
          <a:sx n="57" d="100"/>
          <a:sy n="57" d="100"/>
        </p:scale>
        <p:origin x="12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2023-06-08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Programme</a:t>
            </a:r>
            <a:r>
              <a:rPr lang="en-CA" baseline="0" dirty="0" smtClean="0"/>
              <a:t> de 4 rencontres </a:t>
            </a:r>
            <a:r>
              <a:rPr lang="en-CA" baseline="0" dirty="0" err="1" smtClean="0"/>
              <a:t>parentales</a:t>
            </a:r>
            <a:r>
              <a:rPr lang="en-CA" baseline="0" dirty="0" smtClean="0"/>
              <a:t> </a:t>
            </a:r>
            <a:r>
              <a:rPr lang="en-CA" baseline="0" dirty="0" err="1" smtClean="0"/>
              <a:t>afin</a:t>
            </a:r>
            <a:r>
              <a:rPr lang="en-CA" baseline="0" dirty="0" smtClean="0"/>
              <a:t> 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5914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notes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CA" altLang="fr-FR" dirty="0" smtClean="0">
              <a:latin typeface="Arial" panose="020B0604020202020204" pitchFamily="34" charset="0"/>
            </a:endParaRP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2837" indent="-296498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9229" indent="-2365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65568" indent="-2365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41908" indent="-2365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526" indent="-236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75144" indent="-236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1763" indent="-236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8381" indent="-236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93323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32EF9B8-E315-4660-ABB7-F2A3148F7653}" type="slidenum">
              <a:rPr lang="fr-FR" altLang="fr-FR">
                <a:solidFill>
                  <a:srgbClr val="000000"/>
                </a:solidFill>
              </a:rPr>
              <a:pPr defTabSz="93323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168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80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Souvent on se sent seul au monde et c'est rassurant de voir que les autres parents vivent la même chose.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5587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703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12192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1"/>
          </a:p>
        </p:txBody>
      </p:sp>
      <p:grpSp>
        <p:nvGrpSpPr>
          <p:cNvPr id="5" name="Freeform 7"/>
          <p:cNvGrpSpPr>
            <a:grpSpLocks/>
          </p:cNvGrpSpPr>
          <p:nvPr/>
        </p:nvGrpSpPr>
        <p:grpSpPr bwMode="auto">
          <a:xfrm>
            <a:off x="0" y="5283200"/>
            <a:ext cx="12192000" cy="1447800"/>
            <a:chOff x="0" y="3328"/>
            <a:chExt cx="5760" cy="912"/>
          </a:xfrm>
        </p:grpSpPr>
        <p:pic>
          <p:nvPicPr>
            <p:cNvPr id="6" name="Freeform 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28"/>
              <a:ext cx="5760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0" y="3334"/>
              <a:ext cx="5760" cy="909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z="1800" b="1">
                <a:solidFill>
                  <a:srgbClr val="FFFFFF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8" name="Freeform 8"/>
          <p:cNvSpPr/>
          <p:nvPr/>
        </p:nvSpPr>
        <p:spPr>
          <a:xfrm>
            <a:off x="1" y="5546726"/>
            <a:ext cx="12196233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1"/>
          </a:p>
        </p:txBody>
      </p:sp>
      <p:sp>
        <p:nvSpPr>
          <p:cNvPr id="9" name="Rectangle 8"/>
          <p:cNvSpPr/>
          <p:nvPr/>
        </p:nvSpPr>
        <p:spPr>
          <a:xfrm>
            <a:off x="0" y="5262563"/>
            <a:ext cx="12192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Freeform 10"/>
          <p:cNvSpPr/>
          <p:nvPr/>
        </p:nvSpPr>
        <p:spPr>
          <a:xfrm>
            <a:off x="0" y="5502275"/>
            <a:ext cx="12192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676400"/>
            <a:ext cx="51816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3203574"/>
            <a:ext cx="51816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78ACC-A81D-4BE3-B37F-6D7B2EFC7F93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77A1F571-B0C9-4D46-9B1F-F8C7913C5BB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6005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10363200" cy="3733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16631-ABEF-4C51-9A0D-6E6B68651C29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A8495-C3CE-44C5-8DB4-DA45FEA54A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6271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1" y="5546726"/>
            <a:ext cx="12196233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12192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grpSp>
        <p:nvGrpSpPr>
          <p:cNvPr id="6" name="Freeform 8"/>
          <p:cNvGrpSpPr>
            <a:grpSpLocks/>
          </p:cNvGrpSpPr>
          <p:nvPr/>
        </p:nvGrpSpPr>
        <p:grpSpPr bwMode="auto">
          <a:xfrm>
            <a:off x="0" y="5283200"/>
            <a:ext cx="12192000" cy="1447800"/>
            <a:chOff x="0" y="3328"/>
            <a:chExt cx="5760" cy="912"/>
          </a:xfrm>
        </p:grpSpPr>
        <p:pic>
          <p:nvPicPr>
            <p:cNvPr id="7" name="Freeform 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28"/>
              <a:ext cx="5760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0" y="3334"/>
              <a:ext cx="5760" cy="909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z="1800">
                <a:solidFill>
                  <a:srgbClr val="FFFFFF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5262563"/>
            <a:ext cx="12192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Freeform 10"/>
          <p:cNvSpPr/>
          <p:nvPr/>
        </p:nvSpPr>
        <p:spPr>
          <a:xfrm>
            <a:off x="0" y="5502275"/>
            <a:ext cx="12192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3633788"/>
            <a:ext cx="103632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133601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C2731-C037-41A8-BB98-6455859D6DA8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0A7BA-A9AA-4383-9C5A-8D56FBD86F4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46994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Freeform 10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914400" y="1536192"/>
            <a:ext cx="4876800" cy="387705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6400800" y="1536192"/>
            <a:ext cx="4876800" cy="387705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12AE8-FF54-4A3B-A1BC-6004A82D7545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DEC5A-00C0-4DBE-94FA-8082A95C93A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63646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8" name="Freeform 10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" name="Freeform 11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Freeform 12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35113"/>
            <a:ext cx="48768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535113"/>
            <a:ext cx="48768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914400" y="2209800"/>
            <a:ext cx="4876800" cy="32004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6400800" y="2209800"/>
            <a:ext cx="4876800" cy="32004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26C2C-27C8-4A0C-B7D2-93FDE7901364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7169-0163-4432-A91F-6C28976C039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474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1" y="5010151"/>
            <a:ext cx="9918700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" name="Freeform 6"/>
          <p:cNvSpPr/>
          <p:nvPr/>
        </p:nvSpPr>
        <p:spPr>
          <a:xfrm>
            <a:off x="1" y="5730876"/>
            <a:ext cx="12196233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1" y="4973639"/>
            <a:ext cx="10234084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-4233" y="5695951"/>
            <a:ext cx="12196233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60572-F94E-470C-A067-971D74585647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1CF8-BA47-48D2-A91A-07C536DC69B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41077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1" y="5730876"/>
            <a:ext cx="12196233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3" name="Freeform 5"/>
          <p:cNvSpPr/>
          <p:nvPr/>
        </p:nvSpPr>
        <p:spPr>
          <a:xfrm>
            <a:off x="1" y="5381625"/>
            <a:ext cx="4381500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" name="Freeform 6"/>
          <p:cNvSpPr/>
          <p:nvPr/>
        </p:nvSpPr>
        <p:spPr>
          <a:xfrm>
            <a:off x="-4233" y="5695951"/>
            <a:ext cx="12196233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1" y="5346701"/>
            <a:ext cx="4567767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FEBB1-94A5-47D0-846A-5AE2B53EC7F3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2F7F-BD6D-4BE0-B24C-000701BA9F7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67399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" y="5010151"/>
            <a:ext cx="9918700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1" y="5730876"/>
            <a:ext cx="12196233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1" y="4973639"/>
            <a:ext cx="10234084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Freeform 10"/>
          <p:cNvSpPr/>
          <p:nvPr/>
        </p:nvSpPr>
        <p:spPr>
          <a:xfrm>
            <a:off x="-4233" y="5695951"/>
            <a:ext cx="12196233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208" y="609600"/>
            <a:ext cx="451104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096000" y="609600"/>
            <a:ext cx="5181600" cy="4191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901699" y="1527048"/>
            <a:ext cx="451104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0575A-9394-4B6D-AC74-83EF3ED2ECB9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6B25-9263-4EC4-A26A-37CE480317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5981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8" name="Freeform 10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0" y="609601"/>
            <a:ext cx="51816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02208" y="609600"/>
            <a:ext cx="451104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902209" y="1524000"/>
            <a:ext cx="4508500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A92E0-186A-45F9-B267-916987C3E5BD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95BB8-B397-4FB1-B2BE-FA8294C79A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41108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5F2B-5B95-4406-AC7E-889D19C99FED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21EB5-3BD1-48CB-B6CA-6C68E2E2D29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92534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6"/>
            <a:ext cx="9652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2410885" y="6148388"/>
            <a:ext cx="9783233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Freeform 8"/>
          <p:cNvSpPr/>
          <p:nvPr/>
        </p:nvSpPr>
        <p:spPr>
          <a:xfrm>
            <a:off x="1" y="5411789"/>
            <a:ext cx="10140951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Freeform 9"/>
          <p:cNvSpPr/>
          <p:nvPr/>
        </p:nvSpPr>
        <p:spPr>
          <a:xfrm>
            <a:off x="2241551" y="6116638"/>
            <a:ext cx="9952567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C38B8-589E-4C70-855C-D849B6E9867E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3187-58D9-483C-B61B-5A1DAC8383A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0808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Rectangle 7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pic>
          <p:nvPicPr>
            <p:cNvPr id="1032" name="Rectangle 7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defRPr/>
              </a:pPr>
              <a:endParaRPr lang="fr-FR" altLang="fr-FR" sz="1800">
                <a:solidFill>
                  <a:srgbClr val="FFFFFF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103632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600201"/>
            <a:ext cx="10363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34400" y="6416676"/>
            <a:ext cx="2641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4AA24B-BEE1-43B8-9910-56EAFF209260}" type="datetime1">
              <a:rPr lang="fr-FR"/>
              <a:pPr>
                <a:defRPr/>
              </a:pPr>
              <a:t>08/06/2023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" y="6416676"/>
            <a:ext cx="38608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pPr>
              <a:defRPr/>
            </a:pPr>
            <a:r>
              <a:rPr lang="fr-CA"/>
              <a:t>Hors les Murs 2011-2012    CSSS de Vaudreuil-Soulanges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77600" y="6416676"/>
            <a:ext cx="609600" cy="365125"/>
          </a:xfrm>
          <a:prstGeom prst="rect">
            <a:avLst/>
          </a:prstGeom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4D4D4D"/>
                </a:solidFill>
              </a:defRPr>
            </a:lvl1pPr>
          </a:lstStyle>
          <a:p>
            <a:pPr>
              <a:defRPr/>
            </a:pPr>
            <a:fld id="{62947563-15FA-4704-BF7C-DC255B8025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7873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anose="05040102010807070707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anose="05040102010807070707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anose="05040102010807070707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anose="05040102010807070707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6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1975" y="408684"/>
            <a:ext cx="9536426" cy="4134576"/>
          </a:xfrm>
        </p:spPr>
        <p:txBody>
          <a:bodyPr>
            <a:normAutofit/>
          </a:bodyPr>
          <a:lstStyle/>
          <a:p>
            <a:r>
              <a:rPr lang="en-CA" cap="all" dirty="0" err="1" smtClean="0"/>
              <a:t>Groupe</a:t>
            </a:r>
            <a:r>
              <a:rPr lang="en-CA" cap="all" dirty="0" smtClean="0"/>
              <a:t> Prologue</a:t>
            </a:r>
            <a:br>
              <a:rPr lang="en-CA" cap="all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sz="3600" i="1" dirty="0" smtClean="0"/>
              <a:t>Pour </a:t>
            </a:r>
            <a:r>
              <a:rPr lang="en-CA" sz="3600" i="1" dirty="0" err="1" smtClean="0"/>
              <a:t>bien</a:t>
            </a:r>
            <a:r>
              <a:rPr lang="en-CA" sz="3600" i="1" dirty="0" smtClean="0"/>
              <a:t> </a:t>
            </a:r>
            <a:r>
              <a:rPr lang="en-CA" sz="3600" i="1" dirty="0" err="1" smtClean="0"/>
              <a:t>débuter</a:t>
            </a:r>
            <a:r>
              <a:rPr lang="en-CA" sz="3600" i="1" dirty="0" smtClean="0"/>
              <a:t> les services</a:t>
            </a:r>
            <a:r>
              <a:rPr lang="en-CA" sz="3600" i="1" cap="all" dirty="0" smtClean="0"/>
              <a:t> </a:t>
            </a:r>
            <a:r>
              <a:rPr lang="en-CA" sz="3600" i="1" cap="all" dirty="0" err="1" smtClean="0"/>
              <a:t>en</a:t>
            </a:r>
            <a:r>
              <a:rPr lang="en-CA" sz="3600" i="1" cap="all" dirty="0" smtClean="0"/>
              <a:t> santé mentale </a:t>
            </a:r>
            <a:r>
              <a:rPr lang="en-CA" sz="3600" i="1" cap="all" dirty="0" err="1" smtClean="0"/>
              <a:t>jeunesse</a:t>
            </a:r>
            <a:endParaRPr lang="fr-CA" sz="3600" i="1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5256938"/>
            <a:ext cx="7286625" cy="895667"/>
          </a:xfrm>
        </p:spPr>
        <p:txBody>
          <a:bodyPr/>
          <a:lstStyle/>
          <a:p>
            <a:r>
              <a:rPr lang="en-CA" dirty="0" smtClean="0"/>
              <a:t>Par</a:t>
            </a:r>
          </a:p>
          <a:p>
            <a:r>
              <a:rPr lang="en-CA" dirty="0" smtClean="0"/>
              <a:t>Jean-Francois Gauthier, </a:t>
            </a:r>
            <a:r>
              <a:rPr lang="en-CA" dirty="0" err="1" smtClean="0"/>
              <a:t>Ms.Sc</a:t>
            </a:r>
            <a:r>
              <a:rPr lang="en-CA" dirty="0" smtClean="0"/>
              <a:t>., </a:t>
            </a:r>
            <a:r>
              <a:rPr lang="en-CA" dirty="0" err="1" smtClean="0"/>
              <a:t>ps.éd</a:t>
            </a:r>
            <a:r>
              <a:rPr lang="en-CA" dirty="0" smtClean="0"/>
              <a:t>.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sz="1400" b="1" dirty="0" smtClean="0"/>
              <a:t>18 avril 2023</a:t>
            </a:r>
            <a:endParaRPr lang="fr-CA" sz="1400" b="1" dirty="0"/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5400" dirty="0" smtClean="0"/>
              <a:t>Impacts </a:t>
            </a:r>
            <a:r>
              <a:rPr lang="en-CA" sz="5400" dirty="0" err="1" smtClean="0"/>
              <a:t>observés</a:t>
            </a:r>
            <a:endParaRPr lang="fr-CA" sz="5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0140" y="1605775"/>
            <a:ext cx="10822259" cy="4572000"/>
          </a:xfrm>
        </p:spPr>
        <p:txBody>
          <a:bodyPr>
            <a:normAutofit fontScale="92500"/>
          </a:bodyPr>
          <a:lstStyle/>
          <a:p>
            <a:pPr marL="446088" indent="-446088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CA" sz="3600" dirty="0" smtClean="0"/>
              <a:t>Parents se </a:t>
            </a:r>
            <a:r>
              <a:rPr lang="en-CA" sz="3600" dirty="0" err="1" smtClean="0"/>
              <a:t>sentent</a:t>
            </a:r>
            <a:r>
              <a:rPr lang="en-CA" sz="3600" dirty="0" smtClean="0"/>
              <a:t> plus </a:t>
            </a:r>
            <a:r>
              <a:rPr lang="en-CA" sz="3600" dirty="0" err="1" smtClean="0"/>
              <a:t>outillés</a:t>
            </a:r>
            <a:r>
              <a:rPr lang="en-CA" sz="3600" dirty="0" smtClean="0"/>
              <a:t> ;</a:t>
            </a:r>
          </a:p>
          <a:p>
            <a:pPr marL="446088" indent="-446088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CA" sz="3600" dirty="0" smtClean="0"/>
              <a:t>Parents </a:t>
            </a:r>
            <a:r>
              <a:rPr lang="en-CA" sz="3600" dirty="0" err="1" smtClean="0"/>
              <a:t>moins</a:t>
            </a:r>
            <a:r>
              <a:rPr lang="en-CA" sz="3600" dirty="0" smtClean="0"/>
              <a:t> </a:t>
            </a:r>
            <a:r>
              <a:rPr lang="en-CA" sz="3600" dirty="0" err="1" smtClean="0"/>
              <a:t>envahis</a:t>
            </a:r>
            <a:r>
              <a:rPr lang="en-CA" sz="3600" dirty="0" smtClean="0"/>
              <a:t> </a:t>
            </a:r>
            <a:r>
              <a:rPr lang="en-CA" sz="3600" dirty="0" err="1" smtClean="0"/>
              <a:t>devant</a:t>
            </a:r>
            <a:r>
              <a:rPr lang="en-CA" sz="3600" dirty="0" smtClean="0"/>
              <a:t> la </a:t>
            </a:r>
            <a:r>
              <a:rPr lang="en-CA" sz="3600" dirty="0" err="1" smtClean="0"/>
              <a:t>détresse</a:t>
            </a:r>
            <a:r>
              <a:rPr lang="en-CA" sz="3600" dirty="0" smtClean="0"/>
              <a:t> de </a:t>
            </a:r>
            <a:r>
              <a:rPr lang="en-CA" sz="3600" dirty="0" err="1" smtClean="0"/>
              <a:t>l’enfant</a:t>
            </a:r>
            <a:r>
              <a:rPr lang="en-CA" sz="3600" dirty="0" smtClean="0"/>
              <a:t> ;</a:t>
            </a:r>
          </a:p>
          <a:p>
            <a:pPr marL="446088" indent="-446088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CA" sz="3600" dirty="0" err="1" smtClean="0"/>
              <a:t>Appaisement</a:t>
            </a:r>
            <a:r>
              <a:rPr lang="en-CA" sz="3600" dirty="0" smtClean="0"/>
              <a:t> des crises chez les </a:t>
            </a:r>
            <a:r>
              <a:rPr lang="en-CA" sz="3600" dirty="0" err="1" smtClean="0"/>
              <a:t>enfants</a:t>
            </a:r>
            <a:r>
              <a:rPr lang="en-CA" sz="3600" dirty="0" smtClean="0"/>
              <a:t> ;</a:t>
            </a:r>
            <a:endParaRPr lang="en-CA" sz="3600" dirty="0"/>
          </a:p>
          <a:p>
            <a:pPr marL="446088" indent="-446088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CA" sz="3600" dirty="0" err="1" smtClean="0"/>
              <a:t>Intervenants</a:t>
            </a:r>
            <a:r>
              <a:rPr lang="en-CA" sz="3600" dirty="0" smtClean="0"/>
              <a:t> </a:t>
            </a:r>
            <a:r>
              <a:rPr lang="en-CA" sz="3600" dirty="0" err="1" smtClean="0"/>
              <a:t>constatent</a:t>
            </a:r>
            <a:r>
              <a:rPr lang="en-CA" sz="3600" dirty="0" smtClean="0"/>
              <a:t> </a:t>
            </a:r>
            <a:r>
              <a:rPr lang="en-CA" sz="3600" dirty="0" err="1" smtClean="0"/>
              <a:t>certains</a:t>
            </a:r>
            <a:r>
              <a:rPr lang="en-CA" sz="3600" dirty="0" smtClean="0"/>
              <a:t> </a:t>
            </a:r>
            <a:r>
              <a:rPr lang="en-CA" sz="3600" dirty="0" err="1" smtClean="0"/>
              <a:t>apprentissages</a:t>
            </a:r>
            <a:r>
              <a:rPr lang="en-CA" sz="3600" dirty="0" smtClean="0"/>
              <a:t> </a:t>
            </a:r>
            <a:r>
              <a:rPr lang="en-CA" sz="3600" dirty="0" err="1" smtClean="0"/>
              <a:t>lors</a:t>
            </a:r>
            <a:r>
              <a:rPr lang="en-CA" sz="3600" dirty="0" smtClean="0"/>
              <a:t> de la prise </a:t>
            </a:r>
            <a:r>
              <a:rPr lang="en-CA" sz="3600" dirty="0" err="1" smtClean="0"/>
              <a:t>en</a:t>
            </a:r>
            <a:r>
              <a:rPr lang="en-CA" sz="3600" dirty="0" smtClean="0"/>
              <a:t> charge.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CA" sz="3600" dirty="0" smtClean="0"/>
              <a:t>«</a:t>
            </a:r>
            <a:r>
              <a:rPr lang="fr-CA" sz="3500" i="1" dirty="0" smtClean="0"/>
              <a:t>Souvent </a:t>
            </a:r>
            <a:r>
              <a:rPr lang="fr-CA" sz="3500" i="1" dirty="0"/>
              <a:t>on se sent seul au monde et c'est rassurant de voir que les autres parents vivent la même </a:t>
            </a:r>
            <a:r>
              <a:rPr lang="fr-CA" sz="3500" i="1" dirty="0" smtClean="0"/>
              <a:t>chose </a:t>
            </a:r>
            <a:r>
              <a:rPr lang="fr-CA" sz="3600" dirty="0" smtClean="0"/>
              <a:t>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8871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74720" y="2191634"/>
            <a:ext cx="10515600" cy="2373837"/>
          </a:xfrm>
        </p:spPr>
        <p:txBody>
          <a:bodyPr>
            <a:noAutofit/>
          </a:bodyPr>
          <a:lstStyle/>
          <a:p>
            <a:pPr algn="ctr"/>
            <a:r>
              <a:rPr lang="en-CA" sz="7200" dirty="0" err="1" smtClean="0"/>
              <a:t>Période</a:t>
            </a:r>
            <a:r>
              <a:rPr lang="en-CA" sz="7200" dirty="0" smtClean="0"/>
              <a:t> de questions et </a:t>
            </a:r>
            <a:r>
              <a:rPr lang="en-CA" sz="7200" dirty="0" err="1" smtClean="0"/>
              <a:t>d’échanges</a:t>
            </a:r>
            <a:endParaRPr lang="fr-CA" sz="7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sp>
        <p:nvSpPr>
          <p:cNvPr id="5" name="ZoneTexte 4"/>
          <p:cNvSpPr txBox="1"/>
          <p:nvPr/>
        </p:nvSpPr>
        <p:spPr>
          <a:xfrm>
            <a:off x="1483112" y="702527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805525" y="1141427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817656" y="364273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241395" y="4415349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534614" y="4854249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0257820" y="3547704"/>
            <a:ext cx="151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b="1" dirty="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7811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7530" y="287383"/>
            <a:ext cx="10515600" cy="1048566"/>
          </a:xfrm>
        </p:spPr>
        <p:txBody>
          <a:bodyPr/>
          <a:lstStyle/>
          <a:p>
            <a:r>
              <a:rPr lang="en-CA" dirty="0" smtClean="0"/>
              <a:t>Plan de la rencontre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1658984"/>
            <a:ext cx="10515600" cy="438497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dirty="0" err="1" smtClean="0"/>
              <a:t>Genèse</a:t>
            </a:r>
            <a:r>
              <a:rPr lang="en-CA" sz="3200" dirty="0" smtClean="0"/>
              <a:t> du </a:t>
            </a:r>
            <a:r>
              <a:rPr lang="en-CA" sz="3200" dirty="0" err="1" smtClean="0"/>
              <a:t>projet</a:t>
            </a:r>
            <a:endParaRPr lang="en-CA" sz="3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dirty="0" err="1" smtClean="0"/>
              <a:t>Évolution</a:t>
            </a:r>
            <a:r>
              <a:rPr lang="en-CA" sz="3200" dirty="0" smtClean="0"/>
              <a:t> du </a:t>
            </a:r>
            <a:r>
              <a:rPr lang="en-CA" sz="3200" dirty="0" err="1" smtClean="0"/>
              <a:t>projet</a:t>
            </a:r>
            <a:endParaRPr lang="en-CA" sz="3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200" dirty="0" smtClean="0"/>
              <a:t>Objectifs</a:t>
            </a:r>
            <a:endParaRPr lang="fr-CA" sz="32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dirty="0" err="1" smtClean="0"/>
              <a:t>Survol</a:t>
            </a:r>
            <a:r>
              <a:rPr lang="en-CA" sz="3200" dirty="0" smtClean="0"/>
              <a:t> du </a:t>
            </a:r>
            <a:r>
              <a:rPr lang="en-CA" sz="3200" dirty="0" err="1" smtClean="0"/>
              <a:t>contenu</a:t>
            </a:r>
            <a:endParaRPr lang="en-CA" sz="3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dirty="0" smtClean="0"/>
              <a:t>Impacts </a:t>
            </a:r>
            <a:r>
              <a:rPr lang="en-CA" sz="3200" dirty="0" err="1" smtClean="0"/>
              <a:t>observés</a:t>
            </a:r>
            <a:endParaRPr lang="en-CA" sz="3200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32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7999" y="777834"/>
            <a:ext cx="8798561" cy="4134576"/>
          </a:xfrm>
        </p:spPr>
        <p:txBody>
          <a:bodyPr>
            <a:normAutofit fontScale="90000"/>
          </a:bodyPr>
          <a:lstStyle/>
          <a:p>
            <a:pPr algn="ctr"/>
            <a:r>
              <a:rPr lang="en-CA" cap="all" dirty="0" smtClean="0"/>
              <a:t>Prologue:</a:t>
            </a:r>
            <a:br>
              <a:rPr lang="en-CA" cap="all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>“</a:t>
            </a:r>
            <a:r>
              <a:rPr lang="en-CA" sz="4900" b="0" i="1" dirty="0" smtClean="0"/>
              <a:t>Première </a:t>
            </a:r>
            <a:r>
              <a:rPr lang="en-CA" sz="4900" b="0" i="1" dirty="0" err="1" smtClean="0"/>
              <a:t>partie</a:t>
            </a:r>
            <a:r>
              <a:rPr lang="en-CA" sz="4900" b="0" i="1" dirty="0" smtClean="0"/>
              <a:t> </a:t>
            </a:r>
            <a:r>
              <a:rPr lang="en-CA" sz="4900" b="0" i="1" dirty="0" err="1" smtClean="0"/>
              <a:t>d’une</a:t>
            </a:r>
            <a:r>
              <a:rPr lang="en-CA" sz="4900" b="0" i="1" dirty="0" smtClean="0"/>
              <a:t> oeuvre </a:t>
            </a:r>
            <a:r>
              <a:rPr lang="en-CA" sz="4900" b="0" i="1" dirty="0" err="1" smtClean="0"/>
              <a:t>littéraire</a:t>
            </a:r>
            <a:r>
              <a:rPr lang="en-CA" sz="4900" b="0" i="1" dirty="0" smtClean="0"/>
              <a:t> </a:t>
            </a:r>
            <a:r>
              <a:rPr lang="en-CA" sz="4900" b="0" i="1" dirty="0" err="1" smtClean="0"/>
              <a:t>ou</a:t>
            </a:r>
            <a:r>
              <a:rPr lang="en-CA" sz="4900" b="0" i="1" dirty="0" smtClean="0"/>
              <a:t> </a:t>
            </a:r>
            <a:r>
              <a:rPr lang="en-CA" sz="4900" b="0" i="1" dirty="0" err="1" smtClean="0"/>
              <a:t>dramatique</a:t>
            </a:r>
            <a:r>
              <a:rPr lang="en-CA" sz="4900" b="0" i="1" dirty="0" smtClean="0"/>
              <a:t>, servant à </a:t>
            </a:r>
            <a:br>
              <a:rPr lang="en-CA" sz="4900" b="0" i="1" dirty="0" smtClean="0"/>
            </a:br>
            <a:r>
              <a:rPr lang="en-CA" sz="4900" b="0" i="1" dirty="0" err="1" smtClean="0"/>
              <a:t>situer</a:t>
            </a:r>
            <a:r>
              <a:rPr lang="en-CA" sz="4900" b="0" i="1" dirty="0" smtClean="0"/>
              <a:t> les </a:t>
            </a:r>
            <a:r>
              <a:rPr lang="en-CA" sz="4900" b="0" i="1" dirty="0" err="1" smtClean="0"/>
              <a:t>personnages</a:t>
            </a:r>
            <a:r>
              <a:rPr lang="en-CA" sz="4900" b="0" i="1" dirty="0" smtClean="0"/>
              <a:t> </a:t>
            </a:r>
            <a:br>
              <a:rPr lang="en-CA" sz="4900" b="0" i="1" dirty="0" smtClean="0"/>
            </a:br>
            <a:r>
              <a:rPr lang="en-CA" sz="4900" b="0" i="1" dirty="0" smtClean="0"/>
              <a:t>et </a:t>
            </a:r>
            <a:r>
              <a:rPr lang="en-CA" sz="4900" b="0" i="1" dirty="0" err="1" smtClean="0"/>
              <a:t>l’action</a:t>
            </a:r>
            <a:r>
              <a:rPr lang="en-CA" dirty="0" smtClean="0"/>
              <a:t>”</a:t>
            </a:r>
            <a:endParaRPr lang="fr-CA" sz="2700" i="1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06468" y="5537250"/>
            <a:ext cx="3169920" cy="579982"/>
          </a:xfrm>
        </p:spPr>
        <p:txBody>
          <a:bodyPr/>
          <a:lstStyle/>
          <a:p>
            <a:r>
              <a:rPr lang="en-CA" b="0" dirty="0" err="1"/>
              <a:t>Dictionnaire</a:t>
            </a:r>
            <a:r>
              <a:rPr lang="en-CA" b="0" dirty="0"/>
              <a:t> Antidote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sz="1400" b="1" dirty="0" smtClean="0"/>
              <a:t>18 avril 2023</a:t>
            </a:r>
            <a:endParaRPr lang="fr-CA" sz="1400" b="1" dirty="0"/>
          </a:p>
        </p:txBody>
      </p:sp>
    </p:spTree>
    <p:extLst>
      <p:ext uri="{BB962C8B-B14F-4D97-AF65-F5344CB8AC3E}">
        <p14:creationId xmlns:p14="http://schemas.microsoft.com/office/powerpoint/2010/main" val="25082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4682" y="2201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A" sz="4000" dirty="0" err="1" smtClean="0"/>
              <a:t>Génèse</a:t>
            </a:r>
            <a:r>
              <a:rPr lang="en-CA" sz="4000" dirty="0" smtClean="0"/>
              <a:t> du </a:t>
            </a:r>
            <a:r>
              <a:rPr lang="en-CA" sz="4000" dirty="0" err="1" smtClean="0"/>
              <a:t>projet</a:t>
            </a:r>
            <a:endParaRPr lang="fr-CA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4682" y="1037064"/>
            <a:ext cx="10515600" cy="5475248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CA" dirty="0" smtClean="0"/>
              <a:t> Décembre 2020 : </a:t>
            </a:r>
            <a:r>
              <a:rPr lang="fr-CA" dirty="0"/>
              <a:t>Demande de la DPJASP face à l’accroissement des demandes et des délais de </a:t>
            </a:r>
            <a:r>
              <a:rPr lang="fr-CA" dirty="0" smtClean="0"/>
              <a:t>1</a:t>
            </a:r>
            <a:r>
              <a:rPr lang="fr-CA" baseline="30000" dirty="0" smtClean="0"/>
              <a:t>er</a:t>
            </a:r>
            <a:r>
              <a:rPr lang="fr-CA" dirty="0" smtClean="0"/>
              <a:t> </a:t>
            </a:r>
            <a:r>
              <a:rPr lang="fr-CA" dirty="0"/>
              <a:t>services en </a:t>
            </a:r>
            <a:r>
              <a:rPr lang="fr-CA" dirty="0" smtClean="0"/>
              <a:t>SMJ ;</a:t>
            </a:r>
            <a:endParaRPr lang="fr-CA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fr-CA" dirty="0" smtClean="0"/>
              <a:t> Réflexions </a:t>
            </a:r>
            <a:r>
              <a:rPr lang="fr-CA" dirty="0"/>
              <a:t>entre </a:t>
            </a:r>
            <a:r>
              <a:rPr lang="fr-CA" dirty="0" err="1"/>
              <a:t>ps.éd</a:t>
            </a:r>
            <a:r>
              <a:rPr lang="fr-CA" dirty="0"/>
              <a:t>. et T.S. sur notre </a:t>
            </a:r>
            <a:r>
              <a:rPr lang="fr-CA" dirty="0" smtClean="0"/>
              <a:t>pratique :</a:t>
            </a:r>
          </a:p>
          <a:p>
            <a:pPr marL="981075" lvl="1" indent="-357188" algn="just" defTabSz="981075">
              <a:buFont typeface="Wingdings" panose="05000000000000000000" pitchFamily="2" charset="2"/>
              <a:buChar char="ü"/>
              <a:tabLst>
                <a:tab pos="981075" algn="l"/>
              </a:tabLst>
            </a:pPr>
            <a:r>
              <a:rPr lang="fr-CA" dirty="0" smtClean="0"/>
              <a:t>La </a:t>
            </a:r>
            <a:r>
              <a:rPr lang="fr-CA" dirty="0"/>
              <a:t>littérature démontre que, peu importe le type de difficultés reliées à un trouble de santé mentale, le stress agira comme facteur aggravant et diminuera d’autant les capacités adaptatives du jeune</a:t>
            </a:r>
            <a:r>
              <a:rPr lang="fr-CA" dirty="0" smtClean="0"/>
              <a:t>.</a:t>
            </a:r>
          </a:p>
          <a:p>
            <a:pPr marL="981075" lvl="1" indent="-357188" algn="just" defTabSz="981075">
              <a:buFont typeface="Wingdings" panose="05000000000000000000" pitchFamily="2" charset="2"/>
              <a:buChar char="ü"/>
              <a:tabLst>
                <a:tab pos="981075" algn="l"/>
              </a:tabLst>
            </a:pPr>
            <a:r>
              <a:rPr lang="fr-CA" dirty="0" smtClean="0"/>
              <a:t>L’environnement </a:t>
            </a:r>
            <a:r>
              <a:rPr lang="fr-CA" dirty="0"/>
              <a:t>immédiat du jeune (famille) peut jouer un rôle-clé dans l’aménagement de conditions favorables à un meilleur bien-être et un meilleur équilibre mental</a:t>
            </a:r>
            <a:r>
              <a:rPr lang="fr-CA" dirty="0" smtClean="0"/>
              <a:t>.</a:t>
            </a:r>
          </a:p>
          <a:p>
            <a:pPr marL="981075" lvl="1" indent="-357188" algn="just" defTabSz="981075">
              <a:buFont typeface="Wingdings" panose="05000000000000000000" pitchFamily="2" charset="2"/>
              <a:buChar char="ü"/>
              <a:tabLst>
                <a:tab pos="981075" algn="l"/>
              </a:tabLst>
            </a:pPr>
            <a:r>
              <a:rPr lang="en-CA" dirty="0" smtClean="0"/>
              <a:t>De </a:t>
            </a:r>
            <a:r>
              <a:rPr lang="en-CA" dirty="0" err="1" smtClean="0"/>
              <a:t>manière</a:t>
            </a:r>
            <a:r>
              <a:rPr lang="en-CA" dirty="0" smtClean="0"/>
              <a:t> </a:t>
            </a:r>
            <a:r>
              <a:rPr lang="en-CA" dirty="0" err="1" smtClean="0"/>
              <a:t>transdiagnostique</a:t>
            </a:r>
            <a:r>
              <a:rPr lang="en-CA" dirty="0" smtClean="0"/>
              <a:t>, </a:t>
            </a:r>
            <a:r>
              <a:rPr lang="en-CA" dirty="0" err="1" smtClean="0"/>
              <a:t>avant</a:t>
            </a:r>
            <a:r>
              <a:rPr lang="en-CA" dirty="0" smtClean="0"/>
              <a:t> de </a:t>
            </a:r>
            <a:r>
              <a:rPr lang="en-CA" dirty="0" err="1" smtClean="0"/>
              <a:t>pouvoir</a:t>
            </a:r>
            <a:r>
              <a:rPr lang="en-CA" dirty="0" smtClean="0"/>
              <a:t> </a:t>
            </a:r>
            <a:r>
              <a:rPr lang="en-CA" dirty="0" err="1" smtClean="0"/>
              <a:t>intervenir</a:t>
            </a:r>
            <a:r>
              <a:rPr lang="en-CA" dirty="0" smtClean="0"/>
              <a:t> plus </a:t>
            </a:r>
            <a:r>
              <a:rPr lang="en-CA" dirty="0" err="1" smtClean="0"/>
              <a:t>spécifiquement</a:t>
            </a:r>
            <a:r>
              <a:rPr lang="en-CA" dirty="0" smtClean="0"/>
              <a:t> avec le </a:t>
            </a:r>
            <a:r>
              <a:rPr lang="en-CA" dirty="0" err="1" smtClean="0"/>
              <a:t>jeune</a:t>
            </a:r>
            <a:r>
              <a:rPr lang="en-CA" dirty="0" smtClean="0"/>
              <a:t> et </a:t>
            </a:r>
            <a:r>
              <a:rPr lang="en-CA" dirty="0" err="1" smtClean="0"/>
              <a:t>sa</a:t>
            </a:r>
            <a:r>
              <a:rPr lang="en-CA" dirty="0" smtClean="0"/>
              <a:t> </a:t>
            </a:r>
            <a:r>
              <a:rPr lang="en-CA" dirty="0" err="1" smtClean="0"/>
              <a:t>famille</a:t>
            </a:r>
            <a:r>
              <a:rPr lang="en-CA" dirty="0" smtClean="0"/>
              <a:t>, </a:t>
            </a:r>
            <a:r>
              <a:rPr lang="en-CA" dirty="0" err="1" smtClean="0"/>
              <a:t>il</a:t>
            </a:r>
            <a:r>
              <a:rPr lang="en-CA" dirty="0" smtClean="0"/>
              <a:t> </a:t>
            </a:r>
            <a:r>
              <a:rPr lang="en-CA" dirty="0" err="1" smtClean="0"/>
              <a:t>faut</a:t>
            </a:r>
            <a:r>
              <a:rPr lang="en-CA" dirty="0" smtClean="0"/>
              <a:t> </a:t>
            </a:r>
            <a:r>
              <a:rPr lang="en-CA" dirty="0" err="1" smtClean="0"/>
              <a:t>contrôler</a:t>
            </a:r>
            <a:r>
              <a:rPr lang="en-CA" dirty="0" smtClean="0"/>
              <a:t> les </a:t>
            </a:r>
            <a:r>
              <a:rPr lang="en-CA" dirty="0" err="1" smtClean="0"/>
              <a:t>différents</a:t>
            </a:r>
            <a:r>
              <a:rPr lang="en-CA" dirty="0" smtClean="0"/>
              <a:t> </a:t>
            </a:r>
            <a:r>
              <a:rPr lang="en-CA" dirty="0" err="1" smtClean="0"/>
              <a:t>facteurs</a:t>
            </a:r>
            <a:r>
              <a:rPr lang="en-CA" dirty="0" smtClean="0"/>
              <a:t> de </a:t>
            </a:r>
            <a:r>
              <a:rPr lang="en-CA" dirty="0" err="1" smtClean="0"/>
              <a:t>risque</a:t>
            </a:r>
            <a:r>
              <a:rPr lang="en-CA" dirty="0" smtClean="0"/>
              <a:t> et de protection </a:t>
            </a:r>
            <a:r>
              <a:rPr lang="en-CA" dirty="0" err="1" smtClean="0"/>
              <a:t>pouvant</a:t>
            </a:r>
            <a:r>
              <a:rPr lang="en-CA" dirty="0" smtClean="0"/>
              <a:t> </a:t>
            </a:r>
            <a:r>
              <a:rPr lang="en-CA" dirty="0" err="1" smtClean="0"/>
              <a:t>aggraver</a:t>
            </a:r>
            <a:r>
              <a:rPr lang="en-CA" dirty="0" smtClean="0"/>
              <a:t> les </a:t>
            </a:r>
            <a:r>
              <a:rPr lang="en-CA" dirty="0" err="1" smtClean="0"/>
              <a:t>différents</a:t>
            </a:r>
            <a:r>
              <a:rPr lang="en-CA" dirty="0" smtClean="0"/>
              <a:t> </a:t>
            </a:r>
            <a:r>
              <a:rPr lang="en-CA" dirty="0" err="1" smtClean="0"/>
              <a:t>symptômes</a:t>
            </a:r>
            <a:r>
              <a:rPr lang="en-CA" dirty="0" smtClean="0"/>
              <a:t> du </a:t>
            </a:r>
            <a:r>
              <a:rPr lang="en-CA" dirty="0" err="1" smtClean="0"/>
              <a:t>jeune</a:t>
            </a:r>
            <a:r>
              <a:rPr lang="en-CA" dirty="0" smtClean="0"/>
              <a:t>.</a:t>
            </a:r>
            <a:endParaRPr lang="fr-CA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CA" dirty="0" smtClean="0"/>
              <a:t> </a:t>
            </a:r>
            <a:r>
              <a:rPr lang="en-CA" dirty="0" err="1" smtClean="0"/>
              <a:t>Pourquoi</a:t>
            </a:r>
            <a:r>
              <a:rPr lang="en-CA" dirty="0" smtClean="0"/>
              <a:t> ne pas </a:t>
            </a:r>
            <a:r>
              <a:rPr lang="en-CA" dirty="0" err="1" smtClean="0"/>
              <a:t>monter</a:t>
            </a:r>
            <a:r>
              <a:rPr lang="en-CA" dirty="0" smtClean="0"/>
              <a:t> un </a:t>
            </a:r>
            <a:r>
              <a:rPr lang="en-CA" dirty="0" err="1" smtClean="0"/>
              <a:t>groupe</a:t>
            </a:r>
            <a:r>
              <a:rPr lang="en-CA" dirty="0" smtClean="0"/>
              <a:t> </a:t>
            </a:r>
            <a:r>
              <a:rPr lang="en-CA" dirty="0" err="1" smtClean="0"/>
              <a:t>d’information</a:t>
            </a:r>
            <a:r>
              <a:rPr lang="en-CA" dirty="0" smtClean="0"/>
              <a:t> sur le </a:t>
            </a:r>
            <a:r>
              <a:rPr lang="en-CA" dirty="0" err="1" smtClean="0"/>
              <a:t>sujet</a:t>
            </a:r>
            <a:r>
              <a:rPr lang="en-CA" dirty="0" smtClean="0"/>
              <a:t> ? !!!</a:t>
            </a:r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132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4705" y="147639"/>
            <a:ext cx="10515600" cy="995362"/>
          </a:xfrm>
        </p:spPr>
        <p:txBody>
          <a:bodyPr/>
          <a:lstStyle/>
          <a:p>
            <a:pPr algn="ctr"/>
            <a:r>
              <a:rPr lang="en-CA" dirty="0" err="1" smtClean="0"/>
              <a:t>Évolution</a:t>
            </a:r>
            <a:r>
              <a:rPr lang="en-CA" dirty="0" smtClean="0"/>
              <a:t> du </a:t>
            </a:r>
            <a:r>
              <a:rPr lang="en-CA" dirty="0" err="1" smtClean="0"/>
              <a:t>projet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57561" y="1143001"/>
            <a:ext cx="10789889" cy="5581649"/>
          </a:xfrm>
        </p:spPr>
        <p:txBody>
          <a:bodyPr>
            <a:normAutofit/>
          </a:bodyPr>
          <a:lstStyle/>
          <a:p>
            <a:pPr marL="457200" indent="-457200" defTabSz="985838">
              <a:buFont typeface="Wingdings" panose="05000000000000000000" pitchFamily="2" charset="2"/>
              <a:buChar char="Ø"/>
            </a:pPr>
            <a:r>
              <a:rPr lang="en-CA" sz="3100" dirty="0" err="1" smtClean="0"/>
              <a:t>Janvier</a:t>
            </a:r>
            <a:r>
              <a:rPr lang="en-CA" sz="3100" dirty="0" smtClean="0"/>
              <a:t> 2021: 1</a:t>
            </a:r>
            <a:r>
              <a:rPr lang="en-CA" sz="3100" baseline="30000" dirty="0" smtClean="0"/>
              <a:t>ère </a:t>
            </a:r>
            <a:r>
              <a:rPr lang="en-CA" sz="3100" dirty="0" smtClean="0"/>
              <a:t>animation du </a:t>
            </a:r>
            <a:r>
              <a:rPr lang="en-CA" sz="3100" dirty="0" err="1" smtClean="0"/>
              <a:t>groupe</a:t>
            </a:r>
            <a:r>
              <a:rPr lang="en-CA" sz="3100" dirty="0" smtClean="0"/>
              <a:t> Prologue </a:t>
            </a:r>
            <a:r>
              <a:rPr lang="en-CA" sz="3100" dirty="0" err="1" smtClean="0"/>
              <a:t>en</a:t>
            </a:r>
            <a:r>
              <a:rPr lang="en-CA" sz="3100" dirty="0" smtClean="0"/>
              <a:t> 				</a:t>
            </a:r>
            <a:r>
              <a:rPr lang="en-CA" sz="3100" dirty="0" err="1" smtClean="0"/>
              <a:t>présentiel</a:t>
            </a:r>
            <a:r>
              <a:rPr lang="en-CA" sz="3100" dirty="0" smtClean="0"/>
              <a:t> (</a:t>
            </a:r>
            <a:r>
              <a:rPr lang="en-CA" sz="3100" dirty="0" err="1" smtClean="0"/>
              <a:t>avant</a:t>
            </a:r>
            <a:r>
              <a:rPr lang="en-CA" sz="3100" dirty="0" smtClean="0"/>
              <a:t> que </a:t>
            </a:r>
            <a:r>
              <a:rPr lang="en-CA" sz="3100" dirty="0" err="1" smtClean="0"/>
              <a:t>ce</a:t>
            </a:r>
            <a:r>
              <a:rPr lang="en-CA" sz="3100" dirty="0" smtClean="0"/>
              <a:t> mot </a:t>
            </a:r>
            <a:r>
              <a:rPr lang="en-CA" sz="3100" dirty="0" err="1" smtClean="0"/>
              <a:t>n’existe</a:t>
            </a:r>
            <a:r>
              <a:rPr lang="en-CA" sz="3100" dirty="0" smtClean="0"/>
              <a:t> 				</a:t>
            </a:r>
            <a:r>
              <a:rPr lang="en-CA" sz="3100" dirty="0" err="1" smtClean="0"/>
              <a:t>vraiment</a:t>
            </a:r>
            <a:r>
              <a:rPr lang="en-CA" sz="3100" dirty="0" smtClean="0"/>
              <a:t>!!)</a:t>
            </a:r>
          </a:p>
          <a:p>
            <a:pPr marL="457200" indent="-457200" defTabSz="985838">
              <a:buFont typeface="Wingdings" panose="05000000000000000000" pitchFamily="2" charset="2"/>
              <a:buChar char="Ø"/>
            </a:pPr>
            <a:r>
              <a:rPr lang="en-CA" sz="3100" dirty="0" smtClean="0"/>
              <a:t>Mai 2021: 	1</a:t>
            </a:r>
            <a:r>
              <a:rPr lang="en-CA" sz="3100" baseline="30000" dirty="0" smtClean="0"/>
              <a:t>ère</a:t>
            </a:r>
            <a:r>
              <a:rPr lang="en-CA" sz="3100" dirty="0" smtClean="0"/>
              <a:t> animation du </a:t>
            </a:r>
            <a:r>
              <a:rPr lang="en-CA" sz="3100" dirty="0" err="1" smtClean="0"/>
              <a:t>groupe</a:t>
            </a:r>
            <a:r>
              <a:rPr lang="en-CA" sz="3100" dirty="0" smtClean="0"/>
              <a:t> Prologue </a:t>
            </a:r>
            <a:r>
              <a:rPr lang="en-CA" sz="3100" dirty="0" err="1" smtClean="0"/>
              <a:t>en</a:t>
            </a:r>
            <a:r>
              <a:rPr lang="en-CA" sz="3100" dirty="0" smtClean="0"/>
              <a:t> 				Zoom</a:t>
            </a:r>
          </a:p>
          <a:p>
            <a:pPr marL="457200" indent="-457200" defTabSz="985838">
              <a:buFont typeface="Wingdings" panose="05000000000000000000" pitchFamily="2" charset="2"/>
              <a:buChar char="Ø"/>
            </a:pPr>
            <a:r>
              <a:rPr lang="en-CA" sz="3100" dirty="0" smtClean="0"/>
              <a:t>Sept. 2021: 	</a:t>
            </a:r>
            <a:r>
              <a:rPr lang="en-CA" sz="3100" dirty="0" err="1" smtClean="0"/>
              <a:t>Élargissement</a:t>
            </a:r>
            <a:r>
              <a:rPr lang="en-CA" sz="3100" dirty="0" smtClean="0"/>
              <a:t> de </a:t>
            </a:r>
            <a:r>
              <a:rPr lang="en-CA" sz="3100" dirty="0" err="1" smtClean="0"/>
              <a:t>l’offre</a:t>
            </a:r>
            <a:r>
              <a:rPr lang="en-CA" sz="3100" dirty="0" smtClean="0"/>
              <a:t> à tout le </a:t>
            </a:r>
            <a:r>
              <a:rPr lang="en-CA" sz="3100" dirty="0" err="1" smtClean="0"/>
              <a:t>territoire</a:t>
            </a:r>
            <a:r>
              <a:rPr lang="en-CA" sz="3100" dirty="0" smtClean="0"/>
              <a:t> 			 VHS</a:t>
            </a:r>
          </a:p>
          <a:p>
            <a:pPr marL="457200" indent="-457200" defTabSz="985838">
              <a:buFont typeface="Wingdings" panose="05000000000000000000" pitchFamily="2" charset="2"/>
              <a:buChar char="Ø"/>
            </a:pPr>
            <a:r>
              <a:rPr lang="en-CA" sz="3100" dirty="0" smtClean="0"/>
              <a:t>Sept. 2022: 	</a:t>
            </a:r>
            <a:r>
              <a:rPr lang="en-CA" sz="3100" dirty="0" err="1" smtClean="0"/>
              <a:t>Partage</a:t>
            </a:r>
            <a:r>
              <a:rPr lang="en-CA" sz="3100" dirty="0" smtClean="0"/>
              <a:t> </a:t>
            </a:r>
            <a:r>
              <a:rPr lang="en-CA" sz="3100" dirty="0" smtClean="0"/>
              <a:t>de </a:t>
            </a:r>
            <a:r>
              <a:rPr lang="en-CA" sz="3100" dirty="0" err="1" smtClean="0"/>
              <a:t>connaissances</a:t>
            </a:r>
            <a:r>
              <a:rPr lang="en-CA" sz="3100" smtClean="0"/>
              <a:t> </a:t>
            </a:r>
            <a:r>
              <a:rPr lang="en-CA" sz="3100" smtClean="0"/>
              <a:t>avec </a:t>
            </a:r>
            <a:r>
              <a:rPr lang="en-CA" sz="3100" dirty="0" smtClean="0"/>
              <a:t>J-R</a:t>
            </a:r>
          </a:p>
          <a:p>
            <a:pPr marL="457200" indent="-457200" defTabSz="985838">
              <a:buFont typeface="Wingdings" panose="05000000000000000000" pitchFamily="2" charset="2"/>
              <a:buChar char="Ø"/>
            </a:pPr>
            <a:r>
              <a:rPr lang="en-CA" sz="3100" dirty="0" err="1" smtClean="0"/>
              <a:t>Déc</a:t>
            </a:r>
            <a:r>
              <a:rPr lang="en-CA" sz="3100" dirty="0" smtClean="0"/>
              <a:t>. 2022: 	</a:t>
            </a:r>
            <a:r>
              <a:rPr lang="en-CA" sz="3100" dirty="0" err="1" smtClean="0"/>
              <a:t>Offre</a:t>
            </a:r>
            <a:r>
              <a:rPr lang="en-CA" sz="3100" dirty="0" smtClean="0"/>
              <a:t> du “prologue à domicile”</a:t>
            </a:r>
          </a:p>
          <a:p>
            <a:pPr marL="342900" indent="-342900">
              <a:buFontTx/>
              <a:buChar char="-"/>
            </a:pPr>
            <a:endParaRPr lang="en-CA" dirty="0" smtClean="0"/>
          </a:p>
          <a:p>
            <a:pPr marL="342900" indent="-34290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22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47639"/>
            <a:ext cx="10515600" cy="995362"/>
          </a:xfrm>
        </p:spPr>
        <p:txBody>
          <a:bodyPr/>
          <a:lstStyle/>
          <a:p>
            <a:r>
              <a:rPr lang="en-CA" dirty="0" err="1" smtClean="0"/>
              <a:t>Objectifs</a:t>
            </a:r>
            <a:r>
              <a:rPr lang="en-CA" dirty="0" smtClean="0"/>
              <a:t> </a:t>
            </a:r>
            <a:r>
              <a:rPr lang="en-CA" dirty="0" err="1" smtClean="0"/>
              <a:t>groupe</a:t>
            </a:r>
            <a:r>
              <a:rPr lang="en-CA" dirty="0" smtClean="0"/>
              <a:t> Prologue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8464" y="851296"/>
            <a:ext cx="10515600" cy="560526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CA" dirty="0" smtClean="0"/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CA" dirty="0">
                <a:ea typeface="Times New Roman" panose="02020603050405020304" pitchFamily="18" charset="0"/>
              </a:rPr>
              <a:t>Offrir rapidement un premier épisode de service spécialisé en santé mentale jeunesse </a:t>
            </a:r>
            <a:r>
              <a:rPr lang="fr-CA" dirty="0" smtClean="0">
                <a:ea typeface="Times New Roman" panose="02020603050405020304" pitchFamily="18" charset="0"/>
              </a:rPr>
              <a:t>;</a:t>
            </a:r>
          </a:p>
          <a:p>
            <a:pPr marL="571500" lvl="0" indent="-5715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C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CA" dirty="0">
                <a:ea typeface="Times New Roman" panose="02020603050405020304" pitchFamily="18" charset="0"/>
              </a:rPr>
              <a:t>Donner du pouvoir aux parents pendant qu’ils sont en attente d’un suivi </a:t>
            </a:r>
            <a:r>
              <a:rPr lang="fr-CA" dirty="0" smtClean="0">
                <a:ea typeface="Times New Roman" panose="02020603050405020304" pitchFamily="18" charset="0"/>
              </a:rPr>
              <a:t>individuel ;</a:t>
            </a:r>
          </a:p>
          <a:p>
            <a:pPr marL="571500" lvl="0" indent="-5715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C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CA" dirty="0">
                <a:ea typeface="Times New Roman" panose="02020603050405020304" pitchFamily="18" charset="0"/>
              </a:rPr>
              <a:t>Permettre aux parents de mettre en place des facteurs de protection, favorisant une bonne santé mentale chez leur </a:t>
            </a:r>
            <a:r>
              <a:rPr lang="fr-CA" dirty="0" smtClean="0">
                <a:ea typeface="Times New Roman" panose="02020603050405020304" pitchFamily="18" charset="0"/>
              </a:rPr>
              <a:t>enfant</a:t>
            </a:r>
            <a:r>
              <a:rPr lang="fr-CA" dirty="0">
                <a:ea typeface="Times New Roman" panose="02020603050405020304" pitchFamily="18" charset="0"/>
              </a:rPr>
              <a:t> </a:t>
            </a:r>
            <a:r>
              <a:rPr lang="fr-CA" dirty="0" smtClean="0">
                <a:ea typeface="Times New Roman" panose="02020603050405020304" pitchFamily="18" charset="0"/>
              </a:rPr>
              <a:t>;</a:t>
            </a:r>
          </a:p>
          <a:p>
            <a:pPr marL="571500" lvl="0" indent="-5715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r-C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CA" dirty="0">
                <a:ea typeface="Times New Roman" panose="02020603050405020304" pitchFamily="18" charset="0"/>
              </a:rPr>
              <a:t>Offrir aux parents des moyens simples pour favoriser </a:t>
            </a:r>
            <a:r>
              <a:rPr lang="fr-CA" dirty="0" smtClean="0">
                <a:ea typeface="Times New Roman" panose="02020603050405020304" pitchFamily="18" charset="0"/>
              </a:rPr>
              <a:t>l’adaptation </a:t>
            </a:r>
            <a:r>
              <a:rPr lang="fr-CA" dirty="0">
                <a:ea typeface="Times New Roman" panose="02020603050405020304" pitchFamily="18" charset="0"/>
              </a:rPr>
              <a:t>de leur enfant aux exigences de la vie quotidienne.</a:t>
            </a:r>
            <a:endParaRPr lang="fr-C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800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1122" y="167269"/>
            <a:ext cx="10515600" cy="1080043"/>
          </a:xfrm>
        </p:spPr>
        <p:txBody>
          <a:bodyPr/>
          <a:lstStyle/>
          <a:p>
            <a:r>
              <a:rPr lang="en-CA" dirty="0" smtClean="0"/>
              <a:t>SURVOL DU CONTENU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pic>
        <p:nvPicPr>
          <p:cNvPr id="5" name="Espace réservé du contenu 4"/>
          <p:cNvPicPr>
            <a:picLocks noGrp="1" noChangeAspect="1" noChangeArrowheads="1"/>
          </p:cNvPicPr>
          <p:nvPr>
            <p:ph idx="1"/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89260" y="1460809"/>
            <a:ext cx="6419324" cy="5073805"/>
          </a:xfrm>
        </p:spPr>
      </p:pic>
    </p:spTree>
    <p:extLst>
      <p:ext uri="{BB962C8B-B14F-4D97-AF65-F5344CB8AC3E}">
        <p14:creationId xmlns:p14="http://schemas.microsoft.com/office/powerpoint/2010/main" val="18081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>
            <p:custDataLst>
              <p:tags r:id="rId1"/>
            </p:custDataLst>
          </p:nvPr>
        </p:nvSpPr>
        <p:spPr>
          <a:xfrm rot="1452613">
            <a:off x="2351089" y="4795839"/>
            <a:ext cx="7304087" cy="204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CA" b="1" dirty="0" err="1"/>
              <a:t>Développement</a:t>
            </a:r>
            <a:r>
              <a:rPr lang="en-CA" b="1" dirty="0"/>
              <a:t> </a:t>
            </a:r>
            <a:r>
              <a:rPr lang="en-CA" b="1" dirty="0" err="1"/>
              <a:t>ou</a:t>
            </a:r>
            <a:r>
              <a:rPr lang="en-CA" b="1" dirty="0"/>
              <a:t> aggravation des troubles de santé </a:t>
            </a:r>
            <a:r>
              <a:rPr lang="en-CA" b="1" dirty="0" err="1"/>
              <a:t>mentale</a:t>
            </a:r>
            <a:endParaRPr lang="fr-CA" b="1" dirty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700"/>
              </a:spcBef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700"/>
              </a:spcBef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700"/>
              </a:spcBef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700"/>
              </a:spcBef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3" panose="05040102010807070707" pitchFamily="18" charset="2"/>
              <a:buChar char="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fld id="{8050EF4E-04B6-4C3F-A58B-47E08B45029F}" type="slidenum">
              <a:rPr lang="fr-FR" altLang="fr-FR" sz="1100">
                <a:solidFill>
                  <a:srgbClr val="4D4D4D"/>
                </a:solidFill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None/>
              </a:pPr>
              <a:t>8</a:t>
            </a:fld>
            <a:endParaRPr lang="fr-FR" altLang="fr-FR" sz="1100">
              <a:solidFill>
                <a:srgbClr val="4D4D4D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>
            <p:custDataLst>
              <p:tags r:id="rId4"/>
            </p:custDataLst>
          </p:nvPr>
        </p:nvSpPr>
        <p:spPr>
          <a:xfrm>
            <a:off x="8328026" y="5192713"/>
            <a:ext cx="2111375" cy="10080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8423366" y="5329222"/>
            <a:ext cx="190341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000" b="1" dirty="0" err="1">
                <a:solidFill>
                  <a:srgbClr val="C00000"/>
                </a:solidFill>
                <a:latin typeface="Gill Sans MT"/>
              </a:rPr>
              <a:t>Vulnérabilités</a:t>
            </a:r>
            <a:r>
              <a:rPr lang="en-CA" sz="2000" b="1" dirty="0">
                <a:solidFill>
                  <a:srgbClr val="C00000"/>
                </a:solidFill>
                <a:latin typeface="Gill Sans MT"/>
              </a:rPr>
              <a:t> </a:t>
            </a:r>
            <a:r>
              <a:rPr lang="en-CA" sz="2000" b="1" dirty="0" err="1">
                <a:solidFill>
                  <a:srgbClr val="C00000"/>
                </a:solidFill>
                <a:latin typeface="Gill Sans MT"/>
              </a:rPr>
              <a:t>personnelles</a:t>
            </a:r>
            <a:endParaRPr lang="fr-CA" sz="2000" b="1" dirty="0">
              <a:solidFill>
                <a:srgbClr val="C00000"/>
              </a:solidFill>
              <a:latin typeface="Gill Sans MT"/>
            </a:endParaRPr>
          </a:p>
        </p:txBody>
      </p:sp>
      <p:sp>
        <p:nvSpPr>
          <p:cNvPr id="8" name="Rectangle 7"/>
          <p:cNvSpPr/>
          <p:nvPr>
            <p:custDataLst>
              <p:tags r:id="rId6"/>
            </p:custDataLst>
          </p:nvPr>
        </p:nvSpPr>
        <p:spPr>
          <a:xfrm>
            <a:off x="8328026" y="4149726"/>
            <a:ext cx="2111375" cy="10080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0" name="ZoneTexte 9"/>
          <p:cNvSpPr txBox="1"/>
          <p:nvPr>
            <p:custDataLst>
              <p:tags r:id="rId7"/>
            </p:custDataLst>
          </p:nvPr>
        </p:nvSpPr>
        <p:spPr>
          <a:xfrm>
            <a:off x="8339139" y="4284647"/>
            <a:ext cx="211137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000" b="1" dirty="0" err="1">
                <a:solidFill>
                  <a:srgbClr val="C00000"/>
                </a:solidFill>
                <a:latin typeface="Gill Sans MT"/>
              </a:rPr>
              <a:t>Vulnérabilités</a:t>
            </a:r>
            <a:r>
              <a:rPr lang="en-CA" sz="2000" b="1" dirty="0">
                <a:solidFill>
                  <a:srgbClr val="C00000"/>
                </a:solidFill>
                <a:latin typeface="Gill Sans MT"/>
              </a:rPr>
              <a:t> </a:t>
            </a:r>
            <a:r>
              <a:rPr lang="en-CA" sz="2000" b="1" dirty="0" err="1">
                <a:solidFill>
                  <a:srgbClr val="C00000"/>
                </a:solidFill>
                <a:latin typeface="Gill Sans MT"/>
              </a:rPr>
              <a:t>environnement</a:t>
            </a:r>
            <a:endParaRPr lang="fr-CA" sz="2000" b="1" dirty="0">
              <a:solidFill>
                <a:srgbClr val="C00000"/>
              </a:solidFill>
              <a:latin typeface="Gill Sans MT"/>
            </a:endParaRPr>
          </a:p>
        </p:txBody>
      </p:sp>
      <p:sp>
        <p:nvSpPr>
          <p:cNvPr id="11" name="Rectangle 10"/>
          <p:cNvSpPr/>
          <p:nvPr>
            <p:custDataLst>
              <p:tags r:id="rId8"/>
            </p:custDataLst>
          </p:nvPr>
        </p:nvSpPr>
        <p:spPr>
          <a:xfrm>
            <a:off x="8339139" y="3105151"/>
            <a:ext cx="2109787" cy="10080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ZoneTexte 8"/>
          <p:cNvSpPr txBox="1"/>
          <p:nvPr>
            <p:custDataLst>
              <p:tags r:id="rId9"/>
            </p:custDataLst>
          </p:nvPr>
        </p:nvSpPr>
        <p:spPr>
          <a:xfrm>
            <a:off x="8291513" y="3321050"/>
            <a:ext cx="22336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3200" b="1" dirty="0" err="1">
                <a:solidFill>
                  <a:srgbClr val="C00000"/>
                </a:solidFill>
                <a:latin typeface="Gill Sans MT"/>
              </a:rPr>
              <a:t>Stresseurs</a:t>
            </a:r>
            <a:endParaRPr lang="fr-CA" sz="3200" b="1" dirty="0">
              <a:solidFill>
                <a:srgbClr val="C00000"/>
              </a:solidFill>
              <a:latin typeface="Gill Sans MT"/>
            </a:endParaRPr>
          </a:p>
        </p:txBody>
      </p:sp>
      <p:sp>
        <p:nvSpPr>
          <p:cNvPr id="13" name="Rectangle 12"/>
          <p:cNvSpPr/>
          <p:nvPr>
            <p:custDataLst>
              <p:tags r:id="rId10"/>
            </p:custDataLst>
          </p:nvPr>
        </p:nvSpPr>
        <p:spPr>
          <a:xfrm>
            <a:off x="2640014" y="2600326"/>
            <a:ext cx="2268537" cy="10080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4" name="ZoneTexte 13"/>
          <p:cNvSpPr txBox="1"/>
          <p:nvPr>
            <p:custDataLst>
              <p:tags r:id="rId11"/>
            </p:custDataLst>
          </p:nvPr>
        </p:nvSpPr>
        <p:spPr>
          <a:xfrm>
            <a:off x="2715936" y="2691884"/>
            <a:ext cx="21113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b="1" dirty="0" err="1">
                <a:solidFill>
                  <a:srgbClr val="000000"/>
                </a:solidFill>
                <a:latin typeface="Gill Sans MT"/>
              </a:rPr>
              <a:t>Capacités</a:t>
            </a:r>
            <a:r>
              <a:rPr lang="en-CA" sz="2400" b="1" dirty="0">
                <a:solidFill>
                  <a:srgbClr val="000000"/>
                </a:solidFill>
                <a:latin typeface="Gill Sans MT"/>
              </a:rPr>
              <a:t> </a:t>
            </a:r>
            <a:r>
              <a:rPr lang="en-CA" sz="2400" b="1" dirty="0" err="1">
                <a:solidFill>
                  <a:srgbClr val="000000"/>
                </a:solidFill>
                <a:latin typeface="Gill Sans MT"/>
              </a:rPr>
              <a:t>d’adaptation</a:t>
            </a:r>
            <a:endParaRPr lang="fr-CA" sz="2400" b="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Rectangle 14"/>
          <p:cNvSpPr/>
          <p:nvPr>
            <p:custDataLst>
              <p:tags r:id="rId12"/>
            </p:custDataLst>
          </p:nvPr>
        </p:nvSpPr>
        <p:spPr>
          <a:xfrm>
            <a:off x="2738439" y="1557338"/>
            <a:ext cx="2268537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2" name="ZoneTexte 11"/>
          <p:cNvSpPr txBox="1"/>
          <p:nvPr>
            <p:custDataLst>
              <p:tags r:id="rId13"/>
            </p:custDataLst>
          </p:nvPr>
        </p:nvSpPr>
        <p:spPr>
          <a:xfrm>
            <a:off x="2817019" y="1738203"/>
            <a:ext cx="21113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3600" b="1" dirty="0" err="1">
                <a:solidFill>
                  <a:srgbClr val="000000"/>
                </a:solidFill>
                <a:latin typeface="Gill Sans MT"/>
              </a:rPr>
              <a:t>Soutien</a:t>
            </a:r>
            <a:endParaRPr lang="fr-CA" sz="3600" b="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Flèche droite 15"/>
          <p:cNvSpPr/>
          <p:nvPr>
            <p:custDataLst>
              <p:tags r:id="rId14"/>
            </p:custDataLst>
          </p:nvPr>
        </p:nvSpPr>
        <p:spPr>
          <a:xfrm rot="1536028">
            <a:off x="6708777" y="3942188"/>
            <a:ext cx="1547813" cy="504825"/>
          </a:xfrm>
          <a:prstGeom prst="righ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18" name="Flèche droite 17"/>
          <p:cNvSpPr/>
          <p:nvPr>
            <p:custDataLst>
              <p:tags r:id="rId15"/>
            </p:custDataLst>
          </p:nvPr>
        </p:nvSpPr>
        <p:spPr>
          <a:xfrm rot="9546097">
            <a:off x="5059385" y="1548432"/>
            <a:ext cx="1600200" cy="522288"/>
          </a:xfrm>
          <a:prstGeom prst="righ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20" name="Triangle isocèle 19"/>
          <p:cNvSpPr/>
          <p:nvPr>
            <p:custDataLst>
              <p:tags r:id="rId16"/>
            </p:custDataLst>
          </p:nvPr>
        </p:nvSpPr>
        <p:spPr>
          <a:xfrm>
            <a:off x="5006976" y="5003800"/>
            <a:ext cx="2060575" cy="1595438"/>
          </a:xfrm>
          <a:prstGeom prst="triangle">
            <a:avLst>
              <a:gd name="adj" fmla="val 4792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96468" y="3105151"/>
            <a:ext cx="2308303" cy="650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3" name="Flèche droite 22"/>
          <p:cNvSpPr/>
          <p:nvPr>
            <p:custDataLst>
              <p:tags r:id="rId17"/>
            </p:custDataLst>
          </p:nvPr>
        </p:nvSpPr>
        <p:spPr>
          <a:xfrm rot="1536028">
            <a:off x="6746878" y="2950277"/>
            <a:ext cx="1547812" cy="504825"/>
          </a:xfrm>
          <a:prstGeom prst="righ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srgbClr val="FFFFFF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16162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7530" y="287383"/>
            <a:ext cx="10515600" cy="1048566"/>
          </a:xfrm>
        </p:spPr>
        <p:txBody>
          <a:bodyPr/>
          <a:lstStyle/>
          <a:p>
            <a:r>
              <a:rPr lang="en-CA" dirty="0" err="1" smtClean="0"/>
              <a:t>Survol</a:t>
            </a:r>
            <a:r>
              <a:rPr lang="en-CA" dirty="0" smtClean="0"/>
              <a:t> du </a:t>
            </a:r>
            <a:r>
              <a:rPr lang="en-CA" dirty="0" err="1" smtClean="0"/>
              <a:t>contenu</a:t>
            </a:r>
            <a:r>
              <a:rPr lang="en-CA" dirty="0" smtClean="0"/>
              <a:t> (suite)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0699" y="1335949"/>
            <a:ext cx="10515600" cy="4975993"/>
          </a:xfrm>
        </p:spPr>
        <p:txBody>
          <a:bodyPr>
            <a:normAutofit fontScale="92500" lnSpcReduction="20000"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smtClean="0"/>
              <a:t>Organiser </a:t>
            </a:r>
            <a:r>
              <a:rPr lang="en-CA" sz="2800" dirty="0" err="1" smtClean="0"/>
              <a:t>selon</a:t>
            </a:r>
            <a:r>
              <a:rPr lang="en-CA" sz="2800" dirty="0" smtClean="0"/>
              <a:t> la </a:t>
            </a:r>
            <a:r>
              <a:rPr lang="en-CA" sz="2800" dirty="0" err="1" smtClean="0"/>
              <a:t>pyramide</a:t>
            </a:r>
            <a:r>
              <a:rPr lang="en-CA" sz="2800" dirty="0" smtClean="0"/>
              <a:t> de Maslow 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smtClean="0"/>
              <a:t>Alimentation, </a:t>
            </a:r>
            <a:r>
              <a:rPr lang="en-CA" sz="2800" dirty="0" err="1" smtClean="0"/>
              <a:t>sommeil</a:t>
            </a:r>
            <a:r>
              <a:rPr lang="en-CA" sz="2800" dirty="0" smtClean="0"/>
              <a:t>, </a:t>
            </a:r>
            <a:r>
              <a:rPr lang="en-CA" sz="2800" dirty="0" err="1" smtClean="0"/>
              <a:t>activité</a:t>
            </a:r>
            <a:r>
              <a:rPr lang="en-CA" sz="2800" dirty="0"/>
              <a:t> </a:t>
            </a:r>
            <a:r>
              <a:rPr lang="en-CA" sz="2800" dirty="0" smtClean="0"/>
              <a:t>physique 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smtClean="0"/>
              <a:t>Sécurité affective (</a:t>
            </a:r>
            <a:r>
              <a:rPr lang="en-CA" sz="2800" dirty="0" err="1" smtClean="0"/>
              <a:t>encadrement</a:t>
            </a:r>
            <a:r>
              <a:rPr lang="en-CA" sz="2800" dirty="0" smtClean="0"/>
              <a:t>, </a:t>
            </a:r>
            <a:r>
              <a:rPr lang="en-CA" sz="2800" dirty="0" err="1" smtClean="0"/>
              <a:t>résolution</a:t>
            </a:r>
            <a:r>
              <a:rPr lang="en-CA" sz="2800" dirty="0" smtClean="0"/>
              <a:t> de </a:t>
            </a:r>
            <a:r>
              <a:rPr lang="en-CA" sz="2800" dirty="0" err="1" smtClean="0"/>
              <a:t>conflits</a:t>
            </a:r>
            <a:r>
              <a:rPr lang="en-CA" sz="2800" dirty="0" smtClean="0"/>
              <a:t>, </a:t>
            </a:r>
            <a:r>
              <a:rPr lang="en-CA" sz="2800" dirty="0" err="1" smtClean="0"/>
              <a:t>abri</a:t>
            </a:r>
            <a:r>
              <a:rPr lang="en-CA" sz="2800" dirty="0" smtClean="0"/>
              <a:t> des problems </a:t>
            </a:r>
            <a:r>
              <a:rPr lang="en-CA" sz="2800" dirty="0" err="1" smtClean="0"/>
              <a:t>d’adulte</a:t>
            </a:r>
            <a:r>
              <a:rPr lang="en-CA" sz="2800" dirty="0" smtClean="0"/>
              <a:t>, </a:t>
            </a:r>
            <a:r>
              <a:rPr lang="en-CA" sz="2800" dirty="0" err="1" smtClean="0"/>
              <a:t>offrir</a:t>
            </a:r>
            <a:r>
              <a:rPr lang="en-CA" sz="2800" dirty="0" smtClean="0"/>
              <a:t> </a:t>
            </a:r>
            <a:r>
              <a:rPr lang="en-CA" sz="2800" dirty="0" err="1" smtClean="0"/>
              <a:t>une</a:t>
            </a:r>
            <a:r>
              <a:rPr lang="en-CA" sz="2800" dirty="0" smtClean="0"/>
              <a:t> </a:t>
            </a:r>
            <a:r>
              <a:rPr lang="en-CA" sz="2800" dirty="0" err="1" smtClean="0"/>
              <a:t>présence</a:t>
            </a:r>
            <a:r>
              <a:rPr lang="en-CA" sz="2800" dirty="0" smtClean="0"/>
              <a:t> </a:t>
            </a:r>
            <a:r>
              <a:rPr lang="en-CA" sz="2800" dirty="0" err="1" smtClean="0"/>
              <a:t>réelle</a:t>
            </a:r>
            <a:r>
              <a:rPr lang="en-CA" sz="2800" dirty="0" smtClean="0"/>
              <a:t>) 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err="1" smtClean="0"/>
              <a:t>Appartenance</a:t>
            </a:r>
            <a:r>
              <a:rPr lang="en-CA" sz="2800" dirty="0" smtClean="0"/>
              <a:t> (</a:t>
            </a:r>
            <a:r>
              <a:rPr lang="en-CA" sz="2800" dirty="0" err="1" smtClean="0"/>
              <a:t>noyau</a:t>
            </a:r>
            <a:r>
              <a:rPr lang="en-CA" sz="2800" dirty="0" smtClean="0"/>
              <a:t> familial, </a:t>
            </a:r>
            <a:r>
              <a:rPr lang="en-CA" sz="2800" dirty="0" err="1" smtClean="0"/>
              <a:t>groupe</a:t>
            </a:r>
            <a:r>
              <a:rPr lang="en-CA" sz="2800" dirty="0" smtClean="0"/>
              <a:t> social, prise de conscience de </a:t>
            </a:r>
            <a:r>
              <a:rPr lang="en-CA" sz="2800" dirty="0" err="1" smtClean="0"/>
              <a:t>ses</a:t>
            </a:r>
            <a:r>
              <a:rPr lang="en-CA" sz="2800" dirty="0" smtClean="0"/>
              <a:t> </a:t>
            </a:r>
            <a:r>
              <a:rPr lang="en-CA" sz="2800" dirty="0" err="1" smtClean="0"/>
              <a:t>réussites</a:t>
            </a:r>
            <a:r>
              <a:rPr lang="en-CA" sz="2800" dirty="0" smtClean="0"/>
              <a:t>) 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err="1" smtClean="0"/>
              <a:t>Volet</a:t>
            </a:r>
            <a:r>
              <a:rPr lang="en-CA" sz="2800" dirty="0" smtClean="0"/>
              <a:t> </a:t>
            </a:r>
            <a:r>
              <a:rPr lang="en-CA" sz="2800" dirty="0" err="1" smtClean="0"/>
              <a:t>Gestion</a:t>
            </a:r>
            <a:r>
              <a:rPr lang="en-CA" sz="2800" dirty="0" smtClean="0"/>
              <a:t> de stress et expression des </a:t>
            </a:r>
            <a:r>
              <a:rPr lang="en-CA" sz="2800" dirty="0" err="1" smtClean="0"/>
              <a:t>émotions</a:t>
            </a:r>
            <a:r>
              <a:rPr lang="en-CA" sz="2800" dirty="0" smtClean="0"/>
              <a:t> 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800" dirty="0" err="1" smtClean="0"/>
              <a:t>Volet</a:t>
            </a:r>
            <a:r>
              <a:rPr lang="en-CA" sz="2800" dirty="0" smtClean="0"/>
              <a:t> : </a:t>
            </a:r>
            <a:r>
              <a:rPr lang="en-CA" sz="2800" dirty="0" err="1" smtClean="0"/>
              <a:t>moi</a:t>
            </a:r>
            <a:r>
              <a:rPr lang="en-CA" sz="2800" dirty="0" smtClean="0"/>
              <a:t> </a:t>
            </a:r>
            <a:r>
              <a:rPr lang="en-CA" sz="2800" dirty="0" err="1" smtClean="0"/>
              <a:t>comme</a:t>
            </a:r>
            <a:r>
              <a:rPr lang="en-CA" sz="2800" dirty="0" smtClean="0"/>
              <a:t> parent.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4817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rbain pop">
  <a:themeElements>
    <a:clrScheme name="urbai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i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i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568</Words>
  <Application>Microsoft Office PowerPoint</Application>
  <PresentationFormat>Grand écran</PresentationFormat>
  <Paragraphs>78</Paragraphs>
  <Slides>11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Gill Sans MT</vt:lpstr>
      <vt:lpstr>Times New Roman</vt:lpstr>
      <vt:lpstr>Wingdings</vt:lpstr>
      <vt:lpstr>Wingdings 3</vt:lpstr>
      <vt:lpstr>Thème Office</vt:lpstr>
      <vt:lpstr>urbain pop</vt:lpstr>
      <vt:lpstr>Groupe Prologue  Pour bien débuter les services en santé mentale jeunesse</vt:lpstr>
      <vt:lpstr>Plan de la rencontre</vt:lpstr>
      <vt:lpstr>Prologue:  “Première partie d’une oeuvre littéraire ou dramatique, servant à  situer les personnages  et l’action”</vt:lpstr>
      <vt:lpstr>Génèse du projet</vt:lpstr>
      <vt:lpstr>Évolution du projet</vt:lpstr>
      <vt:lpstr>Objectifs groupe Prologue</vt:lpstr>
      <vt:lpstr>SURVOL DU CONTENU</vt:lpstr>
      <vt:lpstr>Développement ou aggravation des troubles de santé mentale</vt:lpstr>
      <vt:lpstr>Survol du contenu (suite)</vt:lpstr>
      <vt:lpstr>Impacts observés</vt:lpstr>
      <vt:lpstr>Période de questions et d’échanges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Jean-François Gauthier  (CISSSMO16)</cp:lastModifiedBy>
  <cp:revision>55</cp:revision>
  <cp:lastPrinted>2023-04-18T16:05:55Z</cp:lastPrinted>
  <dcterms:created xsi:type="dcterms:W3CDTF">2022-10-03T19:05:08Z</dcterms:created>
  <dcterms:modified xsi:type="dcterms:W3CDTF">2023-06-08T16:25:02Z</dcterms:modified>
</cp:coreProperties>
</file>