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6"/>
  </p:notesMasterIdLst>
  <p:sldIdLst>
    <p:sldId id="262" r:id="rId2"/>
    <p:sldId id="263" r:id="rId3"/>
    <p:sldId id="283" r:id="rId4"/>
    <p:sldId id="265" r:id="rId5"/>
    <p:sldId id="271" r:id="rId6"/>
    <p:sldId id="267" r:id="rId7"/>
    <p:sldId id="286" r:id="rId8"/>
    <p:sldId id="273" r:id="rId9"/>
    <p:sldId id="270" r:id="rId10"/>
    <p:sldId id="268" r:id="rId11"/>
    <p:sldId id="269" r:id="rId12"/>
    <p:sldId id="284" r:id="rId13"/>
    <p:sldId id="272" r:id="rId14"/>
    <p:sldId id="285" r:id="rId1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C85"/>
    <a:srgbClr val="FFDEDC"/>
    <a:srgbClr val="9ADFD6"/>
    <a:srgbClr val="BFE0EF"/>
    <a:srgbClr val="F95F53"/>
    <a:srgbClr val="008196"/>
    <a:srgbClr val="0061A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355" y="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D6753C-214B-43C8-AE18-F727F0505C5D}" type="datetimeFigureOut">
              <a:rPr lang="fr-CA" smtClean="0"/>
              <a:t>2025-03-14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462E95-36F6-4F24-8037-F32CEE4EC007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06583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524000" y="1581150"/>
            <a:ext cx="7286625" cy="3100388"/>
          </a:xfrm>
        </p:spPr>
        <p:txBody>
          <a:bodyPr anchor="b">
            <a:normAutofit/>
          </a:bodyPr>
          <a:lstStyle>
            <a:lvl1pPr algn="l">
              <a:defRPr sz="5400" cap="all" baseline="0"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4773613"/>
            <a:ext cx="7286625" cy="1655762"/>
          </a:xfrm>
        </p:spPr>
        <p:txBody>
          <a:bodyPr/>
          <a:lstStyle>
            <a:lvl1pPr marL="0" indent="0" algn="l">
              <a:buNone/>
              <a:defRPr sz="24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 smtClean="0"/>
              <a:t>Modifier le style des sous-titres du masque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XX mois année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6533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9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6863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0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6011517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7594600" cy="1325563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7594600" cy="4351338"/>
          </a:xfrm>
        </p:spPr>
        <p:txBody>
          <a:bodyPr/>
          <a:lstStyle>
            <a:lvl1pPr>
              <a:defRPr>
                <a:solidFill>
                  <a:srgbClr val="003C85"/>
                </a:solidFill>
              </a:defRPr>
            </a:lvl1pPr>
            <a:lvl2pPr>
              <a:defRPr>
                <a:solidFill>
                  <a:srgbClr val="003C85"/>
                </a:solidFill>
              </a:defRPr>
            </a:lvl2pPr>
            <a:lvl3pPr>
              <a:defRPr>
                <a:solidFill>
                  <a:srgbClr val="003C85"/>
                </a:solidFill>
              </a:defRPr>
            </a:lvl3pPr>
            <a:lvl4pPr>
              <a:defRPr>
                <a:solidFill>
                  <a:srgbClr val="003C85"/>
                </a:solidFill>
              </a:defRPr>
            </a:lvl4pPr>
            <a:lvl5pPr>
              <a:defRPr>
                <a:solidFill>
                  <a:srgbClr val="003C85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31454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3077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590253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2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3C85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757379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6000">
                <a:solidFill>
                  <a:srgbClr val="9ADFD6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991002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4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FFDEDC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724096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5_Titre de sec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>
                <a:solidFill>
                  <a:srgbClr val="BFE0EF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3505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6"/>
            <a:ext cx="5181600" cy="4196484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196484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780922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8932372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>
                <a:solidFill>
                  <a:srgbClr val="008196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81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48008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819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480089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A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181296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662568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3247216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4287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451169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504341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43670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27276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8_Titre et conten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A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94855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fr-FR" dirty="0" smtClean="0"/>
              <a:t>Modifiez le style du titre</a:t>
            </a:r>
            <a:endParaRPr lang="fr-CA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CA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0" y="4565471"/>
            <a:ext cx="3101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003C85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0E6BFDD-DC63-4867-A7BD-B76920326FC0}" type="slidenum">
              <a:rPr lang="fr-CA" smtClean="0"/>
              <a:pPr/>
              <a:t>‹N°›</a:t>
            </a:fld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501544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3" r:id="rId3"/>
    <p:sldLayoutId id="2147483664" r:id="rId4"/>
    <p:sldLayoutId id="2147483665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62" r:id="rId12"/>
    <p:sldLayoutId id="2147483651" r:id="rId13"/>
    <p:sldLayoutId id="2147483660" r:id="rId14"/>
    <p:sldLayoutId id="2147483661" r:id="rId15"/>
    <p:sldLayoutId id="2147483666" r:id="rId16"/>
    <p:sldLayoutId id="2147483667" r:id="rId17"/>
    <p:sldLayoutId id="2147483668" r:id="rId18"/>
    <p:sldLayoutId id="2147483652" r:id="rId19"/>
    <p:sldLayoutId id="2147483653" r:id="rId20"/>
    <p:sldLayoutId id="2147483655" r:id="rId2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rgbClr val="003C85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3C85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89428" y="1609285"/>
            <a:ext cx="8506265" cy="2104585"/>
          </a:xfrm>
        </p:spPr>
        <p:txBody>
          <a:bodyPr>
            <a:normAutofit fontScale="90000"/>
          </a:bodyPr>
          <a:lstStyle/>
          <a:p>
            <a:r>
              <a:rPr lang="fr-CA" dirty="0" smtClean="0"/>
              <a:t>Interprétation du </a:t>
            </a:r>
            <a:r>
              <a:rPr lang="fr-CA" dirty="0" smtClean="0">
                <a:solidFill>
                  <a:srgbClr val="FF0000"/>
                </a:solidFill>
              </a:rPr>
              <a:t>BCM</a:t>
            </a:r>
            <a:r>
              <a:rPr lang="fr-CA" dirty="0" smtClean="0"/>
              <a:t> et du </a:t>
            </a:r>
            <a:r>
              <a:rPr lang="fr-CA" dirty="0" smtClean="0">
                <a:solidFill>
                  <a:srgbClr val="FF0000"/>
                </a:solidFill>
              </a:rPr>
              <a:t>P</a:t>
            </a:r>
            <a:r>
              <a:rPr lang="fr-CA" dirty="0" smtClean="0"/>
              <a:t>rofil </a:t>
            </a:r>
            <a:r>
              <a:rPr lang="fr-CA" dirty="0" smtClean="0">
                <a:solidFill>
                  <a:srgbClr val="FF0000"/>
                </a:solidFill>
              </a:rPr>
              <a:t>b</a:t>
            </a:r>
            <a:r>
              <a:rPr lang="fr-CA" dirty="0" smtClean="0"/>
              <a:t>ilan</a:t>
            </a:r>
            <a:endParaRPr lang="fr-CA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310101" y="777834"/>
            <a:ext cx="2743200" cy="344529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CA" dirty="0" smtClean="0"/>
              <a:t>Mars 2025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15442196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Utilisation du </a:t>
            </a:r>
            <a:r>
              <a:rPr lang="fr-CA" dirty="0" smtClean="0">
                <a:solidFill>
                  <a:srgbClr val="FF0000"/>
                </a:solidFill>
              </a:rPr>
              <a:t>p</a:t>
            </a:r>
            <a:r>
              <a:rPr lang="fr-CA" dirty="0" smtClean="0"/>
              <a:t>rofil </a:t>
            </a:r>
            <a:r>
              <a:rPr lang="fr-CA" dirty="0" smtClean="0">
                <a:solidFill>
                  <a:srgbClr val="FF0000"/>
                </a:solidFill>
              </a:rPr>
              <a:t>b</a:t>
            </a:r>
            <a:r>
              <a:rPr lang="fr-CA" dirty="0" smtClean="0"/>
              <a:t>ilan (</a:t>
            </a:r>
            <a:r>
              <a:rPr lang="fr-CA" dirty="0" smtClean="0">
                <a:solidFill>
                  <a:srgbClr val="FF0000"/>
                </a:solidFill>
              </a:rPr>
              <a:t>PB</a:t>
            </a:r>
            <a:r>
              <a:rPr lang="fr-CA" dirty="0" smtClean="0"/>
              <a:t>)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CA" dirty="0" smtClean="0"/>
              <a:t>Le </a:t>
            </a:r>
            <a:r>
              <a:rPr lang="fr-CA" dirty="0" smtClean="0">
                <a:solidFill>
                  <a:srgbClr val="FF0000"/>
                </a:solidFill>
              </a:rPr>
              <a:t>PB</a:t>
            </a:r>
            <a:r>
              <a:rPr lang="fr-CA" dirty="0" smtClean="0"/>
              <a:t> est le document sur lequel le MSTP est documenté dans </a:t>
            </a:r>
            <a:r>
              <a:rPr lang="fr-CA" dirty="0" err="1" smtClean="0"/>
              <a:t>GESPHARx</a:t>
            </a:r>
            <a:r>
              <a:rPr lang="fr-CA" dirty="0" smtClean="0"/>
              <a:t> et PANDAWebRx;</a:t>
            </a:r>
            <a:endParaRPr lang="fr-CA" dirty="0" smtClean="0"/>
          </a:p>
          <a:p>
            <a:endParaRPr lang="fr-CA" dirty="0" smtClean="0"/>
          </a:p>
          <a:p>
            <a:r>
              <a:rPr lang="fr-CA" dirty="0" smtClean="0"/>
              <a:t>Il peut être imprimé en tout temps à partir de PANDAWebRx;</a:t>
            </a:r>
          </a:p>
          <a:p>
            <a:endParaRPr lang="fr-CA" dirty="0" smtClean="0"/>
          </a:p>
          <a:p>
            <a:r>
              <a:rPr lang="fr-CA" dirty="0" smtClean="0"/>
              <a:t>Il sert de BCM d’admission, de transfert et de congé ainsi que de profil pharmacologique et d’ordonnance;</a:t>
            </a:r>
          </a:p>
          <a:p>
            <a:endParaRPr lang="fr-CA" dirty="0" smtClean="0"/>
          </a:p>
          <a:p>
            <a:r>
              <a:rPr lang="fr-CA" dirty="0" smtClean="0"/>
              <a:t>Les données sont principalement informatisées par le Département de pharmacie.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416124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Médicament</a:t>
            </a:r>
            <a:r>
              <a:rPr lang="en-CA" dirty="0" smtClean="0"/>
              <a:t> </a:t>
            </a:r>
            <a:r>
              <a:rPr lang="en-CA" dirty="0" err="1" smtClean="0"/>
              <a:t>pris</a:t>
            </a:r>
            <a:r>
              <a:rPr lang="en-CA" dirty="0" smtClean="0"/>
              <a:t> à </a:t>
            </a:r>
            <a:r>
              <a:rPr lang="en-CA" dirty="0" err="1" smtClean="0"/>
              <a:t>l’hôpital</a:t>
            </a:r>
            <a:r>
              <a:rPr lang="en-CA" dirty="0" smtClean="0"/>
              <a:t> </a:t>
            </a:r>
            <a:r>
              <a:rPr lang="en-CA" dirty="0" err="1" smtClean="0"/>
              <a:t>seulement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1690688"/>
            <a:ext cx="10209688" cy="2979786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11</a:t>
            </a:fld>
            <a:endParaRPr lang="fr-CA"/>
          </a:p>
        </p:txBody>
      </p:sp>
      <p:sp>
        <p:nvSpPr>
          <p:cNvPr id="6" name="Ellipse 5"/>
          <p:cNvSpPr/>
          <p:nvPr/>
        </p:nvSpPr>
        <p:spPr>
          <a:xfrm>
            <a:off x="6513342" y="1690688"/>
            <a:ext cx="590843" cy="2569257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Ellipse 6"/>
          <p:cNvSpPr/>
          <p:nvPr/>
        </p:nvSpPr>
        <p:spPr>
          <a:xfrm>
            <a:off x="8285871" y="1378634"/>
            <a:ext cx="2813539" cy="914400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942934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Médicament</a:t>
            </a:r>
            <a:r>
              <a:rPr lang="en-CA" dirty="0" smtClean="0"/>
              <a:t> </a:t>
            </a:r>
            <a:r>
              <a:rPr lang="en-CA" dirty="0" err="1" smtClean="0"/>
              <a:t>pris</a:t>
            </a:r>
            <a:r>
              <a:rPr lang="en-CA" dirty="0" smtClean="0"/>
              <a:t> à domicile et à </a:t>
            </a:r>
            <a:r>
              <a:rPr lang="en-CA" dirty="0" err="1" smtClean="0"/>
              <a:t>l’hôpital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12</a:t>
            </a:fld>
            <a:endParaRPr lang="fr-CA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188" y="2133964"/>
            <a:ext cx="9913340" cy="2196091"/>
          </a:xfrm>
          <a:prstGeom prst="rect">
            <a:avLst/>
          </a:prstGeom>
        </p:spPr>
      </p:pic>
      <p:sp>
        <p:nvSpPr>
          <p:cNvPr id="9" name="Ellipse 8"/>
          <p:cNvSpPr/>
          <p:nvPr/>
        </p:nvSpPr>
        <p:spPr>
          <a:xfrm>
            <a:off x="5495858" y="1322363"/>
            <a:ext cx="1017484" cy="3165231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5033353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Médicament</a:t>
            </a:r>
            <a:r>
              <a:rPr lang="en-CA" dirty="0" smtClean="0"/>
              <a:t> </a:t>
            </a:r>
            <a:r>
              <a:rPr lang="en-CA" dirty="0" err="1" smtClean="0"/>
              <a:t>pris</a:t>
            </a:r>
            <a:r>
              <a:rPr lang="en-CA" dirty="0" smtClean="0"/>
              <a:t> à domicile et </a:t>
            </a:r>
            <a:r>
              <a:rPr lang="en-CA" dirty="0" err="1" smtClean="0"/>
              <a:t>cessé</a:t>
            </a:r>
            <a:r>
              <a:rPr lang="en-CA" dirty="0" smtClean="0"/>
              <a:t> à </a:t>
            </a:r>
            <a:r>
              <a:rPr lang="en-CA" dirty="0" err="1" smtClean="0"/>
              <a:t>l’hôpital</a:t>
            </a:r>
            <a:endParaRPr lang="fr-CA" dirty="0"/>
          </a:p>
        </p:txBody>
      </p:sp>
      <p:pic>
        <p:nvPicPr>
          <p:cNvPr id="5" name="Espace réservé du contenu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241147"/>
            <a:ext cx="10807152" cy="2541869"/>
          </a:xfrm>
          <a:prstGeom prst="rect">
            <a:avLst/>
          </a:prstGeom>
        </p:spPr>
      </p:pic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13</a:t>
            </a:fld>
            <a:endParaRPr lang="fr-CA"/>
          </a:p>
        </p:txBody>
      </p:sp>
      <p:sp>
        <p:nvSpPr>
          <p:cNvPr id="6" name="Ellipse 5"/>
          <p:cNvSpPr/>
          <p:nvPr/>
        </p:nvSpPr>
        <p:spPr>
          <a:xfrm>
            <a:off x="6241776" y="2011680"/>
            <a:ext cx="806138" cy="2067951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7" name="Ellipse 6"/>
          <p:cNvSpPr/>
          <p:nvPr/>
        </p:nvSpPr>
        <p:spPr>
          <a:xfrm>
            <a:off x="5181600" y="4098083"/>
            <a:ext cx="914400" cy="914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670461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err="1" smtClean="0"/>
              <a:t>Médicament</a:t>
            </a:r>
            <a:r>
              <a:rPr lang="en-CA" dirty="0" smtClean="0"/>
              <a:t> </a:t>
            </a:r>
            <a:r>
              <a:rPr lang="en-CA" dirty="0" err="1" smtClean="0"/>
              <a:t>pris</a:t>
            </a:r>
            <a:r>
              <a:rPr lang="en-CA" dirty="0" smtClean="0"/>
              <a:t> à domicile et </a:t>
            </a:r>
            <a:r>
              <a:rPr lang="en-CA" dirty="0" err="1" smtClean="0"/>
              <a:t>suspendu</a:t>
            </a:r>
            <a:r>
              <a:rPr lang="en-CA" dirty="0" smtClean="0"/>
              <a:t> à </a:t>
            </a:r>
            <a:r>
              <a:rPr lang="en-CA" dirty="0" err="1" smtClean="0"/>
              <a:t>l’hôpital</a:t>
            </a:r>
            <a:r>
              <a:rPr lang="en-CA" dirty="0" smtClean="0"/>
              <a:t/>
            </a:r>
            <a:br>
              <a:rPr lang="en-CA" dirty="0" smtClean="0"/>
            </a:b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14</a:t>
            </a:fld>
            <a:endParaRPr lang="fr-CA"/>
          </a:p>
        </p:txBody>
      </p:sp>
      <p:pic>
        <p:nvPicPr>
          <p:cNvPr id="8" name="Espace réservé du contenu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6774" y="2708615"/>
            <a:ext cx="11328791" cy="2072554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9596" y="2112235"/>
            <a:ext cx="11225969" cy="596380"/>
          </a:xfrm>
          <a:prstGeom prst="rect">
            <a:avLst/>
          </a:prstGeom>
        </p:spPr>
      </p:pic>
      <p:sp>
        <p:nvSpPr>
          <p:cNvPr id="11" name="Ellipse 10"/>
          <p:cNvSpPr/>
          <p:nvPr/>
        </p:nvSpPr>
        <p:spPr>
          <a:xfrm>
            <a:off x="6330462" y="1997612"/>
            <a:ext cx="759656" cy="2567859"/>
          </a:xfrm>
          <a:prstGeom prst="ellipse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Ellipse 11"/>
          <p:cNvSpPr/>
          <p:nvPr/>
        </p:nvSpPr>
        <p:spPr>
          <a:xfrm>
            <a:off x="4797084" y="4216120"/>
            <a:ext cx="1533378" cy="77089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7066071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Objectifs de la présentation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CA" dirty="0" smtClean="0"/>
          </a:p>
          <a:p>
            <a:r>
              <a:rPr lang="fr-CA" dirty="0" smtClean="0"/>
              <a:t>Comprendre les principes généraux du </a:t>
            </a:r>
            <a:r>
              <a:rPr lang="fr-CA" dirty="0" smtClean="0">
                <a:solidFill>
                  <a:srgbClr val="FF0000"/>
                </a:solidFill>
              </a:rPr>
              <a:t>B</a:t>
            </a:r>
            <a:r>
              <a:rPr lang="fr-CA" dirty="0" smtClean="0"/>
              <a:t>ilan </a:t>
            </a:r>
            <a:r>
              <a:rPr lang="fr-CA" dirty="0" smtClean="0">
                <a:solidFill>
                  <a:srgbClr val="FF0000"/>
                </a:solidFill>
              </a:rPr>
              <a:t>C</a:t>
            </a:r>
            <a:r>
              <a:rPr lang="fr-CA" dirty="0" smtClean="0"/>
              <a:t>omparatif des </a:t>
            </a:r>
            <a:r>
              <a:rPr lang="fr-CA" dirty="0" smtClean="0">
                <a:solidFill>
                  <a:srgbClr val="FF0000"/>
                </a:solidFill>
              </a:rPr>
              <a:t>M</a:t>
            </a:r>
            <a:r>
              <a:rPr lang="fr-CA" dirty="0" smtClean="0"/>
              <a:t>édicaments (BCM)</a:t>
            </a:r>
          </a:p>
          <a:p>
            <a:endParaRPr lang="fr-CA" dirty="0" smtClean="0"/>
          </a:p>
          <a:p>
            <a:r>
              <a:rPr lang="fr-CA" dirty="0" smtClean="0"/>
              <a:t>Comprendre le </a:t>
            </a:r>
            <a:r>
              <a:rPr lang="fr-CA" dirty="0" smtClean="0">
                <a:solidFill>
                  <a:srgbClr val="FF0000"/>
                </a:solidFill>
              </a:rPr>
              <a:t>P</a:t>
            </a:r>
            <a:r>
              <a:rPr lang="fr-CA" dirty="0" smtClean="0"/>
              <a:t>rofil </a:t>
            </a:r>
            <a:r>
              <a:rPr lang="fr-CA" dirty="0" smtClean="0">
                <a:solidFill>
                  <a:srgbClr val="FF0000"/>
                </a:solidFill>
              </a:rPr>
              <a:t>B</a:t>
            </a:r>
            <a:r>
              <a:rPr lang="fr-CA" dirty="0" smtClean="0"/>
              <a:t>ilan (PB)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5178711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 BCM, c’est quoi ?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/>
              <a:t>Le BCM n’est pas un document mais bien un processus de comparaison systématique des médicaments d’un usager pris à domicile et ceux prescrits à l’hôpital.</a:t>
            </a:r>
          </a:p>
          <a:p>
            <a:endParaRPr lang="fr-CA" dirty="0"/>
          </a:p>
          <a:p>
            <a:r>
              <a:rPr lang="fr-CA" dirty="0"/>
              <a:t>Il faut donc 2 sources d’informations </a:t>
            </a:r>
            <a:r>
              <a:rPr lang="fr-CA" smtClean="0"/>
              <a:t>parmis</a:t>
            </a:r>
            <a:r>
              <a:rPr lang="fr-CA" dirty="0" smtClean="0"/>
              <a:t> </a:t>
            </a:r>
            <a:r>
              <a:rPr lang="fr-CA" dirty="0"/>
              <a:t>les suivantes :</a:t>
            </a:r>
          </a:p>
          <a:p>
            <a:pPr lvl="1"/>
            <a:r>
              <a:rPr lang="fr-CA" dirty="0"/>
              <a:t>Le DSQ; </a:t>
            </a:r>
          </a:p>
          <a:p>
            <a:pPr lvl="1"/>
            <a:r>
              <a:rPr lang="fr-CA" dirty="0"/>
              <a:t>Le profil communautaire ou d’un autre établissement;</a:t>
            </a:r>
          </a:p>
          <a:p>
            <a:pPr lvl="1"/>
            <a:r>
              <a:rPr lang="fr-CA" dirty="0"/>
              <a:t>L’entrevue avec l’usager ou un proche;</a:t>
            </a:r>
          </a:p>
          <a:p>
            <a:pPr lvl="1"/>
            <a:r>
              <a:rPr lang="fr-CA" dirty="0"/>
              <a:t>Un formulaire à répondre par l’usager ou un proche.</a:t>
            </a: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0153259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smtClean="0"/>
              <a:t>Le BCM fait par qui 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Le BCM est une pratique d’établissement pour laquelle la responsabilité est partagée entre différents professionnels :</a:t>
            </a:r>
          </a:p>
          <a:p>
            <a:endParaRPr lang="fr-CA" dirty="0" smtClean="0"/>
          </a:p>
          <a:p>
            <a:pPr lvl="1"/>
            <a:r>
              <a:rPr lang="fr-CA" dirty="0" smtClean="0"/>
              <a:t>Prescripteurs (médecin, IPS, sage femme, pharmacien), </a:t>
            </a:r>
          </a:p>
          <a:p>
            <a:pPr lvl="1"/>
            <a:r>
              <a:rPr lang="fr-CA" dirty="0" smtClean="0"/>
              <a:t>Personnel infirmier,</a:t>
            </a:r>
          </a:p>
          <a:p>
            <a:pPr lvl="1"/>
            <a:r>
              <a:rPr lang="fr-CA" dirty="0" smtClean="0"/>
              <a:t>Personnel technique de la pharmacie,</a:t>
            </a:r>
          </a:p>
          <a:p>
            <a:pPr lvl="1"/>
            <a:r>
              <a:rPr lang="fr-CA" dirty="0" smtClean="0"/>
              <a:t>Autres professionnels : </a:t>
            </a:r>
            <a:r>
              <a:rPr lang="fr-CA" dirty="0" err="1" smtClean="0"/>
              <a:t>inhalothérapeute</a:t>
            </a:r>
            <a:r>
              <a:rPr lang="fr-CA" dirty="0" smtClean="0"/>
              <a:t>, nutritionniste, physiothérapeute, ergothérapeute, orthophoniste…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628434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Les étapes du BCM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8924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fr-CA" dirty="0"/>
              <a:t>Établir le </a:t>
            </a:r>
            <a:r>
              <a:rPr lang="fr-CA" dirty="0">
                <a:solidFill>
                  <a:srgbClr val="FF0000"/>
                </a:solidFill>
              </a:rPr>
              <a:t>m</a:t>
            </a:r>
            <a:r>
              <a:rPr lang="fr-CA" dirty="0"/>
              <a:t>eilleur </a:t>
            </a:r>
            <a:r>
              <a:rPr lang="fr-CA" dirty="0">
                <a:solidFill>
                  <a:srgbClr val="FF0000"/>
                </a:solidFill>
              </a:rPr>
              <a:t>s</a:t>
            </a:r>
            <a:r>
              <a:rPr lang="fr-CA" dirty="0"/>
              <a:t>chéma </a:t>
            </a:r>
            <a:r>
              <a:rPr lang="fr-CA" dirty="0">
                <a:solidFill>
                  <a:srgbClr val="FF0000"/>
                </a:solidFill>
              </a:rPr>
              <a:t>t</a:t>
            </a:r>
            <a:r>
              <a:rPr lang="fr-CA" dirty="0"/>
              <a:t>hérapeutique </a:t>
            </a:r>
            <a:r>
              <a:rPr lang="fr-CA" dirty="0">
                <a:solidFill>
                  <a:srgbClr val="FF0000"/>
                </a:solidFill>
              </a:rPr>
              <a:t>p</a:t>
            </a:r>
            <a:r>
              <a:rPr lang="fr-CA" dirty="0"/>
              <a:t>ossible (MSTP)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fr-CA" dirty="0" smtClean="0"/>
              <a:t>Liste </a:t>
            </a:r>
            <a:r>
              <a:rPr lang="fr-CA" dirty="0"/>
              <a:t>de médicaments, MVL et produits naturels </a:t>
            </a:r>
            <a:r>
              <a:rPr lang="fr-CA" dirty="0" smtClean="0"/>
              <a:t>réellement pris </a:t>
            </a:r>
            <a:r>
              <a:rPr lang="fr-CA" dirty="0"/>
              <a:t>par </a:t>
            </a:r>
            <a:r>
              <a:rPr lang="fr-CA" dirty="0" smtClean="0"/>
              <a:t>l’usager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CA" dirty="0" err="1" smtClean="0">
                <a:solidFill>
                  <a:schemeClr val="accent1"/>
                </a:solidFill>
              </a:rPr>
              <a:t>Médecin</a:t>
            </a:r>
            <a:r>
              <a:rPr lang="en-CA" dirty="0" smtClean="0">
                <a:solidFill>
                  <a:schemeClr val="accent1"/>
                </a:solidFill>
              </a:rPr>
              <a:t>, IPS, personnel </a:t>
            </a:r>
            <a:r>
              <a:rPr lang="en-CA" dirty="0" err="1" smtClean="0">
                <a:solidFill>
                  <a:schemeClr val="accent1"/>
                </a:solidFill>
              </a:rPr>
              <a:t>infirmier</a:t>
            </a:r>
            <a:r>
              <a:rPr lang="en-CA" dirty="0" smtClean="0">
                <a:solidFill>
                  <a:schemeClr val="accent1"/>
                </a:solidFill>
              </a:rPr>
              <a:t>, personnel de la </a:t>
            </a:r>
            <a:r>
              <a:rPr lang="en-CA" dirty="0" err="1" smtClean="0">
                <a:solidFill>
                  <a:schemeClr val="accent1"/>
                </a:solidFill>
              </a:rPr>
              <a:t>pharmacie</a:t>
            </a:r>
            <a:endParaRPr lang="fr-CA" dirty="0">
              <a:solidFill>
                <a:schemeClr val="accent1"/>
              </a:solidFill>
            </a:endParaRPr>
          </a:p>
          <a:p>
            <a:pPr marL="514350" indent="-514350">
              <a:buAutoNum type="arabicPeriod" startAt="2"/>
            </a:pPr>
            <a:r>
              <a:rPr lang="fr-CA" dirty="0"/>
              <a:t>Comparer le MSTP avec les ordonnances afin d’identifier les divergences</a:t>
            </a:r>
            <a:r>
              <a:rPr lang="fr-CA" dirty="0" smtClean="0"/>
              <a:t>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CA" dirty="0" smtClean="0">
                <a:solidFill>
                  <a:schemeClr val="accent1"/>
                </a:solidFill>
              </a:rPr>
              <a:t>Personnel </a:t>
            </a:r>
            <a:r>
              <a:rPr lang="en-CA" dirty="0" err="1" smtClean="0">
                <a:solidFill>
                  <a:schemeClr val="accent1"/>
                </a:solidFill>
              </a:rPr>
              <a:t>infirmier</a:t>
            </a:r>
            <a:r>
              <a:rPr lang="en-CA" dirty="0" smtClean="0">
                <a:solidFill>
                  <a:schemeClr val="accent1"/>
                </a:solidFill>
              </a:rPr>
              <a:t>, personnel de la </a:t>
            </a:r>
            <a:r>
              <a:rPr lang="en-CA" dirty="0" err="1" smtClean="0">
                <a:solidFill>
                  <a:schemeClr val="accent1"/>
                </a:solidFill>
              </a:rPr>
              <a:t>pharmacie</a:t>
            </a:r>
            <a:endParaRPr lang="fr-CA" dirty="0">
              <a:solidFill>
                <a:schemeClr val="accent1"/>
              </a:solidFill>
            </a:endParaRPr>
          </a:p>
          <a:p>
            <a:pPr marL="514350" indent="-514350">
              <a:buAutoNum type="arabicPeriod" startAt="2"/>
            </a:pPr>
            <a:r>
              <a:rPr lang="fr-CA" dirty="0"/>
              <a:t>Porter les divergences à l’attention du prescripteur</a:t>
            </a:r>
            <a:r>
              <a:rPr lang="fr-CA" dirty="0" smtClean="0"/>
              <a:t>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CA" dirty="0" smtClean="0">
                <a:solidFill>
                  <a:schemeClr val="accent1"/>
                </a:solidFill>
              </a:rPr>
              <a:t>Personnel </a:t>
            </a:r>
            <a:r>
              <a:rPr lang="en-CA" dirty="0" err="1" smtClean="0">
                <a:solidFill>
                  <a:schemeClr val="accent1"/>
                </a:solidFill>
              </a:rPr>
              <a:t>infirmier</a:t>
            </a:r>
            <a:r>
              <a:rPr lang="en-CA" dirty="0" smtClean="0">
                <a:solidFill>
                  <a:schemeClr val="accent1"/>
                </a:solidFill>
              </a:rPr>
              <a:t>, personnel de la </a:t>
            </a:r>
            <a:r>
              <a:rPr lang="en-CA" dirty="0" err="1" smtClean="0">
                <a:solidFill>
                  <a:schemeClr val="accent1"/>
                </a:solidFill>
              </a:rPr>
              <a:t>pharmacie</a:t>
            </a:r>
            <a:endParaRPr lang="fr-CA" dirty="0">
              <a:solidFill>
                <a:schemeClr val="accent1"/>
              </a:solidFill>
            </a:endParaRPr>
          </a:p>
          <a:p>
            <a:pPr marL="514350" indent="-514350">
              <a:buAutoNum type="arabicPeriod" startAt="2"/>
            </a:pPr>
            <a:r>
              <a:rPr lang="fr-CA" dirty="0"/>
              <a:t>Résoudre les </a:t>
            </a:r>
            <a:r>
              <a:rPr lang="fr-CA" dirty="0" smtClean="0"/>
              <a:t>divergences.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en-CA" dirty="0" err="1" smtClean="0">
                <a:solidFill>
                  <a:schemeClr val="accent1"/>
                </a:solidFill>
              </a:rPr>
              <a:t>Médecin</a:t>
            </a:r>
            <a:r>
              <a:rPr lang="en-CA" dirty="0" smtClean="0">
                <a:solidFill>
                  <a:schemeClr val="accent1"/>
                </a:solidFill>
              </a:rPr>
              <a:t>, IPS, </a:t>
            </a:r>
            <a:r>
              <a:rPr lang="en-CA" smtClean="0">
                <a:solidFill>
                  <a:schemeClr val="accent1"/>
                </a:solidFill>
              </a:rPr>
              <a:t>pharmacien</a:t>
            </a:r>
            <a:endParaRPr lang="fr-CA" dirty="0">
              <a:solidFill>
                <a:schemeClr val="accent1"/>
              </a:solidFill>
            </a:endParaRPr>
          </a:p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9593647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Le MSTP, </a:t>
            </a:r>
            <a:r>
              <a:rPr lang="en-CA" dirty="0" err="1" smtClean="0"/>
              <a:t>quand</a:t>
            </a:r>
            <a:r>
              <a:rPr lang="en-CA" dirty="0" smtClean="0"/>
              <a:t> le faire 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err="1" smtClean="0"/>
              <a:t>Idéalement</a:t>
            </a:r>
            <a:r>
              <a:rPr lang="en-CA" dirty="0" smtClean="0"/>
              <a:t> le MSTP </a:t>
            </a:r>
            <a:r>
              <a:rPr lang="en-CA" dirty="0" err="1" smtClean="0"/>
              <a:t>devrait</a:t>
            </a:r>
            <a:r>
              <a:rPr lang="en-CA" dirty="0" smtClean="0"/>
              <a:t> </a:t>
            </a:r>
            <a:r>
              <a:rPr lang="en-CA" dirty="0" err="1" smtClean="0"/>
              <a:t>être</a:t>
            </a:r>
            <a:r>
              <a:rPr lang="en-CA" dirty="0" smtClean="0"/>
              <a:t> fait </a:t>
            </a:r>
            <a:r>
              <a:rPr lang="en-CA" dirty="0" err="1" smtClean="0"/>
              <a:t>dans</a:t>
            </a:r>
            <a:r>
              <a:rPr lang="en-CA" dirty="0" smtClean="0"/>
              <a:t> les 48h de </a:t>
            </a:r>
            <a:r>
              <a:rPr lang="en-CA" dirty="0" err="1" smtClean="0"/>
              <a:t>l’admission</a:t>
            </a:r>
            <a:r>
              <a:rPr lang="en-CA" dirty="0" smtClean="0"/>
              <a:t> d’un </a:t>
            </a:r>
            <a:r>
              <a:rPr lang="en-CA" dirty="0" err="1" smtClean="0"/>
              <a:t>usager</a:t>
            </a:r>
            <a:r>
              <a:rPr lang="en-CA" dirty="0" smtClean="0"/>
              <a:t>;</a:t>
            </a:r>
          </a:p>
          <a:p>
            <a:endParaRPr lang="en-CA" dirty="0" smtClean="0"/>
          </a:p>
          <a:p>
            <a:r>
              <a:rPr lang="en-CA" dirty="0" err="1" smtClean="0"/>
              <a:t>Souvent</a:t>
            </a:r>
            <a:r>
              <a:rPr lang="en-CA" dirty="0" smtClean="0"/>
              <a:t> fait à </a:t>
            </a:r>
            <a:r>
              <a:rPr lang="en-CA" dirty="0" err="1" smtClean="0"/>
              <a:t>l’urgence</a:t>
            </a:r>
            <a:r>
              <a:rPr lang="en-CA" dirty="0" smtClean="0"/>
              <a:t> </a:t>
            </a:r>
            <a:r>
              <a:rPr lang="en-CA" dirty="0" err="1" smtClean="0"/>
              <a:t>avant</a:t>
            </a:r>
            <a:r>
              <a:rPr lang="en-CA" dirty="0" smtClean="0"/>
              <a:t> que </a:t>
            </a:r>
            <a:r>
              <a:rPr lang="en-CA" dirty="0" err="1" smtClean="0"/>
              <a:t>l’usager</a:t>
            </a:r>
            <a:r>
              <a:rPr lang="en-CA" dirty="0" smtClean="0"/>
              <a:t> ne </a:t>
            </a:r>
            <a:r>
              <a:rPr lang="en-CA" dirty="0" err="1" smtClean="0"/>
              <a:t>soit</a:t>
            </a:r>
            <a:r>
              <a:rPr lang="en-CA" dirty="0" smtClean="0"/>
              <a:t> </a:t>
            </a:r>
            <a:r>
              <a:rPr lang="en-CA" dirty="0" err="1" smtClean="0"/>
              <a:t>hospitalisé</a:t>
            </a:r>
            <a:r>
              <a:rPr lang="en-CA" dirty="0" smtClean="0"/>
              <a:t>;</a:t>
            </a:r>
          </a:p>
          <a:p>
            <a:endParaRPr lang="en-CA" dirty="0"/>
          </a:p>
          <a:p>
            <a:r>
              <a:rPr lang="en-CA" dirty="0" err="1" smtClean="0"/>
              <a:t>Collecte</a:t>
            </a:r>
            <a:r>
              <a:rPr lang="en-CA" dirty="0" smtClean="0"/>
              <a:t> de </a:t>
            </a:r>
            <a:r>
              <a:rPr lang="en-CA" dirty="0" err="1" smtClean="0"/>
              <a:t>données</a:t>
            </a:r>
            <a:r>
              <a:rPr lang="en-CA" dirty="0" smtClean="0"/>
              <a:t> </a:t>
            </a:r>
            <a:r>
              <a:rPr lang="en-CA" dirty="0" err="1" smtClean="0"/>
              <a:t>auprès</a:t>
            </a:r>
            <a:r>
              <a:rPr lang="en-CA" dirty="0" smtClean="0"/>
              <a:t> de </a:t>
            </a:r>
            <a:r>
              <a:rPr lang="en-CA" dirty="0" err="1" smtClean="0"/>
              <a:t>l’usager</a:t>
            </a:r>
            <a:r>
              <a:rPr lang="en-CA" dirty="0" smtClean="0"/>
              <a:t> </a:t>
            </a:r>
            <a:r>
              <a:rPr lang="en-CA" dirty="0" err="1" smtClean="0"/>
              <a:t>ou</a:t>
            </a:r>
            <a:r>
              <a:rPr lang="en-CA" dirty="0" smtClean="0"/>
              <a:t> d’un </a:t>
            </a:r>
            <a:r>
              <a:rPr lang="en-CA" dirty="0" err="1" smtClean="0"/>
              <a:t>proche</a:t>
            </a:r>
            <a:endParaRPr lang="en-CA" dirty="0" smtClean="0"/>
          </a:p>
          <a:p>
            <a:pPr lvl="1"/>
            <a:r>
              <a:rPr lang="en-CA" dirty="0" err="1" smtClean="0"/>
              <a:t>Médecin</a:t>
            </a:r>
            <a:r>
              <a:rPr lang="en-CA" dirty="0" smtClean="0"/>
              <a:t>, IPS, personnel </a:t>
            </a:r>
            <a:r>
              <a:rPr lang="en-CA" dirty="0" err="1" smtClean="0"/>
              <a:t>infirmier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198423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Le MSTP, </a:t>
            </a:r>
            <a:r>
              <a:rPr lang="en-CA" dirty="0" smtClean="0"/>
              <a:t>sur </a:t>
            </a:r>
            <a:r>
              <a:rPr lang="en-CA" dirty="0" err="1" smtClean="0"/>
              <a:t>quel</a:t>
            </a:r>
            <a:r>
              <a:rPr lang="en-CA" dirty="0" smtClean="0"/>
              <a:t> document </a:t>
            </a:r>
            <a:r>
              <a:rPr lang="en-CA" dirty="0" err="1" smtClean="0"/>
              <a:t>l’écrire</a:t>
            </a:r>
            <a:r>
              <a:rPr lang="en-CA" dirty="0" smtClean="0"/>
              <a:t>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786437"/>
            <a:ext cx="10515600" cy="4351338"/>
          </a:xfrm>
        </p:spPr>
        <p:txBody>
          <a:bodyPr/>
          <a:lstStyle/>
          <a:p>
            <a:pPr lvl="1"/>
            <a:r>
              <a:rPr lang="en-CA" sz="2800" dirty="0" smtClean="0"/>
              <a:t>Sur le </a:t>
            </a:r>
            <a:r>
              <a:rPr lang="en-CA" sz="2800" b="1" dirty="0" err="1" smtClean="0"/>
              <a:t>Formulaire</a:t>
            </a:r>
            <a:r>
              <a:rPr lang="en-CA" sz="2800" b="1" dirty="0" smtClean="0"/>
              <a:t> </a:t>
            </a:r>
            <a:r>
              <a:rPr lang="en-CA" sz="2800" dirty="0" smtClean="0"/>
              <a:t>de </a:t>
            </a:r>
            <a:r>
              <a:rPr lang="en-CA" sz="2800" dirty="0" err="1" smtClean="0"/>
              <a:t>collecte</a:t>
            </a:r>
            <a:r>
              <a:rPr lang="en-CA" sz="2800" dirty="0" smtClean="0"/>
              <a:t> de </a:t>
            </a:r>
            <a:r>
              <a:rPr lang="en-CA" sz="2800" dirty="0" err="1" smtClean="0"/>
              <a:t>données</a:t>
            </a:r>
            <a:r>
              <a:rPr lang="en-CA" sz="2800" dirty="0" smtClean="0"/>
              <a:t> CISSSMO;</a:t>
            </a:r>
          </a:p>
          <a:p>
            <a:pPr lvl="2"/>
            <a:r>
              <a:rPr lang="en-CA" sz="2400" dirty="0" smtClean="0"/>
              <a:t>Par </a:t>
            </a:r>
            <a:r>
              <a:rPr lang="en-CA" sz="2400" dirty="0" err="1" smtClean="0"/>
              <a:t>exemple</a:t>
            </a:r>
            <a:r>
              <a:rPr lang="en-CA" sz="2400" dirty="0" smtClean="0"/>
              <a:t> à </a:t>
            </a:r>
            <a:r>
              <a:rPr lang="en-CA" sz="2400" dirty="0" err="1" smtClean="0"/>
              <a:t>l’unité</a:t>
            </a:r>
            <a:r>
              <a:rPr lang="en-CA" sz="2400" dirty="0" smtClean="0"/>
              <a:t> de santé </a:t>
            </a:r>
            <a:r>
              <a:rPr lang="en-CA" sz="2400" dirty="0" err="1" smtClean="0"/>
              <a:t>mentale</a:t>
            </a:r>
            <a:r>
              <a:rPr lang="en-CA" sz="2400" dirty="0" smtClean="0"/>
              <a:t>, les </a:t>
            </a:r>
            <a:r>
              <a:rPr lang="en-CA" sz="2400" dirty="0" err="1" smtClean="0"/>
              <a:t>réponses</a:t>
            </a:r>
            <a:r>
              <a:rPr lang="en-CA" sz="2400" dirty="0" smtClean="0"/>
              <a:t> </a:t>
            </a:r>
            <a:r>
              <a:rPr lang="en-CA" sz="2400" dirty="0" err="1" smtClean="0"/>
              <a:t>sont</a:t>
            </a:r>
            <a:r>
              <a:rPr lang="en-CA" sz="2400" dirty="0" smtClean="0"/>
              <a:t> </a:t>
            </a:r>
            <a:r>
              <a:rPr lang="en-CA" sz="2400" dirty="0" err="1" smtClean="0"/>
              <a:t>souvent</a:t>
            </a:r>
            <a:r>
              <a:rPr lang="en-CA" sz="2400" dirty="0" smtClean="0"/>
              <a:t> plus </a:t>
            </a:r>
            <a:r>
              <a:rPr lang="en-CA" sz="2400" dirty="0" err="1" smtClean="0"/>
              <a:t>élaborées</a:t>
            </a:r>
            <a:r>
              <a:rPr lang="en-CA" sz="2400" dirty="0"/>
              <a:t> </a:t>
            </a:r>
            <a:r>
              <a:rPr lang="en-CA" sz="2400" dirty="0" smtClean="0"/>
              <a:t>et </a:t>
            </a:r>
            <a:r>
              <a:rPr lang="en-CA" sz="2400" dirty="0" err="1" smtClean="0"/>
              <a:t>demandent</a:t>
            </a:r>
            <a:r>
              <a:rPr lang="en-CA" sz="2400" dirty="0" smtClean="0"/>
              <a:t> </a:t>
            </a:r>
            <a:r>
              <a:rPr lang="en-CA" sz="2400" dirty="0" err="1" smtClean="0"/>
              <a:t>donc</a:t>
            </a:r>
            <a:r>
              <a:rPr lang="en-CA" sz="2400" dirty="0" smtClean="0"/>
              <a:t> plus </a:t>
            </a:r>
            <a:r>
              <a:rPr lang="en-CA" sz="2400" dirty="0" err="1" smtClean="0"/>
              <a:t>d’espace</a:t>
            </a:r>
            <a:r>
              <a:rPr lang="en-CA" sz="2400" dirty="0" smtClean="0"/>
              <a:t> pour les documenter.</a:t>
            </a:r>
            <a:endParaRPr lang="en-CA" sz="2400" dirty="0" smtClean="0"/>
          </a:p>
          <a:p>
            <a:pPr lvl="2"/>
            <a:endParaRPr lang="en-CA" sz="2400" dirty="0" smtClean="0"/>
          </a:p>
          <a:p>
            <a:pPr lvl="1"/>
            <a:r>
              <a:rPr lang="en-CA" sz="2800" dirty="0" err="1" smtClean="0"/>
              <a:t>Directement</a:t>
            </a:r>
            <a:r>
              <a:rPr lang="en-CA" sz="2800" dirty="0" smtClean="0"/>
              <a:t> sur le </a:t>
            </a:r>
            <a:r>
              <a:rPr lang="en-CA" sz="2800" b="1" dirty="0" smtClean="0"/>
              <a:t>DSQ</a:t>
            </a:r>
            <a:r>
              <a:rPr lang="en-CA" sz="2800" dirty="0" smtClean="0"/>
              <a:t>:</a:t>
            </a:r>
          </a:p>
          <a:p>
            <a:pPr lvl="2"/>
            <a:r>
              <a:rPr lang="en-CA" sz="2400" dirty="0" err="1" smtClean="0"/>
              <a:t>L’information</a:t>
            </a:r>
            <a:r>
              <a:rPr lang="en-CA" sz="2400" dirty="0" smtClean="0"/>
              <a:t> </a:t>
            </a:r>
            <a:r>
              <a:rPr lang="en-CA" sz="2400" dirty="0" err="1" smtClean="0"/>
              <a:t>peut</a:t>
            </a:r>
            <a:r>
              <a:rPr lang="en-CA" sz="2400" dirty="0" smtClean="0"/>
              <a:t> </a:t>
            </a:r>
            <a:r>
              <a:rPr lang="en-CA" sz="2400" dirty="0" err="1" smtClean="0"/>
              <a:t>être</a:t>
            </a:r>
            <a:r>
              <a:rPr lang="en-CA" sz="2400" dirty="0" smtClean="0"/>
              <a:t> </a:t>
            </a:r>
            <a:r>
              <a:rPr lang="en-CA" sz="2400" dirty="0" err="1" smtClean="0"/>
              <a:t>écrite</a:t>
            </a:r>
            <a:r>
              <a:rPr lang="en-CA" sz="2400" dirty="0" smtClean="0"/>
              <a:t> au </a:t>
            </a:r>
            <a:r>
              <a:rPr lang="en-CA" sz="2400" dirty="0" err="1" smtClean="0"/>
              <a:t>complet</a:t>
            </a:r>
            <a:r>
              <a:rPr lang="en-CA" sz="2400" dirty="0" smtClean="0"/>
              <a:t> sur le DSQ:</a:t>
            </a:r>
          </a:p>
          <a:p>
            <a:pPr lvl="2"/>
            <a:r>
              <a:rPr lang="en-CA" sz="2400" dirty="0" err="1" smtClean="0"/>
              <a:t>Une</a:t>
            </a:r>
            <a:r>
              <a:rPr lang="en-CA" sz="2400" dirty="0" smtClean="0"/>
              <a:t> </a:t>
            </a:r>
            <a:r>
              <a:rPr lang="en-CA" sz="2400" dirty="0" err="1" smtClean="0"/>
              <a:t>estampe</a:t>
            </a:r>
            <a:r>
              <a:rPr lang="en-CA" sz="2400" dirty="0" smtClean="0"/>
              <a:t> </a:t>
            </a:r>
            <a:r>
              <a:rPr lang="en-CA" sz="2400" dirty="0" err="1" smtClean="0"/>
              <a:t>apposée</a:t>
            </a:r>
            <a:r>
              <a:rPr lang="en-CA" sz="2400" dirty="0" smtClean="0"/>
              <a:t> sur le DSQ </a:t>
            </a:r>
            <a:r>
              <a:rPr lang="en-CA" sz="2400" dirty="0" err="1" smtClean="0"/>
              <a:t>peut</a:t>
            </a:r>
            <a:r>
              <a:rPr lang="en-CA" sz="2400" dirty="0" smtClean="0"/>
              <a:t> </a:t>
            </a:r>
            <a:r>
              <a:rPr lang="en-CA" sz="2400" dirty="0" err="1" smtClean="0"/>
              <a:t>aussi</a:t>
            </a:r>
            <a:r>
              <a:rPr lang="en-CA" sz="2400" dirty="0" smtClean="0"/>
              <a:t> </a:t>
            </a:r>
            <a:r>
              <a:rPr lang="en-CA" sz="2400" dirty="0" err="1" smtClean="0"/>
              <a:t>servir</a:t>
            </a:r>
            <a:r>
              <a:rPr lang="en-CA" sz="2400" dirty="0" smtClean="0"/>
              <a:t> pour les </a:t>
            </a:r>
            <a:r>
              <a:rPr lang="en-CA" sz="2400" dirty="0" err="1" smtClean="0"/>
              <a:t>principales</a:t>
            </a:r>
            <a:r>
              <a:rPr lang="en-CA" sz="2400" dirty="0" smtClean="0"/>
              <a:t> questions (ex: à </a:t>
            </a:r>
            <a:r>
              <a:rPr lang="en-CA" sz="2400" dirty="0" err="1" smtClean="0"/>
              <a:t>l’unité</a:t>
            </a:r>
            <a:r>
              <a:rPr lang="en-CA" sz="2400" dirty="0" smtClean="0"/>
              <a:t> des naissances)</a:t>
            </a:r>
            <a:endParaRPr lang="fr-CA" sz="24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7218602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Trois</a:t>
            </a:r>
            <a:r>
              <a:rPr lang="en-CA" dirty="0" smtClean="0"/>
              <a:t> types de divergences?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838200" y="1825625"/>
            <a:ext cx="8418342" cy="4351338"/>
          </a:xfrm>
        </p:spPr>
        <p:txBody>
          <a:bodyPr>
            <a:normAutofit fontScale="92500"/>
          </a:bodyPr>
          <a:lstStyle/>
          <a:p>
            <a:r>
              <a:rPr lang="en-CA" b="1" dirty="0" err="1" smtClean="0"/>
              <a:t>Induite</a:t>
            </a:r>
            <a:r>
              <a:rPr lang="en-CA" b="1" dirty="0" smtClean="0"/>
              <a:t> par </a:t>
            </a:r>
            <a:r>
              <a:rPr lang="en-CA" b="1" dirty="0" err="1" smtClean="0"/>
              <a:t>l’usager</a:t>
            </a:r>
            <a:r>
              <a:rPr lang="en-CA" dirty="0" smtClean="0"/>
              <a:t>:</a:t>
            </a:r>
          </a:p>
          <a:p>
            <a:pPr lvl="1"/>
            <a:r>
              <a:rPr lang="en-CA" dirty="0" err="1" smtClean="0"/>
              <a:t>L’usager</a:t>
            </a:r>
            <a:r>
              <a:rPr lang="en-CA" dirty="0" smtClean="0"/>
              <a:t> ne </a:t>
            </a:r>
            <a:r>
              <a:rPr lang="en-CA" dirty="0" err="1" smtClean="0"/>
              <a:t>prend</a:t>
            </a:r>
            <a:r>
              <a:rPr lang="en-CA" dirty="0" smtClean="0"/>
              <a:t> pas </a:t>
            </a:r>
            <a:r>
              <a:rPr lang="en-CA" dirty="0" err="1" smtClean="0"/>
              <a:t>ses</a:t>
            </a:r>
            <a:r>
              <a:rPr lang="en-CA" dirty="0" smtClean="0"/>
              <a:t> medicaments </a:t>
            </a:r>
            <a:r>
              <a:rPr lang="en-CA" dirty="0" err="1" smtClean="0"/>
              <a:t>comme</a:t>
            </a:r>
            <a:r>
              <a:rPr lang="en-CA" dirty="0" smtClean="0"/>
              <a:t> </a:t>
            </a:r>
            <a:r>
              <a:rPr lang="en-CA" dirty="0" err="1" smtClean="0"/>
              <a:t>prescrits</a:t>
            </a:r>
            <a:endParaRPr lang="en-CA" dirty="0" smtClean="0"/>
          </a:p>
          <a:p>
            <a:endParaRPr lang="en-CA" dirty="0"/>
          </a:p>
          <a:p>
            <a:r>
              <a:rPr lang="en-CA" b="1" dirty="0" err="1" smtClean="0"/>
              <a:t>Induite</a:t>
            </a:r>
            <a:r>
              <a:rPr lang="en-CA" b="1" dirty="0" smtClean="0"/>
              <a:t> par le </a:t>
            </a:r>
            <a:r>
              <a:rPr lang="en-CA" b="1" dirty="0" err="1" smtClean="0"/>
              <a:t>prescripteur</a:t>
            </a:r>
            <a:r>
              <a:rPr lang="en-CA" b="1" dirty="0" smtClean="0"/>
              <a:t> et </a:t>
            </a:r>
            <a:r>
              <a:rPr lang="en-CA" b="1" dirty="0" err="1" smtClean="0"/>
              <a:t>sont</a:t>
            </a:r>
            <a:r>
              <a:rPr lang="en-CA" b="1" dirty="0" smtClean="0"/>
              <a:t> </a:t>
            </a:r>
            <a:r>
              <a:rPr lang="en-CA" b="1" dirty="0" err="1" smtClean="0"/>
              <a:t>involontaires</a:t>
            </a:r>
            <a:r>
              <a:rPr lang="en-CA" dirty="0" smtClean="0"/>
              <a:t>:</a:t>
            </a:r>
          </a:p>
          <a:p>
            <a:pPr lvl="1"/>
            <a:r>
              <a:rPr lang="en-CA" dirty="0" err="1" smtClean="0"/>
              <a:t>Oubli</a:t>
            </a:r>
            <a:r>
              <a:rPr lang="en-CA" dirty="0" smtClean="0"/>
              <a:t>, </a:t>
            </a:r>
            <a:r>
              <a:rPr lang="en-CA" dirty="0" err="1" smtClean="0"/>
              <a:t>erreur</a:t>
            </a:r>
            <a:r>
              <a:rPr lang="en-CA" dirty="0" smtClean="0"/>
              <a:t>, </a:t>
            </a:r>
            <a:r>
              <a:rPr lang="en-CA" dirty="0" err="1" smtClean="0"/>
              <a:t>mauvaise</a:t>
            </a:r>
            <a:r>
              <a:rPr lang="en-CA" dirty="0" smtClean="0"/>
              <a:t> </a:t>
            </a:r>
            <a:r>
              <a:rPr lang="en-CA" dirty="0" err="1" smtClean="0"/>
              <a:t>compréhension</a:t>
            </a:r>
            <a:r>
              <a:rPr lang="en-CA" dirty="0" smtClean="0"/>
              <a:t> du DSQ</a:t>
            </a:r>
          </a:p>
          <a:p>
            <a:endParaRPr lang="en-CA" dirty="0"/>
          </a:p>
          <a:p>
            <a:r>
              <a:rPr lang="en-CA" b="1" dirty="0" err="1" smtClean="0"/>
              <a:t>Induites</a:t>
            </a:r>
            <a:r>
              <a:rPr lang="en-CA" b="1" dirty="0" smtClean="0"/>
              <a:t> par le </a:t>
            </a:r>
            <a:r>
              <a:rPr lang="en-CA" b="1" dirty="0" err="1" smtClean="0"/>
              <a:t>prescripteur</a:t>
            </a:r>
            <a:r>
              <a:rPr lang="en-CA" b="1" dirty="0" smtClean="0"/>
              <a:t> et </a:t>
            </a:r>
            <a:r>
              <a:rPr lang="en-CA" b="1" dirty="0" err="1" smtClean="0"/>
              <a:t>sont</a:t>
            </a:r>
            <a:r>
              <a:rPr lang="en-CA" b="1" dirty="0" smtClean="0"/>
              <a:t> </a:t>
            </a:r>
            <a:r>
              <a:rPr lang="en-CA" b="1" dirty="0" err="1" smtClean="0"/>
              <a:t>intentionnelles</a:t>
            </a:r>
            <a:r>
              <a:rPr lang="en-CA" dirty="0" smtClean="0"/>
              <a:t>:</a:t>
            </a:r>
          </a:p>
          <a:p>
            <a:pPr lvl="1"/>
            <a:r>
              <a:rPr lang="en-CA" dirty="0" err="1" smtClean="0"/>
              <a:t>L’intention</a:t>
            </a:r>
            <a:r>
              <a:rPr lang="en-CA" dirty="0" smtClean="0"/>
              <a:t> </a:t>
            </a:r>
            <a:r>
              <a:rPr lang="en-CA" dirty="0" err="1" smtClean="0"/>
              <a:t>n’est</a:t>
            </a:r>
            <a:r>
              <a:rPr lang="en-CA" dirty="0" smtClean="0"/>
              <a:t> pas </a:t>
            </a:r>
            <a:r>
              <a:rPr lang="en-CA" dirty="0" err="1" smtClean="0"/>
              <a:t>clairement</a:t>
            </a:r>
            <a:r>
              <a:rPr lang="en-CA" dirty="0" smtClean="0"/>
              <a:t> </a:t>
            </a:r>
            <a:r>
              <a:rPr lang="en-CA" dirty="0" err="1" smtClean="0"/>
              <a:t>inscrite</a:t>
            </a:r>
            <a:r>
              <a:rPr lang="en-CA" dirty="0" smtClean="0"/>
              <a:t> par le </a:t>
            </a:r>
            <a:r>
              <a:rPr lang="en-CA" dirty="0" err="1" smtClean="0"/>
              <a:t>prescripteur</a:t>
            </a:r>
            <a:r>
              <a:rPr lang="en-CA" dirty="0" smtClean="0"/>
              <a:t> et </a:t>
            </a:r>
            <a:r>
              <a:rPr lang="en-CA" dirty="0" err="1" smtClean="0"/>
              <a:t>peut</a:t>
            </a:r>
            <a:r>
              <a:rPr lang="en-CA" dirty="0" smtClean="0"/>
              <a:t> </a:t>
            </a:r>
            <a:r>
              <a:rPr lang="en-CA" dirty="0" err="1" smtClean="0"/>
              <a:t>donc</a:t>
            </a:r>
            <a:r>
              <a:rPr lang="en-CA" dirty="0" smtClean="0"/>
              <a:t> faire </a:t>
            </a:r>
            <a:r>
              <a:rPr lang="en-CA" dirty="0" err="1" smtClean="0"/>
              <a:t>penser</a:t>
            </a:r>
            <a:r>
              <a:rPr lang="en-CA" dirty="0" smtClean="0"/>
              <a:t> à </a:t>
            </a:r>
            <a:r>
              <a:rPr lang="en-CA" dirty="0" err="1" smtClean="0"/>
              <a:t>une</a:t>
            </a:r>
            <a:r>
              <a:rPr lang="en-CA" dirty="0" smtClean="0"/>
              <a:t> </a:t>
            </a:r>
            <a:r>
              <a:rPr lang="en-CA" dirty="0" err="1" smtClean="0"/>
              <a:t>erreur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057655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BCM </a:t>
            </a:r>
            <a:r>
              <a:rPr lang="en-CA" dirty="0" err="1" smtClean="0"/>
              <a:t>complet</a:t>
            </a:r>
            <a:r>
              <a:rPr lang="en-CA" dirty="0" smtClean="0"/>
              <a:t> vs </a:t>
            </a:r>
            <a:r>
              <a:rPr lang="en-CA" dirty="0" err="1" smtClean="0"/>
              <a:t>sommaire</a:t>
            </a:r>
            <a:endParaRPr lang="fr-CA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CA" dirty="0" smtClean="0"/>
          </a:p>
          <a:p>
            <a:r>
              <a:rPr lang="en-CA" dirty="0" smtClean="0"/>
              <a:t>Le BCM </a:t>
            </a:r>
            <a:r>
              <a:rPr lang="en-CA" b="1" dirty="0" err="1" smtClean="0"/>
              <a:t>sommaire</a:t>
            </a:r>
            <a:r>
              <a:rPr lang="en-CA" dirty="0" smtClean="0"/>
              <a:t> </a:t>
            </a:r>
            <a:r>
              <a:rPr lang="en-CA" dirty="0" err="1" smtClean="0"/>
              <a:t>est</a:t>
            </a:r>
            <a:r>
              <a:rPr lang="en-CA" dirty="0" smtClean="0"/>
              <a:t> un BCM qui </a:t>
            </a:r>
            <a:r>
              <a:rPr lang="en-CA" dirty="0" err="1" smtClean="0"/>
              <a:t>n’a</a:t>
            </a:r>
            <a:r>
              <a:rPr lang="en-CA" dirty="0" smtClean="0"/>
              <a:t> </a:t>
            </a:r>
            <a:r>
              <a:rPr lang="en-CA" dirty="0" err="1" smtClean="0"/>
              <a:t>été</a:t>
            </a:r>
            <a:r>
              <a:rPr lang="en-CA" dirty="0" smtClean="0"/>
              <a:t> fait </a:t>
            </a:r>
            <a:r>
              <a:rPr lang="en-CA" dirty="0" err="1" smtClean="0"/>
              <a:t>qu’avec</a:t>
            </a:r>
            <a:r>
              <a:rPr lang="en-CA" dirty="0" smtClean="0"/>
              <a:t> le </a:t>
            </a:r>
            <a:r>
              <a:rPr lang="en-CA" dirty="0" err="1" smtClean="0"/>
              <a:t>profil</a:t>
            </a:r>
            <a:r>
              <a:rPr lang="en-CA" dirty="0" smtClean="0"/>
              <a:t> </a:t>
            </a:r>
            <a:r>
              <a:rPr lang="en-CA" dirty="0" err="1" smtClean="0"/>
              <a:t>pharmacologique</a:t>
            </a:r>
            <a:r>
              <a:rPr lang="en-CA" dirty="0" smtClean="0"/>
              <a:t> (DSQ </a:t>
            </a:r>
            <a:r>
              <a:rPr lang="en-CA" dirty="0" err="1" smtClean="0"/>
              <a:t>ou</a:t>
            </a:r>
            <a:r>
              <a:rPr lang="en-CA" dirty="0" smtClean="0"/>
              <a:t> </a:t>
            </a:r>
            <a:r>
              <a:rPr lang="en-CA" dirty="0" err="1" smtClean="0"/>
              <a:t>communautaire</a:t>
            </a:r>
            <a:r>
              <a:rPr lang="en-CA" dirty="0" smtClean="0"/>
              <a:t>), </a:t>
            </a:r>
            <a:r>
              <a:rPr lang="en-CA" dirty="0" err="1" smtClean="0"/>
              <a:t>aucune</a:t>
            </a:r>
            <a:r>
              <a:rPr lang="en-CA" dirty="0" smtClean="0"/>
              <a:t> </a:t>
            </a:r>
            <a:r>
              <a:rPr lang="en-CA" dirty="0" err="1" smtClean="0"/>
              <a:t>entrevue</a:t>
            </a:r>
            <a:r>
              <a:rPr lang="en-CA" dirty="0" smtClean="0"/>
              <a:t> </a:t>
            </a:r>
            <a:r>
              <a:rPr lang="en-CA" dirty="0" err="1" smtClean="0"/>
              <a:t>n’a</a:t>
            </a:r>
            <a:r>
              <a:rPr lang="en-CA" dirty="0" smtClean="0"/>
              <a:t> </a:t>
            </a:r>
            <a:r>
              <a:rPr lang="en-CA" dirty="0" err="1" smtClean="0"/>
              <a:t>été</a:t>
            </a:r>
            <a:r>
              <a:rPr lang="en-CA" dirty="0" smtClean="0"/>
              <a:t> </a:t>
            </a:r>
            <a:r>
              <a:rPr lang="en-CA" dirty="0" err="1" smtClean="0"/>
              <a:t>faite</a:t>
            </a:r>
            <a:r>
              <a:rPr lang="en-CA" dirty="0" smtClean="0"/>
              <a:t>;</a:t>
            </a:r>
          </a:p>
          <a:p>
            <a:endParaRPr lang="en-CA" dirty="0" smtClean="0"/>
          </a:p>
          <a:p>
            <a:r>
              <a:rPr lang="en-CA" dirty="0" smtClean="0"/>
              <a:t>Le BCM </a:t>
            </a:r>
            <a:r>
              <a:rPr lang="en-CA" b="1" dirty="0" err="1" smtClean="0"/>
              <a:t>complet</a:t>
            </a:r>
            <a:r>
              <a:rPr lang="en-CA" dirty="0" smtClean="0"/>
              <a:t> </a:t>
            </a:r>
            <a:r>
              <a:rPr lang="en-CA" dirty="0" err="1" smtClean="0"/>
              <a:t>est</a:t>
            </a:r>
            <a:r>
              <a:rPr lang="en-CA" dirty="0" smtClean="0"/>
              <a:t> un BCM qui a </a:t>
            </a:r>
            <a:r>
              <a:rPr lang="en-CA" dirty="0" err="1" smtClean="0"/>
              <a:t>été</a:t>
            </a:r>
            <a:r>
              <a:rPr lang="en-CA" dirty="0" smtClean="0"/>
              <a:t> fait avec le </a:t>
            </a:r>
            <a:r>
              <a:rPr lang="en-CA" dirty="0" err="1" smtClean="0"/>
              <a:t>profil</a:t>
            </a:r>
            <a:r>
              <a:rPr lang="en-CA" dirty="0" smtClean="0"/>
              <a:t> </a:t>
            </a:r>
            <a:r>
              <a:rPr lang="en-CA" dirty="0" err="1" smtClean="0"/>
              <a:t>pharmacologique</a:t>
            </a:r>
            <a:r>
              <a:rPr lang="en-CA" dirty="0" smtClean="0"/>
              <a:t> (DSQ </a:t>
            </a:r>
            <a:r>
              <a:rPr lang="en-CA" dirty="0" err="1" smtClean="0"/>
              <a:t>ou</a:t>
            </a:r>
            <a:r>
              <a:rPr lang="en-CA" dirty="0" smtClean="0"/>
              <a:t> </a:t>
            </a:r>
            <a:r>
              <a:rPr lang="en-CA" dirty="0" err="1" smtClean="0"/>
              <a:t>communautaire</a:t>
            </a:r>
            <a:r>
              <a:rPr lang="en-CA" dirty="0" smtClean="0"/>
              <a:t>) et </a:t>
            </a:r>
            <a:r>
              <a:rPr lang="en-CA" dirty="0" err="1" smtClean="0"/>
              <a:t>une</a:t>
            </a:r>
            <a:r>
              <a:rPr lang="en-CA" dirty="0" smtClean="0"/>
              <a:t> </a:t>
            </a:r>
            <a:r>
              <a:rPr lang="en-CA" dirty="0" err="1" smtClean="0"/>
              <a:t>entrevue</a:t>
            </a:r>
            <a:r>
              <a:rPr lang="en-CA" dirty="0" smtClean="0"/>
              <a:t> </a:t>
            </a:r>
            <a:r>
              <a:rPr lang="en-CA" dirty="0" err="1" smtClean="0"/>
              <a:t>auprès</a:t>
            </a:r>
            <a:r>
              <a:rPr lang="en-CA" dirty="0" smtClean="0"/>
              <a:t> de </a:t>
            </a:r>
            <a:r>
              <a:rPr lang="en-CA" dirty="0" err="1" smtClean="0"/>
              <a:t>l’usager</a:t>
            </a:r>
            <a:r>
              <a:rPr lang="en-CA" dirty="0"/>
              <a:t> </a:t>
            </a:r>
            <a:r>
              <a:rPr lang="en-CA" dirty="0" smtClean="0"/>
              <a:t>(les </a:t>
            </a:r>
            <a:r>
              <a:rPr lang="en-CA" dirty="0" err="1" smtClean="0"/>
              <a:t>informations</a:t>
            </a:r>
            <a:r>
              <a:rPr lang="en-CA" dirty="0" smtClean="0"/>
              <a:t> </a:t>
            </a:r>
            <a:r>
              <a:rPr lang="en-CA" dirty="0" err="1" smtClean="0"/>
              <a:t>ont</a:t>
            </a:r>
            <a:r>
              <a:rPr lang="en-CA" dirty="0" smtClean="0"/>
              <a:t> </a:t>
            </a:r>
            <a:r>
              <a:rPr lang="en-CA" dirty="0" err="1" smtClean="0"/>
              <a:t>été</a:t>
            </a:r>
            <a:r>
              <a:rPr lang="en-CA" dirty="0" smtClean="0"/>
              <a:t> </a:t>
            </a:r>
            <a:r>
              <a:rPr lang="en-CA" dirty="0" err="1" smtClean="0"/>
              <a:t>numérisées</a:t>
            </a:r>
            <a:r>
              <a:rPr lang="en-CA" dirty="0" smtClean="0"/>
              <a:t> à la </a:t>
            </a:r>
            <a:r>
              <a:rPr lang="en-CA" dirty="0" err="1" smtClean="0"/>
              <a:t>pharmacie</a:t>
            </a:r>
            <a:r>
              <a:rPr lang="en-CA" dirty="0" smtClean="0"/>
              <a:t> pour </a:t>
            </a:r>
            <a:r>
              <a:rPr lang="en-CA" dirty="0" err="1" smtClean="0"/>
              <a:t>l’informatisation</a:t>
            </a:r>
            <a:r>
              <a:rPr lang="en-CA" dirty="0" smtClean="0"/>
              <a:t> </a:t>
            </a:r>
            <a:r>
              <a:rPr lang="en-CA" dirty="0" err="1" smtClean="0"/>
              <a:t>dans</a:t>
            </a:r>
            <a:r>
              <a:rPr lang="en-CA" dirty="0" smtClean="0"/>
              <a:t> </a:t>
            </a:r>
            <a:r>
              <a:rPr lang="en-CA" dirty="0" err="1" smtClean="0"/>
              <a:t>GESPHARx</a:t>
            </a:r>
            <a:r>
              <a:rPr lang="en-CA" dirty="0" smtClean="0"/>
              <a:t>).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E6BFDD-DC63-4867-A7BD-B76920326FC0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8209821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866</TotalTime>
  <Words>590</Words>
  <Application>Microsoft Office PowerPoint</Application>
  <PresentationFormat>Grand écran</PresentationFormat>
  <Paragraphs>86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Thème Office</vt:lpstr>
      <vt:lpstr>Interprétation du BCM et du Profil bilan</vt:lpstr>
      <vt:lpstr>Objectifs de la présentation</vt:lpstr>
      <vt:lpstr>Le BCM, c’est quoi ?</vt:lpstr>
      <vt:lpstr>Le BCM fait par qui ?</vt:lpstr>
      <vt:lpstr>Les étapes du BCM</vt:lpstr>
      <vt:lpstr>Le MSTP, quand le faire ?</vt:lpstr>
      <vt:lpstr>Le MSTP, sur quel document l’écrire?</vt:lpstr>
      <vt:lpstr>Trois types de divergences?</vt:lpstr>
      <vt:lpstr>BCM complet vs sommaire</vt:lpstr>
      <vt:lpstr>Utilisation du profil bilan (PB)</vt:lpstr>
      <vt:lpstr>Médicament pris à l’hôpital seulement</vt:lpstr>
      <vt:lpstr>Médicament pris à domicile et à l’hôpital</vt:lpstr>
      <vt:lpstr>Médicament pris à domicile et cessé à l’hôpital</vt:lpstr>
      <vt:lpstr>Médicament pris à domicile et suspendu à l’hôpital </vt:lpstr>
    </vt:vector>
  </TitlesOfParts>
  <Company>CISSS de la Montérégie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Morin Caroline</dc:creator>
  <cp:lastModifiedBy>Josée Conesa</cp:lastModifiedBy>
  <cp:revision>94</cp:revision>
  <dcterms:created xsi:type="dcterms:W3CDTF">2022-10-03T19:05:08Z</dcterms:created>
  <dcterms:modified xsi:type="dcterms:W3CDTF">2025-03-14T16:39:24Z</dcterms:modified>
</cp:coreProperties>
</file>