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mp4" ContentType="video/mp4"/>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786" r:id="rId4"/>
  </p:sldMasterIdLst>
  <p:notesMasterIdLst>
    <p:notesMasterId r:id="rId32"/>
  </p:notesMasterIdLst>
  <p:sldIdLst>
    <p:sldId id="256" r:id="rId5"/>
    <p:sldId id="286" r:id="rId6"/>
    <p:sldId id="282" r:id="rId7"/>
    <p:sldId id="298" r:id="rId8"/>
    <p:sldId id="265" r:id="rId9"/>
    <p:sldId id="257" r:id="rId10"/>
    <p:sldId id="299" r:id="rId11"/>
    <p:sldId id="262" r:id="rId12"/>
    <p:sldId id="268" r:id="rId13"/>
    <p:sldId id="270" r:id="rId14"/>
    <p:sldId id="271" r:id="rId15"/>
    <p:sldId id="295" r:id="rId16"/>
    <p:sldId id="259" r:id="rId17"/>
    <p:sldId id="281" r:id="rId18"/>
    <p:sldId id="301" r:id="rId19"/>
    <p:sldId id="304" r:id="rId20"/>
    <p:sldId id="305" r:id="rId21"/>
    <p:sldId id="306" r:id="rId22"/>
    <p:sldId id="307" r:id="rId23"/>
    <p:sldId id="308" r:id="rId24"/>
    <p:sldId id="309" r:id="rId25"/>
    <p:sldId id="310" r:id="rId26"/>
    <p:sldId id="279" r:id="rId27"/>
    <p:sldId id="313" r:id="rId28"/>
    <p:sldId id="302" r:id="rId29"/>
    <p:sldId id="261" r:id="rId30"/>
    <p:sldId id="312"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phie Lévesque (CISSSMO16)" initials="SL(" lastIdx="4" clrIdx="0">
    <p:extLst>
      <p:ext uri="{19B8F6BF-5375-455C-9EA6-DF929625EA0E}">
        <p15:presenceInfo xmlns:p15="http://schemas.microsoft.com/office/powerpoint/2012/main" userId="Sophie Lévesque (CISSSMO16)" providerId="None"/>
      </p:ext>
    </p:extLst>
  </p:cmAuthor>
  <p:cmAuthor id="2" name="Annik Jobin (CISSSMO16)" initials="A(" lastIdx="3" clrIdx="1">
    <p:extLst>
      <p:ext uri="{19B8F6BF-5375-455C-9EA6-DF929625EA0E}">
        <p15:presenceInfo xmlns:p15="http://schemas.microsoft.com/office/powerpoint/2012/main" userId="S::annik.jobin.cisssmo16@ssss.gouv.qc.ca::da2d4ea9-07a0-480a-82c0-b5f5f504e81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9FFE0"/>
    <a:srgbClr val="B5DE37"/>
    <a:srgbClr val="ACD433"/>
    <a:srgbClr val="C3E56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450CFC-4D81-7216-B9CC-8F738FEEC999}" v="7" dt="2022-12-06T14:04:12.706"/>
    <p1510:client id="{74DC83E9-2059-7CE7-E805-C18F8DD083AA}" v="58" dt="2022-11-07T15:53:49.739"/>
    <p1510:client id="{A0A7AA7F-8D3F-5292-8B71-27CA3DB2BD25}" v="150" dt="2022-12-06T15:57:50.550"/>
    <p1510:client id="{B828A155-56A0-6963-42AD-38910AD4A558}" v="128" dt="2022-11-07T16:32:59.638"/>
    <p1510:client id="{C27A8826-9D07-C9F5-39ED-BA9ED640142B}" v="81" dt="2022-12-08T18:47:39.512"/>
    <p1510:client id="{CFA45AB2-E352-928C-0B42-8D1B8BCAE4D0}" v="7" dt="2022-11-01T18:17:48.553"/>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349" autoAdjust="0"/>
  </p:normalViewPr>
  <p:slideViewPr>
    <p:cSldViewPr snapToGrid="0">
      <p:cViewPr varScale="1">
        <p:scale>
          <a:sx n="100" d="100"/>
          <a:sy n="100" d="100"/>
        </p:scale>
        <p:origin x="8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49"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3.png"/><Relationship Id="rId4" Type="http://schemas.openxmlformats.org/officeDocument/2006/relationships/image" Target="../media/image14.svg"/></Relationships>
</file>

<file path=ppt/diagrams/_rels/data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svg"/><Relationship Id="rId1" Type="http://schemas.openxmlformats.org/officeDocument/2006/relationships/image" Target="../media/image16.png"/><Relationship Id="rId6" Type="http://schemas.openxmlformats.org/officeDocument/2006/relationships/image" Target="../media/image25.svg"/><Relationship Id="rId5" Type="http://schemas.openxmlformats.org/officeDocument/2006/relationships/image" Target="../media/image18.png"/><Relationship Id="rId4" Type="http://schemas.openxmlformats.org/officeDocument/2006/relationships/image" Target="../media/image23.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3.png"/><Relationship Id="rId4" Type="http://schemas.openxmlformats.org/officeDocument/2006/relationships/image" Target="../media/image14.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svg"/><Relationship Id="rId1" Type="http://schemas.openxmlformats.org/officeDocument/2006/relationships/image" Target="../media/image16.png"/><Relationship Id="rId6" Type="http://schemas.openxmlformats.org/officeDocument/2006/relationships/image" Target="../media/image25.svg"/><Relationship Id="rId5" Type="http://schemas.openxmlformats.org/officeDocument/2006/relationships/image" Target="../media/image18.png"/><Relationship Id="rId4" Type="http://schemas.openxmlformats.org/officeDocument/2006/relationships/image" Target="../media/image23.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AEE847-98EB-4702-AFBD-A2D793528FC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BBD8803-56E1-4CFB-9CC1-A83DC79A4B9C}">
      <dgm:prSet/>
      <dgm:spPr/>
      <dgm:t>
        <a:bodyPr/>
        <a:lstStyle/>
        <a:p>
          <a:r>
            <a:rPr lang="fr-CA" b="0" dirty="0"/>
            <a:t>1. Pourquoi innover?</a:t>
          </a:r>
          <a:endParaRPr lang="en-US" b="0" dirty="0"/>
        </a:p>
      </dgm:t>
    </dgm:pt>
    <dgm:pt modelId="{33206ED9-8387-4A7D-B4A8-20594686EF97}" type="parTrans" cxnId="{36BC2776-80EA-4B5E-8798-3932591E4A99}">
      <dgm:prSet/>
      <dgm:spPr/>
      <dgm:t>
        <a:bodyPr/>
        <a:lstStyle/>
        <a:p>
          <a:endParaRPr lang="en-US"/>
        </a:p>
      </dgm:t>
    </dgm:pt>
    <dgm:pt modelId="{2137F90D-347A-4D6A-935A-AD053BBC70D3}" type="sibTrans" cxnId="{36BC2776-80EA-4B5E-8798-3932591E4A99}">
      <dgm:prSet/>
      <dgm:spPr/>
      <dgm:t>
        <a:bodyPr/>
        <a:lstStyle/>
        <a:p>
          <a:endParaRPr lang="en-US"/>
        </a:p>
      </dgm:t>
    </dgm:pt>
    <dgm:pt modelId="{A9943ACE-5A5E-4D8C-BE8A-B1337BC35258}">
      <dgm:prSet/>
      <dgm:spPr/>
      <dgm:t>
        <a:bodyPr/>
        <a:lstStyle/>
        <a:p>
          <a:r>
            <a:rPr lang="fr-CA" b="0" dirty="0"/>
            <a:t>2. C'est quoi, innover? </a:t>
          </a:r>
          <a:endParaRPr lang="en-US" b="0" dirty="0"/>
        </a:p>
      </dgm:t>
    </dgm:pt>
    <dgm:pt modelId="{98F8A8E1-E490-4D7F-890C-78A9B12943C4}" type="parTrans" cxnId="{5C6132B9-127C-458A-93EE-889D6F7D6A89}">
      <dgm:prSet/>
      <dgm:spPr/>
      <dgm:t>
        <a:bodyPr/>
        <a:lstStyle/>
        <a:p>
          <a:endParaRPr lang="en-US"/>
        </a:p>
      </dgm:t>
    </dgm:pt>
    <dgm:pt modelId="{CE7E157B-9EE2-4AA8-81BF-F6B60690319D}" type="sibTrans" cxnId="{5C6132B9-127C-458A-93EE-889D6F7D6A89}">
      <dgm:prSet/>
      <dgm:spPr/>
      <dgm:t>
        <a:bodyPr/>
        <a:lstStyle/>
        <a:p>
          <a:endParaRPr lang="en-US"/>
        </a:p>
      </dgm:t>
    </dgm:pt>
    <dgm:pt modelId="{D05AE196-4376-4B9E-B28A-459AF972B937}">
      <dgm:prSet/>
      <dgm:spPr/>
      <dgm:t>
        <a:bodyPr/>
        <a:lstStyle/>
        <a:p>
          <a:r>
            <a:rPr lang="fr-CA" b="0" dirty="0"/>
            <a:t>3. Comment innover? </a:t>
          </a:r>
          <a:endParaRPr lang="en-US" b="0" dirty="0"/>
        </a:p>
      </dgm:t>
    </dgm:pt>
    <dgm:pt modelId="{5A274678-6EC5-49F6-84A5-DDBD1312B915}" type="parTrans" cxnId="{8F89940B-7F8F-4909-B875-83A06F04FFB3}">
      <dgm:prSet/>
      <dgm:spPr/>
      <dgm:t>
        <a:bodyPr/>
        <a:lstStyle/>
        <a:p>
          <a:endParaRPr lang="en-US"/>
        </a:p>
      </dgm:t>
    </dgm:pt>
    <dgm:pt modelId="{C3172FD0-35AC-4078-821C-4439FA1886D9}" type="sibTrans" cxnId="{8F89940B-7F8F-4909-B875-83A06F04FFB3}">
      <dgm:prSet/>
      <dgm:spPr/>
      <dgm:t>
        <a:bodyPr/>
        <a:lstStyle/>
        <a:p>
          <a:endParaRPr lang="en-US"/>
        </a:p>
      </dgm:t>
    </dgm:pt>
    <dgm:pt modelId="{44AF2D43-EB40-4632-BAE1-C77C3174AEA9}">
      <dgm:prSet/>
      <dgm:spPr/>
      <dgm:t>
        <a:bodyPr/>
        <a:lstStyle/>
        <a:p>
          <a:r>
            <a:rPr lang="fr-CA" b="0" dirty="0"/>
            <a:t>4. Demander du soutien</a:t>
          </a:r>
          <a:endParaRPr lang="en-US" b="0" dirty="0"/>
        </a:p>
      </dgm:t>
    </dgm:pt>
    <dgm:pt modelId="{B2237CBA-279E-4D5A-84D3-9743FB85F74F}" type="parTrans" cxnId="{919DC05C-5BE9-4C94-B4B9-58178A528CF6}">
      <dgm:prSet/>
      <dgm:spPr/>
      <dgm:t>
        <a:bodyPr/>
        <a:lstStyle/>
        <a:p>
          <a:endParaRPr lang="en-US"/>
        </a:p>
      </dgm:t>
    </dgm:pt>
    <dgm:pt modelId="{51EEE195-2E89-4566-9CEF-C62822110994}" type="sibTrans" cxnId="{919DC05C-5BE9-4C94-B4B9-58178A528CF6}">
      <dgm:prSet/>
      <dgm:spPr/>
      <dgm:t>
        <a:bodyPr/>
        <a:lstStyle/>
        <a:p>
          <a:endParaRPr lang="en-US"/>
        </a:p>
      </dgm:t>
    </dgm:pt>
    <dgm:pt modelId="{3469F0A8-8D4E-471A-9119-371F337472BD}">
      <dgm:prSet/>
      <dgm:spPr/>
      <dgm:t>
        <a:bodyPr/>
        <a:lstStyle/>
        <a:p>
          <a:r>
            <a:rPr lang="fr-CA" b="0" dirty="0"/>
            <a:t>5. À retenir</a:t>
          </a:r>
          <a:endParaRPr lang="en-US" b="0" dirty="0"/>
        </a:p>
      </dgm:t>
    </dgm:pt>
    <dgm:pt modelId="{AF3D9C01-8B5B-4097-B855-5261281BEDDB}" type="parTrans" cxnId="{D2A718EE-A4A7-4566-9CF6-DACEEC06979B}">
      <dgm:prSet/>
      <dgm:spPr/>
      <dgm:t>
        <a:bodyPr/>
        <a:lstStyle/>
        <a:p>
          <a:endParaRPr lang="en-US"/>
        </a:p>
      </dgm:t>
    </dgm:pt>
    <dgm:pt modelId="{3BC78239-2367-4B5D-9B7F-59B08EC3B597}" type="sibTrans" cxnId="{D2A718EE-A4A7-4566-9CF6-DACEEC06979B}">
      <dgm:prSet/>
      <dgm:spPr/>
      <dgm:t>
        <a:bodyPr/>
        <a:lstStyle/>
        <a:p>
          <a:endParaRPr lang="en-US"/>
        </a:p>
      </dgm:t>
    </dgm:pt>
    <dgm:pt modelId="{41420B28-57B9-4B21-BC15-0A1C002C8390}" type="pres">
      <dgm:prSet presAssocID="{A2AEE847-98EB-4702-AFBD-A2D793528FC6}" presName="vert0" presStyleCnt="0">
        <dgm:presLayoutVars>
          <dgm:dir/>
          <dgm:animOne val="branch"/>
          <dgm:animLvl val="lvl"/>
        </dgm:presLayoutVars>
      </dgm:prSet>
      <dgm:spPr/>
      <dgm:t>
        <a:bodyPr/>
        <a:lstStyle/>
        <a:p>
          <a:endParaRPr lang="fr-FR"/>
        </a:p>
      </dgm:t>
    </dgm:pt>
    <dgm:pt modelId="{0C764A6B-2267-47B5-808A-BA02F658454F}" type="pres">
      <dgm:prSet presAssocID="{5BBD8803-56E1-4CFB-9CC1-A83DC79A4B9C}" presName="thickLine" presStyleLbl="alignNode1" presStyleIdx="0" presStyleCnt="5"/>
      <dgm:spPr/>
    </dgm:pt>
    <dgm:pt modelId="{68B9E248-8B25-499F-952D-975800FDF95E}" type="pres">
      <dgm:prSet presAssocID="{5BBD8803-56E1-4CFB-9CC1-A83DC79A4B9C}" presName="horz1" presStyleCnt="0"/>
      <dgm:spPr/>
    </dgm:pt>
    <dgm:pt modelId="{00EE3643-6DB1-47E2-BF5E-F9C89C8DADD9}" type="pres">
      <dgm:prSet presAssocID="{5BBD8803-56E1-4CFB-9CC1-A83DC79A4B9C}" presName="tx1" presStyleLbl="revTx" presStyleIdx="0" presStyleCnt="5"/>
      <dgm:spPr/>
      <dgm:t>
        <a:bodyPr/>
        <a:lstStyle/>
        <a:p>
          <a:endParaRPr lang="fr-FR"/>
        </a:p>
      </dgm:t>
    </dgm:pt>
    <dgm:pt modelId="{B932BD28-5804-43A3-BC1A-A37E9119E08F}" type="pres">
      <dgm:prSet presAssocID="{5BBD8803-56E1-4CFB-9CC1-A83DC79A4B9C}" presName="vert1" presStyleCnt="0"/>
      <dgm:spPr/>
    </dgm:pt>
    <dgm:pt modelId="{35C651FC-A033-4991-BAF0-0F44C6289D36}" type="pres">
      <dgm:prSet presAssocID="{A9943ACE-5A5E-4D8C-BE8A-B1337BC35258}" presName="thickLine" presStyleLbl="alignNode1" presStyleIdx="1" presStyleCnt="5"/>
      <dgm:spPr/>
    </dgm:pt>
    <dgm:pt modelId="{8817D7CF-8E74-4079-8E5B-C782D6FDDAC7}" type="pres">
      <dgm:prSet presAssocID="{A9943ACE-5A5E-4D8C-BE8A-B1337BC35258}" presName="horz1" presStyleCnt="0"/>
      <dgm:spPr/>
    </dgm:pt>
    <dgm:pt modelId="{1F0073C8-3278-4D9B-A8FF-F9179DA1C040}" type="pres">
      <dgm:prSet presAssocID="{A9943ACE-5A5E-4D8C-BE8A-B1337BC35258}" presName="tx1" presStyleLbl="revTx" presStyleIdx="1" presStyleCnt="5"/>
      <dgm:spPr/>
      <dgm:t>
        <a:bodyPr/>
        <a:lstStyle/>
        <a:p>
          <a:endParaRPr lang="fr-FR"/>
        </a:p>
      </dgm:t>
    </dgm:pt>
    <dgm:pt modelId="{CA19432A-6C0E-45CB-AC16-2B9D4E3D0D8D}" type="pres">
      <dgm:prSet presAssocID="{A9943ACE-5A5E-4D8C-BE8A-B1337BC35258}" presName="vert1" presStyleCnt="0"/>
      <dgm:spPr/>
    </dgm:pt>
    <dgm:pt modelId="{45D77F8E-6C3B-4436-B670-FE24A99FC5EE}" type="pres">
      <dgm:prSet presAssocID="{D05AE196-4376-4B9E-B28A-459AF972B937}" presName="thickLine" presStyleLbl="alignNode1" presStyleIdx="2" presStyleCnt="5"/>
      <dgm:spPr/>
    </dgm:pt>
    <dgm:pt modelId="{B6150B3B-1EBB-4CAC-B3AC-9B6825BB2FE3}" type="pres">
      <dgm:prSet presAssocID="{D05AE196-4376-4B9E-B28A-459AF972B937}" presName="horz1" presStyleCnt="0"/>
      <dgm:spPr/>
    </dgm:pt>
    <dgm:pt modelId="{EDFC32FC-52BD-42AB-8162-98FDAF095876}" type="pres">
      <dgm:prSet presAssocID="{D05AE196-4376-4B9E-B28A-459AF972B937}" presName="tx1" presStyleLbl="revTx" presStyleIdx="2" presStyleCnt="5"/>
      <dgm:spPr/>
      <dgm:t>
        <a:bodyPr/>
        <a:lstStyle/>
        <a:p>
          <a:endParaRPr lang="fr-FR"/>
        </a:p>
      </dgm:t>
    </dgm:pt>
    <dgm:pt modelId="{7B0980D6-1BF0-42E2-92EB-E1D1A75FAF02}" type="pres">
      <dgm:prSet presAssocID="{D05AE196-4376-4B9E-B28A-459AF972B937}" presName="vert1" presStyleCnt="0"/>
      <dgm:spPr/>
    </dgm:pt>
    <dgm:pt modelId="{C2BB1167-FB5D-4C10-8C10-03AC3C2ADBC1}" type="pres">
      <dgm:prSet presAssocID="{44AF2D43-EB40-4632-BAE1-C77C3174AEA9}" presName="thickLine" presStyleLbl="alignNode1" presStyleIdx="3" presStyleCnt="5"/>
      <dgm:spPr/>
    </dgm:pt>
    <dgm:pt modelId="{0F98B7FF-4242-459B-B7D3-97DC6E1EC982}" type="pres">
      <dgm:prSet presAssocID="{44AF2D43-EB40-4632-BAE1-C77C3174AEA9}" presName="horz1" presStyleCnt="0"/>
      <dgm:spPr/>
    </dgm:pt>
    <dgm:pt modelId="{B31929D1-FCBB-4637-8C0E-9E9DB90DFAF9}" type="pres">
      <dgm:prSet presAssocID="{44AF2D43-EB40-4632-BAE1-C77C3174AEA9}" presName="tx1" presStyleLbl="revTx" presStyleIdx="3" presStyleCnt="5"/>
      <dgm:spPr/>
      <dgm:t>
        <a:bodyPr/>
        <a:lstStyle/>
        <a:p>
          <a:endParaRPr lang="fr-FR"/>
        </a:p>
      </dgm:t>
    </dgm:pt>
    <dgm:pt modelId="{0121F089-09A5-42F7-B6B1-1DD7EF0A486D}" type="pres">
      <dgm:prSet presAssocID="{44AF2D43-EB40-4632-BAE1-C77C3174AEA9}" presName="vert1" presStyleCnt="0"/>
      <dgm:spPr/>
    </dgm:pt>
    <dgm:pt modelId="{2728D196-7D48-46C5-B0CE-9331A69F955B}" type="pres">
      <dgm:prSet presAssocID="{3469F0A8-8D4E-471A-9119-371F337472BD}" presName="thickLine" presStyleLbl="alignNode1" presStyleIdx="4" presStyleCnt="5"/>
      <dgm:spPr/>
    </dgm:pt>
    <dgm:pt modelId="{36E61DA4-A9C4-4B4C-BFA7-8FE897B05597}" type="pres">
      <dgm:prSet presAssocID="{3469F0A8-8D4E-471A-9119-371F337472BD}" presName="horz1" presStyleCnt="0"/>
      <dgm:spPr/>
    </dgm:pt>
    <dgm:pt modelId="{7ED63D70-44AC-462C-AA31-4F7061689284}" type="pres">
      <dgm:prSet presAssocID="{3469F0A8-8D4E-471A-9119-371F337472BD}" presName="tx1" presStyleLbl="revTx" presStyleIdx="4" presStyleCnt="5"/>
      <dgm:spPr/>
      <dgm:t>
        <a:bodyPr/>
        <a:lstStyle/>
        <a:p>
          <a:endParaRPr lang="fr-FR"/>
        </a:p>
      </dgm:t>
    </dgm:pt>
    <dgm:pt modelId="{80836F27-4693-4565-BA6D-3EFF1C580276}" type="pres">
      <dgm:prSet presAssocID="{3469F0A8-8D4E-471A-9119-371F337472BD}" presName="vert1" presStyleCnt="0"/>
      <dgm:spPr/>
    </dgm:pt>
  </dgm:ptLst>
  <dgm:cxnLst>
    <dgm:cxn modelId="{C1E092DC-5176-4F62-A18C-07F6603FC0AA}" type="presOf" srcId="{A2AEE847-98EB-4702-AFBD-A2D793528FC6}" destId="{41420B28-57B9-4B21-BC15-0A1C002C8390}" srcOrd="0" destOrd="0" presId="urn:microsoft.com/office/officeart/2008/layout/LinedList"/>
    <dgm:cxn modelId="{D2A718EE-A4A7-4566-9CF6-DACEEC06979B}" srcId="{A2AEE847-98EB-4702-AFBD-A2D793528FC6}" destId="{3469F0A8-8D4E-471A-9119-371F337472BD}" srcOrd="4" destOrd="0" parTransId="{AF3D9C01-8B5B-4097-B855-5261281BEDDB}" sibTransId="{3BC78239-2367-4B5D-9B7F-59B08EC3B597}"/>
    <dgm:cxn modelId="{36BC2776-80EA-4B5E-8798-3932591E4A99}" srcId="{A2AEE847-98EB-4702-AFBD-A2D793528FC6}" destId="{5BBD8803-56E1-4CFB-9CC1-A83DC79A4B9C}" srcOrd="0" destOrd="0" parTransId="{33206ED9-8387-4A7D-B4A8-20594686EF97}" sibTransId="{2137F90D-347A-4D6A-935A-AD053BBC70D3}"/>
    <dgm:cxn modelId="{63C81FF0-3742-46D0-A61E-2A87DEB7DFFC}" type="presOf" srcId="{44AF2D43-EB40-4632-BAE1-C77C3174AEA9}" destId="{B31929D1-FCBB-4637-8C0E-9E9DB90DFAF9}" srcOrd="0" destOrd="0" presId="urn:microsoft.com/office/officeart/2008/layout/LinedList"/>
    <dgm:cxn modelId="{0EB42EF8-EFCF-4697-A59C-B7A12B4A0C4D}" type="presOf" srcId="{D05AE196-4376-4B9E-B28A-459AF972B937}" destId="{EDFC32FC-52BD-42AB-8162-98FDAF095876}" srcOrd="0" destOrd="0" presId="urn:microsoft.com/office/officeart/2008/layout/LinedList"/>
    <dgm:cxn modelId="{674E82A4-0C0D-4569-A533-6AB223263BBC}" type="presOf" srcId="{3469F0A8-8D4E-471A-9119-371F337472BD}" destId="{7ED63D70-44AC-462C-AA31-4F7061689284}" srcOrd="0" destOrd="0" presId="urn:microsoft.com/office/officeart/2008/layout/LinedList"/>
    <dgm:cxn modelId="{8F89940B-7F8F-4909-B875-83A06F04FFB3}" srcId="{A2AEE847-98EB-4702-AFBD-A2D793528FC6}" destId="{D05AE196-4376-4B9E-B28A-459AF972B937}" srcOrd="2" destOrd="0" parTransId="{5A274678-6EC5-49F6-84A5-DDBD1312B915}" sibTransId="{C3172FD0-35AC-4078-821C-4439FA1886D9}"/>
    <dgm:cxn modelId="{919DC05C-5BE9-4C94-B4B9-58178A528CF6}" srcId="{A2AEE847-98EB-4702-AFBD-A2D793528FC6}" destId="{44AF2D43-EB40-4632-BAE1-C77C3174AEA9}" srcOrd="3" destOrd="0" parTransId="{B2237CBA-279E-4D5A-84D3-9743FB85F74F}" sibTransId="{51EEE195-2E89-4566-9CEF-C62822110994}"/>
    <dgm:cxn modelId="{5C6132B9-127C-458A-93EE-889D6F7D6A89}" srcId="{A2AEE847-98EB-4702-AFBD-A2D793528FC6}" destId="{A9943ACE-5A5E-4D8C-BE8A-B1337BC35258}" srcOrd="1" destOrd="0" parTransId="{98F8A8E1-E490-4D7F-890C-78A9B12943C4}" sibTransId="{CE7E157B-9EE2-4AA8-81BF-F6B60690319D}"/>
    <dgm:cxn modelId="{8A27449C-8D08-47B1-995F-2E2EC5F3C1DB}" type="presOf" srcId="{5BBD8803-56E1-4CFB-9CC1-A83DC79A4B9C}" destId="{00EE3643-6DB1-47E2-BF5E-F9C89C8DADD9}" srcOrd="0" destOrd="0" presId="urn:microsoft.com/office/officeart/2008/layout/LinedList"/>
    <dgm:cxn modelId="{F34FB43F-9E0A-4B5B-896C-3BE79E1475A8}" type="presOf" srcId="{A9943ACE-5A5E-4D8C-BE8A-B1337BC35258}" destId="{1F0073C8-3278-4D9B-A8FF-F9179DA1C040}" srcOrd="0" destOrd="0" presId="urn:microsoft.com/office/officeart/2008/layout/LinedList"/>
    <dgm:cxn modelId="{DB124769-BFDD-4F37-AC0B-E61E35DFBDC3}" type="presParOf" srcId="{41420B28-57B9-4B21-BC15-0A1C002C8390}" destId="{0C764A6B-2267-47B5-808A-BA02F658454F}" srcOrd="0" destOrd="0" presId="urn:microsoft.com/office/officeart/2008/layout/LinedList"/>
    <dgm:cxn modelId="{645EE502-4F49-4853-964F-46527DD05793}" type="presParOf" srcId="{41420B28-57B9-4B21-BC15-0A1C002C8390}" destId="{68B9E248-8B25-499F-952D-975800FDF95E}" srcOrd="1" destOrd="0" presId="urn:microsoft.com/office/officeart/2008/layout/LinedList"/>
    <dgm:cxn modelId="{BE74616F-5CA3-4510-A342-A1FDDC051DE4}" type="presParOf" srcId="{68B9E248-8B25-499F-952D-975800FDF95E}" destId="{00EE3643-6DB1-47E2-BF5E-F9C89C8DADD9}" srcOrd="0" destOrd="0" presId="urn:microsoft.com/office/officeart/2008/layout/LinedList"/>
    <dgm:cxn modelId="{611C89CD-DA16-40A9-A4D6-7FC6B9E26248}" type="presParOf" srcId="{68B9E248-8B25-499F-952D-975800FDF95E}" destId="{B932BD28-5804-43A3-BC1A-A37E9119E08F}" srcOrd="1" destOrd="0" presId="urn:microsoft.com/office/officeart/2008/layout/LinedList"/>
    <dgm:cxn modelId="{948B6DBA-220D-4CCB-8195-1459AA5EEB6E}" type="presParOf" srcId="{41420B28-57B9-4B21-BC15-0A1C002C8390}" destId="{35C651FC-A033-4991-BAF0-0F44C6289D36}" srcOrd="2" destOrd="0" presId="urn:microsoft.com/office/officeart/2008/layout/LinedList"/>
    <dgm:cxn modelId="{94D20ED6-2F88-4A12-8156-8230A701915D}" type="presParOf" srcId="{41420B28-57B9-4B21-BC15-0A1C002C8390}" destId="{8817D7CF-8E74-4079-8E5B-C782D6FDDAC7}" srcOrd="3" destOrd="0" presId="urn:microsoft.com/office/officeart/2008/layout/LinedList"/>
    <dgm:cxn modelId="{366693B3-3737-41E5-BC60-D5FADDF57FF9}" type="presParOf" srcId="{8817D7CF-8E74-4079-8E5B-C782D6FDDAC7}" destId="{1F0073C8-3278-4D9B-A8FF-F9179DA1C040}" srcOrd="0" destOrd="0" presId="urn:microsoft.com/office/officeart/2008/layout/LinedList"/>
    <dgm:cxn modelId="{128380AB-CDB8-4057-80D6-B27E224401DC}" type="presParOf" srcId="{8817D7CF-8E74-4079-8E5B-C782D6FDDAC7}" destId="{CA19432A-6C0E-45CB-AC16-2B9D4E3D0D8D}" srcOrd="1" destOrd="0" presId="urn:microsoft.com/office/officeart/2008/layout/LinedList"/>
    <dgm:cxn modelId="{6AB5E62C-CC1A-4624-B0FC-CA916EDF143F}" type="presParOf" srcId="{41420B28-57B9-4B21-BC15-0A1C002C8390}" destId="{45D77F8E-6C3B-4436-B670-FE24A99FC5EE}" srcOrd="4" destOrd="0" presId="urn:microsoft.com/office/officeart/2008/layout/LinedList"/>
    <dgm:cxn modelId="{6287B537-FB17-4AE1-94E2-F49D66F90D82}" type="presParOf" srcId="{41420B28-57B9-4B21-BC15-0A1C002C8390}" destId="{B6150B3B-1EBB-4CAC-B3AC-9B6825BB2FE3}" srcOrd="5" destOrd="0" presId="urn:microsoft.com/office/officeart/2008/layout/LinedList"/>
    <dgm:cxn modelId="{4A906342-08CD-4A4B-8CEC-8FF6E1BADE06}" type="presParOf" srcId="{B6150B3B-1EBB-4CAC-B3AC-9B6825BB2FE3}" destId="{EDFC32FC-52BD-42AB-8162-98FDAF095876}" srcOrd="0" destOrd="0" presId="urn:microsoft.com/office/officeart/2008/layout/LinedList"/>
    <dgm:cxn modelId="{2DA30052-F5EF-46A2-BBCF-92342AFF1C42}" type="presParOf" srcId="{B6150B3B-1EBB-4CAC-B3AC-9B6825BB2FE3}" destId="{7B0980D6-1BF0-42E2-92EB-E1D1A75FAF02}" srcOrd="1" destOrd="0" presId="urn:microsoft.com/office/officeart/2008/layout/LinedList"/>
    <dgm:cxn modelId="{E1D526FB-FEBB-4ABB-AC1E-47F066C01C28}" type="presParOf" srcId="{41420B28-57B9-4B21-BC15-0A1C002C8390}" destId="{C2BB1167-FB5D-4C10-8C10-03AC3C2ADBC1}" srcOrd="6" destOrd="0" presId="urn:microsoft.com/office/officeart/2008/layout/LinedList"/>
    <dgm:cxn modelId="{B0E7F7E4-9C5B-4998-A55F-2DEB7B8C70F1}" type="presParOf" srcId="{41420B28-57B9-4B21-BC15-0A1C002C8390}" destId="{0F98B7FF-4242-459B-B7D3-97DC6E1EC982}" srcOrd="7" destOrd="0" presId="urn:microsoft.com/office/officeart/2008/layout/LinedList"/>
    <dgm:cxn modelId="{6DF77127-A6AC-490F-8D14-E8B135E39A06}" type="presParOf" srcId="{0F98B7FF-4242-459B-B7D3-97DC6E1EC982}" destId="{B31929D1-FCBB-4637-8C0E-9E9DB90DFAF9}" srcOrd="0" destOrd="0" presId="urn:microsoft.com/office/officeart/2008/layout/LinedList"/>
    <dgm:cxn modelId="{569B0917-5823-49B1-ABBC-7BE459765A32}" type="presParOf" srcId="{0F98B7FF-4242-459B-B7D3-97DC6E1EC982}" destId="{0121F089-09A5-42F7-B6B1-1DD7EF0A486D}" srcOrd="1" destOrd="0" presId="urn:microsoft.com/office/officeart/2008/layout/LinedList"/>
    <dgm:cxn modelId="{471961F6-AE25-4E61-A701-ADEE5498845B}" type="presParOf" srcId="{41420B28-57B9-4B21-BC15-0A1C002C8390}" destId="{2728D196-7D48-46C5-B0CE-9331A69F955B}" srcOrd="8" destOrd="0" presId="urn:microsoft.com/office/officeart/2008/layout/LinedList"/>
    <dgm:cxn modelId="{FEB3FD03-720A-48D5-80C3-13BEB410430B}" type="presParOf" srcId="{41420B28-57B9-4B21-BC15-0A1C002C8390}" destId="{36E61DA4-A9C4-4B4C-BFA7-8FE897B05597}" srcOrd="9" destOrd="0" presId="urn:microsoft.com/office/officeart/2008/layout/LinedList"/>
    <dgm:cxn modelId="{8E81218C-A127-4392-8E39-882F965E95E0}" type="presParOf" srcId="{36E61DA4-A9C4-4B4C-BFA7-8FE897B05597}" destId="{7ED63D70-44AC-462C-AA31-4F7061689284}" srcOrd="0" destOrd="0" presId="urn:microsoft.com/office/officeart/2008/layout/LinedList"/>
    <dgm:cxn modelId="{F8150F7C-D0A4-43C4-8A0C-1F2D7D1656E3}" type="presParOf" srcId="{36E61DA4-A9C4-4B4C-BFA7-8FE897B05597}" destId="{80836F27-4693-4565-BA6D-3EFF1C580276}"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7057573-96AD-41CB-BC98-6455E747354D}"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70E16BF7-3DC9-4864-A643-A600AD80A2A3}">
      <dgm:prSet/>
      <dgm:spPr/>
      <dgm:t>
        <a:bodyPr/>
        <a:lstStyle/>
        <a:p>
          <a:pPr rtl="0">
            <a:lnSpc>
              <a:spcPct val="100000"/>
            </a:lnSpc>
          </a:pPr>
          <a:r>
            <a:rPr lang="fr-CA">
              <a:solidFill>
                <a:schemeClr val="bg2"/>
              </a:solidFill>
            </a:rPr>
            <a:t>Pour s'adapter</a:t>
          </a:r>
          <a:endParaRPr lang="en-US" dirty="0">
            <a:solidFill>
              <a:schemeClr val="bg2"/>
            </a:solidFill>
          </a:endParaRPr>
        </a:p>
      </dgm:t>
    </dgm:pt>
    <dgm:pt modelId="{BB6B8D20-DC1E-4839-9931-960F04AC939A}" type="parTrans" cxnId="{AC32C20C-754B-4CB9-86EF-ED107D93D377}">
      <dgm:prSet/>
      <dgm:spPr/>
      <dgm:t>
        <a:bodyPr/>
        <a:lstStyle/>
        <a:p>
          <a:endParaRPr lang="en-US"/>
        </a:p>
      </dgm:t>
    </dgm:pt>
    <dgm:pt modelId="{3A1B2DBE-4AB5-4113-9C22-0D5339924317}" type="sibTrans" cxnId="{AC32C20C-754B-4CB9-86EF-ED107D93D377}">
      <dgm:prSet/>
      <dgm:spPr/>
      <dgm:t>
        <a:bodyPr/>
        <a:lstStyle/>
        <a:p>
          <a:endParaRPr lang="en-US"/>
        </a:p>
      </dgm:t>
    </dgm:pt>
    <dgm:pt modelId="{C07CA822-90BD-4169-9047-657CAA2FC566}">
      <dgm:prSet/>
      <dgm:spPr/>
      <dgm:t>
        <a:bodyPr/>
        <a:lstStyle/>
        <a:p>
          <a:pPr>
            <a:lnSpc>
              <a:spcPct val="100000"/>
            </a:lnSpc>
          </a:pPr>
          <a:r>
            <a:rPr lang="fr-CA">
              <a:solidFill>
                <a:schemeClr val="bg2"/>
              </a:solidFill>
            </a:rPr>
            <a:t>Offrir des soins et services pertinents</a:t>
          </a:r>
          <a:endParaRPr lang="en-US" dirty="0">
            <a:solidFill>
              <a:schemeClr val="bg2"/>
            </a:solidFill>
          </a:endParaRPr>
        </a:p>
      </dgm:t>
    </dgm:pt>
    <dgm:pt modelId="{A52DB8FC-3F7C-4B20-862A-2C3FEB0E50EF}" type="parTrans" cxnId="{A60D4DBD-BF3B-4710-A19B-41EBA5995124}">
      <dgm:prSet/>
      <dgm:spPr/>
      <dgm:t>
        <a:bodyPr/>
        <a:lstStyle/>
        <a:p>
          <a:endParaRPr lang="en-US"/>
        </a:p>
      </dgm:t>
    </dgm:pt>
    <dgm:pt modelId="{DC277CB0-01FB-4E6D-B5FD-70F6C5ED5AD5}" type="sibTrans" cxnId="{A60D4DBD-BF3B-4710-A19B-41EBA5995124}">
      <dgm:prSet/>
      <dgm:spPr/>
      <dgm:t>
        <a:bodyPr/>
        <a:lstStyle/>
        <a:p>
          <a:endParaRPr lang="en-US"/>
        </a:p>
      </dgm:t>
    </dgm:pt>
    <dgm:pt modelId="{5237296F-A6D4-470C-A677-5B7F79F60B6E}">
      <dgm:prSet/>
      <dgm:spPr/>
      <dgm:t>
        <a:bodyPr/>
        <a:lstStyle/>
        <a:p>
          <a:pPr>
            <a:lnSpc>
              <a:spcPct val="100000"/>
            </a:lnSpc>
          </a:pPr>
          <a:r>
            <a:rPr lang="fr-CA">
              <a:solidFill>
                <a:schemeClr val="bg2"/>
              </a:solidFill>
            </a:rPr>
            <a:t>Et avoir plus d'impact</a:t>
          </a:r>
          <a:endParaRPr lang="en-US" dirty="0">
            <a:solidFill>
              <a:schemeClr val="bg2"/>
            </a:solidFill>
          </a:endParaRPr>
        </a:p>
      </dgm:t>
    </dgm:pt>
    <dgm:pt modelId="{5122785E-6633-45E6-8037-CE4FC31EFCE5}" type="parTrans" cxnId="{E3C3806D-B6D8-41FC-8E03-9593BFD88B70}">
      <dgm:prSet/>
      <dgm:spPr/>
      <dgm:t>
        <a:bodyPr/>
        <a:lstStyle/>
        <a:p>
          <a:endParaRPr lang="en-US"/>
        </a:p>
      </dgm:t>
    </dgm:pt>
    <dgm:pt modelId="{696B47D4-D358-4529-905F-DE897CE1323E}" type="sibTrans" cxnId="{E3C3806D-B6D8-41FC-8E03-9593BFD88B70}">
      <dgm:prSet/>
      <dgm:spPr/>
      <dgm:t>
        <a:bodyPr/>
        <a:lstStyle/>
        <a:p>
          <a:endParaRPr lang="en-US"/>
        </a:p>
      </dgm:t>
    </dgm:pt>
    <dgm:pt modelId="{6972D8A6-C133-4B11-A4B6-BAF017F48C82}" type="pres">
      <dgm:prSet presAssocID="{87057573-96AD-41CB-BC98-6455E747354D}" presName="root" presStyleCnt="0">
        <dgm:presLayoutVars>
          <dgm:dir/>
          <dgm:resizeHandles val="exact"/>
        </dgm:presLayoutVars>
      </dgm:prSet>
      <dgm:spPr/>
      <dgm:t>
        <a:bodyPr/>
        <a:lstStyle/>
        <a:p>
          <a:endParaRPr lang="fr-FR"/>
        </a:p>
      </dgm:t>
    </dgm:pt>
    <dgm:pt modelId="{68F2416C-0308-44C3-A5FA-5D23EFD33AEF}" type="pres">
      <dgm:prSet presAssocID="{70E16BF7-3DC9-4864-A643-A600AD80A2A3}" presName="compNode" presStyleCnt="0"/>
      <dgm:spPr/>
    </dgm:pt>
    <dgm:pt modelId="{0320DCF6-67CB-4798-839D-BAE02AC69D0B}" type="pres">
      <dgm:prSet presAssocID="{70E16BF7-3DC9-4864-A643-A600AD80A2A3}" presName="bgRect" presStyleLbl="bgShp" presStyleIdx="0" presStyleCnt="3"/>
      <dgm:spPr/>
    </dgm:pt>
    <dgm:pt modelId="{5AF9683D-DA6F-45AA-9F44-D00FBFE9DD3C}" type="pres">
      <dgm:prSet presAssocID="{70E16BF7-3DC9-4864-A643-A600AD80A2A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dgm:spPr>
      <dgm:extLst>
        <a:ext uri="{E40237B7-FDA0-4F09-8148-C483321AD2D9}">
          <dgm14:cNvPr xmlns:dgm14="http://schemas.microsoft.com/office/drawing/2010/diagram" id="0" name="" descr="Ballons"/>
        </a:ext>
      </dgm:extLst>
    </dgm:pt>
    <dgm:pt modelId="{6E776EA7-36F1-4C84-AB23-27F1AADC3653}" type="pres">
      <dgm:prSet presAssocID="{70E16BF7-3DC9-4864-A643-A600AD80A2A3}" presName="spaceRect" presStyleCnt="0"/>
      <dgm:spPr/>
    </dgm:pt>
    <dgm:pt modelId="{AA04EF67-81D9-4C58-917E-16C9658454F4}" type="pres">
      <dgm:prSet presAssocID="{70E16BF7-3DC9-4864-A643-A600AD80A2A3}" presName="parTx" presStyleLbl="revTx" presStyleIdx="0" presStyleCnt="3">
        <dgm:presLayoutVars>
          <dgm:chMax val="0"/>
          <dgm:chPref val="0"/>
        </dgm:presLayoutVars>
      </dgm:prSet>
      <dgm:spPr/>
      <dgm:t>
        <a:bodyPr/>
        <a:lstStyle/>
        <a:p>
          <a:endParaRPr lang="fr-FR"/>
        </a:p>
      </dgm:t>
    </dgm:pt>
    <dgm:pt modelId="{869ED2AC-0961-4E06-BDFD-BC39D6F99785}" type="pres">
      <dgm:prSet presAssocID="{3A1B2DBE-4AB5-4113-9C22-0D5339924317}" presName="sibTrans" presStyleCnt="0"/>
      <dgm:spPr/>
    </dgm:pt>
    <dgm:pt modelId="{0609D05F-3DB4-49CC-BE98-79395AC12A1B}" type="pres">
      <dgm:prSet presAssocID="{C07CA822-90BD-4169-9047-657CAA2FC566}" presName="compNode" presStyleCnt="0"/>
      <dgm:spPr/>
    </dgm:pt>
    <dgm:pt modelId="{B64206A0-4574-4663-9CD9-D0B7185B5D6B}" type="pres">
      <dgm:prSet presAssocID="{C07CA822-90BD-4169-9047-657CAA2FC566}" presName="bgRect" presStyleLbl="bgShp" presStyleIdx="1" presStyleCnt="3"/>
      <dgm:spPr/>
    </dgm:pt>
    <dgm:pt modelId="{354ECF79-F6CE-4517-9BB7-F6E338D8658F}" type="pres">
      <dgm:prSet presAssocID="{C07CA822-90BD-4169-9047-657CAA2FC566}"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dgm:spPr>
      <dgm:extLst>
        <a:ext uri="{E40237B7-FDA0-4F09-8148-C483321AD2D9}">
          <dgm14:cNvPr xmlns:dgm14="http://schemas.microsoft.com/office/drawing/2010/diagram" id="0" name="" descr="Médecine"/>
        </a:ext>
      </dgm:extLst>
    </dgm:pt>
    <dgm:pt modelId="{BB851BB9-4338-433E-B56B-1616B5A1E985}" type="pres">
      <dgm:prSet presAssocID="{C07CA822-90BD-4169-9047-657CAA2FC566}" presName="spaceRect" presStyleCnt="0"/>
      <dgm:spPr/>
    </dgm:pt>
    <dgm:pt modelId="{CFBA0248-646B-4209-90C0-D0E9159BEFF0}" type="pres">
      <dgm:prSet presAssocID="{C07CA822-90BD-4169-9047-657CAA2FC566}" presName="parTx" presStyleLbl="revTx" presStyleIdx="1" presStyleCnt="3">
        <dgm:presLayoutVars>
          <dgm:chMax val="0"/>
          <dgm:chPref val="0"/>
        </dgm:presLayoutVars>
      </dgm:prSet>
      <dgm:spPr/>
      <dgm:t>
        <a:bodyPr/>
        <a:lstStyle/>
        <a:p>
          <a:endParaRPr lang="fr-FR"/>
        </a:p>
      </dgm:t>
    </dgm:pt>
    <dgm:pt modelId="{170F90C6-E8DF-415D-B8CD-200D8DAF1E0D}" type="pres">
      <dgm:prSet presAssocID="{DC277CB0-01FB-4E6D-B5FD-70F6C5ED5AD5}" presName="sibTrans" presStyleCnt="0"/>
      <dgm:spPr/>
    </dgm:pt>
    <dgm:pt modelId="{D495BF4B-0147-43F1-A806-05D028C77443}" type="pres">
      <dgm:prSet presAssocID="{5237296F-A6D4-470C-A677-5B7F79F60B6E}" presName="compNode" presStyleCnt="0"/>
      <dgm:spPr/>
    </dgm:pt>
    <dgm:pt modelId="{4782A1E3-E408-4E9D-BC18-4E4E5F0391E4}" type="pres">
      <dgm:prSet presAssocID="{5237296F-A6D4-470C-A677-5B7F79F60B6E}" presName="bgRect" presStyleLbl="bgShp" presStyleIdx="2" presStyleCnt="3"/>
      <dgm:spPr/>
    </dgm:pt>
    <dgm:pt modelId="{25B0F3C0-B369-4011-837B-AC95B0D6D562}" type="pres">
      <dgm:prSet presAssocID="{5237296F-A6D4-470C-A677-5B7F79F60B6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dgm:spPr>
      <dgm:extLst>
        <a:ext uri="{E40237B7-FDA0-4F09-8148-C483321AD2D9}">
          <dgm14:cNvPr xmlns:dgm14="http://schemas.microsoft.com/office/drawing/2010/diagram" id="0" name="" descr="Ajouter"/>
        </a:ext>
      </dgm:extLst>
    </dgm:pt>
    <dgm:pt modelId="{CDE90264-1FED-440E-BE1D-5575CFE06A5F}" type="pres">
      <dgm:prSet presAssocID="{5237296F-A6D4-470C-A677-5B7F79F60B6E}" presName="spaceRect" presStyleCnt="0"/>
      <dgm:spPr/>
    </dgm:pt>
    <dgm:pt modelId="{335EE95B-3B7B-4695-BB7A-F3A59233EC1A}" type="pres">
      <dgm:prSet presAssocID="{5237296F-A6D4-470C-A677-5B7F79F60B6E}" presName="parTx" presStyleLbl="revTx" presStyleIdx="2" presStyleCnt="3">
        <dgm:presLayoutVars>
          <dgm:chMax val="0"/>
          <dgm:chPref val="0"/>
        </dgm:presLayoutVars>
      </dgm:prSet>
      <dgm:spPr/>
      <dgm:t>
        <a:bodyPr/>
        <a:lstStyle/>
        <a:p>
          <a:endParaRPr lang="fr-FR"/>
        </a:p>
      </dgm:t>
    </dgm:pt>
  </dgm:ptLst>
  <dgm:cxnLst>
    <dgm:cxn modelId="{089F7F46-8D2D-4E83-A6E0-5127B429A272}" type="presOf" srcId="{C07CA822-90BD-4169-9047-657CAA2FC566}" destId="{CFBA0248-646B-4209-90C0-D0E9159BEFF0}" srcOrd="0" destOrd="0" presId="urn:microsoft.com/office/officeart/2018/2/layout/IconVerticalSolidList"/>
    <dgm:cxn modelId="{A60D4DBD-BF3B-4710-A19B-41EBA5995124}" srcId="{87057573-96AD-41CB-BC98-6455E747354D}" destId="{C07CA822-90BD-4169-9047-657CAA2FC566}" srcOrd="1" destOrd="0" parTransId="{A52DB8FC-3F7C-4B20-862A-2C3FEB0E50EF}" sibTransId="{DC277CB0-01FB-4E6D-B5FD-70F6C5ED5AD5}"/>
    <dgm:cxn modelId="{8934F967-B28C-491C-ACDC-0A9702C2D0D8}" type="presOf" srcId="{5237296F-A6D4-470C-A677-5B7F79F60B6E}" destId="{335EE95B-3B7B-4695-BB7A-F3A59233EC1A}" srcOrd="0" destOrd="0" presId="urn:microsoft.com/office/officeart/2018/2/layout/IconVerticalSolidList"/>
    <dgm:cxn modelId="{547AEAEB-9472-4578-BD3F-D4019B96B5BE}" type="presOf" srcId="{87057573-96AD-41CB-BC98-6455E747354D}" destId="{6972D8A6-C133-4B11-A4B6-BAF017F48C82}" srcOrd="0" destOrd="0" presId="urn:microsoft.com/office/officeart/2018/2/layout/IconVerticalSolidList"/>
    <dgm:cxn modelId="{E3C3806D-B6D8-41FC-8E03-9593BFD88B70}" srcId="{87057573-96AD-41CB-BC98-6455E747354D}" destId="{5237296F-A6D4-470C-A677-5B7F79F60B6E}" srcOrd="2" destOrd="0" parTransId="{5122785E-6633-45E6-8037-CE4FC31EFCE5}" sibTransId="{696B47D4-D358-4529-905F-DE897CE1323E}"/>
    <dgm:cxn modelId="{27D54AF9-F255-4B03-8C2D-45E129B6EB9F}" type="presOf" srcId="{70E16BF7-3DC9-4864-A643-A600AD80A2A3}" destId="{AA04EF67-81D9-4C58-917E-16C9658454F4}" srcOrd="0" destOrd="0" presId="urn:microsoft.com/office/officeart/2018/2/layout/IconVerticalSolidList"/>
    <dgm:cxn modelId="{AC32C20C-754B-4CB9-86EF-ED107D93D377}" srcId="{87057573-96AD-41CB-BC98-6455E747354D}" destId="{70E16BF7-3DC9-4864-A643-A600AD80A2A3}" srcOrd="0" destOrd="0" parTransId="{BB6B8D20-DC1E-4839-9931-960F04AC939A}" sibTransId="{3A1B2DBE-4AB5-4113-9C22-0D5339924317}"/>
    <dgm:cxn modelId="{61569050-760E-43DB-B7E3-4FC829AFE54E}" type="presParOf" srcId="{6972D8A6-C133-4B11-A4B6-BAF017F48C82}" destId="{68F2416C-0308-44C3-A5FA-5D23EFD33AEF}" srcOrd="0" destOrd="0" presId="urn:microsoft.com/office/officeart/2018/2/layout/IconVerticalSolidList"/>
    <dgm:cxn modelId="{7DD7FA4B-D8DF-4FF0-825B-844E0000BCD8}" type="presParOf" srcId="{68F2416C-0308-44C3-A5FA-5D23EFD33AEF}" destId="{0320DCF6-67CB-4798-839D-BAE02AC69D0B}" srcOrd="0" destOrd="0" presId="urn:microsoft.com/office/officeart/2018/2/layout/IconVerticalSolidList"/>
    <dgm:cxn modelId="{D2B1604A-E9F1-4ACD-8E6B-5937865FAE75}" type="presParOf" srcId="{68F2416C-0308-44C3-A5FA-5D23EFD33AEF}" destId="{5AF9683D-DA6F-45AA-9F44-D00FBFE9DD3C}" srcOrd="1" destOrd="0" presId="urn:microsoft.com/office/officeart/2018/2/layout/IconVerticalSolidList"/>
    <dgm:cxn modelId="{35F734A9-7AE8-48FC-8B01-89ED89A2513C}" type="presParOf" srcId="{68F2416C-0308-44C3-A5FA-5D23EFD33AEF}" destId="{6E776EA7-36F1-4C84-AB23-27F1AADC3653}" srcOrd="2" destOrd="0" presId="urn:microsoft.com/office/officeart/2018/2/layout/IconVerticalSolidList"/>
    <dgm:cxn modelId="{FBD56A61-9F28-41E0-87EB-D93B44659752}" type="presParOf" srcId="{68F2416C-0308-44C3-A5FA-5D23EFD33AEF}" destId="{AA04EF67-81D9-4C58-917E-16C9658454F4}" srcOrd="3" destOrd="0" presId="urn:microsoft.com/office/officeart/2018/2/layout/IconVerticalSolidList"/>
    <dgm:cxn modelId="{521B39C6-B850-4068-9D63-54EDF260616A}" type="presParOf" srcId="{6972D8A6-C133-4B11-A4B6-BAF017F48C82}" destId="{869ED2AC-0961-4E06-BDFD-BC39D6F99785}" srcOrd="1" destOrd="0" presId="urn:microsoft.com/office/officeart/2018/2/layout/IconVerticalSolidList"/>
    <dgm:cxn modelId="{96CA9D90-92A3-4453-B167-BC9D6526DB91}" type="presParOf" srcId="{6972D8A6-C133-4B11-A4B6-BAF017F48C82}" destId="{0609D05F-3DB4-49CC-BE98-79395AC12A1B}" srcOrd="2" destOrd="0" presId="urn:microsoft.com/office/officeart/2018/2/layout/IconVerticalSolidList"/>
    <dgm:cxn modelId="{806268F1-2342-4B4D-8F88-E999C9B199CE}" type="presParOf" srcId="{0609D05F-3DB4-49CC-BE98-79395AC12A1B}" destId="{B64206A0-4574-4663-9CD9-D0B7185B5D6B}" srcOrd="0" destOrd="0" presId="urn:microsoft.com/office/officeart/2018/2/layout/IconVerticalSolidList"/>
    <dgm:cxn modelId="{52487F87-12F0-4D2D-9CD7-A738D27CF67C}" type="presParOf" srcId="{0609D05F-3DB4-49CC-BE98-79395AC12A1B}" destId="{354ECF79-F6CE-4517-9BB7-F6E338D8658F}" srcOrd="1" destOrd="0" presId="urn:microsoft.com/office/officeart/2018/2/layout/IconVerticalSolidList"/>
    <dgm:cxn modelId="{81A307BE-3F7D-4042-8A9B-06721079BB8C}" type="presParOf" srcId="{0609D05F-3DB4-49CC-BE98-79395AC12A1B}" destId="{BB851BB9-4338-433E-B56B-1616B5A1E985}" srcOrd="2" destOrd="0" presId="urn:microsoft.com/office/officeart/2018/2/layout/IconVerticalSolidList"/>
    <dgm:cxn modelId="{65C57655-DBE4-4DCE-A9CD-1D0AD0681C56}" type="presParOf" srcId="{0609D05F-3DB4-49CC-BE98-79395AC12A1B}" destId="{CFBA0248-646B-4209-90C0-D0E9159BEFF0}" srcOrd="3" destOrd="0" presId="urn:microsoft.com/office/officeart/2018/2/layout/IconVerticalSolidList"/>
    <dgm:cxn modelId="{66A6AC26-EB22-46EC-A03E-F3A2143716CE}" type="presParOf" srcId="{6972D8A6-C133-4B11-A4B6-BAF017F48C82}" destId="{170F90C6-E8DF-415D-B8CD-200D8DAF1E0D}" srcOrd="3" destOrd="0" presId="urn:microsoft.com/office/officeart/2018/2/layout/IconVerticalSolidList"/>
    <dgm:cxn modelId="{3E1DF5FE-7AE1-4422-8393-9E496C7E5BE9}" type="presParOf" srcId="{6972D8A6-C133-4B11-A4B6-BAF017F48C82}" destId="{D495BF4B-0147-43F1-A806-05D028C77443}" srcOrd="4" destOrd="0" presId="urn:microsoft.com/office/officeart/2018/2/layout/IconVerticalSolidList"/>
    <dgm:cxn modelId="{E2424B93-A389-4242-8A03-313AA5EC908E}" type="presParOf" srcId="{D495BF4B-0147-43F1-A806-05D028C77443}" destId="{4782A1E3-E408-4E9D-BC18-4E4E5F0391E4}" srcOrd="0" destOrd="0" presId="urn:microsoft.com/office/officeart/2018/2/layout/IconVerticalSolidList"/>
    <dgm:cxn modelId="{7C0119C1-55EC-4EAC-AE1A-5D8DD8F7B22C}" type="presParOf" srcId="{D495BF4B-0147-43F1-A806-05D028C77443}" destId="{25B0F3C0-B369-4011-837B-AC95B0D6D562}" srcOrd="1" destOrd="0" presId="urn:microsoft.com/office/officeart/2018/2/layout/IconVerticalSolidList"/>
    <dgm:cxn modelId="{50D06522-466C-4E88-85AC-5DABE227C6D8}" type="presParOf" srcId="{D495BF4B-0147-43F1-A806-05D028C77443}" destId="{CDE90264-1FED-440E-BE1D-5575CFE06A5F}" srcOrd="2" destOrd="0" presId="urn:microsoft.com/office/officeart/2018/2/layout/IconVerticalSolidList"/>
    <dgm:cxn modelId="{FBA84009-D50E-4C4E-A8D1-585F0EAF2B42}" type="presParOf" srcId="{D495BF4B-0147-43F1-A806-05D028C77443}" destId="{335EE95B-3B7B-4695-BB7A-F3A59233EC1A}"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7C398FE-0D97-48FE-92B2-C2D305E3A0D2}" type="doc">
      <dgm:prSet loTypeId="urn:microsoft.com/office/officeart/2018/5/layout/IconCircleLabelList" loCatId="icon" qsTypeId="urn:microsoft.com/office/officeart/2005/8/quickstyle/simple4" qsCatId="simple" csTypeId="urn:microsoft.com/office/officeart/2005/8/colors/accent1_5" csCatId="accent1" phldr="1"/>
      <dgm:spPr/>
      <dgm:t>
        <a:bodyPr/>
        <a:lstStyle/>
        <a:p>
          <a:endParaRPr lang="en-US"/>
        </a:p>
      </dgm:t>
    </dgm:pt>
    <dgm:pt modelId="{DCBCD814-6992-4403-A0B0-EAAC8DD644AD}">
      <dgm:prSet/>
      <dgm:spPr/>
      <dgm:t>
        <a:bodyPr/>
        <a:lstStyle/>
        <a:p>
          <a:pPr>
            <a:lnSpc>
              <a:spcPct val="100000"/>
            </a:lnSpc>
            <a:defRPr cap="all"/>
          </a:pPr>
          <a:r>
            <a:rPr lang="fr-CA" b="0" i="0" dirty="0"/>
            <a:t>Innovation en tant que résultat</a:t>
          </a:r>
          <a:endParaRPr lang="en-US" dirty="0"/>
        </a:p>
      </dgm:t>
    </dgm:pt>
    <dgm:pt modelId="{790C754A-B633-45C5-8BB9-11A460BBDE40}" type="parTrans" cxnId="{05C156EB-CFCD-46C5-A01F-34F7E837ACA8}">
      <dgm:prSet/>
      <dgm:spPr/>
      <dgm:t>
        <a:bodyPr/>
        <a:lstStyle/>
        <a:p>
          <a:endParaRPr lang="en-US"/>
        </a:p>
      </dgm:t>
    </dgm:pt>
    <dgm:pt modelId="{F5FCDF08-CB22-417C-9673-94619D250D40}" type="sibTrans" cxnId="{05C156EB-CFCD-46C5-A01F-34F7E837ACA8}">
      <dgm:prSet/>
      <dgm:spPr/>
      <dgm:t>
        <a:bodyPr/>
        <a:lstStyle/>
        <a:p>
          <a:endParaRPr lang="en-US"/>
        </a:p>
      </dgm:t>
    </dgm:pt>
    <dgm:pt modelId="{F84071EE-B351-44EE-8470-3DA6E51C8D5A}">
      <dgm:prSet/>
      <dgm:spPr/>
      <dgm:t>
        <a:bodyPr/>
        <a:lstStyle/>
        <a:p>
          <a:pPr>
            <a:lnSpc>
              <a:spcPct val="100000"/>
            </a:lnSpc>
            <a:defRPr cap="all"/>
          </a:pPr>
          <a:r>
            <a:rPr lang="fr-CA" b="0" i="0"/>
            <a:t>Innovation en tant que processus</a:t>
          </a:r>
          <a:endParaRPr lang="en-US"/>
        </a:p>
      </dgm:t>
    </dgm:pt>
    <dgm:pt modelId="{A021D765-91A7-414E-93E4-AC4791116874}" type="parTrans" cxnId="{30A69965-932E-4E98-8B9A-F14A01B50456}">
      <dgm:prSet/>
      <dgm:spPr/>
      <dgm:t>
        <a:bodyPr/>
        <a:lstStyle/>
        <a:p>
          <a:endParaRPr lang="en-US"/>
        </a:p>
      </dgm:t>
    </dgm:pt>
    <dgm:pt modelId="{D2E6B195-4926-46A5-8230-7BBBB1E1DCAE}" type="sibTrans" cxnId="{30A69965-932E-4E98-8B9A-F14A01B50456}">
      <dgm:prSet/>
      <dgm:spPr/>
      <dgm:t>
        <a:bodyPr/>
        <a:lstStyle/>
        <a:p>
          <a:endParaRPr lang="en-US"/>
        </a:p>
      </dgm:t>
    </dgm:pt>
    <dgm:pt modelId="{E6D31DEA-8CBD-4272-86E2-D35327784BA8}">
      <dgm:prSet/>
      <dgm:spPr/>
      <dgm:t>
        <a:bodyPr/>
        <a:lstStyle/>
        <a:p>
          <a:pPr>
            <a:lnSpc>
              <a:spcPct val="100000"/>
            </a:lnSpc>
            <a:defRPr cap="all"/>
          </a:pPr>
          <a:r>
            <a:rPr lang="fr-CA" b="0" i="0"/>
            <a:t>Culture d’innovation</a:t>
          </a:r>
          <a:endParaRPr lang="en-US"/>
        </a:p>
      </dgm:t>
    </dgm:pt>
    <dgm:pt modelId="{40430B1F-61A1-4153-9B51-4B38C59FEA29}" type="parTrans" cxnId="{A15C1DB5-3634-40ED-A09A-79A3F03C1803}">
      <dgm:prSet/>
      <dgm:spPr/>
      <dgm:t>
        <a:bodyPr/>
        <a:lstStyle/>
        <a:p>
          <a:endParaRPr lang="en-US"/>
        </a:p>
      </dgm:t>
    </dgm:pt>
    <dgm:pt modelId="{F5FF43DD-43C9-445E-85D9-A767457AF6AA}" type="sibTrans" cxnId="{A15C1DB5-3634-40ED-A09A-79A3F03C1803}">
      <dgm:prSet/>
      <dgm:spPr/>
      <dgm:t>
        <a:bodyPr/>
        <a:lstStyle/>
        <a:p>
          <a:endParaRPr lang="en-US"/>
        </a:p>
      </dgm:t>
    </dgm:pt>
    <dgm:pt modelId="{02D11E77-4DA3-4A7E-84EB-3B5140250AA3}" type="pres">
      <dgm:prSet presAssocID="{E7C398FE-0D97-48FE-92B2-C2D305E3A0D2}" presName="root" presStyleCnt="0">
        <dgm:presLayoutVars>
          <dgm:dir/>
          <dgm:resizeHandles val="exact"/>
        </dgm:presLayoutVars>
      </dgm:prSet>
      <dgm:spPr/>
      <dgm:t>
        <a:bodyPr/>
        <a:lstStyle/>
        <a:p>
          <a:endParaRPr lang="fr-FR"/>
        </a:p>
      </dgm:t>
    </dgm:pt>
    <dgm:pt modelId="{B29401D5-FC96-4B7B-BDAC-E80DE4C36540}" type="pres">
      <dgm:prSet presAssocID="{DCBCD814-6992-4403-A0B0-EAAC8DD644AD}" presName="compNode" presStyleCnt="0"/>
      <dgm:spPr/>
    </dgm:pt>
    <dgm:pt modelId="{3FD838F2-1B3D-4EBA-BE37-461724FFCA2C}" type="pres">
      <dgm:prSet presAssocID="{DCBCD814-6992-4403-A0B0-EAAC8DD644AD}" presName="iconBgRect" presStyleLbl="bgShp" presStyleIdx="0" presStyleCnt="3"/>
      <dgm:spPr/>
    </dgm:pt>
    <dgm:pt modelId="{A667AF03-E945-4B11-8A49-72F1E9AECC0D}" type="pres">
      <dgm:prSet presAssocID="{DCBCD814-6992-4403-A0B0-EAAC8DD644AD}"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dgm:spPr>
      <dgm:extLst>
        <a:ext uri="{E40237B7-FDA0-4F09-8148-C483321AD2D9}">
          <dgm14:cNvPr xmlns:dgm14="http://schemas.microsoft.com/office/drawing/2010/diagram" id="0" name="" descr="Lightbulb"/>
        </a:ext>
      </dgm:extLst>
    </dgm:pt>
    <dgm:pt modelId="{492E9F32-5FBE-40D6-9522-0EA081D07378}" type="pres">
      <dgm:prSet presAssocID="{DCBCD814-6992-4403-A0B0-EAAC8DD644AD}" presName="spaceRect" presStyleCnt="0"/>
      <dgm:spPr/>
    </dgm:pt>
    <dgm:pt modelId="{CDA60D98-B436-40C1-B594-AD01184205B9}" type="pres">
      <dgm:prSet presAssocID="{DCBCD814-6992-4403-A0B0-EAAC8DD644AD}" presName="textRect" presStyleLbl="revTx" presStyleIdx="0" presStyleCnt="3">
        <dgm:presLayoutVars>
          <dgm:chMax val="1"/>
          <dgm:chPref val="1"/>
        </dgm:presLayoutVars>
      </dgm:prSet>
      <dgm:spPr/>
      <dgm:t>
        <a:bodyPr/>
        <a:lstStyle/>
        <a:p>
          <a:endParaRPr lang="fr-FR"/>
        </a:p>
      </dgm:t>
    </dgm:pt>
    <dgm:pt modelId="{DF50149C-91BE-4A0C-B8B5-191AD89E55BA}" type="pres">
      <dgm:prSet presAssocID="{F5FCDF08-CB22-417C-9673-94619D250D40}" presName="sibTrans" presStyleCnt="0"/>
      <dgm:spPr/>
    </dgm:pt>
    <dgm:pt modelId="{D24AB2A9-A20F-46F6-8092-EB961760880F}" type="pres">
      <dgm:prSet presAssocID="{F84071EE-B351-44EE-8470-3DA6E51C8D5A}" presName="compNode" presStyleCnt="0"/>
      <dgm:spPr/>
    </dgm:pt>
    <dgm:pt modelId="{2755C918-A715-4E81-AFB1-B256778DD59B}" type="pres">
      <dgm:prSet presAssocID="{F84071EE-B351-44EE-8470-3DA6E51C8D5A}" presName="iconBgRect" presStyleLbl="bgShp" presStyleIdx="1" presStyleCnt="3"/>
      <dgm:spPr/>
    </dgm:pt>
    <dgm:pt modelId="{CC0C5F1D-B6C6-4AD4-8143-128F794A88C4}" type="pres">
      <dgm:prSet presAssocID="{F84071EE-B351-44EE-8470-3DA6E51C8D5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dgm:spPr>
      <dgm:extLst>
        <a:ext uri="{E40237B7-FDA0-4F09-8148-C483321AD2D9}">
          <dgm14:cNvPr xmlns:dgm14="http://schemas.microsoft.com/office/drawing/2010/diagram" id="0" name="" descr="Head with Gears"/>
        </a:ext>
      </dgm:extLst>
    </dgm:pt>
    <dgm:pt modelId="{78E5B2DF-E1FD-4BB7-AAEA-F501C435A80D}" type="pres">
      <dgm:prSet presAssocID="{F84071EE-B351-44EE-8470-3DA6E51C8D5A}" presName="spaceRect" presStyleCnt="0"/>
      <dgm:spPr/>
    </dgm:pt>
    <dgm:pt modelId="{CC9C79CB-6DD1-4A08-9AE1-BE76255B28CC}" type="pres">
      <dgm:prSet presAssocID="{F84071EE-B351-44EE-8470-3DA6E51C8D5A}" presName="textRect" presStyleLbl="revTx" presStyleIdx="1" presStyleCnt="3">
        <dgm:presLayoutVars>
          <dgm:chMax val="1"/>
          <dgm:chPref val="1"/>
        </dgm:presLayoutVars>
      </dgm:prSet>
      <dgm:spPr/>
      <dgm:t>
        <a:bodyPr/>
        <a:lstStyle/>
        <a:p>
          <a:endParaRPr lang="fr-FR"/>
        </a:p>
      </dgm:t>
    </dgm:pt>
    <dgm:pt modelId="{15D485B3-6B69-47AC-8B88-132817FED674}" type="pres">
      <dgm:prSet presAssocID="{D2E6B195-4926-46A5-8230-7BBBB1E1DCAE}" presName="sibTrans" presStyleCnt="0"/>
      <dgm:spPr/>
    </dgm:pt>
    <dgm:pt modelId="{B9543563-7836-4235-89BF-D8DA12784E16}" type="pres">
      <dgm:prSet presAssocID="{E6D31DEA-8CBD-4272-86E2-D35327784BA8}" presName="compNode" presStyleCnt="0"/>
      <dgm:spPr/>
    </dgm:pt>
    <dgm:pt modelId="{76BDE342-B5C1-4AF8-9AB4-A38A9AFB733F}" type="pres">
      <dgm:prSet presAssocID="{E6D31DEA-8CBD-4272-86E2-D35327784BA8}" presName="iconBgRect" presStyleLbl="bgShp" presStyleIdx="2" presStyleCnt="3"/>
      <dgm:spPr/>
    </dgm:pt>
    <dgm:pt modelId="{CF84CF53-AA99-4919-9EE9-B3486FF9E652}" type="pres">
      <dgm:prSet presAssocID="{E6D31DEA-8CBD-4272-86E2-D35327784BA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dgm:spPr>
      <dgm:extLst>
        <a:ext uri="{E40237B7-FDA0-4F09-8148-C483321AD2D9}">
          <dgm14:cNvPr xmlns:dgm14="http://schemas.microsoft.com/office/drawing/2010/diagram" id="0" name="" descr="Group"/>
        </a:ext>
      </dgm:extLst>
    </dgm:pt>
    <dgm:pt modelId="{4A63F5A1-9060-4680-A2CB-CA6BB84621C8}" type="pres">
      <dgm:prSet presAssocID="{E6D31DEA-8CBD-4272-86E2-D35327784BA8}" presName="spaceRect" presStyleCnt="0"/>
      <dgm:spPr/>
    </dgm:pt>
    <dgm:pt modelId="{B48377AC-5E0A-44FC-A844-AAAB36E0F069}" type="pres">
      <dgm:prSet presAssocID="{E6D31DEA-8CBD-4272-86E2-D35327784BA8}" presName="textRect" presStyleLbl="revTx" presStyleIdx="2" presStyleCnt="3">
        <dgm:presLayoutVars>
          <dgm:chMax val="1"/>
          <dgm:chPref val="1"/>
        </dgm:presLayoutVars>
      </dgm:prSet>
      <dgm:spPr/>
      <dgm:t>
        <a:bodyPr/>
        <a:lstStyle/>
        <a:p>
          <a:endParaRPr lang="fr-FR"/>
        </a:p>
      </dgm:t>
    </dgm:pt>
  </dgm:ptLst>
  <dgm:cxnLst>
    <dgm:cxn modelId="{67A157EA-EAD9-4137-A412-3B7F78646A88}" type="presOf" srcId="{E6D31DEA-8CBD-4272-86E2-D35327784BA8}" destId="{B48377AC-5E0A-44FC-A844-AAAB36E0F069}" srcOrd="0" destOrd="0" presId="urn:microsoft.com/office/officeart/2018/5/layout/IconCircleLabelList"/>
    <dgm:cxn modelId="{04616F5F-73B4-467F-8E6A-EABA0D907B4F}" type="presOf" srcId="{E7C398FE-0D97-48FE-92B2-C2D305E3A0D2}" destId="{02D11E77-4DA3-4A7E-84EB-3B5140250AA3}" srcOrd="0" destOrd="0" presId="urn:microsoft.com/office/officeart/2018/5/layout/IconCircleLabelList"/>
    <dgm:cxn modelId="{A15C1DB5-3634-40ED-A09A-79A3F03C1803}" srcId="{E7C398FE-0D97-48FE-92B2-C2D305E3A0D2}" destId="{E6D31DEA-8CBD-4272-86E2-D35327784BA8}" srcOrd="2" destOrd="0" parTransId="{40430B1F-61A1-4153-9B51-4B38C59FEA29}" sibTransId="{F5FF43DD-43C9-445E-85D9-A767457AF6AA}"/>
    <dgm:cxn modelId="{05C156EB-CFCD-46C5-A01F-34F7E837ACA8}" srcId="{E7C398FE-0D97-48FE-92B2-C2D305E3A0D2}" destId="{DCBCD814-6992-4403-A0B0-EAAC8DD644AD}" srcOrd="0" destOrd="0" parTransId="{790C754A-B633-45C5-8BB9-11A460BBDE40}" sibTransId="{F5FCDF08-CB22-417C-9673-94619D250D40}"/>
    <dgm:cxn modelId="{A7B048F8-BB42-42A8-9777-F42C0A39D8D6}" type="presOf" srcId="{DCBCD814-6992-4403-A0B0-EAAC8DD644AD}" destId="{CDA60D98-B436-40C1-B594-AD01184205B9}" srcOrd="0" destOrd="0" presId="urn:microsoft.com/office/officeart/2018/5/layout/IconCircleLabelList"/>
    <dgm:cxn modelId="{30A69965-932E-4E98-8B9A-F14A01B50456}" srcId="{E7C398FE-0D97-48FE-92B2-C2D305E3A0D2}" destId="{F84071EE-B351-44EE-8470-3DA6E51C8D5A}" srcOrd="1" destOrd="0" parTransId="{A021D765-91A7-414E-93E4-AC4791116874}" sibTransId="{D2E6B195-4926-46A5-8230-7BBBB1E1DCAE}"/>
    <dgm:cxn modelId="{D64C64BA-1D4B-402F-B017-C3DD908776B8}" type="presOf" srcId="{F84071EE-B351-44EE-8470-3DA6E51C8D5A}" destId="{CC9C79CB-6DD1-4A08-9AE1-BE76255B28CC}" srcOrd="0" destOrd="0" presId="urn:microsoft.com/office/officeart/2018/5/layout/IconCircleLabelList"/>
    <dgm:cxn modelId="{9E2EB059-172E-4C1E-B95F-E927663808E5}" type="presParOf" srcId="{02D11E77-4DA3-4A7E-84EB-3B5140250AA3}" destId="{B29401D5-FC96-4B7B-BDAC-E80DE4C36540}" srcOrd="0" destOrd="0" presId="urn:microsoft.com/office/officeart/2018/5/layout/IconCircleLabelList"/>
    <dgm:cxn modelId="{7181EBF7-39A6-4A4E-B5A4-7C8887FEF448}" type="presParOf" srcId="{B29401D5-FC96-4B7B-BDAC-E80DE4C36540}" destId="{3FD838F2-1B3D-4EBA-BE37-461724FFCA2C}" srcOrd="0" destOrd="0" presId="urn:microsoft.com/office/officeart/2018/5/layout/IconCircleLabelList"/>
    <dgm:cxn modelId="{60FA804F-627D-43E5-8B10-58FE98581A4A}" type="presParOf" srcId="{B29401D5-FC96-4B7B-BDAC-E80DE4C36540}" destId="{A667AF03-E945-4B11-8A49-72F1E9AECC0D}" srcOrd="1" destOrd="0" presId="urn:microsoft.com/office/officeart/2018/5/layout/IconCircleLabelList"/>
    <dgm:cxn modelId="{B1E9594E-7376-43C8-A5C4-4076AC3BF401}" type="presParOf" srcId="{B29401D5-FC96-4B7B-BDAC-E80DE4C36540}" destId="{492E9F32-5FBE-40D6-9522-0EA081D07378}" srcOrd="2" destOrd="0" presId="urn:microsoft.com/office/officeart/2018/5/layout/IconCircleLabelList"/>
    <dgm:cxn modelId="{824B328E-9567-40DF-AF0C-84EE27E2391C}" type="presParOf" srcId="{B29401D5-FC96-4B7B-BDAC-E80DE4C36540}" destId="{CDA60D98-B436-40C1-B594-AD01184205B9}" srcOrd="3" destOrd="0" presId="urn:microsoft.com/office/officeart/2018/5/layout/IconCircleLabelList"/>
    <dgm:cxn modelId="{DCBEA7BE-2542-4145-A135-6BA92E79EB31}" type="presParOf" srcId="{02D11E77-4DA3-4A7E-84EB-3B5140250AA3}" destId="{DF50149C-91BE-4A0C-B8B5-191AD89E55BA}" srcOrd="1" destOrd="0" presId="urn:microsoft.com/office/officeart/2018/5/layout/IconCircleLabelList"/>
    <dgm:cxn modelId="{FBED45AF-687C-40A0-BBC1-E48A02DD64E6}" type="presParOf" srcId="{02D11E77-4DA3-4A7E-84EB-3B5140250AA3}" destId="{D24AB2A9-A20F-46F6-8092-EB961760880F}" srcOrd="2" destOrd="0" presId="urn:microsoft.com/office/officeart/2018/5/layout/IconCircleLabelList"/>
    <dgm:cxn modelId="{10C1922D-BA5C-47D5-B5AF-C6D550984165}" type="presParOf" srcId="{D24AB2A9-A20F-46F6-8092-EB961760880F}" destId="{2755C918-A715-4E81-AFB1-B256778DD59B}" srcOrd="0" destOrd="0" presId="urn:microsoft.com/office/officeart/2018/5/layout/IconCircleLabelList"/>
    <dgm:cxn modelId="{FF35F043-5ED1-42EB-86D0-28BBFF859BC6}" type="presParOf" srcId="{D24AB2A9-A20F-46F6-8092-EB961760880F}" destId="{CC0C5F1D-B6C6-4AD4-8143-128F794A88C4}" srcOrd="1" destOrd="0" presId="urn:microsoft.com/office/officeart/2018/5/layout/IconCircleLabelList"/>
    <dgm:cxn modelId="{EA758BAB-2B89-4158-A609-DBA2511A77AC}" type="presParOf" srcId="{D24AB2A9-A20F-46F6-8092-EB961760880F}" destId="{78E5B2DF-E1FD-4BB7-AAEA-F501C435A80D}" srcOrd="2" destOrd="0" presId="urn:microsoft.com/office/officeart/2018/5/layout/IconCircleLabelList"/>
    <dgm:cxn modelId="{7A1BB656-09BB-4145-93D9-34627FE80A87}" type="presParOf" srcId="{D24AB2A9-A20F-46F6-8092-EB961760880F}" destId="{CC9C79CB-6DD1-4A08-9AE1-BE76255B28CC}" srcOrd="3" destOrd="0" presId="urn:microsoft.com/office/officeart/2018/5/layout/IconCircleLabelList"/>
    <dgm:cxn modelId="{CFEF030B-4DCD-44EF-B8D7-A59240A54ED1}" type="presParOf" srcId="{02D11E77-4DA3-4A7E-84EB-3B5140250AA3}" destId="{15D485B3-6B69-47AC-8B88-132817FED674}" srcOrd="3" destOrd="0" presId="urn:microsoft.com/office/officeart/2018/5/layout/IconCircleLabelList"/>
    <dgm:cxn modelId="{DC0EA7ED-AFDC-4F91-A659-78B3BFCCD1C4}" type="presParOf" srcId="{02D11E77-4DA3-4A7E-84EB-3B5140250AA3}" destId="{B9543563-7836-4235-89BF-D8DA12784E16}" srcOrd="4" destOrd="0" presId="urn:microsoft.com/office/officeart/2018/5/layout/IconCircleLabelList"/>
    <dgm:cxn modelId="{7332020F-5601-4D6F-AF85-75D2FCB30026}" type="presParOf" srcId="{B9543563-7836-4235-89BF-D8DA12784E16}" destId="{76BDE342-B5C1-4AF8-9AB4-A38A9AFB733F}" srcOrd="0" destOrd="0" presId="urn:microsoft.com/office/officeart/2018/5/layout/IconCircleLabelList"/>
    <dgm:cxn modelId="{D49D575B-F360-4F5B-A9DF-5C566325DA1D}" type="presParOf" srcId="{B9543563-7836-4235-89BF-D8DA12784E16}" destId="{CF84CF53-AA99-4919-9EE9-B3486FF9E652}" srcOrd="1" destOrd="0" presId="urn:microsoft.com/office/officeart/2018/5/layout/IconCircleLabelList"/>
    <dgm:cxn modelId="{6DAB706A-1F2B-4995-980A-97F67CAFC419}" type="presParOf" srcId="{B9543563-7836-4235-89BF-D8DA12784E16}" destId="{4A63F5A1-9060-4680-A2CB-CA6BB84621C8}" srcOrd="2" destOrd="0" presId="urn:microsoft.com/office/officeart/2018/5/layout/IconCircleLabelList"/>
    <dgm:cxn modelId="{1B0FD570-90CE-4F4F-B853-ECEF603BB00D}" type="presParOf" srcId="{B9543563-7836-4235-89BF-D8DA12784E16}" destId="{B48377AC-5E0A-44FC-A844-AAAB36E0F069}" srcOrd="3" destOrd="0" presId="urn:microsoft.com/office/officeart/2018/5/layout/IconCircleLabelList"/>
  </dgm:cxnLst>
  <dgm:bg>
    <a:effectLst>
      <a:innerShdw blurRad="63500" dist="50800" dir="18900000">
        <a:prstClr val="black">
          <a:alpha val="50000"/>
        </a:prstClr>
      </a:inn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20EB510-CFF9-664B-A0AF-BE0234F5B5BE}" type="doc">
      <dgm:prSet loTypeId="urn:microsoft.com/office/officeart/2005/8/layout/hierarchy1" loCatId="hierarchy" qsTypeId="urn:microsoft.com/office/officeart/2005/8/quickstyle/simple4" qsCatId="simple" csTypeId="urn:microsoft.com/office/officeart/2005/8/colors/colorful2" csCatId="colorful" phldr="1"/>
      <dgm:spPr/>
      <dgm:t>
        <a:bodyPr/>
        <a:lstStyle/>
        <a:p>
          <a:endParaRPr lang="en-US"/>
        </a:p>
      </dgm:t>
    </dgm:pt>
    <dgm:pt modelId="{62754F98-CCA1-A24A-B2C0-F62ABDF19358}">
      <dgm:prSet phldrT="[Text]"/>
      <dgm:spPr/>
      <dgm:t>
        <a:bodyPr/>
        <a:lstStyle/>
        <a:p>
          <a:r>
            <a:rPr lang="en-US"/>
            <a:t>Kit </a:t>
          </a:r>
          <a:r>
            <a:rPr lang="en-US" err="1"/>
            <a:t>d’outils</a:t>
          </a:r>
          <a:r>
            <a:rPr lang="en-US"/>
            <a:t> pour </a:t>
          </a:r>
          <a:r>
            <a:rPr lang="en-US" err="1"/>
            <a:t>l’innovateur</a:t>
          </a:r>
          <a:endParaRPr lang="en-US"/>
        </a:p>
      </dgm:t>
    </dgm:pt>
    <dgm:pt modelId="{42B1C0FF-8191-B94F-9B5D-30961AD29611}" type="parTrans" cxnId="{2DFADF23-ACDF-4A48-A492-EF1551CDF9B5}">
      <dgm:prSet/>
      <dgm:spPr/>
      <dgm:t>
        <a:bodyPr/>
        <a:lstStyle/>
        <a:p>
          <a:endParaRPr lang="en-US"/>
        </a:p>
      </dgm:t>
    </dgm:pt>
    <dgm:pt modelId="{9DE4FA9D-8EE3-2F41-92F0-3394CB2BAB9E}" type="sibTrans" cxnId="{2DFADF23-ACDF-4A48-A492-EF1551CDF9B5}">
      <dgm:prSet/>
      <dgm:spPr/>
      <dgm:t>
        <a:bodyPr/>
        <a:lstStyle/>
        <a:p>
          <a:endParaRPr lang="en-US"/>
        </a:p>
      </dgm:t>
    </dgm:pt>
    <dgm:pt modelId="{7A3205EF-ECDC-2940-8E45-73748590FC4B}">
      <dgm:prSet phldrT="[Text]"/>
      <dgm:spPr/>
      <dgm:t>
        <a:bodyPr/>
        <a:lstStyle/>
        <a:p>
          <a:r>
            <a:rPr lang="en-US" dirty="0" smtClean="0"/>
            <a:t>Ateliers Impact + </a:t>
          </a:r>
          <a:r>
            <a:rPr lang="en-US" dirty="0" err="1" smtClean="0"/>
            <a:t>petits</a:t>
          </a:r>
          <a:r>
            <a:rPr lang="en-US" dirty="0" smtClean="0"/>
            <a:t> </a:t>
          </a:r>
          <a:r>
            <a:rPr lang="en-US" dirty="0" err="1"/>
            <a:t>groupes</a:t>
          </a:r>
          <a:endParaRPr lang="en-US" dirty="0"/>
        </a:p>
      </dgm:t>
    </dgm:pt>
    <dgm:pt modelId="{266D87E3-7979-9849-B627-3050F89ED71E}" type="parTrans" cxnId="{42151FE4-E1F5-EA48-B5B7-CF00D0E0D6C7}">
      <dgm:prSet/>
      <dgm:spPr/>
      <dgm:t>
        <a:bodyPr/>
        <a:lstStyle/>
        <a:p>
          <a:endParaRPr lang="en-US"/>
        </a:p>
      </dgm:t>
    </dgm:pt>
    <dgm:pt modelId="{FFB44F12-CCCF-A447-BAB6-CB36EC834965}" type="sibTrans" cxnId="{42151FE4-E1F5-EA48-B5B7-CF00D0E0D6C7}">
      <dgm:prSet/>
      <dgm:spPr/>
      <dgm:t>
        <a:bodyPr/>
        <a:lstStyle/>
        <a:p>
          <a:endParaRPr lang="en-US"/>
        </a:p>
      </dgm:t>
    </dgm:pt>
    <dgm:pt modelId="{B7F44252-F66D-B54B-AE01-9C42CF472E10}">
      <dgm:prSet phldrT="[Text]"/>
      <dgm:spPr/>
      <dgm:t>
        <a:bodyPr/>
        <a:lstStyle/>
        <a:p>
          <a:r>
            <a:rPr lang="en-US" dirty="0" err="1"/>
            <a:t>Soutien</a:t>
          </a:r>
          <a:r>
            <a:rPr lang="en-US" dirty="0"/>
            <a:t> </a:t>
          </a:r>
          <a:r>
            <a:rPr lang="en-US" dirty="0" err="1">
              <a:latin typeface="Century Gothic" panose="020B0502020202020204"/>
            </a:rPr>
            <a:t>individuel</a:t>
          </a:r>
          <a:r>
            <a:rPr lang="en-US" dirty="0"/>
            <a:t> </a:t>
          </a:r>
          <a:r>
            <a:rPr lang="en-US" dirty="0" err="1"/>
            <a:t>d’une</a:t>
          </a:r>
          <a:r>
            <a:rPr lang="en-US" dirty="0"/>
            <a:t> APPR</a:t>
          </a:r>
        </a:p>
      </dgm:t>
    </dgm:pt>
    <dgm:pt modelId="{23E17291-8A8F-AC4A-AAB1-799F693AF519}" type="parTrans" cxnId="{44FA1391-B00D-A845-BF8E-CA9C423B8EE6}">
      <dgm:prSet/>
      <dgm:spPr/>
      <dgm:t>
        <a:bodyPr/>
        <a:lstStyle/>
        <a:p>
          <a:endParaRPr lang="en-US"/>
        </a:p>
      </dgm:t>
    </dgm:pt>
    <dgm:pt modelId="{9EBB70F2-DEA6-6747-9B08-6625DDA5AAE4}" type="sibTrans" cxnId="{44FA1391-B00D-A845-BF8E-CA9C423B8EE6}">
      <dgm:prSet/>
      <dgm:spPr/>
      <dgm:t>
        <a:bodyPr/>
        <a:lstStyle/>
        <a:p>
          <a:endParaRPr lang="en-US"/>
        </a:p>
      </dgm:t>
    </dgm:pt>
    <dgm:pt modelId="{F4EAB4FA-542F-F542-B00E-BFFC1C4FDA74}" type="pres">
      <dgm:prSet presAssocID="{E20EB510-CFF9-664B-A0AF-BE0234F5B5BE}" presName="hierChild1" presStyleCnt="0">
        <dgm:presLayoutVars>
          <dgm:chPref val="1"/>
          <dgm:dir/>
          <dgm:animOne val="branch"/>
          <dgm:animLvl val="lvl"/>
          <dgm:resizeHandles/>
        </dgm:presLayoutVars>
      </dgm:prSet>
      <dgm:spPr/>
      <dgm:t>
        <a:bodyPr/>
        <a:lstStyle/>
        <a:p>
          <a:endParaRPr lang="fr-FR"/>
        </a:p>
      </dgm:t>
    </dgm:pt>
    <dgm:pt modelId="{63870A51-4A4C-4140-A6B9-B4B0A598A95A}" type="pres">
      <dgm:prSet presAssocID="{62754F98-CCA1-A24A-B2C0-F62ABDF19358}" presName="hierRoot1" presStyleCnt="0"/>
      <dgm:spPr/>
    </dgm:pt>
    <dgm:pt modelId="{98C78540-B743-2A4E-B6EF-AA04E14C3C8F}" type="pres">
      <dgm:prSet presAssocID="{62754F98-CCA1-A24A-B2C0-F62ABDF19358}" presName="composite" presStyleCnt="0"/>
      <dgm:spPr/>
    </dgm:pt>
    <dgm:pt modelId="{53143D4D-2019-4145-B22C-1293BBEC0E19}" type="pres">
      <dgm:prSet presAssocID="{62754F98-CCA1-A24A-B2C0-F62ABDF19358}" presName="background" presStyleLbl="node0" presStyleIdx="0" presStyleCnt="3"/>
      <dgm:spPr/>
    </dgm:pt>
    <dgm:pt modelId="{B37FD8C9-8962-1D42-9A23-170E27360E5C}" type="pres">
      <dgm:prSet presAssocID="{62754F98-CCA1-A24A-B2C0-F62ABDF19358}" presName="text" presStyleLbl="fgAcc0" presStyleIdx="0" presStyleCnt="3">
        <dgm:presLayoutVars>
          <dgm:chPref val="3"/>
        </dgm:presLayoutVars>
      </dgm:prSet>
      <dgm:spPr/>
      <dgm:t>
        <a:bodyPr/>
        <a:lstStyle/>
        <a:p>
          <a:endParaRPr lang="fr-FR"/>
        </a:p>
      </dgm:t>
    </dgm:pt>
    <dgm:pt modelId="{2CC4C79C-7EC0-0E46-9DBC-E2A774035FF3}" type="pres">
      <dgm:prSet presAssocID="{62754F98-CCA1-A24A-B2C0-F62ABDF19358}" presName="hierChild2" presStyleCnt="0"/>
      <dgm:spPr/>
    </dgm:pt>
    <dgm:pt modelId="{C1946002-6C3E-E24D-A838-8042C78FB1E8}" type="pres">
      <dgm:prSet presAssocID="{7A3205EF-ECDC-2940-8E45-73748590FC4B}" presName="hierRoot1" presStyleCnt="0"/>
      <dgm:spPr/>
    </dgm:pt>
    <dgm:pt modelId="{CA1A2B97-104C-3941-B078-8F8C486204AA}" type="pres">
      <dgm:prSet presAssocID="{7A3205EF-ECDC-2940-8E45-73748590FC4B}" presName="composite" presStyleCnt="0"/>
      <dgm:spPr/>
    </dgm:pt>
    <dgm:pt modelId="{F188C6A8-0974-844D-B0F4-B72B68CC7123}" type="pres">
      <dgm:prSet presAssocID="{7A3205EF-ECDC-2940-8E45-73748590FC4B}" presName="background" presStyleLbl="node0" presStyleIdx="1" presStyleCnt="3"/>
      <dgm:spPr/>
    </dgm:pt>
    <dgm:pt modelId="{9F66B0A5-12DC-564B-B599-17AB6AB51B6C}" type="pres">
      <dgm:prSet presAssocID="{7A3205EF-ECDC-2940-8E45-73748590FC4B}" presName="text" presStyleLbl="fgAcc0" presStyleIdx="1" presStyleCnt="3">
        <dgm:presLayoutVars>
          <dgm:chPref val="3"/>
        </dgm:presLayoutVars>
      </dgm:prSet>
      <dgm:spPr/>
      <dgm:t>
        <a:bodyPr/>
        <a:lstStyle/>
        <a:p>
          <a:endParaRPr lang="fr-FR"/>
        </a:p>
      </dgm:t>
    </dgm:pt>
    <dgm:pt modelId="{07B40824-A845-BC49-92F4-3419CC33BBB0}" type="pres">
      <dgm:prSet presAssocID="{7A3205EF-ECDC-2940-8E45-73748590FC4B}" presName="hierChild2" presStyleCnt="0"/>
      <dgm:spPr/>
    </dgm:pt>
    <dgm:pt modelId="{08C1E49F-B4DD-024D-A333-CF7AF89C8EF9}" type="pres">
      <dgm:prSet presAssocID="{B7F44252-F66D-B54B-AE01-9C42CF472E10}" presName="hierRoot1" presStyleCnt="0"/>
      <dgm:spPr/>
    </dgm:pt>
    <dgm:pt modelId="{6B2D02E7-4789-0C49-B0F2-6A5717B64658}" type="pres">
      <dgm:prSet presAssocID="{B7F44252-F66D-B54B-AE01-9C42CF472E10}" presName="composite" presStyleCnt="0"/>
      <dgm:spPr/>
    </dgm:pt>
    <dgm:pt modelId="{84629096-38A8-C84E-A222-1CCC21D720BE}" type="pres">
      <dgm:prSet presAssocID="{B7F44252-F66D-B54B-AE01-9C42CF472E10}" presName="background" presStyleLbl="node0" presStyleIdx="2" presStyleCnt="3"/>
      <dgm:spPr/>
    </dgm:pt>
    <dgm:pt modelId="{DFEA094D-F5A7-B24F-B656-B930F76CDF33}" type="pres">
      <dgm:prSet presAssocID="{B7F44252-F66D-B54B-AE01-9C42CF472E10}" presName="text" presStyleLbl="fgAcc0" presStyleIdx="2" presStyleCnt="3">
        <dgm:presLayoutVars>
          <dgm:chPref val="3"/>
        </dgm:presLayoutVars>
      </dgm:prSet>
      <dgm:spPr/>
      <dgm:t>
        <a:bodyPr/>
        <a:lstStyle/>
        <a:p>
          <a:endParaRPr lang="fr-FR"/>
        </a:p>
      </dgm:t>
    </dgm:pt>
    <dgm:pt modelId="{B3AA08B4-AF59-EC4B-999E-687736AF20F4}" type="pres">
      <dgm:prSet presAssocID="{B7F44252-F66D-B54B-AE01-9C42CF472E10}" presName="hierChild2" presStyleCnt="0"/>
      <dgm:spPr/>
    </dgm:pt>
  </dgm:ptLst>
  <dgm:cxnLst>
    <dgm:cxn modelId="{63531B82-CA03-354A-93B3-3B4879788F9D}" type="presOf" srcId="{E20EB510-CFF9-664B-A0AF-BE0234F5B5BE}" destId="{F4EAB4FA-542F-F542-B00E-BFFC1C4FDA74}" srcOrd="0" destOrd="0" presId="urn:microsoft.com/office/officeart/2005/8/layout/hierarchy1"/>
    <dgm:cxn modelId="{44FA1391-B00D-A845-BF8E-CA9C423B8EE6}" srcId="{E20EB510-CFF9-664B-A0AF-BE0234F5B5BE}" destId="{B7F44252-F66D-B54B-AE01-9C42CF472E10}" srcOrd="2" destOrd="0" parTransId="{23E17291-8A8F-AC4A-AAB1-799F693AF519}" sibTransId="{9EBB70F2-DEA6-6747-9B08-6625DDA5AAE4}"/>
    <dgm:cxn modelId="{58E421FA-1185-7F4D-86FB-FBDC89B0C63C}" type="presOf" srcId="{62754F98-CCA1-A24A-B2C0-F62ABDF19358}" destId="{B37FD8C9-8962-1D42-9A23-170E27360E5C}" srcOrd="0" destOrd="0" presId="urn:microsoft.com/office/officeart/2005/8/layout/hierarchy1"/>
    <dgm:cxn modelId="{2DFADF23-ACDF-4A48-A492-EF1551CDF9B5}" srcId="{E20EB510-CFF9-664B-A0AF-BE0234F5B5BE}" destId="{62754F98-CCA1-A24A-B2C0-F62ABDF19358}" srcOrd="0" destOrd="0" parTransId="{42B1C0FF-8191-B94F-9B5D-30961AD29611}" sibTransId="{9DE4FA9D-8EE3-2F41-92F0-3394CB2BAB9E}"/>
    <dgm:cxn modelId="{42151FE4-E1F5-EA48-B5B7-CF00D0E0D6C7}" srcId="{E20EB510-CFF9-664B-A0AF-BE0234F5B5BE}" destId="{7A3205EF-ECDC-2940-8E45-73748590FC4B}" srcOrd="1" destOrd="0" parTransId="{266D87E3-7979-9849-B627-3050F89ED71E}" sibTransId="{FFB44F12-CCCF-A447-BAB6-CB36EC834965}"/>
    <dgm:cxn modelId="{96422632-16E4-054B-9A61-3F962C30E484}" type="presOf" srcId="{7A3205EF-ECDC-2940-8E45-73748590FC4B}" destId="{9F66B0A5-12DC-564B-B599-17AB6AB51B6C}" srcOrd="0" destOrd="0" presId="urn:microsoft.com/office/officeart/2005/8/layout/hierarchy1"/>
    <dgm:cxn modelId="{DCA1CD89-93E9-5B43-A0A3-5D3499B873DA}" type="presOf" srcId="{B7F44252-F66D-B54B-AE01-9C42CF472E10}" destId="{DFEA094D-F5A7-B24F-B656-B930F76CDF33}" srcOrd="0" destOrd="0" presId="urn:microsoft.com/office/officeart/2005/8/layout/hierarchy1"/>
    <dgm:cxn modelId="{667A7A57-7A86-F549-9611-9C335E833151}" type="presParOf" srcId="{F4EAB4FA-542F-F542-B00E-BFFC1C4FDA74}" destId="{63870A51-4A4C-4140-A6B9-B4B0A598A95A}" srcOrd="0" destOrd="0" presId="urn:microsoft.com/office/officeart/2005/8/layout/hierarchy1"/>
    <dgm:cxn modelId="{D10D801C-0D13-A246-AE98-00966843D4C4}" type="presParOf" srcId="{63870A51-4A4C-4140-A6B9-B4B0A598A95A}" destId="{98C78540-B743-2A4E-B6EF-AA04E14C3C8F}" srcOrd="0" destOrd="0" presId="urn:microsoft.com/office/officeart/2005/8/layout/hierarchy1"/>
    <dgm:cxn modelId="{2D793E3A-3D75-BF41-B2B9-FB960D10BE8F}" type="presParOf" srcId="{98C78540-B743-2A4E-B6EF-AA04E14C3C8F}" destId="{53143D4D-2019-4145-B22C-1293BBEC0E19}" srcOrd="0" destOrd="0" presId="urn:microsoft.com/office/officeart/2005/8/layout/hierarchy1"/>
    <dgm:cxn modelId="{1572778B-D5B4-B24B-A33C-CD8E2C33DEC5}" type="presParOf" srcId="{98C78540-B743-2A4E-B6EF-AA04E14C3C8F}" destId="{B37FD8C9-8962-1D42-9A23-170E27360E5C}" srcOrd="1" destOrd="0" presId="urn:microsoft.com/office/officeart/2005/8/layout/hierarchy1"/>
    <dgm:cxn modelId="{4AADF53D-7F0B-474D-82C7-E44466C70018}" type="presParOf" srcId="{63870A51-4A4C-4140-A6B9-B4B0A598A95A}" destId="{2CC4C79C-7EC0-0E46-9DBC-E2A774035FF3}" srcOrd="1" destOrd="0" presId="urn:microsoft.com/office/officeart/2005/8/layout/hierarchy1"/>
    <dgm:cxn modelId="{67187BC0-6F44-984B-9522-B070F3536FFD}" type="presParOf" srcId="{F4EAB4FA-542F-F542-B00E-BFFC1C4FDA74}" destId="{C1946002-6C3E-E24D-A838-8042C78FB1E8}" srcOrd="1" destOrd="0" presId="urn:microsoft.com/office/officeart/2005/8/layout/hierarchy1"/>
    <dgm:cxn modelId="{DF92AA42-7A20-194A-9EA6-F5D177E2F3DD}" type="presParOf" srcId="{C1946002-6C3E-E24D-A838-8042C78FB1E8}" destId="{CA1A2B97-104C-3941-B078-8F8C486204AA}" srcOrd="0" destOrd="0" presId="urn:microsoft.com/office/officeart/2005/8/layout/hierarchy1"/>
    <dgm:cxn modelId="{84BA1B4F-5C80-2240-BE80-FA01F270B511}" type="presParOf" srcId="{CA1A2B97-104C-3941-B078-8F8C486204AA}" destId="{F188C6A8-0974-844D-B0F4-B72B68CC7123}" srcOrd="0" destOrd="0" presId="urn:microsoft.com/office/officeart/2005/8/layout/hierarchy1"/>
    <dgm:cxn modelId="{B45AB17B-BA44-B348-89D9-C320832413CA}" type="presParOf" srcId="{CA1A2B97-104C-3941-B078-8F8C486204AA}" destId="{9F66B0A5-12DC-564B-B599-17AB6AB51B6C}" srcOrd="1" destOrd="0" presId="urn:microsoft.com/office/officeart/2005/8/layout/hierarchy1"/>
    <dgm:cxn modelId="{B08F053E-5774-544A-9690-D0A803858841}" type="presParOf" srcId="{C1946002-6C3E-E24D-A838-8042C78FB1E8}" destId="{07B40824-A845-BC49-92F4-3419CC33BBB0}" srcOrd="1" destOrd="0" presId="urn:microsoft.com/office/officeart/2005/8/layout/hierarchy1"/>
    <dgm:cxn modelId="{E4ED1BC2-99A7-8D4D-B2EC-406546A74030}" type="presParOf" srcId="{F4EAB4FA-542F-F542-B00E-BFFC1C4FDA74}" destId="{08C1E49F-B4DD-024D-A333-CF7AF89C8EF9}" srcOrd="2" destOrd="0" presId="urn:microsoft.com/office/officeart/2005/8/layout/hierarchy1"/>
    <dgm:cxn modelId="{3B76DD6A-71FA-7847-80C0-C4D0A4F06292}" type="presParOf" srcId="{08C1E49F-B4DD-024D-A333-CF7AF89C8EF9}" destId="{6B2D02E7-4789-0C49-B0F2-6A5717B64658}" srcOrd="0" destOrd="0" presId="urn:microsoft.com/office/officeart/2005/8/layout/hierarchy1"/>
    <dgm:cxn modelId="{E2AEC88C-B89F-FB4F-BF55-042635786370}" type="presParOf" srcId="{6B2D02E7-4789-0C49-B0F2-6A5717B64658}" destId="{84629096-38A8-C84E-A222-1CCC21D720BE}" srcOrd="0" destOrd="0" presId="urn:microsoft.com/office/officeart/2005/8/layout/hierarchy1"/>
    <dgm:cxn modelId="{84F75EF0-C7B6-2845-91C6-D8AEB2799C6A}" type="presParOf" srcId="{6B2D02E7-4789-0C49-B0F2-6A5717B64658}" destId="{DFEA094D-F5A7-B24F-B656-B930F76CDF33}" srcOrd="1" destOrd="0" presId="urn:microsoft.com/office/officeart/2005/8/layout/hierarchy1"/>
    <dgm:cxn modelId="{91759FA7-F036-CB47-A83D-78E629D59153}" type="presParOf" srcId="{08C1E49F-B4DD-024D-A333-CF7AF89C8EF9}" destId="{B3AA08B4-AF59-EC4B-999E-687736AF20F4}" srcOrd="1" destOrd="0" presId="urn:microsoft.com/office/officeart/2005/8/layout/hierarchy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764A6B-2267-47B5-808A-BA02F658454F}">
      <dsp:nvSpPr>
        <dsp:cNvPr id="0" name=""/>
        <dsp:cNvSpPr/>
      </dsp:nvSpPr>
      <dsp:spPr>
        <a:xfrm>
          <a:off x="0" y="288"/>
          <a:ext cx="8825659"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EE3643-6DB1-47E2-BF5E-F9C89C8DADD9}">
      <dsp:nvSpPr>
        <dsp:cNvPr id="0" name=""/>
        <dsp:cNvSpPr/>
      </dsp:nvSpPr>
      <dsp:spPr>
        <a:xfrm>
          <a:off x="0" y="288"/>
          <a:ext cx="8825659" cy="471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fr-CA" sz="2100" b="0" kern="1200" dirty="0"/>
            <a:t>1. Pourquoi innover?</a:t>
          </a:r>
          <a:endParaRPr lang="en-US" sz="2100" b="0" kern="1200" dirty="0"/>
        </a:p>
      </dsp:txBody>
      <dsp:txXfrm>
        <a:off x="0" y="288"/>
        <a:ext cx="8825659" cy="471970"/>
      </dsp:txXfrm>
    </dsp:sp>
    <dsp:sp modelId="{35C651FC-A033-4991-BAF0-0F44C6289D36}">
      <dsp:nvSpPr>
        <dsp:cNvPr id="0" name=""/>
        <dsp:cNvSpPr/>
      </dsp:nvSpPr>
      <dsp:spPr>
        <a:xfrm>
          <a:off x="0" y="472258"/>
          <a:ext cx="8825659"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0073C8-3278-4D9B-A8FF-F9179DA1C040}">
      <dsp:nvSpPr>
        <dsp:cNvPr id="0" name=""/>
        <dsp:cNvSpPr/>
      </dsp:nvSpPr>
      <dsp:spPr>
        <a:xfrm>
          <a:off x="0" y="472258"/>
          <a:ext cx="8825659" cy="471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fr-CA" sz="2100" b="0" kern="1200" dirty="0"/>
            <a:t>2. C'est quoi, innover? </a:t>
          </a:r>
          <a:endParaRPr lang="en-US" sz="2100" b="0" kern="1200" dirty="0"/>
        </a:p>
      </dsp:txBody>
      <dsp:txXfrm>
        <a:off x="0" y="472258"/>
        <a:ext cx="8825659" cy="471970"/>
      </dsp:txXfrm>
    </dsp:sp>
    <dsp:sp modelId="{45D77F8E-6C3B-4436-B670-FE24A99FC5EE}">
      <dsp:nvSpPr>
        <dsp:cNvPr id="0" name=""/>
        <dsp:cNvSpPr/>
      </dsp:nvSpPr>
      <dsp:spPr>
        <a:xfrm>
          <a:off x="0" y="944228"/>
          <a:ext cx="8825659"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FC32FC-52BD-42AB-8162-98FDAF095876}">
      <dsp:nvSpPr>
        <dsp:cNvPr id="0" name=""/>
        <dsp:cNvSpPr/>
      </dsp:nvSpPr>
      <dsp:spPr>
        <a:xfrm>
          <a:off x="0" y="944228"/>
          <a:ext cx="8825659" cy="471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fr-CA" sz="2100" b="0" kern="1200" dirty="0"/>
            <a:t>3. Comment innover? </a:t>
          </a:r>
          <a:endParaRPr lang="en-US" sz="2100" b="0" kern="1200" dirty="0"/>
        </a:p>
      </dsp:txBody>
      <dsp:txXfrm>
        <a:off x="0" y="944228"/>
        <a:ext cx="8825659" cy="471970"/>
      </dsp:txXfrm>
    </dsp:sp>
    <dsp:sp modelId="{C2BB1167-FB5D-4C10-8C10-03AC3C2ADBC1}">
      <dsp:nvSpPr>
        <dsp:cNvPr id="0" name=""/>
        <dsp:cNvSpPr/>
      </dsp:nvSpPr>
      <dsp:spPr>
        <a:xfrm>
          <a:off x="0" y="1416199"/>
          <a:ext cx="8825659"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1929D1-FCBB-4637-8C0E-9E9DB90DFAF9}">
      <dsp:nvSpPr>
        <dsp:cNvPr id="0" name=""/>
        <dsp:cNvSpPr/>
      </dsp:nvSpPr>
      <dsp:spPr>
        <a:xfrm>
          <a:off x="0" y="1416199"/>
          <a:ext cx="8825659" cy="471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fr-CA" sz="2100" b="0" kern="1200" dirty="0"/>
            <a:t>4. Demander du soutien</a:t>
          </a:r>
          <a:endParaRPr lang="en-US" sz="2100" b="0" kern="1200" dirty="0"/>
        </a:p>
      </dsp:txBody>
      <dsp:txXfrm>
        <a:off x="0" y="1416199"/>
        <a:ext cx="8825659" cy="471970"/>
      </dsp:txXfrm>
    </dsp:sp>
    <dsp:sp modelId="{2728D196-7D48-46C5-B0CE-9331A69F955B}">
      <dsp:nvSpPr>
        <dsp:cNvPr id="0" name=""/>
        <dsp:cNvSpPr/>
      </dsp:nvSpPr>
      <dsp:spPr>
        <a:xfrm>
          <a:off x="0" y="1888169"/>
          <a:ext cx="8825659" cy="0"/>
        </a:xfrm>
        <a:prstGeom prst="line">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D63D70-44AC-462C-AA31-4F7061689284}">
      <dsp:nvSpPr>
        <dsp:cNvPr id="0" name=""/>
        <dsp:cNvSpPr/>
      </dsp:nvSpPr>
      <dsp:spPr>
        <a:xfrm>
          <a:off x="0" y="1888169"/>
          <a:ext cx="8825659" cy="471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fr-CA" sz="2100" b="0" kern="1200" dirty="0"/>
            <a:t>5. À retenir</a:t>
          </a:r>
          <a:endParaRPr lang="en-US" sz="2100" b="0" kern="1200" dirty="0"/>
        </a:p>
      </dsp:txBody>
      <dsp:txXfrm>
        <a:off x="0" y="1888169"/>
        <a:ext cx="8825659" cy="4719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20DCF6-67CB-4798-839D-BAE02AC69D0B}">
      <dsp:nvSpPr>
        <dsp:cNvPr id="0" name=""/>
        <dsp:cNvSpPr/>
      </dsp:nvSpPr>
      <dsp:spPr>
        <a:xfrm>
          <a:off x="0" y="417"/>
          <a:ext cx="8946541" cy="97771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F9683D-DA6F-45AA-9F44-D00FBFE9DD3C}">
      <dsp:nvSpPr>
        <dsp:cNvPr id="0" name=""/>
        <dsp:cNvSpPr/>
      </dsp:nvSpPr>
      <dsp:spPr>
        <a:xfrm>
          <a:off x="295759" y="220404"/>
          <a:ext cx="537744" cy="53774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A04EF67-81D9-4C58-917E-16C9658454F4}">
      <dsp:nvSpPr>
        <dsp:cNvPr id="0" name=""/>
        <dsp:cNvSpPr/>
      </dsp:nvSpPr>
      <dsp:spPr>
        <a:xfrm>
          <a:off x="1129264" y="417"/>
          <a:ext cx="7817276" cy="977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475" tIns="103475" rIns="103475" bIns="103475" numCol="1" spcCol="1270" anchor="ctr" anchorCtr="0">
          <a:noAutofit/>
        </a:bodyPr>
        <a:lstStyle/>
        <a:p>
          <a:pPr lvl="0" algn="l" defTabSz="1111250" rtl="0">
            <a:lnSpc>
              <a:spcPct val="100000"/>
            </a:lnSpc>
            <a:spcBef>
              <a:spcPct val="0"/>
            </a:spcBef>
            <a:spcAft>
              <a:spcPct val="35000"/>
            </a:spcAft>
          </a:pPr>
          <a:r>
            <a:rPr lang="fr-CA" sz="2500" kern="1200">
              <a:solidFill>
                <a:schemeClr val="bg2"/>
              </a:solidFill>
            </a:rPr>
            <a:t>Pour s'adapter</a:t>
          </a:r>
          <a:endParaRPr lang="en-US" sz="2500" kern="1200" dirty="0">
            <a:solidFill>
              <a:schemeClr val="bg2"/>
            </a:solidFill>
          </a:endParaRPr>
        </a:p>
      </dsp:txBody>
      <dsp:txXfrm>
        <a:off x="1129264" y="417"/>
        <a:ext cx="7817276" cy="977718"/>
      </dsp:txXfrm>
    </dsp:sp>
    <dsp:sp modelId="{B64206A0-4574-4663-9CD9-D0B7185B5D6B}">
      <dsp:nvSpPr>
        <dsp:cNvPr id="0" name=""/>
        <dsp:cNvSpPr/>
      </dsp:nvSpPr>
      <dsp:spPr>
        <a:xfrm>
          <a:off x="0" y="1222565"/>
          <a:ext cx="8946541" cy="97771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4ECF79-F6CE-4517-9BB7-F6E338D8658F}">
      <dsp:nvSpPr>
        <dsp:cNvPr id="0" name=""/>
        <dsp:cNvSpPr/>
      </dsp:nvSpPr>
      <dsp:spPr>
        <a:xfrm>
          <a:off x="295759" y="1442552"/>
          <a:ext cx="537744" cy="53774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BA0248-646B-4209-90C0-D0E9159BEFF0}">
      <dsp:nvSpPr>
        <dsp:cNvPr id="0" name=""/>
        <dsp:cNvSpPr/>
      </dsp:nvSpPr>
      <dsp:spPr>
        <a:xfrm>
          <a:off x="1129264" y="1222565"/>
          <a:ext cx="7817276" cy="977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475" tIns="103475" rIns="103475" bIns="103475" numCol="1" spcCol="1270" anchor="ctr" anchorCtr="0">
          <a:noAutofit/>
        </a:bodyPr>
        <a:lstStyle/>
        <a:p>
          <a:pPr lvl="0" algn="l" defTabSz="1111250">
            <a:lnSpc>
              <a:spcPct val="100000"/>
            </a:lnSpc>
            <a:spcBef>
              <a:spcPct val="0"/>
            </a:spcBef>
            <a:spcAft>
              <a:spcPct val="35000"/>
            </a:spcAft>
          </a:pPr>
          <a:r>
            <a:rPr lang="fr-CA" sz="2500" kern="1200">
              <a:solidFill>
                <a:schemeClr val="bg2"/>
              </a:solidFill>
            </a:rPr>
            <a:t>Offrir des soins et services pertinents</a:t>
          </a:r>
          <a:endParaRPr lang="en-US" sz="2500" kern="1200" dirty="0">
            <a:solidFill>
              <a:schemeClr val="bg2"/>
            </a:solidFill>
          </a:endParaRPr>
        </a:p>
      </dsp:txBody>
      <dsp:txXfrm>
        <a:off x="1129264" y="1222565"/>
        <a:ext cx="7817276" cy="977718"/>
      </dsp:txXfrm>
    </dsp:sp>
    <dsp:sp modelId="{4782A1E3-E408-4E9D-BC18-4E4E5F0391E4}">
      <dsp:nvSpPr>
        <dsp:cNvPr id="0" name=""/>
        <dsp:cNvSpPr/>
      </dsp:nvSpPr>
      <dsp:spPr>
        <a:xfrm>
          <a:off x="0" y="2444713"/>
          <a:ext cx="8946541" cy="97771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B0F3C0-B369-4011-837B-AC95B0D6D562}">
      <dsp:nvSpPr>
        <dsp:cNvPr id="0" name=""/>
        <dsp:cNvSpPr/>
      </dsp:nvSpPr>
      <dsp:spPr>
        <a:xfrm>
          <a:off x="295759" y="2664699"/>
          <a:ext cx="537744" cy="53774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5EE95B-3B7B-4695-BB7A-F3A59233EC1A}">
      <dsp:nvSpPr>
        <dsp:cNvPr id="0" name=""/>
        <dsp:cNvSpPr/>
      </dsp:nvSpPr>
      <dsp:spPr>
        <a:xfrm>
          <a:off x="1129264" y="2444713"/>
          <a:ext cx="7817276" cy="977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475" tIns="103475" rIns="103475" bIns="103475" numCol="1" spcCol="1270" anchor="ctr" anchorCtr="0">
          <a:noAutofit/>
        </a:bodyPr>
        <a:lstStyle/>
        <a:p>
          <a:pPr lvl="0" algn="l" defTabSz="1111250">
            <a:lnSpc>
              <a:spcPct val="100000"/>
            </a:lnSpc>
            <a:spcBef>
              <a:spcPct val="0"/>
            </a:spcBef>
            <a:spcAft>
              <a:spcPct val="35000"/>
            </a:spcAft>
          </a:pPr>
          <a:r>
            <a:rPr lang="fr-CA" sz="2500" kern="1200">
              <a:solidFill>
                <a:schemeClr val="bg2"/>
              </a:solidFill>
            </a:rPr>
            <a:t>Et avoir plus d'impact</a:t>
          </a:r>
          <a:endParaRPr lang="en-US" sz="2500" kern="1200" dirty="0">
            <a:solidFill>
              <a:schemeClr val="bg2"/>
            </a:solidFill>
          </a:endParaRPr>
        </a:p>
      </dsp:txBody>
      <dsp:txXfrm>
        <a:off x="1129264" y="2444713"/>
        <a:ext cx="7817276" cy="9777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D838F2-1B3D-4EBA-BE37-461724FFCA2C}">
      <dsp:nvSpPr>
        <dsp:cNvPr id="0" name=""/>
        <dsp:cNvSpPr/>
      </dsp:nvSpPr>
      <dsp:spPr>
        <a:xfrm>
          <a:off x="702434" y="59638"/>
          <a:ext cx="1955812" cy="1955812"/>
        </a:xfrm>
        <a:prstGeom prst="ellipse">
          <a:avLst/>
        </a:prstGeom>
        <a:solidFill>
          <a:schemeClr val="accent1">
            <a:tint val="40000"/>
            <a:hueOff val="0"/>
            <a:satOff val="0"/>
            <a:lumOff val="0"/>
            <a:alphaOff val="0"/>
          </a:schemeClr>
        </a:solidFill>
        <a:ln>
          <a:noFill/>
        </a:ln>
        <a:effectLst>
          <a:outerShdw blurRad="38100" dist="25400" dir="5400000" rotWithShape="0">
            <a:srgbClr val="000000">
              <a:alpha val="45000"/>
            </a:srgbClr>
          </a:outerShdw>
        </a:effectLst>
      </dsp:spPr>
      <dsp:style>
        <a:lnRef idx="0">
          <a:scrgbClr r="0" g="0" b="0"/>
        </a:lnRef>
        <a:fillRef idx="1">
          <a:scrgbClr r="0" g="0" b="0"/>
        </a:fillRef>
        <a:effectRef idx="2">
          <a:scrgbClr r="0" g="0" b="0"/>
        </a:effectRef>
        <a:fontRef idx="minor"/>
      </dsp:style>
    </dsp:sp>
    <dsp:sp modelId="{A667AF03-E945-4B11-8A49-72F1E9AECC0D}">
      <dsp:nvSpPr>
        <dsp:cNvPr id="0" name=""/>
        <dsp:cNvSpPr/>
      </dsp:nvSpPr>
      <dsp:spPr>
        <a:xfrm>
          <a:off x="1119247" y="476450"/>
          <a:ext cx="1122187" cy="11221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CDA60D98-B436-40C1-B594-AD01184205B9}">
      <dsp:nvSpPr>
        <dsp:cNvPr id="0" name=""/>
        <dsp:cNvSpPr/>
      </dsp:nvSpPr>
      <dsp:spPr>
        <a:xfrm>
          <a:off x="77216" y="2624638"/>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22350">
            <a:lnSpc>
              <a:spcPct val="100000"/>
            </a:lnSpc>
            <a:spcBef>
              <a:spcPct val="0"/>
            </a:spcBef>
            <a:spcAft>
              <a:spcPct val="35000"/>
            </a:spcAft>
            <a:defRPr cap="all"/>
          </a:pPr>
          <a:r>
            <a:rPr lang="fr-CA" sz="2300" b="0" i="0" kern="1200" dirty="0"/>
            <a:t>Innovation en tant que résultat</a:t>
          </a:r>
          <a:endParaRPr lang="en-US" sz="2300" kern="1200" dirty="0"/>
        </a:p>
      </dsp:txBody>
      <dsp:txXfrm>
        <a:off x="77216" y="2624638"/>
        <a:ext cx="3206250" cy="720000"/>
      </dsp:txXfrm>
    </dsp:sp>
    <dsp:sp modelId="{2755C918-A715-4E81-AFB1-B256778DD59B}">
      <dsp:nvSpPr>
        <dsp:cNvPr id="0" name=""/>
        <dsp:cNvSpPr/>
      </dsp:nvSpPr>
      <dsp:spPr>
        <a:xfrm>
          <a:off x="4469778" y="59638"/>
          <a:ext cx="1955812" cy="1955812"/>
        </a:xfrm>
        <a:prstGeom prst="ellipse">
          <a:avLst/>
        </a:prstGeom>
        <a:solidFill>
          <a:schemeClr val="accent1">
            <a:tint val="40000"/>
            <a:hueOff val="0"/>
            <a:satOff val="0"/>
            <a:lumOff val="0"/>
            <a:alphaOff val="0"/>
          </a:schemeClr>
        </a:solidFill>
        <a:ln>
          <a:noFill/>
        </a:ln>
        <a:effectLst>
          <a:outerShdw blurRad="38100" dist="25400" dir="5400000" rotWithShape="0">
            <a:srgbClr val="000000">
              <a:alpha val="45000"/>
            </a:srgbClr>
          </a:outerShdw>
        </a:effectLst>
      </dsp:spPr>
      <dsp:style>
        <a:lnRef idx="0">
          <a:scrgbClr r="0" g="0" b="0"/>
        </a:lnRef>
        <a:fillRef idx="1">
          <a:scrgbClr r="0" g="0" b="0"/>
        </a:fillRef>
        <a:effectRef idx="2">
          <a:scrgbClr r="0" g="0" b="0"/>
        </a:effectRef>
        <a:fontRef idx="minor"/>
      </dsp:style>
    </dsp:sp>
    <dsp:sp modelId="{CC0C5F1D-B6C6-4AD4-8143-128F794A88C4}">
      <dsp:nvSpPr>
        <dsp:cNvPr id="0" name=""/>
        <dsp:cNvSpPr/>
      </dsp:nvSpPr>
      <dsp:spPr>
        <a:xfrm>
          <a:off x="4886591" y="476450"/>
          <a:ext cx="1122187" cy="11221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CC9C79CB-6DD1-4A08-9AE1-BE76255B28CC}">
      <dsp:nvSpPr>
        <dsp:cNvPr id="0" name=""/>
        <dsp:cNvSpPr/>
      </dsp:nvSpPr>
      <dsp:spPr>
        <a:xfrm>
          <a:off x="3844559" y="2624638"/>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22350">
            <a:lnSpc>
              <a:spcPct val="100000"/>
            </a:lnSpc>
            <a:spcBef>
              <a:spcPct val="0"/>
            </a:spcBef>
            <a:spcAft>
              <a:spcPct val="35000"/>
            </a:spcAft>
            <a:defRPr cap="all"/>
          </a:pPr>
          <a:r>
            <a:rPr lang="fr-CA" sz="2300" b="0" i="0" kern="1200"/>
            <a:t>Innovation en tant que processus</a:t>
          </a:r>
          <a:endParaRPr lang="en-US" sz="2300" kern="1200"/>
        </a:p>
      </dsp:txBody>
      <dsp:txXfrm>
        <a:off x="3844559" y="2624638"/>
        <a:ext cx="3206250" cy="720000"/>
      </dsp:txXfrm>
    </dsp:sp>
    <dsp:sp modelId="{76BDE342-B5C1-4AF8-9AB4-A38A9AFB733F}">
      <dsp:nvSpPr>
        <dsp:cNvPr id="0" name=""/>
        <dsp:cNvSpPr/>
      </dsp:nvSpPr>
      <dsp:spPr>
        <a:xfrm>
          <a:off x="8237122" y="59638"/>
          <a:ext cx="1955812" cy="1955812"/>
        </a:xfrm>
        <a:prstGeom prst="ellipse">
          <a:avLst/>
        </a:prstGeom>
        <a:solidFill>
          <a:schemeClr val="accent1">
            <a:tint val="40000"/>
            <a:hueOff val="0"/>
            <a:satOff val="0"/>
            <a:lumOff val="0"/>
            <a:alphaOff val="0"/>
          </a:schemeClr>
        </a:solidFill>
        <a:ln>
          <a:noFill/>
        </a:ln>
        <a:effectLst>
          <a:outerShdw blurRad="38100" dist="25400" dir="5400000" rotWithShape="0">
            <a:srgbClr val="000000">
              <a:alpha val="45000"/>
            </a:srgbClr>
          </a:outerShdw>
        </a:effectLst>
      </dsp:spPr>
      <dsp:style>
        <a:lnRef idx="0">
          <a:scrgbClr r="0" g="0" b="0"/>
        </a:lnRef>
        <a:fillRef idx="1">
          <a:scrgbClr r="0" g="0" b="0"/>
        </a:fillRef>
        <a:effectRef idx="2">
          <a:scrgbClr r="0" g="0" b="0"/>
        </a:effectRef>
        <a:fontRef idx="minor"/>
      </dsp:style>
    </dsp:sp>
    <dsp:sp modelId="{CF84CF53-AA99-4919-9EE9-B3486FF9E652}">
      <dsp:nvSpPr>
        <dsp:cNvPr id="0" name=""/>
        <dsp:cNvSpPr/>
      </dsp:nvSpPr>
      <dsp:spPr>
        <a:xfrm>
          <a:off x="8653935" y="476450"/>
          <a:ext cx="1122187" cy="112218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B48377AC-5E0A-44FC-A844-AAAB36E0F069}">
      <dsp:nvSpPr>
        <dsp:cNvPr id="0" name=""/>
        <dsp:cNvSpPr/>
      </dsp:nvSpPr>
      <dsp:spPr>
        <a:xfrm>
          <a:off x="7611903" y="2624638"/>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22350">
            <a:lnSpc>
              <a:spcPct val="100000"/>
            </a:lnSpc>
            <a:spcBef>
              <a:spcPct val="0"/>
            </a:spcBef>
            <a:spcAft>
              <a:spcPct val="35000"/>
            </a:spcAft>
            <a:defRPr cap="all"/>
          </a:pPr>
          <a:r>
            <a:rPr lang="fr-CA" sz="2300" b="0" i="0" kern="1200"/>
            <a:t>Culture d’innovation</a:t>
          </a:r>
          <a:endParaRPr lang="en-US" sz="2300" kern="1200"/>
        </a:p>
      </dsp:txBody>
      <dsp:txXfrm>
        <a:off x="7611903" y="2624638"/>
        <a:ext cx="3206250"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143D4D-2019-4145-B22C-1293BBEC0E19}">
      <dsp:nvSpPr>
        <dsp:cNvPr id="0" name=""/>
        <dsp:cNvSpPr/>
      </dsp:nvSpPr>
      <dsp:spPr>
        <a:xfrm>
          <a:off x="0" y="1082291"/>
          <a:ext cx="2011741" cy="1277456"/>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B37FD8C9-8962-1D42-9A23-170E27360E5C}">
      <dsp:nvSpPr>
        <dsp:cNvPr id="0" name=""/>
        <dsp:cNvSpPr/>
      </dsp:nvSpPr>
      <dsp:spPr>
        <a:xfrm>
          <a:off x="223526" y="1294641"/>
          <a:ext cx="2011741" cy="1277456"/>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a:t>Kit </a:t>
          </a:r>
          <a:r>
            <a:rPr lang="en-US" sz="2000" kern="1200" err="1"/>
            <a:t>d’outils</a:t>
          </a:r>
          <a:r>
            <a:rPr lang="en-US" sz="2000" kern="1200"/>
            <a:t> pour </a:t>
          </a:r>
          <a:r>
            <a:rPr lang="en-US" sz="2000" kern="1200" err="1"/>
            <a:t>l’innovateur</a:t>
          </a:r>
          <a:endParaRPr lang="en-US" sz="2000" kern="1200"/>
        </a:p>
      </dsp:txBody>
      <dsp:txXfrm>
        <a:off x="260941" y="1332056"/>
        <a:ext cx="1936911" cy="1202626"/>
      </dsp:txXfrm>
    </dsp:sp>
    <dsp:sp modelId="{F188C6A8-0974-844D-B0F4-B72B68CC7123}">
      <dsp:nvSpPr>
        <dsp:cNvPr id="0" name=""/>
        <dsp:cNvSpPr/>
      </dsp:nvSpPr>
      <dsp:spPr>
        <a:xfrm>
          <a:off x="2458795" y="1082291"/>
          <a:ext cx="2011741" cy="1277456"/>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9F66B0A5-12DC-564B-B599-17AB6AB51B6C}">
      <dsp:nvSpPr>
        <dsp:cNvPr id="0" name=""/>
        <dsp:cNvSpPr/>
      </dsp:nvSpPr>
      <dsp:spPr>
        <a:xfrm>
          <a:off x="2682322" y="1294641"/>
          <a:ext cx="2011741" cy="1277456"/>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Ateliers Impact + </a:t>
          </a:r>
          <a:r>
            <a:rPr lang="en-US" sz="2000" kern="1200" dirty="0" err="1" smtClean="0"/>
            <a:t>petits</a:t>
          </a:r>
          <a:r>
            <a:rPr lang="en-US" sz="2000" kern="1200" dirty="0" smtClean="0"/>
            <a:t> </a:t>
          </a:r>
          <a:r>
            <a:rPr lang="en-US" sz="2000" kern="1200" dirty="0" err="1"/>
            <a:t>groupes</a:t>
          </a:r>
          <a:endParaRPr lang="en-US" sz="2000" kern="1200" dirty="0"/>
        </a:p>
      </dsp:txBody>
      <dsp:txXfrm>
        <a:off x="2719737" y="1332056"/>
        <a:ext cx="1936911" cy="1202626"/>
      </dsp:txXfrm>
    </dsp:sp>
    <dsp:sp modelId="{84629096-38A8-C84E-A222-1CCC21D720BE}">
      <dsp:nvSpPr>
        <dsp:cNvPr id="0" name=""/>
        <dsp:cNvSpPr/>
      </dsp:nvSpPr>
      <dsp:spPr>
        <a:xfrm>
          <a:off x="4917591" y="1082291"/>
          <a:ext cx="2011741" cy="1277456"/>
        </a:xfrm>
        <a:prstGeom prst="roundRect">
          <a:avLst>
            <a:gd name="adj" fmla="val 10000"/>
          </a:avLst>
        </a:prstGeom>
        <a:gradFill rotWithShape="0">
          <a:gsLst>
            <a:gs pos="0">
              <a:schemeClr val="accent1">
                <a:hueOff val="0"/>
                <a:satOff val="0"/>
                <a:lumOff val="0"/>
                <a:alphaOff val="0"/>
                <a:tint val="98000"/>
                <a:lumMod val="114000"/>
              </a:schemeClr>
            </a:gs>
            <a:gs pos="100000">
              <a:schemeClr val="accent1">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DFEA094D-F5A7-B24F-B656-B930F76CDF33}">
      <dsp:nvSpPr>
        <dsp:cNvPr id="0" name=""/>
        <dsp:cNvSpPr/>
      </dsp:nvSpPr>
      <dsp:spPr>
        <a:xfrm>
          <a:off x="5141118" y="1294641"/>
          <a:ext cx="2011741" cy="1277456"/>
        </a:xfrm>
        <a:prstGeom prst="roundRect">
          <a:avLst>
            <a:gd name="adj" fmla="val 10000"/>
          </a:avLst>
        </a:prstGeom>
        <a:solidFill>
          <a:schemeClr val="lt1">
            <a:alpha val="90000"/>
            <a:hueOff val="0"/>
            <a:satOff val="0"/>
            <a:lumOff val="0"/>
            <a:alphaOff val="0"/>
          </a:schemeClr>
        </a:solidFill>
        <a:ln w="9525"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a:t>Soutien</a:t>
          </a:r>
          <a:r>
            <a:rPr lang="en-US" sz="2000" kern="1200" dirty="0"/>
            <a:t> </a:t>
          </a:r>
          <a:r>
            <a:rPr lang="en-US" sz="2000" kern="1200" dirty="0" err="1">
              <a:latin typeface="Century Gothic" panose="020B0502020202020204"/>
            </a:rPr>
            <a:t>individuel</a:t>
          </a:r>
          <a:r>
            <a:rPr lang="en-US" sz="2000" kern="1200" dirty="0"/>
            <a:t> </a:t>
          </a:r>
          <a:r>
            <a:rPr lang="en-US" sz="2000" kern="1200" dirty="0" err="1"/>
            <a:t>d’une</a:t>
          </a:r>
          <a:r>
            <a:rPr lang="en-US" sz="2000" kern="1200" dirty="0"/>
            <a:t> APPR</a:t>
          </a:r>
        </a:p>
      </dsp:txBody>
      <dsp:txXfrm>
        <a:off x="5178533" y="1332056"/>
        <a:ext cx="1936911" cy="120262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16A576-EAC0-864E-9890-6899E666BEFF}" type="datetimeFigureOut">
              <a:rPr lang="fr-CA" smtClean="0"/>
              <a:t>2022-12-16</a:t>
            </a:fld>
            <a:endParaRPr lang="fr-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C564C4-EC7E-9E43-BED7-EE70D75DF09E}" type="slidenum">
              <a:rPr lang="fr-CA" smtClean="0"/>
              <a:t>‹N°›</a:t>
            </a:fld>
            <a:endParaRPr lang="fr-CA"/>
          </a:p>
        </p:txBody>
      </p:sp>
    </p:spTree>
    <p:extLst>
      <p:ext uri="{BB962C8B-B14F-4D97-AF65-F5344CB8AC3E}">
        <p14:creationId xmlns:p14="http://schemas.microsoft.com/office/powerpoint/2010/main" val="3236948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cs typeface="Calibri"/>
            </a:endParaRPr>
          </a:p>
        </p:txBody>
      </p:sp>
      <p:sp>
        <p:nvSpPr>
          <p:cNvPr id="4" name="Slide Number Placeholder 3"/>
          <p:cNvSpPr>
            <a:spLocks noGrp="1"/>
          </p:cNvSpPr>
          <p:nvPr>
            <p:ph type="sldNum" sz="quarter" idx="5"/>
          </p:nvPr>
        </p:nvSpPr>
        <p:spPr/>
        <p:txBody>
          <a:bodyPr/>
          <a:lstStyle/>
          <a:p>
            <a:fld id="{77C564C4-EC7E-9E43-BED7-EE70D75DF09E}" type="slidenum">
              <a:rPr lang="fr-CA" smtClean="0"/>
              <a:t>1</a:t>
            </a:fld>
            <a:endParaRPr lang="fr-CA"/>
          </a:p>
        </p:txBody>
      </p:sp>
    </p:spTree>
    <p:extLst>
      <p:ext uri="{BB962C8B-B14F-4D97-AF65-F5344CB8AC3E}">
        <p14:creationId xmlns:p14="http://schemas.microsoft.com/office/powerpoint/2010/main" val="88947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2e facette: L’innovation</a:t>
            </a:r>
            <a:r>
              <a:rPr lang="fr-CA" baseline="0" dirty="0"/>
              <a:t>, c’est aussi l’action d’innover.</a:t>
            </a:r>
            <a:r>
              <a:rPr lang="fr-CA" dirty="0"/>
              <a:t> </a:t>
            </a:r>
            <a:r>
              <a:rPr lang="fr-CA" baseline="0" dirty="0"/>
              <a:t> L’innovation en tant que processus réfère donc aux étapes à franchir dans un contexte d’innovation. </a:t>
            </a:r>
            <a:r>
              <a:rPr lang="fr-CA" b="1" dirty="0"/>
              <a:t>Sera détaillé prochainement</a:t>
            </a:r>
            <a:endParaRPr lang="fr-CA" b="1" baseline="0" dirty="0"/>
          </a:p>
          <a:p>
            <a:endParaRPr lang="en-CA"/>
          </a:p>
          <a:p>
            <a:r>
              <a:rPr lang="en-CA" b="1" dirty="0" err="1"/>
              <a:t>Procesus</a:t>
            </a:r>
            <a:r>
              <a:rPr lang="en-CA" b="1" baseline="0" dirty="0"/>
              <a:t> non </a:t>
            </a:r>
            <a:r>
              <a:rPr lang="en-CA" b="1" baseline="0" dirty="0" err="1"/>
              <a:t>linéaires</a:t>
            </a:r>
            <a:r>
              <a:rPr lang="en-CA" b="1" baseline="0" dirty="0"/>
              <a:t> </a:t>
            </a:r>
            <a:r>
              <a:rPr lang="en-CA" baseline="0" dirty="0"/>
              <a:t>qui se </a:t>
            </a:r>
            <a:r>
              <a:rPr lang="en-CA" baseline="0" dirty="0" err="1"/>
              <a:t>traduit</a:t>
            </a:r>
            <a:r>
              <a:rPr lang="en-CA" baseline="0" dirty="0"/>
              <a:t> par de </a:t>
            </a:r>
            <a:r>
              <a:rPr lang="en-CA" b="1" baseline="0" dirty="0" err="1"/>
              <a:t>nombreuses</a:t>
            </a:r>
            <a:r>
              <a:rPr lang="en-CA" b="1" baseline="0" dirty="0"/>
              <a:t> </a:t>
            </a:r>
            <a:r>
              <a:rPr lang="fr-CA" b="1" dirty="0"/>
              <a:t>itérations</a:t>
            </a:r>
            <a:r>
              <a:rPr lang="fr-CA" b="1" baseline="0" dirty="0"/>
              <a:t> </a:t>
            </a:r>
            <a:r>
              <a:rPr lang="fr-CA" baseline="0" dirty="0"/>
              <a:t>ou </a:t>
            </a:r>
            <a:r>
              <a:rPr lang="fr-CA" dirty="0"/>
              <a:t>aller-retour entre les différentes étapes d’un </a:t>
            </a:r>
            <a:r>
              <a:rPr lang="fr-CA" b="1" dirty="0"/>
              <a:t>cycle </a:t>
            </a:r>
            <a:r>
              <a:rPr lang="fr-CA" b="0" baseline="0" dirty="0"/>
              <a:t>: </a:t>
            </a:r>
          </a:p>
          <a:p>
            <a:endParaRPr lang="fr-CA"/>
          </a:p>
          <a:p>
            <a:pPr marL="228600" indent="-228600">
              <a:buFont typeface="+mj-lt"/>
              <a:buAutoNum type="arabicPeriod"/>
            </a:pPr>
            <a:r>
              <a:rPr lang="fr-CA" dirty="0"/>
              <a:t>Identifier une solution à un</a:t>
            </a:r>
            <a:r>
              <a:rPr lang="fr-CA" baseline="0" dirty="0"/>
              <a:t> besoin/problème</a:t>
            </a:r>
            <a:endParaRPr lang="fr-CA" dirty="0"/>
          </a:p>
          <a:p>
            <a:pPr marL="228600" indent="-228600">
              <a:buFont typeface="+mj-lt"/>
              <a:buAutoNum type="arabicPeriod"/>
            </a:pPr>
            <a:r>
              <a:rPr lang="fr-CA" dirty="0"/>
              <a:t>Valider la pertinence de la solution;</a:t>
            </a:r>
          </a:p>
          <a:p>
            <a:pPr marL="228600" indent="-228600">
              <a:buFont typeface="+mj-lt"/>
              <a:buAutoNum type="arabicPeriod"/>
            </a:pPr>
            <a:r>
              <a:rPr lang="fr-CA" dirty="0"/>
              <a:t>Développer la solution (objectifs / résultats attendus)</a:t>
            </a:r>
            <a:endParaRPr lang="fr-CA" dirty="0">
              <a:cs typeface="Calibri"/>
            </a:endParaRPr>
          </a:p>
          <a:p>
            <a:pPr marL="228600" indent="-228600">
              <a:buFont typeface="+mj-lt"/>
              <a:buAutoNum type="arabicPeriod"/>
            </a:pPr>
            <a:r>
              <a:rPr lang="fr-CA" dirty="0"/>
              <a:t>Faciliter l’expérimentation et l’implantation</a:t>
            </a:r>
          </a:p>
          <a:p>
            <a:pPr marL="228600" indent="-228600">
              <a:buFont typeface="+mj-lt"/>
              <a:buAutoNum type="arabicPeriod"/>
            </a:pPr>
            <a:r>
              <a:rPr lang="fr-CA" dirty="0"/>
              <a:t>Mesurer et évaluer les résultats et impacts</a:t>
            </a:r>
          </a:p>
          <a:p>
            <a:pPr marL="228600" indent="-228600">
              <a:buFont typeface="+mj-lt"/>
              <a:buAutoNum type="arabicPeriod"/>
            </a:pPr>
            <a:r>
              <a:rPr lang="fr-CA" dirty="0"/>
              <a:t>Diffuser les nouvelles connaissances et faire rayonner les projets prometteurs</a:t>
            </a:r>
          </a:p>
        </p:txBody>
      </p:sp>
      <p:sp>
        <p:nvSpPr>
          <p:cNvPr id="4" name="Slide Number Placeholder 3"/>
          <p:cNvSpPr>
            <a:spLocks noGrp="1"/>
          </p:cNvSpPr>
          <p:nvPr>
            <p:ph type="sldNum" sz="quarter" idx="5"/>
          </p:nvPr>
        </p:nvSpPr>
        <p:spPr/>
        <p:txBody>
          <a:bodyPr/>
          <a:lstStyle/>
          <a:p>
            <a:fld id="{77C564C4-EC7E-9E43-BED7-EE70D75DF09E}" type="slidenum">
              <a:rPr lang="fr-CA" smtClean="0"/>
              <a:t>10</a:t>
            </a:fld>
            <a:endParaRPr lang="fr-CA"/>
          </a:p>
        </p:txBody>
      </p:sp>
    </p:spTree>
    <p:extLst>
      <p:ext uri="{BB962C8B-B14F-4D97-AF65-F5344CB8AC3E}">
        <p14:creationId xmlns:p14="http://schemas.microsoft.com/office/powerpoint/2010/main" val="34061098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cs typeface="Calibri"/>
              </a:rPr>
              <a:t>Exemple pour illustrer la différence AC et </a:t>
            </a:r>
            <a:r>
              <a:rPr lang="fr-CA" dirty="0" err="1">
                <a:cs typeface="Calibri"/>
              </a:rPr>
              <a:t>innov</a:t>
            </a:r>
          </a:p>
          <a:p>
            <a:r>
              <a:rPr lang="fr-CA" dirty="0">
                <a:cs typeface="Calibri"/>
              </a:rPr>
              <a:t>Besoin = éclairage</a:t>
            </a:r>
          </a:p>
        </p:txBody>
      </p:sp>
      <p:sp>
        <p:nvSpPr>
          <p:cNvPr id="4" name="Espace réservé du numéro de diapositive 3"/>
          <p:cNvSpPr>
            <a:spLocks noGrp="1"/>
          </p:cNvSpPr>
          <p:nvPr>
            <p:ph type="sldNum" sz="quarter" idx="10"/>
          </p:nvPr>
        </p:nvSpPr>
        <p:spPr/>
        <p:txBody>
          <a:bodyPr/>
          <a:lstStyle/>
          <a:p>
            <a:fld id="{77C564C4-EC7E-9E43-BED7-EE70D75DF09E}" type="slidenum">
              <a:rPr lang="fr-CA" smtClean="0"/>
              <a:t>11</a:t>
            </a:fld>
            <a:endParaRPr lang="fr-CA"/>
          </a:p>
        </p:txBody>
      </p:sp>
    </p:spTree>
    <p:extLst>
      <p:ext uri="{BB962C8B-B14F-4D97-AF65-F5344CB8AC3E}">
        <p14:creationId xmlns:p14="http://schemas.microsoft.com/office/powerpoint/2010/main" val="451689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cs typeface="Calibri"/>
              </a:rPr>
              <a:t>Les 2 </a:t>
            </a:r>
            <a:r>
              <a:rPr lang="en-US" dirty="0" err="1">
                <a:cs typeface="Calibri"/>
              </a:rPr>
              <a:t>sont</a:t>
            </a:r>
            <a:r>
              <a:rPr lang="en-US" dirty="0">
                <a:cs typeface="Calibri"/>
              </a:rPr>
              <a:t> </a:t>
            </a:r>
            <a:r>
              <a:rPr lang="en-US" dirty="0" err="1">
                <a:cs typeface="Calibri"/>
              </a:rPr>
              <a:t>nécessaires</a:t>
            </a:r>
          </a:p>
        </p:txBody>
      </p:sp>
      <p:sp>
        <p:nvSpPr>
          <p:cNvPr id="4" name="Espace réservé du numéro de diapositive 3"/>
          <p:cNvSpPr>
            <a:spLocks noGrp="1"/>
          </p:cNvSpPr>
          <p:nvPr>
            <p:ph type="sldNum" sz="quarter" idx="5"/>
          </p:nvPr>
        </p:nvSpPr>
        <p:spPr/>
        <p:txBody>
          <a:bodyPr/>
          <a:lstStyle/>
          <a:p>
            <a:fld id="{77C564C4-EC7E-9E43-BED7-EE70D75DF09E}" type="slidenum">
              <a:rPr lang="fr-CA" smtClean="0"/>
              <a:t>12</a:t>
            </a:fld>
            <a:endParaRPr lang="fr-CA"/>
          </a:p>
        </p:txBody>
      </p:sp>
    </p:spTree>
    <p:extLst>
      <p:ext uri="{BB962C8B-B14F-4D97-AF65-F5344CB8AC3E}">
        <p14:creationId xmlns:p14="http://schemas.microsoft.com/office/powerpoint/2010/main" val="21217458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cs typeface="Calibri" panose="020F0502020204030204"/>
              </a:rPr>
              <a:t>3e facette</a:t>
            </a:r>
          </a:p>
          <a:p>
            <a:r>
              <a:rPr lang="fr-CA" dirty="0">
                <a:cs typeface="Calibri" panose="020F0502020204030204"/>
              </a:rPr>
              <a:t>On vise à instaurer une culture d'innovation dans notre CISSS. </a:t>
            </a:r>
          </a:p>
          <a:p>
            <a:r>
              <a:rPr lang="fr-CA" dirty="0">
                <a:cs typeface="Calibri" panose="020F0502020204030204"/>
              </a:rPr>
              <a:t>Comme l'innovation s'inscrit dans nos valeurs organisationnelles, on vise à ce que </a:t>
            </a:r>
            <a:endParaRPr lang="fr-CA" dirty="0"/>
          </a:p>
          <a:p>
            <a:endParaRPr lang="fr-CA" dirty="0"/>
          </a:p>
        </p:txBody>
      </p:sp>
      <p:sp>
        <p:nvSpPr>
          <p:cNvPr id="4" name="Espace réservé du numéro de diapositive 3"/>
          <p:cNvSpPr>
            <a:spLocks noGrp="1"/>
          </p:cNvSpPr>
          <p:nvPr>
            <p:ph type="sldNum" sz="quarter" idx="10"/>
          </p:nvPr>
        </p:nvSpPr>
        <p:spPr/>
        <p:txBody>
          <a:bodyPr/>
          <a:lstStyle/>
          <a:p>
            <a:fld id="{77C564C4-EC7E-9E43-BED7-EE70D75DF09E}" type="slidenum">
              <a:rPr lang="fr-CA" smtClean="0"/>
              <a:t>13</a:t>
            </a:fld>
            <a:endParaRPr lang="fr-CA"/>
          </a:p>
        </p:txBody>
      </p:sp>
    </p:spTree>
    <p:extLst>
      <p:ext uri="{BB962C8B-B14F-4D97-AF65-F5344CB8AC3E}">
        <p14:creationId xmlns:p14="http://schemas.microsoft.com/office/powerpoint/2010/main" val="1829487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cs typeface="Calibri"/>
              </a:rPr>
              <a:t>Allégorie des non-voyants et de l'éléphant</a:t>
            </a:r>
          </a:p>
          <a:p>
            <a:r>
              <a:rPr lang="fr-CA" dirty="0">
                <a:cs typeface="Calibri"/>
              </a:rPr>
              <a:t>Chaque pers a son point de vue et la diversité amène un portrait représentatif d'une situation (besoin ou problématique)</a:t>
            </a:r>
          </a:p>
        </p:txBody>
      </p:sp>
      <p:sp>
        <p:nvSpPr>
          <p:cNvPr id="4" name="Espace réservé du numéro de diapositive 3"/>
          <p:cNvSpPr>
            <a:spLocks noGrp="1"/>
          </p:cNvSpPr>
          <p:nvPr>
            <p:ph type="sldNum" sz="quarter" idx="10"/>
          </p:nvPr>
        </p:nvSpPr>
        <p:spPr/>
        <p:txBody>
          <a:bodyPr/>
          <a:lstStyle/>
          <a:p>
            <a:fld id="{77C564C4-EC7E-9E43-BED7-EE70D75DF09E}" type="slidenum">
              <a:rPr lang="fr-CA" smtClean="0"/>
              <a:t>14</a:t>
            </a:fld>
            <a:endParaRPr lang="fr-CA"/>
          </a:p>
        </p:txBody>
      </p:sp>
    </p:spTree>
    <p:extLst>
      <p:ext uri="{BB962C8B-B14F-4D97-AF65-F5344CB8AC3E}">
        <p14:creationId xmlns:p14="http://schemas.microsoft.com/office/powerpoint/2010/main" val="26626697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77C564C4-EC7E-9E43-BED7-EE70D75DF09E}" type="slidenum">
              <a:rPr lang="fr-CA" smtClean="0"/>
              <a:t>15</a:t>
            </a:fld>
            <a:endParaRPr lang="fr-CA"/>
          </a:p>
        </p:txBody>
      </p:sp>
    </p:spTree>
    <p:extLst>
      <p:ext uri="{BB962C8B-B14F-4D97-AF65-F5344CB8AC3E}">
        <p14:creationId xmlns:p14="http://schemas.microsoft.com/office/powerpoint/2010/main" val="4246194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b="1" dirty="0">
                <a:cs typeface="Calibri"/>
              </a:rPr>
              <a:t>Étapes GO-NO GO</a:t>
            </a:r>
          </a:p>
          <a:p>
            <a:r>
              <a:rPr lang="fr-CA" b="1" dirty="0">
                <a:cs typeface="Calibri"/>
              </a:rPr>
              <a:t>Commencer petit</a:t>
            </a:r>
          </a:p>
          <a:p>
            <a:r>
              <a:rPr lang="fr-CA" b="1" dirty="0">
                <a:cs typeface="Calibri"/>
              </a:rPr>
              <a:t>Se donner droit à ajuster plusieurs fois en cours de route</a:t>
            </a:r>
          </a:p>
          <a:p>
            <a:r>
              <a:rPr lang="fr-CA" b="1" dirty="0">
                <a:cs typeface="Calibri"/>
              </a:rPr>
              <a:t>Ne pas attendre la perfection pour agir</a:t>
            </a:r>
          </a:p>
        </p:txBody>
      </p:sp>
      <p:sp>
        <p:nvSpPr>
          <p:cNvPr id="4" name="Slide Number Placeholder 3"/>
          <p:cNvSpPr>
            <a:spLocks noGrp="1"/>
          </p:cNvSpPr>
          <p:nvPr>
            <p:ph type="sldNum" sz="quarter" idx="5"/>
          </p:nvPr>
        </p:nvSpPr>
        <p:spPr/>
        <p:txBody>
          <a:bodyPr/>
          <a:lstStyle/>
          <a:p>
            <a:fld id="{77C564C4-EC7E-9E43-BED7-EE70D75DF09E}" type="slidenum">
              <a:rPr lang="fr-CA" smtClean="0"/>
              <a:t>16</a:t>
            </a:fld>
            <a:endParaRPr lang="fr-CA"/>
          </a:p>
        </p:txBody>
      </p:sp>
    </p:spTree>
    <p:extLst>
      <p:ext uri="{BB962C8B-B14F-4D97-AF65-F5344CB8AC3E}">
        <p14:creationId xmlns:p14="http://schemas.microsoft.com/office/powerpoint/2010/main" val="3132261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buFont typeface="Arial" panose="020B0604020202020204" pitchFamily="34" charset="0"/>
              <a:buChar char="•"/>
            </a:pPr>
            <a:r>
              <a:rPr lang="fr-CA" b="1" dirty="0"/>
              <a:t>Identifier:</a:t>
            </a:r>
            <a:r>
              <a:rPr lang="fr-CA" b="1" baseline="0" dirty="0"/>
              <a:t> </a:t>
            </a:r>
            <a:r>
              <a:rPr lang="fr-CA" b="0" baseline="0" dirty="0"/>
              <a:t> </a:t>
            </a:r>
            <a:r>
              <a:rPr lang="fr-CA" sz="1050" b="0" i="0" u="none" dirty="0"/>
              <a:t>Compréhension empathique, exhaustive et collective du problème à résoudre / besoin</a:t>
            </a:r>
          </a:p>
          <a:p>
            <a:pPr lvl="0">
              <a:buFont typeface="Arial" panose="020B0604020202020204" pitchFamily="34" charset="0"/>
              <a:buChar char="•"/>
            </a:pPr>
            <a:r>
              <a:rPr lang="fr-CA" sz="1050" b="0" i="0" u="none" dirty="0"/>
              <a:t>Immersion dans les données pertinentes</a:t>
            </a:r>
          </a:p>
          <a:p>
            <a:pPr lvl="1">
              <a:buFont typeface="Arial" panose="020B0604020202020204" pitchFamily="34" charset="0"/>
              <a:buChar char="•"/>
            </a:pPr>
            <a:r>
              <a:rPr lang="fr-CA" sz="1050" b="0" i="0" u="none" dirty="0"/>
              <a:t>Littérature</a:t>
            </a:r>
          </a:p>
          <a:p>
            <a:pPr lvl="1">
              <a:buFont typeface="Arial" panose="020B0604020202020204" pitchFamily="34" charset="0"/>
              <a:buChar char="•"/>
            </a:pPr>
            <a:r>
              <a:rPr lang="fr-CA" sz="1050" b="0" i="0" u="none" dirty="0"/>
              <a:t>Experts / chercheurs</a:t>
            </a:r>
          </a:p>
          <a:p>
            <a:pPr lvl="1">
              <a:buFont typeface="Arial" panose="020B0604020202020204" pitchFamily="34" charset="0"/>
              <a:buChar char="•"/>
            </a:pPr>
            <a:r>
              <a:rPr lang="fr-CA" sz="1050" b="0" i="0" u="none" dirty="0"/>
              <a:t>Utilisateurs</a:t>
            </a:r>
          </a:p>
          <a:p>
            <a:pPr lvl="1">
              <a:buFont typeface="Arial" panose="020B0604020202020204" pitchFamily="34" charset="0"/>
              <a:buChar char="•"/>
            </a:pPr>
            <a:r>
              <a:rPr lang="fr-CA" sz="1050" b="0" i="0" u="none" dirty="0"/>
              <a:t>Balisage (</a:t>
            </a:r>
            <a:r>
              <a:rPr lang="fr-CA" sz="1050" b="0" i="0" u="none" dirty="0" err="1"/>
              <a:t>benchmarking</a:t>
            </a:r>
            <a:r>
              <a:rPr lang="fr-CA" sz="1050" b="0" i="0" u="none" dirty="0"/>
              <a:t>) </a:t>
            </a:r>
          </a:p>
          <a:p>
            <a:pPr lvl="0">
              <a:buFont typeface="Arial" panose="020B0604020202020204" pitchFamily="34" charset="0"/>
              <a:buChar char="•"/>
            </a:pPr>
            <a:r>
              <a:rPr lang="fr-CA" sz="1050" b="0" i="0" u="none" dirty="0"/>
              <a:t>Analyse des relations entre les données obtenues</a:t>
            </a:r>
          </a:p>
          <a:p>
            <a:pPr lvl="0">
              <a:buFont typeface="Arial" panose="020B0604020202020204" pitchFamily="34" charset="0"/>
              <a:buChar char="•"/>
            </a:pPr>
            <a:r>
              <a:rPr lang="fr-CA" sz="1050" b="0" i="0" u="none" dirty="0"/>
              <a:t>Identification de pistes  de solution  </a:t>
            </a:r>
          </a:p>
          <a:p>
            <a:endParaRPr lang="fr-CA" b="1" dirty="0"/>
          </a:p>
        </p:txBody>
      </p:sp>
      <p:sp>
        <p:nvSpPr>
          <p:cNvPr id="4" name="Slide Number Placeholder 3"/>
          <p:cNvSpPr>
            <a:spLocks noGrp="1"/>
          </p:cNvSpPr>
          <p:nvPr>
            <p:ph type="sldNum" sz="quarter" idx="5"/>
          </p:nvPr>
        </p:nvSpPr>
        <p:spPr/>
        <p:txBody>
          <a:bodyPr/>
          <a:lstStyle/>
          <a:p>
            <a:fld id="{77C564C4-EC7E-9E43-BED7-EE70D75DF09E}" type="slidenum">
              <a:rPr lang="fr-CA" smtClean="0"/>
              <a:t>17</a:t>
            </a:fld>
            <a:endParaRPr lang="fr-CA"/>
          </a:p>
        </p:txBody>
      </p:sp>
    </p:spTree>
    <p:extLst>
      <p:ext uri="{BB962C8B-B14F-4D97-AF65-F5344CB8AC3E}">
        <p14:creationId xmlns:p14="http://schemas.microsoft.com/office/powerpoint/2010/main" val="35838052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buFont typeface="Arial" panose="020B0604020202020204" pitchFamily="34" charset="0"/>
              <a:buChar char="•"/>
            </a:pPr>
            <a:r>
              <a:rPr lang="fr-CA" b="1" dirty="0"/>
              <a:t>Valider pertinence: </a:t>
            </a:r>
            <a:r>
              <a:rPr lang="fr-CA" sz="1050" b="0" i="0" dirty="0"/>
              <a:t>Choix d’une solution à tester en fonction des critères identifiés</a:t>
            </a:r>
            <a:endParaRPr lang="en-US" sz="1050" dirty="0"/>
          </a:p>
          <a:p>
            <a:pPr lvl="0">
              <a:buFont typeface="Arial" panose="020B0604020202020204" pitchFamily="34" charset="0"/>
              <a:buChar char="•"/>
            </a:pPr>
            <a:r>
              <a:rPr lang="fr-CA" sz="1050" b="0" i="0" dirty="0"/>
              <a:t>Lien entre le problème / besoin et la solution</a:t>
            </a:r>
          </a:p>
          <a:p>
            <a:pPr lvl="0">
              <a:buFont typeface="Arial" panose="020B0604020202020204" pitchFamily="34" charset="0"/>
              <a:buChar char="•"/>
            </a:pPr>
            <a:r>
              <a:rPr lang="fr-CA" sz="1050" b="0" i="0" dirty="0"/>
              <a:t>En fonction des données </a:t>
            </a:r>
            <a:br>
              <a:rPr lang="fr-CA" sz="1050" b="0" i="0" dirty="0"/>
            </a:br>
            <a:r>
              <a:rPr lang="fr-CA" sz="1050" b="0" i="0" dirty="0"/>
              <a:t>probantes qui supportent l’idée </a:t>
            </a:r>
          </a:p>
          <a:p>
            <a:pPr lvl="0">
              <a:buFont typeface="Arial" panose="020B0604020202020204" pitchFamily="34" charset="0"/>
              <a:buChar char="•"/>
            </a:pPr>
            <a:r>
              <a:rPr lang="fr-CA" sz="1050" b="0" i="0" dirty="0"/>
              <a:t>En fonction des retombées anticipées </a:t>
            </a:r>
          </a:p>
          <a:p>
            <a:pPr lvl="0">
              <a:buFont typeface="Arial" panose="020B0604020202020204" pitchFamily="34" charset="0"/>
              <a:buChar char="•"/>
            </a:pPr>
            <a:r>
              <a:rPr lang="fr-CA" sz="1050" b="0" i="0" dirty="0"/>
              <a:t>Selon l’alignement avec les priorités organisationnelles </a:t>
            </a:r>
          </a:p>
          <a:p>
            <a:endParaRPr lang="fr-CA" b="1" dirty="0"/>
          </a:p>
        </p:txBody>
      </p:sp>
      <p:sp>
        <p:nvSpPr>
          <p:cNvPr id="4" name="Slide Number Placeholder 3"/>
          <p:cNvSpPr>
            <a:spLocks noGrp="1"/>
          </p:cNvSpPr>
          <p:nvPr>
            <p:ph type="sldNum" sz="quarter" idx="5"/>
          </p:nvPr>
        </p:nvSpPr>
        <p:spPr/>
        <p:txBody>
          <a:bodyPr/>
          <a:lstStyle/>
          <a:p>
            <a:fld id="{77C564C4-EC7E-9E43-BED7-EE70D75DF09E}" type="slidenum">
              <a:rPr lang="fr-CA" smtClean="0"/>
              <a:t>18</a:t>
            </a:fld>
            <a:endParaRPr lang="fr-CA"/>
          </a:p>
        </p:txBody>
      </p:sp>
    </p:spTree>
    <p:extLst>
      <p:ext uri="{BB962C8B-B14F-4D97-AF65-F5344CB8AC3E}">
        <p14:creationId xmlns:p14="http://schemas.microsoft.com/office/powerpoint/2010/main" val="38981812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buFont typeface="Arial" panose="020B0604020202020204" pitchFamily="34" charset="0"/>
              <a:buChar char="•"/>
            </a:pPr>
            <a:r>
              <a:rPr lang="fr-CA" b="1" dirty="0"/>
              <a:t>Développer et planifier: </a:t>
            </a:r>
            <a:r>
              <a:rPr lang="en-US" sz="1050" dirty="0" err="1"/>
              <a:t>Élaboration</a:t>
            </a:r>
            <a:r>
              <a:rPr lang="en-US" sz="1050" dirty="0"/>
              <a:t> d’un prototype de la solution</a:t>
            </a:r>
          </a:p>
          <a:p>
            <a:pPr lvl="0">
              <a:buFont typeface="Arial" panose="020B0604020202020204" pitchFamily="34" charset="0"/>
              <a:buChar char="•"/>
            </a:pPr>
            <a:r>
              <a:rPr lang="en-US" sz="1050" dirty="0" err="1"/>
              <a:t>Liste</a:t>
            </a:r>
            <a:r>
              <a:rPr lang="en-US" sz="1050" dirty="0"/>
              <a:t> des alternatives </a:t>
            </a:r>
            <a:r>
              <a:rPr lang="en-US" sz="1050" dirty="0" err="1"/>
              <a:t>ou</a:t>
            </a:r>
            <a:r>
              <a:rPr lang="en-US" sz="1050" dirty="0"/>
              <a:t> </a:t>
            </a:r>
            <a:r>
              <a:rPr lang="en-US" sz="1050" dirty="0" err="1"/>
              <a:t>variantes</a:t>
            </a:r>
            <a:r>
              <a:rPr lang="en-US" sz="1050" dirty="0"/>
              <a:t> à tester</a:t>
            </a:r>
          </a:p>
          <a:p>
            <a:pPr lvl="0">
              <a:buFont typeface="Arial" panose="020B0604020202020204" pitchFamily="34" charset="0"/>
              <a:buChar char="•"/>
            </a:pPr>
            <a:r>
              <a:rPr lang="fr-CA" sz="1050" b="0" i="0" dirty="0"/>
              <a:t>Formulation des objectifs</a:t>
            </a:r>
            <a:endParaRPr lang="en-US" sz="1050" dirty="0"/>
          </a:p>
          <a:p>
            <a:pPr lvl="0">
              <a:buFont typeface="Arial" panose="020B0604020202020204" pitchFamily="34" charset="0"/>
              <a:buChar char="•"/>
            </a:pPr>
            <a:r>
              <a:rPr lang="fr-CA" sz="1050" b="0" i="0" dirty="0"/>
              <a:t>Identification des indicateurs à suivre et des cibles souhaitées </a:t>
            </a:r>
          </a:p>
          <a:p>
            <a:pPr lvl="0">
              <a:buFont typeface="Arial" panose="020B0604020202020204" pitchFamily="34" charset="0"/>
              <a:buChar char="•"/>
            </a:pPr>
            <a:r>
              <a:rPr lang="fr-CA" sz="1050" b="0" i="0" dirty="0"/>
              <a:t>Considération du contexte, des ressources disponibles, de la faisabilité et de l’acceptabilité</a:t>
            </a:r>
          </a:p>
          <a:p>
            <a:endParaRPr lang="fr-CA" b="1" dirty="0"/>
          </a:p>
        </p:txBody>
      </p:sp>
      <p:sp>
        <p:nvSpPr>
          <p:cNvPr id="4" name="Slide Number Placeholder 3"/>
          <p:cNvSpPr>
            <a:spLocks noGrp="1"/>
          </p:cNvSpPr>
          <p:nvPr>
            <p:ph type="sldNum" sz="quarter" idx="5"/>
          </p:nvPr>
        </p:nvSpPr>
        <p:spPr/>
        <p:txBody>
          <a:bodyPr/>
          <a:lstStyle/>
          <a:p>
            <a:fld id="{77C564C4-EC7E-9E43-BED7-EE70D75DF09E}" type="slidenum">
              <a:rPr lang="fr-CA" smtClean="0"/>
              <a:t>19</a:t>
            </a:fld>
            <a:endParaRPr lang="fr-CA"/>
          </a:p>
        </p:txBody>
      </p:sp>
    </p:spTree>
    <p:extLst>
      <p:ext uri="{BB962C8B-B14F-4D97-AF65-F5344CB8AC3E}">
        <p14:creationId xmlns:p14="http://schemas.microsoft.com/office/powerpoint/2010/main" val="3672571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CA" dirty="0"/>
              <a:t>Les midi-causeries sur </a:t>
            </a:r>
            <a:r>
              <a:rPr lang="en-CA" dirty="0" err="1"/>
              <a:t>l'innovation</a:t>
            </a:r>
            <a:r>
              <a:rPr lang="en-CA" dirty="0"/>
              <a:t> </a:t>
            </a:r>
            <a:r>
              <a:rPr lang="en-CA" dirty="0" err="1"/>
              <a:t>est</a:t>
            </a:r>
            <a:r>
              <a:rPr lang="en-CA" dirty="0"/>
              <a:t> un </a:t>
            </a:r>
            <a:r>
              <a:rPr lang="en-CA" dirty="0" err="1"/>
              <a:t>moyen</a:t>
            </a:r>
            <a:r>
              <a:rPr lang="en-CA" dirty="0"/>
              <a:t> pour faire vivre le </a:t>
            </a:r>
            <a:r>
              <a:rPr lang="fr-CA" b="1" baseline="0" dirty="0"/>
              <a:t>cadre de référence sur l’innovation</a:t>
            </a:r>
            <a:endParaRPr lang="fr-CA" baseline="0" dirty="0">
              <a:cs typeface="Calibri"/>
            </a:endParaRPr>
          </a:p>
          <a:p>
            <a:r>
              <a:rPr lang="en-CA" b="1" dirty="0" err="1"/>
              <a:t>Objectifs</a:t>
            </a:r>
            <a:r>
              <a:rPr lang="en-CA" b="1" baseline="0" dirty="0"/>
              <a:t> </a:t>
            </a:r>
            <a:r>
              <a:rPr lang="en-CA" baseline="0" dirty="0"/>
              <a:t>:</a:t>
            </a:r>
            <a:endParaRPr lang="en-CA" baseline="0" dirty="0">
              <a:cs typeface="Calibri"/>
            </a:endParaRPr>
          </a:p>
          <a:p>
            <a:pPr marL="228600" indent="-228600">
              <a:buFont typeface="+mj-lt"/>
              <a:buAutoNum type="arabicPeriod"/>
            </a:pPr>
            <a:r>
              <a:rPr lang="fr-CA" dirty="0"/>
              <a:t>Compréhension commune de l’innovation, les </a:t>
            </a:r>
            <a:r>
              <a:rPr lang="fr-CA" baseline="0" dirty="0"/>
              <a:t>concepts associés</a:t>
            </a:r>
            <a:r>
              <a:rPr lang="fr-CA" dirty="0"/>
              <a:t> et se donner un lexique commun.</a:t>
            </a:r>
            <a:endParaRPr lang="fr-CA" baseline="0" dirty="0">
              <a:cs typeface="Calibri"/>
            </a:endParaRPr>
          </a:p>
          <a:p>
            <a:pPr marL="228600" indent="-228600">
              <a:buFont typeface="+mj-lt"/>
              <a:buAutoNum type="arabicPeriod"/>
            </a:pPr>
            <a:r>
              <a:rPr lang="fr-CA" baseline="0" dirty="0"/>
              <a:t>Déterminer </a:t>
            </a:r>
            <a:r>
              <a:rPr lang="fr-CA" b="1" baseline="0" dirty="0"/>
              <a:t>les conditions favorables </a:t>
            </a:r>
            <a:r>
              <a:rPr lang="fr-CA" baseline="0" dirty="0"/>
              <a:t>qui facilitent l’innovation et celles qui peuvent la freiner; </a:t>
            </a:r>
          </a:p>
          <a:p>
            <a:pPr marL="228600" indent="-228600">
              <a:buFont typeface="+mj-lt"/>
              <a:buAutoNum type="arabicPeriod"/>
            </a:pPr>
            <a:r>
              <a:rPr lang="fr-CA" baseline="0" dirty="0"/>
              <a:t>Répertorier </a:t>
            </a:r>
            <a:r>
              <a:rPr lang="fr-CA" b="1" baseline="0" dirty="0"/>
              <a:t>les éléments </a:t>
            </a:r>
            <a:r>
              <a:rPr lang="fr-CA" baseline="0" dirty="0"/>
              <a:t>qui peuvent soutenir une </a:t>
            </a:r>
            <a:r>
              <a:rPr lang="fr-CA" b="1" baseline="0" dirty="0"/>
              <a:t>culture d’innovation </a:t>
            </a:r>
            <a:r>
              <a:rPr lang="fr-CA" baseline="0" dirty="0"/>
              <a:t>et faciliter l’apprentissage organisationnel</a:t>
            </a:r>
            <a:r>
              <a:rPr lang="fr-CA" dirty="0"/>
              <a:t>.</a:t>
            </a:r>
            <a:endParaRPr lang="fr-CA" baseline="0" dirty="0">
              <a:cs typeface="Calibri" panose="020F0502020204030204"/>
            </a:endParaRPr>
          </a:p>
          <a:p>
            <a:endParaRPr lang="fr-CA" dirty="0"/>
          </a:p>
        </p:txBody>
      </p:sp>
      <p:sp>
        <p:nvSpPr>
          <p:cNvPr id="4" name="Espace réservé du numéro de diapositive 3"/>
          <p:cNvSpPr>
            <a:spLocks noGrp="1"/>
          </p:cNvSpPr>
          <p:nvPr>
            <p:ph type="sldNum" sz="quarter" idx="10"/>
          </p:nvPr>
        </p:nvSpPr>
        <p:spPr/>
        <p:txBody>
          <a:bodyPr/>
          <a:lstStyle/>
          <a:p>
            <a:fld id="{77C564C4-EC7E-9E43-BED7-EE70D75DF09E}" type="slidenum">
              <a:rPr lang="fr-CA" smtClean="0"/>
              <a:t>2</a:t>
            </a:fld>
            <a:endParaRPr lang="fr-CA"/>
          </a:p>
        </p:txBody>
      </p:sp>
    </p:spTree>
    <p:extLst>
      <p:ext uri="{BB962C8B-B14F-4D97-AF65-F5344CB8AC3E}">
        <p14:creationId xmlns:p14="http://schemas.microsoft.com/office/powerpoint/2010/main" val="9267806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buFont typeface="Arial" panose="020B0604020202020204" pitchFamily="34" charset="0"/>
              <a:buChar char="•"/>
            </a:pPr>
            <a:r>
              <a:rPr lang="fr-CA" b="1" dirty="0"/>
              <a:t>Développer et planifier: </a:t>
            </a:r>
            <a:r>
              <a:rPr lang="en-US" sz="1050" dirty="0" err="1"/>
              <a:t>Élaboration</a:t>
            </a:r>
            <a:r>
              <a:rPr lang="en-US" sz="1050" dirty="0"/>
              <a:t> d’un prototype de la solution</a:t>
            </a:r>
          </a:p>
          <a:p>
            <a:pPr lvl="0">
              <a:buFont typeface="Arial" panose="020B0604020202020204" pitchFamily="34" charset="0"/>
              <a:buChar char="•"/>
            </a:pPr>
            <a:r>
              <a:rPr lang="en-US" sz="1050" dirty="0" err="1"/>
              <a:t>Liste</a:t>
            </a:r>
            <a:r>
              <a:rPr lang="en-US" sz="1050" dirty="0"/>
              <a:t> des alternatives </a:t>
            </a:r>
            <a:r>
              <a:rPr lang="en-US" sz="1050" dirty="0" err="1"/>
              <a:t>ou</a:t>
            </a:r>
            <a:r>
              <a:rPr lang="en-US" sz="1050" dirty="0"/>
              <a:t> </a:t>
            </a:r>
            <a:r>
              <a:rPr lang="en-US" sz="1050" dirty="0" err="1"/>
              <a:t>variantes</a:t>
            </a:r>
            <a:r>
              <a:rPr lang="en-US" sz="1050" dirty="0"/>
              <a:t> à tester</a:t>
            </a:r>
          </a:p>
          <a:p>
            <a:pPr lvl="0">
              <a:buFont typeface="Arial" panose="020B0604020202020204" pitchFamily="34" charset="0"/>
              <a:buChar char="•"/>
            </a:pPr>
            <a:r>
              <a:rPr lang="fr-CA" sz="1050" b="0" i="0" dirty="0"/>
              <a:t>Formulation des objectifs</a:t>
            </a:r>
            <a:endParaRPr lang="en-US" sz="1050" dirty="0"/>
          </a:p>
          <a:p>
            <a:pPr lvl="0">
              <a:buFont typeface="Arial" panose="020B0604020202020204" pitchFamily="34" charset="0"/>
              <a:buChar char="•"/>
            </a:pPr>
            <a:r>
              <a:rPr lang="fr-CA" sz="1050" b="0" i="0" dirty="0"/>
              <a:t>Identification des indicateurs à suivre et des cibles souhaitées </a:t>
            </a:r>
          </a:p>
          <a:p>
            <a:pPr lvl="0">
              <a:buFont typeface="Arial" panose="020B0604020202020204" pitchFamily="34" charset="0"/>
              <a:buChar char="•"/>
            </a:pPr>
            <a:r>
              <a:rPr lang="fr-CA" sz="1050" b="0" i="0" dirty="0"/>
              <a:t>Considération du contexte, des ressources disponibles, de la faisabilité et de l’acceptabilité</a:t>
            </a:r>
          </a:p>
          <a:p>
            <a:endParaRPr lang="fr-CA" b="1" dirty="0"/>
          </a:p>
        </p:txBody>
      </p:sp>
      <p:sp>
        <p:nvSpPr>
          <p:cNvPr id="4" name="Slide Number Placeholder 3"/>
          <p:cNvSpPr>
            <a:spLocks noGrp="1"/>
          </p:cNvSpPr>
          <p:nvPr>
            <p:ph type="sldNum" sz="quarter" idx="5"/>
          </p:nvPr>
        </p:nvSpPr>
        <p:spPr/>
        <p:txBody>
          <a:bodyPr/>
          <a:lstStyle/>
          <a:p>
            <a:fld id="{77C564C4-EC7E-9E43-BED7-EE70D75DF09E}" type="slidenum">
              <a:rPr lang="fr-CA" smtClean="0"/>
              <a:t>20</a:t>
            </a:fld>
            <a:endParaRPr lang="fr-CA"/>
          </a:p>
        </p:txBody>
      </p:sp>
    </p:spTree>
    <p:extLst>
      <p:ext uri="{BB962C8B-B14F-4D97-AF65-F5344CB8AC3E}">
        <p14:creationId xmlns:p14="http://schemas.microsoft.com/office/powerpoint/2010/main" val="36327944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buFont typeface="Arial" panose="020B0604020202020204" pitchFamily="34" charset="0"/>
              <a:buChar char="•"/>
            </a:pPr>
            <a:r>
              <a:rPr lang="fr-CA" sz="1200" b="1" i="0" dirty="0"/>
              <a:t>Mesurer: </a:t>
            </a:r>
            <a:r>
              <a:rPr lang="fr-CA" sz="1200" b="0" i="0" dirty="0"/>
              <a:t>À partir des indicateurs identifiés et des cibles choisies </a:t>
            </a:r>
            <a:endParaRPr lang="en-US" sz="1200" dirty="0"/>
          </a:p>
          <a:p>
            <a:pPr lvl="0">
              <a:buFont typeface="Arial" panose="020B0604020202020204" pitchFamily="34" charset="0"/>
              <a:buChar char="•"/>
            </a:pPr>
            <a:r>
              <a:rPr lang="fr-CA" sz="1200" b="0" i="0" dirty="0"/>
              <a:t>En considérant les impacts non-anticipés </a:t>
            </a:r>
          </a:p>
          <a:p>
            <a:pPr lvl="0">
              <a:buFont typeface="Arial" panose="020B0604020202020204" pitchFamily="34" charset="0"/>
              <a:buChar char="•"/>
            </a:pPr>
            <a:r>
              <a:rPr lang="fr-CA" sz="1200" b="0" i="0" dirty="0"/>
              <a:t>Pour en ressortir le maximum d’apprentissages </a:t>
            </a:r>
          </a:p>
          <a:p>
            <a:endParaRPr lang="fr-CA" b="1" dirty="0"/>
          </a:p>
        </p:txBody>
      </p:sp>
      <p:sp>
        <p:nvSpPr>
          <p:cNvPr id="4" name="Slide Number Placeholder 3"/>
          <p:cNvSpPr>
            <a:spLocks noGrp="1"/>
          </p:cNvSpPr>
          <p:nvPr>
            <p:ph type="sldNum" sz="quarter" idx="5"/>
          </p:nvPr>
        </p:nvSpPr>
        <p:spPr/>
        <p:txBody>
          <a:bodyPr/>
          <a:lstStyle/>
          <a:p>
            <a:fld id="{77C564C4-EC7E-9E43-BED7-EE70D75DF09E}" type="slidenum">
              <a:rPr lang="fr-CA" smtClean="0"/>
              <a:t>21</a:t>
            </a:fld>
            <a:endParaRPr lang="fr-CA"/>
          </a:p>
        </p:txBody>
      </p:sp>
    </p:spTree>
    <p:extLst>
      <p:ext uri="{BB962C8B-B14F-4D97-AF65-F5344CB8AC3E}">
        <p14:creationId xmlns:p14="http://schemas.microsoft.com/office/powerpoint/2010/main" val="19748316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buFont typeface="Arial" panose="020B0604020202020204" pitchFamily="34" charset="0"/>
              <a:buChar char="•"/>
            </a:pPr>
            <a:r>
              <a:rPr lang="fr-CA" sz="1200" b="0" i="0" u="none" dirty="0"/>
              <a:t>Par des moyens variés, tant à l’interne qu’à l’extérieur de l’établissement </a:t>
            </a:r>
            <a:endParaRPr lang="en-US" sz="1200" u="none" dirty="0"/>
          </a:p>
          <a:p>
            <a:pPr lvl="0">
              <a:buFont typeface="Arial" panose="020B0604020202020204" pitchFamily="34" charset="0"/>
              <a:buChar char="•"/>
            </a:pPr>
            <a:r>
              <a:rPr lang="fr-CA" sz="1200" b="0" i="0" u="none" dirty="0"/>
              <a:t>Rédaction de documents qui décrivent l’innovation </a:t>
            </a:r>
          </a:p>
          <a:p>
            <a:pPr lvl="0">
              <a:buFont typeface="Arial" panose="020B0604020202020204" pitchFamily="34" charset="0"/>
              <a:buChar char="•"/>
            </a:pPr>
            <a:r>
              <a:rPr lang="fr-CA" sz="1200" b="0" i="0" u="none" dirty="0"/>
              <a:t>Activités de transfert de connaissances </a:t>
            </a:r>
          </a:p>
          <a:p>
            <a:pPr lvl="0">
              <a:buFont typeface="Arial" panose="020B0604020202020204" pitchFamily="34" charset="0"/>
              <a:buChar char="•"/>
            </a:pPr>
            <a:r>
              <a:rPr lang="fr-CA" sz="1200" b="0" i="0" u="none" dirty="0"/>
              <a:t>Communications variées </a:t>
            </a:r>
          </a:p>
          <a:p>
            <a:endParaRPr lang="fr-CA" b="1" dirty="0"/>
          </a:p>
        </p:txBody>
      </p:sp>
      <p:sp>
        <p:nvSpPr>
          <p:cNvPr id="4" name="Slide Number Placeholder 3"/>
          <p:cNvSpPr>
            <a:spLocks noGrp="1"/>
          </p:cNvSpPr>
          <p:nvPr>
            <p:ph type="sldNum" sz="quarter" idx="5"/>
          </p:nvPr>
        </p:nvSpPr>
        <p:spPr/>
        <p:txBody>
          <a:bodyPr/>
          <a:lstStyle/>
          <a:p>
            <a:fld id="{77C564C4-EC7E-9E43-BED7-EE70D75DF09E}" type="slidenum">
              <a:rPr lang="fr-CA" smtClean="0"/>
              <a:t>22</a:t>
            </a:fld>
            <a:endParaRPr lang="fr-CA"/>
          </a:p>
        </p:txBody>
      </p:sp>
    </p:spTree>
    <p:extLst>
      <p:ext uri="{BB962C8B-B14F-4D97-AF65-F5344CB8AC3E}">
        <p14:creationId xmlns:p14="http://schemas.microsoft.com/office/powerpoint/2010/main" val="25274797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cs typeface="Calibri"/>
              </a:rPr>
              <a:t>Pour demander de </a:t>
            </a:r>
            <a:r>
              <a:rPr lang="en-US" dirty="0" err="1">
                <a:cs typeface="Calibri"/>
              </a:rPr>
              <a:t>l'aide</a:t>
            </a:r>
            <a:r>
              <a:rPr lang="en-US" dirty="0">
                <a:cs typeface="Calibri"/>
              </a:rPr>
              <a:t>: 3 </a:t>
            </a:r>
            <a:r>
              <a:rPr lang="en-US" dirty="0" err="1">
                <a:cs typeface="Calibri"/>
              </a:rPr>
              <a:t>niveaux</a:t>
            </a:r>
            <a:r>
              <a:rPr lang="en-US" dirty="0">
                <a:cs typeface="Calibri"/>
              </a:rPr>
              <a:t> de </a:t>
            </a:r>
            <a:r>
              <a:rPr lang="en-US" dirty="0" err="1">
                <a:cs typeface="Calibri"/>
              </a:rPr>
              <a:t>soutien</a:t>
            </a:r>
            <a:r>
              <a:rPr lang="en-US" dirty="0">
                <a:cs typeface="Calibri"/>
              </a:rPr>
              <a:t> </a:t>
            </a:r>
            <a:r>
              <a:rPr lang="en-US" dirty="0" err="1">
                <a:cs typeface="Calibri"/>
              </a:rPr>
              <a:t>en</a:t>
            </a:r>
            <a:r>
              <a:rPr lang="en-US" dirty="0">
                <a:cs typeface="Calibri"/>
              </a:rPr>
              <a:t> </a:t>
            </a:r>
            <a:r>
              <a:rPr lang="en-US" dirty="0" err="1">
                <a:cs typeface="Calibri"/>
              </a:rPr>
              <a:t>cours</a:t>
            </a:r>
            <a:r>
              <a:rPr lang="en-US" dirty="0">
                <a:cs typeface="Calibri"/>
              </a:rPr>
              <a:t> de </a:t>
            </a:r>
            <a:r>
              <a:rPr lang="en-US" dirty="0" err="1" smtClean="0">
                <a:cs typeface="Calibri"/>
              </a:rPr>
              <a:t>déploiement</a:t>
            </a:r>
            <a:endParaRPr lang="en-US" dirty="0">
              <a:cs typeface="Calibri"/>
            </a:endParaRPr>
          </a:p>
        </p:txBody>
      </p:sp>
      <p:sp>
        <p:nvSpPr>
          <p:cNvPr id="4" name="Espace réservé du numéro de diapositive 3"/>
          <p:cNvSpPr>
            <a:spLocks noGrp="1"/>
          </p:cNvSpPr>
          <p:nvPr>
            <p:ph type="sldNum" sz="quarter" idx="5"/>
          </p:nvPr>
        </p:nvSpPr>
        <p:spPr/>
        <p:txBody>
          <a:bodyPr/>
          <a:lstStyle/>
          <a:p>
            <a:fld id="{77C564C4-EC7E-9E43-BED7-EE70D75DF09E}" type="slidenum">
              <a:rPr lang="fr-CA" smtClean="0"/>
              <a:t>23</a:t>
            </a:fld>
            <a:endParaRPr lang="fr-CA"/>
          </a:p>
        </p:txBody>
      </p:sp>
    </p:spTree>
    <p:extLst>
      <p:ext uri="{BB962C8B-B14F-4D97-AF65-F5344CB8AC3E}">
        <p14:creationId xmlns:p14="http://schemas.microsoft.com/office/powerpoint/2010/main" val="342590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Participer aux ateliers</a:t>
            </a:r>
            <a:r>
              <a:rPr lang="fr-CA" baseline="0" dirty="0" smtClean="0"/>
              <a:t> signifie:</a:t>
            </a:r>
          </a:p>
          <a:p>
            <a:r>
              <a:rPr lang="fr-CA" baseline="0" dirty="0" smtClean="0"/>
              <a:t>1 journée d’activités en équipe </a:t>
            </a:r>
            <a:r>
              <a:rPr lang="fr-CA" baseline="0" dirty="0" smtClean="0"/>
              <a:t>ayant une problématique commune </a:t>
            </a:r>
            <a:r>
              <a:rPr lang="fr-CA" baseline="0" dirty="0" smtClean="0"/>
              <a:t>pour trouver des solutions innovantes et en prioriser une à tester/développer (3 premières étapes du cycle de l’innovation)</a:t>
            </a:r>
          </a:p>
          <a:p>
            <a:r>
              <a:rPr lang="fr-CA" baseline="0" dirty="0" smtClean="0"/>
              <a:t>6 mois d’accompagnement pour tester/mesurer/ajuster votre solution.</a:t>
            </a:r>
            <a:endParaRPr lang="fr-CA" dirty="0"/>
          </a:p>
        </p:txBody>
      </p:sp>
      <p:sp>
        <p:nvSpPr>
          <p:cNvPr id="4" name="Espace réservé du numéro de diapositive 3"/>
          <p:cNvSpPr>
            <a:spLocks noGrp="1"/>
          </p:cNvSpPr>
          <p:nvPr>
            <p:ph type="sldNum" sz="quarter" idx="10"/>
          </p:nvPr>
        </p:nvSpPr>
        <p:spPr/>
        <p:txBody>
          <a:bodyPr/>
          <a:lstStyle/>
          <a:p>
            <a:fld id="{77C564C4-EC7E-9E43-BED7-EE70D75DF09E}" type="slidenum">
              <a:rPr lang="fr-CA" smtClean="0"/>
              <a:t>24</a:t>
            </a:fld>
            <a:endParaRPr lang="fr-CA"/>
          </a:p>
        </p:txBody>
      </p:sp>
    </p:spTree>
    <p:extLst>
      <p:ext uri="{BB962C8B-B14F-4D97-AF65-F5344CB8AC3E}">
        <p14:creationId xmlns:p14="http://schemas.microsoft.com/office/powerpoint/2010/main" val="10546848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77C564C4-EC7E-9E43-BED7-EE70D75DF09E}" type="slidenum">
              <a:rPr lang="fr-CA" smtClean="0"/>
              <a:t>25</a:t>
            </a:fld>
            <a:endParaRPr lang="fr-CA"/>
          </a:p>
        </p:txBody>
      </p:sp>
    </p:spTree>
    <p:extLst>
      <p:ext uri="{BB962C8B-B14F-4D97-AF65-F5344CB8AC3E}">
        <p14:creationId xmlns:p14="http://schemas.microsoft.com/office/powerpoint/2010/main" val="15848917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Page Innovation https://</a:t>
            </a:r>
            <a:r>
              <a:rPr lang="fr-CA" dirty="0" smtClean="0"/>
              <a:t>intranet.cisssmo.rtss.qc.ca/fr/page/nos-directions/des-services-multidisciplinaires-de-la-recherche-et-de-enseignement-universitaire/Innovation</a:t>
            </a:r>
          </a:p>
          <a:p>
            <a:endParaRPr lang="fr-FR" dirty="0"/>
          </a:p>
          <a:p>
            <a:r>
              <a:rPr lang="fr-CA" dirty="0" smtClean="0"/>
              <a:t>Formulaire d’opportunité d’innovation: https://forms.office.com/r/5hKQP2Ec2Q</a:t>
            </a:r>
          </a:p>
          <a:p>
            <a:endParaRPr lang="fr-CA" dirty="0"/>
          </a:p>
          <a:p>
            <a:r>
              <a:rPr lang="fr-CA" dirty="0" smtClean="0"/>
              <a:t>Cadre de référence sur l’Innovation</a:t>
            </a:r>
            <a:r>
              <a:rPr lang="fr-CA" baseline="0" dirty="0" smtClean="0"/>
              <a:t> (</a:t>
            </a:r>
            <a:r>
              <a:rPr lang="fr-CA" dirty="0" smtClean="0"/>
              <a:t>CDR-10317) </a:t>
            </a:r>
            <a:r>
              <a:rPr lang="fr-CA" dirty="0"/>
              <a:t>https://</a:t>
            </a:r>
            <a:r>
              <a:rPr lang="fr-CA" dirty="0" smtClean="0"/>
              <a:t>intranet.cisssmo.rtss.qc.ca/fr/publications-et-documents/cdr-10317-innovation-cadre-de-reference</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fr-CA" baseline="0" dirty="0" smtClean="0">
              <a:cs typeface="Calibri"/>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fr-CA" dirty="0" smtClean="0">
              <a:cs typeface="Calibri"/>
            </a:endParaRPr>
          </a:p>
          <a:p>
            <a:endParaRPr lang="fr-CA" dirty="0">
              <a:cs typeface="Calibri"/>
            </a:endParaRPr>
          </a:p>
        </p:txBody>
      </p:sp>
      <p:sp>
        <p:nvSpPr>
          <p:cNvPr id="4" name="Slide Number Placeholder 3"/>
          <p:cNvSpPr>
            <a:spLocks noGrp="1"/>
          </p:cNvSpPr>
          <p:nvPr>
            <p:ph type="sldNum" sz="quarter" idx="5"/>
          </p:nvPr>
        </p:nvSpPr>
        <p:spPr/>
        <p:txBody>
          <a:bodyPr/>
          <a:lstStyle/>
          <a:p>
            <a:fld id="{77C564C4-EC7E-9E43-BED7-EE70D75DF09E}" type="slidenum">
              <a:rPr lang="fr-CA" smtClean="0"/>
              <a:t>26</a:t>
            </a:fld>
            <a:endParaRPr lang="fr-CA"/>
          </a:p>
        </p:txBody>
      </p:sp>
    </p:spTree>
    <p:extLst>
      <p:ext uri="{BB962C8B-B14F-4D97-AF65-F5344CB8AC3E}">
        <p14:creationId xmlns:p14="http://schemas.microsoft.com/office/powerpoint/2010/main" val="3642971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cs typeface="Calibri"/>
            </a:endParaRPr>
          </a:p>
        </p:txBody>
      </p:sp>
      <p:sp>
        <p:nvSpPr>
          <p:cNvPr id="4" name="Slide Number Placeholder 3"/>
          <p:cNvSpPr>
            <a:spLocks noGrp="1"/>
          </p:cNvSpPr>
          <p:nvPr>
            <p:ph type="sldNum" sz="quarter" idx="5"/>
          </p:nvPr>
        </p:nvSpPr>
        <p:spPr/>
        <p:txBody>
          <a:bodyPr/>
          <a:lstStyle/>
          <a:p>
            <a:fld id="{77C564C4-EC7E-9E43-BED7-EE70D75DF09E}" type="slidenum">
              <a:rPr lang="fr-CA" smtClean="0"/>
              <a:t>27</a:t>
            </a:fld>
            <a:endParaRPr lang="fr-CA"/>
          </a:p>
        </p:txBody>
      </p:sp>
    </p:spTree>
    <p:extLst>
      <p:ext uri="{BB962C8B-B14F-4D97-AF65-F5344CB8AC3E}">
        <p14:creationId xmlns:p14="http://schemas.microsoft.com/office/powerpoint/2010/main" val="802492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77C564C4-EC7E-9E43-BED7-EE70D75DF09E}" type="slidenum">
              <a:rPr lang="fr-CA" smtClean="0"/>
              <a:t>3</a:t>
            </a:fld>
            <a:endParaRPr lang="fr-CA"/>
          </a:p>
        </p:txBody>
      </p:sp>
    </p:spTree>
    <p:extLst>
      <p:ext uri="{BB962C8B-B14F-4D97-AF65-F5344CB8AC3E}">
        <p14:creationId xmlns:p14="http://schemas.microsoft.com/office/powerpoint/2010/main" val="2431174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err="1">
                <a:cs typeface="Calibri"/>
              </a:rPr>
              <a:t>S’adapter</a:t>
            </a:r>
            <a:r>
              <a:rPr lang="en-CA" baseline="0" dirty="0">
                <a:cs typeface="Calibri"/>
              </a:rPr>
              <a:t> aux </a:t>
            </a:r>
            <a:r>
              <a:rPr lang="en-CA" baseline="0" dirty="0" err="1">
                <a:cs typeface="Calibri"/>
              </a:rPr>
              <a:t>besoins</a:t>
            </a:r>
            <a:r>
              <a:rPr lang="en-CA" baseline="0" dirty="0">
                <a:cs typeface="Calibri"/>
              </a:rPr>
              <a:t> </a:t>
            </a:r>
            <a:r>
              <a:rPr lang="en-CA" baseline="0" dirty="0" err="1">
                <a:cs typeface="Calibri"/>
              </a:rPr>
              <a:t>en</a:t>
            </a:r>
            <a:r>
              <a:rPr lang="en-CA" baseline="0" dirty="0">
                <a:cs typeface="Calibri"/>
              </a:rPr>
              <a:t> </a:t>
            </a:r>
            <a:r>
              <a:rPr lang="en-CA" baseline="0" dirty="0" err="1" smtClean="0">
                <a:cs typeface="Calibri"/>
              </a:rPr>
              <a:t>constante</a:t>
            </a:r>
            <a:r>
              <a:rPr lang="en-CA" baseline="0" dirty="0" smtClean="0">
                <a:cs typeface="Calibri"/>
              </a:rPr>
              <a:t> </a:t>
            </a:r>
            <a:r>
              <a:rPr lang="en-CA" dirty="0" err="1">
                <a:cs typeface="Calibri"/>
              </a:rPr>
              <a:t>évolution</a:t>
            </a:r>
            <a:r>
              <a:rPr lang="en-CA" baseline="0" dirty="0">
                <a:cs typeface="Calibri"/>
              </a:rPr>
              <a:t>, la population </a:t>
            </a:r>
            <a:r>
              <a:rPr lang="en-CA" baseline="0" dirty="0" err="1">
                <a:cs typeface="Calibri"/>
              </a:rPr>
              <a:t>vieillissante</a:t>
            </a:r>
            <a:r>
              <a:rPr lang="en-CA" baseline="0" dirty="0">
                <a:cs typeface="Calibri"/>
              </a:rPr>
              <a:t> et </a:t>
            </a:r>
            <a:r>
              <a:rPr lang="en-CA" baseline="0" dirty="0" err="1">
                <a:cs typeface="Calibri"/>
              </a:rPr>
              <a:t>demeurer</a:t>
            </a:r>
            <a:r>
              <a:rPr lang="en-CA" baseline="0" dirty="0">
                <a:cs typeface="Calibri"/>
              </a:rPr>
              <a:t> </a:t>
            </a:r>
            <a:r>
              <a:rPr lang="en-CA" baseline="0" dirty="0" err="1">
                <a:cs typeface="Calibri"/>
              </a:rPr>
              <a:t>d’actualité</a:t>
            </a:r>
            <a:r>
              <a:rPr lang="en-CA" baseline="0" dirty="0">
                <a:cs typeface="Calibri"/>
              </a:rPr>
              <a:t> avec </a:t>
            </a:r>
            <a:r>
              <a:rPr lang="en-CA" dirty="0" err="1">
                <a:cs typeface="Calibri"/>
              </a:rPr>
              <a:t>l’avancement</a:t>
            </a:r>
            <a:r>
              <a:rPr lang="en-CA" baseline="0" dirty="0">
                <a:cs typeface="Calibri"/>
              </a:rPr>
              <a:t> des </a:t>
            </a:r>
            <a:r>
              <a:rPr lang="en-CA" baseline="0" dirty="0" err="1">
                <a:cs typeface="Calibri"/>
              </a:rPr>
              <a:t>connaissances</a:t>
            </a:r>
            <a:endParaRPr lang="en-CA" dirty="0">
              <a:cs typeface="Calibri"/>
            </a:endParaRPr>
          </a:p>
        </p:txBody>
      </p:sp>
      <p:sp>
        <p:nvSpPr>
          <p:cNvPr id="4" name="Slide Number Placeholder 3"/>
          <p:cNvSpPr>
            <a:spLocks noGrp="1"/>
          </p:cNvSpPr>
          <p:nvPr>
            <p:ph type="sldNum" sz="quarter" idx="5"/>
          </p:nvPr>
        </p:nvSpPr>
        <p:spPr/>
        <p:txBody>
          <a:bodyPr/>
          <a:lstStyle/>
          <a:p>
            <a:fld id="{77C564C4-EC7E-9E43-BED7-EE70D75DF09E}" type="slidenum">
              <a:rPr lang="fr-CA" smtClean="0"/>
              <a:t>4</a:t>
            </a:fld>
            <a:endParaRPr lang="fr-CA"/>
          </a:p>
        </p:txBody>
      </p:sp>
    </p:spTree>
    <p:extLst>
      <p:ext uri="{BB962C8B-B14F-4D97-AF65-F5344CB8AC3E}">
        <p14:creationId xmlns:p14="http://schemas.microsoft.com/office/powerpoint/2010/main" val="2302390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CA" b="1" dirty="0" err="1"/>
              <a:t>L’innovation</a:t>
            </a:r>
            <a:r>
              <a:rPr lang="en-CA" b="1" baseline="0" dirty="0"/>
              <a:t> </a:t>
            </a:r>
            <a:r>
              <a:rPr lang="en-CA" b="1" baseline="0" dirty="0" err="1"/>
              <a:t>s’inscrit</a:t>
            </a:r>
            <a:r>
              <a:rPr lang="en-CA" b="1" baseline="0" dirty="0"/>
              <a:t> dans les </a:t>
            </a:r>
            <a:r>
              <a:rPr lang="en-CA" b="1" dirty="0" err="1"/>
              <a:t>valeurs</a:t>
            </a:r>
            <a:r>
              <a:rPr lang="en-CA" b="1" dirty="0"/>
              <a:t> du </a:t>
            </a:r>
            <a:r>
              <a:rPr lang="en-CA" b="1" baseline="0" dirty="0"/>
              <a:t>CISSSMO</a:t>
            </a:r>
            <a:r>
              <a:rPr lang="en-CA" baseline="0" dirty="0"/>
              <a:t>.</a:t>
            </a:r>
            <a:r>
              <a:rPr lang="en-CA" dirty="0"/>
              <a:t> </a:t>
            </a:r>
            <a:endParaRPr lang="en-CA" baseline="0" dirty="0"/>
          </a:p>
          <a:p>
            <a:r>
              <a:rPr lang="en-CA" u="sng" baseline="0" dirty="0" err="1"/>
              <a:t>Bienveillance</a:t>
            </a:r>
            <a:r>
              <a:rPr lang="en-CA" baseline="0" dirty="0"/>
              <a:t>: </a:t>
            </a:r>
            <a:r>
              <a:rPr lang="fr-CA" dirty="0"/>
              <a:t>bienveillance qui </a:t>
            </a:r>
            <a:r>
              <a:rPr lang="fr-CA" b="1" dirty="0"/>
              <a:t>inspire les idées </a:t>
            </a:r>
            <a:r>
              <a:rPr lang="fr-CA" dirty="0"/>
              <a:t>d’innovation </a:t>
            </a:r>
            <a:r>
              <a:rPr lang="fr-CA" b="1" dirty="0"/>
              <a:t>obligation</a:t>
            </a:r>
            <a:r>
              <a:rPr lang="fr-CA" b="1" i="0" dirty="0"/>
              <a:t> morale </a:t>
            </a:r>
            <a:r>
              <a:rPr lang="fr-CA" b="0" i="0" dirty="0"/>
              <a:t>envers nos usagers, notre population et notre personnel</a:t>
            </a:r>
            <a:endParaRPr lang="en-CA" dirty="0"/>
          </a:p>
          <a:p>
            <a:pPr lvl="0"/>
            <a:r>
              <a:rPr lang="fr-CA" b="0" i="0" dirty="0"/>
              <a:t>permet d’offrir des </a:t>
            </a:r>
            <a:r>
              <a:rPr lang="fr-CA" b="1" i="0" dirty="0"/>
              <a:t>services</a:t>
            </a:r>
            <a:r>
              <a:rPr lang="fr-CA" b="0" i="0" dirty="0"/>
              <a:t> de qualité, accessibles, sécuritaires, pertinents et efficaces</a:t>
            </a:r>
            <a:endParaRPr lang="en-CA" dirty="0"/>
          </a:p>
          <a:p>
            <a:r>
              <a:rPr lang="fr-CA" u="sng" dirty="0"/>
              <a:t>Collaboration</a:t>
            </a:r>
            <a:r>
              <a:rPr lang="fr-CA" u="none" dirty="0"/>
              <a:t>: </a:t>
            </a:r>
            <a:r>
              <a:rPr lang="fr-CA" dirty="0"/>
              <a:t>on ne peut pas innover seul. C'est le fruit </a:t>
            </a:r>
            <a:r>
              <a:rPr lang="fr-CA" b="0" i="0" dirty="0"/>
              <a:t>d’un </a:t>
            </a:r>
            <a:r>
              <a:rPr lang="fr-CA" b="1" i="0" dirty="0"/>
              <a:t>travail collectif</a:t>
            </a:r>
            <a:r>
              <a:rPr lang="fr-CA" b="1" dirty="0"/>
              <a:t>, où la participation de toute personne concernée </a:t>
            </a:r>
            <a:r>
              <a:rPr lang="fr-CA" dirty="0"/>
              <a:t>est encouragée, particulièrement celle des usagers.</a:t>
            </a:r>
            <a:endParaRPr lang="fr-CA" dirty="0">
              <a:cs typeface="Calibri"/>
            </a:endParaRPr>
          </a:p>
          <a:p>
            <a:r>
              <a:rPr lang="fr-CA" dirty="0"/>
              <a:t>L'innovation </a:t>
            </a:r>
            <a:r>
              <a:rPr lang="fr-CA" b="0" i="0" dirty="0"/>
              <a:t>naît de </a:t>
            </a:r>
            <a:r>
              <a:rPr lang="fr-CA" b="1" i="0" dirty="0"/>
              <a:t>pratiques et d’opinions divergentes</a:t>
            </a:r>
            <a:r>
              <a:rPr lang="fr-CA" b="0" i="0" dirty="0"/>
              <a:t>, qui sont confrontées avec ouverture, candeur et respect</a:t>
            </a:r>
            <a:r>
              <a:rPr lang="fr-CA" dirty="0"/>
              <a:t>.</a:t>
            </a:r>
            <a:endParaRPr lang="en-CA">
              <a:cs typeface="Calibri" panose="020F0502020204030204"/>
            </a:endParaRPr>
          </a:p>
          <a:p>
            <a:r>
              <a:rPr lang="fr-CA" u="sng" dirty="0"/>
              <a:t>Audace</a:t>
            </a:r>
            <a:r>
              <a:rPr lang="fr-CA" dirty="0"/>
              <a:t>:  investir </a:t>
            </a:r>
            <a:r>
              <a:rPr lang="fr-CA" b="1" dirty="0"/>
              <a:t>temps</a:t>
            </a:r>
            <a:r>
              <a:rPr lang="fr-CA" dirty="0"/>
              <a:t> et </a:t>
            </a:r>
            <a:r>
              <a:rPr lang="fr-CA" b="1" dirty="0"/>
              <a:t>ressources sans garantie, </a:t>
            </a:r>
            <a:r>
              <a:rPr lang="fr-CA" dirty="0"/>
              <a:t>nécessite de tolérer les </a:t>
            </a:r>
            <a:r>
              <a:rPr lang="fr-CA" b="1" dirty="0"/>
              <a:t>risques</a:t>
            </a:r>
            <a:r>
              <a:rPr lang="fr-CA" dirty="0"/>
              <a:t>,  valoriser les </a:t>
            </a:r>
            <a:r>
              <a:rPr lang="fr-CA" b="1" dirty="0"/>
              <a:t>apprentissages et les f</a:t>
            </a:r>
            <a:r>
              <a:rPr lang="fr-CA" dirty="0"/>
              <a:t>aire circuler</a:t>
            </a:r>
            <a:endParaRPr lang="en-CA" dirty="0">
              <a:cs typeface="Calibri" panose="020F0502020204030204"/>
            </a:endParaRPr>
          </a:p>
          <a:p>
            <a:pPr lvl="0"/>
            <a:r>
              <a:rPr lang="fr-CA" u="sng" dirty="0"/>
              <a:t>Engagement:</a:t>
            </a:r>
            <a:r>
              <a:rPr lang="fr-CA" u="sng" baseline="0" dirty="0"/>
              <a:t> </a:t>
            </a:r>
            <a:r>
              <a:rPr lang="fr-CA" b="0" i="0" dirty="0"/>
              <a:t>requiert un engagement de la part des </a:t>
            </a:r>
            <a:r>
              <a:rPr lang="fr-CA" b="1" i="0" dirty="0"/>
              <a:t>personnes concernées</a:t>
            </a:r>
            <a:r>
              <a:rPr lang="fr-CA" b="1" dirty="0"/>
              <a:t>.</a:t>
            </a:r>
            <a:endParaRPr lang="en-CA" b="1" dirty="0">
              <a:cs typeface="Calibri"/>
            </a:endParaRPr>
          </a:p>
          <a:p>
            <a:pPr lvl="0"/>
            <a:r>
              <a:rPr lang="fr-CA" b="0" i="0" dirty="0"/>
              <a:t>s’actualise dans une organisation qui </a:t>
            </a:r>
            <a:r>
              <a:rPr lang="fr-CA" b="1" i="0" dirty="0"/>
              <a:t>entretient une culture d’innovation</a:t>
            </a:r>
            <a:endParaRPr lang="en-CA" b="1" dirty="0"/>
          </a:p>
          <a:p>
            <a:pPr lvl="0"/>
            <a:r>
              <a:rPr lang="fr-CA" b="0" i="0" dirty="0"/>
              <a:t>culture d’innovation favorise et inspire </a:t>
            </a:r>
            <a:r>
              <a:rPr lang="fr-CA" dirty="0"/>
              <a:t>un</a:t>
            </a:r>
            <a:r>
              <a:rPr lang="fr-CA" b="0" i="0" dirty="0"/>
              <a:t> engagement accru de toutes les </a:t>
            </a:r>
            <a:r>
              <a:rPr lang="fr-CA" b="1" i="0" dirty="0"/>
              <a:t>parties prenantes</a:t>
            </a:r>
            <a:endParaRPr lang="en-CA" b="1" dirty="0"/>
          </a:p>
          <a:p>
            <a:pPr lvl="0"/>
            <a:r>
              <a:rPr lang="fr-CA" i="0" u="sng" dirty="0"/>
              <a:t>Cohérence: </a:t>
            </a:r>
            <a:r>
              <a:rPr lang="fr-CA" b="0" i="0" dirty="0"/>
              <a:t>doit s’appuyer sur des </a:t>
            </a:r>
            <a:r>
              <a:rPr lang="fr-CA" b="1" i="0" dirty="0"/>
              <a:t>données solides</a:t>
            </a:r>
            <a:endParaRPr lang="en-CA" b="1" dirty="0"/>
          </a:p>
          <a:p>
            <a:pPr lvl="0"/>
            <a:r>
              <a:rPr lang="fr-CA" b="0" i="0" dirty="0"/>
              <a:t>doit être justifié par un </a:t>
            </a:r>
            <a:r>
              <a:rPr lang="fr-CA" b="1" i="0" dirty="0"/>
              <a:t>gain anticipé </a:t>
            </a:r>
            <a:r>
              <a:rPr lang="fr-CA" b="0" i="0" dirty="0"/>
              <a:t>(valeur ajoutée)</a:t>
            </a:r>
            <a:endParaRPr lang="en-CA" dirty="0"/>
          </a:p>
          <a:p>
            <a:r>
              <a:rPr lang="fr-CA" b="1" i="0" dirty="0"/>
              <a:t>compatibilité</a:t>
            </a:r>
            <a:r>
              <a:rPr lang="fr-CA" b="0" i="0" dirty="0"/>
              <a:t> des projets</a:t>
            </a:r>
            <a:r>
              <a:rPr lang="fr-CA" dirty="0"/>
              <a:t> pour assurer une </a:t>
            </a:r>
            <a:r>
              <a:rPr lang="fr-CA" b="1" i="0" dirty="0"/>
              <a:t>fluidité</a:t>
            </a:r>
            <a:r>
              <a:rPr lang="fr-CA" b="0" i="0" dirty="0"/>
              <a:t> des continuums de soins et services</a:t>
            </a:r>
            <a:endParaRPr lang="en-CA" dirty="0"/>
          </a:p>
          <a:p>
            <a:endParaRPr lang="fr-CA" i="0" u="sng" dirty="0"/>
          </a:p>
        </p:txBody>
      </p:sp>
      <p:sp>
        <p:nvSpPr>
          <p:cNvPr id="4" name="Espace réservé du numéro de diapositive 3"/>
          <p:cNvSpPr>
            <a:spLocks noGrp="1"/>
          </p:cNvSpPr>
          <p:nvPr>
            <p:ph type="sldNum" sz="quarter" idx="10"/>
          </p:nvPr>
        </p:nvSpPr>
        <p:spPr/>
        <p:txBody>
          <a:bodyPr/>
          <a:lstStyle/>
          <a:p>
            <a:fld id="{77C564C4-EC7E-9E43-BED7-EE70D75DF09E}" type="slidenum">
              <a:rPr lang="fr-CA" smtClean="0"/>
              <a:t>5</a:t>
            </a:fld>
            <a:endParaRPr lang="fr-CA"/>
          </a:p>
        </p:txBody>
      </p:sp>
    </p:spTree>
    <p:extLst>
      <p:ext uri="{BB962C8B-B14F-4D97-AF65-F5344CB8AC3E}">
        <p14:creationId xmlns:p14="http://schemas.microsoft.com/office/powerpoint/2010/main" val="3592329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L’innovation est un terme utilisé à profusion. CISSSMO s'est doté d'une définition adaptée à sa mission.</a:t>
            </a:r>
          </a:p>
        </p:txBody>
      </p:sp>
      <p:sp>
        <p:nvSpPr>
          <p:cNvPr id="4" name="Slide Number Placeholder 3"/>
          <p:cNvSpPr>
            <a:spLocks noGrp="1"/>
          </p:cNvSpPr>
          <p:nvPr>
            <p:ph type="sldNum" sz="quarter" idx="5"/>
          </p:nvPr>
        </p:nvSpPr>
        <p:spPr/>
        <p:txBody>
          <a:bodyPr/>
          <a:lstStyle/>
          <a:p>
            <a:fld id="{77C564C4-EC7E-9E43-BED7-EE70D75DF09E}" type="slidenum">
              <a:rPr lang="fr-CA" smtClean="0"/>
              <a:t>6</a:t>
            </a:fld>
            <a:endParaRPr lang="fr-CA"/>
          </a:p>
        </p:txBody>
      </p:sp>
    </p:spTree>
    <p:extLst>
      <p:ext uri="{BB962C8B-B14F-4D97-AF65-F5344CB8AC3E}">
        <p14:creationId xmlns:p14="http://schemas.microsoft.com/office/powerpoint/2010/main" val="26671389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CA" dirty="0"/>
              <a:t>Clients/</a:t>
            </a:r>
            <a:r>
              <a:rPr lang="en-CA" dirty="0" err="1"/>
              <a:t>usagers</a:t>
            </a:r>
            <a:r>
              <a:rPr lang="en-CA" dirty="0"/>
              <a:t>/population</a:t>
            </a:r>
            <a:endParaRPr lang="en-US" dirty="0"/>
          </a:p>
          <a:p>
            <a:pPr marL="685800" lvl="1" indent="-228600">
              <a:buFont typeface="Arial,Sans-Serif"/>
              <a:buChar char="•"/>
            </a:pPr>
            <a:r>
              <a:rPr lang="en-CA" dirty="0" err="1"/>
              <a:t>Améliorer</a:t>
            </a:r>
            <a:r>
              <a:rPr lang="en-CA" dirty="0"/>
              <a:t> </a:t>
            </a:r>
            <a:r>
              <a:rPr lang="fr-CA" dirty="0"/>
              <a:t>la santé et le bien-être de la population par un gain de pertinence et de performance (ex.: accessibilité, qualité des soins, etc.)</a:t>
            </a:r>
            <a:endParaRPr lang="en-US" dirty="0"/>
          </a:p>
          <a:p>
            <a:pPr marL="685800" lvl="1" indent="-228600">
              <a:buFont typeface="Arial,Sans-Serif"/>
              <a:buChar char="•"/>
            </a:pPr>
            <a:r>
              <a:rPr lang="fr-CA" dirty="0">
                <a:cs typeface="Calibri"/>
              </a:rPr>
              <a:t>Améliore l'expérience des patientes</a:t>
            </a:r>
          </a:p>
          <a:p>
            <a:pPr lvl="1"/>
            <a:endParaRPr lang="fr-CA" dirty="0"/>
          </a:p>
          <a:p>
            <a:pPr marL="228600" indent="-228600">
              <a:buAutoNum type="arabicPeriod"/>
            </a:pPr>
            <a:r>
              <a:rPr lang="en-CA" dirty="0"/>
              <a:t>Organisation</a:t>
            </a:r>
            <a:endParaRPr lang="en-US" dirty="0"/>
          </a:p>
          <a:p>
            <a:pPr marL="685800" lvl="1" indent="-228600">
              <a:buFont typeface="Arial,Sans-Serif"/>
              <a:buChar char="•"/>
            </a:pPr>
            <a:r>
              <a:rPr lang="en-CA" dirty="0"/>
              <a:t>Utilisation plus </a:t>
            </a:r>
            <a:r>
              <a:rPr lang="en-CA" dirty="0" err="1"/>
              <a:t>efficiente</a:t>
            </a:r>
            <a:r>
              <a:rPr lang="en-CA" dirty="0"/>
              <a:t> des </a:t>
            </a:r>
            <a:r>
              <a:rPr lang="en-CA" dirty="0" err="1"/>
              <a:t>ressources</a:t>
            </a:r>
            <a:r>
              <a:rPr lang="en-CA" dirty="0"/>
              <a:t> et de </a:t>
            </a:r>
            <a:r>
              <a:rPr lang="en-CA" dirty="0" err="1"/>
              <a:t>sa</a:t>
            </a:r>
            <a:r>
              <a:rPr lang="en-CA" dirty="0"/>
              <a:t> </a:t>
            </a:r>
            <a:r>
              <a:rPr lang="en-CA" dirty="0" err="1"/>
              <a:t>capacité</a:t>
            </a:r>
            <a:r>
              <a:rPr lang="en-CA" dirty="0"/>
              <a:t> </a:t>
            </a:r>
            <a:r>
              <a:rPr lang="en-CA" dirty="0" err="1"/>
              <a:t>d’adaptation</a:t>
            </a:r>
            <a:endParaRPr lang="en-CA" dirty="0" err="1">
              <a:cs typeface="Calibri"/>
            </a:endParaRPr>
          </a:p>
          <a:p>
            <a:pPr marL="685800" lvl="1" indent="-228600">
              <a:buFont typeface="Arial,Sans-Serif"/>
              <a:buChar char="•"/>
            </a:pPr>
            <a:r>
              <a:rPr lang="en-CA" dirty="0" err="1"/>
              <a:t>Expérience</a:t>
            </a:r>
            <a:r>
              <a:rPr lang="en-CA" dirty="0"/>
              <a:t> du personnel (indispensable)</a:t>
            </a:r>
            <a:endParaRPr lang="en-US" dirty="0">
              <a:cs typeface="Calibri" panose="020F0502020204030204"/>
            </a:endParaRPr>
          </a:p>
          <a:p>
            <a:pPr marL="1143000" lvl="2" indent="-228600">
              <a:buFont typeface="Arial,Sans-Serif"/>
              <a:buChar char="•"/>
            </a:pPr>
            <a:r>
              <a:rPr lang="en-CA" dirty="0" err="1"/>
              <a:t>Favoriser</a:t>
            </a:r>
            <a:r>
              <a:rPr lang="en-CA" dirty="0"/>
              <a:t> </a:t>
            </a:r>
            <a:r>
              <a:rPr lang="en-CA" dirty="0" err="1"/>
              <a:t>l’engagement</a:t>
            </a:r>
            <a:r>
              <a:rPr lang="en-CA" dirty="0"/>
              <a:t> (</a:t>
            </a:r>
            <a:r>
              <a:rPr lang="en-CA" dirty="0" err="1"/>
              <a:t>employés</a:t>
            </a:r>
            <a:r>
              <a:rPr lang="en-CA" dirty="0"/>
              <a:t>)</a:t>
            </a:r>
            <a:endParaRPr lang="en-US" dirty="0">
              <a:cs typeface="Calibri"/>
            </a:endParaRPr>
          </a:p>
          <a:p>
            <a:pPr marL="1143000" lvl="2" indent="-228600">
              <a:buFont typeface="Arial,Sans-Serif"/>
              <a:buChar char="•"/>
            </a:pPr>
            <a:r>
              <a:rPr lang="en-CA" dirty="0"/>
              <a:t>Notre CISSS </a:t>
            </a:r>
            <a:r>
              <a:rPr lang="en-CA" dirty="0" err="1"/>
              <a:t>devient</a:t>
            </a:r>
            <a:r>
              <a:rPr lang="en-CA" dirty="0"/>
              <a:t> un </a:t>
            </a:r>
            <a:r>
              <a:rPr lang="en-CA" dirty="0" err="1"/>
              <a:t>employeur</a:t>
            </a:r>
            <a:r>
              <a:rPr lang="en-CA" dirty="0"/>
              <a:t> plus </a:t>
            </a:r>
            <a:r>
              <a:rPr lang="en-CA" dirty="0" err="1"/>
              <a:t>attractif</a:t>
            </a:r>
            <a:endParaRPr lang="en-CA" dirty="0" err="1">
              <a:cs typeface="Calibri" panose="020F0502020204030204"/>
            </a:endParaRPr>
          </a:p>
        </p:txBody>
      </p:sp>
      <p:sp>
        <p:nvSpPr>
          <p:cNvPr id="4" name="Slide Number Placeholder 3"/>
          <p:cNvSpPr>
            <a:spLocks noGrp="1"/>
          </p:cNvSpPr>
          <p:nvPr>
            <p:ph type="sldNum" sz="quarter" idx="5"/>
          </p:nvPr>
        </p:nvSpPr>
        <p:spPr/>
        <p:txBody>
          <a:bodyPr/>
          <a:lstStyle/>
          <a:p>
            <a:fld id="{77C564C4-EC7E-9E43-BED7-EE70D75DF09E}" type="slidenum">
              <a:rPr lang="fr-CA" smtClean="0"/>
              <a:t>7</a:t>
            </a:fld>
            <a:endParaRPr lang="fr-CA"/>
          </a:p>
        </p:txBody>
      </p:sp>
    </p:spTree>
    <p:extLst>
      <p:ext uri="{BB962C8B-B14F-4D97-AF65-F5344CB8AC3E}">
        <p14:creationId xmlns:p14="http://schemas.microsoft.com/office/powerpoint/2010/main" val="3762028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Démystifier facettes innovation</a:t>
            </a:r>
            <a:endParaRPr lang="fr-FR" dirty="0"/>
          </a:p>
          <a:p>
            <a:r>
              <a:rPr lang="fr-CA" dirty="0"/>
              <a:t>On peut parler d’innovation en tant que </a:t>
            </a:r>
            <a:r>
              <a:rPr lang="fr-CA" b="1" dirty="0"/>
              <a:t>finalité ou résultat</a:t>
            </a:r>
            <a:r>
              <a:rPr lang="fr-CA" dirty="0"/>
              <a:t>, mais elle peut également être définie en tant que </a:t>
            </a:r>
            <a:r>
              <a:rPr lang="fr-CA" b="1" dirty="0"/>
              <a:t>processus</a:t>
            </a:r>
            <a:r>
              <a:rPr lang="fr-CA" dirty="0"/>
              <a:t>.  Finalement, on peut également référer à la </a:t>
            </a:r>
            <a:r>
              <a:rPr lang="fr-CA" b="1" dirty="0"/>
              <a:t>culture d’innovation</a:t>
            </a:r>
            <a:endParaRPr lang="fr-CA"/>
          </a:p>
        </p:txBody>
      </p:sp>
      <p:sp>
        <p:nvSpPr>
          <p:cNvPr id="4" name="Espace réservé du numéro de diapositive 3"/>
          <p:cNvSpPr>
            <a:spLocks noGrp="1"/>
          </p:cNvSpPr>
          <p:nvPr>
            <p:ph type="sldNum" sz="quarter" idx="10"/>
          </p:nvPr>
        </p:nvSpPr>
        <p:spPr/>
        <p:txBody>
          <a:bodyPr/>
          <a:lstStyle/>
          <a:p>
            <a:fld id="{77C564C4-EC7E-9E43-BED7-EE70D75DF09E}" type="slidenum">
              <a:rPr lang="fr-CA" smtClean="0"/>
              <a:t>8</a:t>
            </a:fld>
            <a:endParaRPr lang="fr-CA"/>
          </a:p>
        </p:txBody>
      </p:sp>
    </p:spTree>
    <p:extLst>
      <p:ext uri="{BB962C8B-B14F-4D97-AF65-F5344CB8AC3E}">
        <p14:creationId xmlns:p14="http://schemas.microsoft.com/office/powerpoint/2010/main" val="3613829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Produit:</a:t>
            </a:r>
          </a:p>
          <a:p>
            <a:r>
              <a:rPr lang="fr-CA" dirty="0"/>
              <a:t>Glucomètre en continu, pompe à insuline</a:t>
            </a:r>
            <a:endParaRPr lang="fr-CA" dirty="0">
              <a:cs typeface="Calibri"/>
            </a:endParaRPr>
          </a:p>
          <a:p>
            <a:r>
              <a:rPr lang="fr-CA" dirty="0"/>
              <a:t>Implant cochléaire, aides techniques</a:t>
            </a:r>
            <a:endParaRPr lang="fr-CA" dirty="0">
              <a:cs typeface="Calibri"/>
            </a:endParaRPr>
          </a:p>
          <a:p>
            <a:r>
              <a:rPr lang="fr-CA" dirty="0"/>
              <a:t>Médicaments</a:t>
            </a:r>
            <a:endParaRPr lang="fr-CA" dirty="0">
              <a:cs typeface="Calibri"/>
            </a:endParaRPr>
          </a:p>
          <a:p>
            <a:endParaRPr lang="fr-CA" dirty="0"/>
          </a:p>
          <a:p>
            <a:r>
              <a:rPr lang="fr-CA" dirty="0"/>
              <a:t>Service:</a:t>
            </a:r>
            <a:endParaRPr lang="fr-CA" dirty="0">
              <a:cs typeface="Calibri"/>
            </a:endParaRPr>
          </a:p>
          <a:p>
            <a:r>
              <a:rPr lang="fr-CA" dirty="0"/>
              <a:t>Co-Vie</a:t>
            </a:r>
            <a:endParaRPr lang="fr-CA" dirty="0">
              <a:cs typeface="Calibri"/>
            </a:endParaRPr>
          </a:p>
          <a:p>
            <a:r>
              <a:rPr lang="fr-CA" dirty="0"/>
              <a:t>ISU</a:t>
            </a:r>
            <a:endParaRPr lang="fr-CA" dirty="0">
              <a:cs typeface="Calibri"/>
            </a:endParaRPr>
          </a:p>
          <a:p>
            <a:r>
              <a:rPr lang="fr-CA" dirty="0"/>
              <a:t>Chien de réadaptation</a:t>
            </a:r>
            <a:endParaRPr lang="fr-CA" dirty="0">
              <a:cs typeface="Calibri"/>
            </a:endParaRPr>
          </a:p>
          <a:p>
            <a:r>
              <a:rPr lang="fr-CA" dirty="0"/>
              <a:t>Interventions sensibilisation UPI pour jeux en ligne compulsifs</a:t>
            </a:r>
            <a:endParaRPr lang="fr-CA" dirty="0">
              <a:cs typeface="Calibri"/>
            </a:endParaRPr>
          </a:p>
          <a:p>
            <a:endParaRPr lang="fr-CA" dirty="0"/>
          </a:p>
          <a:p>
            <a:r>
              <a:rPr lang="fr-CA" dirty="0"/>
              <a:t>Processus:</a:t>
            </a:r>
            <a:endParaRPr lang="fr-CA" dirty="0">
              <a:cs typeface="Calibri"/>
            </a:endParaRPr>
          </a:p>
          <a:p>
            <a:r>
              <a:rPr lang="fr-CA" dirty="0"/>
              <a:t>Vaccination cellulaire</a:t>
            </a:r>
            <a:endParaRPr lang="fr-CA" dirty="0">
              <a:cs typeface="Calibri"/>
            </a:endParaRPr>
          </a:p>
          <a:p>
            <a:r>
              <a:rPr lang="fr-CA" dirty="0"/>
              <a:t>Demandes sur Octopus</a:t>
            </a:r>
            <a:endParaRPr lang="fr-CA" dirty="0">
              <a:cs typeface="Calibri"/>
            </a:endParaRPr>
          </a:p>
          <a:p>
            <a:r>
              <a:rPr lang="fr-CA" dirty="0"/>
              <a:t>Régulation</a:t>
            </a:r>
            <a:endParaRPr lang="fr-CA" dirty="0">
              <a:cs typeface="Calibri"/>
            </a:endParaRPr>
          </a:p>
          <a:p>
            <a:endParaRPr lang="fr-CA" dirty="0"/>
          </a:p>
          <a:p>
            <a:r>
              <a:rPr lang="fr-CA" dirty="0"/>
              <a:t>Modèle d’affaire: C'est le point de départ, l'idée originale qui permet à une entreprise de se démarquer de la concurrence</a:t>
            </a:r>
            <a:endParaRPr lang="fr-CA" dirty="0">
              <a:cs typeface="Calibri"/>
            </a:endParaRPr>
          </a:p>
          <a:p>
            <a:r>
              <a:rPr lang="fr-CA" dirty="0"/>
              <a:t>Médecine et rue et Vigilance (on va voir les usagers où ils sont)</a:t>
            </a:r>
            <a:endParaRPr lang="fr-CA" dirty="0">
              <a:cs typeface="Calibri"/>
            </a:endParaRPr>
          </a:p>
          <a:p>
            <a:r>
              <a:rPr lang="fr-CA" dirty="0"/>
              <a:t>Interventions virtuelles</a:t>
            </a:r>
            <a:endParaRPr lang="fr-CA" dirty="0">
              <a:cs typeface="Calibri"/>
            </a:endParaRPr>
          </a:p>
          <a:p>
            <a:r>
              <a:rPr lang="fr-CA" dirty="0"/>
              <a:t>Autoréférence</a:t>
            </a:r>
            <a:endParaRPr lang="fr-CA" dirty="0">
              <a:cs typeface="Calibri"/>
            </a:endParaRPr>
          </a:p>
          <a:p>
            <a:r>
              <a:rPr lang="fr-CA" dirty="0"/>
              <a:t>Épisodes de services</a:t>
            </a:r>
            <a:endParaRPr lang="fr-CA" dirty="0">
              <a:cs typeface="Calibri"/>
            </a:endParaRPr>
          </a:p>
          <a:p>
            <a:endParaRPr lang="fr-CA" dirty="0"/>
          </a:p>
          <a:p>
            <a:r>
              <a:rPr lang="fr-CA" dirty="0"/>
              <a:t>Innovation sociale (répond de façon durable à un besoin social, bénéfices collectifs – transformation systémique)</a:t>
            </a:r>
            <a:endParaRPr lang="fr-CA" dirty="0">
              <a:cs typeface="Calibri"/>
            </a:endParaRPr>
          </a:p>
          <a:p>
            <a:r>
              <a:rPr lang="fr-CA" dirty="0"/>
              <a:t>Complices alimentaires (revaloriser aliments pour réduire le gaspillage)</a:t>
            </a:r>
            <a:endParaRPr lang="fr-CA" dirty="0">
              <a:cs typeface="Calibri"/>
            </a:endParaRPr>
          </a:p>
          <a:p>
            <a:r>
              <a:rPr lang="fr-CA" dirty="0"/>
              <a:t>Aire ouverte (regroupe en un endroit services et ressources santé et bien-être jeunes 12-25 ans)</a:t>
            </a:r>
            <a:endParaRPr lang="fr-CA" dirty="0">
              <a:cs typeface="Calibri"/>
            </a:endParaRPr>
          </a:p>
          <a:p>
            <a:r>
              <a:rPr lang="fr-CA" dirty="0"/>
              <a:t>Pairs aidants</a:t>
            </a:r>
          </a:p>
          <a:p>
            <a:r>
              <a:rPr lang="fr-CA" b="1" dirty="0">
                <a:cs typeface="Calibri"/>
              </a:rPr>
              <a:t>Catégories qui ne sont pas mutuellement exclusives.</a:t>
            </a:r>
          </a:p>
          <a:p>
            <a:r>
              <a:rPr lang="fr-CA" b="1" dirty="0">
                <a:cs typeface="Calibri"/>
              </a:rPr>
              <a:t>En résumé:</a:t>
            </a:r>
            <a:r>
              <a:rPr lang="fr-CA" dirty="0">
                <a:cs typeface="Calibri"/>
              </a:rPr>
              <a:t> l'innovation n'est pas uniquement synonyme de technologie. Des projets peuvent être innovants au niveau de leur service, processus, autre, tant qu'on y retrouve une valeur ajoutée</a:t>
            </a:r>
          </a:p>
        </p:txBody>
      </p:sp>
      <p:sp>
        <p:nvSpPr>
          <p:cNvPr id="4" name="Slide Number Placeholder 3"/>
          <p:cNvSpPr>
            <a:spLocks noGrp="1"/>
          </p:cNvSpPr>
          <p:nvPr>
            <p:ph type="sldNum" sz="quarter" idx="5"/>
          </p:nvPr>
        </p:nvSpPr>
        <p:spPr/>
        <p:txBody>
          <a:bodyPr/>
          <a:lstStyle/>
          <a:p>
            <a:fld id="{77C564C4-EC7E-9E43-BED7-EE70D75DF09E}" type="slidenum">
              <a:rPr lang="fr-CA" smtClean="0"/>
              <a:t>9</a:t>
            </a:fld>
            <a:endParaRPr lang="fr-CA"/>
          </a:p>
        </p:txBody>
      </p:sp>
    </p:spTree>
    <p:extLst>
      <p:ext uri="{BB962C8B-B14F-4D97-AF65-F5344CB8AC3E}">
        <p14:creationId xmlns:p14="http://schemas.microsoft.com/office/powerpoint/2010/main" val="1661185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2463303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3738514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25309596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a:t>”</a:t>
            </a:r>
          </a:p>
        </p:txBody>
      </p:sp>
    </p:spTree>
    <p:extLst>
      <p:ext uri="{BB962C8B-B14F-4D97-AF65-F5344CB8AC3E}">
        <p14:creationId xmlns:p14="http://schemas.microsoft.com/office/powerpoint/2010/main" val="41111092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28087595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13758767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32081361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1413439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3476322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1432768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190942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34718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96444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Date Placeholder 2"/>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3069501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6553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4035564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smtClean="0"/>
              <a:pPr/>
              <a:t>‹N°›</a:t>
            </a:fld>
            <a:endParaRPr lang="en-US"/>
          </a:p>
        </p:txBody>
      </p:sp>
    </p:spTree>
    <p:extLst>
      <p:ext uri="{BB962C8B-B14F-4D97-AF65-F5344CB8AC3E}">
        <p14:creationId xmlns:p14="http://schemas.microsoft.com/office/powerpoint/2010/main" val="2099458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61BEF0D-F0BB-DE4B-95CE-6DB70DBA9567}" type="datetimeFigureOut">
              <a:rPr lang="en-US" smtClean="0"/>
              <a:pPr/>
              <a:t>12/16/2022</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217C01CDF565}" type="slidenum">
              <a:rPr lang="en-US" smtClean="0"/>
              <a:pPr/>
              <a:t>‹N°›</a:t>
            </a:fld>
            <a:endParaRPr lang="en-US"/>
          </a:p>
        </p:txBody>
      </p:sp>
    </p:spTree>
    <p:extLst>
      <p:ext uri="{BB962C8B-B14F-4D97-AF65-F5344CB8AC3E}">
        <p14:creationId xmlns:p14="http://schemas.microsoft.com/office/powerpoint/2010/main" val="120826866"/>
      </p:ext>
    </p:extLst>
  </p:cSld>
  <p:clrMap bg1="dk1" tx1="lt1" bg2="dk2" tx2="lt2" accent1="accent1" accent2="accent2" accent3="accent3" accent4="accent4" accent5="accent5" accent6="accent6" hlink="hlink" folHlink="folHlink"/>
  <p:sldLayoutIdLst>
    <p:sldLayoutId id="2147484787" r:id="rId1"/>
    <p:sldLayoutId id="2147484788" r:id="rId2"/>
    <p:sldLayoutId id="2147484789" r:id="rId3"/>
    <p:sldLayoutId id="2147484790" r:id="rId4"/>
    <p:sldLayoutId id="2147484791" r:id="rId5"/>
    <p:sldLayoutId id="2147484792" r:id="rId6"/>
    <p:sldLayoutId id="2147484793" r:id="rId7"/>
    <p:sldLayoutId id="2147484794" r:id="rId8"/>
    <p:sldLayoutId id="2147484795" r:id="rId9"/>
    <p:sldLayoutId id="2147484796" r:id="rId10"/>
    <p:sldLayoutId id="2147484797" r:id="rId11"/>
    <p:sldLayoutId id="2147484798" r:id="rId12"/>
    <p:sldLayoutId id="2147484799" r:id="rId13"/>
    <p:sldLayoutId id="2147484800" r:id="rId14"/>
    <p:sldLayoutId id="2147484801" r:id="rId15"/>
    <p:sldLayoutId id="2147484802" r:id="rId16"/>
    <p:sldLayoutId id="214748480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jpe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3.sv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7.png"/><Relationship Id="rId5" Type="http://schemas.microsoft.com/office/2007/relationships/hdphoto" Target="../media/hdphoto2.wdp"/><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9.sv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27.sv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25.svg"/><Relationship Id="rId4" Type="http://schemas.openxmlformats.org/officeDocument/2006/relationships/image" Target="../media/image3.png"/><Relationship Id="rId9"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microsoft.com/office/2007/relationships/hdphoto" Target="../media/hdphoto2.wdp"/><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microsoft.com/office/2007/relationships/hdphoto" Target="../media/hdphoto2.wdp"/><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8.xml"/><Relationship Id="rId5" Type="http://schemas.microsoft.com/office/2007/relationships/hdphoto" Target="../media/hdphoto2.wdp"/><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8.xml"/><Relationship Id="rId5" Type="http://schemas.microsoft.com/office/2007/relationships/hdphoto" Target="../media/hdphoto2.wdp"/><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8.xml"/><Relationship Id="rId5" Type="http://schemas.microsoft.com/office/2007/relationships/hdphoto" Target="../media/hdphoto2.wdp"/><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8.xml"/><Relationship Id="rId5" Type="http://schemas.microsoft.com/office/2007/relationships/hdphoto" Target="../media/hdphoto2.wdp"/><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diagramColors" Target="../diagrams/colors4.xml"/><Relationship Id="rId3" Type="http://schemas.openxmlformats.org/officeDocument/2006/relationships/image" Target="../media/image1.jpeg"/><Relationship Id="rId7" Type="http://schemas.openxmlformats.org/officeDocument/2006/relationships/image" Target="../media/image34.svg"/><Relationship Id="rId12" Type="http://schemas.openxmlformats.org/officeDocument/2006/relationships/diagramQuickStyle" Target="../diagrams/quickStyle4.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diagramLayout" Target="../diagrams/layout4.xml"/><Relationship Id="rId5" Type="http://schemas.openxmlformats.org/officeDocument/2006/relationships/image" Target="../media/image32.svg"/><Relationship Id="rId10" Type="http://schemas.openxmlformats.org/officeDocument/2006/relationships/diagramData" Target="../diagrams/data4.xml"/><Relationship Id="rId4" Type="http://schemas.openxmlformats.org/officeDocument/2006/relationships/image" Target="../media/image22.png"/><Relationship Id="rId9" Type="http://schemas.openxmlformats.org/officeDocument/2006/relationships/image" Target="../media/image36.svg"/><Relationship Id="rId14" Type="http://schemas.microsoft.com/office/2007/relationships/diagramDrawing" Target="../diagrams/drawing4.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5.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10" Type="http://schemas.microsoft.com/office/2007/relationships/hdphoto" Target="../media/hdphoto2.wdp"/><Relationship Id="rId4" Type="http://schemas.openxmlformats.org/officeDocument/2006/relationships/image" Target="../media/image2.png"/><Relationship Id="rId9" Type="http://schemas.openxmlformats.org/officeDocument/2006/relationships/image" Target="../media/image8.png"/></Relationships>
</file>

<file path=ppt/slides/_rels/slide2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jpeg"/><Relationship Id="rId7" Type="http://schemas.microsoft.com/office/2007/relationships/hdphoto" Target="../media/hdphoto1.wdp"/><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jpeg"/><Relationship Id="rId7" Type="http://schemas.openxmlformats.org/officeDocument/2006/relationships/diagramColors" Target="../diagrams/colors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sv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pic>
        <p:nvPicPr>
          <p:cNvPr id="5" name="Picture 4" descr="White bulbs with a yellow one standing out">
            <a:extLst>
              <a:ext uri="{FF2B5EF4-FFF2-40B4-BE49-F238E27FC236}">
                <a16:creationId xmlns:a16="http://schemas.microsoft.com/office/drawing/2014/main" id="{E0EA5AD4-081A-4AAE-8F5C-53AD50E64371}"/>
              </a:ext>
            </a:extLst>
          </p:cNvPr>
          <p:cNvPicPr>
            <a:picLocks noChangeAspect="1"/>
          </p:cNvPicPr>
          <p:nvPr/>
        </p:nvPicPr>
        <p:blipFill rotWithShape="1">
          <a:blip r:embed="rId4">
            <a:duotone>
              <a:prstClr val="black"/>
              <a:schemeClr val="accent5">
                <a:tint val="45000"/>
                <a:satMod val="400000"/>
              </a:schemeClr>
            </a:duotone>
            <a:alphaModFix amt="25000"/>
          </a:blip>
          <a:srcRect t="2799" b="12931"/>
          <a:stretch/>
        </p:blipFill>
        <p:spPr>
          <a:xfrm>
            <a:off x="-14433" y="-920740"/>
            <a:ext cx="12191980" cy="6857990"/>
          </a:xfrm>
          <a:prstGeom prst="rect">
            <a:avLst/>
          </a:prstGeom>
        </p:spPr>
      </p:pic>
      <p:sp>
        <p:nvSpPr>
          <p:cNvPr id="2" name="Title 1">
            <a:extLst>
              <a:ext uri="{FF2B5EF4-FFF2-40B4-BE49-F238E27FC236}">
                <a16:creationId xmlns:a16="http://schemas.microsoft.com/office/drawing/2014/main" id="{F5D8D7A5-8610-384B-911B-63406F9B7824}"/>
              </a:ext>
            </a:extLst>
          </p:cNvPr>
          <p:cNvSpPr>
            <a:spLocks noGrp="1"/>
          </p:cNvSpPr>
          <p:nvPr>
            <p:ph type="ctrTitle"/>
          </p:nvPr>
        </p:nvSpPr>
        <p:spPr>
          <a:xfrm>
            <a:off x="1154955" y="1447800"/>
            <a:ext cx="8825658" cy="3329581"/>
          </a:xfrm>
        </p:spPr>
        <p:txBody>
          <a:bodyPr>
            <a:normAutofit/>
          </a:bodyPr>
          <a:lstStyle/>
          <a:p>
            <a:r>
              <a:rPr lang="fr-CA" dirty="0">
                <a:effectLst>
                  <a:outerShdw blurRad="38100" dist="38100" dir="2700000" algn="tl">
                    <a:srgbClr val="000000">
                      <a:alpha val="43137"/>
                    </a:srgbClr>
                  </a:outerShdw>
                </a:effectLst>
              </a:rPr>
              <a:t>Innovation</a:t>
            </a:r>
          </a:p>
        </p:txBody>
      </p:sp>
      <p:sp>
        <p:nvSpPr>
          <p:cNvPr id="3" name="Subtitle 2">
            <a:extLst>
              <a:ext uri="{FF2B5EF4-FFF2-40B4-BE49-F238E27FC236}">
                <a16:creationId xmlns:a16="http://schemas.microsoft.com/office/drawing/2014/main" id="{67621C1B-6398-C744-A792-55BCE17CC810}"/>
              </a:ext>
            </a:extLst>
          </p:cNvPr>
          <p:cNvSpPr>
            <a:spLocks noGrp="1"/>
          </p:cNvSpPr>
          <p:nvPr>
            <p:ph type="subTitle" idx="1"/>
          </p:nvPr>
        </p:nvSpPr>
        <p:spPr>
          <a:xfrm>
            <a:off x="1154955" y="4777380"/>
            <a:ext cx="8825658" cy="861420"/>
          </a:xfrm>
        </p:spPr>
        <p:txBody>
          <a:bodyPr>
            <a:normAutofit/>
          </a:bodyPr>
          <a:lstStyle/>
          <a:p>
            <a:r>
              <a:rPr lang="fr-CA" dirty="0"/>
              <a:t>Midi-causerie</a:t>
            </a:r>
          </a:p>
          <a:p>
            <a:r>
              <a:rPr lang="fr-CA" dirty="0"/>
              <a:t>Ouvert à tout le </a:t>
            </a:r>
            <a:r>
              <a:rPr lang="fr-CA" err="1"/>
              <a:t>cisss</a:t>
            </a:r>
            <a:r>
              <a:rPr lang="fr-CA" dirty="0"/>
              <a:t> de la </a:t>
            </a:r>
            <a:r>
              <a:rPr lang="fr-CA" err="1"/>
              <a:t>montérégie</a:t>
            </a:r>
            <a:r>
              <a:rPr lang="fr-CA" dirty="0"/>
              <a:t>-ouest</a:t>
            </a:r>
          </a:p>
        </p:txBody>
      </p:sp>
      <p:sp>
        <p:nvSpPr>
          <p:cNvPr id="9" name="Rectangle 8">
            <a:extLst>
              <a:ext uri="{FF2B5EF4-FFF2-40B4-BE49-F238E27FC236}">
                <a16:creationId xmlns:a16="http://schemas.microsoft.com/office/drawing/2014/main" id="{318E9D62-7BA3-4D5E-8915-0D0E8661E3D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1026" name="Picture 2">
            <a:extLst>
              <a:ext uri="{FF2B5EF4-FFF2-40B4-BE49-F238E27FC236}">
                <a16:creationId xmlns:a16="http://schemas.microsoft.com/office/drawing/2014/main" id="{541ED1FC-0052-CA45-B07B-BA2C7FEBE4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5700" y="8859596"/>
            <a:ext cx="2501044" cy="123625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Text&#10;&#10;Description automatically generated">
            <a:extLst>
              <a:ext uri="{FF2B5EF4-FFF2-40B4-BE49-F238E27FC236}">
                <a16:creationId xmlns:a16="http://schemas.microsoft.com/office/drawing/2014/main" id="{90CA3223-31F6-0D4D-BE67-F39D07D8C0B9}"/>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40000" contrast="40000"/>
                    </a14:imgEffect>
                  </a14:imgLayer>
                </a14:imgProps>
              </a:ext>
            </a:extLst>
          </a:blip>
          <a:stretch>
            <a:fillRect/>
          </a:stretch>
        </p:blipFill>
        <p:spPr>
          <a:xfrm>
            <a:off x="0" y="5790236"/>
            <a:ext cx="4992422" cy="1174688"/>
          </a:xfrm>
          <a:prstGeom prst="rect">
            <a:avLst/>
          </a:prstGeom>
        </p:spPr>
      </p:pic>
      <p:pic>
        <p:nvPicPr>
          <p:cNvPr id="7" name="Picture 2">
            <a:extLst>
              <a:ext uri="{FF2B5EF4-FFF2-40B4-BE49-F238E27FC236}">
                <a16:creationId xmlns:a16="http://schemas.microsoft.com/office/drawing/2014/main" id="{E84B5675-0E21-4B43-B57D-AF883A177F4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44900" y="5790236"/>
            <a:ext cx="3147080" cy="1063539"/>
          </a:xfrm>
          <a:prstGeom prst="rect">
            <a:avLst/>
          </a:prstGeom>
          <a:noFill/>
          <a:extLst>
            <a:ext uri="{909E8E84-426E-40DD-AFC4-6F175D3DCCD1}">
              <a14:hiddenFill xmlns:a14="http://schemas.microsoft.com/office/drawing/2010/main">
                <a:solidFill>
                  <a:srgbClr val="FFFFFF"/>
                </a:solidFill>
              </a14:hiddenFill>
            </a:ext>
          </a:extLst>
        </p:spPr>
      </p:pic>
      <p:sp>
        <p:nvSpPr>
          <p:cNvPr id="8" name="Espace réservé du texte 2">
            <a:extLst>
              <a:ext uri="{FF2B5EF4-FFF2-40B4-BE49-F238E27FC236}">
                <a16:creationId xmlns:a16="http://schemas.microsoft.com/office/drawing/2014/main" id="{69288965-1A8B-6CA7-2A39-9E4FE3EBB6A6}"/>
              </a:ext>
            </a:extLst>
          </p:cNvPr>
          <p:cNvSpPr txBox="1">
            <a:spLocks/>
          </p:cNvSpPr>
          <p:nvPr/>
        </p:nvSpPr>
        <p:spPr>
          <a:xfrm>
            <a:off x="8872029" y="1447799"/>
            <a:ext cx="3218372" cy="756713"/>
          </a:xfrm>
          <a:prstGeom prst="rect">
            <a:avLst/>
          </a:prstGeom>
        </p:spPr>
        <p:txBody>
          <a:bodyPr vert="horz" lIns="91440" tIns="45720" rIns="91440" bIns="45720" rtlCol="0" anchor="t">
            <a:normAutofit fontScale="85000" lnSpcReduction="20000"/>
          </a:bodyPr>
          <a:lstStyle>
            <a:lvl1pPr marL="0" indent="0" algn="l" defTabSz="457200" rtl="0" eaLnBrk="1" latinLnBrk="0" hangingPunct="1">
              <a:spcBef>
                <a:spcPts val="1000"/>
              </a:spcBef>
              <a:spcAft>
                <a:spcPts val="0"/>
              </a:spcAft>
              <a:buClr>
                <a:schemeClr val="accent1"/>
              </a:buClr>
              <a:buSzPct val="80000"/>
              <a:buFont typeface="Wingdings 3" charset="2"/>
              <a:buNone/>
              <a:defRPr sz="2000" b="0" i="0" kern="1200" cap="all">
                <a:solidFill>
                  <a:schemeClr val="accent1"/>
                </a:solidFill>
                <a:latin typeface="+mj-lt"/>
                <a:ea typeface="+mj-ea"/>
                <a:cs typeface="+mj-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9pPr>
          </a:lstStyle>
          <a:p>
            <a:pPr marL="342900" indent="-342900">
              <a:buFont typeface="Wingdings 3" charset="2"/>
              <a:buChar char=""/>
            </a:pPr>
            <a:r>
              <a:rPr lang="en-US" sz="1600" dirty="0" err="1">
                <a:solidFill>
                  <a:schemeClr val="tx1"/>
                </a:solidFill>
              </a:rPr>
              <a:t>Animé</a:t>
            </a:r>
            <a:r>
              <a:rPr lang="en-US" sz="1600" dirty="0">
                <a:solidFill>
                  <a:schemeClr val="tx1"/>
                </a:solidFill>
              </a:rPr>
              <a:t> par </a:t>
            </a:r>
            <a:r>
              <a:rPr lang="en-US" sz="1600" dirty="0" err="1">
                <a:solidFill>
                  <a:schemeClr val="tx1"/>
                </a:solidFill>
              </a:rPr>
              <a:t>valérie</a:t>
            </a:r>
            <a:r>
              <a:rPr lang="en-US" sz="1600" dirty="0">
                <a:solidFill>
                  <a:schemeClr val="tx1"/>
                </a:solidFill>
              </a:rPr>
              <a:t> </a:t>
            </a:r>
            <a:r>
              <a:rPr lang="en-US" sz="1600" dirty="0" err="1">
                <a:solidFill>
                  <a:schemeClr val="tx1"/>
                </a:solidFill>
              </a:rPr>
              <a:t>emond,</a:t>
            </a:r>
            <a:r>
              <a:rPr lang="en-US" sz="1600" dirty="0">
                <a:solidFill>
                  <a:schemeClr val="tx1"/>
                </a:solidFill>
              </a:rPr>
              <a:t> </a:t>
            </a:r>
            <a:r>
              <a:rPr lang="en-US" sz="1600" dirty="0" err="1">
                <a:solidFill>
                  <a:schemeClr val="tx1"/>
                </a:solidFill>
              </a:rPr>
              <a:t>appr</a:t>
            </a:r>
            <a:r>
              <a:rPr lang="en-US" sz="1600" dirty="0">
                <a:solidFill>
                  <a:schemeClr val="tx1"/>
                </a:solidFill>
              </a:rPr>
              <a:t> innovation, DSMREU</a:t>
            </a:r>
          </a:p>
          <a:p>
            <a:pPr marL="342900" indent="-342900">
              <a:buFont typeface="Wingdings 3" charset="2"/>
              <a:buChar char=""/>
            </a:pPr>
            <a:r>
              <a:rPr lang="en-US" sz="1600" dirty="0" err="1">
                <a:solidFill>
                  <a:schemeClr val="tx1"/>
                </a:solidFill>
              </a:rPr>
              <a:t>Décembre</a:t>
            </a:r>
            <a:r>
              <a:rPr lang="en-US" sz="1600" dirty="0">
                <a:solidFill>
                  <a:schemeClr val="tx1"/>
                </a:solidFill>
              </a:rPr>
              <a:t> 2022</a:t>
            </a:r>
          </a:p>
        </p:txBody>
      </p:sp>
    </p:spTree>
    <p:extLst>
      <p:ext uri="{BB962C8B-B14F-4D97-AF65-F5344CB8AC3E}">
        <p14:creationId xmlns:p14="http://schemas.microsoft.com/office/powerpoint/2010/main" val="31867205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068AB57-F725-2346-8A00-BF8078B934BC}"/>
              </a:ext>
            </a:extLst>
          </p:cNvPr>
          <p:cNvGrpSpPr/>
          <p:nvPr/>
        </p:nvGrpSpPr>
        <p:grpSpPr>
          <a:xfrm>
            <a:off x="4436074" y="83916"/>
            <a:ext cx="6867925" cy="6690168"/>
            <a:chOff x="6207456" y="1448681"/>
            <a:chExt cx="4770183" cy="4872698"/>
          </a:xfrm>
        </p:grpSpPr>
        <p:grpSp>
          <p:nvGrpSpPr>
            <p:cNvPr id="11" name="Group 10">
              <a:extLst>
                <a:ext uri="{FF2B5EF4-FFF2-40B4-BE49-F238E27FC236}">
                  <a16:creationId xmlns:a16="http://schemas.microsoft.com/office/drawing/2014/main" id="{D56AB761-C7B0-1243-83D9-61165D8AAE69}"/>
                </a:ext>
              </a:extLst>
            </p:cNvPr>
            <p:cNvGrpSpPr/>
            <p:nvPr/>
          </p:nvGrpSpPr>
          <p:grpSpPr>
            <a:xfrm>
              <a:off x="6675079" y="1800184"/>
              <a:ext cx="4016850" cy="4016850"/>
              <a:chOff x="3125101" y="281829"/>
              <a:chExt cx="4016850" cy="4016850"/>
            </a:xfrm>
          </p:grpSpPr>
          <p:sp>
            <p:nvSpPr>
              <p:cNvPr id="36" name="Pie 35">
                <a:extLst>
                  <a:ext uri="{FF2B5EF4-FFF2-40B4-BE49-F238E27FC236}">
                    <a16:creationId xmlns:a16="http://schemas.microsoft.com/office/drawing/2014/main" id="{4D434268-6BCA-1947-86BC-14A522A1C2AD}"/>
                  </a:ext>
                </a:extLst>
              </p:cNvPr>
              <p:cNvSpPr/>
              <p:nvPr/>
            </p:nvSpPr>
            <p:spPr>
              <a:xfrm>
                <a:off x="3125101" y="281829"/>
                <a:ext cx="4016850" cy="4016850"/>
              </a:xfrm>
              <a:prstGeom prst="pie">
                <a:avLst>
                  <a:gd name="adj1" fmla="val 16200000"/>
                  <a:gd name="adj2" fmla="val 19800000"/>
                </a:avLst>
              </a:prstGeom>
              <a:ln/>
            </p:spPr>
            <p:style>
              <a:lnRef idx="0">
                <a:schemeClr val="accent1"/>
              </a:lnRef>
              <a:fillRef idx="3">
                <a:schemeClr val="accent1"/>
              </a:fillRef>
              <a:effectRef idx="3">
                <a:schemeClr val="accent1"/>
              </a:effectRef>
              <a:fontRef idx="minor">
                <a:schemeClr val="lt1"/>
              </a:fontRef>
            </p:style>
          </p:sp>
          <p:sp>
            <p:nvSpPr>
              <p:cNvPr id="37" name="Pie 4">
                <a:extLst>
                  <a:ext uri="{FF2B5EF4-FFF2-40B4-BE49-F238E27FC236}">
                    <a16:creationId xmlns:a16="http://schemas.microsoft.com/office/drawing/2014/main" id="{9C69D9E9-1556-B44B-894E-6863E4559B34}"/>
                  </a:ext>
                </a:extLst>
              </p:cNvPr>
              <p:cNvSpPr txBox="1"/>
              <p:nvPr/>
            </p:nvSpPr>
            <p:spPr>
              <a:xfrm>
                <a:off x="5229166" y="747266"/>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a:solidFill>
                      <a:schemeClr val="bg2"/>
                    </a:solidFill>
                    <a:latin typeface="Calibri" panose="020F0502020204030204" pitchFamily="34" charset="0"/>
                  </a:rPr>
                  <a:t>Identifier</a:t>
                </a: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dirty="0" err="1">
                    <a:solidFill>
                      <a:schemeClr val="bg2"/>
                    </a:solidFill>
                    <a:latin typeface="Calibri" panose="020F0502020204030204" pitchFamily="34" charset="0"/>
                  </a:rPr>
                  <a:t>besoin</a:t>
                </a:r>
                <a:r>
                  <a:rPr lang="en-US" sz="1600" b="1" dirty="0">
                    <a:solidFill>
                      <a:schemeClr val="bg2"/>
                    </a:solidFill>
                    <a:latin typeface="Calibri" panose="020F0502020204030204" pitchFamily="34" charset="0"/>
                  </a:rPr>
                  <a:t>/solution)</a:t>
                </a:r>
                <a:endParaRPr lang="fr-CA" sz="1600" b="1" kern="1200" baseline="0" dirty="0">
                  <a:solidFill>
                    <a:schemeClr val="bg2"/>
                  </a:solidFill>
                  <a:latin typeface="Calibri" panose="020F0502020204030204" pitchFamily="34" charset="0"/>
                </a:endParaRPr>
              </a:p>
            </p:txBody>
          </p:sp>
        </p:grpSp>
        <p:grpSp>
          <p:nvGrpSpPr>
            <p:cNvPr id="13" name="Group 12">
              <a:extLst>
                <a:ext uri="{FF2B5EF4-FFF2-40B4-BE49-F238E27FC236}">
                  <a16:creationId xmlns:a16="http://schemas.microsoft.com/office/drawing/2014/main" id="{EA652F16-3F54-1842-BA8B-70786B0DA21B}"/>
                </a:ext>
              </a:extLst>
            </p:cNvPr>
            <p:cNvGrpSpPr/>
            <p:nvPr/>
          </p:nvGrpSpPr>
          <p:grpSpPr>
            <a:xfrm>
              <a:off x="6722899" y="1882912"/>
              <a:ext cx="4016850" cy="4016850"/>
              <a:chOff x="3172921" y="364557"/>
              <a:chExt cx="4016850" cy="4016850"/>
            </a:xfrm>
          </p:grpSpPr>
          <p:sp>
            <p:nvSpPr>
              <p:cNvPr id="34" name="Pie 33">
                <a:extLst>
                  <a:ext uri="{FF2B5EF4-FFF2-40B4-BE49-F238E27FC236}">
                    <a16:creationId xmlns:a16="http://schemas.microsoft.com/office/drawing/2014/main" id="{607C36CC-7D3D-404E-85AD-D0FCA6E589E8}"/>
                  </a:ext>
                </a:extLst>
              </p:cNvPr>
              <p:cNvSpPr/>
              <p:nvPr/>
            </p:nvSpPr>
            <p:spPr>
              <a:xfrm>
                <a:off x="3172921" y="364557"/>
                <a:ext cx="4016850" cy="4016850"/>
              </a:xfrm>
              <a:prstGeom prst="pie">
                <a:avLst>
                  <a:gd name="adj1" fmla="val 19800000"/>
                  <a:gd name="adj2" fmla="val 18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5" name="Pie 6">
                <a:extLst>
                  <a:ext uri="{FF2B5EF4-FFF2-40B4-BE49-F238E27FC236}">
                    <a16:creationId xmlns:a16="http://schemas.microsoft.com/office/drawing/2014/main" id="{DF12B90E-AA73-0A49-9AE5-DBB2B6885AA0}"/>
                  </a:ext>
                </a:extLst>
              </p:cNvPr>
              <p:cNvSpPr txBox="1"/>
              <p:nvPr/>
            </p:nvSpPr>
            <p:spPr>
              <a:xfrm>
                <a:off x="5898641" y="1990425"/>
                <a:ext cx="1099851" cy="78902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Valider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kern="1200" baseline="0" dirty="0">
                    <a:solidFill>
                      <a:schemeClr val="bg2"/>
                    </a:solidFill>
                    <a:latin typeface="Calibri" panose="020F0502020204030204" pitchFamily="34" charset="0"/>
                  </a:rPr>
                  <a:t>pertinence)</a:t>
                </a:r>
              </a:p>
            </p:txBody>
          </p:sp>
        </p:grpSp>
        <p:grpSp>
          <p:nvGrpSpPr>
            <p:cNvPr id="15" name="Group 14">
              <a:extLst>
                <a:ext uri="{FF2B5EF4-FFF2-40B4-BE49-F238E27FC236}">
                  <a16:creationId xmlns:a16="http://schemas.microsoft.com/office/drawing/2014/main" id="{66BE4AD6-52F7-3A4E-92E6-A2A4A632DD01}"/>
                </a:ext>
              </a:extLst>
            </p:cNvPr>
            <p:cNvGrpSpPr/>
            <p:nvPr/>
          </p:nvGrpSpPr>
          <p:grpSpPr>
            <a:xfrm>
              <a:off x="6675079" y="1965640"/>
              <a:ext cx="4016850" cy="4016850"/>
              <a:chOff x="3125101" y="447285"/>
              <a:chExt cx="4016850" cy="4016850"/>
            </a:xfrm>
          </p:grpSpPr>
          <p:sp>
            <p:nvSpPr>
              <p:cNvPr id="32" name="Pie 31">
                <a:extLst>
                  <a:ext uri="{FF2B5EF4-FFF2-40B4-BE49-F238E27FC236}">
                    <a16:creationId xmlns:a16="http://schemas.microsoft.com/office/drawing/2014/main" id="{FD7D4716-235C-8647-9621-8F8230F180B9}"/>
                  </a:ext>
                </a:extLst>
              </p:cNvPr>
              <p:cNvSpPr/>
              <p:nvPr/>
            </p:nvSpPr>
            <p:spPr>
              <a:xfrm>
                <a:off x="3125101" y="447285"/>
                <a:ext cx="4016850" cy="4016850"/>
              </a:xfrm>
              <a:prstGeom prst="pie">
                <a:avLst>
                  <a:gd name="adj1" fmla="val 1800000"/>
                  <a:gd name="adj2" fmla="val 5400000"/>
                </a:avLst>
              </a:prstGeom>
              <a:ln/>
            </p:spPr>
            <p:style>
              <a:lnRef idx="0">
                <a:schemeClr val="accent1"/>
              </a:lnRef>
              <a:fillRef idx="3">
                <a:schemeClr val="accent1"/>
              </a:fillRef>
              <a:effectRef idx="3">
                <a:schemeClr val="accent1"/>
              </a:effectRef>
              <a:fontRef idx="minor">
                <a:schemeClr val="lt1"/>
              </a:fontRef>
            </p:style>
          </p:sp>
          <p:sp>
            <p:nvSpPr>
              <p:cNvPr id="33" name="Pie 8">
                <a:extLst>
                  <a:ext uri="{FF2B5EF4-FFF2-40B4-BE49-F238E27FC236}">
                    <a16:creationId xmlns:a16="http://schemas.microsoft.com/office/drawing/2014/main" id="{470E284B-4DC3-A248-A703-4A4339073526}"/>
                  </a:ext>
                </a:extLst>
              </p:cNvPr>
              <p:cNvSpPr txBox="1"/>
              <p:nvPr/>
            </p:nvSpPr>
            <p:spPr>
              <a:xfrm>
                <a:off x="5229166" y="3191825"/>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Développer</a:t>
                </a:r>
                <a:r>
                  <a:rPr lang="en-US" sz="2400" b="1" kern="1200" baseline="0" dirty="0">
                    <a:solidFill>
                      <a:schemeClr val="bg2"/>
                    </a:solidFill>
                    <a:latin typeface="Calibri" panose="020F0502020204030204" pitchFamily="34" charset="0"/>
                  </a:rPr>
                  <a:t> </a:t>
                </a:r>
                <a:br>
                  <a:rPr lang="en-US" sz="2400" b="1" kern="1200" baseline="0" dirty="0">
                    <a:solidFill>
                      <a:schemeClr val="bg2"/>
                    </a:solidFill>
                    <a:latin typeface="Calibri" panose="020F0502020204030204" pitchFamily="34" charset="0"/>
                  </a:rPr>
                </a:br>
                <a:r>
                  <a:rPr lang="en-US" sz="2400" b="1" dirty="0" err="1">
                    <a:solidFill>
                      <a:schemeClr val="bg2"/>
                    </a:solidFill>
                    <a:latin typeface="Calibri" panose="020F0502020204030204" pitchFamily="34" charset="0"/>
                  </a:rPr>
                  <a:t>P</a:t>
                </a:r>
                <a:r>
                  <a:rPr lang="en-US" sz="2400" b="1" kern="1200" baseline="0" dirty="0" err="1">
                    <a:solidFill>
                      <a:schemeClr val="bg2"/>
                    </a:solidFill>
                    <a:latin typeface="Calibri" panose="020F0502020204030204" pitchFamily="34" charset="0"/>
                  </a:rPr>
                  <a:t>lanifier</a:t>
                </a:r>
                <a:endParaRPr lang="en-US" sz="2400" b="1" kern="1200" baseline="0" dirty="0">
                  <a:solidFill>
                    <a:schemeClr val="bg2"/>
                  </a:solidFill>
                  <a:latin typeface="Calibri" panose="020F0502020204030204" pitchFamily="34" charset="0"/>
                </a:endParaRPr>
              </a:p>
            </p:txBody>
          </p:sp>
        </p:grpSp>
        <p:grpSp>
          <p:nvGrpSpPr>
            <p:cNvPr id="17" name="Group 16">
              <a:extLst>
                <a:ext uri="{FF2B5EF4-FFF2-40B4-BE49-F238E27FC236}">
                  <a16:creationId xmlns:a16="http://schemas.microsoft.com/office/drawing/2014/main" id="{B77E73F0-CB8C-6A48-8F04-010BDCC4D849}"/>
                </a:ext>
              </a:extLst>
            </p:cNvPr>
            <p:cNvGrpSpPr/>
            <p:nvPr/>
          </p:nvGrpSpPr>
          <p:grpSpPr>
            <a:xfrm>
              <a:off x="6579440" y="1965640"/>
              <a:ext cx="4016850" cy="4016850"/>
              <a:chOff x="3029462" y="447285"/>
              <a:chExt cx="4016850" cy="4016850"/>
            </a:xfrm>
          </p:grpSpPr>
          <p:sp>
            <p:nvSpPr>
              <p:cNvPr id="30" name="Pie 29">
                <a:extLst>
                  <a:ext uri="{FF2B5EF4-FFF2-40B4-BE49-F238E27FC236}">
                    <a16:creationId xmlns:a16="http://schemas.microsoft.com/office/drawing/2014/main" id="{49B24545-F78C-F34D-BBAF-5ACD93EBB380}"/>
                  </a:ext>
                </a:extLst>
              </p:cNvPr>
              <p:cNvSpPr/>
              <p:nvPr/>
            </p:nvSpPr>
            <p:spPr>
              <a:xfrm>
                <a:off x="3029462" y="447285"/>
                <a:ext cx="4016850" cy="4016850"/>
              </a:xfrm>
              <a:prstGeom prst="pie">
                <a:avLst>
                  <a:gd name="adj1" fmla="val 5400000"/>
                  <a:gd name="adj2" fmla="val 90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1" name="Pie 10">
                <a:extLst>
                  <a:ext uri="{FF2B5EF4-FFF2-40B4-BE49-F238E27FC236}">
                    <a16:creationId xmlns:a16="http://schemas.microsoft.com/office/drawing/2014/main" id="{54DF2293-9F87-0345-B6BE-261053C112D8}"/>
                  </a:ext>
                </a:extLst>
              </p:cNvPr>
              <p:cNvSpPr txBox="1"/>
              <p:nvPr/>
            </p:nvSpPr>
            <p:spPr>
              <a:xfrm>
                <a:off x="3714322" y="3203370"/>
                <a:ext cx="1262130"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Expérimenter</a:t>
                </a:r>
                <a:r>
                  <a:rPr lang="en-US" sz="2400" b="1" kern="1200" baseline="0" dirty="0">
                    <a:solidFill>
                      <a:schemeClr val="bg2"/>
                    </a:solidFill>
                    <a:latin typeface="Calibri" panose="020F0502020204030204" pitchFamily="34" charset="0"/>
                  </a:rPr>
                  <a:t/>
                </a:r>
                <a:br>
                  <a:rPr lang="en-US" sz="2400" b="1" kern="1200" baseline="0" dirty="0">
                    <a:solidFill>
                      <a:schemeClr val="bg2"/>
                    </a:solidFill>
                    <a:latin typeface="Calibri" panose="020F0502020204030204" pitchFamily="34" charset="0"/>
                  </a:rPr>
                </a:br>
                <a:r>
                  <a:rPr lang="en-US" sz="2400" b="1" dirty="0">
                    <a:solidFill>
                      <a:schemeClr val="bg2"/>
                    </a:solidFill>
                    <a:latin typeface="Calibri" panose="020F0502020204030204" pitchFamily="34" charset="0"/>
                  </a:rPr>
                  <a:t>I</a:t>
                </a:r>
                <a:r>
                  <a:rPr lang="en-US" sz="2400" b="1" kern="1200" baseline="0" dirty="0">
                    <a:solidFill>
                      <a:schemeClr val="bg2"/>
                    </a:solidFill>
                    <a:latin typeface="Calibri" panose="020F0502020204030204" pitchFamily="34" charset="0"/>
                  </a:rPr>
                  <a:t>mplanter</a:t>
                </a:r>
              </a:p>
            </p:txBody>
          </p:sp>
        </p:grpSp>
        <p:grpSp>
          <p:nvGrpSpPr>
            <p:cNvPr id="18" name="Group 17">
              <a:extLst>
                <a:ext uri="{FF2B5EF4-FFF2-40B4-BE49-F238E27FC236}">
                  <a16:creationId xmlns:a16="http://schemas.microsoft.com/office/drawing/2014/main" id="{6A20C0C7-2E1C-DD4C-9CDD-6D9602DF43CE}"/>
                </a:ext>
              </a:extLst>
            </p:cNvPr>
            <p:cNvGrpSpPr/>
            <p:nvPr/>
          </p:nvGrpSpPr>
          <p:grpSpPr>
            <a:xfrm>
              <a:off x="6531620" y="1882912"/>
              <a:ext cx="4016850" cy="4016850"/>
              <a:chOff x="2981642" y="364557"/>
              <a:chExt cx="4016850" cy="4016850"/>
            </a:xfrm>
          </p:grpSpPr>
          <p:sp>
            <p:nvSpPr>
              <p:cNvPr id="28" name="Pie 27">
                <a:extLst>
                  <a:ext uri="{FF2B5EF4-FFF2-40B4-BE49-F238E27FC236}">
                    <a16:creationId xmlns:a16="http://schemas.microsoft.com/office/drawing/2014/main" id="{9868BAB0-6C0F-FD43-B77C-7F7C22E5DAB4}"/>
                  </a:ext>
                </a:extLst>
              </p:cNvPr>
              <p:cNvSpPr/>
              <p:nvPr/>
            </p:nvSpPr>
            <p:spPr>
              <a:xfrm>
                <a:off x="2981642" y="364557"/>
                <a:ext cx="4016850" cy="4016850"/>
              </a:xfrm>
              <a:prstGeom prst="pie">
                <a:avLst>
                  <a:gd name="adj1" fmla="val 9000000"/>
                  <a:gd name="adj2" fmla="val 126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9" name="Pie 12">
                <a:extLst>
                  <a:ext uri="{FF2B5EF4-FFF2-40B4-BE49-F238E27FC236}">
                    <a16:creationId xmlns:a16="http://schemas.microsoft.com/office/drawing/2014/main" id="{377D8721-04E7-7041-8909-BA60DF29A226}"/>
                  </a:ext>
                </a:extLst>
              </p:cNvPr>
              <p:cNvSpPr txBox="1"/>
              <p:nvPr/>
            </p:nvSpPr>
            <p:spPr>
              <a:xfrm>
                <a:off x="3172921" y="1990425"/>
                <a:ext cx="1099851" cy="78902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Mesurer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Évaluer</a:t>
                </a:r>
                <a:endParaRPr lang="en-US" sz="2400" b="1" kern="1200" baseline="0" dirty="0">
                  <a:solidFill>
                    <a:schemeClr val="bg2"/>
                  </a:solidFill>
                  <a:latin typeface="Calibri" panose="020F0502020204030204" pitchFamily="34" charset="0"/>
                </a:endParaRPr>
              </a:p>
            </p:txBody>
          </p:sp>
        </p:grpSp>
        <p:grpSp>
          <p:nvGrpSpPr>
            <p:cNvPr id="19" name="Group 18">
              <a:extLst>
                <a:ext uri="{FF2B5EF4-FFF2-40B4-BE49-F238E27FC236}">
                  <a16:creationId xmlns:a16="http://schemas.microsoft.com/office/drawing/2014/main" id="{DB037521-1E1F-2249-BE99-22B98A8D75A6}"/>
                </a:ext>
              </a:extLst>
            </p:cNvPr>
            <p:cNvGrpSpPr/>
            <p:nvPr/>
          </p:nvGrpSpPr>
          <p:grpSpPr>
            <a:xfrm>
              <a:off x="6579440" y="1800184"/>
              <a:ext cx="4016850" cy="4016850"/>
              <a:chOff x="3029462" y="281829"/>
              <a:chExt cx="4016850" cy="4016850"/>
            </a:xfrm>
          </p:grpSpPr>
          <p:sp>
            <p:nvSpPr>
              <p:cNvPr id="26" name="Pie 25">
                <a:extLst>
                  <a:ext uri="{FF2B5EF4-FFF2-40B4-BE49-F238E27FC236}">
                    <a16:creationId xmlns:a16="http://schemas.microsoft.com/office/drawing/2014/main" id="{6025E21A-A1ED-0A4E-8716-07078E22823A}"/>
                  </a:ext>
                </a:extLst>
              </p:cNvPr>
              <p:cNvSpPr/>
              <p:nvPr/>
            </p:nvSpPr>
            <p:spPr>
              <a:xfrm>
                <a:off x="3029462" y="281829"/>
                <a:ext cx="4016850" cy="4016850"/>
              </a:xfrm>
              <a:prstGeom prst="pie">
                <a:avLst>
                  <a:gd name="adj1" fmla="val 12600000"/>
                  <a:gd name="adj2" fmla="val 162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7" name="Pie 14">
                <a:extLst>
                  <a:ext uri="{FF2B5EF4-FFF2-40B4-BE49-F238E27FC236}">
                    <a16:creationId xmlns:a16="http://schemas.microsoft.com/office/drawing/2014/main" id="{8647CC60-F6C4-164D-A0AD-B5263ADAAC61}"/>
                  </a:ext>
                </a:extLst>
              </p:cNvPr>
              <p:cNvSpPr txBox="1"/>
              <p:nvPr/>
            </p:nvSpPr>
            <p:spPr>
              <a:xfrm>
                <a:off x="3819371" y="794934"/>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Pérenniser</a:t>
                </a:r>
                <a:endParaRPr lang="en-US" sz="2400" b="1"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Valoriser</a:t>
                </a:r>
                <a:endParaRPr lang="en-US" sz="2400" b="1" kern="1200" baseline="0" dirty="0">
                  <a:solidFill>
                    <a:schemeClr val="bg2"/>
                  </a:solidFill>
                  <a:latin typeface="Calibri" panose="020F0502020204030204" pitchFamily="34" charset="0"/>
                </a:endParaRPr>
              </a:p>
            </p:txBody>
          </p:sp>
        </p:grpSp>
        <p:sp>
          <p:nvSpPr>
            <p:cNvPr id="21" name="Circular Arrow 20">
              <a:extLst>
                <a:ext uri="{FF2B5EF4-FFF2-40B4-BE49-F238E27FC236}">
                  <a16:creationId xmlns:a16="http://schemas.microsoft.com/office/drawing/2014/main" id="{4034A498-2CBB-574F-887D-EA204F7CB5CA}"/>
                </a:ext>
              </a:extLst>
            </p:cNvPr>
            <p:cNvSpPr/>
            <p:nvPr/>
          </p:nvSpPr>
          <p:spPr>
            <a:xfrm rot="18281484">
              <a:off x="6156199" y="1499938"/>
              <a:ext cx="4872698" cy="4770183"/>
            </a:xfrm>
            <a:prstGeom prst="circularArrow">
              <a:avLst>
                <a:gd name="adj1" fmla="val 6711"/>
                <a:gd name="adj2" fmla="val 579149"/>
                <a:gd name="adj3" fmla="val 18888727"/>
                <a:gd name="adj4" fmla="val 19800000"/>
                <a:gd name="adj5" fmla="val 5932"/>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grpSp>
      <p:pic>
        <p:nvPicPr>
          <p:cNvPr id="38" name="Picture 37" descr="Text&#10;&#10;Description automatically generated">
            <a:extLst>
              <a:ext uri="{FF2B5EF4-FFF2-40B4-BE49-F238E27FC236}">
                <a16:creationId xmlns:a16="http://schemas.microsoft.com/office/drawing/2014/main" id="{223354D7-B577-3749-BCC3-0557A2278B5B}"/>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Lst>
          </a:blip>
          <a:stretch>
            <a:fillRect/>
          </a:stretch>
        </p:blipFill>
        <p:spPr>
          <a:xfrm>
            <a:off x="0" y="5790236"/>
            <a:ext cx="4992422" cy="1174688"/>
          </a:xfrm>
          <a:prstGeom prst="rect">
            <a:avLst/>
          </a:prstGeom>
        </p:spPr>
      </p:pic>
      <p:sp>
        <p:nvSpPr>
          <p:cNvPr id="39" name="Title 1">
            <a:extLst>
              <a:ext uri="{FF2B5EF4-FFF2-40B4-BE49-F238E27FC236}">
                <a16:creationId xmlns:a16="http://schemas.microsoft.com/office/drawing/2014/main" id="{BBC6DE32-501A-EE4C-9753-B445044384C1}"/>
              </a:ext>
            </a:extLst>
          </p:cNvPr>
          <p:cNvSpPr>
            <a:spLocks noGrp="1"/>
          </p:cNvSpPr>
          <p:nvPr>
            <p:ph type="title"/>
          </p:nvPr>
        </p:nvSpPr>
        <p:spPr>
          <a:xfrm>
            <a:off x="519641" y="501287"/>
            <a:ext cx="5743460" cy="1447800"/>
          </a:xfrm>
        </p:spPr>
        <p:txBody>
          <a:bodyPr>
            <a:normAutofit/>
          </a:bodyPr>
          <a:lstStyle/>
          <a:p>
            <a:pPr>
              <a:lnSpc>
                <a:spcPct val="90000"/>
              </a:lnSpc>
            </a:pPr>
            <a:r>
              <a:rPr lang="fr-CA" sz="3600" dirty="0"/>
              <a:t>L’innovation comme</a:t>
            </a:r>
            <a:br>
              <a:rPr lang="fr-CA" sz="3600" dirty="0"/>
            </a:br>
            <a:r>
              <a:rPr lang="fr-CA" sz="3600" b="1" dirty="0">
                <a:solidFill>
                  <a:schemeClr val="accent1"/>
                </a:solidFill>
                <a:effectLst>
                  <a:outerShdw blurRad="38100" dist="38100" dir="2700000" algn="tl">
                    <a:srgbClr val="000000">
                      <a:alpha val="43137"/>
                    </a:srgbClr>
                  </a:outerShdw>
                </a:effectLst>
              </a:rPr>
              <a:t>PROCESSUS</a:t>
            </a:r>
          </a:p>
        </p:txBody>
      </p:sp>
      <p:sp>
        <p:nvSpPr>
          <p:cNvPr id="2" name="Oval 1">
            <a:extLst>
              <a:ext uri="{FF2B5EF4-FFF2-40B4-BE49-F238E27FC236}">
                <a16:creationId xmlns:a16="http://schemas.microsoft.com/office/drawing/2014/main" id="{691009EC-7418-9533-9E1B-D2DB78C1EE76}"/>
              </a:ext>
            </a:extLst>
          </p:cNvPr>
          <p:cNvSpPr/>
          <p:nvPr/>
        </p:nvSpPr>
        <p:spPr>
          <a:xfrm>
            <a:off x="323246" y="3995734"/>
            <a:ext cx="1955812" cy="1955812"/>
          </a:xfrm>
          <a:prstGeom prst="ellipse">
            <a:avLst/>
          </a:prstGeom>
        </p:spPr>
        <p:style>
          <a:lnRef idx="0">
            <a:schemeClr val="dk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3" name="Rectangle 2" descr="Head with Gears">
            <a:extLst>
              <a:ext uri="{FF2B5EF4-FFF2-40B4-BE49-F238E27FC236}">
                <a16:creationId xmlns:a16="http://schemas.microsoft.com/office/drawing/2014/main" id="{A8C1F837-D015-F003-6FD3-915BA76D221B}"/>
              </a:ext>
            </a:extLst>
          </p:cNvPr>
          <p:cNvSpPr/>
          <p:nvPr/>
        </p:nvSpPr>
        <p:spPr>
          <a:xfrm>
            <a:off x="740059" y="4412546"/>
            <a:ext cx="1122187" cy="1122187"/>
          </a:xfrm>
          <a:prstGeom prst="rect">
            <a:avLst/>
          </a:prstGeom>
          <a:blipFill>
            <a:blip r:embed="rId6">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a:blipFill>
        </p:spPr>
        <p:style>
          <a:lnRef idx="0">
            <a:schemeClr val="lt1">
              <a:hueOff val="0"/>
              <a:satOff val="0"/>
              <a:lumOff val="0"/>
              <a:alphaOff val="0"/>
            </a:schemeClr>
          </a:lnRef>
          <a:fillRef idx="3">
            <a:scrgbClr r="0" g="0" b="0"/>
          </a:fillRef>
          <a:effectRef idx="2">
            <a:schemeClr val="accent1">
              <a:alpha val="90000"/>
              <a:hueOff val="0"/>
              <a:satOff val="0"/>
              <a:lumOff val="0"/>
              <a:alphaOff val="-20000"/>
            </a:schemeClr>
          </a:effectRef>
          <a:fontRef idx="minor">
            <a:schemeClr val="lt1"/>
          </a:fontRef>
        </p:style>
      </p:sp>
      <p:sp>
        <p:nvSpPr>
          <p:cNvPr id="40" name="Oval 1">
            <a:extLst>
              <a:ext uri="{FF2B5EF4-FFF2-40B4-BE49-F238E27FC236}">
                <a16:creationId xmlns:a16="http://schemas.microsoft.com/office/drawing/2014/main" id="{691009EC-7418-9533-9E1B-D2DB78C1EE76}"/>
              </a:ext>
            </a:extLst>
          </p:cNvPr>
          <p:cNvSpPr/>
          <p:nvPr/>
        </p:nvSpPr>
        <p:spPr>
          <a:xfrm>
            <a:off x="6940216" y="2476167"/>
            <a:ext cx="1955812" cy="1955812"/>
          </a:xfrm>
          <a:prstGeom prst="ellipse">
            <a:avLst/>
          </a:prstGeom>
          <a:solidFill>
            <a:schemeClr val="bg2"/>
          </a:solidFill>
        </p:spPr>
        <p:style>
          <a:lnRef idx="0">
            <a:schemeClr val="dk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r>
              <a:rPr lang="fr-CA" sz="1400" dirty="0">
                <a:solidFill>
                  <a:schemeClr val="tx1"/>
                </a:solidFill>
              </a:rPr>
              <a:t>CYCLE DE L’INNOVATION</a:t>
            </a:r>
          </a:p>
        </p:txBody>
      </p:sp>
    </p:spTree>
    <p:extLst>
      <p:ext uri="{BB962C8B-B14F-4D97-AF65-F5344CB8AC3E}">
        <p14:creationId xmlns:p14="http://schemas.microsoft.com/office/powerpoint/2010/main" val="16968332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18" name="Freeform 7">
            <a:extLst>
              <a:ext uri="{FF2B5EF4-FFF2-40B4-BE49-F238E27FC236}">
                <a16:creationId xmlns:a16="http://schemas.microsoft.com/office/drawing/2014/main" id="{AA72AAC8-1209-4875-BA07-E6860CC8B03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5CCAB7EF-2578-8344-837C-AAA0277DB47A}"/>
              </a:ext>
            </a:extLst>
          </p:cNvPr>
          <p:cNvSpPr>
            <a:spLocks noGrp="1"/>
          </p:cNvSpPr>
          <p:nvPr>
            <p:ph type="title"/>
          </p:nvPr>
        </p:nvSpPr>
        <p:spPr>
          <a:xfrm>
            <a:off x="646111" y="452718"/>
            <a:ext cx="9404723" cy="1180711"/>
          </a:xfrm>
        </p:spPr>
        <p:txBody>
          <a:bodyPr anchor="ctr">
            <a:normAutofit/>
          </a:bodyPr>
          <a:lstStyle/>
          <a:p>
            <a:r>
              <a:rPr lang="fr-CA" sz="3200" dirty="0"/>
              <a:t>Innovation (démarche)</a:t>
            </a:r>
            <a:endParaRPr lang="fr-FR" dirty="0"/>
          </a:p>
        </p:txBody>
      </p:sp>
      <p:sp>
        <p:nvSpPr>
          <p:cNvPr id="19" name="Rectangle 11">
            <a:extLst>
              <a:ext uri="{FF2B5EF4-FFF2-40B4-BE49-F238E27FC236}">
                <a16:creationId xmlns:a16="http://schemas.microsoft.com/office/drawing/2014/main" id="{6B6F5053-444C-4A41-90A3-4235858456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924298"/>
            <a:ext cx="12192417" cy="293370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5">
            <a:extLst>
              <a:ext uri="{FF2B5EF4-FFF2-40B4-BE49-F238E27FC236}">
                <a16:creationId xmlns:a16="http://schemas.microsoft.com/office/drawing/2014/main" id="{877D4C50-8E36-4122-843F-CC0D80553B1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1695" cy="2802467"/>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sp>
        <p:nvSpPr>
          <p:cNvPr id="3" name="Content Placeholder 2">
            <a:extLst>
              <a:ext uri="{FF2B5EF4-FFF2-40B4-BE49-F238E27FC236}">
                <a16:creationId xmlns:a16="http://schemas.microsoft.com/office/drawing/2014/main" id="{68E2991E-3F78-8147-8490-024067CE6EA5}"/>
              </a:ext>
            </a:extLst>
          </p:cNvPr>
          <p:cNvSpPr>
            <a:spLocks noGrp="1"/>
          </p:cNvSpPr>
          <p:nvPr>
            <p:ph idx="1"/>
          </p:nvPr>
        </p:nvSpPr>
        <p:spPr>
          <a:xfrm>
            <a:off x="1049312" y="2548282"/>
            <a:ext cx="4557010" cy="2810767"/>
          </a:xfrm>
        </p:spPr>
        <p:txBody>
          <a:bodyPr>
            <a:normAutofit fontScale="92500" lnSpcReduction="10000"/>
          </a:bodyPr>
          <a:lstStyle/>
          <a:p>
            <a:pPr marL="0" indent="0" algn="ctr">
              <a:buNone/>
            </a:pPr>
            <a:r>
              <a:rPr lang="fr-CA" b="1">
                <a:solidFill>
                  <a:schemeClr val="bg1"/>
                </a:solidFill>
              </a:rPr>
              <a:t>Amélioration continue </a:t>
            </a:r>
          </a:p>
          <a:p>
            <a:pPr marL="0" indent="0" algn="ctr">
              <a:buNone/>
            </a:pPr>
            <a:endParaRPr lang="en-CA">
              <a:solidFill>
                <a:schemeClr val="bg1"/>
              </a:solidFill>
            </a:endParaRPr>
          </a:p>
          <a:p>
            <a:pPr marL="0" indent="0" algn="just">
              <a:buNone/>
            </a:pPr>
            <a:r>
              <a:rPr lang="fr-CA">
                <a:solidFill>
                  <a:schemeClr val="bg1"/>
                </a:solidFill>
              </a:rPr>
              <a:t>Pendant de nombreux siècles, on a amélioré la chandelle.  Le type de cire, la forme, le type de mèche, les méthodes de production ont été successivement bonifiés pour modifier la luminosité, la durabilité, les coûts de production, l’odeur, etc.</a:t>
            </a:r>
          </a:p>
        </p:txBody>
      </p:sp>
      <p:pic>
        <p:nvPicPr>
          <p:cNvPr id="4" name="Graphic 8" descr="Lightbulb">
            <a:extLst>
              <a:ext uri="{FF2B5EF4-FFF2-40B4-BE49-F238E27FC236}">
                <a16:creationId xmlns:a16="http://schemas.microsoft.com/office/drawing/2014/main" id="{AEEDB02C-BDF2-D948-8C3B-31F71DCA8E27}"/>
              </a:ext>
            </a:extLst>
          </p:cNvPr>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8154648" y="5435816"/>
            <a:ext cx="1304145" cy="1100657"/>
          </a:xfrm>
          <a:prstGeom prst="rect">
            <a:avLst/>
          </a:prstGeom>
          <a:effectLst/>
        </p:spPr>
      </p:pic>
      <p:pic>
        <p:nvPicPr>
          <p:cNvPr id="5" name="Graphic 6" descr="Candle">
            <a:extLst>
              <a:ext uri="{FF2B5EF4-FFF2-40B4-BE49-F238E27FC236}">
                <a16:creationId xmlns:a16="http://schemas.microsoft.com/office/drawing/2014/main" id="{8C335B56-62CF-E945-829A-5810D49FBC67}"/>
              </a:ext>
            </a:extLst>
          </p:cNvPr>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tretch>
            <a:fillRect/>
          </a:stretch>
        </p:blipFill>
        <p:spPr>
          <a:xfrm>
            <a:off x="2160308" y="5359049"/>
            <a:ext cx="1727208" cy="1177424"/>
          </a:xfrm>
          <a:prstGeom prst="rect">
            <a:avLst/>
          </a:prstGeom>
          <a:effectLst/>
        </p:spPr>
      </p:pic>
      <p:sp>
        <p:nvSpPr>
          <p:cNvPr id="9" name="Content Placeholder 2">
            <a:extLst>
              <a:ext uri="{FF2B5EF4-FFF2-40B4-BE49-F238E27FC236}">
                <a16:creationId xmlns:a16="http://schemas.microsoft.com/office/drawing/2014/main" id="{68E2991E-3F78-8147-8490-024067CE6EA5}"/>
              </a:ext>
            </a:extLst>
          </p:cNvPr>
          <p:cNvSpPr txBox="1">
            <a:spLocks/>
          </p:cNvSpPr>
          <p:nvPr/>
        </p:nvSpPr>
        <p:spPr>
          <a:xfrm>
            <a:off x="6655633" y="2548281"/>
            <a:ext cx="4437088" cy="2810767"/>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0" indent="0" algn="ctr">
              <a:buFont typeface="Wingdings 3" charset="2"/>
              <a:buNone/>
            </a:pPr>
            <a:r>
              <a:rPr lang="fr-CA" b="1">
                <a:solidFill>
                  <a:schemeClr val="bg1"/>
                </a:solidFill>
              </a:rPr>
              <a:t>Innovation de rupture</a:t>
            </a:r>
          </a:p>
          <a:p>
            <a:pPr marL="0" indent="0" algn="ctr">
              <a:buFont typeface="Wingdings 3" charset="2"/>
              <a:buNone/>
            </a:pPr>
            <a:endParaRPr lang="fr-CA">
              <a:solidFill>
                <a:schemeClr val="bg1"/>
              </a:solidFill>
            </a:endParaRPr>
          </a:p>
          <a:p>
            <a:pPr marL="0" indent="0" algn="just">
              <a:buNone/>
            </a:pPr>
            <a:r>
              <a:rPr lang="fr-CA">
                <a:solidFill>
                  <a:schemeClr val="bg1"/>
                </a:solidFill>
              </a:rPr>
              <a:t>Puis, arrive l’ampoule électrique, qui révolutionne notre façon d’utiliser l’éclairage.  L’ampoule électrique est une invention qui est devenue une innovation par son adoption par la population en tant que nouveau mode d’éclairage à valeur ajoutée.</a:t>
            </a:r>
          </a:p>
        </p:txBody>
      </p:sp>
    </p:spTree>
    <p:extLst>
      <p:ext uri="{BB962C8B-B14F-4D97-AF65-F5344CB8AC3E}">
        <p14:creationId xmlns:p14="http://schemas.microsoft.com/office/powerpoint/2010/main" val="15823881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4839DB8-007A-CE58-0C2E-B85DD43C23F2}"/>
              </a:ext>
            </a:extLst>
          </p:cNvPr>
          <p:cNvSpPr>
            <a:spLocks noGrp="1"/>
          </p:cNvSpPr>
          <p:nvPr>
            <p:ph type="title"/>
          </p:nvPr>
        </p:nvSpPr>
        <p:spPr/>
        <p:txBody>
          <a:bodyPr/>
          <a:lstStyle/>
          <a:p>
            <a:r>
              <a:rPr lang="fr-CA">
                <a:solidFill>
                  <a:schemeClr val="bg2"/>
                </a:solidFill>
              </a:rPr>
              <a:t>Démarche </a:t>
            </a:r>
          </a:p>
        </p:txBody>
      </p:sp>
      <p:sp>
        <p:nvSpPr>
          <p:cNvPr id="8" name="Text Placeholder 7">
            <a:extLst>
              <a:ext uri="{FF2B5EF4-FFF2-40B4-BE49-F238E27FC236}">
                <a16:creationId xmlns:a16="http://schemas.microsoft.com/office/drawing/2014/main" id="{5A15C6CE-27B4-D1B6-63F8-4CBFB154A0E4}"/>
              </a:ext>
            </a:extLst>
          </p:cNvPr>
          <p:cNvSpPr>
            <a:spLocks noGrp="1"/>
          </p:cNvSpPr>
          <p:nvPr>
            <p:ph type="body" idx="1"/>
          </p:nvPr>
        </p:nvSpPr>
        <p:spPr/>
        <p:txBody>
          <a:bodyPr/>
          <a:lstStyle/>
          <a:p>
            <a:r>
              <a:rPr lang="fr-CA"/>
              <a:t>Amélioration continue</a:t>
            </a:r>
          </a:p>
        </p:txBody>
      </p:sp>
      <p:sp>
        <p:nvSpPr>
          <p:cNvPr id="9" name="Content Placeholder 8">
            <a:extLst>
              <a:ext uri="{FF2B5EF4-FFF2-40B4-BE49-F238E27FC236}">
                <a16:creationId xmlns:a16="http://schemas.microsoft.com/office/drawing/2014/main" id="{B7D80B28-28D3-DDC8-0B1B-94F3E7407A9D}"/>
              </a:ext>
            </a:extLst>
          </p:cNvPr>
          <p:cNvSpPr>
            <a:spLocks noGrp="1"/>
          </p:cNvSpPr>
          <p:nvPr>
            <p:ph sz="half" idx="2"/>
          </p:nvPr>
        </p:nvSpPr>
        <p:spPr/>
        <p:txBody>
          <a:bodyPr>
            <a:normAutofit/>
          </a:bodyPr>
          <a:lstStyle/>
          <a:p>
            <a:r>
              <a:rPr lang="fr-CA">
                <a:solidFill>
                  <a:schemeClr val="bg2"/>
                </a:solidFill>
              </a:rPr>
              <a:t>Centrée sur l’efficience, la réduction des erreurs et des gaspillages, la standardisation, etc.</a:t>
            </a:r>
          </a:p>
          <a:p>
            <a:r>
              <a:rPr lang="fr-CA">
                <a:solidFill>
                  <a:schemeClr val="bg2"/>
                </a:solidFill>
              </a:rPr>
              <a:t>Amélioration de la performance</a:t>
            </a:r>
          </a:p>
          <a:p>
            <a:r>
              <a:rPr lang="fr-CA">
                <a:solidFill>
                  <a:schemeClr val="bg2"/>
                </a:solidFill>
              </a:rPr>
              <a:t>Démarche axée sur le processus et les données disponibles</a:t>
            </a:r>
          </a:p>
          <a:p>
            <a:r>
              <a:rPr lang="fr-CA">
                <a:solidFill>
                  <a:schemeClr val="bg2"/>
                </a:solidFill>
              </a:rPr>
              <a:t>Hypothèses issues de l’équipe sont testées </a:t>
            </a:r>
            <a:br>
              <a:rPr lang="fr-CA">
                <a:solidFill>
                  <a:schemeClr val="bg2"/>
                </a:solidFill>
              </a:rPr>
            </a:br>
            <a:endParaRPr lang="fr-CA">
              <a:solidFill>
                <a:schemeClr val="bg2"/>
              </a:solidFill>
            </a:endParaRPr>
          </a:p>
          <a:p>
            <a:endParaRPr lang="fr-CA">
              <a:solidFill>
                <a:schemeClr val="bg2"/>
              </a:solidFill>
            </a:endParaRPr>
          </a:p>
        </p:txBody>
      </p:sp>
      <p:sp>
        <p:nvSpPr>
          <p:cNvPr id="10" name="Text Placeholder 9">
            <a:extLst>
              <a:ext uri="{FF2B5EF4-FFF2-40B4-BE49-F238E27FC236}">
                <a16:creationId xmlns:a16="http://schemas.microsoft.com/office/drawing/2014/main" id="{DD0BE1FE-F941-3BD9-F4C9-BE7C32943602}"/>
              </a:ext>
            </a:extLst>
          </p:cNvPr>
          <p:cNvSpPr>
            <a:spLocks noGrp="1"/>
          </p:cNvSpPr>
          <p:nvPr>
            <p:ph type="body" sz="quarter" idx="3"/>
          </p:nvPr>
        </p:nvSpPr>
        <p:spPr/>
        <p:txBody>
          <a:bodyPr/>
          <a:lstStyle/>
          <a:p>
            <a:r>
              <a:rPr lang="fr-CA"/>
              <a:t>Innovation</a:t>
            </a:r>
          </a:p>
        </p:txBody>
      </p:sp>
      <p:sp>
        <p:nvSpPr>
          <p:cNvPr id="11" name="Content Placeholder 10">
            <a:extLst>
              <a:ext uri="{FF2B5EF4-FFF2-40B4-BE49-F238E27FC236}">
                <a16:creationId xmlns:a16="http://schemas.microsoft.com/office/drawing/2014/main" id="{88C025A9-9D0C-9E33-FFCC-BFB9A8E0CB79}"/>
              </a:ext>
            </a:extLst>
          </p:cNvPr>
          <p:cNvSpPr>
            <a:spLocks noGrp="1"/>
          </p:cNvSpPr>
          <p:nvPr>
            <p:ph sz="quarter" idx="4"/>
          </p:nvPr>
        </p:nvSpPr>
        <p:spPr/>
        <p:txBody>
          <a:bodyPr>
            <a:normAutofit/>
          </a:bodyPr>
          <a:lstStyle/>
          <a:p>
            <a:r>
              <a:rPr lang="fr-CA">
                <a:solidFill>
                  <a:schemeClr val="bg2"/>
                </a:solidFill>
              </a:rPr>
              <a:t>Centrée sur l’expérience humaine, de toutes les parties prenantes concernées</a:t>
            </a:r>
            <a:br>
              <a:rPr lang="fr-CA">
                <a:solidFill>
                  <a:schemeClr val="bg2"/>
                </a:solidFill>
              </a:rPr>
            </a:br>
            <a:endParaRPr lang="fr-CA">
              <a:solidFill>
                <a:schemeClr val="bg2"/>
              </a:solidFill>
            </a:endParaRPr>
          </a:p>
          <a:p>
            <a:r>
              <a:rPr lang="fr-CA">
                <a:solidFill>
                  <a:schemeClr val="bg2"/>
                </a:solidFill>
              </a:rPr>
              <a:t>Amélioration de la pertinence</a:t>
            </a:r>
          </a:p>
          <a:p>
            <a:r>
              <a:rPr lang="fr-CA">
                <a:solidFill>
                  <a:schemeClr val="bg2"/>
                </a:solidFill>
              </a:rPr>
              <a:t>Démarche axée sur les besoins non formulés</a:t>
            </a:r>
          </a:p>
          <a:p>
            <a:r>
              <a:rPr lang="fr-CA">
                <a:solidFill>
                  <a:schemeClr val="bg2"/>
                </a:solidFill>
              </a:rPr>
              <a:t>Hypothèses issues d’une démarche empathique sont testées</a:t>
            </a:r>
          </a:p>
          <a:p>
            <a:endParaRPr lang="fr-CA">
              <a:solidFill>
                <a:schemeClr val="bg2"/>
              </a:solidFill>
            </a:endParaRPr>
          </a:p>
        </p:txBody>
      </p:sp>
    </p:spTree>
    <p:extLst>
      <p:ext uri="{BB962C8B-B14F-4D97-AF65-F5344CB8AC3E}">
        <p14:creationId xmlns:p14="http://schemas.microsoft.com/office/powerpoint/2010/main" val="5799526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D2D844C-AB64-4A03-80BE-33212E61DD07}"/>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0" name="Picture 9">
            <a:extLst>
              <a:ext uri="{FF2B5EF4-FFF2-40B4-BE49-F238E27FC236}">
                <a16:creationId xmlns:a16="http://schemas.microsoft.com/office/drawing/2014/main" id="{CAAD0E9B-89C2-4268-98B4-BA7BFFF2C70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2" name="Oval 11">
            <a:extLst>
              <a:ext uri="{FF2B5EF4-FFF2-40B4-BE49-F238E27FC236}">
                <a16:creationId xmlns:a16="http://schemas.microsoft.com/office/drawing/2014/main" id="{1653AB08-C531-42A8-AA8D-C2ABAE87CC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4" name="Picture 13">
            <a:extLst>
              <a:ext uri="{FF2B5EF4-FFF2-40B4-BE49-F238E27FC236}">
                <a16:creationId xmlns:a16="http://schemas.microsoft.com/office/drawing/2014/main" id="{72E47EEC-33C8-4EC3-8BFC-BB02B4171FDA}"/>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6" name="Picture 15">
            <a:extLst>
              <a:ext uri="{FF2B5EF4-FFF2-40B4-BE49-F238E27FC236}">
                <a16:creationId xmlns:a16="http://schemas.microsoft.com/office/drawing/2014/main" id="{A8BC9CC6-50D5-4C61-9EDE-315A1B5F14E4}"/>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8" name="Rectangle 17">
            <a:extLst>
              <a:ext uri="{FF2B5EF4-FFF2-40B4-BE49-F238E27FC236}">
                <a16:creationId xmlns:a16="http://schemas.microsoft.com/office/drawing/2014/main" id="{CED2641B-4430-4CF4-89AB-3FADDD630F2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20" name="Rectangle 19">
            <a:extLst>
              <a:ext uri="{FF2B5EF4-FFF2-40B4-BE49-F238E27FC236}">
                <a16:creationId xmlns:a16="http://schemas.microsoft.com/office/drawing/2014/main" id="{052BEFF1-896C-45B1-B02C-96A6A1BC389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2" name="Freeform 36">
            <a:extLst>
              <a:ext uri="{FF2B5EF4-FFF2-40B4-BE49-F238E27FC236}">
                <a16:creationId xmlns:a16="http://schemas.microsoft.com/office/drawing/2014/main" id="{BB237A14-61B1-4C00-A670-5D8D68A8668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44637" y="0"/>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2">
              <a:alpha val="20000"/>
            </a:schemeClr>
          </a:solidFill>
          <a:ln>
            <a:noFill/>
          </a:ln>
        </p:spPr>
        <p:txBody>
          <a:bodyPr rtlCol="0" anchor="ctr"/>
          <a:lstStyle/>
          <a:p>
            <a:pPr algn="ctr"/>
            <a:endParaRPr lang="en-US"/>
          </a:p>
        </p:txBody>
      </p:sp>
      <p:sp>
        <p:nvSpPr>
          <p:cNvPr id="24" name="Freeform: Shape 23">
            <a:extLst>
              <a:ext uri="{FF2B5EF4-FFF2-40B4-BE49-F238E27FC236}">
                <a16:creationId xmlns:a16="http://schemas.microsoft.com/office/drawing/2014/main" id="{8598F259-6F54-47A3-8D13-1603D786A3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4990911" cy="6858001"/>
          </a:xfrm>
          <a:custGeom>
            <a:avLst/>
            <a:gdLst>
              <a:gd name="connsiteX0" fmla="*/ 3646196 w 4990911"/>
              <a:gd name="connsiteY0" fmla="*/ 0 h 6858001"/>
              <a:gd name="connsiteX1" fmla="*/ 4989734 w 4990911"/>
              <a:gd name="connsiteY1" fmla="*/ 0 h 6858001"/>
              <a:gd name="connsiteX2" fmla="*/ 4964689 w 4990911"/>
              <a:gd name="connsiteY2" fmla="*/ 155677 h 6858001"/>
              <a:gd name="connsiteX3" fmla="*/ 4940820 w 4990911"/>
              <a:gd name="connsiteY3" fmla="*/ 310668 h 6858001"/>
              <a:gd name="connsiteX4" fmla="*/ 4917456 w 4990911"/>
              <a:gd name="connsiteY4" fmla="*/ 466344 h 6858001"/>
              <a:gd name="connsiteX5" fmla="*/ 4897453 w 4990911"/>
              <a:gd name="connsiteY5" fmla="*/ 622707 h 6858001"/>
              <a:gd name="connsiteX6" fmla="*/ 4877282 w 4990911"/>
              <a:gd name="connsiteY6" fmla="*/ 778383 h 6858001"/>
              <a:gd name="connsiteX7" fmla="*/ 4858456 w 4990911"/>
              <a:gd name="connsiteY7" fmla="*/ 934746 h 6858001"/>
              <a:gd name="connsiteX8" fmla="*/ 4842320 w 4990911"/>
              <a:gd name="connsiteY8" fmla="*/ 1089051 h 6858001"/>
              <a:gd name="connsiteX9" fmla="*/ 4827024 w 4990911"/>
              <a:gd name="connsiteY9" fmla="*/ 1245413 h 6858001"/>
              <a:gd name="connsiteX10" fmla="*/ 4813072 w 4990911"/>
              <a:gd name="connsiteY10" fmla="*/ 1401090 h 6858001"/>
              <a:gd name="connsiteX11" fmla="*/ 4800970 w 4990911"/>
              <a:gd name="connsiteY11" fmla="*/ 1554023 h 6858001"/>
              <a:gd name="connsiteX12" fmla="*/ 4788867 w 4990911"/>
              <a:gd name="connsiteY12" fmla="*/ 1709014 h 6858001"/>
              <a:gd name="connsiteX13" fmla="*/ 4778782 w 4990911"/>
              <a:gd name="connsiteY13" fmla="*/ 1861947 h 6858001"/>
              <a:gd name="connsiteX14" fmla="*/ 4770882 w 4990911"/>
              <a:gd name="connsiteY14" fmla="*/ 2014881 h 6858001"/>
              <a:gd name="connsiteX15" fmla="*/ 4762645 w 4990911"/>
              <a:gd name="connsiteY15" fmla="*/ 2167128 h 6858001"/>
              <a:gd name="connsiteX16" fmla="*/ 4755754 w 4990911"/>
              <a:gd name="connsiteY16" fmla="*/ 2318004 h 6858001"/>
              <a:gd name="connsiteX17" fmla="*/ 4750879 w 4990911"/>
              <a:gd name="connsiteY17" fmla="*/ 2467509 h 6858001"/>
              <a:gd name="connsiteX18" fmla="*/ 4746677 w 4990911"/>
              <a:gd name="connsiteY18" fmla="*/ 2617013 h 6858001"/>
              <a:gd name="connsiteX19" fmla="*/ 4742643 w 4990911"/>
              <a:gd name="connsiteY19" fmla="*/ 2765146 h 6858001"/>
              <a:gd name="connsiteX20" fmla="*/ 4740794 w 4990911"/>
              <a:gd name="connsiteY20" fmla="*/ 2911221 h 6858001"/>
              <a:gd name="connsiteX21" fmla="*/ 4738777 w 4990911"/>
              <a:gd name="connsiteY21" fmla="*/ 3057297 h 6858001"/>
              <a:gd name="connsiteX22" fmla="*/ 4737768 w 4990911"/>
              <a:gd name="connsiteY22" fmla="*/ 3201315 h 6858001"/>
              <a:gd name="connsiteX23" fmla="*/ 4738777 w 4990911"/>
              <a:gd name="connsiteY23" fmla="*/ 3343961 h 6858001"/>
              <a:gd name="connsiteX24" fmla="*/ 4738777 w 4990911"/>
              <a:gd name="connsiteY24" fmla="*/ 3485236 h 6858001"/>
              <a:gd name="connsiteX25" fmla="*/ 4740794 w 4990911"/>
              <a:gd name="connsiteY25" fmla="*/ 3625139 h 6858001"/>
              <a:gd name="connsiteX26" fmla="*/ 4743819 w 4990911"/>
              <a:gd name="connsiteY26" fmla="*/ 3762299 h 6858001"/>
              <a:gd name="connsiteX27" fmla="*/ 4746677 w 4990911"/>
              <a:gd name="connsiteY27" fmla="*/ 3898087 h 6858001"/>
              <a:gd name="connsiteX28" fmla="*/ 4749871 w 4990911"/>
              <a:gd name="connsiteY28" fmla="*/ 4031133 h 6858001"/>
              <a:gd name="connsiteX29" fmla="*/ 4754745 w 4990911"/>
              <a:gd name="connsiteY29" fmla="*/ 4163492 h 6858001"/>
              <a:gd name="connsiteX30" fmla="*/ 4759956 w 4990911"/>
              <a:gd name="connsiteY30" fmla="*/ 4293793 h 6858001"/>
              <a:gd name="connsiteX31" fmla="*/ 4764662 w 4990911"/>
              <a:gd name="connsiteY31" fmla="*/ 4421352 h 6858001"/>
              <a:gd name="connsiteX32" fmla="*/ 4777942 w 4990911"/>
              <a:gd name="connsiteY32" fmla="*/ 4670298 h 6858001"/>
              <a:gd name="connsiteX33" fmla="*/ 4792061 w 4990911"/>
              <a:gd name="connsiteY33" fmla="*/ 4908956 h 6858001"/>
              <a:gd name="connsiteX34" fmla="*/ 4806853 w 4990911"/>
              <a:gd name="connsiteY34" fmla="*/ 5138013 h 6858001"/>
              <a:gd name="connsiteX35" fmla="*/ 4823158 w 4990911"/>
              <a:gd name="connsiteY35" fmla="*/ 5354726 h 6858001"/>
              <a:gd name="connsiteX36" fmla="*/ 4840135 w 4990911"/>
              <a:gd name="connsiteY36" fmla="*/ 5561838 h 6858001"/>
              <a:gd name="connsiteX37" fmla="*/ 4858456 w 4990911"/>
              <a:gd name="connsiteY37" fmla="*/ 5753862 h 6858001"/>
              <a:gd name="connsiteX38" fmla="*/ 4876442 w 4990911"/>
              <a:gd name="connsiteY38" fmla="*/ 5934227 h 6858001"/>
              <a:gd name="connsiteX39" fmla="*/ 4894427 w 4990911"/>
              <a:gd name="connsiteY39" fmla="*/ 6100191 h 6858001"/>
              <a:gd name="connsiteX40" fmla="*/ 4911404 w 4990911"/>
              <a:gd name="connsiteY40" fmla="*/ 6252438 h 6858001"/>
              <a:gd name="connsiteX41" fmla="*/ 4927541 w 4990911"/>
              <a:gd name="connsiteY41" fmla="*/ 6387541 h 6858001"/>
              <a:gd name="connsiteX42" fmla="*/ 4942837 w 4990911"/>
              <a:gd name="connsiteY42" fmla="*/ 6509613 h 6858001"/>
              <a:gd name="connsiteX43" fmla="*/ 4955612 w 4990911"/>
              <a:gd name="connsiteY43" fmla="*/ 6612483 h 6858001"/>
              <a:gd name="connsiteX44" fmla="*/ 4967714 w 4990911"/>
              <a:gd name="connsiteY44" fmla="*/ 6698894 h 6858001"/>
              <a:gd name="connsiteX45" fmla="*/ 4985028 w 4990911"/>
              <a:gd name="connsiteY45" fmla="*/ 6817538 h 6858001"/>
              <a:gd name="connsiteX46" fmla="*/ 4990911 w 4990911"/>
              <a:gd name="connsiteY46" fmla="*/ 6858000 h 6858001"/>
              <a:gd name="connsiteX47" fmla="*/ 4085557 w 4990911"/>
              <a:gd name="connsiteY47" fmla="*/ 6858000 h 6858001"/>
              <a:gd name="connsiteX48" fmla="*/ 4085557 w 4990911"/>
              <a:gd name="connsiteY48" fmla="*/ 6858001 h 6858001"/>
              <a:gd name="connsiteX49" fmla="*/ 0 w 4990911"/>
              <a:gd name="connsiteY49" fmla="*/ 6858001 h 6858001"/>
              <a:gd name="connsiteX50" fmla="*/ 0 w 4990911"/>
              <a:gd name="connsiteY50" fmla="*/ 1 h 6858001"/>
              <a:gd name="connsiteX51" fmla="*/ 3646196 w 4990911"/>
              <a:gd name="connsiteY51"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990911" h="6858001">
                <a:moveTo>
                  <a:pt x="3646196" y="0"/>
                </a:moveTo>
                <a:lnTo>
                  <a:pt x="4989734" y="0"/>
                </a:lnTo>
                <a:lnTo>
                  <a:pt x="4964689" y="155677"/>
                </a:lnTo>
                <a:lnTo>
                  <a:pt x="4940820" y="310668"/>
                </a:lnTo>
                <a:lnTo>
                  <a:pt x="4917456" y="466344"/>
                </a:lnTo>
                <a:lnTo>
                  <a:pt x="4897453" y="622707"/>
                </a:lnTo>
                <a:lnTo>
                  <a:pt x="4877282" y="778383"/>
                </a:lnTo>
                <a:lnTo>
                  <a:pt x="4858456" y="934746"/>
                </a:lnTo>
                <a:lnTo>
                  <a:pt x="4842320" y="1089051"/>
                </a:lnTo>
                <a:lnTo>
                  <a:pt x="4827024" y="1245413"/>
                </a:lnTo>
                <a:lnTo>
                  <a:pt x="4813072" y="1401090"/>
                </a:lnTo>
                <a:lnTo>
                  <a:pt x="4800970" y="1554023"/>
                </a:lnTo>
                <a:lnTo>
                  <a:pt x="4788867" y="1709014"/>
                </a:lnTo>
                <a:lnTo>
                  <a:pt x="4778782" y="1861947"/>
                </a:lnTo>
                <a:lnTo>
                  <a:pt x="4770882" y="2014881"/>
                </a:lnTo>
                <a:lnTo>
                  <a:pt x="4762645" y="2167128"/>
                </a:lnTo>
                <a:lnTo>
                  <a:pt x="4755754" y="2318004"/>
                </a:lnTo>
                <a:lnTo>
                  <a:pt x="4750879" y="2467509"/>
                </a:lnTo>
                <a:lnTo>
                  <a:pt x="4746677" y="2617013"/>
                </a:lnTo>
                <a:lnTo>
                  <a:pt x="4742643" y="2765146"/>
                </a:lnTo>
                <a:lnTo>
                  <a:pt x="4740794" y="2911221"/>
                </a:lnTo>
                <a:lnTo>
                  <a:pt x="4738777" y="3057297"/>
                </a:lnTo>
                <a:lnTo>
                  <a:pt x="4737768" y="3201315"/>
                </a:lnTo>
                <a:lnTo>
                  <a:pt x="4738777" y="3343961"/>
                </a:lnTo>
                <a:lnTo>
                  <a:pt x="4738777" y="3485236"/>
                </a:lnTo>
                <a:lnTo>
                  <a:pt x="4740794" y="3625139"/>
                </a:lnTo>
                <a:lnTo>
                  <a:pt x="4743819" y="3762299"/>
                </a:lnTo>
                <a:lnTo>
                  <a:pt x="4746677" y="3898087"/>
                </a:lnTo>
                <a:lnTo>
                  <a:pt x="4749871" y="4031133"/>
                </a:lnTo>
                <a:lnTo>
                  <a:pt x="4754745" y="4163492"/>
                </a:lnTo>
                <a:lnTo>
                  <a:pt x="4759956" y="4293793"/>
                </a:lnTo>
                <a:lnTo>
                  <a:pt x="4764662" y="4421352"/>
                </a:lnTo>
                <a:lnTo>
                  <a:pt x="4777942" y="4670298"/>
                </a:lnTo>
                <a:lnTo>
                  <a:pt x="4792061" y="4908956"/>
                </a:lnTo>
                <a:lnTo>
                  <a:pt x="4806853" y="5138013"/>
                </a:lnTo>
                <a:lnTo>
                  <a:pt x="4823158" y="5354726"/>
                </a:lnTo>
                <a:lnTo>
                  <a:pt x="4840135" y="5561838"/>
                </a:lnTo>
                <a:lnTo>
                  <a:pt x="4858456" y="5753862"/>
                </a:lnTo>
                <a:lnTo>
                  <a:pt x="4876442" y="5934227"/>
                </a:lnTo>
                <a:lnTo>
                  <a:pt x="4894427" y="6100191"/>
                </a:lnTo>
                <a:lnTo>
                  <a:pt x="4911404" y="6252438"/>
                </a:lnTo>
                <a:lnTo>
                  <a:pt x="4927541" y="6387541"/>
                </a:lnTo>
                <a:lnTo>
                  <a:pt x="4942837" y="6509613"/>
                </a:lnTo>
                <a:lnTo>
                  <a:pt x="4955612" y="6612483"/>
                </a:lnTo>
                <a:lnTo>
                  <a:pt x="4967714" y="6698894"/>
                </a:lnTo>
                <a:lnTo>
                  <a:pt x="4985028" y="6817538"/>
                </a:lnTo>
                <a:lnTo>
                  <a:pt x="4990911" y="6858000"/>
                </a:lnTo>
                <a:lnTo>
                  <a:pt x="4085557" y="6858000"/>
                </a:lnTo>
                <a:lnTo>
                  <a:pt x="4085557" y="6858001"/>
                </a:lnTo>
                <a:lnTo>
                  <a:pt x="0" y="6858001"/>
                </a:lnTo>
                <a:lnTo>
                  <a:pt x="0" y="1"/>
                </a:lnTo>
                <a:lnTo>
                  <a:pt x="3646196" y="1"/>
                </a:lnTo>
                <a:close/>
              </a:path>
            </a:pathLst>
          </a:cu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BA768A8-4FED-4ED8-9E46-6BE72188ECD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4BCA5361-B125-274C-8E1C-F2CEAA823E18}"/>
              </a:ext>
            </a:extLst>
          </p:cNvPr>
          <p:cNvSpPr>
            <a:spLocks noGrp="1"/>
          </p:cNvSpPr>
          <p:nvPr>
            <p:ph type="title"/>
          </p:nvPr>
        </p:nvSpPr>
        <p:spPr>
          <a:xfrm>
            <a:off x="653143" y="1645920"/>
            <a:ext cx="3522879" cy="4470821"/>
          </a:xfrm>
        </p:spPr>
        <p:txBody>
          <a:bodyPr vert="horz" lIns="91440" tIns="45720" rIns="91440" bIns="45720" rtlCol="0" anchor="t">
            <a:normAutofit/>
          </a:bodyPr>
          <a:lstStyle/>
          <a:p>
            <a:pPr algn="r"/>
            <a:r>
              <a:rPr lang="fr-CA" sz="3200" dirty="0">
                <a:solidFill>
                  <a:schemeClr val="bg1"/>
                </a:solidFill>
              </a:rPr>
              <a:t>Instaurer une </a:t>
            </a:r>
            <a:r>
              <a:rPr lang="fr-CA" sz="3200" b="1" dirty="0">
                <a:solidFill>
                  <a:schemeClr val="accent1"/>
                </a:solidFill>
                <a:effectLst>
                  <a:outerShdw blurRad="38100" dist="38100" dir="2700000" algn="tl">
                    <a:srgbClr val="000000">
                      <a:alpha val="43137"/>
                    </a:srgbClr>
                  </a:outerShdw>
                </a:effectLst>
              </a:rPr>
              <a:t>CULTURE D’INNOVATION</a:t>
            </a:r>
            <a:endParaRPr lang="en-US" sz="3300" dirty="0">
              <a:solidFill>
                <a:srgbClr val="FFFFFF"/>
              </a:solidFill>
            </a:endParaRPr>
          </a:p>
        </p:txBody>
      </p:sp>
      <p:sp>
        <p:nvSpPr>
          <p:cNvPr id="3" name="Content Placeholder 2">
            <a:extLst>
              <a:ext uri="{FF2B5EF4-FFF2-40B4-BE49-F238E27FC236}">
                <a16:creationId xmlns:a16="http://schemas.microsoft.com/office/drawing/2014/main" id="{997A72E1-CCE2-A843-AAA9-53E4EFB4C9A9}"/>
              </a:ext>
            </a:extLst>
          </p:cNvPr>
          <p:cNvSpPr>
            <a:spLocks noGrp="1"/>
          </p:cNvSpPr>
          <p:nvPr>
            <p:ph sz="half" idx="1"/>
          </p:nvPr>
        </p:nvSpPr>
        <p:spPr>
          <a:xfrm>
            <a:off x="5204108" y="1645920"/>
            <a:ext cx="6837203" cy="4470821"/>
          </a:xfrm>
        </p:spPr>
        <p:txBody>
          <a:bodyPr vert="horz" lIns="91440" tIns="45720" rIns="91440" bIns="45720" rtlCol="0" anchor="t">
            <a:normAutofit/>
          </a:bodyPr>
          <a:lstStyle/>
          <a:p>
            <a:pPr marL="0" indent="0">
              <a:buNone/>
            </a:pPr>
            <a:r>
              <a:rPr lang="fr-CA" sz="2000" dirty="0">
                <a:solidFill>
                  <a:schemeClr val="tx2"/>
                </a:solidFill>
              </a:rPr>
              <a:t>Que </a:t>
            </a:r>
            <a:r>
              <a:rPr lang="fr-CA" sz="2000" u="sng" dirty="0">
                <a:solidFill>
                  <a:schemeClr val="tx2"/>
                </a:solidFill>
              </a:rPr>
              <a:t>TOUTES</a:t>
            </a:r>
            <a:r>
              <a:rPr lang="fr-CA" sz="2000" dirty="0">
                <a:solidFill>
                  <a:schemeClr val="tx2"/>
                </a:solidFill>
              </a:rPr>
              <a:t> les personnes concernées contribuent à</a:t>
            </a:r>
          </a:p>
          <a:p>
            <a:endParaRPr lang="fr-CA" dirty="0"/>
          </a:p>
          <a:p>
            <a:r>
              <a:rPr lang="fr-CA" sz="2000" dirty="0"/>
              <a:t>Questionner / challenger les pratiques</a:t>
            </a:r>
          </a:p>
          <a:p>
            <a:r>
              <a:rPr lang="fr-CA" sz="2000" dirty="0"/>
              <a:t>Partager / accueillir les idées</a:t>
            </a:r>
          </a:p>
          <a:p>
            <a:r>
              <a:rPr lang="fr-CA" sz="2000" dirty="0">
                <a:ea typeface="+mj-lt"/>
                <a:cs typeface="+mj-lt"/>
              </a:rPr>
              <a:t>Suivre un processus rigoureux</a:t>
            </a:r>
          </a:p>
          <a:p>
            <a:r>
              <a:rPr lang="fr-CA" sz="2000" dirty="0">
                <a:ea typeface="+mj-lt"/>
                <a:cs typeface="+mj-lt"/>
              </a:rPr>
              <a:t>Investir des ressources</a:t>
            </a:r>
            <a:endParaRPr lang="fr-CA" sz="2000" dirty="0"/>
          </a:p>
          <a:p>
            <a:r>
              <a:rPr lang="fr-CA" sz="2000" dirty="0"/>
              <a:t>Accepter les risques et le droit à l'erreur</a:t>
            </a:r>
            <a:endParaRPr lang="fr-CA" dirty="0"/>
          </a:p>
          <a:p>
            <a:r>
              <a:rPr lang="fr-CA" sz="2000" dirty="0"/>
              <a:t>Valoriser les apprentissages et les faire circuler</a:t>
            </a:r>
          </a:p>
        </p:txBody>
      </p:sp>
      <p:pic>
        <p:nvPicPr>
          <p:cNvPr id="15" name="Picture 14" descr="Text&#10;&#10;Description automatically generated">
            <a:extLst>
              <a:ext uri="{FF2B5EF4-FFF2-40B4-BE49-F238E27FC236}">
                <a16:creationId xmlns:a16="http://schemas.microsoft.com/office/drawing/2014/main" id="{054F12CF-8F85-E14A-AF16-FB401DE88D68}"/>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40000" contrast="40000"/>
                    </a14:imgEffect>
                  </a14:imgLayer>
                </a14:imgProps>
              </a:ext>
            </a:extLst>
          </a:blip>
          <a:stretch>
            <a:fillRect/>
          </a:stretch>
        </p:blipFill>
        <p:spPr>
          <a:xfrm>
            <a:off x="0" y="5790236"/>
            <a:ext cx="4992422" cy="1174688"/>
          </a:xfrm>
          <a:prstGeom prst="rect">
            <a:avLst/>
          </a:prstGeom>
        </p:spPr>
      </p:pic>
      <p:sp>
        <p:nvSpPr>
          <p:cNvPr id="17" name="Oval 2">
            <a:extLst>
              <a:ext uri="{FF2B5EF4-FFF2-40B4-BE49-F238E27FC236}">
                <a16:creationId xmlns:a16="http://schemas.microsoft.com/office/drawing/2014/main" id="{E78E0249-02FB-354C-5CE6-3C330E95CE3C}"/>
              </a:ext>
            </a:extLst>
          </p:cNvPr>
          <p:cNvSpPr/>
          <p:nvPr/>
        </p:nvSpPr>
        <p:spPr>
          <a:xfrm>
            <a:off x="233536" y="4078988"/>
            <a:ext cx="1955812" cy="1955812"/>
          </a:xfrm>
          <a:prstGeom prst="ellipse">
            <a:avLst/>
          </a:prstGeom>
        </p:spPr>
        <p:style>
          <a:lnRef idx="0">
            <a:schemeClr val="dk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19" name="Rectangle 18" descr="Group">
            <a:extLst>
              <a:ext uri="{FF2B5EF4-FFF2-40B4-BE49-F238E27FC236}">
                <a16:creationId xmlns:a16="http://schemas.microsoft.com/office/drawing/2014/main" id="{9AC9C765-F3C2-9A15-1BD0-04562030898C}"/>
              </a:ext>
            </a:extLst>
          </p:cNvPr>
          <p:cNvSpPr/>
          <p:nvPr/>
        </p:nvSpPr>
        <p:spPr>
          <a:xfrm>
            <a:off x="650349" y="4495800"/>
            <a:ext cx="1122187" cy="1122187"/>
          </a:xfrm>
          <a:prstGeom prst="rect">
            <a:avLst/>
          </a:prstGeom>
          <a:blipFill>
            <a:blip r:embed="rId9">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a:blipFill>
        </p:spPr>
        <p:style>
          <a:lnRef idx="0">
            <a:schemeClr val="lt1">
              <a:hueOff val="0"/>
              <a:satOff val="0"/>
              <a:lumOff val="0"/>
              <a:alphaOff val="0"/>
            </a:schemeClr>
          </a:lnRef>
          <a:fillRef idx="3">
            <a:scrgbClr r="0" g="0" b="0"/>
          </a:fillRef>
          <a:effectRef idx="2">
            <a:schemeClr val="accent1">
              <a:alpha val="90000"/>
              <a:hueOff val="0"/>
              <a:satOff val="0"/>
              <a:lumOff val="0"/>
              <a:alphaOff val="-40000"/>
            </a:schemeClr>
          </a:effectRef>
          <a:fontRef idx="minor">
            <a:schemeClr val="lt1"/>
          </a:fontRef>
        </p:style>
      </p:sp>
    </p:spTree>
    <p:extLst>
      <p:ext uri="{BB962C8B-B14F-4D97-AF65-F5344CB8AC3E}">
        <p14:creationId xmlns:p14="http://schemas.microsoft.com/office/powerpoint/2010/main" val="442064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750" y="531317"/>
            <a:ext cx="9046322" cy="1653180"/>
          </a:xfrm>
        </p:spPr>
        <p:txBody>
          <a:bodyPr anchor="t"/>
          <a:lstStyle/>
          <a:p>
            <a:r>
              <a:rPr lang="en-CA" sz="3800" dirty="0"/>
              <a:t>La force de la </a:t>
            </a:r>
            <a:r>
              <a:rPr lang="en-CA" sz="3800" dirty="0" err="1">
                <a:solidFill>
                  <a:schemeClr val="accent1"/>
                </a:solidFill>
              </a:rPr>
              <a:t>diversité</a:t>
            </a:r>
            <a:r>
              <a:rPr lang="en-CA" sz="3800" dirty="0"/>
              <a:t> </a:t>
            </a:r>
            <a:r>
              <a:rPr lang="en-CA" sz="3800" dirty="0" err="1"/>
              <a:t>en</a:t>
            </a:r>
            <a:r>
              <a:rPr lang="en-CA" sz="3800" dirty="0"/>
              <a:t> innovation</a:t>
            </a:r>
            <a:endParaRPr lang="fr-CA" sz="3800" dirty="0"/>
          </a:p>
        </p:txBody>
      </p:sp>
      <p:pic>
        <p:nvPicPr>
          <p:cNvPr id="5" name="Image 4"/>
          <p:cNvPicPr>
            <a:picLocks noChangeAspect="1"/>
          </p:cNvPicPr>
          <p:nvPr/>
        </p:nvPicPr>
        <p:blipFill>
          <a:blip r:embed="rId3"/>
          <a:stretch>
            <a:fillRect/>
          </a:stretch>
        </p:blipFill>
        <p:spPr>
          <a:xfrm>
            <a:off x="1768669" y="1344931"/>
            <a:ext cx="8706403" cy="4977388"/>
          </a:xfrm>
          <a:prstGeom prst="rect">
            <a:avLst/>
          </a:prstGeom>
        </p:spPr>
      </p:pic>
      <p:sp>
        <p:nvSpPr>
          <p:cNvPr id="3" name="Rectangle 2"/>
          <p:cNvSpPr/>
          <p:nvPr/>
        </p:nvSpPr>
        <p:spPr>
          <a:xfrm>
            <a:off x="378469" y="6339531"/>
            <a:ext cx="11486802" cy="646331"/>
          </a:xfrm>
          <a:prstGeom prst="rect">
            <a:avLst/>
          </a:prstGeom>
        </p:spPr>
        <p:txBody>
          <a:bodyPr wrap="square">
            <a:spAutoFit/>
          </a:bodyPr>
          <a:lstStyle/>
          <a:p>
            <a:r>
              <a:rPr lang="en-CA" sz="1200" dirty="0"/>
              <a:t>Source: </a:t>
            </a:r>
            <a:r>
              <a:rPr lang="en-US" sz="1200" dirty="0" err="1"/>
              <a:t>Liedtka</a:t>
            </a:r>
            <a:r>
              <a:rPr lang="en-US" sz="1200" dirty="0"/>
              <a:t> J, Hold K, Eldridge J. Experiencing Design: Deepening Your Design Thinking Practice [Internet]. Coursera. University of Virginia; 2022 </a:t>
            </a:r>
          </a:p>
          <a:p>
            <a:r>
              <a:rPr lang="en-US" sz="1200" dirty="0"/>
              <a:t>[</a:t>
            </a:r>
            <a:r>
              <a:rPr lang="en-US" sz="1200" dirty="0" err="1"/>
              <a:t>cité</a:t>
            </a:r>
            <a:r>
              <a:rPr lang="en-US" sz="1200" dirty="0"/>
              <a:t> le 7 </a:t>
            </a:r>
            <a:r>
              <a:rPr lang="en-US" sz="1200" dirty="0" err="1"/>
              <a:t>novembre</a:t>
            </a:r>
            <a:r>
              <a:rPr lang="en-US" sz="1200" dirty="0"/>
              <a:t> 2022]. </a:t>
            </a:r>
            <a:r>
              <a:rPr lang="en-US" sz="1200" dirty="0" err="1"/>
              <a:t>Disponible</a:t>
            </a:r>
            <a:r>
              <a:rPr lang="en-US" sz="1200" dirty="0"/>
              <a:t> au : https://www.coursera.org/learn/uva-darden-experiencing-design/home/ </a:t>
            </a:r>
          </a:p>
          <a:p>
            <a:endParaRPr lang="en-CA" sz="1200" dirty="0"/>
          </a:p>
        </p:txBody>
      </p:sp>
    </p:spTree>
    <p:extLst>
      <p:ext uri="{BB962C8B-B14F-4D97-AF65-F5344CB8AC3E}">
        <p14:creationId xmlns:p14="http://schemas.microsoft.com/office/powerpoint/2010/main" val="35104320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sz="3800" dirty="0"/>
              <a:t>INNOVATION ET MISE EN OEUVRE</a:t>
            </a:r>
            <a:endParaRPr lang="fr-CA" sz="3800" dirty="0"/>
          </a:p>
        </p:txBody>
      </p:sp>
      <p:sp>
        <p:nvSpPr>
          <p:cNvPr id="3" name="Espace réservé du texte 2"/>
          <p:cNvSpPr>
            <a:spLocks noGrp="1"/>
          </p:cNvSpPr>
          <p:nvPr>
            <p:ph type="body" idx="1"/>
          </p:nvPr>
        </p:nvSpPr>
        <p:spPr>
          <a:xfrm>
            <a:off x="1154954" y="4777380"/>
            <a:ext cx="8825659" cy="1375769"/>
          </a:xfrm>
        </p:spPr>
        <p:txBody>
          <a:bodyPr>
            <a:normAutofit/>
          </a:bodyPr>
          <a:lstStyle/>
          <a:p>
            <a:r>
              <a:rPr lang="en-CA" dirty="0"/>
              <a:t>3. Comment </a:t>
            </a:r>
            <a:r>
              <a:rPr lang="en-CA" dirty="0" err="1"/>
              <a:t>innover</a:t>
            </a:r>
            <a:r>
              <a:rPr lang="en-CA" dirty="0"/>
              <a:t>?</a:t>
            </a:r>
          </a:p>
          <a:p>
            <a:r>
              <a:rPr lang="en-CA" dirty="0"/>
              <a:t>4. Demander de </a:t>
            </a:r>
            <a:r>
              <a:rPr lang="en-CA" dirty="0" err="1"/>
              <a:t>l’aide</a:t>
            </a:r>
            <a:endParaRPr lang="en-CA" dirty="0"/>
          </a:p>
          <a:p>
            <a:r>
              <a:rPr lang="en-CA" dirty="0"/>
              <a:t>5. À </a:t>
            </a:r>
            <a:r>
              <a:rPr lang="en-CA" dirty="0" err="1"/>
              <a:t>retenir</a:t>
            </a:r>
            <a:endParaRPr lang="fr-CA" dirty="0"/>
          </a:p>
        </p:txBody>
      </p:sp>
    </p:spTree>
    <p:extLst>
      <p:ext uri="{BB962C8B-B14F-4D97-AF65-F5344CB8AC3E}">
        <p14:creationId xmlns:p14="http://schemas.microsoft.com/office/powerpoint/2010/main" val="22500919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D56AB761-C7B0-1243-83D9-61165D8AAE69}"/>
              </a:ext>
            </a:extLst>
          </p:cNvPr>
          <p:cNvGrpSpPr/>
          <p:nvPr/>
        </p:nvGrpSpPr>
        <p:grpSpPr>
          <a:xfrm>
            <a:off x="3454319" y="579226"/>
            <a:ext cx="5783305" cy="5515097"/>
            <a:chOff x="3125101" y="281829"/>
            <a:chExt cx="4016850" cy="4016850"/>
          </a:xfrm>
          <a:solidFill>
            <a:schemeClr val="accent1"/>
          </a:solidFill>
        </p:grpSpPr>
        <p:sp>
          <p:nvSpPr>
            <p:cNvPr id="36" name="Pie 35">
              <a:extLst>
                <a:ext uri="{FF2B5EF4-FFF2-40B4-BE49-F238E27FC236}">
                  <a16:creationId xmlns:a16="http://schemas.microsoft.com/office/drawing/2014/main" id="{4D434268-6BCA-1947-86BC-14A522A1C2AD}"/>
                </a:ext>
              </a:extLst>
            </p:cNvPr>
            <p:cNvSpPr/>
            <p:nvPr/>
          </p:nvSpPr>
          <p:spPr>
            <a:xfrm>
              <a:off x="3125101" y="281829"/>
              <a:ext cx="4016850" cy="4016850"/>
            </a:xfrm>
            <a:prstGeom prst="pie">
              <a:avLst>
                <a:gd name="adj1" fmla="val 16200000"/>
                <a:gd name="adj2" fmla="val 19800000"/>
              </a:avLst>
            </a:prstGeom>
            <a:grpFill/>
            <a:ln/>
          </p:spPr>
          <p:style>
            <a:lnRef idx="0">
              <a:schemeClr val="accent1"/>
            </a:lnRef>
            <a:fillRef idx="3">
              <a:schemeClr val="accent1"/>
            </a:fillRef>
            <a:effectRef idx="3">
              <a:schemeClr val="accent1"/>
            </a:effectRef>
            <a:fontRef idx="minor">
              <a:schemeClr val="lt1"/>
            </a:fontRef>
          </p:style>
        </p:sp>
        <p:sp>
          <p:nvSpPr>
            <p:cNvPr id="37" name="Pie 4">
              <a:extLst>
                <a:ext uri="{FF2B5EF4-FFF2-40B4-BE49-F238E27FC236}">
                  <a16:creationId xmlns:a16="http://schemas.microsoft.com/office/drawing/2014/main" id="{9C69D9E9-1556-B44B-894E-6863E4559B34}"/>
                </a:ext>
              </a:extLst>
            </p:cNvPr>
            <p:cNvSpPr txBox="1"/>
            <p:nvPr/>
          </p:nvSpPr>
          <p:spPr>
            <a:xfrm>
              <a:off x="5229166" y="747266"/>
              <a:ext cx="1052032" cy="812934"/>
            </a:xfrm>
            <a:prstGeom prst="rect">
              <a:avLst/>
            </a:prstGeom>
            <a:solidFill>
              <a:srgbClr val="B5DE37"/>
            </a:solid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a:solidFill>
                    <a:schemeClr val="bg2"/>
                  </a:solidFill>
                  <a:latin typeface="Calibri" panose="020F0502020204030204" pitchFamily="34" charset="0"/>
                </a:rPr>
                <a:t>Identifier</a:t>
              </a: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dirty="0" err="1">
                  <a:solidFill>
                    <a:schemeClr val="bg2"/>
                  </a:solidFill>
                  <a:latin typeface="Calibri" panose="020F0502020204030204" pitchFamily="34" charset="0"/>
                </a:rPr>
                <a:t>besoin</a:t>
              </a:r>
              <a:r>
                <a:rPr lang="en-US" sz="1600" b="1" dirty="0">
                  <a:solidFill>
                    <a:schemeClr val="bg2"/>
                  </a:solidFill>
                  <a:latin typeface="Calibri" panose="020F0502020204030204" pitchFamily="34" charset="0"/>
                </a:rPr>
                <a:t>/solution)</a:t>
              </a:r>
              <a:endParaRPr lang="fr-CA" sz="1600" b="1" kern="1200" baseline="0" dirty="0">
                <a:solidFill>
                  <a:schemeClr val="bg2"/>
                </a:solidFill>
                <a:latin typeface="Calibri" panose="020F0502020204030204" pitchFamily="34" charset="0"/>
              </a:endParaRPr>
            </a:p>
          </p:txBody>
        </p:sp>
      </p:grpSp>
      <p:grpSp>
        <p:nvGrpSpPr>
          <p:cNvPr id="13" name="Group 12">
            <a:extLst>
              <a:ext uri="{FF2B5EF4-FFF2-40B4-BE49-F238E27FC236}">
                <a16:creationId xmlns:a16="http://schemas.microsoft.com/office/drawing/2014/main" id="{EA652F16-3F54-1842-BA8B-70786B0DA21B}"/>
              </a:ext>
            </a:extLst>
          </p:cNvPr>
          <p:cNvGrpSpPr/>
          <p:nvPr/>
        </p:nvGrpSpPr>
        <p:grpSpPr>
          <a:xfrm>
            <a:off x="3523168" y="692811"/>
            <a:ext cx="5783305" cy="5515097"/>
            <a:chOff x="3172921" y="364557"/>
            <a:chExt cx="4016850" cy="4016850"/>
          </a:xfrm>
        </p:grpSpPr>
        <p:sp>
          <p:nvSpPr>
            <p:cNvPr id="34" name="Pie 33">
              <a:extLst>
                <a:ext uri="{FF2B5EF4-FFF2-40B4-BE49-F238E27FC236}">
                  <a16:creationId xmlns:a16="http://schemas.microsoft.com/office/drawing/2014/main" id="{607C36CC-7D3D-404E-85AD-D0FCA6E589E8}"/>
                </a:ext>
              </a:extLst>
            </p:cNvPr>
            <p:cNvSpPr/>
            <p:nvPr/>
          </p:nvSpPr>
          <p:spPr>
            <a:xfrm>
              <a:off x="3172921" y="364557"/>
              <a:ext cx="4016850" cy="4016850"/>
            </a:xfrm>
            <a:prstGeom prst="pie">
              <a:avLst>
                <a:gd name="adj1" fmla="val 19800000"/>
                <a:gd name="adj2" fmla="val 18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5" name="Pie 6">
              <a:extLst>
                <a:ext uri="{FF2B5EF4-FFF2-40B4-BE49-F238E27FC236}">
                  <a16:creationId xmlns:a16="http://schemas.microsoft.com/office/drawing/2014/main" id="{DF12B90E-AA73-0A49-9AE5-DBB2B6885AA0}"/>
                </a:ext>
              </a:extLst>
            </p:cNvPr>
            <p:cNvSpPr txBox="1"/>
            <p:nvPr/>
          </p:nvSpPr>
          <p:spPr>
            <a:xfrm>
              <a:off x="5898641" y="1990425"/>
              <a:ext cx="1099851" cy="78902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Valider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kern="1200" baseline="0" dirty="0">
                  <a:solidFill>
                    <a:schemeClr val="bg2"/>
                  </a:solidFill>
                  <a:latin typeface="Calibri" panose="020F0502020204030204" pitchFamily="34" charset="0"/>
                </a:rPr>
                <a:t>pertinence)</a:t>
              </a:r>
            </a:p>
          </p:txBody>
        </p:sp>
      </p:grpSp>
      <p:grpSp>
        <p:nvGrpSpPr>
          <p:cNvPr id="15" name="Group 14">
            <a:extLst>
              <a:ext uri="{FF2B5EF4-FFF2-40B4-BE49-F238E27FC236}">
                <a16:creationId xmlns:a16="http://schemas.microsoft.com/office/drawing/2014/main" id="{66BE4AD6-52F7-3A4E-92E6-A2A4A632DD01}"/>
              </a:ext>
            </a:extLst>
          </p:cNvPr>
          <p:cNvGrpSpPr/>
          <p:nvPr/>
        </p:nvGrpSpPr>
        <p:grpSpPr>
          <a:xfrm>
            <a:off x="3454319" y="806396"/>
            <a:ext cx="5783305" cy="5515097"/>
            <a:chOff x="3125101" y="447285"/>
            <a:chExt cx="4016850" cy="4016850"/>
          </a:xfrm>
        </p:grpSpPr>
        <p:sp>
          <p:nvSpPr>
            <p:cNvPr id="32" name="Pie 31">
              <a:extLst>
                <a:ext uri="{FF2B5EF4-FFF2-40B4-BE49-F238E27FC236}">
                  <a16:creationId xmlns:a16="http://schemas.microsoft.com/office/drawing/2014/main" id="{FD7D4716-235C-8647-9621-8F8230F180B9}"/>
                </a:ext>
              </a:extLst>
            </p:cNvPr>
            <p:cNvSpPr/>
            <p:nvPr/>
          </p:nvSpPr>
          <p:spPr>
            <a:xfrm>
              <a:off x="3125101" y="447285"/>
              <a:ext cx="4016850" cy="4016850"/>
            </a:xfrm>
            <a:prstGeom prst="pie">
              <a:avLst>
                <a:gd name="adj1" fmla="val 1800000"/>
                <a:gd name="adj2" fmla="val 5400000"/>
              </a:avLst>
            </a:prstGeom>
            <a:ln/>
          </p:spPr>
          <p:style>
            <a:lnRef idx="0">
              <a:schemeClr val="accent1"/>
            </a:lnRef>
            <a:fillRef idx="3">
              <a:schemeClr val="accent1"/>
            </a:fillRef>
            <a:effectRef idx="3">
              <a:schemeClr val="accent1"/>
            </a:effectRef>
            <a:fontRef idx="minor">
              <a:schemeClr val="lt1"/>
            </a:fontRef>
          </p:style>
        </p:sp>
        <p:sp>
          <p:nvSpPr>
            <p:cNvPr id="33" name="Pie 8">
              <a:extLst>
                <a:ext uri="{FF2B5EF4-FFF2-40B4-BE49-F238E27FC236}">
                  <a16:creationId xmlns:a16="http://schemas.microsoft.com/office/drawing/2014/main" id="{470E284B-4DC3-A248-A703-4A4339073526}"/>
                </a:ext>
              </a:extLst>
            </p:cNvPr>
            <p:cNvSpPr txBox="1"/>
            <p:nvPr/>
          </p:nvSpPr>
          <p:spPr>
            <a:xfrm>
              <a:off x="5229166" y="3191825"/>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Développer</a:t>
              </a:r>
              <a:r>
                <a:rPr lang="en-US" sz="2400" b="1" kern="1200" baseline="0" dirty="0">
                  <a:solidFill>
                    <a:schemeClr val="bg2"/>
                  </a:solidFill>
                  <a:latin typeface="Calibri" panose="020F0502020204030204" pitchFamily="34" charset="0"/>
                </a:rPr>
                <a:t> </a:t>
              </a:r>
              <a:br>
                <a:rPr lang="en-US" sz="2400" b="1" kern="1200" baseline="0" dirty="0">
                  <a:solidFill>
                    <a:schemeClr val="bg2"/>
                  </a:solidFill>
                  <a:latin typeface="Calibri" panose="020F0502020204030204" pitchFamily="34" charset="0"/>
                </a:rPr>
              </a:br>
              <a:r>
                <a:rPr lang="en-US" sz="2400" b="1" dirty="0" err="1">
                  <a:solidFill>
                    <a:schemeClr val="bg2"/>
                  </a:solidFill>
                  <a:latin typeface="Calibri" panose="020F0502020204030204" pitchFamily="34" charset="0"/>
                </a:rPr>
                <a:t>P</a:t>
              </a:r>
              <a:r>
                <a:rPr lang="en-US" sz="2400" b="1" kern="1200" baseline="0" dirty="0" err="1">
                  <a:solidFill>
                    <a:schemeClr val="bg2"/>
                  </a:solidFill>
                  <a:latin typeface="Calibri" panose="020F0502020204030204" pitchFamily="34" charset="0"/>
                </a:rPr>
                <a:t>lanifier</a:t>
              </a:r>
              <a:endParaRPr lang="en-US" sz="2400" b="1" kern="1200" baseline="0" dirty="0">
                <a:solidFill>
                  <a:schemeClr val="bg2"/>
                </a:solidFill>
                <a:latin typeface="Calibri" panose="020F0502020204030204" pitchFamily="34" charset="0"/>
              </a:endParaRPr>
            </a:p>
          </p:txBody>
        </p:sp>
      </p:grpSp>
      <p:grpSp>
        <p:nvGrpSpPr>
          <p:cNvPr id="17" name="Group 16">
            <a:extLst>
              <a:ext uri="{FF2B5EF4-FFF2-40B4-BE49-F238E27FC236}">
                <a16:creationId xmlns:a16="http://schemas.microsoft.com/office/drawing/2014/main" id="{B77E73F0-CB8C-6A48-8F04-010BDCC4D849}"/>
              </a:ext>
            </a:extLst>
          </p:cNvPr>
          <p:cNvGrpSpPr/>
          <p:nvPr/>
        </p:nvGrpSpPr>
        <p:grpSpPr>
          <a:xfrm>
            <a:off x="3316621" y="806396"/>
            <a:ext cx="5783305" cy="5515097"/>
            <a:chOff x="3029462" y="447285"/>
            <a:chExt cx="4016850" cy="4016850"/>
          </a:xfrm>
        </p:grpSpPr>
        <p:sp>
          <p:nvSpPr>
            <p:cNvPr id="30" name="Pie 29">
              <a:extLst>
                <a:ext uri="{FF2B5EF4-FFF2-40B4-BE49-F238E27FC236}">
                  <a16:creationId xmlns:a16="http://schemas.microsoft.com/office/drawing/2014/main" id="{49B24545-F78C-F34D-BBAF-5ACD93EBB380}"/>
                </a:ext>
              </a:extLst>
            </p:cNvPr>
            <p:cNvSpPr/>
            <p:nvPr/>
          </p:nvSpPr>
          <p:spPr>
            <a:xfrm>
              <a:off x="3029462" y="447285"/>
              <a:ext cx="4016850" cy="4016850"/>
            </a:xfrm>
            <a:prstGeom prst="pie">
              <a:avLst>
                <a:gd name="adj1" fmla="val 5400000"/>
                <a:gd name="adj2" fmla="val 90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1" name="Pie 10">
              <a:extLst>
                <a:ext uri="{FF2B5EF4-FFF2-40B4-BE49-F238E27FC236}">
                  <a16:creationId xmlns:a16="http://schemas.microsoft.com/office/drawing/2014/main" id="{54DF2293-9F87-0345-B6BE-261053C112D8}"/>
                </a:ext>
              </a:extLst>
            </p:cNvPr>
            <p:cNvSpPr txBox="1"/>
            <p:nvPr/>
          </p:nvSpPr>
          <p:spPr>
            <a:xfrm>
              <a:off x="3714322" y="3203370"/>
              <a:ext cx="1262130"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Expérimenter</a:t>
              </a:r>
              <a:r>
                <a:rPr lang="en-US" sz="2400" b="1" kern="1200" baseline="0" dirty="0">
                  <a:solidFill>
                    <a:schemeClr val="bg2"/>
                  </a:solidFill>
                  <a:latin typeface="Calibri" panose="020F0502020204030204" pitchFamily="34" charset="0"/>
                </a:rPr>
                <a:t/>
              </a:r>
              <a:br>
                <a:rPr lang="en-US" sz="2400" b="1" kern="1200" baseline="0" dirty="0">
                  <a:solidFill>
                    <a:schemeClr val="bg2"/>
                  </a:solidFill>
                  <a:latin typeface="Calibri" panose="020F0502020204030204" pitchFamily="34" charset="0"/>
                </a:rPr>
              </a:br>
              <a:r>
                <a:rPr lang="en-US" sz="2400" b="1" dirty="0">
                  <a:solidFill>
                    <a:schemeClr val="bg2"/>
                  </a:solidFill>
                  <a:latin typeface="Calibri" panose="020F0502020204030204" pitchFamily="34" charset="0"/>
                </a:rPr>
                <a:t>I</a:t>
              </a:r>
              <a:r>
                <a:rPr lang="en-US" sz="2400" b="1" kern="1200" baseline="0" dirty="0">
                  <a:solidFill>
                    <a:schemeClr val="bg2"/>
                  </a:solidFill>
                  <a:latin typeface="Calibri" panose="020F0502020204030204" pitchFamily="34" charset="0"/>
                </a:rPr>
                <a:t>mplanter</a:t>
              </a:r>
            </a:p>
          </p:txBody>
        </p:sp>
      </p:grpSp>
      <p:grpSp>
        <p:nvGrpSpPr>
          <p:cNvPr id="18" name="Group 17">
            <a:extLst>
              <a:ext uri="{FF2B5EF4-FFF2-40B4-BE49-F238E27FC236}">
                <a16:creationId xmlns:a16="http://schemas.microsoft.com/office/drawing/2014/main" id="{6A20C0C7-2E1C-DD4C-9CDD-6D9602DF43CE}"/>
              </a:ext>
            </a:extLst>
          </p:cNvPr>
          <p:cNvGrpSpPr/>
          <p:nvPr/>
        </p:nvGrpSpPr>
        <p:grpSpPr>
          <a:xfrm>
            <a:off x="3247772" y="692811"/>
            <a:ext cx="5783305" cy="5515097"/>
            <a:chOff x="2981642" y="364557"/>
            <a:chExt cx="4016850" cy="4016850"/>
          </a:xfrm>
        </p:grpSpPr>
        <p:sp>
          <p:nvSpPr>
            <p:cNvPr id="28" name="Pie 27">
              <a:extLst>
                <a:ext uri="{FF2B5EF4-FFF2-40B4-BE49-F238E27FC236}">
                  <a16:creationId xmlns:a16="http://schemas.microsoft.com/office/drawing/2014/main" id="{9868BAB0-6C0F-FD43-B77C-7F7C22E5DAB4}"/>
                </a:ext>
              </a:extLst>
            </p:cNvPr>
            <p:cNvSpPr/>
            <p:nvPr/>
          </p:nvSpPr>
          <p:spPr>
            <a:xfrm>
              <a:off x="2981642" y="364557"/>
              <a:ext cx="4016850" cy="4016850"/>
            </a:xfrm>
            <a:prstGeom prst="pie">
              <a:avLst>
                <a:gd name="adj1" fmla="val 9000000"/>
                <a:gd name="adj2" fmla="val 126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9" name="Pie 12">
              <a:extLst>
                <a:ext uri="{FF2B5EF4-FFF2-40B4-BE49-F238E27FC236}">
                  <a16:creationId xmlns:a16="http://schemas.microsoft.com/office/drawing/2014/main" id="{377D8721-04E7-7041-8909-BA60DF29A226}"/>
                </a:ext>
              </a:extLst>
            </p:cNvPr>
            <p:cNvSpPr txBox="1"/>
            <p:nvPr/>
          </p:nvSpPr>
          <p:spPr>
            <a:xfrm>
              <a:off x="3172921" y="1990425"/>
              <a:ext cx="1099851" cy="78902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Mesurer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Évaluer</a:t>
              </a:r>
              <a:endParaRPr lang="en-US" sz="2400" b="1" kern="1200" baseline="0" dirty="0">
                <a:solidFill>
                  <a:schemeClr val="bg2"/>
                </a:solidFill>
                <a:latin typeface="Calibri" panose="020F0502020204030204" pitchFamily="34" charset="0"/>
              </a:endParaRPr>
            </a:p>
          </p:txBody>
        </p:sp>
      </p:grpSp>
      <p:grpSp>
        <p:nvGrpSpPr>
          <p:cNvPr id="19" name="Group 18">
            <a:extLst>
              <a:ext uri="{FF2B5EF4-FFF2-40B4-BE49-F238E27FC236}">
                <a16:creationId xmlns:a16="http://schemas.microsoft.com/office/drawing/2014/main" id="{DB037521-1E1F-2249-BE99-22B98A8D75A6}"/>
              </a:ext>
            </a:extLst>
          </p:cNvPr>
          <p:cNvGrpSpPr/>
          <p:nvPr/>
        </p:nvGrpSpPr>
        <p:grpSpPr>
          <a:xfrm>
            <a:off x="3316621" y="579226"/>
            <a:ext cx="5783305" cy="5515097"/>
            <a:chOff x="3029462" y="281829"/>
            <a:chExt cx="4016850" cy="4016850"/>
          </a:xfrm>
        </p:grpSpPr>
        <p:sp>
          <p:nvSpPr>
            <p:cNvPr id="26" name="Pie 25">
              <a:extLst>
                <a:ext uri="{FF2B5EF4-FFF2-40B4-BE49-F238E27FC236}">
                  <a16:creationId xmlns:a16="http://schemas.microsoft.com/office/drawing/2014/main" id="{6025E21A-A1ED-0A4E-8716-07078E22823A}"/>
                </a:ext>
              </a:extLst>
            </p:cNvPr>
            <p:cNvSpPr/>
            <p:nvPr/>
          </p:nvSpPr>
          <p:spPr>
            <a:xfrm>
              <a:off x="3029462" y="281829"/>
              <a:ext cx="4016850" cy="4016850"/>
            </a:xfrm>
            <a:prstGeom prst="pie">
              <a:avLst>
                <a:gd name="adj1" fmla="val 12600000"/>
                <a:gd name="adj2" fmla="val 162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7" name="Pie 14">
              <a:extLst>
                <a:ext uri="{FF2B5EF4-FFF2-40B4-BE49-F238E27FC236}">
                  <a16:creationId xmlns:a16="http://schemas.microsoft.com/office/drawing/2014/main" id="{8647CC60-F6C4-164D-A0AD-B5263ADAAC61}"/>
                </a:ext>
              </a:extLst>
            </p:cNvPr>
            <p:cNvSpPr txBox="1"/>
            <p:nvPr/>
          </p:nvSpPr>
          <p:spPr>
            <a:xfrm>
              <a:off x="3819371" y="794934"/>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Pérenniser</a:t>
              </a:r>
              <a:endParaRPr lang="en-US" sz="2400" b="1"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Valoriser</a:t>
              </a:r>
              <a:endParaRPr lang="en-US" sz="2400" b="1" kern="1200" baseline="0" dirty="0">
                <a:solidFill>
                  <a:schemeClr val="bg2"/>
                </a:solidFill>
                <a:latin typeface="Calibri" panose="020F0502020204030204" pitchFamily="34" charset="0"/>
              </a:endParaRPr>
            </a:p>
          </p:txBody>
        </p:sp>
      </p:grpSp>
      <p:sp>
        <p:nvSpPr>
          <p:cNvPr id="21" name="Circular Arrow 20">
            <a:extLst>
              <a:ext uri="{FF2B5EF4-FFF2-40B4-BE49-F238E27FC236}">
                <a16:creationId xmlns:a16="http://schemas.microsoft.com/office/drawing/2014/main" id="{4034A498-2CBB-574F-887D-EA204F7CB5CA}"/>
              </a:ext>
            </a:extLst>
          </p:cNvPr>
          <p:cNvSpPr/>
          <p:nvPr/>
        </p:nvSpPr>
        <p:spPr>
          <a:xfrm rot="18281484">
            <a:off x="2869932" y="7737"/>
            <a:ext cx="6690168" cy="6867925"/>
          </a:xfrm>
          <a:prstGeom prst="circularArrow">
            <a:avLst>
              <a:gd name="adj1" fmla="val 6711"/>
              <a:gd name="adj2" fmla="val 579149"/>
              <a:gd name="adj3" fmla="val 18888727"/>
              <a:gd name="adj4" fmla="val 19800000"/>
              <a:gd name="adj5" fmla="val 5932"/>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pic>
        <p:nvPicPr>
          <p:cNvPr id="38" name="Picture 37" descr="Text&#10;&#10;Description automatically generated">
            <a:extLst>
              <a:ext uri="{FF2B5EF4-FFF2-40B4-BE49-F238E27FC236}">
                <a16:creationId xmlns:a16="http://schemas.microsoft.com/office/drawing/2014/main" id="{223354D7-B577-3749-BCC3-0557A2278B5B}"/>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Lst>
          </a:blip>
          <a:stretch>
            <a:fillRect/>
          </a:stretch>
        </p:blipFill>
        <p:spPr>
          <a:xfrm>
            <a:off x="0" y="5790236"/>
            <a:ext cx="4992422" cy="1174688"/>
          </a:xfrm>
          <a:prstGeom prst="rect">
            <a:avLst/>
          </a:prstGeom>
        </p:spPr>
      </p:pic>
      <p:sp>
        <p:nvSpPr>
          <p:cNvPr id="39" name="Title 1">
            <a:extLst>
              <a:ext uri="{FF2B5EF4-FFF2-40B4-BE49-F238E27FC236}">
                <a16:creationId xmlns:a16="http://schemas.microsoft.com/office/drawing/2014/main" id="{BBC6DE32-501A-EE4C-9753-B445044384C1}"/>
              </a:ext>
            </a:extLst>
          </p:cNvPr>
          <p:cNvSpPr>
            <a:spLocks noGrp="1"/>
          </p:cNvSpPr>
          <p:nvPr>
            <p:ph type="title"/>
          </p:nvPr>
        </p:nvSpPr>
        <p:spPr>
          <a:xfrm>
            <a:off x="519641" y="501287"/>
            <a:ext cx="5743460" cy="1447800"/>
          </a:xfrm>
        </p:spPr>
        <p:txBody>
          <a:bodyPr>
            <a:normAutofit/>
          </a:bodyPr>
          <a:lstStyle/>
          <a:p>
            <a:pPr>
              <a:lnSpc>
                <a:spcPct val="90000"/>
              </a:lnSpc>
            </a:pPr>
            <a:r>
              <a:rPr lang="fr-CA" sz="3600" dirty="0"/>
              <a:t>3. </a:t>
            </a:r>
            <a:r>
              <a:rPr lang="fr-CA" sz="3600" b="1" dirty="0">
                <a:solidFill>
                  <a:schemeClr val="accent1"/>
                </a:solidFill>
                <a:effectLst>
                  <a:outerShdw blurRad="38100" dist="38100" dir="2700000" algn="tl">
                    <a:srgbClr val="000000">
                      <a:alpha val="43137"/>
                    </a:srgbClr>
                  </a:outerShdw>
                </a:effectLst>
              </a:rPr>
              <a:t>Comment</a:t>
            </a:r>
            <a:br>
              <a:rPr lang="fr-CA" sz="3600" b="1" dirty="0">
                <a:solidFill>
                  <a:schemeClr val="accent1"/>
                </a:solidFill>
                <a:effectLst>
                  <a:outerShdw blurRad="38100" dist="38100" dir="2700000" algn="tl">
                    <a:srgbClr val="000000">
                      <a:alpha val="43137"/>
                    </a:srgbClr>
                  </a:outerShdw>
                </a:effectLst>
              </a:rPr>
            </a:br>
            <a:r>
              <a:rPr lang="fr-CA" sz="3600" dirty="0"/>
              <a:t>innover?</a:t>
            </a:r>
          </a:p>
        </p:txBody>
      </p:sp>
      <p:sp>
        <p:nvSpPr>
          <p:cNvPr id="40" name="Oval 1">
            <a:extLst>
              <a:ext uri="{FF2B5EF4-FFF2-40B4-BE49-F238E27FC236}">
                <a16:creationId xmlns:a16="http://schemas.microsoft.com/office/drawing/2014/main" id="{691009EC-7418-9533-9E1B-D2DB78C1EE76}"/>
              </a:ext>
            </a:extLst>
          </p:cNvPr>
          <p:cNvSpPr/>
          <p:nvPr/>
        </p:nvSpPr>
        <p:spPr>
          <a:xfrm>
            <a:off x="5285195" y="2488867"/>
            <a:ext cx="1955812" cy="1955812"/>
          </a:xfrm>
          <a:prstGeom prst="ellipse">
            <a:avLst/>
          </a:prstGeom>
          <a:solidFill>
            <a:schemeClr val="bg2"/>
          </a:solidFill>
        </p:spPr>
        <p:style>
          <a:lnRef idx="0">
            <a:schemeClr val="dk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r>
              <a:rPr lang="fr-CA" sz="1400" dirty="0">
                <a:solidFill>
                  <a:schemeClr val="tx1"/>
                </a:solidFill>
              </a:rPr>
              <a:t>CYCLE DE L’INNOVATION</a:t>
            </a:r>
          </a:p>
        </p:txBody>
      </p:sp>
    </p:spTree>
    <p:extLst>
      <p:ext uri="{BB962C8B-B14F-4D97-AF65-F5344CB8AC3E}">
        <p14:creationId xmlns:p14="http://schemas.microsoft.com/office/powerpoint/2010/main" val="18670894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D56AB761-C7B0-1243-83D9-61165D8AAE69}"/>
              </a:ext>
            </a:extLst>
          </p:cNvPr>
          <p:cNvGrpSpPr/>
          <p:nvPr/>
        </p:nvGrpSpPr>
        <p:grpSpPr>
          <a:xfrm>
            <a:off x="3454319" y="579226"/>
            <a:ext cx="5783305" cy="5515097"/>
            <a:chOff x="3125101" y="281829"/>
            <a:chExt cx="4016850" cy="4016850"/>
          </a:xfrm>
        </p:grpSpPr>
        <p:sp>
          <p:nvSpPr>
            <p:cNvPr id="36" name="Pie 35">
              <a:extLst>
                <a:ext uri="{FF2B5EF4-FFF2-40B4-BE49-F238E27FC236}">
                  <a16:creationId xmlns:a16="http://schemas.microsoft.com/office/drawing/2014/main" id="{4D434268-6BCA-1947-86BC-14A522A1C2AD}"/>
                </a:ext>
              </a:extLst>
            </p:cNvPr>
            <p:cNvSpPr/>
            <p:nvPr/>
          </p:nvSpPr>
          <p:spPr>
            <a:xfrm>
              <a:off x="3125101" y="281829"/>
              <a:ext cx="4016850" cy="4016850"/>
            </a:xfrm>
            <a:prstGeom prst="pie">
              <a:avLst>
                <a:gd name="adj1" fmla="val 16200000"/>
                <a:gd name="adj2" fmla="val 19800000"/>
              </a:avLst>
            </a:prstGeom>
            <a:solidFill>
              <a:schemeClr val="accent1">
                <a:lumMod val="20000"/>
                <a:lumOff val="80000"/>
              </a:schemeClr>
            </a:solidFill>
            <a:ln/>
          </p:spPr>
          <p:style>
            <a:lnRef idx="0">
              <a:schemeClr val="accent1"/>
            </a:lnRef>
            <a:fillRef idx="3">
              <a:schemeClr val="accent1"/>
            </a:fillRef>
            <a:effectRef idx="3">
              <a:schemeClr val="accent1"/>
            </a:effectRef>
            <a:fontRef idx="minor">
              <a:schemeClr val="lt1"/>
            </a:fontRef>
          </p:style>
        </p:sp>
        <p:sp>
          <p:nvSpPr>
            <p:cNvPr id="37" name="Pie 4">
              <a:extLst>
                <a:ext uri="{FF2B5EF4-FFF2-40B4-BE49-F238E27FC236}">
                  <a16:creationId xmlns:a16="http://schemas.microsoft.com/office/drawing/2014/main" id="{9C69D9E9-1556-B44B-894E-6863E4559B34}"/>
                </a:ext>
              </a:extLst>
            </p:cNvPr>
            <p:cNvSpPr txBox="1"/>
            <p:nvPr/>
          </p:nvSpPr>
          <p:spPr>
            <a:xfrm>
              <a:off x="5229166" y="747266"/>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a:solidFill>
                    <a:schemeClr val="bg2"/>
                  </a:solidFill>
                  <a:latin typeface="Calibri" panose="020F0502020204030204" pitchFamily="34" charset="0"/>
                </a:rPr>
                <a:t>Identifier</a:t>
              </a: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dirty="0" err="1">
                  <a:solidFill>
                    <a:schemeClr val="bg2"/>
                  </a:solidFill>
                  <a:latin typeface="Calibri" panose="020F0502020204030204" pitchFamily="34" charset="0"/>
                </a:rPr>
                <a:t>besoin</a:t>
              </a:r>
              <a:r>
                <a:rPr lang="en-US" sz="1600" b="1" dirty="0">
                  <a:solidFill>
                    <a:schemeClr val="bg2"/>
                  </a:solidFill>
                  <a:latin typeface="Calibri" panose="020F0502020204030204" pitchFamily="34" charset="0"/>
                </a:rPr>
                <a:t>/solution)</a:t>
              </a:r>
              <a:endParaRPr lang="fr-CA" sz="1600" b="1" kern="1200" baseline="0" dirty="0">
                <a:solidFill>
                  <a:schemeClr val="bg2"/>
                </a:solidFill>
                <a:latin typeface="Calibri" panose="020F0502020204030204" pitchFamily="34" charset="0"/>
              </a:endParaRPr>
            </a:p>
          </p:txBody>
        </p:sp>
      </p:grpSp>
      <p:grpSp>
        <p:nvGrpSpPr>
          <p:cNvPr id="13" name="Group 12">
            <a:extLst>
              <a:ext uri="{FF2B5EF4-FFF2-40B4-BE49-F238E27FC236}">
                <a16:creationId xmlns:a16="http://schemas.microsoft.com/office/drawing/2014/main" id="{EA652F16-3F54-1842-BA8B-70786B0DA21B}"/>
              </a:ext>
            </a:extLst>
          </p:cNvPr>
          <p:cNvGrpSpPr/>
          <p:nvPr/>
        </p:nvGrpSpPr>
        <p:grpSpPr>
          <a:xfrm>
            <a:off x="3523168" y="692811"/>
            <a:ext cx="5783305" cy="5515097"/>
            <a:chOff x="3172921" y="364557"/>
            <a:chExt cx="4016850" cy="4016850"/>
          </a:xfrm>
        </p:grpSpPr>
        <p:sp>
          <p:nvSpPr>
            <p:cNvPr id="34" name="Pie 33">
              <a:extLst>
                <a:ext uri="{FF2B5EF4-FFF2-40B4-BE49-F238E27FC236}">
                  <a16:creationId xmlns:a16="http://schemas.microsoft.com/office/drawing/2014/main" id="{607C36CC-7D3D-404E-85AD-D0FCA6E589E8}"/>
                </a:ext>
              </a:extLst>
            </p:cNvPr>
            <p:cNvSpPr/>
            <p:nvPr/>
          </p:nvSpPr>
          <p:spPr>
            <a:xfrm>
              <a:off x="3172921" y="364557"/>
              <a:ext cx="4016850" cy="4016850"/>
            </a:xfrm>
            <a:prstGeom prst="pie">
              <a:avLst>
                <a:gd name="adj1" fmla="val 19800000"/>
                <a:gd name="adj2" fmla="val 18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5" name="Pie 6">
              <a:extLst>
                <a:ext uri="{FF2B5EF4-FFF2-40B4-BE49-F238E27FC236}">
                  <a16:creationId xmlns:a16="http://schemas.microsoft.com/office/drawing/2014/main" id="{DF12B90E-AA73-0A49-9AE5-DBB2B6885AA0}"/>
                </a:ext>
              </a:extLst>
            </p:cNvPr>
            <p:cNvSpPr txBox="1"/>
            <p:nvPr/>
          </p:nvSpPr>
          <p:spPr>
            <a:xfrm>
              <a:off x="5898641" y="1990425"/>
              <a:ext cx="1099851" cy="78902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Valider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kern="1200" baseline="0" dirty="0">
                  <a:solidFill>
                    <a:schemeClr val="bg2"/>
                  </a:solidFill>
                  <a:latin typeface="Calibri" panose="020F0502020204030204" pitchFamily="34" charset="0"/>
                </a:rPr>
                <a:t>pertinence)</a:t>
              </a:r>
            </a:p>
          </p:txBody>
        </p:sp>
      </p:grpSp>
      <p:grpSp>
        <p:nvGrpSpPr>
          <p:cNvPr id="15" name="Group 14">
            <a:extLst>
              <a:ext uri="{FF2B5EF4-FFF2-40B4-BE49-F238E27FC236}">
                <a16:creationId xmlns:a16="http://schemas.microsoft.com/office/drawing/2014/main" id="{66BE4AD6-52F7-3A4E-92E6-A2A4A632DD01}"/>
              </a:ext>
            </a:extLst>
          </p:cNvPr>
          <p:cNvGrpSpPr/>
          <p:nvPr/>
        </p:nvGrpSpPr>
        <p:grpSpPr>
          <a:xfrm>
            <a:off x="3454319" y="806396"/>
            <a:ext cx="5783305" cy="5515097"/>
            <a:chOff x="3125101" y="447285"/>
            <a:chExt cx="4016850" cy="4016850"/>
          </a:xfrm>
        </p:grpSpPr>
        <p:sp>
          <p:nvSpPr>
            <p:cNvPr id="32" name="Pie 31">
              <a:extLst>
                <a:ext uri="{FF2B5EF4-FFF2-40B4-BE49-F238E27FC236}">
                  <a16:creationId xmlns:a16="http://schemas.microsoft.com/office/drawing/2014/main" id="{FD7D4716-235C-8647-9621-8F8230F180B9}"/>
                </a:ext>
              </a:extLst>
            </p:cNvPr>
            <p:cNvSpPr/>
            <p:nvPr/>
          </p:nvSpPr>
          <p:spPr>
            <a:xfrm>
              <a:off x="3125101" y="447285"/>
              <a:ext cx="4016850" cy="4016850"/>
            </a:xfrm>
            <a:prstGeom prst="pie">
              <a:avLst>
                <a:gd name="adj1" fmla="val 1800000"/>
                <a:gd name="adj2" fmla="val 5400000"/>
              </a:avLst>
            </a:prstGeom>
            <a:ln/>
          </p:spPr>
          <p:style>
            <a:lnRef idx="0">
              <a:schemeClr val="accent1"/>
            </a:lnRef>
            <a:fillRef idx="3">
              <a:schemeClr val="accent1"/>
            </a:fillRef>
            <a:effectRef idx="3">
              <a:schemeClr val="accent1"/>
            </a:effectRef>
            <a:fontRef idx="minor">
              <a:schemeClr val="lt1"/>
            </a:fontRef>
          </p:style>
        </p:sp>
        <p:sp>
          <p:nvSpPr>
            <p:cNvPr id="33" name="Pie 8">
              <a:extLst>
                <a:ext uri="{FF2B5EF4-FFF2-40B4-BE49-F238E27FC236}">
                  <a16:creationId xmlns:a16="http://schemas.microsoft.com/office/drawing/2014/main" id="{470E284B-4DC3-A248-A703-4A4339073526}"/>
                </a:ext>
              </a:extLst>
            </p:cNvPr>
            <p:cNvSpPr txBox="1"/>
            <p:nvPr/>
          </p:nvSpPr>
          <p:spPr>
            <a:xfrm>
              <a:off x="5229166" y="3191825"/>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Développer</a:t>
              </a:r>
              <a:r>
                <a:rPr lang="en-US" sz="2400" b="1" kern="1200" baseline="0" dirty="0">
                  <a:solidFill>
                    <a:schemeClr val="bg2"/>
                  </a:solidFill>
                  <a:latin typeface="Calibri" panose="020F0502020204030204" pitchFamily="34" charset="0"/>
                </a:rPr>
                <a:t> </a:t>
              </a:r>
              <a:br>
                <a:rPr lang="en-US" sz="2400" b="1" kern="1200" baseline="0" dirty="0">
                  <a:solidFill>
                    <a:schemeClr val="bg2"/>
                  </a:solidFill>
                  <a:latin typeface="Calibri" panose="020F0502020204030204" pitchFamily="34" charset="0"/>
                </a:rPr>
              </a:br>
              <a:r>
                <a:rPr lang="en-US" sz="2400" b="1" dirty="0" err="1">
                  <a:solidFill>
                    <a:schemeClr val="bg2"/>
                  </a:solidFill>
                  <a:latin typeface="Calibri" panose="020F0502020204030204" pitchFamily="34" charset="0"/>
                </a:rPr>
                <a:t>P</a:t>
              </a:r>
              <a:r>
                <a:rPr lang="en-US" sz="2400" b="1" kern="1200" baseline="0" dirty="0" err="1">
                  <a:solidFill>
                    <a:schemeClr val="bg2"/>
                  </a:solidFill>
                  <a:latin typeface="Calibri" panose="020F0502020204030204" pitchFamily="34" charset="0"/>
                </a:rPr>
                <a:t>lanifier</a:t>
              </a:r>
              <a:endParaRPr lang="en-US" sz="2400" b="1" kern="1200" baseline="0" dirty="0">
                <a:solidFill>
                  <a:schemeClr val="bg2"/>
                </a:solidFill>
                <a:latin typeface="Calibri" panose="020F0502020204030204" pitchFamily="34" charset="0"/>
              </a:endParaRPr>
            </a:p>
          </p:txBody>
        </p:sp>
      </p:grpSp>
      <p:grpSp>
        <p:nvGrpSpPr>
          <p:cNvPr id="17" name="Group 16">
            <a:extLst>
              <a:ext uri="{FF2B5EF4-FFF2-40B4-BE49-F238E27FC236}">
                <a16:creationId xmlns:a16="http://schemas.microsoft.com/office/drawing/2014/main" id="{B77E73F0-CB8C-6A48-8F04-010BDCC4D849}"/>
              </a:ext>
            </a:extLst>
          </p:cNvPr>
          <p:cNvGrpSpPr/>
          <p:nvPr/>
        </p:nvGrpSpPr>
        <p:grpSpPr>
          <a:xfrm>
            <a:off x="3316621" y="806396"/>
            <a:ext cx="5783305" cy="5515097"/>
            <a:chOff x="3029462" y="447285"/>
            <a:chExt cx="4016850" cy="4016850"/>
          </a:xfrm>
        </p:grpSpPr>
        <p:sp>
          <p:nvSpPr>
            <p:cNvPr id="30" name="Pie 29">
              <a:extLst>
                <a:ext uri="{FF2B5EF4-FFF2-40B4-BE49-F238E27FC236}">
                  <a16:creationId xmlns:a16="http://schemas.microsoft.com/office/drawing/2014/main" id="{49B24545-F78C-F34D-BBAF-5ACD93EBB380}"/>
                </a:ext>
              </a:extLst>
            </p:cNvPr>
            <p:cNvSpPr/>
            <p:nvPr/>
          </p:nvSpPr>
          <p:spPr>
            <a:xfrm>
              <a:off x="3029462" y="447285"/>
              <a:ext cx="4016850" cy="4016850"/>
            </a:xfrm>
            <a:prstGeom prst="pie">
              <a:avLst>
                <a:gd name="adj1" fmla="val 5400000"/>
                <a:gd name="adj2" fmla="val 90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1" name="Pie 10">
              <a:extLst>
                <a:ext uri="{FF2B5EF4-FFF2-40B4-BE49-F238E27FC236}">
                  <a16:creationId xmlns:a16="http://schemas.microsoft.com/office/drawing/2014/main" id="{54DF2293-9F87-0345-B6BE-261053C112D8}"/>
                </a:ext>
              </a:extLst>
            </p:cNvPr>
            <p:cNvSpPr txBox="1"/>
            <p:nvPr/>
          </p:nvSpPr>
          <p:spPr>
            <a:xfrm>
              <a:off x="3714322" y="3203370"/>
              <a:ext cx="1262130"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Expérimenter</a:t>
              </a:r>
              <a:r>
                <a:rPr lang="en-US" sz="2400" b="1" kern="1200" baseline="0" dirty="0">
                  <a:solidFill>
                    <a:schemeClr val="bg2"/>
                  </a:solidFill>
                  <a:latin typeface="Calibri" panose="020F0502020204030204" pitchFamily="34" charset="0"/>
                </a:rPr>
                <a:t/>
              </a:r>
              <a:br>
                <a:rPr lang="en-US" sz="2400" b="1" kern="1200" baseline="0" dirty="0">
                  <a:solidFill>
                    <a:schemeClr val="bg2"/>
                  </a:solidFill>
                  <a:latin typeface="Calibri" panose="020F0502020204030204" pitchFamily="34" charset="0"/>
                </a:rPr>
              </a:br>
              <a:r>
                <a:rPr lang="en-US" sz="2400" b="1" dirty="0">
                  <a:solidFill>
                    <a:schemeClr val="bg2"/>
                  </a:solidFill>
                  <a:latin typeface="Calibri" panose="020F0502020204030204" pitchFamily="34" charset="0"/>
                </a:rPr>
                <a:t>I</a:t>
              </a:r>
              <a:r>
                <a:rPr lang="en-US" sz="2400" b="1" kern="1200" baseline="0" dirty="0">
                  <a:solidFill>
                    <a:schemeClr val="bg2"/>
                  </a:solidFill>
                  <a:latin typeface="Calibri" panose="020F0502020204030204" pitchFamily="34" charset="0"/>
                </a:rPr>
                <a:t>mplanter</a:t>
              </a:r>
            </a:p>
          </p:txBody>
        </p:sp>
      </p:grpSp>
      <p:grpSp>
        <p:nvGrpSpPr>
          <p:cNvPr id="18" name="Group 17">
            <a:extLst>
              <a:ext uri="{FF2B5EF4-FFF2-40B4-BE49-F238E27FC236}">
                <a16:creationId xmlns:a16="http://schemas.microsoft.com/office/drawing/2014/main" id="{6A20C0C7-2E1C-DD4C-9CDD-6D9602DF43CE}"/>
              </a:ext>
            </a:extLst>
          </p:cNvPr>
          <p:cNvGrpSpPr/>
          <p:nvPr/>
        </p:nvGrpSpPr>
        <p:grpSpPr>
          <a:xfrm>
            <a:off x="3247772" y="692811"/>
            <a:ext cx="5783305" cy="5515097"/>
            <a:chOff x="2981642" y="364557"/>
            <a:chExt cx="4016850" cy="4016850"/>
          </a:xfrm>
        </p:grpSpPr>
        <p:sp>
          <p:nvSpPr>
            <p:cNvPr id="28" name="Pie 27">
              <a:extLst>
                <a:ext uri="{FF2B5EF4-FFF2-40B4-BE49-F238E27FC236}">
                  <a16:creationId xmlns:a16="http://schemas.microsoft.com/office/drawing/2014/main" id="{9868BAB0-6C0F-FD43-B77C-7F7C22E5DAB4}"/>
                </a:ext>
              </a:extLst>
            </p:cNvPr>
            <p:cNvSpPr/>
            <p:nvPr/>
          </p:nvSpPr>
          <p:spPr>
            <a:xfrm>
              <a:off x="2981642" y="364557"/>
              <a:ext cx="4016850" cy="4016850"/>
            </a:xfrm>
            <a:prstGeom prst="pie">
              <a:avLst>
                <a:gd name="adj1" fmla="val 9000000"/>
                <a:gd name="adj2" fmla="val 126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9" name="Pie 12">
              <a:extLst>
                <a:ext uri="{FF2B5EF4-FFF2-40B4-BE49-F238E27FC236}">
                  <a16:creationId xmlns:a16="http://schemas.microsoft.com/office/drawing/2014/main" id="{377D8721-04E7-7041-8909-BA60DF29A226}"/>
                </a:ext>
              </a:extLst>
            </p:cNvPr>
            <p:cNvSpPr txBox="1"/>
            <p:nvPr/>
          </p:nvSpPr>
          <p:spPr>
            <a:xfrm>
              <a:off x="3172921" y="1990425"/>
              <a:ext cx="1099851" cy="78902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Mesurer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Évaluer</a:t>
              </a:r>
              <a:endParaRPr lang="en-US" sz="2400" b="1" kern="1200" baseline="0" dirty="0">
                <a:solidFill>
                  <a:schemeClr val="bg2"/>
                </a:solidFill>
                <a:latin typeface="Calibri" panose="020F0502020204030204" pitchFamily="34" charset="0"/>
              </a:endParaRPr>
            </a:p>
          </p:txBody>
        </p:sp>
      </p:grpSp>
      <p:grpSp>
        <p:nvGrpSpPr>
          <p:cNvPr id="19" name="Group 18">
            <a:extLst>
              <a:ext uri="{FF2B5EF4-FFF2-40B4-BE49-F238E27FC236}">
                <a16:creationId xmlns:a16="http://schemas.microsoft.com/office/drawing/2014/main" id="{DB037521-1E1F-2249-BE99-22B98A8D75A6}"/>
              </a:ext>
            </a:extLst>
          </p:cNvPr>
          <p:cNvGrpSpPr/>
          <p:nvPr/>
        </p:nvGrpSpPr>
        <p:grpSpPr>
          <a:xfrm>
            <a:off x="3316621" y="579226"/>
            <a:ext cx="5783305" cy="5515097"/>
            <a:chOff x="3029462" y="281829"/>
            <a:chExt cx="4016850" cy="4016850"/>
          </a:xfrm>
        </p:grpSpPr>
        <p:sp>
          <p:nvSpPr>
            <p:cNvPr id="26" name="Pie 25">
              <a:extLst>
                <a:ext uri="{FF2B5EF4-FFF2-40B4-BE49-F238E27FC236}">
                  <a16:creationId xmlns:a16="http://schemas.microsoft.com/office/drawing/2014/main" id="{6025E21A-A1ED-0A4E-8716-07078E22823A}"/>
                </a:ext>
              </a:extLst>
            </p:cNvPr>
            <p:cNvSpPr/>
            <p:nvPr/>
          </p:nvSpPr>
          <p:spPr>
            <a:xfrm>
              <a:off x="3029462" y="281829"/>
              <a:ext cx="4016850" cy="4016850"/>
            </a:xfrm>
            <a:prstGeom prst="pie">
              <a:avLst>
                <a:gd name="adj1" fmla="val 12600000"/>
                <a:gd name="adj2" fmla="val 162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7" name="Pie 14">
              <a:extLst>
                <a:ext uri="{FF2B5EF4-FFF2-40B4-BE49-F238E27FC236}">
                  <a16:creationId xmlns:a16="http://schemas.microsoft.com/office/drawing/2014/main" id="{8647CC60-F6C4-164D-A0AD-B5263ADAAC61}"/>
                </a:ext>
              </a:extLst>
            </p:cNvPr>
            <p:cNvSpPr txBox="1"/>
            <p:nvPr/>
          </p:nvSpPr>
          <p:spPr>
            <a:xfrm>
              <a:off x="3819371" y="794934"/>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Pérenniser</a:t>
              </a:r>
              <a:endParaRPr lang="en-US" sz="2400" b="1"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Valoriser</a:t>
              </a:r>
              <a:endParaRPr lang="en-US" sz="2400" b="1" kern="1200" baseline="0" dirty="0">
                <a:solidFill>
                  <a:schemeClr val="bg2"/>
                </a:solidFill>
                <a:latin typeface="Calibri" panose="020F0502020204030204" pitchFamily="34" charset="0"/>
              </a:endParaRPr>
            </a:p>
          </p:txBody>
        </p:sp>
      </p:grpSp>
      <p:sp>
        <p:nvSpPr>
          <p:cNvPr id="21" name="Circular Arrow 20">
            <a:extLst>
              <a:ext uri="{FF2B5EF4-FFF2-40B4-BE49-F238E27FC236}">
                <a16:creationId xmlns:a16="http://schemas.microsoft.com/office/drawing/2014/main" id="{4034A498-2CBB-574F-887D-EA204F7CB5CA}"/>
              </a:ext>
            </a:extLst>
          </p:cNvPr>
          <p:cNvSpPr/>
          <p:nvPr/>
        </p:nvSpPr>
        <p:spPr>
          <a:xfrm rot="18281484">
            <a:off x="2869932" y="7737"/>
            <a:ext cx="6690168" cy="6867925"/>
          </a:xfrm>
          <a:prstGeom prst="circularArrow">
            <a:avLst>
              <a:gd name="adj1" fmla="val 6711"/>
              <a:gd name="adj2" fmla="val 579149"/>
              <a:gd name="adj3" fmla="val 18888727"/>
              <a:gd name="adj4" fmla="val 19800000"/>
              <a:gd name="adj5" fmla="val 5932"/>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pic>
        <p:nvPicPr>
          <p:cNvPr id="38" name="Picture 37" descr="Text&#10;&#10;Description automatically generated">
            <a:extLst>
              <a:ext uri="{FF2B5EF4-FFF2-40B4-BE49-F238E27FC236}">
                <a16:creationId xmlns:a16="http://schemas.microsoft.com/office/drawing/2014/main" id="{223354D7-B577-3749-BCC3-0557A2278B5B}"/>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Lst>
          </a:blip>
          <a:stretch>
            <a:fillRect/>
          </a:stretch>
        </p:blipFill>
        <p:spPr>
          <a:xfrm>
            <a:off x="0" y="5790236"/>
            <a:ext cx="4992422" cy="1174688"/>
          </a:xfrm>
          <a:prstGeom prst="rect">
            <a:avLst/>
          </a:prstGeom>
        </p:spPr>
      </p:pic>
      <p:sp>
        <p:nvSpPr>
          <p:cNvPr id="40" name="Oval 1">
            <a:extLst>
              <a:ext uri="{FF2B5EF4-FFF2-40B4-BE49-F238E27FC236}">
                <a16:creationId xmlns:a16="http://schemas.microsoft.com/office/drawing/2014/main" id="{691009EC-7418-9533-9E1B-D2DB78C1EE76}"/>
              </a:ext>
            </a:extLst>
          </p:cNvPr>
          <p:cNvSpPr/>
          <p:nvPr/>
        </p:nvSpPr>
        <p:spPr>
          <a:xfrm>
            <a:off x="5285195" y="2488867"/>
            <a:ext cx="1955812" cy="1955812"/>
          </a:xfrm>
          <a:prstGeom prst="ellipse">
            <a:avLst/>
          </a:prstGeom>
          <a:solidFill>
            <a:schemeClr val="bg2"/>
          </a:solidFill>
        </p:spPr>
        <p:style>
          <a:lnRef idx="0">
            <a:schemeClr val="dk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r>
              <a:rPr lang="fr-CA" sz="1400" dirty="0">
                <a:solidFill>
                  <a:schemeClr val="tx1"/>
                </a:solidFill>
              </a:rPr>
              <a:t>CYCLE DE L’INNOVATION</a:t>
            </a:r>
          </a:p>
        </p:txBody>
      </p:sp>
      <p:sp>
        <p:nvSpPr>
          <p:cNvPr id="3" name="Rectangle 2"/>
          <p:cNvSpPr/>
          <p:nvPr/>
        </p:nvSpPr>
        <p:spPr>
          <a:xfrm>
            <a:off x="9634107" y="1778089"/>
            <a:ext cx="2314214" cy="3416320"/>
          </a:xfrm>
          <a:prstGeom prst="rect">
            <a:avLst/>
          </a:prstGeom>
        </p:spPr>
        <p:txBody>
          <a:bodyPr wrap="square">
            <a:spAutoFit/>
          </a:bodyPr>
          <a:lstStyle/>
          <a:p>
            <a:pPr lvl="0">
              <a:buFont typeface="Arial" panose="020B0604020202020204" pitchFamily="34" charset="0"/>
              <a:buChar char="•"/>
            </a:pPr>
            <a:r>
              <a:rPr lang="fr-CA" b="1" dirty="0">
                <a:solidFill>
                  <a:schemeClr val="accent1"/>
                </a:solidFill>
              </a:rPr>
              <a:t>Comprendre</a:t>
            </a:r>
            <a:r>
              <a:rPr lang="fr-CA" dirty="0"/>
              <a:t> collectivement le problème à résoudre / besoin</a:t>
            </a:r>
          </a:p>
          <a:p>
            <a:pPr lvl="0">
              <a:buFont typeface="Arial" panose="020B0604020202020204" pitchFamily="34" charset="0"/>
              <a:buChar char="•"/>
            </a:pPr>
            <a:r>
              <a:rPr lang="fr-CA" b="1" dirty="0">
                <a:solidFill>
                  <a:schemeClr val="accent1"/>
                </a:solidFill>
              </a:rPr>
              <a:t>S’</a:t>
            </a:r>
            <a:r>
              <a:rPr lang="fr-CA" b="1" dirty="0" err="1">
                <a:solidFill>
                  <a:schemeClr val="accent1"/>
                </a:solidFill>
              </a:rPr>
              <a:t>immerser</a:t>
            </a:r>
            <a:r>
              <a:rPr lang="fr-CA" dirty="0"/>
              <a:t> dans les données pertinentes </a:t>
            </a:r>
          </a:p>
          <a:p>
            <a:pPr lvl="0">
              <a:buFont typeface="Arial" panose="020B0604020202020204" pitchFamily="34" charset="0"/>
              <a:buChar char="•"/>
            </a:pPr>
            <a:r>
              <a:rPr lang="fr-CA" b="1" dirty="0">
                <a:solidFill>
                  <a:schemeClr val="accent1"/>
                </a:solidFill>
              </a:rPr>
              <a:t>Analyser</a:t>
            </a:r>
            <a:r>
              <a:rPr lang="fr-CA" dirty="0"/>
              <a:t> les relations entre les données obtenues</a:t>
            </a:r>
          </a:p>
          <a:p>
            <a:pPr lvl="0">
              <a:buFont typeface="Arial" panose="020B0604020202020204" pitchFamily="34" charset="0"/>
              <a:buChar char="•"/>
            </a:pPr>
            <a:r>
              <a:rPr lang="fr-CA" b="1" dirty="0">
                <a:solidFill>
                  <a:schemeClr val="accent1"/>
                </a:solidFill>
              </a:rPr>
              <a:t>Identifier</a:t>
            </a:r>
            <a:r>
              <a:rPr lang="fr-CA" dirty="0"/>
              <a:t> des pistes de solution  </a:t>
            </a:r>
          </a:p>
        </p:txBody>
      </p:sp>
      <p:sp>
        <p:nvSpPr>
          <p:cNvPr id="2" name="Virage 1"/>
          <p:cNvSpPr/>
          <p:nvPr/>
        </p:nvSpPr>
        <p:spPr>
          <a:xfrm rot="3409195">
            <a:off x="8804844" y="997889"/>
            <a:ext cx="967563" cy="716980"/>
          </a:xfrm>
          <a:prstGeom prst="ben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41" name="Title 1">
            <a:extLst>
              <a:ext uri="{FF2B5EF4-FFF2-40B4-BE49-F238E27FC236}">
                <a16:creationId xmlns:a16="http://schemas.microsoft.com/office/drawing/2014/main" id="{BBC6DE32-501A-EE4C-9753-B445044384C1}"/>
              </a:ext>
            </a:extLst>
          </p:cNvPr>
          <p:cNvSpPr txBox="1">
            <a:spLocks/>
          </p:cNvSpPr>
          <p:nvPr/>
        </p:nvSpPr>
        <p:spPr>
          <a:xfrm>
            <a:off x="519641" y="501287"/>
            <a:ext cx="5743460" cy="1447800"/>
          </a:xfrm>
          <a:prstGeom prst="rect">
            <a:avLst/>
          </a:prstGeom>
        </p:spPr>
        <p:txBody>
          <a:bodyPr vert="horz" lIns="91440" tIns="45720" rIns="91440" bIns="45720" rtlCol="0" anchor="b">
            <a:normAutofit/>
          </a:bodyPr>
          <a:lstStyle>
            <a:lvl1pPr algn="l" defTabSz="457200" rtl="0" eaLnBrk="1" latinLnBrk="0" hangingPunct="1">
              <a:spcBef>
                <a:spcPct val="0"/>
              </a:spcBef>
              <a:buNone/>
              <a:defRPr sz="24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90000"/>
              </a:lnSpc>
            </a:pPr>
            <a:r>
              <a:rPr lang="fr-CA" sz="3600"/>
              <a:t>3. </a:t>
            </a:r>
            <a:r>
              <a:rPr lang="fr-CA" sz="3600" b="1">
                <a:solidFill>
                  <a:schemeClr val="accent1"/>
                </a:solidFill>
                <a:effectLst>
                  <a:outerShdw blurRad="38100" dist="38100" dir="2700000" algn="tl">
                    <a:srgbClr val="000000">
                      <a:alpha val="43137"/>
                    </a:srgbClr>
                  </a:outerShdw>
                </a:effectLst>
              </a:rPr>
              <a:t>Comment</a:t>
            </a:r>
            <a:br>
              <a:rPr lang="fr-CA" sz="3600" b="1">
                <a:solidFill>
                  <a:schemeClr val="accent1"/>
                </a:solidFill>
                <a:effectLst>
                  <a:outerShdw blurRad="38100" dist="38100" dir="2700000" algn="tl">
                    <a:srgbClr val="000000">
                      <a:alpha val="43137"/>
                    </a:srgbClr>
                  </a:outerShdw>
                </a:effectLst>
              </a:rPr>
            </a:br>
            <a:r>
              <a:rPr lang="fr-CA" sz="3600"/>
              <a:t>innover?</a:t>
            </a:r>
            <a:endParaRPr lang="fr-CA" sz="3600" dirty="0"/>
          </a:p>
        </p:txBody>
      </p:sp>
    </p:spTree>
    <p:extLst>
      <p:ext uri="{BB962C8B-B14F-4D97-AF65-F5344CB8AC3E}">
        <p14:creationId xmlns:p14="http://schemas.microsoft.com/office/powerpoint/2010/main" val="29336965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D56AB761-C7B0-1243-83D9-61165D8AAE69}"/>
              </a:ext>
            </a:extLst>
          </p:cNvPr>
          <p:cNvGrpSpPr/>
          <p:nvPr/>
        </p:nvGrpSpPr>
        <p:grpSpPr>
          <a:xfrm>
            <a:off x="3454319" y="579226"/>
            <a:ext cx="5783305" cy="5515097"/>
            <a:chOff x="3125101" y="281829"/>
            <a:chExt cx="4016850" cy="4016850"/>
          </a:xfrm>
        </p:grpSpPr>
        <p:sp>
          <p:nvSpPr>
            <p:cNvPr id="36" name="Pie 35">
              <a:extLst>
                <a:ext uri="{FF2B5EF4-FFF2-40B4-BE49-F238E27FC236}">
                  <a16:creationId xmlns:a16="http://schemas.microsoft.com/office/drawing/2014/main" id="{4D434268-6BCA-1947-86BC-14A522A1C2AD}"/>
                </a:ext>
              </a:extLst>
            </p:cNvPr>
            <p:cNvSpPr/>
            <p:nvPr/>
          </p:nvSpPr>
          <p:spPr>
            <a:xfrm>
              <a:off x="3125101" y="281829"/>
              <a:ext cx="4016850" cy="4016850"/>
            </a:xfrm>
            <a:prstGeom prst="pie">
              <a:avLst>
                <a:gd name="adj1" fmla="val 16200000"/>
                <a:gd name="adj2" fmla="val 19800000"/>
              </a:avLst>
            </a:prstGeom>
            <a:solidFill>
              <a:schemeClr val="accent1"/>
            </a:solidFill>
            <a:ln/>
          </p:spPr>
          <p:style>
            <a:lnRef idx="0">
              <a:schemeClr val="accent1"/>
            </a:lnRef>
            <a:fillRef idx="3">
              <a:schemeClr val="accent1"/>
            </a:fillRef>
            <a:effectRef idx="3">
              <a:schemeClr val="accent1"/>
            </a:effectRef>
            <a:fontRef idx="minor">
              <a:schemeClr val="lt1"/>
            </a:fontRef>
          </p:style>
        </p:sp>
        <p:sp>
          <p:nvSpPr>
            <p:cNvPr id="37" name="Pie 4">
              <a:extLst>
                <a:ext uri="{FF2B5EF4-FFF2-40B4-BE49-F238E27FC236}">
                  <a16:creationId xmlns:a16="http://schemas.microsoft.com/office/drawing/2014/main" id="{9C69D9E9-1556-B44B-894E-6863E4559B34}"/>
                </a:ext>
              </a:extLst>
            </p:cNvPr>
            <p:cNvSpPr txBox="1"/>
            <p:nvPr/>
          </p:nvSpPr>
          <p:spPr>
            <a:xfrm>
              <a:off x="5229166" y="747266"/>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a:solidFill>
                    <a:schemeClr val="bg2"/>
                  </a:solidFill>
                  <a:latin typeface="Calibri" panose="020F0502020204030204" pitchFamily="34" charset="0"/>
                </a:rPr>
                <a:t>Identifier</a:t>
              </a: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dirty="0" err="1">
                  <a:solidFill>
                    <a:schemeClr val="bg2"/>
                  </a:solidFill>
                  <a:latin typeface="Calibri" panose="020F0502020204030204" pitchFamily="34" charset="0"/>
                </a:rPr>
                <a:t>besoin</a:t>
              </a:r>
              <a:r>
                <a:rPr lang="en-US" sz="1600" b="1" dirty="0">
                  <a:solidFill>
                    <a:schemeClr val="bg2"/>
                  </a:solidFill>
                  <a:latin typeface="Calibri" panose="020F0502020204030204" pitchFamily="34" charset="0"/>
                </a:rPr>
                <a:t>/solution)</a:t>
              </a:r>
              <a:endParaRPr lang="fr-CA" sz="1600" b="1" kern="1200" baseline="0" dirty="0">
                <a:solidFill>
                  <a:schemeClr val="bg2"/>
                </a:solidFill>
                <a:latin typeface="Calibri" panose="020F0502020204030204" pitchFamily="34" charset="0"/>
              </a:endParaRPr>
            </a:p>
          </p:txBody>
        </p:sp>
      </p:grpSp>
      <p:grpSp>
        <p:nvGrpSpPr>
          <p:cNvPr id="13" name="Group 12">
            <a:extLst>
              <a:ext uri="{FF2B5EF4-FFF2-40B4-BE49-F238E27FC236}">
                <a16:creationId xmlns:a16="http://schemas.microsoft.com/office/drawing/2014/main" id="{EA652F16-3F54-1842-BA8B-70786B0DA21B}"/>
              </a:ext>
            </a:extLst>
          </p:cNvPr>
          <p:cNvGrpSpPr/>
          <p:nvPr/>
        </p:nvGrpSpPr>
        <p:grpSpPr>
          <a:xfrm>
            <a:off x="3523168" y="692811"/>
            <a:ext cx="5783305" cy="5515097"/>
            <a:chOff x="3172921" y="364557"/>
            <a:chExt cx="4016850" cy="4016850"/>
          </a:xfrm>
          <a:solidFill>
            <a:schemeClr val="accent1">
              <a:lumMod val="20000"/>
              <a:lumOff val="80000"/>
            </a:schemeClr>
          </a:solidFill>
        </p:grpSpPr>
        <p:sp>
          <p:nvSpPr>
            <p:cNvPr id="34" name="Pie 33">
              <a:extLst>
                <a:ext uri="{FF2B5EF4-FFF2-40B4-BE49-F238E27FC236}">
                  <a16:creationId xmlns:a16="http://schemas.microsoft.com/office/drawing/2014/main" id="{607C36CC-7D3D-404E-85AD-D0FCA6E589E8}"/>
                </a:ext>
              </a:extLst>
            </p:cNvPr>
            <p:cNvSpPr/>
            <p:nvPr/>
          </p:nvSpPr>
          <p:spPr>
            <a:xfrm>
              <a:off x="3172921" y="364557"/>
              <a:ext cx="4016850" cy="4016850"/>
            </a:xfrm>
            <a:prstGeom prst="pie">
              <a:avLst>
                <a:gd name="adj1" fmla="val 19800000"/>
                <a:gd name="adj2" fmla="val 1800000"/>
              </a:avLst>
            </a:prstGeom>
            <a:grpFill/>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5" name="Pie 6">
              <a:extLst>
                <a:ext uri="{FF2B5EF4-FFF2-40B4-BE49-F238E27FC236}">
                  <a16:creationId xmlns:a16="http://schemas.microsoft.com/office/drawing/2014/main" id="{DF12B90E-AA73-0A49-9AE5-DBB2B6885AA0}"/>
                </a:ext>
              </a:extLst>
            </p:cNvPr>
            <p:cNvSpPr txBox="1"/>
            <p:nvPr/>
          </p:nvSpPr>
          <p:spPr>
            <a:xfrm>
              <a:off x="5898641" y="1990425"/>
              <a:ext cx="1099851" cy="789024"/>
            </a:xfrm>
            <a:prstGeom prst="rect">
              <a:avLst/>
            </a:prstGeom>
            <a:solidFill>
              <a:srgbClr val="F9FFE0"/>
            </a:solid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Valider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kern="1200" baseline="0" dirty="0">
                  <a:solidFill>
                    <a:schemeClr val="bg2"/>
                  </a:solidFill>
                  <a:latin typeface="Calibri" panose="020F0502020204030204" pitchFamily="34" charset="0"/>
                </a:rPr>
                <a:t>pertinence)</a:t>
              </a:r>
            </a:p>
          </p:txBody>
        </p:sp>
      </p:grpSp>
      <p:grpSp>
        <p:nvGrpSpPr>
          <p:cNvPr id="15" name="Group 14">
            <a:extLst>
              <a:ext uri="{FF2B5EF4-FFF2-40B4-BE49-F238E27FC236}">
                <a16:creationId xmlns:a16="http://schemas.microsoft.com/office/drawing/2014/main" id="{66BE4AD6-52F7-3A4E-92E6-A2A4A632DD01}"/>
              </a:ext>
            </a:extLst>
          </p:cNvPr>
          <p:cNvGrpSpPr/>
          <p:nvPr/>
        </p:nvGrpSpPr>
        <p:grpSpPr>
          <a:xfrm>
            <a:off x="3454319" y="806396"/>
            <a:ext cx="5783305" cy="5515097"/>
            <a:chOff x="3125101" y="447285"/>
            <a:chExt cx="4016850" cy="4016850"/>
          </a:xfrm>
        </p:grpSpPr>
        <p:sp>
          <p:nvSpPr>
            <p:cNvPr id="32" name="Pie 31">
              <a:extLst>
                <a:ext uri="{FF2B5EF4-FFF2-40B4-BE49-F238E27FC236}">
                  <a16:creationId xmlns:a16="http://schemas.microsoft.com/office/drawing/2014/main" id="{FD7D4716-235C-8647-9621-8F8230F180B9}"/>
                </a:ext>
              </a:extLst>
            </p:cNvPr>
            <p:cNvSpPr/>
            <p:nvPr/>
          </p:nvSpPr>
          <p:spPr>
            <a:xfrm>
              <a:off x="3125101" y="447285"/>
              <a:ext cx="4016850" cy="4016850"/>
            </a:xfrm>
            <a:prstGeom prst="pie">
              <a:avLst>
                <a:gd name="adj1" fmla="val 1800000"/>
                <a:gd name="adj2" fmla="val 5400000"/>
              </a:avLst>
            </a:prstGeom>
            <a:ln/>
          </p:spPr>
          <p:style>
            <a:lnRef idx="0">
              <a:schemeClr val="accent1"/>
            </a:lnRef>
            <a:fillRef idx="3">
              <a:schemeClr val="accent1"/>
            </a:fillRef>
            <a:effectRef idx="3">
              <a:schemeClr val="accent1"/>
            </a:effectRef>
            <a:fontRef idx="minor">
              <a:schemeClr val="lt1"/>
            </a:fontRef>
          </p:style>
        </p:sp>
        <p:sp>
          <p:nvSpPr>
            <p:cNvPr id="33" name="Pie 8">
              <a:extLst>
                <a:ext uri="{FF2B5EF4-FFF2-40B4-BE49-F238E27FC236}">
                  <a16:creationId xmlns:a16="http://schemas.microsoft.com/office/drawing/2014/main" id="{470E284B-4DC3-A248-A703-4A4339073526}"/>
                </a:ext>
              </a:extLst>
            </p:cNvPr>
            <p:cNvSpPr txBox="1"/>
            <p:nvPr/>
          </p:nvSpPr>
          <p:spPr>
            <a:xfrm>
              <a:off x="5229166" y="3191825"/>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Développer</a:t>
              </a:r>
              <a:r>
                <a:rPr lang="en-US" sz="2400" b="1" kern="1200" baseline="0" dirty="0">
                  <a:solidFill>
                    <a:schemeClr val="bg2"/>
                  </a:solidFill>
                  <a:latin typeface="Calibri" panose="020F0502020204030204" pitchFamily="34" charset="0"/>
                </a:rPr>
                <a:t> </a:t>
              </a:r>
              <a:br>
                <a:rPr lang="en-US" sz="2400" b="1" kern="1200" baseline="0" dirty="0">
                  <a:solidFill>
                    <a:schemeClr val="bg2"/>
                  </a:solidFill>
                  <a:latin typeface="Calibri" panose="020F0502020204030204" pitchFamily="34" charset="0"/>
                </a:rPr>
              </a:br>
              <a:r>
                <a:rPr lang="en-US" sz="2400" b="1" dirty="0" err="1">
                  <a:solidFill>
                    <a:schemeClr val="bg2"/>
                  </a:solidFill>
                  <a:latin typeface="Calibri" panose="020F0502020204030204" pitchFamily="34" charset="0"/>
                </a:rPr>
                <a:t>P</a:t>
              </a:r>
              <a:r>
                <a:rPr lang="en-US" sz="2400" b="1" kern="1200" baseline="0" dirty="0" err="1">
                  <a:solidFill>
                    <a:schemeClr val="bg2"/>
                  </a:solidFill>
                  <a:latin typeface="Calibri" panose="020F0502020204030204" pitchFamily="34" charset="0"/>
                </a:rPr>
                <a:t>lanifier</a:t>
              </a:r>
              <a:endParaRPr lang="en-US" sz="2400" b="1" kern="1200" baseline="0" dirty="0">
                <a:solidFill>
                  <a:schemeClr val="bg2"/>
                </a:solidFill>
                <a:latin typeface="Calibri" panose="020F0502020204030204" pitchFamily="34" charset="0"/>
              </a:endParaRPr>
            </a:p>
          </p:txBody>
        </p:sp>
      </p:grpSp>
      <p:grpSp>
        <p:nvGrpSpPr>
          <p:cNvPr id="17" name="Group 16">
            <a:extLst>
              <a:ext uri="{FF2B5EF4-FFF2-40B4-BE49-F238E27FC236}">
                <a16:creationId xmlns:a16="http://schemas.microsoft.com/office/drawing/2014/main" id="{B77E73F0-CB8C-6A48-8F04-010BDCC4D849}"/>
              </a:ext>
            </a:extLst>
          </p:cNvPr>
          <p:cNvGrpSpPr/>
          <p:nvPr/>
        </p:nvGrpSpPr>
        <p:grpSpPr>
          <a:xfrm>
            <a:off x="3316621" y="806396"/>
            <a:ext cx="5783305" cy="5515097"/>
            <a:chOff x="3029462" y="447285"/>
            <a:chExt cx="4016850" cy="4016850"/>
          </a:xfrm>
        </p:grpSpPr>
        <p:sp>
          <p:nvSpPr>
            <p:cNvPr id="30" name="Pie 29">
              <a:extLst>
                <a:ext uri="{FF2B5EF4-FFF2-40B4-BE49-F238E27FC236}">
                  <a16:creationId xmlns:a16="http://schemas.microsoft.com/office/drawing/2014/main" id="{49B24545-F78C-F34D-BBAF-5ACD93EBB380}"/>
                </a:ext>
              </a:extLst>
            </p:cNvPr>
            <p:cNvSpPr/>
            <p:nvPr/>
          </p:nvSpPr>
          <p:spPr>
            <a:xfrm>
              <a:off x="3029462" y="447285"/>
              <a:ext cx="4016850" cy="4016850"/>
            </a:xfrm>
            <a:prstGeom prst="pie">
              <a:avLst>
                <a:gd name="adj1" fmla="val 5400000"/>
                <a:gd name="adj2" fmla="val 90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1" name="Pie 10">
              <a:extLst>
                <a:ext uri="{FF2B5EF4-FFF2-40B4-BE49-F238E27FC236}">
                  <a16:creationId xmlns:a16="http://schemas.microsoft.com/office/drawing/2014/main" id="{54DF2293-9F87-0345-B6BE-261053C112D8}"/>
                </a:ext>
              </a:extLst>
            </p:cNvPr>
            <p:cNvSpPr txBox="1"/>
            <p:nvPr/>
          </p:nvSpPr>
          <p:spPr>
            <a:xfrm>
              <a:off x="3714322" y="3203370"/>
              <a:ext cx="1262130"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Expérimenter</a:t>
              </a:r>
              <a:r>
                <a:rPr lang="en-US" sz="2400" b="1" kern="1200" baseline="0" dirty="0">
                  <a:solidFill>
                    <a:schemeClr val="bg2"/>
                  </a:solidFill>
                  <a:latin typeface="Calibri" panose="020F0502020204030204" pitchFamily="34" charset="0"/>
                </a:rPr>
                <a:t/>
              </a:r>
              <a:br>
                <a:rPr lang="en-US" sz="2400" b="1" kern="1200" baseline="0" dirty="0">
                  <a:solidFill>
                    <a:schemeClr val="bg2"/>
                  </a:solidFill>
                  <a:latin typeface="Calibri" panose="020F0502020204030204" pitchFamily="34" charset="0"/>
                </a:rPr>
              </a:br>
              <a:r>
                <a:rPr lang="en-US" sz="2400" b="1" dirty="0">
                  <a:solidFill>
                    <a:schemeClr val="bg2"/>
                  </a:solidFill>
                  <a:latin typeface="Calibri" panose="020F0502020204030204" pitchFamily="34" charset="0"/>
                </a:rPr>
                <a:t>I</a:t>
              </a:r>
              <a:r>
                <a:rPr lang="en-US" sz="2400" b="1" kern="1200" baseline="0" dirty="0">
                  <a:solidFill>
                    <a:schemeClr val="bg2"/>
                  </a:solidFill>
                  <a:latin typeface="Calibri" panose="020F0502020204030204" pitchFamily="34" charset="0"/>
                </a:rPr>
                <a:t>mplanter</a:t>
              </a:r>
            </a:p>
          </p:txBody>
        </p:sp>
      </p:grpSp>
      <p:grpSp>
        <p:nvGrpSpPr>
          <p:cNvPr id="18" name="Group 17">
            <a:extLst>
              <a:ext uri="{FF2B5EF4-FFF2-40B4-BE49-F238E27FC236}">
                <a16:creationId xmlns:a16="http://schemas.microsoft.com/office/drawing/2014/main" id="{6A20C0C7-2E1C-DD4C-9CDD-6D9602DF43CE}"/>
              </a:ext>
            </a:extLst>
          </p:cNvPr>
          <p:cNvGrpSpPr/>
          <p:nvPr/>
        </p:nvGrpSpPr>
        <p:grpSpPr>
          <a:xfrm>
            <a:off x="3247772" y="692811"/>
            <a:ext cx="5783305" cy="5515097"/>
            <a:chOff x="2981642" y="364557"/>
            <a:chExt cx="4016850" cy="4016850"/>
          </a:xfrm>
        </p:grpSpPr>
        <p:sp>
          <p:nvSpPr>
            <p:cNvPr id="28" name="Pie 27">
              <a:extLst>
                <a:ext uri="{FF2B5EF4-FFF2-40B4-BE49-F238E27FC236}">
                  <a16:creationId xmlns:a16="http://schemas.microsoft.com/office/drawing/2014/main" id="{9868BAB0-6C0F-FD43-B77C-7F7C22E5DAB4}"/>
                </a:ext>
              </a:extLst>
            </p:cNvPr>
            <p:cNvSpPr/>
            <p:nvPr/>
          </p:nvSpPr>
          <p:spPr>
            <a:xfrm>
              <a:off x="2981642" y="364557"/>
              <a:ext cx="4016850" cy="4016850"/>
            </a:xfrm>
            <a:prstGeom prst="pie">
              <a:avLst>
                <a:gd name="adj1" fmla="val 9000000"/>
                <a:gd name="adj2" fmla="val 126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9" name="Pie 12">
              <a:extLst>
                <a:ext uri="{FF2B5EF4-FFF2-40B4-BE49-F238E27FC236}">
                  <a16:creationId xmlns:a16="http://schemas.microsoft.com/office/drawing/2014/main" id="{377D8721-04E7-7041-8909-BA60DF29A226}"/>
                </a:ext>
              </a:extLst>
            </p:cNvPr>
            <p:cNvSpPr txBox="1"/>
            <p:nvPr/>
          </p:nvSpPr>
          <p:spPr>
            <a:xfrm>
              <a:off x="3172921" y="1990425"/>
              <a:ext cx="1099851" cy="78902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Mesurer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Évaluer</a:t>
              </a:r>
              <a:endParaRPr lang="en-US" sz="2400" b="1" kern="1200" baseline="0" dirty="0">
                <a:solidFill>
                  <a:schemeClr val="bg2"/>
                </a:solidFill>
                <a:latin typeface="Calibri" panose="020F0502020204030204" pitchFamily="34" charset="0"/>
              </a:endParaRPr>
            </a:p>
          </p:txBody>
        </p:sp>
      </p:grpSp>
      <p:grpSp>
        <p:nvGrpSpPr>
          <p:cNvPr id="19" name="Group 18">
            <a:extLst>
              <a:ext uri="{FF2B5EF4-FFF2-40B4-BE49-F238E27FC236}">
                <a16:creationId xmlns:a16="http://schemas.microsoft.com/office/drawing/2014/main" id="{DB037521-1E1F-2249-BE99-22B98A8D75A6}"/>
              </a:ext>
            </a:extLst>
          </p:cNvPr>
          <p:cNvGrpSpPr/>
          <p:nvPr/>
        </p:nvGrpSpPr>
        <p:grpSpPr>
          <a:xfrm>
            <a:off x="3316621" y="579226"/>
            <a:ext cx="5783305" cy="5515097"/>
            <a:chOff x="3029462" y="281829"/>
            <a:chExt cx="4016850" cy="4016850"/>
          </a:xfrm>
        </p:grpSpPr>
        <p:sp>
          <p:nvSpPr>
            <p:cNvPr id="26" name="Pie 25">
              <a:extLst>
                <a:ext uri="{FF2B5EF4-FFF2-40B4-BE49-F238E27FC236}">
                  <a16:creationId xmlns:a16="http://schemas.microsoft.com/office/drawing/2014/main" id="{6025E21A-A1ED-0A4E-8716-07078E22823A}"/>
                </a:ext>
              </a:extLst>
            </p:cNvPr>
            <p:cNvSpPr/>
            <p:nvPr/>
          </p:nvSpPr>
          <p:spPr>
            <a:xfrm>
              <a:off x="3029462" y="281829"/>
              <a:ext cx="4016850" cy="4016850"/>
            </a:xfrm>
            <a:prstGeom prst="pie">
              <a:avLst>
                <a:gd name="adj1" fmla="val 12600000"/>
                <a:gd name="adj2" fmla="val 162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7" name="Pie 14">
              <a:extLst>
                <a:ext uri="{FF2B5EF4-FFF2-40B4-BE49-F238E27FC236}">
                  <a16:creationId xmlns:a16="http://schemas.microsoft.com/office/drawing/2014/main" id="{8647CC60-F6C4-164D-A0AD-B5263ADAAC61}"/>
                </a:ext>
              </a:extLst>
            </p:cNvPr>
            <p:cNvSpPr txBox="1"/>
            <p:nvPr/>
          </p:nvSpPr>
          <p:spPr>
            <a:xfrm>
              <a:off x="3819371" y="794934"/>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Pérenniser</a:t>
              </a:r>
              <a:endParaRPr lang="en-US" sz="2400" b="1"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Valoriser</a:t>
              </a:r>
              <a:endParaRPr lang="en-US" sz="2400" b="1" kern="1200" baseline="0" dirty="0">
                <a:solidFill>
                  <a:schemeClr val="bg2"/>
                </a:solidFill>
                <a:latin typeface="Calibri" panose="020F0502020204030204" pitchFamily="34" charset="0"/>
              </a:endParaRPr>
            </a:p>
          </p:txBody>
        </p:sp>
      </p:grpSp>
      <p:sp>
        <p:nvSpPr>
          <p:cNvPr id="21" name="Circular Arrow 20">
            <a:extLst>
              <a:ext uri="{FF2B5EF4-FFF2-40B4-BE49-F238E27FC236}">
                <a16:creationId xmlns:a16="http://schemas.microsoft.com/office/drawing/2014/main" id="{4034A498-2CBB-574F-887D-EA204F7CB5CA}"/>
              </a:ext>
            </a:extLst>
          </p:cNvPr>
          <p:cNvSpPr/>
          <p:nvPr/>
        </p:nvSpPr>
        <p:spPr>
          <a:xfrm rot="18281484">
            <a:off x="2869932" y="7737"/>
            <a:ext cx="6690168" cy="6867925"/>
          </a:xfrm>
          <a:prstGeom prst="circularArrow">
            <a:avLst>
              <a:gd name="adj1" fmla="val 6711"/>
              <a:gd name="adj2" fmla="val 579149"/>
              <a:gd name="adj3" fmla="val 18888727"/>
              <a:gd name="adj4" fmla="val 19800000"/>
              <a:gd name="adj5" fmla="val 5932"/>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pic>
        <p:nvPicPr>
          <p:cNvPr id="38" name="Picture 37" descr="Text&#10;&#10;Description automatically generated">
            <a:extLst>
              <a:ext uri="{FF2B5EF4-FFF2-40B4-BE49-F238E27FC236}">
                <a16:creationId xmlns:a16="http://schemas.microsoft.com/office/drawing/2014/main" id="{223354D7-B577-3749-BCC3-0557A2278B5B}"/>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Lst>
          </a:blip>
          <a:stretch>
            <a:fillRect/>
          </a:stretch>
        </p:blipFill>
        <p:spPr>
          <a:xfrm>
            <a:off x="0" y="5790236"/>
            <a:ext cx="4992422" cy="1174688"/>
          </a:xfrm>
          <a:prstGeom prst="rect">
            <a:avLst/>
          </a:prstGeom>
        </p:spPr>
      </p:pic>
      <p:sp>
        <p:nvSpPr>
          <p:cNvPr id="40" name="Oval 1">
            <a:extLst>
              <a:ext uri="{FF2B5EF4-FFF2-40B4-BE49-F238E27FC236}">
                <a16:creationId xmlns:a16="http://schemas.microsoft.com/office/drawing/2014/main" id="{691009EC-7418-9533-9E1B-D2DB78C1EE76}"/>
              </a:ext>
            </a:extLst>
          </p:cNvPr>
          <p:cNvSpPr/>
          <p:nvPr/>
        </p:nvSpPr>
        <p:spPr>
          <a:xfrm>
            <a:off x="5285195" y="2488867"/>
            <a:ext cx="1955812" cy="1955812"/>
          </a:xfrm>
          <a:prstGeom prst="ellipse">
            <a:avLst/>
          </a:prstGeom>
          <a:solidFill>
            <a:schemeClr val="bg2"/>
          </a:solidFill>
        </p:spPr>
        <p:style>
          <a:lnRef idx="0">
            <a:schemeClr val="dk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r>
              <a:rPr lang="fr-CA" sz="1400" dirty="0">
                <a:solidFill>
                  <a:schemeClr val="tx1"/>
                </a:solidFill>
              </a:rPr>
              <a:t>CYCLE DE L’INNOVATION</a:t>
            </a:r>
          </a:p>
        </p:txBody>
      </p:sp>
      <p:sp>
        <p:nvSpPr>
          <p:cNvPr id="3" name="Rectangle 2"/>
          <p:cNvSpPr/>
          <p:nvPr/>
        </p:nvSpPr>
        <p:spPr>
          <a:xfrm>
            <a:off x="9665274" y="2023275"/>
            <a:ext cx="2314214" cy="3970318"/>
          </a:xfrm>
          <a:prstGeom prst="rect">
            <a:avLst/>
          </a:prstGeom>
        </p:spPr>
        <p:txBody>
          <a:bodyPr wrap="square">
            <a:spAutoFit/>
          </a:bodyPr>
          <a:lstStyle/>
          <a:p>
            <a:pPr lvl="0"/>
            <a:r>
              <a:rPr lang="fr-CA" b="1" dirty="0">
                <a:solidFill>
                  <a:schemeClr val="accent1"/>
                </a:solidFill>
              </a:rPr>
              <a:t>Choisir</a:t>
            </a:r>
            <a:r>
              <a:rPr lang="fr-CA" dirty="0"/>
              <a:t> </a:t>
            </a:r>
            <a:r>
              <a:rPr lang="fr-CA" b="1" dirty="0">
                <a:solidFill>
                  <a:schemeClr val="accent1"/>
                </a:solidFill>
              </a:rPr>
              <a:t>une solution à tester </a:t>
            </a:r>
            <a:r>
              <a:rPr lang="fr-CA" dirty="0"/>
              <a:t>selon des critères:</a:t>
            </a:r>
          </a:p>
          <a:p>
            <a:pPr marL="285750" lvl="0" indent="-285750">
              <a:buFont typeface="Arial" panose="020B0604020202020204" pitchFamily="34" charset="0"/>
              <a:buChar char="•"/>
            </a:pPr>
            <a:r>
              <a:rPr lang="fr-CA" dirty="0"/>
              <a:t>Lien entre le besoin et la solution</a:t>
            </a:r>
          </a:p>
          <a:p>
            <a:pPr marL="285750" lvl="0" indent="-285750">
              <a:buFont typeface="Arial" panose="020B0604020202020204" pitchFamily="34" charset="0"/>
              <a:buChar char="•"/>
            </a:pPr>
            <a:r>
              <a:rPr lang="fr-CA" dirty="0"/>
              <a:t>Données </a:t>
            </a:r>
            <a:br>
              <a:rPr lang="fr-CA" dirty="0"/>
            </a:br>
            <a:r>
              <a:rPr lang="fr-CA" dirty="0"/>
              <a:t>probantes </a:t>
            </a:r>
          </a:p>
          <a:p>
            <a:pPr marL="285750" lvl="0" indent="-285750">
              <a:buFont typeface="Arial" panose="020B0604020202020204" pitchFamily="34" charset="0"/>
              <a:buChar char="•"/>
            </a:pPr>
            <a:r>
              <a:rPr lang="fr-CA" dirty="0"/>
              <a:t>Retombées anticipées </a:t>
            </a:r>
          </a:p>
          <a:p>
            <a:pPr marL="285750" lvl="0" indent="-285750">
              <a:buFont typeface="Arial" panose="020B0604020202020204" pitchFamily="34" charset="0"/>
              <a:buChar char="•"/>
            </a:pPr>
            <a:r>
              <a:rPr lang="fr-CA" dirty="0"/>
              <a:t>Alignement avec les priorités de l’organisation</a:t>
            </a:r>
          </a:p>
        </p:txBody>
      </p:sp>
      <p:sp>
        <p:nvSpPr>
          <p:cNvPr id="4" name="Flèche droite 3"/>
          <p:cNvSpPr/>
          <p:nvPr/>
        </p:nvSpPr>
        <p:spPr>
          <a:xfrm>
            <a:off x="9294006" y="2089869"/>
            <a:ext cx="396483" cy="258510"/>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1" name="Title 1">
            <a:extLst>
              <a:ext uri="{FF2B5EF4-FFF2-40B4-BE49-F238E27FC236}">
                <a16:creationId xmlns:a16="http://schemas.microsoft.com/office/drawing/2014/main" id="{BBC6DE32-501A-EE4C-9753-B445044384C1}"/>
              </a:ext>
            </a:extLst>
          </p:cNvPr>
          <p:cNvSpPr txBox="1">
            <a:spLocks/>
          </p:cNvSpPr>
          <p:nvPr/>
        </p:nvSpPr>
        <p:spPr>
          <a:xfrm>
            <a:off x="519641" y="501287"/>
            <a:ext cx="5743460" cy="1447800"/>
          </a:xfrm>
          <a:prstGeom prst="rect">
            <a:avLst/>
          </a:prstGeom>
        </p:spPr>
        <p:txBody>
          <a:bodyPr vert="horz" lIns="91440" tIns="45720" rIns="91440" bIns="45720" rtlCol="0" anchor="b">
            <a:normAutofit/>
          </a:bodyPr>
          <a:lstStyle>
            <a:lvl1pPr algn="l" defTabSz="457200" rtl="0" eaLnBrk="1" latinLnBrk="0" hangingPunct="1">
              <a:spcBef>
                <a:spcPct val="0"/>
              </a:spcBef>
              <a:buNone/>
              <a:defRPr sz="24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90000"/>
              </a:lnSpc>
            </a:pPr>
            <a:r>
              <a:rPr lang="fr-CA" sz="3600"/>
              <a:t>3. </a:t>
            </a:r>
            <a:r>
              <a:rPr lang="fr-CA" sz="3600" b="1">
                <a:solidFill>
                  <a:schemeClr val="accent1"/>
                </a:solidFill>
                <a:effectLst>
                  <a:outerShdw blurRad="38100" dist="38100" dir="2700000" algn="tl">
                    <a:srgbClr val="000000">
                      <a:alpha val="43137"/>
                    </a:srgbClr>
                  </a:outerShdw>
                </a:effectLst>
              </a:rPr>
              <a:t>Comment</a:t>
            </a:r>
            <a:br>
              <a:rPr lang="fr-CA" sz="3600" b="1">
                <a:solidFill>
                  <a:schemeClr val="accent1"/>
                </a:solidFill>
                <a:effectLst>
                  <a:outerShdw blurRad="38100" dist="38100" dir="2700000" algn="tl">
                    <a:srgbClr val="000000">
                      <a:alpha val="43137"/>
                    </a:srgbClr>
                  </a:outerShdw>
                </a:effectLst>
              </a:rPr>
            </a:br>
            <a:r>
              <a:rPr lang="fr-CA" sz="3600"/>
              <a:t>innover?</a:t>
            </a:r>
            <a:endParaRPr lang="fr-CA" sz="3600" dirty="0"/>
          </a:p>
        </p:txBody>
      </p:sp>
    </p:spTree>
    <p:extLst>
      <p:ext uri="{BB962C8B-B14F-4D97-AF65-F5344CB8AC3E}">
        <p14:creationId xmlns:p14="http://schemas.microsoft.com/office/powerpoint/2010/main" val="3719751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D56AB761-C7B0-1243-83D9-61165D8AAE69}"/>
              </a:ext>
            </a:extLst>
          </p:cNvPr>
          <p:cNvGrpSpPr/>
          <p:nvPr/>
        </p:nvGrpSpPr>
        <p:grpSpPr>
          <a:xfrm>
            <a:off x="3454319" y="579226"/>
            <a:ext cx="5783305" cy="5515097"/>
            <a:chOff x="3125101" y="281829"/>
            <a:chExt cx="4016850" cy="4016850"/>
          </a:xfrm>
        </p:grpSpPr>
        <p:sp>
          <p:nvSpPr>
            <p:cNvPr id="36" name="Pie 35">
              <a:extLst>
                <a:ext uri="{FF2B5EF4-FFF2-40B4-BE49-F238E27FC236}">
                  <a16:creationId xmlns:a16="http://schemas.microsoft.com/office/drawing/2014/main" id="{4D434268-6BCA-1947-86BC-14A522A1C2AD}"/>
                </a:ext>
              </a:extLst>
            </p:cNvPr>
            <p:cNvSpPr/>
            <p:nvPr/>
          </p:nvSpPr>
          <p:spPr>
            <a:xfrm>
              <a:off x="3125101" y="281829"/>
              <a:ext cx="4016850" cy="4016850"/>
            </a:xfrm>
            <a:prstGeom prst="pie">
              <a:avLst>
                <a:gd name="adj1" fmla="val 16200000"/>
                <a:gd name="adj2" fmla="val 19800000"/>
              </a:avLst>
            </a:prstGeom>
            <a:solidFill>
              <a:schemeClr val="accent1"/>
            </a:solidFill>
            <a:ln/>
          </p:spPr>
          <p:style>
            <a:lnRef idx="0">
              <a:schemeClr val="accent1"/>
            </a:lnRef>
            <a:fillRef idx="3">
              <a:schemeClr val="accent1"/>
            </a:fillRef>
            <a:effectRef idx="3">
              <a:schemeClr val="accent1"/>
            </a:effectRef>
            <a:fontRef idx="minor">
              <a:schemeClr val="lt1"/>
            </a:fontRef>
          </p:style>
        </p:sp>
        <p:sp>
          <p:nvSpPr>
            <p:cNvPr id="37" name="Pie 4">
              <a:extLst>
                <a:ext uri="{FF2B5EF4-FFF2-40B4-BE49-F238E27FC236}">
                  <a16:creationId xmlns:a16="http://schemas.microsoft.com/office/drawing/2014/main" id="{9C69D9E9-1556-B44B-894E-6863E4559B34}"/>
                </a:ext>
              </a:extLst>
            </p:cNvPr>
            <p:cNvSpPr txBox="1"/>
            <p:nvPr/>
          </p:nvSpPr>
          <p:spPr>
            <a:xfrm>
              <a:off x="5229166" y="747266"/>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a:solidFill>
                    <a:schemeClr val="bg2"/>
                  </a:solidFill>
                  <a:latin typeface="Calibri" panose="020F0502020204030204" pitchFamily="34" charset="0"/>
                </a:rPr>
                <a:t>Identifier</a:t>
              </a: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dirty="0" err="1">
                  <a:solidFill>
                    <a:schemeClr val="bg2"/>
                  </a:solidFill>
                  <a:latin typeface="Calibri" panose="020F0502020204030204" pitchFamily="34" charset="0"/>
                </a:rPr>
                <a:t>besoin</a:t>
              </a:r>
              <a:r>
                <a:rPr lang="en-US" sz="1600" b="1" dirty="0">
                  <a:solidFill>
                    <a:schemeClr val="bg2"/>
                  </a:solidFill>
                  <a:latin typeface="Calibri" panose="020F0502020204030204" pitchFamily="34" charset="0"/>
                </a:rPr>
                <a:t>/solution)</a:t>
              </a:r>
              <a:endParaRPr lang="fr-CA" sz="1600" b="1" kern="1200" baseline="0" dirty="0">
                <a:solidFill>
                  <a:schemeClr val="bg2"/>
                </a:solidFill>
                <a:latin typeface="Calibri" panose="020F0502020204030204" pitchFamily="34" charset="0"/>
              </a:endParaRPr>
            </a:p>
          </p:txBody>
        </p:sp>
      </p:grpSp>
      <p:grpSp>
        <p:nvGrpSpPr>
          <p:cNvPr id="13" name="Group 12">
            <a:extLst>
              <a:ext uri="{FF2B5EF4-FFF2-40B4-BE49-F238E27FC236}">
                <a16:creationId xmlns:a16="http://schemas.microsoft.com/office/drawing/2014/main" id="{EA652F16-3F54-1842-BA8B-70786B0DA21B}"/>
              </a:ext>
            </a:extLst>
          </p:cNvPr>
          <p:cNvGrpSpPr/>
          <p:nvPr/>
        </p:nvGrpSpPr>
        <p:grpSpPr>
          <a:xfrm>
            <a:off x="3523168" y="692811"/>
            <a:ext cx="5783305" cy="5515097"/>
            <a:chOff x="3172921" y="364557"/>
            <a:chExt cx="4016850" cy="4016850"/>
          </a:xfrm>
          <a:solidFill>
            <a:schemeClr val="accent1"/>
          </a:solidFill>
        </p:grpSpPr>
        <p:sp>
          <p:nvSpPr>
            <p:cNvPr id="34" name="Pie 33">
              <a:extLst>
                <a:ext uri="{FF2B5EF4-FFF2-40B4-BE49-F238E27FC236}">
                  <a16:creationId xmlns:a16="http://schemas.microsoft.com/office/drawing/2014/main" id="{607C36CC-7D3D-404E-85AD-D0FCA6E589E8}"/>
                </a:ext>
              </a:extLst>
            </p:cNvPr>
            <p:cNvSpPr/>
            <p:nvPr/>
          </p:nvSpPr>
          <p:spPr>
            <a:xfrm>
              <a:off x="3172921" y="364557"/>
              <a:ext cx="4016850" cy="4016850"/>
            </a:xfrm>
            <a:prstGeom prst="pie">
              <a:avLst>
                <a:gd name="adj1" fmla="val 19800000"/>
                <a:gd name="adj2" fmla="val 1800000"/>
              </a:avLst>
            </a:prstGeom>
            <a:grpFill/>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5" name="Pie 6">
              <a:extLst>
                <a:ext uri="{FF2B5EF4-FFF2-40B4-BE49-F238E27FC236}">
                  <a16:creationId xmlns:a16="http://schemas.microsoft.com/office/drawing/2014/main" id="{DF12B90E-AA73-0A49-9AE5-DBB2B6885AA0}"/>
                </a:ext>
              </a:extLst>
            </p:cNvPr>
            <p:cNvSpPr txBox="1"/>
            <p:nvPr/>
          </p:nvSpPr>
          <p:spPr>
            <a:xfrm>
              <a:off x="5898641" y="1990425"/>
              <a:ext cx="1099851" cy="789024"/>
            </a:xfrm>
            <a:prstGeom prst="rect">
              <a:avLst/>
            </a:prstGeom>
            <a:solidFill>
              <a:srgbClr val="B5DE37"/>
            </a:solid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Valider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kern="1200" baseline="0" dirty="0">
                  <a:solidFill>
                    <a:schemeClr val="bg2"/>
                  </a:solidFill>
                  <a:latin typeface="Calibri" panose="020F0502020204030204" pitchFamily="34" charset="0"/>
                </a:rPr>
                <a:t>pertinence)</a:t>
              </a:r>
            </a:p>
          </p:txBody>
        </p:sp>
      </p:grpSp>
      <p:grpSp>
        <p:nvGrpSpPr>
          <p:cNvPr id="15" name="Group 14">
            <a:extLst>
              <a:ext uri="{FF2B5EF4-FFF2-40B4-BE49-F238E27FC236}">
                <a16:creationId xmlns:a16="http://schemas.microsoft.com/office/drawing/2014/main" id="{66BE4AD6-52F7-3A4E-92E6-A2A4A632DD01}"/>
              </a:ext>
            </a:extLst>
          </p:cNvPr>
          <p:cNvGrpSpPr/>
          <p:nvPr/>
        </p:nvGrpSpPr>
        <p:grpSpPr>
          <a:xfrm>
            <a:off x="3454319" y="806396"/>
            <a:ext cx="5783305" cy="5515097"/>
            <a:chOff x="3125101" y="447285"/>
            <a:chExt cx="4016850" cy="4016850"/>
          </a:xfrm>
        </p:grpSpPr>
        <p:sp>
          <p:nvSpPr>
            <p:cNvPr id="32" name="Pie 31">
              <a:extLst>
                <a:ext uri="{FF2B5EF4-FFF2-40B4-BE49-F238E27FC236}">
                  <a16:creationId xmlns:a16="http://schemas.microsoft.com/office/drawing/2014/main" id="{FD7D4716-235C-8647-9621-8F8230F180B9}"/>
                </a:ext>
              </a:extLst>
            </p:cNvPr>
            <p:cNvSpPr/>
            <p:nvPr/>
          </p:nvSpPr>
          <p:spPr>
            <a:xfrm>
              <a:off x="3125101" y="447285"/>
              <a:ext cx="4016850" cy="4016850"/>
            </a:xfrm>
            <a:prstGeom prst="pie">
              <a:avLst>
                <a:gd name="adj1" fmla="val 1800000"/>
                <a:gd name="adj2" fmla="val 5400000"/>
              </a:avLst>
            </a:prstGeom>
            <a:solidFill>
              <a:schemeClr val="accent1">
                <a:lumMod val="20000"/>
                <a:lumOff val="80000"/>
              </a:schemeClr>
            </a:solidFill>
            <a:ln/>
          </p:spPr>
          <p:style>
            <a:lnRef idx="0">
              <a:schemeClr val="accent1"/>
            </a:lnRef>
            <a:fillRef idx="3">
              <a:schemeClr val="accent1"/>
            </a:fillRef>
            <a:effectRef idx="3">
              <a:schemeClr val="accent1"/>
            </a:effectRef>
            <a:fontRef idx="minor">
              <a:schemeClr val="lt1"/>
            </a:fontRef>
          </p:style>
        </p:sp>
        <p:sp>
          <p:nvSpPr>
            <p:cNvPr id="33" name="Pie 8">
              <a:extLst>
                <a:ext uri="{FF2B5EF4-FFF2-40B4-BE49-F238E27FC236}">
                  <a16:creationId xmlns:a16="http://schemas.microsoft.com/office/drawing/2014/main" id="{470E284B-4DC3-A248-A703-4A4339073526}"/>
                </a:ext>
              </a:extLst>
            </p:cNvPr>
            <p:cNvSpPr txBox="1"/>
            <p:nvPr/>
          </p:nvSpPr>
          <p:spPr>
            <a:xfrm>
              <a:off x="5229166" y="3191825"/>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Développer</a:t>
              </a:r>
              <a:r>
                <a:rPr lang="en-US" sz="2400" b="1" kern="1200" baseline="0" dirty="0">
                  <a:solidFill>
                    <a:schemeClr val="bg2"/>
                  </a:solidFill>
                  <a:latin typeface="Calibri" panose="020F0502020204030204" pitchFamily="34" charset="0"/>
                </a:rPr>
                <a:t> </a:t>
              </a:r>
              <a:br>
                <a:rPr lang="en-US" sz="2400" b="1" kern="1200" baseline="0" dirty="0">
                  <a:solidFill>
                    <a:schemeClr val="bg2"/>
                  </a:solidFill>
                  <a:latin typeface="Calibri" panose="020F0502020204030204" pitchFamily="34" charset="0"/>
                </a:rPr>
              </a:br>
              <a:r>
                <a:rPr lang="en-US" sz="2400" b="1" dirty="0" err="1">
                  <a:solidFill>
                    <a:schemeClr val="bg2"/>
                  </a:solidFill>
                  <a:latin typeface="Calibri" panose="020F0502020204030204" pitchFamily="34" charset="0"/>
                </a:rPr>
                <a:t>P</a:t>
              </a:r>
              <a:r>
                <a:rPr lang="en-US" sz="2400" b="1" kern="1200" baseline="0" dirty="0" err="1">
                  <a:solidFill>
                    <a:schemeClr val="bg2"/>
                  </a:solidFill>
                  <a:latin typeface="Calibri" panose="020F0502020204030204" pitchFamily="34" charset="0"/>
                </a:rPr>
                <a:t>lanifier</a:t>
              </a:r>
              <a:endParaRPr lang="en-US" sz="2400" b="1" kern="1200" baseline="0" dirty="0">
                <a:solidFill>
                  <a:schemeClr val="bg2"/>
                </a:solidFill>
                <a:latin typeface="Calibri" panose="020F0502020204030204" pitchFamily="34" charset="0"/>
              </a:endParaRPr>
            </a:p>
          </p:txBody>
        </p:sp>
      </p:grpSp>
      <p:grpSp>
        <p:nvGrpSpPr>
          <p:cNvPr id="17" name="Group 16">
            <a:extLst>
              <a:ext uri="{FF2B5EF4-FFF2-40B4-BE49-F238E27FC236}">
                <a16:creationId xmlns:a16="http://schemas.microsoft.com/office/drawing/2014/main" id="{B77E73F0-CB8C-6A48-8F04-010BDCC4D849}"/>
              </a:ext>
            </a:extLst>
          </p:cNvPr>
          <p:cNvGrpSpPr/>
          <p:nvPr/>
        </p:nvGrpSpPr>
        <p:grpSpPr>
          <a:xfrm>
            <a:off x="3316621" y="806396"/>
            <a:ext cx="5783305" cy="5515097"/>
            <a:chOff x="3029462" y="447285"/>
            <a:chExt cx="4016850" cy="4016850"/>
          </a:xfrm>
        </p:grpSpPr>
        <p:sp>
          <p:nvSpPr>
            <p:cNvPr id="30" name="Pie 29">
              <a:extLst>
                <a:ext uri="{FF2B5EF4-FFF2-40B4-BE49-F238E27FC236}">
                  <a16:creationId xmlns:a16="http://schemas.microsoft.com/office/drawing/2014/main" id="{49B24545-F78C-F34D-BBAF-5ACD93EBB380}"/>
                </a:ext>
              </a:extLst>
            </p:cNvPr>
            <p:cNvSpPr/>
            <p:nvPr/>
          </p:nvSpPr>
          <p:spPr>
            <a:xfrm>
              <a:off x="3029462" y="447285"/>
              <a:ext cx="4016850" cy="4016850"/>
            </a:xfrm>
            <a:prstGeom prst="pie">
              <a:avLst>
                <a:gd name="adj1" fmla="val 5400000"/>
                <a:gd name="adj2" fmla="val 90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1" name="Pie 10">
              <a:extLst>
                <a:ext uri="{FF2B5EF4-FFF2-40B4-BE49-F238E27FC236}">
                  <a16:creationId xmlns:a16="http://schemas.microsoft.com/office/drawing/2014/main" id="{54DF2293-9F87-0345-B6BE-261053C112D8}"/>
                </a:ext>
              </a:extLst>
            </p:cNvPr>
            <p:cNvSpPr txBox="1"/>
            <p:nvPr/>
          </p:nvSpPr>
          <p:spPr>
            <a:xfrm>
              <a:off x="3714322" y="3236676"/>
              <a:ext cx="1262130" cy="779629"/>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Expérimenter</a:t>
              </a:r>
              <a:r>
                <a:rPr lang="en-US" sz="2400" b="1" kern="1200" baseline="0" dirty="0">
                  <a:solidFill>
                    <a:schemeClr val="bg2"/>
                  </a:solidFill>
                  <a:latin typeface="Calibri" panose="020F0502020204030204" pitchFamily="34" charset="0"/>
                </a:rPr>
                <a:t/>
              </a:r>
              <a:br>
                <a:rPr lang="en-US" sz="2400" b="1" kern="1200" baseline="0" dirty="0">
                  <a:solidFill>
                    <a:schemeClr val="bg2"/>
                  </a:solidFill>
                  <a:latin typeface="Calibri" panose="020F0502020204030204" pitchFamily="34" charset="0"/>
                </a:rPr>
              </a:br>
              <a:r>
                <a:rPr lang="en-US" sz="2400" b="1" dirty="0">
                  <a:solidFill>
                    <a:schemeClr val="bg2"/>
                  </a:solidFill>
                  <a:latin typeface="Calibri" panose="020F0502020204030204" pitchFamily="34" charset="0"/>
                </a:rPr>
                <a:t>I</a:t>
              </a:r>
              <a:r>
                <a:rPr lang="en-US" sz="2400" b="1" kern="1200" baseline="0" dirty="0">
                  <a:solidFill>
                    <a:schemeClr val="bg2"/>
                  </a:solidFill>
                  <a:latin typeface="Calibri" panose="020F0502020204030204" pitchFamily="34" charset="0"/>
                </a:rPr>
                <a:t>mplanter</a:t>
              </a:r>
            </a:p>
          </p:txBody>
        </p:sp>
      </p:grpSp>
      <p:grpSp>
        <p:nvGrpSpPr>
          <p:cNvPr id="18" name="Group 17">
            <a:extLst>
              <a:ext uri="{FF2B5EF4-FFF2-40B4-BE49-F238E27FC236}">
                <a16:creationId xmlns:a16="http://schemas.microsoft.com/office/drawing/2014/main" id="{6A20C0C7-2E1C-DD4C-9CDD-6D9602DF43CE}"/>
              </a:ext>
            </a:extLst>
          </p:cNvPr>
          <p:cNvGrpSpPr/>
          <p:nvPr/>
        </p:nvGrpSpPr>
        <p:grpSpPr>
          <a:xfrm>
            <a:off x="3247772" y="692811"/>
            <a:ext cx="5783305" cy="5515097"/>
            <a:chOff x="2981642" y="364557"/>
            <a:chExt cx="4016850" cy="4016850"/>
          </a:xfrm>
        </p:grpSpPr>
        <p:sp>
          <p:nvSpPr>
            <p:cNvPr id="28" name="Pie 27">
              <a:extLst>
                <a:ext uri="{FF2B5EF4-FFF2-40B4-BE49-F238E27FC236}">
                  <a16:creationId xmlns:a16="http://schemas.microsoft.com/office/drawing/2014/main" id="{9868BAB0-6C0F-FD43-B77C-7F7C22E5DAB4}"/>
                </a:ext>
              </a:extLst>
            </p:cNvPr>
            <p:cNvSpPr/>
            <p:nvPr/>
          </p:nvSpPr>
          <p:spPr>
            <a:xfrm>
              <a:off x="2981642" y="364557"/>
              <a:ext cx="4016850" cy="4016850"/>
            </a:xfrm>
            <a:prstGeom prst="pie">
              <a:avLst>
                <a:gd name="adj1" fmla="val 9000000"/>
                <a:gd name="adj2" fmla="val 126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9" name="Pie 12">
              <a:extLst>
                <a:ext uri="{FF2B5EF4-FFF2-40B4-BE49-F238E27FC236}">
                  <a16:creationId xmlns:a16="http://schemas.microsoft.com/office/drawing/2014/main" id="{377D8721-04E7-7041-8909-BA60DF29A226}"/>
                </a:ext>
              </a:extLst>
            </p:cNvPr>
            <p:cNvSpPr txBox="1"/>
            <p:nvPr/>
          </p:nvSpPr>
          <p:spPr>
            <a:xfrm>
              <a:off x="3172921" y="1990425"/>
              <a:ext cx="1099851" cy="78902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Mesurer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Évaluer</a:t>
              </a:r>
              <a:endParaRPr lang="en-US" sz="2400" b="1" kern="1200" baseline="0" dirty="0">
                <a:solidFill>
                  <a:schemeClr val="bg2"/>
                </a:solidFill>
                <a:latin typeface="Calibri" panose="020F0502020204030204" pitchFamily="34" charset="0"/>
              </a:endParaRPr>
            </a:p>
          </p:txBody>
        </p:sp>
      </p:grpSp>
      <p:grpSp>
        <p:nvGrpSpPr>
          <p:cNvPr id="19" name="Group 18">
            <a:extLst>
              <a:ext uri="{FF2B5EF4-FFF2-40B4-BE49-F238E27FC236}">
                <a16:creationId xmlns:a16="http://schemas.microsoft.com/office/drawing/2014/main" id="{DB037521-1E1F-2249-BE99-22B98A8D75A6}"/>
              </a:ext>
            </a:extLst>
          </p:cNvPr>
          <p:cNvGrpSpPr/>
          <p:nvPr/>
        </p:nvGrpSpPr>
        <p:grpSpPr>
          <a:xfrm>
            <a:off x="3316621" y="579226"/>
            <a:ext cx="5783305" cy="5515097"/>
            <a:chOff x="3029462" y="281829"/>
            <a:chExt cx="4016850" cy="4016850"/>
          </a:xfrm>
        </p:grpSpPr>
        <p:sp>
          <p:nvSpPr>
            <p:cNvPr id="26" name="Pie 25">
              <a:extLst>
                <a:ext uri="{FF2B5EF4-FFF2-40B4-BE49-F238E27FC236}">
                  <a16:creationId xmlns:a16="http://schemas.microsoft.com/office/drawing/2014/main" id="{6025E21A-A1ED-0A4E-8716-07078E22823A}"/>
                </a:ext>
              </a:extLst>
            </p:cNvPr>
            <p:cNvSpPr/>
            <p:nvPr/>
          </p:nvSpPr>
          <p:spPr>
            <a:xfrm>
              <a:off x="3029462" y="281829"/>
              <a:ext cx="4016850" cy="4016850"/>
            </a:xfrm>
            <a:prstGeom prst="pie">
              <a:avLst>
                <a:gd name="adj1" fmla="val 12600000"/>
                <a:gd name="adj2" fmla="val 162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7" name="Pie 14">
              <a:extLst>
                <a:ext uri="{FF2B5EF4-FFF2-40B4-BE49-F238E27FC236}">
                  <a16:creationId xmlns:a16="http://schemas.microsoft.com/office/drawing/2014/main" id="{8647CC60-F6C4-164D-A0AD-B5263ADAAC61}"/>
                </a:ext>
              </a:extLst>
            </p:cNvPr>
            <p:cNvSpPr txBox="1"/>
            <p:nvPr/>
          </p:nvSpPr>
          <p:spPr>
            <a:xfrm>
              <a:off x="3819371" y="794934"/>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Pérenniser</a:t>
              </a:r>
              <a:endParaRPr lang="en-US" sz="2400" b="1"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Valoriser</a:t>
              </a:r>
              <a:endParaRPr lang="en-US" sz="2400" b="1" kern="1200" baseline="0" dirty="0">
                <a:solidFill>
                  <a:schemeClr val="bg2"/>
                </a:solidFill>
                <a:latin typeface="Calibri" panose="020F0502020204030204" pitchFamily="34" charset="0"/>
              </a:endParaRPr>
            </a:p>
          </p:txBody>
        </p:sp>
      </p:grpSp>
      <p:sp>
        <p:nvSpPr>
          <p:cNvPr id="21" name="Circular Arrow 20">
            <a:extLst>
              <a:ext uri="{FF2B5EF4-FFF2-40B4-BE49-F238E27FC236}">
                <a16:creationId xmlns:a16="http://schemas.microsoft.com/office/drawing/2014/main" id="{4034A498-2CBB-574F-887D-EA204F7CB5CA}"/>
              </a:ext>
            </a:extLst>
          </p:cNvPr>
          <p:cNvSpPr/>
          <p:nvPr/>
        </p:nvSpPr>
        <p:spPr>
          <a:xfrm rot="18281484">
            <a:off x="2869932" y="7737"/>
            <a:ext cx="6690168" cy="6867925"/>
          </a:xfrm>
          <a:prstGeom prst="circularArrow">
            <a:avLst>
              <a:gd name="adj1" fmla="val 6711"/>
              <a:gd name="adj2" fmla="val 579149"/>
              <a:gd name="adj3" fmla="val 18888727"/>
              <a:gd name="adj4" fmla="val 19800000"/>
              <a:gd name="adj5" fmla="val 5932"/>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pic>
        <p:nvPicPr>
          <p:cNvPr id="38" name="Picture 37" descr="Text&#10;&#10;Description automatically generated">
            <a:extLst>
              <a:ext uri="{FF2B5EF4-FFF2-40B4-BE49-F238E27FC236}">
                <a16:creationId xmlns:a16="http://schemas.microsoft.com/office/drawing/2014/main" id="{223354D7-B577-3749-BCC3-0557A2278B5B}"/>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Lst>
          </a:blip>
          <a:stretch>
            <a:fillRect/>
          </a:stretch>
        </p:blipFill>
        <p:spPr>
          <a:xfrm>
            <a:off x="0" y="5790236"/>
            <a:ext cx="4992422" cy="1174688"/>
          </a:xfrm>
          <a:prstGeom prst="rect">
            <a:avLst/>
          </a:prstGeom>
        </p:spPr>
      </p:pic>
      <p:sp>
        <p:nvSpPr>
          <p:cNvPr id="40" name="Oval 1">
            <a:extLst>
              <a:ext uri="{FF2B5EF4-FFF2-40B4-BE49-F238E27FC236}">
                <a16:creationId xmlns:a16="http://schemas.microsoft.com/office/drawing/2014/main" id="{691009EC-7418-9533-9E1B-D2DB78C1EE76}"/>
              </a:ext>
            </a:extLst>
          </p:cNvPr>
          <p:cNvSpPr/>
          <p:nvPr/>
        </p:nvSpPr>
        <p:spPr>
          <a:xfrm>
            <a:off x="5285195" y="2488867"/>
            <a:ext cx="1955812" cy="1955812"/>
          </a:xfrm>
          <a:prstGeom prst="ellipse">
            <a:avLst/>
          </a:prstGeom>
          <a:solidFill>
            <a:schemeClr val="bg2"/>
          </a:solidFill>
        </p:spPr>
        <p:style>
          <a:lnRef idx="0">
            <a:schemeClr val="dk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r>
              <a:rPr lang="fr-CA" sz="1400" dirty="0">
                <a:solidFill>
                  <a:schemeClr val="tx1"/>
                </a:solidFill>
              </a:rPr>
              <a:t>CYCLE DE L’INNOVATION</a:t>
            </a:r>
          </a:p>
        </p:txBody>
      </p:sp>
      <p:sp>
        <p:nvSpPr>
          <p:cNvPr id="3" name="Rectangle 2"/>
          <p:cNvSpPr/>
          <p:nvPr/>
        </p:nvSpPr>
        <p:spPr>
          <a:xfrm>
            <a:off x="9681260" y="2875018"/>
            <a:ext cx="2489044" cy="3139321"/>
          </a:xfrm>
          <a:prstGeom prst="rect">
            <a:avLst/>
          </a:prstGeom>
        </p:spPr>
        <p:txBody>
          <a:bodyPr wrap="square">
            <a:spAutoFit/>
          </a:bodyPr>
          <a:lstStyle/>
          <a:p>
            <a:pPr lvl="0">
              <a:buFont typeface="Arial" panose="020B0604020202020204" pitchFamily="34" charset="0"/>
              <a:buChar char="•"/>
            </a:pPr>
            <a:r>
              <a:rPr lang="en-US" dirty="0" err="1"/>
              <a:t>Élaborer</a:t>
            </a:r>
            <a:r>
              <a:rPr lang="en-US" dirty="0"/>
              <a:t> un </a:t>
            </a:r>
            <a:r>
              <a:rPr lang="en-US" b="1" dirty="0">
                <a:solidFill>
                  <a:schemeClr val="accent1"/>
                </a:solidFill>
              </a:rPr>
              <a:t>prototype</a:t>
            </a:r>
            <a:r>
              <a:rPr lang="en-US" dirty="0">
                <a:solidFill>
                  <a:schemeClr val="accent1"/>
                </a:solidFill>
              </a:rPr>
              <a:t> </a:t>
            </a:r>
            <a:r>
              <a:rPr lang="en-US" dirty="0"/>
              <a:t>de la solution</a:t>
            </a:r>
          </a:p>
          <a:p>
            <a:pPr lvl="0">
              <a:buFont typeface="Arial" panose="020B0604020202020204" pitchFamily="34" charset="0"/>
              <a:buChar char="•"/>
            </a:pPr>
            <a:r>
              <a:rPr lang="en-US" dirty="0"/>
              <a:t>Lister des </a:t>
            </a:r>
            <a:r>
              <a:rPr lang="en-US" b="1" dirty="0">
                <a:solidFill>
                  <a:schemeClr val="accent1"/>
                </a:solidFill>
              </a:rPr>
              <a:t>alternatives</a:t>
            </a:r>
            <a:r>
              <a:rPr lang="en-US" dirty="0"/>
              <a:t> à tester</a:t>
            </a:r>
          </a:p>
          <a:p>
            <a:pPr lvl="0">
              <a:buFont typeface="Arial" panose="020B0604020202020204" pitchFamily="34" charset="0"/>
              <a:buChar char="•"/>
            </a:pPr>
            <a:r>
              <a:rPr lang="fr-CA" dirty="0"/>
              <a:t>Formuler des </a:t>
            </a:r>
            <a:r>
              <a:rPr lang="fr-CA" b="1" dirty="0">
                <a:solidFill>
                  <a:schemeClr val="accent1"/>
                </a:solidFill>
              </a:rPr>
              <a:t>objectifs</a:t>
            </a:r>
            <a:endParaRPr lang="en-US" b="1" dirty="0">
              <a:solidFill>
                <a:schemeClr val="accent1"/>
              </a:solidFill>
            </a:endParaRPr>
          </a:p>
          <a:p>
            <a:pPr lvl="0">
              <a:buFont typeface="Arial" panose="020B0604020202020204" pitchFamily="34" charset="0"/>
              <a:buChar char="•"/>
            </a:pPr>
            <a:r>
              <a:rPr lang="fr-CA" dirty="0"/>
              <a:t>Identifier des </a:t>
            </a:r>
            <a:r>
              <a:rPr lang="fr-CA" b="1" dirty="0">
                <a:solidFill>
                  <a:schemeClr val="accent1"/>
                </a:solidFill>
              </a:rPr>
              <a:t>indicateurs</a:t>
            </a:r>
            <a:r>
              <a:rPr lang="fr-CA" dirty="0"/>
              <a:t> à suivre </a:t>
            </a:r>
          </a:p>
          <a:p>
            <a:pPr lvl="0">
              <a:buFont typeface="Arial" panose="020B0604020202020204" pitchFamily="34" charset="0"/>
              <a:buChar char="•"/>
            </a:pPr>
            <a:r>
              <a:rPr lang="fr-CA" dirty="0"/>
              <a:t>Considérer le </a:t>
            </a:r>
            <a:r>
              <a:rPr lang="fr-CA" b="1" dirty="0">
                <a:solidFill>
                  <a:schemeClr val="accent1"/>
                </a:solidFill>
              </a:rPr>
              <a:t>contexte</a:t>
            </a:r>
          </a:p>
        </p:txBody>
      </p:sp>
      <p:sp>
        <p:nvSpPr>
          <p:cNvPr id="42" name="Virage 41"/>
          <p:cNvSpPr/>
          <p:nvPr/>
        </p:nvSpPr>
        <p:spPr>
          <a:xfrm rot="8659250" flipH="1">
            <a:off x="8467766" y="5700480"/>
            <a:ext cx="1049169" cy="716980"/>
          </a:xfrm>
          <a:prstGeom prst="bentArrow">
            <a:avLst/>
          </a:prstGeom>
          <a:solidFill>
            <a:schemeClr val="accent1">
              <a:lumMod val="20000"/>
              <a:lumOff val="80000"/>
            </a:schemeClr>
          </a:solidFill>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43" name="Title 1">
            <a:extLst>
              <a:ext uri="{FF2B5EF4-FFF2-40B4-BE49-F238E27FC236}">
                <a16:creationId xmlns:a16="http://schemas.microsoft.com/office/drawing/2014/main" id="{BBC6DE32-501A-EE4C-9753-B445044384C1}"/>
              </a:ext>
            </a:extLst>
          </p:cNvPr>
          <p:cNvSpPr txBox="1">
            <a:spLocks/>
          </p:cNvSpPr>
          <p:nvPr/>
        </p:nvSpPr>
        <p:spPr>
          <a:xfrm>
            <a:off x="519641" y="501287"/>
            <a:ext cx="5743460" cy="1447800"/>
          </a:xfrm>
          <a:prstGeom prst="rect">
            <a:avLst/>
          </a:prstGeom>
        </p:spPr>
        <p:txBody>
          <a:bodyPr vert="horz" lIns="91440" tIns="45720" rIns="91440" bIns="45720" rtlCol="0" anchor="b">
            <a:normAutofit/>
          </a:bodyPr>
          <a:lstStyle>
            <a:lvl1pPr algn="l" defTabSz="457200" rtl="0" eaLnBrk="1" latinLnBrk="0" hangingPunct="1">
              <a:spcBef>
                <a:spcPct val="0"/>
              </a:spcBef>
              <a:buNone/>
              <a:defRPr sz="24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90000"/>
              </a:lnSpc>
            </a:pPr>
            <a:r>
              <a:rPr lang="fr-CA" sz="3600"/>
              <a:t>3. </a:t>
            </a:r>
            <a:r>
              <a:rPr lang="fr-CA" sz="3600" b="1">
                <a:solidFill>
                  <a:schemeClr val="accent1"/>
                </a:solidFill>
                <a:effectLst>
                  <a:outerShdw blurRad="38100" dist="38100" dir="2700000" algn="tl">
                    <a:srgbClr val="000000">
                      <a:alpha val="43137"/>
                    </a:srgbClr>
                  </a:outerShdw>
                </a:effectLst>
              </a:rPr>
              <a:t>Comment</a:t>
            </a:r>
            <a:br>
              <a:rPr lang="fr-CA" sz="3600" b="1">
                <a:solidFill>
                  <a:schemeClr val="accent1"/>
                </a:solidFill>
                <a:effectLst>
                  <a:outerShdw blurRad="38100" dist="38100" dir="2700000" algn="tl">
                    <a:srgbClr val="000000">
                      <a:alpha val="43137"/>
                    </a:srgbClr>
                  </a:outerShdw>
                </a:effectLst>
              </a:rPr>
            </a:br>
            <a:r>
              <a:rPr lang="fr-CA" sz="3600"/>
              <a:t>innover?</a:t>
            </a:r>
            <a:endParaRPr lang="fr-CA" sz="3600" dirty="0"/>
          </a:p>
        </p:txBody>
      </p:sp>
    </p:spTree>
    <p:extLst>
      <p:ext uri="{BB962C8B-B14F-4D97-AF65-F5344CB8AC3E}">
        <p14:creationId xmlns:p14="http://schemas.microsoft.com/office/powerpoint/2010/main" val="27209122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54953" y="2869020"/>
            <a:ext cx="8825660" cy="746050"/>
          </a:xfrm>
        </p:spPr>
        <p:txBody>
          <a:bodyPr anchor="t"/>
          <a:lstStyle/>
          <a:p>
            <a:r>
              <a:rPr lang="en-CA" sz="3800" dirty="0">
                <a:solidFill>
                  <a:schemeClr val="accent1"/>
                </a:solidFill>
                <a:effectLst>
                  <a:outerShdw blurRad="38100" dist="38100" dir="2700000" algn="tl">
                    <a:srgbClr val="000000">
                      <a:alpha val="43137"/>
                    </a:srgbClr>
                  </a:outerShdw>
                </a:effectLst>
              </a:rPr>
              <a:t>Plan</a:t>
            </a:r>
            <a:endParaRPr lang="fr-CA" sz="3800" b="1" dirty="0">
              <a:solidFill>
                <a:schemeClr val="accent1"/>
              </a:solidFill>
              <a:effectLst>
                <a:outerShdw blurRad="38100" dist="38100" dir="2700000" algn="tl">
                  <a:srgbClr val="000000">
                    <a:alpha val="43137"/>
                  </a:srgbClr>
                </a:outerShdw>
              </a:effectLst>
            </a:endParaRPr>
          </a:p>
        </p:txBody>
      </p:sp>
      <p:graphicFrame>
        <p:nvGraphicFramePr>
          <p:cNvPr id="5" name="Espace réservé du texte 2">
            <a:extLst>
              <a:ext uri="{FF2B5EF4-FFF2-40B4-BE49-F238E27FC236}">
                <a16:creationId xmlns:a16="http://schemas.microsoft.com/office/drawing/2014/main" id="{1C22DA78-D178-B328-EF82-E562EF4887C5}"/>
              </a:ext>
            </a:extLst>
          </p:cNvPr>
          <p:cNvGraphicFramePr/>
          <p:nvPr>
            <p:extLst>
              <p:ext uri="{D42A27DB-BD31-4B8C-83A1-F6EECF244321}">
                <p14:modId xmlns:p14="http://schemas.microsoft.com/office/powerpoint/2010/main" val="3191030316"/>
              </p:ext>
            </p:extLst>
          </p:nvPr>
        </p:nvGraphicFramePr>
        <p:xfrm>
          <a:off x="1154954" y="3615070"/>
          <a:ext cx="8825659" cy="23604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4857750" y="508592"/>
            <a:ext cx="5572125" cy="677108"/>
          </a:xfrm>
          <a:prstGeom prst="rect">
            <a:avLst/>
          </a:prstGeom>
        </p:spPr>
        <p:txBody>
          <a:bodyPr wrap="square">
            <a:spAutoFit/>
          </a:bodyPr>
          <a:lstStyle/>
          <a:p>
            <a:r>
              <a:rPr lang="en-US" sz="2400" dirty="0">
                <a:solidFill>
                  <a:srgbClr val="FFFFFF"/>
                </a:solidFill>
              </a:rPr>
              <a:t>Cadre de </a:t>
            </a:r>
            <a:r>
              <a:rPr lang="en-US" sz="2400" dirty="0" err="1">
                <a:solidFill>
                  <a:srgbClr val="FFFFFF"/>
                </a:solidFill>
              </a:rPr>
              <a:t>référence</a:t>
            </a:r>
            <a:r>
              <a:rPr lang="en-US" sz="2400" dirty="0">
                <a:solidFill>
                  <a:srgbClr val="FFFFFF"/>
                </a:solidFill>
              </a:rPr>
              <a:t> sur </a:t>
            </a:r>
            <a:r>
              <a:rPr lang="en-US" sz="2400" dirty="0" err="1">
                <a:solidFill>
                  <a:srgbClr val="FFFFFF"/>
                </a:solidFill>
              </a:rPr>
              <a:t>l’innovation</a:t>
            </a:r>
            <a:r>
              <a:rPr lang="en-US" sz="2400" dirty="0">
                <a:solidFill>
                  <a:srgbClr val="FFFFFF"/>
                </a:solidFill>
              </a:rPr>
              <a:t/>
            </a:r>
            <a:br>
              <a:rPr lang="en-US" sz="2400" dirty="0">
                <a:solidFill>
                  <a:srgbClr val="FFFFFF"/>
                </a:solidFill>
              </a:rPr>
            </a:br>
            <a:r>
              <a:rPr lang="en-US" sz="1400" b="1" dirty="0">
                <a:solidFill>
                  <a:schemeClr val="accent1"/>
                </a:solidFill>
              </a:rPr>
              <a:t>CDR-10317</a:t>
            </a:r>
            <a:endParaRPr lang="fr-CA" sz="3200" b="1" dirty="0"/>
          </a:p>
        </p:txBody>
      </p:sp>
    </p:spTree>
    <p:extLst>
      <p:ext uri="{BB962C8B-B14F-4D97-AF65-F5344CB8AC3E}">
        <p14:creationId xmlns:p14="http://schemas.microsoft.com/office/powerpoint/2010/main" val="42619975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D56AB761-C7B0-1243-83D9-61165D8AAE69}"/>
              </a:ext>
            </a:extLst>
          </p:cNvPr>
          <p:cNvGrpSpPr/>
          <p:nvPr/>
        </p:nvGrpSpPr>
        <p:grpSpPr>
          <a:xfrm>
            <a:off x="3454319" y="579226"/>
            <a:ext cx="5783305" cy="5515097"/>
            <a:chOff x="3125101" y="281829"/>
            <a:chExt cx="4016850" cy="4016850"/>
          </a:xfrm>
        </p:grpSpPr>
        <p:sp>
          <p:nvSpPr>
            <p:cNvPr id="36" name="Pie 35">
              <a:extLst>
                <a:ext uri="{FF2B5EF4-FFF2-40B4-BE49-F238E27FC236}">
                  <a16:creationId xmlns:a16="http://schemas.microsoft.com/office/drawing/2014/main" id="{4D434268-6BCA-1947-86BC-14A522A1C2AD}"/>
                </a:ext>
              </a:extLst>
            </p:cNvPr>
            <p:cNvSpPr/>
            <p:nvPr/>
          </p:nvSpPr>
          <p:spPr>
            <a:xfrm>
              <a:off x="3125101" y="281829"/>
              <a:ext cx="4016850" cy="4016850"/>
            </a:xfrm>
            <a:prstGeom prst="pie">
              <a:avLst>
                <a:gd name="adj1" fmla="val 16200000"/>
                <a:gd name="adj2" fmla="val 19800000"/>
              </a:avLst>
            </a:prstGeom>
            <a:solidFill>
              <a:schemeClr val="accent1"/>
            </a:solidFill>
            <a:ln/>
          </p:spPr>
          <p:style>
            <a:lnRef idx="0">
              <a:schemeClr val="accent1"/>
            </a:lnRef>
            <a:fillRef idx="3">
              <a:schemeClr val="accent1"/>
            </a:fillRef>
            <a:effectRef idx="3">
              <a:schemeClr val="accent1"/>
            </a:effectRef>
            <a:fontRef idx="minor">
              <a:schemeClr val="lt1"/>
            </a:fontRef>
          </p:style>
        </p:sp>
        <p:sp>
          <p:nvSpPr>
            <p:cNvPr id="37" name="Pie 4">
              <a:extLst>
                <a:ext uri="{FF2B5EF4-FFF2-40B4-BE49-F238E27FC236}">
                  <a16:creationId xmlns:a16="http://schemas.microsoft.com/office/drawing/2014/main" id="{9C69D9E9-1556-B44B-894E-6863E4559B34}"/>
                </a:ext>
              </a:extLst>
            </p:cNvPr>
            <p:cNvSpPr txBox="1"/>
            <p:nvPr/>
          </p:nvSpPr>
          <p:spPr>
            <a:xfrm>
              <a:off x="5229166" y="747266"/>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a:solidFill>
                    <a:schemeClr val="bg2"/>
                  </a:solidFill>
                  <a:latin typeface="Calibri" panose="020F0502020204030204" pitchFamily="34" charset="0"/>
                </a:rPr>
                <a:t>Identifier</a:t>
              </a: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dirty="0" err="1">
                  <a:solidFill>
                    <a:schemeClr val="bg2"/>
                  </a:solidFill>
                  <a:latin typeface="Calibri" panose="020F0502020204030204" pitchFamily="34" charset="0"/>
                </a:rPr>
                <a:t>besoin</a:t>
              </a:r>
              <a:r>
                <a:rPr lang="en-US" sz="1600" b="1" dirty="0">
                  <a:solidFill>
                    <a:schemeClr val="bg2"/>
                  </a:solidFill>
                  <a:latin typeface="Calibri" panose="020F0502020204030204" pitchFamily="34" charset="0"/>
                </a:rPr>
                <a:t>/solution)</a:t>
              </a:r>
              <a:endParaRPr lang="fr-CA" sz="1600" b="1" kern="1200" baseline="0" dirty="0">
                <a:solidFill>
                  <a:schemeClr val="bg2"/>
                </a:solidFill>
                <a:latin typeface="Calibri" panose="020F0502020204030204" pitchFamily="34" charset="0"/>
              </a:endParaRPr>
            </a:p>
          </p:txBody>
        </p:sp>
      </p:grpSp>
      <p:grpSp>
        <p:nvGrpSpPr>
          <p:cNvPr id="13" name="Group 12">
            <a:extLst>
              <a:ext uri="{FF2B5EF4-FFF2-40B4-BE49-F238E27FC236}">
                <a16:creationId xmlns:a16="http://schemas.microsoft.com/office/drawing/2014/main" id="{EA652F16-3F54-1842-BA8B-70786B0DA21B}"/>
              </a:ext>
            </a:extLst>
          </p:cNvPr>
          <p:cNvGrpSpPr/>
          <p:nvPr/>
        </p:nvGrpSpPr>
        <p:grpSpPr>
          <a:xfrm>
            <a:off x="3523168" y="692811"/>
            <a:ext cx="5783305" cy="5515097"/>
            <a:chOff x="3172921" y="364557"/>
            <a:chExt cx="4016850" cy="4016850"/>
          </a:xfrm>
          <a:solidFill>
            <a:schemeClr val="accent1"/>
          </a:solidFill>
        </p:grpSpPr>
        <p:sp>
          <p:nvSpPr>
            <p:cNvPr id="34" name="Pie 33">
              <a:extLst>
                <a:ext uri="{FF2B5EF4-FFF2-40B4-BE49-F238E27FC236}">
                  <a16:creationId xmlns:a16="http://schemas.microsoft.com/office/drawing/2014/main" id="{607C36CC-7D3D-404E-85AD-D0FCA6E589E8}"/>
                </a:ext>
              </a:extLst>
            </p:cNvPr>
            <p:cNvSpPr/>
            <p:nvPr/>
          </p:nvSpPr>
          <p:spPr>
            <a:xfrm>
              <a:off x="3172921" y="364557"/>
              <a:ext cx="4016850" cy="4016850"/>
            </a:xfrm>
            <a:prstGeom prst="pie">
              <a:avLst>
                <a:gd name="adj1" fmla="val 19800000"/>
                <a:gd name="adj2" fmla="val 1800000"/>
              </a:avLst>
            </a:prstGeom>
            <a:grpFill/>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5" name="Pie 6">
              <a:extLst>
                <a:ext uri="{FF2B5EF4-FFF2-40B4-BE49-F238E27FC236}">
                  <a16:creationId xmlns:a16="http://schemas.microsoft.com/office/drawing/2014/main" id="{DF12B90E-AA73-0A49-9AE5-DBB2B6885AA0}"/>
                </a:ext>
              </a:extLst>
            </p:cNvPr>
            <p:cNvSpPr txBox="1"/>
            <p:nvPr/>
          </p:nvSpPr>
          <p:spPr>
            <a:xfrm>
              <a:off x="5898641" y="1990425"/>
              <a:ext cx="1099851" cy="789024"/>
            </a:xfrm>
            <a:prstGeom prst="rect">
              <a:avLst/>
            </a:prstGeom>
            <a:solidFill>
              <a:srgbClr val="B5DE37"/>
            </a:solid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Valider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kern="1200" baseline="0" dirty="0">
                  <a:solidFill>
                    <a:schemeClr val="bg2"/>
                  </a:solidFill>
                  <a:latin typeface="Calibri" panose="020F0502020204030204" pitchFamily="34" charset="0"/>
                </a:rPr>
                <a:t>pertinence)</a:t>
              </a:r>
            </a:p>
          </p:txBody>
        </p:sp>
      </p:grpSp>
      <p:grpSp>
        <p:nvGrpSpPr>
          <p:cNvPr id="15" name="Group 14">
            <a:extLst>
              <a:ext uri="{FF2B5EF4-FFF2-40B4-BE49-F238E27FC236}">
                <a16:creationId xmlns:a16="http://schemas.microsoft.com/office/drawing/2014/main" id="{66BE4AD6-52F7-3A4E-92E6-A2A4A632DD01}"/>
              </a:ext>
            </a:extLst>
          </p:cNvPr>
          <p:cNvGrpSpPr/>
          <p:nvPr/>
        </p:nvGrpSpPr>
        <p:grpSpPr>
          <a:xfrm>
            <a:off x="3454319" y="806396"/>
            <a:ext cx="5783305" cy="5515097"/>
            <a:chOff x="3125101" y="447285"/>
            <a:chExt cx="4016850" cy="4016850"/>
          </a:xfrm>
          <a:solidFill>
            <a:schemeClr val="accent1"/>
          </a:solidFill>
        </p:grpSpPr>
        <p:sp>
          <p:nvSpPr>
            <p:cNvPr id="32" name="Pie 31">
              <a:extLst>
                <a:ext uri="{FF2B5EF4-FFF2-40B4-BE49-F238E27FC236}">
                  <a16:creationId xmlns:a16="http://schemas.microsoft.com/office/drawing/2014/main" id="{FD7D4716-235C-8647-9621-8F8230F180B9}"/>
                </a:ext>
              </a:extLst>
            </p:cNvPr>
            <p:cNvSpPr/>
            <p:nvPr/>
          </p:nvSpPr>
          <p:spPr>
            <a:xfrm>
              <a:off x="3125101" y="447285"/>
              <a:ext cx="4016850" cy="4016850"/>
            </a:xfrm>
            <a:prstGeom prst="pie">
              <a:avLst>
                <a:gd name="adj1" fmla="val 1800000"/>
                <a:gd name="adj2" fmla="val 5400000"/>
              </a:avLst>
            </a:prstGeom>
            <a:grpFill/>
            <a:ln/>
          </p:spPr>
          <p:style>
            <a:lnRef idx="0">
              <a:schemeClr val="accent1"/>
            </a:lnRef>
            <a:fillRef idx="3">
              <a:schemeClr val="accent1"/>
            </a:fillRef>
            <a:effectRef idx="3">
              <a:schemeClr val="accent1"/>
            </a:effectRef>
            <a:fontRef idx="minor">
              <a:schemeClr val="lt1"/>
            </a:fontRef>
          </p:style>
        </p:sp>
        <p:sp>
          <p:nvSpPr>
            <p:cNvPr id="33" name="Pie 8">
              <a:extLst>
                <a:ext uri="{FF2B5EF4-FFF2-40B4-BE49-F238E27FC236}">
                  <a16:creationId xmlns:a16="http://schemas.microsoft.com/office/drawing/2014/main" id="{470E284B-4DC3-A248-A703-4A4339073526}"/>
                </a:ext>
              </a:extLst>
            </p:cNvPr>
            <p:cNvSpPr txBox="1"/>
            <p:nvPr/>
          </p:nvSpPr>
          <p:spPr>
            <a:xfrm>
              <a:off x="5229166" y="3191825"/>
              <a:ext cx="1052032" cy="812934"/>
            </a:xfrm>
            <a:prstGeom prst="rect">
              <a:avLst/>
            </a:prstGeom>
            <a:solidFill>
              <a:srgbClr val="B5DE37"/>
            </a:solid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Développer</a:t>
              </a:r>
              <a:r>
                <a:rPr lang="en-US" sz="2400" b="1" kern="1200" baseline="0" dirty="0">
                  <a:solidFill>
                    <a:schemeClr val="bg2"/>
                  </a:solidFill>
                  <a:latin typeface="Calibri" panose="020F0502020204030204" pitchFamily="34" charset="0"/>
                </a:rPr>
                <a:t> </a:t>
              </a:r>
              <a:br>
                <a:rPr lang="en-US" sz="2400" b="1" kern="1200" baseline="0" dirty="0">
                  <a:solidFill>
                    <a:schemeClr val="bg2"/>
                  </a:solidFill>
                  <a:latin typeface="Calibri" panose="020F0502020204030204" pitchFamily="34" charset="0"/>
                </a:rPr>
              </a:br>
              <a:r>
                <a:rPr lang="en-US" sz="2400" b="1" dirty="0" err="1">
                  <a:solidFill>
                    <a:schemeClr val="bg2"/>
                  </a:solidFill>
                  <a:latin typeface="Calibri" panose="020F0502020204030204" pitchFamily="34" charset="0"/>
                </a:rPr>
                <a:t>P</a:t>
              </a:r>
              <a:r>
                <a:rPr lang="en-US" sz="2400" b="1" kern="1200" baseline="0" dirty="0" err="1">
                  <a:solidFill>
                    <a:schemeClr val="bg2"/>
                  </a:solidFill>
                  <a:latin typeface="Calibri" panose="020F0502020204030204" pitchFamily="34" charset="0"/>
                </a:rPr>
                <a:t>lanifier</a:t>
              </a:r>
              <a:endParaRPr lang="en-US" sz="2400" b="1" kern="1200" baseline="0" dirty="0">
                <a:solidFill>
                  <a:schemeClr val="bg2"/>
                </a:solidFill>
                <a:latin typeface="Calibri" panose="020F0502020204030204" pitchFamily="34" charset="0"/>
              </a:endParaRPr>
            </a:p>
          </p:txBody>
        </p:sp>
      </p:grpSp>
      <p:grpSp>
        <p:nvGrpSpPr>
          <p:cNvPr id="17" name="Group 16">
            <a:extLst>
              <a:ext uri="{FF2B5EF4-FFF2-40B4-BE49-F238E27FC236}">
                <a16:creationId xmlns:a16="http://schemas.microsoft.com/office/drawing/2014/main" id="{B77E73F0-CB8C-6A48-8F04-010BDCC4D849}"/>
              </a:ext>
            </a:extLst>
          </p:cNvPr>
          <p:cNvGrpSpPr/>
          <p:nvPr/>
        </p:nvGrpSpPr>
        <p:grpSpPr>
          <a:xfrm>
            <a:off x="3316621" y="806396"/>
            <a:ext cx="5783305" cy="5515097"/>
            <a:chOff x="3029462" y="447285"/>
            <a:chExt cx="4016850" cy="4016850"/>
          </a:xfrm>
          <a:solidFill>
            <a:schemeClr val="accent1">
              <a:lumMod val="20000"/>
              <a:lumOff val="80000"/>
            </a:schemeClr>
          </a:solidFill>
        </p:grpSpPr>
        <p:sp>
          <p:nvSpPr>
            <p:cNvPr id="30" name="Pie 29">
              <a:extLst>
                <a:ext uri="{FF2B5EF4-FFF2-40B4-BE49-F238E27FC236}">
                  <a16:creationId xmlns:a16="http://schemas.microsoft.com/office/drawing/2014/main" id="{49B24545-F78C-F34D-BBAF-5ACD93EBB380}"/>
                </a:ext>
              </a:extLst>
            </p:cNvPr>
            <p:cNvSpPr/>
            <p:nvPr/>
          </p:nvSpPr>
          <p:spPr>
            <a:xfrm>
              <a:off x="3029462" y="447285"/>
              <a:ext cx="4016850" cy="4016850"/>
            </a:xfrm>
            <a:prstGeom prst="pie">
              <a:avLst>
                <a:gd name="adj1" fmla="val 5400000"/>
                <a:gd name="adj2" fmla="val 9000000"/>
              </a:avLst>
            </a:prstGeom>
            <a:grpFill/>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1" name="Pie 10">
              <a:extLst>
                <a:ext uri="{FF2B5EF4-FFF2-40B4-BE49-F238E27FC236}">
                  <a16:creationId xmlns:a16="http://schemas.microsoft.com/office/drawing/2014/main" id="{54DF2293-9F87-0345-B6BE-261053C112D8}"/>
                </a:ext>
              </a:extLst>
            </p:cNvPr>
            <p:cNvSpPr txBox="1"/>
            <p:nvPr/>
          </p:nvSpPr>
          <p:spPr>
            <a:xfrm>
              <a:off x="3756454" y="3236676"/>
              <a:ext cx="1280599" cy="734778"/>
            </a:xfrm>
            <a:prstGeom prst="rect">
              <a:avLst/>
            </a:prstGeom>
            <a:solidFill>
              <a:srgbClr val="F9FFE0"/>
            </a:solid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Expérimenter</a:t>
              </a:r>
              <a:r>
                <a:rPr lang="en-US" sz="2400" b="1" kern="1200" baseline="0" dirty="0">
                  <a:solidFill>
                    <a:schemeClr val="bg2"/>
                  </a:solidFill>
                  <a:latin typeface="Calibri" panose="020F0502020204030204" pitchFamily="34" charset="0"/>
                </a:rPr>
                <a:t/>
              </a:r>
              <a:br>
                <a:rPr lang="en-US" sz="2400" b="1" kern="1200" baseline="0" dirty="0">
                  <a:solidFill>
                    <a:schemeClr val="bg2"/>
                  </a:solidFill>
                  <a:latin typeface="Calibri" panose="020F0502020204030204" pitchFamily="34" charset="0"/>
                </a:rPr>
              </a:br>
              <a:r>
                <a:rPr lang="en-US" sz="2400" b="1" dirty="0">
                  <a:solidFill>
                    <a:schemeClr val="bg2"/>
                  </a:solidFill>
                  <a:latin typeface="Calibri" panose="020F0502020204030204" pitchFamily="34" charset="0"/>
                </a:rPr>
                <a:t>I</a:t>
              </a:r>
              <a:r>
                <a:rPr lang="en-US" sz="2400" b="1" kern="1200" baseline="0" dirty="0">
                  <a:solidFill>
                    <a:schemeClr val="bg2"/>
                  </a:solidFill>
                  <a:latin typeface="Calibri" panose="020F0502020204030204" pitchFamily="34" charset="0"/>
                </a:rPr>
                <a:t>mplanter</a:t>
              </a:r>
            </a:p>
          </p:txBody>
        </p:sp>
      </p:grpSp>
      <p:grpSp>
        <p:nvGrpSpPr>
          <p:cNvPr id="18" name="Group 17">
            <a:extLst>
              <a:ext uri="{FF2B5EF4-FFF2-40B4-BE49-F238E27FC236}">
                <a16:creationId xmlns:a16="http://schemas.microsoft.com/office/drawing/2014/main" id="{6A20C0C7-2E1C-DD4C-9CDD-6D9602DF43CE}"/>
              </a:ext>
            </a:extLst>
          </p:cNvPr>
          <p:cNvGrpSpPr/>
          <p:nvPr/>
        </p:nvGrpSpPr>
        <p:grpSpPr>
          <a:xfrm>
            <a:off x="3247772" y="692811"/>
            <a:ext cx="5783305" cy="5515097"/>
            <a:chOff x="2981642" y="364557"/>
            <a:chExt cx="4016850" cy="4016850"/>
          </a:xfrm>
        </p:grpSpPr>
        <p:sp>
          <p:nvSpPr>
            <p:cNvPr id="28" name="Pie 27">
              <a:extLst>
                <a:ext uri="{FF2B5EF4-FFF2-40B4-BE49-F238E27FC236}">
                  <a16:creationId xmlns:a16="http://schemas.microsoft.com/office/drawing/2014/main" id="{9868BAB0-6C0F-FD43-B77C-7F7C22E5DAB4}"/>
                </a:ext>
              </a:extLst>
            </p:cNvPr>
            <p:cNvSpPr/>
            <p:nvPr/>
          </p:nvSpPr>
          <p:spPr>
            <a:xfrm>
              <a:off x="2981642" y="364557"/>
              <a:ext cx="4016850" cy="4016850"/>
            </a:xfrm>
            <a:prstGeom prst="pie">
              <a:avLst>
                <a:gd name="adj1" fmla="val 9000000"/>
                <a:gd name="adj2" fmla="val 126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9" name="Pie 12">
              <a:extLst>
                <a:ext uri="{FF2B5EF4-FFF2-40B4-BE49-F238E27FC236}">
                  <a16:creationId xmlns:a16="http://schemas.microsoft.com/office/drawing/2014/main" id="{377D8721-04E7-7041-8909-BA60DF29A226}"/>
                </a:ext>
              </a:extLst>
            </p:cNvPr>
            <p:cNvSpPr txBox="1"/>
            <p:nvPr/>
          </p:nvSpPr>
          <p:spPr>
            <a:xfrm>
              <a:off x="3172921" y="1990425"/>
              <a:ext cx="1099851" cy="78902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Mesurer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Évaluer</a:t>
              </a:r>
              <a:endParaRPr lang="en-US" sz="2400" b="1" kern="1200" baseline="0" dirty="0">
                <a:solidFill>
                  <a:schemeClr val="bg2"/>
                </a:solidFill>
                <a:latin typeface="Calibri" panose="020F0502020204030204" pitchFamily="34" charset="0"/>
              </a:endParaRPr>
            </a:p>
          </p:txBody>
        </p:sp>
      </p:grpSp>
      <p:grpSp>
        <p:nvGrpSpPr>
          <p:cNvPr id="19" name="Group 18">
            <a:extLst>
              <a:ext uri="{FF2B5EF4-FFF2-40B4-BE49-F238E27FC236}">
                <a16:creationId xmlns:a16="http://schemas.microsoft.com/office/drawing/2014/main" id="{DB037521-1E1F-2249-BE99-22B98A8D75A6}"/>
              </a:ext>
            </a:extLst>
          </p:cNvPr>
          <p:cNvGrpSpPr/>
          <p:nvPr/>
        </p:nvGrpSpPr>
        <p:grpSpPr>
          <a:xfrm>
            <a:off x="3316621" y="579226"/>
            <a:ext cx="5783305" cy="5515097"/>
            <a:chOff x="3029462" y="281829"/>
            <a:chExt cx="4016850" cy="4016850"/>
          </a:xfrm>
        </p:grpSpPr>
        <p:sp>
          <p:nvSpPr>
            <p:cNvPr id="26" name="Pie 25">
              <a:extLst>
                <a:ext uri="{FF2B5EF4-FFF2-40B4-BE49-F238E27FC236}">
                  <a16:creationId xmlns:a16="http://schemas.microsoft.com/office/drawing/2014/main" id="{6025E21A-A1ED-0A4E-8716-07078E22823A}"/>
                </a:ext>
              </a:extLst>
            </p:cNvPr>
            <p:cNvSpPr/>
            <p:nvPr/>
          </p:nvSpPr>
          <p:spPr>
            <a:xfrm>
              <a:off x="3029462" y="281829"/>
              <a:ext cx="4016850" cy="4016850"/>
            </a:xfrm>
            <a:prstGeom prst="pie">
              <a:avLst>
                <a:gd name="adj1" fmla="val 12600000"/>
                <a:gd name="adj2" fmla="val 162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7" name="Pie 14">
              <a:extLst>
                <a:ext uri="{FF2B5EF4-FFF2-40B4-BE49-F238E27FC236}">
                  <a16:creationId xmlns:a16="http://schemas.microsoft.com/office/drawing/2014/main" id="{8647CC60-F6C4-164D-A0AD-B5263ADAAC61}"/>
                </a:ext>
              </a:extLst>
            </p:cNvPr>
            <p:cNvSpPr txBox="1"/>
            <p:nvPr/>
          </p:nvSpPr>
          <p:spPr>
            <a:xfrm>
              <a:off x="3819371" y="794934"/>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Pérenniser</a:t>
              </a:r>
              <a:endParaRPr lang="en-US" sz="2400" b="1"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Valoriser</a:t>
              </a:r>
              <a:endParaRPr lang="en-US" sz="2400" b="1" kern="1200" baseline="0" dirty="0">
                <a:solidFill>
                  <a:schemeClr val="bg2"/>
                </a:solidFill>
                <a:latin typeface="Calibri" panose="020F0502020204030204" pitchFamily="34" charset="0"/>
              </a:endParaRPr>
            </a:p>
          </p:txBody>
        </p:sp>
      </p:grpSp>
      <p:sp>
        <p:nvSpPr>
          <p:cNvPr id="21" name="Circular Arrow 20">
            <a:extLst>
              <a:ext uri="{FF2B5EF4-FFF2-40B4-BE49-F238E27FC236}">
                <a16:creationId xmlns:a16="http://schemas.microsoft.com/office/drawing/2014/main" id="{4034A498-2CBB-574F-887D-EA204F7CB5CA}"/>
              </a:ext>
            </a:extLst>
          </p:cNvPr>
          <p:cNvSpPr/>
          <p:nvPr/>
        </p:nvSpPr>
        <p:spPr>
          <a:xfrm rot="18281484">
            <a:off x="2869932" y="7737"/>
            <a:ext cx="6690168" cy="6867925"/>
          </a:xfrm>
          <a:prstGeom prst="circularArrow">
            <a:avLst>
              <a:gd name="adj1" fmla="val 6711"/>
              <a:gd name="adj2" fmla="val 579149"/>
              <a:gd name="adj3" fmla="val 18888727"/>
              <a:gd name="adj4" fmla="val 19800000"/>
              <a:gd name="adj5" fmla="val 5932"/>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pic>
        <p:nvPicPr>
          <p:cNvPr id="38" name="Picture 37" descr="Text&#10;&#10;Description automatically generated">
            <a:extLst>
              <a:ext uri="{FF2B5EF4-FFF2-40B4-BE49-F238E27FC236}">
                <a16:creationId xmlns:a16="http://schemas.microsoft.com/office/drawing/2014/main" id="{223354D7-B577-3749-BCC3-0557A2278B5B}"/>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Lst>
          </a:blip>
          <a:stretch>
            <a:fillRect/>
          </a:stretch>
        </p:blipFill>
        <p:spPr>
          <a:xfrm>
            <a:off x="8480611" y="5832182"/>
            <a:ext cx="4992422" cy="1174688"/>
          </a:xfrm>
          <a:prstGeom prst="rect">
            <a:avLst/>
          </a:prstGeom>
        </p:spPr>
      </p:pic>
      <p:sp>
        <p:nvSpPr>
          <p:cNvPr id="40" name="Oval 1">
            <a:extLst>
              <a:ext uri="{FF2B5EF4-FFF2-40B4-BE49-F238E27FC236}">
                <a16:creationId xmlns:a16="http://schemas.microsoft.com/office/drawing/2014/main" id="{691009EC-7418-9533-9E1B-D2DB78C1EE76}"/>
              </a:ext>
            </a:extLst>
          </p:cNvPr>
          <p:cNvSpPr/>
          <p:nvPr/>
        </p:nvSpPr>
        <p:spPr>
          <a:xfrm>
            <a:off x="5285195" y="2488867"/>
            <a:ext cx="1955812" cy="1955812"/>
          </a:xfrm>
          <a:prstGeom prst="ellipse">
            <a:avLst/>
          </a:prstGeom>
          <a:solidFill>
            <a:schemeClr val="bg2"/>
          </a:solidFill>
        </p:spPr>
        <p:style>
          <a:lnRef idx="0">
            <a:schemeClr val="dk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r>
              <a:rPr lang="fr-CA" sz="1400" dirty="0">
                <a:solidFill>
                  <a:schemeClr val="tx1"/>
                </a:solidFill>
              </a:rPr>
              <a:t>CYCLE DE L’INNOVATION</a:t>
            </a:r>
          </a:p>
        </p:txBody>
      </p:sp>
      <p:sp>
        <p:nvSpPr>
          <p:cNvPr id="3" name="Rectangle 2"/>
          <p:cNvSpPr/>
          <p:nvPr/>
        </p:nvSpPr>
        <p:spPr>
          <a:xfrm>
            <a:off x="464688" y="3697460"/>
            <a:ext cx="2489044" cy="1754326"/>
          </a:xfrm>
          <a:prstGeom prst="rect">
            <a:avLst/>
          </a:prstGeom>
        </p:spPr>
        <p:txBody>
          <a:bodyPr wrap="square">
            <a:spAutoFit/>
          </a:bodyPr>
          <a:lstStyle/>
          <a:p>
            <a:pPr lvl="0">
              <a:buFont typeface="Arial" panose="020B0604020202020204" pitchFamily="34" charset="0"/>
              <a:buChar char="•"/>
            </a:pPr>
            <a:r>
              <a:rPr lang="fr-CA" b="1" dirty="0">
                <a:solidFill>
                  <a:schemeClr val="accent1"/>
                </a:solidFill>
              </a:rPr>
              <a:t>Expérimenter</a:t>
            </a:r>
            <a:r>
              <a:rPr lang="fr-CA" dirty="0"/>
              <a:t> avec des cycles itératifs d’ajustements </a:t>
            </a:r>
          </a:p>
          <a:p>
            <a:pPr lvl="0">
              <a:buFont typeface="Arial" panose="020B0604020202020204" pitchFamily="34" charset="0"/>
              <a:buChar char="•"/>
            </a:pPr>
            <a:r>
              <a:rPr lang="fr-CA" dirty="0"/>
              <a:t>Faciliter les </a:t>
            </a:r>
            <a:r>
              <a:rPr lang="fr-CA" b="1" dirty="0">
                <a:solidFill>
                  <a:schemeClr val="accent1"/>
                </a:solidFill>
              </a:rPr>
              <a:t>partenariats</a:t>
            </a:r>
            <a:r>
              <a:rPr lang="fr-CA" dirty="0"/>
              <a:t> internes et externes</a:t>
            </a:r>
          </a:p>
        </p:txBody>
      </p:sp>
      <p:sp>
        <p:nvSpPr>
          <p:cNvPr id="43" name="Title 1">
            <a:extLst>
              <a:ext uri="{FF2B5EF4-FFF2-40B4-BE49-F238E27FC236}">
                <a16:creationId xmlns:a16="http://schemas.microsoft.com/office/drawing/2014/main" id="{BBC6DE32-501A-EE4C-9753-B445044384C1}"/>
              </a:ext>
            </a:extLst>
          </p:cNvPr>
          <p:cNvSpPr txBox="1">
            <a:spLocks/>
          </p:cNvSpPr>
          <p:nvPr/>
        </p:nvSpPr>
        <p:spPr>
          <a:xfrm>
            <a:off x="9263448" y="713941"/>
            <a:ext cx="3003527" cy="1447800"/>
          </a:xfrm>
          <a:prstGeom prst="rect">
            <a:avLst/>
          </a:prstGeom>
        </p:spPr>
        <p:txBody>
          <a:bodyPr vert="horz" lIns="91440" tIns="45720" rIns="91440" bIns="45720" rtlCol="0" anchor="b">
            <a:normAutofit/>
          </a:bodyPr>
          <a:lstStyle>
            <a:lvl1pPr algn="l" defTabSz="457200" rtl="0" eaLnBrk="1" latinLnBrk="0" hangingPunct="1">
              <a:spcBef>
                <a:spcPct val="0"/>
              </a:spcBef>
              <a:buNone/>
              <a:defRPr sz="24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90000"/>
              </a:lnSpc>
            </a:pPr>
            <a:r>
              <a:rPr lang="fr-CA" sz="3600" dirty="0"/>
              <a:t>3. </a:t>
            </a:r>
            <a:r>
              <a:rPr lang="fr-CA" sz="3600" b="1" dirty="0">
                <a:solidFill>
                  <a:schemeClr val="accent1"/>
                </a:solidFill>
                <a:effectLst>
                  <a:outerShdw blurRad="38100" dist="38100" dir="2700000" algn="tl">
                    <a:srgbClr val="000000">
                      <a:alpha val="43137"/>
                    </a:srgbClr>
                  </a:outerShdw>
                </a:effectLst>
              </a:rPr>
              <a:t>Comment</a:t>
            </a:r>
            <a:br>
              <a:rPr lang="fr-CA" sz="3600" b="1" dirty="0">
                <a:solidFill>
                  <a:schemeClr val="accent1"/>
                </a:solidFill>
                <a:effectLst>
                  <a:outerShdw blurRad="38100" dist="38100" dir="2700000" algn="tl">
                    <a:srgbClr val="000000">
                      <a:alpha val="43137"/>
                    </a:srgbClr>
                  </a:outerShdw>
                </a:effectLst>
              </a:rPr>
            </a:br>
            <a:r>
              <a:rPr lang="fr-CA" sz="3600" dirty="0"/>
              <a:t>innover?</a:t>
            </a:r>
          </a:p>
        </p:txBody>
      </p:sp>
      <p:sp>
        <p:nvSpPr>
          <p:cNvPr id="41" name="Virage 40"/>
          <p:cNvSpPr/>
          <p:nvPr/>
        </p:nvSpPr>
        <p:spPr>
          <a:xfrm rot="13509517">
            <a:off x="2771239" y="5216568"/>
            <a:ext cx="967563" cy="716980"/>
          </a:xfrm>
          <a:prstGeom prst="ben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Tree>
    <p:extLst>
      <p:ext uri="{BB962C8B-B14F-4D97-AF65-F5344CB8AC3E}">
        <p14:creationId xmlns:p14="http://schemas.microsoft.com/office/powerpoint/2010/main" val="27219232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D56AB761-C7B0-1243-83D9-61165D8AAE69}"/>
              </a:ext>
            </a:extLst>
          </p:cNvPr>
          <p:cNvGrpSpPr/>
          <p:nvPr/>
        </p:nvGrpSpPr>
        <p:grpSpPr>
          <a:xfrm>
            <a:off x="3454319" y="579226"/>
            <a:ext cx="5783305" cy="5515097"/>
            <a:chOff x="3125101" y="281829"/>
            <a:chExt cx="4016850" cy="4016850"/>
          </a:xfrm>
        </p:grpSpPr>
        <p:sp>
          <p:nvSpPr>
            <p:cNvPr id="36" name="Pie 35">
              <a:extLst>
                <a:ext uri="{FF2B5EF4-FFF2-40B4-BE49-F238E27FC236}">
                  <a16:creationId xmlns:a16="http://schemas.microsoft.com/office/drawing/2014/main" id="{4D434268-6BCA-1947-86BC-14A522A1C2AD}"/>
                </a:ext>
              </a:extLst>
            </p:cNvPr>
            <p:cNvSpPr/>
            <p:nvPr/>
          </p:nvSpPr>
          <p:spPr>
            <a:xfrm>
              <a:off x="3125101" y="281829"/>
              <a:ext cx="4016850" cy="4016850"/>
            </a:xfrm>
            <a:prstGeom prst="pie">
              <a:avLst>
                <a:gd name="adj1" fmla="val 16200000"/>
                <a:gd name="adj2" fmla="val 19800000"/>
              </a:avLst>
            </a:prstGeom>
            <a:solidFill>
              <a:schemeClr val="accent1"/>
            </a:solidFill>
            <a:ln/>
          </p:spPr>
          <p:style>
            <a:lnRef idx="0">
              <a:schemeClr val="accent1"/>
            </a:lnRef>
            <a:fillRef idx="3">
              <a:schemeClr val="accent1"/>
            </a:fillRef>
            <a:effectRef idx="3">
              <a:schemeClr val="accent1"/>
            </a:effectRef>
            <a:fontRef idx="minor">
              <a:schemeClr val="lt1"/>
            </a:fontRef>
          </p:style>
        </p:sp>
        <p:sp>
          <p:nvSpPr>
            <p:cNvPr id="37" name="Pie 4">
              <a:extLst>
                <a:ext uri="{FF2B5EF4-FFF2-40B4-BE49-F238E27FC236}">
                  <a16:creationId xmlns:a16="http://schemas.microsoft.com/office/drawing/2014/main" id="{9C69D9E9-1556-B44B-894E-6863E4559B34}"/>
                </a:ext>
              </a:extLst>
            </p:cNvPr>
            <p:cNvSpPr txBox="1"/>
            <p:nvPr/>
          </p:nvSpPr>
          <p:spPr>
            <a:xfrm>
              <a:off x="5229166" y="747266"/>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a:solidFill>
                    <a:schemeClr val="bg2"/>
                  </a:solidFill>
                  <a:latin typeface="Calibri" panose="020F0502020204030204" pitchFamily="34" charset="0"/>
                </a:rPr>
                <a:t>Identifier</a:t>
              </a: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dirty="0" err="1">
                  <a:solidFill>
                    <a:schemeClr val="bg2"/>
                  </a:solidFill>
                  <a:latin typeface="Calibri" panose="020F0502020204030204" pitchFamily="34" charset="0"/>
                </a:rPr>
                <a:t>besoin</a:t>
              </a:r>
              <a:r>
                <a:rPr lang="en-US" sz="1600" b="1" dirty="0">
                  <a:solidFill>
                    <a:schemeClr val="bg2"/>
                  </a:solidFill>
                  <a:latin typeface="Calibri" panose="020F0502020204030204" pitchFamily="34" charset="0"/>
                </a:rPr>
                <a:t>/solution)</a:t>
              </a:r>
              <a:endParaRPr lang="fr-CA" sz="1600" b="1" kern="1200" baseline="0" dirty="0">
                <a:solidFill>
                  <a:schemeClr val="bg2"/>
                </a:solidFill>
                <a:latin typeface="Calibri" panose="020F0502020204030204" pitchFamily="34" charset="0"/>
              </a:endParaRPr>
            </a:p>
          </p:txBody>
        </p:sp>
      </p:grpSp>
      <p:grpSp>
        <p:nvGrpSpPr>
          <p:cNvPr id="13" name="Group 12">
            <a:extLst>
              <a:ext uri="{FF2B5EF4-FFF2-40B4-BE49-F238E27FC236}">
                <a16:creationId xmlns:a16="http://schemas.microsoft.com/office/drawing/2014/main" id="{EA652F16-3F54-1842-BA8B-70786B0DA21B}"/>
              </a:ext>
            </a:extLst>
          </p:cNvPr>
          <p:cNvGrpSpPr/>
          <p:nvPr/>
        </p:nvGrpSpPr>
        <p:grpSpPr>
          <a:xfrm>
            <a:off x="3523168" y="692811"/>
            <a:ext cx="5783305" cy="5515097"/>
            <a:chOff x="3172921" y="364557"/>
            <a:chExt cx="4016850" cy="4016850"/>
          </a:xfrm>
          <a:solidFill>
            <a:schemeClr val="accent1"/>
          </a:solidFill>
        </p:grpSpPr>
        <p:sp>
          <p:nvSpPr>
            <p:cNvPr id="34" name="Pie 33">
              <a:extLst>
                <a:ext uri="{FF2B5EF4-FFF2-40B4-BE49-F238E27FC236}">
                  <a16:creationId xmlns:a16="http://schemas.microsoft.com/office/drawing/2014/main" id="{607C36CC-7D3D-404E-85AD-D0FCA6E589E8}"/>
                </a:ext>
              </a:extLst>
            </p:cNvPr>
            <p:cNvSpPr/>
            <p:nvPr/>
          </p:nvSpPr>
          <p:spPr>
            <a:xfrm>
              <a:off x="3172921" y="364557"/>
              <a:ext cx="4016850" cy="4016850"/>
            </a:xfrm>
            <a:prstGeom prst="pie">
              <a:avLst>
                <a:gd name="adj1" fmla="val 19800000"/>
                <a:gd name="adj2" fmla="val 1800000"/>
              </a:avLst>
            </a:prstGeom>
            <a:grpFill/>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5" name="Pie 6">
              <a:extLst>
                <a:ext uri="{FF2B5EF4-FFF2-40B4-BE49-F238E27FC236}">
                  <a16:creationId xmlns:a16="http://schemas.microsoft.com/office/drawing/2014/main" id="{DF12B90E-AA73-0A49-9AE5-DBB2B6885AA0}"/>
                </a:ext>
              </a:extLst>
            </p:cNvPr>
            <p:cNvSpPr txBox="1"/>
            <p:nvPr/>
          </p:nvSpPr>
          <p:spPr>
            <a:xfrm>
              <a:off x="5898641" y="1990425"/>
              <a:ext cx="1099851" cy="789024"/>
            </a:xfrm>
            <a:prstGeom prst="rect">
              <a:avLst/>
            </a:prstGeom>
            <a:solidFill>
              <a:srgbClr val="B5DE37"/>
            </a:solid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Valider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kern="1200" baseline="0" dirty="0">
                  <a:solidFill>
                    <a:schemeClr val="bg2"/>
                  </a:solidFill>
                  <a:latin typeface="Calibri" panose="020F0502020204030204" pitchFamily="34" charset="0"/>
                </a:rPr>
                <a:t>pertinence)</a:t>
              </a:r>
            </a:p>
          </p:txBody>
        </p:sp>
      </p:grpSp>
      <p:grpSp>
        <p:nvGrpSpPr>
          <p:cNvPr id="15" name="Group 14">
            <a:extLst>
              <a:ext uri="{FF2B5EF4-FFF2-40B4-BE49-F238E27FC236}">
                <a16:creationId xmlns:a16="http://schemas.microsoft.com/office/drawing/2014/main" id="{66BE4AD6-52F7-3A4E-92E6-A2A4A632DD01}"/>
              </a:ext>
            </a:extLst>
          </p:cNvPr>
          <p:cNvGrpSpPr/>
          <p:nvPr/>
        </p:nvGrpSpPr>
        <p:grpSpPr>
          <a:xfrm>
            <a:off x="3454319" y="806396"/>
            <a:ext cx="5783305" cy="5515097"/>
            <a:chOff x="3125101" y="447285"/>
            <a:chExt cx="4016850" cy="4016850"/>
          </a:xfrm>
        </p:grpSpPr>
        <p:sp>
          <p:nvSpPr>
            <p:cNvPr id="32" name="Pie 31">
              <a:extLst>
                <a:ext uri="{FF2B5EF4-FFF2-40B4-BE49-F238E27FC236}">
                  <a16:creationId xmlns:a16="http://schemas.microsoft.com/office/drawing/2014/main" id="{FD7D4716-235C-8647-9621-8F8230F180B9}"/>
                </a:ext>
              </a:extLst>
            </p:cNvPr>
            <p:cNvSpPr/>
            <p:nvPr/>
          </p:nvSpPr>
          <p:spPr>
            <a:xfrm>
              <a:off x="3125101" y="447285"/>
              <a:ext cx="4016850" cy="4016850"/>
            </a:xfrm>
            <a:prstGeom prst="pie">
              <a:avLst>
                <a:gd name="adj1" fmla="val 1800000"/>
                <a:gd name="adj2" fmla="val 5400000"/>
              </a:avLst>
            </a:prstGeom>
            <a:ln/>
          </p:spPr>
          <p:style>
            <a:lnRef idx="0">
              <a:schemeClr val="accent1"/>
            </a:lnRef>
            <a:fillRef idx="3">
              <a:schemeClr val="accent1"/>
            </a:fillRef>
            <a:effectRef idx="3">
              <a:schemeClr val="accent1"/>
            </a:effectRef>
            <a:fontRef idx="minor">
              <a:schemeClr val="lt1"/>
            </a:fontRef>
          </p:style>
        </p:sp>
        <p:sp>
          <p:nvSpPr>
            <p:cNvPr id="33" name="Pie 8">
              <a:extLst>
                <a:ext uri="{FF2B5EF4-FFF2-40B4-BE49-F238E27FC236}">
                  <a16:creationId xmlns:a16="http://schemas.microsoft.com/office/drawing/2014/main" id="{470E284B-4DC3-A248-A703-4A4339073526}"/>
                </a:ext>
              </a:extLst>
            </p:cNvPr>
            <p:cNvSpPr txBox="1"/>
            <p:nvPr/>
          </p:nvSpPr>
          <p:spPr>
            <a:xfrm>
              <a:off x="5229166" y="3191825"/>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Développer</a:t>
              </a:r>
              <a:r>
                <a:rPr lang="en-US" sz="2400" b="1" kern="1200" baseline="0" dirty="0">
                  <a:solidFill>
                    <a:schemeClr val="bg2"/>
                  </a:solidFill>
                  <a:latin typeface="Calibri" panose="020F0502020204030204" pitchFamily="34" charset="0"/>
                </a:rPr>
                <a:t> </a:t>
              </a:r>
              <a:br>
                <a:rPr lang="en-US" sz="2400" b="1" kern="1200" baseline="0" dirty="0">
                  <a:solidFill>
                    <a:schemeClr val="bg2"/>
                  </a:solidFill>
                  <a:latin typeface="Calibri" panose="020F0502020204030204" pitchFamily="34" charset="0"/>
                </a:rPr>
              </a:br>
              <a:r>
                <a:rPr lang="en-US" sz="2400" b="1" dirty="0" err="1">
                  <a:solidFill>
                    <a:schemeClr val="bg2"/>
                  </a:solidFill>
                  <a:latin typeface="Calibri" panose="020F0502020204030204" pitchFamily="34" charset="0"/>
                </a:rPr>
                <a:t>P</a:t>
              </a:r>
              <a:r>
                <a:rPr lang="en-US" sz="2400" b="1" kern="1200" baseline="0" dirty="0" err="1">
                  <a:solidFill>
                    <a:schemeClr val="bg2"/>
                  </a:solidFill>
                  <a:latin typeface="Calibri" panose="020F0502020204030204" pitchFamily="34" charset="0"/>
                </a:rPr>
                <a:t>lanifier</a:t>
              </a:r>
              <a:endParaRPr lang="en-US" sz="2400" b="1" kern="1200" baseline="0" dirty="0">
                <a:solidFill>
                  <a:schemeClr val="bg2"/>
                </a:solidFill>
                <a:latin typeface="Calibri" panose="020F0502020204030204" pitchFamily="34" charset="0"/>
              </a:endParaRPr>
            </a:p>
          </p:txBody>
        </p:sp>
      </p:grpSp>
      <p:grpSp>
        <p:nvGrpSpPr>
          <p:cNvPr id="17" name="Group 16">
            <a:extLst>
              <a:ext uri="{FF2B5EF4-FFF2-40B4-BE49-F238E27FC236}">
                <a16:creationId xmlns:a16="http://schemas.microsoft.com/office/drawing/2014/main" id="{B77E73F0-CB8C-6A48-8F04-010BDCC4D849}"/>
              </a:ext>
            </a:extLst>
          </p:cNvPr>
          <p:cNvGrpSpPr/>
          <p:nvPr/>
        </p:nvGrpSpPr>
        <p:grpSpPr>
          <a:xfrm>
            <a:off x="3316621" y="806396"/>
            <a:ext cx="5783305" cy="5515097"/>
            <a:chOff x="3029462" y="447285"/>
            <a:chExt cx="4016850" cy="4016850"/>
          </a:xfrm>
        </p:grpSpPr>
        <p:sp>
          <p:nvSpPr>
            <p:cNvPr id="30" name="Pie 29">
              <a:extLst>
                <a:ext uri="{FF2B5EF4-FFF2-40B4-BE49-F238E27FC236}">
                  <a16:creationId xmlns:a16="http://schemas.microsoft.com/office/drawing/2014/main" id="{49B24545-F78C-F34D-BBAF-5ACD93EBB380}"/>
                </a:ext>
              </a:extLst>
            </p:cNvPr>
            <p:cNvSpPr/>
            <p:nvPr/>
          </p:nvSpPr>
          <p:spPr>
            <a:xfrm>
              <a:off x="3029462" y="447285"/>
              <a:ext cx="4016850" cy="4016850"/>
            </a:xfrm>
            <a:prstGeom prst="pie">
              <a:avLst>
                <a:gd name="adj1" fmla="val 5400000"/>
                <a:gd name="adj2" fmla="val 90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1" name="Pie 10">
              <a:extLst>
                <a:ext uri="{FF2B5EF4-FFF2-40B4-BE49-F238E27FC236}">
                  <a16:creationId xmlns:a16="http://schemas.microsoft.com/office/drawing/2014/main" id="{54DF2293-9F87-0345-B6BE-261053C112D8}"/>
                </a:ext>
              </a:extLst>
            </p:cNvPr>
            <p:cNvSpPr txBox="1"/>
            <p:nvPr/>
          </p:nvSpPr>
          <p:spPr>
            <a:xfrm>
              <a:off x="3714322" y="3203370"/>
              <a:ext cx="1262130"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Expérimenter</a:t>
              </a:r>
              <a:r>
                <a:rPr lang="en-US" sz="2400" b="1" kern="1200" baseline="0" dirty="0">
                  <a:solidFill>
                    <a:schemeClr val="bg2"/>
                  </a:solidFill>
                  <a:latin typeface="Calibri" panose="020F0502020204030204" pitchFamily="34" charset="0"/>
                </a:rPr>
                <a:t/>
              </a:r>
              <a:br>
                <a:rPr lang="en-US" sz="2400" b="1" kern="1200" baseline="0" dirty="0">
                  <a:solidFill>
                    <a:schemeClr val="bg2"/>
                  </a:solidFill>
                  <a:latin typeface="Calibri" panose="020F0502020204030204" pitchFamily="34" charset="0"/>
                </a:rPr>
              </a:br>
              <a:r>
                <a:rPr lang="en-US" sz="2400" b="1" dirty="0">
                  <a:solidFill>
                    <a:schemeClr val="bg2"/>
                  </a:solidFill>
                  <a:latin typeface="Calibri" panose="020F0502020204030204" pitchFamily="34" charset="0"/>
                </a:rPr>
                <a:t>I</a:t>
              </a:r>
              <a:r>
                <a:rPr lang="en-US" sz="2400" b="1" kern="1200" baseline="0" dirty="0">
                  <a:solidFill>
                    <a:schemeClr val="bg2"/>
                  </a:solidFill>
                  <a:latin typeface="Calibri" panose="020F0502020204030204" pitchFamily="34" charset="0"/>
                </a:rPr>
                <a:t>mplanter</a:t>
              </a:r>
            </a:p>
          </p:txBody>
        </p:sp>
      </p:grpSp>
      <p:grpSp>
        <p:nvGrpSpPr>
          <p:cNvPr id="18" name="Group 17">
            <a:extLst>
              <a:ext uri="{FF2B5EF4-FFF2-40B4-BE49-F238E27FC236}">
                <a16:creationId xmlns:a16="http://schemas.microsoft.com/office/drawing/2014/main" id="{6A20C0C7-2E1C-DD4C-9CDD-6D9602DF43CE}"/>
              </a:ext>
            </a:extLst>
          </p:cNvPr>
          <p:cNvGrpSpPr/>
          <p:nvPr/>
        </p:nvGrpSpPr>
        <p:grpSpPr>
          <a:xfrm>
            <a:off x="3247772" y="692811"/>
            <a:ext cx="5783305" cy="5515097"/>
            <a:chOff x="2981642" y="364557"/>
            <a:chExt cx="4016850" cy="4016850"/>
          </a:xfrm>
          <a:solidFill>
            <a:schemeClr val="accent1">
              <a:lumMod val="20000"/>
              <a:lumOff val="80000"/>
            </a:schemeClr>
          </a:solidFill>
        </p:grpSpPr>
        <p:sp>
          <p:nvSpPr>
            <p:cNvPr id="28" name="Pie 27">
              <a:extLst>
                <a:ext uri="{FF2B5EF4-FFF2-40B4-BE49-F238E27FC236}">
                  <a16:creationId xmlns:a16="http://schemas.microsoft.com/office/drawing/2014/main" id="{9868BAB0-6C0F-FD43-B77C-7F7C22E5DAB4}"/>
                </a:ext>
              </a:extLst>
            </p:cNvPr>
            <p:cNvSpPr/>
            <p:nvPr/>
          </p:nvSpPr>
          <p:spPr>
            <a:xfrm>
              <a:off x="2981642" y="364557"/>
              <a:ext cx="4016850" cy="4016850"/>
            </a:xfrm>
            <a:prstGeom prst="pie">
              <a:avLst>
                <a:gd name="adj1" fmla="val 9000000"/>
                <a:gd name="adj2" fmla="val 12600000"/>
              </a:avLst>
            </a:prstGeom>
            <a:grpFill/>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9" name="Pie 12">
              <a:extLst>
                <a:ext uri="{FF2B5EF4-FFF2-40B4-BE49-F238E27FC236}">
                  <a16:creationId xmlns:a16="http://schemas.microsoft.com/office/drawing/2014/main" id="{377D8721-04E7-7041-8909-BA60DF29A226}"/>
                </a:ext>
              </a:extLst>
            </p:cNvPr>
            <p:cNvSpPr txBox="1"/>
            <p:nvPr/>
          </p:nvSpPr>
          <p:spPr>
            <a:xfrm>
              <a:off x="3172921" y="1990425"/>
              <a:ext cx="1099851" cy="789024"/>
            </a:xfrm>
            <a:prstGeom prst="rect">
              <a:avLst/>
            </a:prstGeom>
            <a:solidFill>
              <a:srgbClr val="F9FFE0"/>
            </a:solid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Mesurer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Évaluer</a:t>
              </a:r>
              <a:endParaRPr lang="en-US" sz="2400" b="1" kern="1200" baseline="0" dirty="0">
                <a:solidFill>
                  <a:schemeClr val="bg2"/>
                </a:solidFill>
                <a:latin typeface="Calibri" panose="020F0502020204030204" pitchFamily="34" charset="0"/>
              </a:endParaRPr>
            </a:p>
          </p:txBody>
        </p:sp>
      </p:grpSp>
      <p:grpSp>
        <p:nvGrpSpPr>
          <p:cNvPr id="19" name="Group 18">
            <a:extLst>
              <a:ext uri="{FF2B5EF4-FFF2-40B4-BE49-F238E27FC236}">
                <a16:creationId xmlns:a16="http://schemas.microsoft.com/office/drawing/2014/main" id="{DB037521-1E1F-2249-BE99-22B98A8D75A6}"/>
              </a:ext>
            </a:extLst>
          </p:cNvPr>
          <p:cNvGrpSpPr/>
          <p:nvPr/>
        </p:nvGrpSpPr>
        <p:grpSpPr>
          <a:xfrm>
            <a:off x="3316621" y="579226"/>
            <a:ext cx="5783305" cy="5515097"/>
            <a:chOff x="3029462" y="281829"/>
            <a:chExt cx="4016850" cy="4016850"/>
          </a:xfrm>
        </p:grpSpPr>
        <p:sp>
          <p:nvSpPr>
            <p:cNvPr id="26" name="Pie 25">
              <a:extLst>
                <a:ext uri="{FF2B5EF4-FFF2-40B4-BE49-F238E27FC236}">
                  <a16:creationId xmlns:a16="http://schemas.microsoft.com/office/drawing/2014/main" id="{6025E21A-A1ED-0A4E-8716-07078E22823A}"/>
                </a:ext>
              </a:extLst>
            </p:cNvPr>
            <p:cNvSpPr/>
            <p:nvPr/>
          </p:nvSpPr>
          <p:spPr>
            <a:xfrm>
              <a:off x="3029462" y="281829"/>
              <a:ext cx="4016850" cy="4016850"/>
            </a:xfrm>
            <a:prstGeom prst="pie">
              <a:avLst>
                <a:gd name="adj1" fmla="val 12600000"/>
                <a:gd name="adj2" fmla="val 162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7" name="Pie 14">
              <a:extLst>
                <a:ext uri="{FF2B5EF4-FFF2-40B4-BE49-F238E27FC236}">
                  <a16:creationId xmlns:a16="http://schemas.microsoft.com/office/drawing/2014/main" id="{8647CC60-F6C4-164D-A0AD-B5263ADAAC61}"/>
                </a:ext>
              </a:extLst>
            </p:cNvPr>
            <p:cNvSpPr txBox="1"/>
            <p:nvPr/>
          </p:nvSpPr>
          <p:spPr>
            <a:xfrm>
              <a:off x="3819371" y="794934"/>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Pérenniser</a:t>
              </a:r>
              <a:endParaRPr lang="en-US" sz="2400" b="1"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Valoriser</a:t>
              </a:r>
              <a:endParaRPr lang="en-US" sz="2400" b="1" kern="1200" baseline="0" dirty="0">
                <a:solidFill>
                  <a:schemeClr val="bg2"/>
                </a:solidFill>
                <a:latin typeface="Calibri" panose="020F0502020204030204" pitchFamily="34" charset="0"/>
              </a:endParaRPr>
            </a:p>
          </p:txBody>
        </p:sp>
      </p:grpSp>
      <p:sp>
        <p:nvSpPr>
          <p:cNvPr id="21" name="Circular Arrow 20">
            <a:extLst>
              <a:ext uri="{FF2B5EF4-FFF2-40B4-BE49-F238E27FC236}">
                <a16:creationId xmlns:a16="http://schemas.microsoft.com/office/drawing/2014/main" id="{4034A498-2CBB-574F-887D-EA204F7CB5CA}"/>
              </a:ext>
            </a:extLst>
          </p:cNvPr>
          <p:cNvSpPr/>
          <p:nvPr/>
        </p:nvSpPr>
        <p:spPr>
          <a:xfrm rot="18281484">
            <a:off x="2869932" y="7737"/>
            <a:ext cx="6690168" cy="6867925"/>
          </a:xfrm>
          <a:prstGeom prst="circularArrow">
            <a:avLst>
              <a:gd name="adj1" fmla="val 6711"/>
              <a:gd name="adj2" fmla="val 579149"/>
              <a:gd name="adj3" fmla="val 18888727"/>
              <a:gd name="adj4" fmla="val 19800000"/>
              <a:gd name="adj5" fmla="val 5932"/>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40" name="Oval 1">
            <a:extLst>
              <a:ext uri="{FF2B5EF4-FFF2-40B4-BE49-F238E27FC236}">
                <a16:creationId xmlns:a16="http://schemas.microsoft.com/office/drawing/2014/main" id="{691009EC-7418-9533-9E1B-D2DB78C1EE76}"/>
              </a:ext>
            </a:extLst>
          </p:cNvPr>
          <p:cNvSpPr/>
          <p:nvPr/>
        </p:nvSpPr>
        <p:spPr>
          <a:xfrm>
            <a:off x="5285195" y="2488867"/>
            <a:ext cx="1955812" cy="1955812"/>
          </a:xfrm>
          <a:prstGeom prst="ellipse">
            <a:avLst/>
          </a:prstGeom>
          <a:solidFill>
            <a:schemeClr val="bg2"/>
          </a:solidFill>
        </p:spPr>
        <p:style>
          <a:lnRef idx="0">
            <a:schemeClr val="dk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r>
              <a:rPr lang="fr-CA" sz="1400" dirty="0">
                <a:solidFill>
                  <a:schemeClr val="tx1"/>
                </a:solidFill>
              </a:rPr>
              <a:t>CYCLE DE L’INNOVATION</a:t>
            </a:r>
          </a:p>
        </p:txBody>
      </p:sp>
      <p:sp>
        <p:nvSpPr>
          <p:cNvPr id="3" name="Rectangle 2"/>
          <p:cNvSpPr/>
          <p:nvPr/>
        </p:nvSpPr>
        <p:spPr>
          <a:xfrm>
            <a:off x="569710" y="2286228"/>
            <a:ext cx="2314214" cy="2862322"/>
          </a:xfrm>
          <a:prstGeom prst="rect">
            <a:avLst/>
          </a:prstGeom>
        </p:spPr>
        <p:txBody>
          <a:bodyPr wrap="square">
            <a:spAutoFit/>
          </a:bodyPr>
          <a:lstStyle/>
          <a:p>
            <a:pPr lvl="0">
              <a:buFont typeface="Arial" panose="020B0604020202020204" pitchFamily="34" charset="0"/>
              <a:buChar char="•"/>
            </a:pPr>
            <a:r>
              <a:rPr lang="fr-CA" dirty="0"/>
              <a:t>Suivre des </a:t>
            </a:r>
            <a:r>
              <a:rPr lang="fr-CA" b="1" dirty="0">
                <a:solidFill>
                  <a:schemeClr val="accent1"/>
                </a:solidFill>
              </a:rPr>
              <a:t>indicateurs </a:t>
            </a:r>
            <a:r>
              <a:rPr lang="fr-CA" dirty="0"/>
              <a:t>identifiés et des cibles choisies </a:t>
            </a:r>
            <a:endParaRPr lang="en-US" dirty="0"/>
          </a:p>
          <a:p>
            <a:pPr lvl="0">
              <a:buFont typeface="Arial" panose="020B0604020202020204" pitchFamily="34" charset="0"/>
              <a:buChar char="•"/>
            </a:pPr>
            <a:r>
              <a:rPr lang="fr-CA" dirty="0"/>
              <a:t>Considérer les </a:t>
            </a:r>
            <a:r>
              <a:rPr lang="fr-CA" b="1" dirty="0">
                <a:solidFill>
                  <a:schemeClr val="accent1"/>
                </a:solidFill>
              </a:rPr>
              <a:t>impacts non-anticipés</a:t>
            </a:r>
            <a:r>
              <a:rPr lang="fr-CA" dirty="0"/>
              <a:t> </a:t>
            </a:r>
          </a:p>
          <a:p>
            <a:pPr lvl="0">
              <a:buFont typeface="Arial" panose="020B0604020202020204" pitchFamily="34" charset="0"/>
              <a:buChar char="•"/>
            </a:pPr>
            <a:r>
              <a:rPr lang="fr-CA" dirty="0"/>
              <a:t>Pour en ressortir le maximum d’</a:t>
            </a:r>
            <a:r>
              <a:rPr lang="fr-CA" b="1" dirty="0">
                <a:solidFill>
                  <a:schemeClr val="accent1"/>
                </a:solidFill>
              </a:rPr>
              <a:t>apprentissages</a:t>
            </a:r>
            <a:r>
              <a:rPr lang="fr-CA" dirty="0"/>
              <a:t> </a:t>
            </a:r>
          </a:p>
        </p:txBody>
      </p:sp>
      <p:sp>
        <p:nvSpPr>
          <p:cNvPr id="4" name="Flèche droite 3"/>
          <p:cNvSpPr/>
          <p:nvPr/>
        </p:nvSpPr>
        <p:spPr>
          <a:xfrm rot="10800000">
            <a:off x="2542496" y="2410663"/>
            <a:ext cx="396483" cy="258510"/>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42" name="Picture 37" descr="Text&#10;&#10;Description automatically generated">
            <a:extLst>
              <a:ext uri="{FF2B5EF4-FFF2-40B4-BE49-F238E27FC236}">
                <a16:creationId xmlns:a16="http://schemas.microsoft.com/office/drawing/2014/main" id="{223354D7-B577-3749-BCC3-0557A2278B5B}"/>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Lst>
          </a:blip>
          <a:stretch>
            <a:fillRect/>
          </a:stretch>
        </p:blipFill>
        <p:spPr>
          <a:xfrm>
            <a:off x="8480611" y="5832182"/>
            <a:ext cx="4992422" cy="1174688"/>
          </a:xfrm>
          <a:prstGeom prst="rect">
            <a:avLst/>
          </a:prstGeom>
        </p:spPr>
      </p:pic>
      <p:sp>
        <p:nvSpPr>
          <p:cNvPr id="44" name="Title 1">
            <a:extLst>
              <a:ext uri="{FF2B5EF4-FFF2-40B4-BE49-F238E27FC236}">
                <a16:creationId xmlns:a16="http://schemas.microsoft.com/office/drawing/2014/main" id="{BBC6DE32-501A-EE4C-9753-B445044384C1}"/>
              </a:ext>
            </a:extLst>
          </p:cNvPr>
          <p:cNvSpPr txBox="1">
            <a:spLocks/>
          </p:cNvSpPr>
          <p:nvPr/>
        </p:nvSpPr>
        <p:spPr>
          <a:xfrm>
            <a:off x="9263448" y="713941"/>
            <a:ext cx="3003527" cy="1447800"/>
          </a:xfrm>
          <a:prstGeom prst="rect">
            <a:avLst/>
          </a:prstGeom>
        </p:spPr>
        <p:txBody>
          <a:bodyPr vert="horz" lIns="91440" tIns="45720" rIns="91440" bIns="45720" rtlCol="0" anchor="b">
            <a:normAutofit/>
          </a:bodyPr>
          <a:lstStyle>
            <a:lvl1pPr algn="l" defTabSz="457200" rtl="0" eaLnBrk="1" latinLnBrk="0" hangingPunct="1">
              <a:spcBef>
                <a:spcPct val="0"/>
              </a:spcBef>
              <a:buNone/>
              <a:defRPr sz="24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90000"/>
              </a:lnSpc>
            </a:pPr>
            <a:r>
              <a:rPr lang="fr-CA" sz="3600" dirty="0"/>
              <a:t>3. </a:t>
            </a:r>
            <a:r>
              <a:rPr lang="fr-CA" sz="3600" b="1" dirty="0">
                <a:solidFill>
                  <a:schemeClr val="accent1"/>
                </a:solidFill>
                <a:effectLst>
                  <a:outerShdw blurRad="38100" dist="38100" dir="2700000" algn="tl">
                    <a:srgbClr val="000000">
                      <a:alpha val="43137"/>
                    </a:srgbClr>
                  </a:outerShdw>
                </a:effectLst>
              </a:rPr>
              <a:t>Comment</a:t>
            </a:r>
            <a:br>
              <a:rPr lang="fr-CA" sz="3600" b="1" dirty="0">
                <a:solidFill>
                  <a:schemeClr val="accent1"/>
                </a:solidFill>
                <a:effectLst>
                  <a:outerShdw blurRad="38100" dist="38100" dir="2700000" algn="tl">
                    <a:srgbClr val="000000">
                      <a:alpha val="43137"/>
                    </a:srgbClr>
                  </a:outerShdw>
                </a:effectLst>
              </a:rPr>
            </a:br>
            <a:r>
              <a:rPr lang="fr-CA" sz="3600" dirty="0"/>
              <a:t>innover?</a:t>
            </a:r>
          </a:p>
        </p:txBody>
      </p:sp>
    </p:spTree>
    <p:extLst>
      <p:ext uri="{BB962C8B-B14F-4D97-AF65-F5344CB8AC3E}">
        <p14:creationId xmlns:p14="http://schemas.microsoft.com/office/powerpoint/2010/main" val="37269425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D56AB761-C7B0-1243-83D9-61165D8AAE69}"/>
              </a:ext>
            </a:extLst>
          </p:cNvPr>
          <p:cNvGrpSpPr/>
          <p:nvPr/>
        </p:nvGrpSpPr>
        <p:grpSpPr>
          <a:xfrm>
            <a:off x="3454319" y="579226"/>
            <a:ext cx="5783305" cy="5515097"/>
            <a:chOff x="3125101" y="281829"/>
            <a:chExt cx="4016850" cy="4016850"/>
          </a:xfrm>
        </p:grpSpPr>
        <p:sp>
          <p:nvSpPr>
            <p:cNvPr id="36" name="Pie 35">
              <a:extLst>
                <a:ext uri="{FF2B5EF4-FFF2-40B4-BE49-F238E27FC236}">
                  <a16:creationId xmlns:a16="http://schemas.microsoft.com/office/drawing/2014/main" id="{4D434268-6BCA-1947-86BC-14A522A1C2AD}"/>
                </a:ext>
              </a:extLst>
            </p:cNvPr>
            <p:cNvSpPr/>
            <p:nvPr/>
          </p:nvSpPr>
          <p:spPr>
            <a:xfrm>
              <a:off x="3125101" y="281829"/>
              <a:ext cx="4016850" cy="4016850"/>
            </a:xfrm>
            <a:prstGeom prst="pie">
              <a:avLst>
                <a:gd name="adj1" fmla="val 16200000"/>
                <a:gd name="adj2" fmla="val 19800000"/>
              </a:avLst>
            </a:prstGeom>
            <a:solidFill>
              <a:schemeClr val="accent1"/>
            </a:solidFill>
            <a:ln/>
          </p:spPr>
          <p:style>
            <a:lnRef idx="0">
              <a:schemeClr val="accent1"/>
            </a:lnRef>
            <a:fillRef idx="3">
              <a:schemeClr val="accent1"/>
            </a:fillRef>
            <a:effectRef idx="3">
              <a:schemeClr val="accent1"/>
            </a:effectRef>
            <a:fontRef idx="minor">
              <a:schemeClr val="lt1"/>
            </a:fontRef>
          </p:style>
        </p:sp>
        <p:sp>
          <p:nvSpPr>
            <p:cNvPr id="37" name="Pie 4">
              <a:extLst>
                <a:ext uri="{FF2B5EF4-FFF2-40B4-BE49-F238E27FC236}">
                  <a16:creationId xmlns:a16="http://schemas.microsoft.com/office/drawing/2014/main" id="{9C69D9E9-1556-B44B-894E-6863E4559B34}"/>
                </a:ext>
              </a:extLst>
            </p:cNvPr>
            <p:cNvSpPr txBox="1"/>
            <p:nvPr/>
          </p:nvSpPr>
          <p:spPr>
            <a:xfrm>
              <a:off x="5229166" y="747266"/>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a:solidFill>
                    <a:schemeClr val="bg2"/>
                  </a:solidFill>
                  <a:latin typeface="Calibri" panose="020F0502020204030204" pitchFamily="34" charset="0"/>
                </a:rPr>
                <a:t>Identifier</a:t>
              </a: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dirty="0" err="1">
                  <a:solidFill>
                    <a:schemeClr val="bg2"/>
                  </a:solidFill>
                  <a:latin typeface="Calibri" panose="020F0502020204030204" pitchFamily="34" charset="0"/>
                </a:rPr>
                <a:t>besoin</a:t>
              </a:r>
              <a:r>
                <a:rPr lang="en-US" sz="1600" b="1" dirty="0">
                  <a:solidFill>
                    <a:schemeClr val="bg2"/>
                  </a:solidFill>
                  <a:latin typeface="Calibri" panose="020F0502020204030204" pitchFamily="34" charset="0"/>
                </a:rPr>
                <a:t>/solution)</a:t>
              </a:r>
              <a:endParaRPr lang="fr-CA" sz="1600" b="1" kern="1200" baseline="0" dirty="0">
                <a:solidFill>
                  <a:schemeClr val="bg2"/>
                </a:solidFill>
                <a:latin typeface="Calibri" panose="020F0502020204030204" pitchFamily="34" charset="0"/>
              </a:endParaRPr>
            </a:p>
          </p:txBody>
        </p:sp>
      </p:grpSp>
      <p:grpSp>
        <p:nvGrpSpPr>
          <p:cNvPr id="13" name="Group 12">
            <a:extLst>
              <a:ext uri="{FF2B5EF4-FFF2-40B4-BE49-F238E27FC236}">
                <a16:creationId xmlns:a16="http://schemas.microsoft.com/office/drawing/2014/main" id="{EA652F16-3F54-1842-BA8B-70786B0DA21B}"/>
              </a:ext>
            </a:extLst>
          </p:cNvPr>
          <p:cNvGrpSpPr/>
          <p:nvPr/>
        </p:nvGrpSpPr>
        <p:grpSpPr>
          <a:xfrm>
            <a:off x="3523168" y="692811"/>
            <a:ext cx="5783305" cy="5515097"/>
            <a:chOff x="3172921" y="364557"/>
            <a:chExt cx="4016850" cy="4016850"/>
          </a:xfrm>
          <a:solidFill>
            <a:schemeClr val="accent1"/>
          </a:solidFill>
        </p:grpSpPr>
        <p:sp>
          <p:nvSpPr>
            <p:cNvPr id="34" name="Pie 33">
              <a:extLst>
                <a:ext uri="{FF2B5EF4-FFF2-40B4-BE49-F238E27FC236}">
                  <a16:creationId xmlns:a16="http://schemas.microsoft.com/office/drawing/2014/main" id="{607C36CC-7D3D-404E-85AD-D0FCA6E589E8}"/>
                </a:ext>
              </a:extLst>
            </p:cNvPr>
            <p:cNvSpPr/>
            <p:nvPr/>
          </p:nvSpPr>
          <p:spPr>
            <a:xfrm>
              <a:off x="3172921" y="364557"/>
              <a:ext cx="4016850" cy="4016850"/>
            </a:xfrm>
            <a:prstGeom prst="pie">
              <a:avLst>
                <a:gd name="adj1" fmla="val 19800000"/>
                <a:gd name="adj2" fmla="val 1800000"/>
              </a:avLst>
            </a:prstGeom>
            <a:grpFill/>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5" name="Pie 6">
              <a:extLst>
                <a:ext uri="{FF2B5EF4-FFF2-40B4-BE49-F238E27FC236}">
                  <a16:creationId xmlns:a16="http://schemas.microsoft.com/office/drawing/2014/main" id="{DF12B90E-AA73-0A49-9AE5-DBB2B6885AA0}"/>
                </a:ext>
              </a:extLst>
            </p:cNvPr>
            <p:cNvSpPr txBox="1"/>
            <p:nvPr/>
          </p:nvSpPr>
          <p:spPr>
            <a:xfrm>
              <a:off x="5898641" y="1990425"/>
              <a:ext cx="1099851" cy="789024"/>
            </a:xfrm>
            <a:prstGeom prst="rect">
              <a:avLst/>
            </a:prstGeom>
            <a:solidFill>
              <a:srgbClr val="B5DE37"/>
            </a:solid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Valider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1600" b="1" dirty="0">
                  <a:solidFill>
                    <a:schemeClr val="bg2"/>
                  </a:solidFill>
                  <a:latin typeface="Calibri" panose="020F0502020204030204" pitchFamily="34" charset="0"/>
                </a:rPr>
                <a:t>(</a:t>
              </a:r>
              <a:r>
                <a:rPr lang="en-US" sz="1600" b="1" kern="1200" baseline="0" dirty="0">
                  <a:solidFill>
                    <a:schemeClr val="bg2"/>
                  </a:solidFill>
                  <a:latin typeface="Calibri" panose="020F0502020204030204" pitchFamily="34" charset="0"/>
                </a:rPr>
                <a:t>pertinence)</a:t>
              </a:r>
            </a:p>
          </p:txBody>
        </p:sp>
      </p:grpSp>
      <p:grpSp>
        <p:nvGrpSpPr>
          <p:cNvPr id="15" name="Group 14">
            <a:extLst>
              <a:ext uri="{FF2B5EF4-FFF2-40B4-BE49-F238E27FC236}">
                <a16:creationId xmlns:a16="http://schemas.microsoft.com/office/drawing/2014/main" id="{66BE4AD6-52F7-3A4E-92E6-A2A4A632DD01}"/>
              </a:ext>
            </a:extLst>
          </p:cNvPr>
          <p:cNvGrpSpPr/>
          <p:nvPr/>
        </p:nvGrpSpPr>
        <p:grpSpPr>
          <a:xfrm>
            <a:off x="3454319" y="806396"/>
            <a:ext cx="5783305" cy="5515097"/>
            <a:chOff x="3125101" y="447285"/>
            <a:chExt cx="4016850" cy="4016850"/>
          </a:xfrm>
        </p:grpSpPr>
        <p:sp>
          <p:nvSpPr>
            <p:cNvPr id="32" name="Pie 31">
              <a:extLst>
                <a:ext uri="{FF2B5EF4-FFF2-40B4-BE49-F238E27FC236}">
                  <a16:creationId xmlns:a16="http://schemas.microsoft.com/office/drawing/2014/main" id="{FD7D4716-235C-8647-9621-8F8230F180B9}"/>
                </a:ext>
              </a:extLst>
            </p:cNvPr>
            <p:cNvSpPr/>
            <p:nvPr/>
          </p:nvSpPr>
          <p:spPr>
            <a:xfrm>
              <a:off x="3125101" y="447285"/>
              <a:ext cx="4016850" cy="4016850"/>
            </a:xfrm>
            <a:prstGeom prst="pie">
              <a:avLst>
                <a:gd name="adj1" fmla="val 1800000"/>
                <a:gd name="adj2" fmla="val 5400000"/>
              </a:avLst>
            </a:prstGeom>
            <a:ln/>
          </p:spPr>
          <p:style>
            <a:lnRef idx="0">
              <a:schemeClr val="accent1"/>
            </a:lnRef>
            <a:fillRef idx="3">
              <a:schemeClr val="accent1"/>
            </a:fillRef>
            <a:effectRef idx="3">
              <a:schemeClr val="accent1"/>
            </a:effectRef>
            <a:fontRef idx="minor">
              <a:schemeClr val="lt1"/>
            </a:fontRef>
          </p:style>
        </p:sp>
        <p:sp>
          <p:nvSpPr>
            <p:cNvPr id="33" name="Pie 8">
              <a:extLst>
                <a:ext uri="{FF2B5EF4-FFF2-40B4-BE49-F238E27FC236}">
                  <a16:creationId xmlns:a16="http://schemas.microsoft.com/office/drawing/2014/main" id="{470E284B-4DC3-A248-A703-4A4339073526}"/>
                </a:ext>
              </a:extLst>
            </p:cNvPr>
            <p:cNvSpPr txBox="1"/>
            <p:nvPr/>
          </p:nvSpPr>
          <p:spPr>
            <a:xfrm>
              <a:off x="5229166" y="3191825"/>
              <a:ext cx="1052032"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Développer</a:t>
              </a:r>
              <a:r>
                <a:rPr lang="en-US" sz="2400" b="1" kern="1200" baseline="0" dirty="0">
                  <a:solidFill>
                    <a:schemeClr val="bg2"/>
                  </a:solidFill>
                  <a:latin typeface="Calibri" panose="020F0502020204030204" pitchFamily="34" charset="0"/>
                </a:rPr>
                <a:t> </a:t>
              </a:r>
              <a:br>
                <a:rPr lang="en-US" sz="2400" b="1" kern="1200" baseline="0" dirty="0">
                  <a:solidFill>
                    <a:schemeClr val="bg2"/>
                  </a:solidFill>
                  <a:latin typeface="Calibri" panose="020F0502020204030204" pitchFamily="34" charset="0"/>
                </a:rPr>
              </a:br>
              <a:r>
                <a:rPr lang="en-US" sz="2400" b="1" dirty="0" err="1">
                  <a:solidFill>
                    <a:schemeClr val="bg2"/>
                  </a:solidFill>
                  <a:latin typeface="Calibri" panose="020F0502020204030204" pitchFamily="34" charset="0"/>
                </a:rPr>
                <a:t>P</a:t>
              </a:r>
              <a:r>
                <a:rPr lang="en-US" sz="2400" b="1" kern="1200" baseline="0" dirty="0" err="1">
                  <a:solidFill>
                    <a:schemeClr val="bg2"/>
                  </a:solidFill>
                  <a:latin typeface="Calibri" panose="020F0502020204030204" pitchFamily="34" charset="0"/>
                </a:rPr>
                <a:t>lanifier</a:t>
              </a:r>
              <a:endParaRPr lang="en-US" sz="2400" b="1" kern="1200" baseline="0" dirty="0">
                <a:solidFill>
                  <a:schemeClr val="bg2"/>
                </a:solidFill>
                <a:latin typeface="Calibri" panose="020F0502020204030204" pitchFamily="34" charset="0"/>
              </a:endParaRPr>
            </a:p>
          </p:txBody>
        </p:sp>
      </p:grpSp>
      <p:grpSp>
        <p:nvGrpSpPr>
          <p:cNvPr id="17" name="Group 16">
            <a:extLst>
              <a:ext uri="{FF2B5EF4-FFF2-40B4-BE49-F238E27FC236}">
                <a16:creationId xmlns:a16="http://schemas.microsoft.com/office/drawing/2014/main" id="{B77E73F0-CB8C-6A48-8F04-010BDCC4D849}"/>
              </a:ext>
            </a:extLst>
          </p:cNvPr>
          <p:cNvGrpSpPr/>
          <p:nvPr/>
        </p:nvGrpSpPr>
        <p:grpSpPr>
          <a:xfrm>
            <a:off x="3316621" y="806396"/>
            <a:ext cx="5783305" cy="5515097"/>
            <a:chOff x="3029462" y="447285"/>
            <a:chExt cx="4016850" cy="4016850"/>
          </a:xfrm>
        </p:grpSpPr>
        <p:sp>
          <p:nvSpPr>
            <p:cNvPr id="30" name="Pie 29">
              <a:extLst>
                <a:ext uri="{FF2B5EF4-FFF2-40B4-BE49-F238E27FC236}">
                  <a16:creationId xmlns:a16="http://schemas.microsoft.com/office/drawing/2014/main" id="{49B24545-F78C-F34D-BBAF-5ACD93EBB380}"/>
                </a:ext>
              </a:extLst>
            </p:cNvPr>
            <p:cNvSpPr/>
            <p:nvPr/>
          </p:nvSpPr>
          <p:spPr>
            <a:xfrm>
              <a:off x="3029462" y="447285"/>
              <a:ext cx="4016850" cy="4016850"/>
            </a:xfrm>
            <a:prstGeom prst="pie">
              <a:avLst>
                <a:gd name="adj1" fmla="val 5400000"/>
                <a:gd name="adj2" fmla="val 9000000"/>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31" name="Pie 10">
              <a:extLst>
                <a:ext uri="{FF2B5EF4-FFF2-40B4-BE49-F238E27FC236}">
                  <a16:creationId xmlns:a16="http://schemas.microsoft.com/office/drawing/2014/main" id="{54DF2293-9F87-0345-B6BE-261053C112D8}"/>
                </a:ext>
              </a:extLst>
            </p:cNvPr>
            <p:cNvSpPr txBox="1"/>
            <p:nvPr/>
          </p:nvSpPr>
          <p:spPr>
            <a:xfrm>
              <a:off x="3714322" y="3203370"/>
              <a:ext cx="1262130" cy="812934"/>
            </a:xfrm>
            <a:prstGeom prst="rect">
              <a:avLst/>
            </a:prstGeom>
            <a:no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Expérimenter</a:t>
              </a:r>
              <a:r>
                <a:rPr lang="en-US" sz="2400" b="1" kern="1200" baseline="0" dirty="0">
                  <a:solidFill>
                    <a:schemeClr val="bg2"/>
                  </a:solidFill>
                  <a:latin typeface="Calibri" panose="020F0502020204030204" pitchFamily="34" charset="0"/>
                </a:rPr>
                <a:t/>
              </a:r>
              <a:br>
                <a:rPr lang="en-US" sz="2400" b="1" kern="1200" baseline="0" dirty="0">
                  <a:solidFill>
                    <a:schemeClr val="bg2"/>
                  </a:solidFill>
                  <a:latin typeface="Calibri" panose="020F0502020204030204" pitchFamily="34" charset="0"/>
                </a:rPr>
              </a:br>
              <a:r>
                <a:rPr lang="en-US" sz="2400" b="1" dirty="0">
                  <a:solidFill>
                    <a:schemeClr val="bg2"/>
                  </a:solidFill>
                  <a:latin typeface="Calibri" panose="020F0502020204030204" pitchFamily="34" charset="0"/>
                </a:rPr>
                <a:t>I</a:t>
              </a:r>
              <a:r>
                <a:rPr lang="en-US" sz="2400" b="1" kern="1200" baseline="0" dirty="0">
                  <a:solidFill>
                    <a:schemeClr val="bg2"/>
                  </a:solidFill>
                  <a:latin typeface="Calibri" panose="020F0502020204030204" pitchFamily="34" charset="0"/>
                </a:rPr>
                <a:t>mplanter</a:t>
              </a:r>
            </a:p>
          </p:txBody>
        </p:sp>
      </p:grpSp>
      <p:grpSp>
        <p:nvGrpSpPr>
          <p:cNvPr id="18" name="Group 17">
            <a:extLst>
              <a:ext uri="{FF2B5EF4-FFF2-40B4-BE49-F238E27FC236}">
                <a16:creationId xmlns:a16="http://schemas.microsoft.com/office/drawing/2014/main" id="{6A20C0C7-2E1C-DD4C-9CDD-6D9602DF43CE}"/>
              </a:ext>
            </a:extLst>
          </p:cNvPr>
          <p:cNvGrpSpPr/>
          <p:nvPr/>
        </p:nvGrpSpPr>
        <p:grpSpPr>
          <a:xfrm>
            <a:off x="3247772" y="692811"/>
            <a:ext cx="5783305" cy="5515097"/>
            <a:chOff x="2981642" y="364557"/>
            <a:chExt cx="4016850" cy="4016850"/>
          </a:xfrm>
          <a:solidFill>
            <a:schemeClr val="accent1"/>
          </a:solidFill>
        </p:grpSpPr>
        <p:sp>
          <p:nvSpPr>
            <p:cNvPr id="28" name="Pie 27">
              <a:extLst>
                <a:ext uri="{FF2B5EF4-FFF2-40B4-BE49-F238E27FC236}">
                  <a16:creationId xmlns:a16="http://schemas.microsoft.com/office/drawing/2014/main" id="{9868BAB0-6C0F-FD43-B77C-7F7C22E5DAB4}"/>
                </a:ext>
              </a:extLst>
            </p:cNvPr>
            <p:cNvSpPr/>
            <p:nvPr/>
          </p:nvSpPr>
          <p:spPr>
            <a:xfrm>
              <a:off x="2981642" y="364557"/>
              <a:ext cx="4016850" cy="4016850"/>
            </a:xfrm>
            <a:prstGeom prst="pie">
              <a:avLst>
                <a:gd name="adj1" fmla="val 9000000"/>
                <a:gd name="adj2" fmla="val 12600000"/>
              </a:avLst>
            </a:prstGeom>
            <a:grpFill/>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9" name="Pie 12">
              <a:extLst>
                <a:ext uri="{FF2B5EF4-FFF2-40B4-BE49-F238E27FC236}">
                  <a16:creationId xmlns:a16="http://schemas.microsoft.com/office/drawing/2014/main" id="{377D8721-04E7-7041-8909-BA60DF29A226}"/>
                </a:ext>
              </a:extLst>
            </p:cNvPr>
            <p:cNvSpPr txBox="1"/>
            <p:nvPr/>
          </p:nvSpPr>
          <p:spPr>
            <a:xfrm>
              <a:off x="3172921" y="1990425"/>
              <a:ext cx="1099851" cy="789024"/>
            </a:xfrm>
            <a:prstGeom prst="rect">
              <a:avLst/>
            </a:prstGeom>
            <a:solidFill>
              <a:srgbClr val="B5DE37"/>
            </a:solid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Mesurer</a:t>
              </a:r>
              <a:endParaRPr lang="en-US" sz="2400" b="1" kern="1200" baseline="0"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Évaluer</a:t>
              </a:r>
              <a:endParaRPr lang="en-US" sz="2400" b="1" kern="1200" baseline="0" dirty="0">
                <a:solidFill>
                  <a:schemeClr val="bg2"/>
                </a:solidFill>
                <a:latin typeface="Calibri" panose="020F0502020204030204" pitchFamily="34" charset="0"/>
              </a:endParaRPr>
            </a:p>
          </p:txBody>
        </p:sp>
      </p:grpSp>
      <p:grpSp>
        <p:nvGrpSpPr>
          <p:cNvPr id="19" name="Group 18">
            <a:extLst>
              <a:ext uri="{FF2B5EF4-FFF2-40B4-BE49-F238E27FC236}">
                <a16:creationId xmlns:a16="http://schemas.microsoft.com/office/drawing/2014/main" id="{DB037521-1E1F-2249-BE99-22B98A8D75A6}"/>
              </a:ext>
            </a:extLst>
          </p:cNvPr>
          <p:cNvGrpSpPr/>
          <p:nvPr/>
        </p:nvGrpSpPr>
        <p:grpSpPr>
          <a:xfrm>
            <a:off x="3316621" y="579226"/>
            <a:ext cx="5783305" cy="5515097"/>
            <a:chOff x="3029462" y="281829"/>
            <a:chExt cx="4016850" cy="4016850"/>
          </a:xfrm>
          <a:solidFill>
            <a:schemeClr val="accent1">
              <a:lumMod val="20000"/>
              <a:lumOff val="80000"/>
            </a:schemeClr>
          </a:solidFill>
        </p:grpSpPr>
        <p:sp>
          <p:nvSpPr>
            <p:cNvPr id="26" name="Pie 25">
              <a:extLst>
                <a:ext uri="{FF2B5EF4-FFF2-40B4-BE49-F238E27FC236}">
                  <a16:creationId xmlns:a16="http://schemas.microsoft.com/office/drawing/2014/main" id="{6025E21A-A1ED-0A4E-8716-07078E22823A}"/>
                </a:ext>
              </a:extLst>
            </p:cNvPr>
            <p:cNvSpPr/>
            <p:nvPr/>
          </p:nvSpPr>
          <p:spPr>
            <a:xfrm>
              <a:off x="3029462" y="281829"/>
              <a:ext cx="4016850" cy="4016850"/>
            </a:xfrm>
            <a:prstGeom prst="pie">
              <a:avLst>
                <a:gd name="adj1" fmla="val 12600000"/>
                <a:gd name="adj2" fmla="val 16200000"/>
              </a:avLst>
            </a:prstGeom>
            <a:grpFill/>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27" name="Pie 14">
              <a:extLst>
                <a:ext uri="{FF2B5EF4-FFF2-40B4-BE49-F238E27FC236}">
                  <a16:creationId xmlns:a16="http://schemas.microsoft.com/office/drawing/2014/main" id="{8647CC60-F6C4-164D-A0AD-B5263ADAAC61}"/>
                </a:ext>
              </a:extLst>
            </p:cNvPr>
            <p:cNvSpPr txBox="1"/>
            <p:nvPr/>
          </p:nvSpPr>
          <p:spPr>
            <a:xfrm>
              <a:off x="3878600" y="777029"/>
              <a:ext cx="1052032" cy="812934"/>
            </a:xfrm>
            <a:prstGeom prst="rect">
              <a:avLst/>
            </a:prstGeom>
            <a:solidFill>
              <a:srgbClr val="F9FFE0"/>
            </a:solidFill>
            <a:ln>
              <a:noFill/>
            </a:ln>
          </p:spPr>
          <p:style>
            <a:lnRef idx="0">
              <a:scrgbClr r="0" g="0" b="0"/>
            </a:lnRef>
            <a:fillRef idx="0">
              <a:scrgbClr r="0" g="0" b="0"/>
            </a:fillRef>
            <a:effectRef idx="0">
              <a:scrgbClr r="0" g="0" b="0"/>
            </a:effectRef>
            <a:fontRef idx="minor">
              <a:schemeClr val="accent1"/>
            </a:fontRef>
          </p:style>
          <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Pérenniser</a:t>
              </a:r>
              <a:endParaRPr lang="en-US" sz="2400" b="1" dirty="0">
                <a:solidFill>
                  <a:schemeClr val="bg2"/>
                </a:solidFill>
                <a:latin typeface="Calibri" panose="020F0502020204030204" pitchFamily="34" charset="0"/>
              </a:endParaRPr>
            </a:p>
            <a:p>
              <a:pPr marL="0" lvl="0" indent="0" algn="ctr" defTabSz="488950">
                <a:lnSpc>
                  <a:spcPct val="90000"/>
                </a:lnSpc>
                <a:spcBef>
                  <a:spcPct val="0"/>
                </a:spcBef>
                <a:spcAft>
                  <a:spcPct val="35000"/>
                </a:spcAft>
                <a:buNone/>
              </a:pPr>
              <a:r>
                <a:rPr lang="en-US" sz="2400" b="1" kern="1200" baseline="0" dirty="0" err="1">
                  <a:solidFill>
                    <a:schemeClr val="bg2"/>
                  </a:solidFill>
                  <a:latin typeface="Calibri" panose="020F0502020204030204" pitchFamily="34" charset="0"/>
                </a:rPr>
                <a:t>Valoriser</a:t>
              </a:r>
              <a:endParaRPr lang="en-US" sz="2400" b="1" kern="1200" baseline="0" dirty="0">
                <a:solidFill>
                  <a:schemeClr val="bg2"/>
                </a:solidFill>
                <a:latin typeface="Calibri" panose="020F0502020204030204" pitchFamily="34" charset="0"/>
              </a:endParaRPr>
            </a:p>
          </p:txBody>
        </p:sp>
      </p:grpSp>
      <p:sp>
        <p:nvSpPr>
          <p:cNvPr id="21" name="Circular Arrow 20">
            <a:extLst>
              <a:ext uri="{FF2B5EF4-FFF2-40B4-BE49-F238E27FC236}">
                <a16:creationId xmlns:a16="http://schemas.microsoft.com/office/drawing/2014/main" id="{4034A498-2CBB-574F-887D-EA204F7CB5CA}"/>
              </a:ext>
            </a:extLst>
          </p:cNvPr>
          <p:cNvSpPr/>
          <p:nvPr/>
        </p:nvSpPr>
        <p:spPr>
          <a:xfrm rot="18281484">
            <a:off x="2869932" y="7737"/>
            <a:ext cx="6690168" cy="6867925"/>
          </a:xfrm>
          <a:prstGeom prst="circularArrow">
            <a:avLst>
              <a:gd name="adj1" fmla="val 6711"/>
              <a:gd name="adj2" fmla="val 579149"/>
              <a:gd name="adj3" fmla="val 18888727"/>
              <a:gd name="adj4" fmla="val 19800000"/>
              <a:gd name="adj5" fmla="val 5932"/>
            </a:avLst>
          </a:prstGeom>
          <a:ln/>
        </p:spPr>
        <p:style>
          <a:lnRef idx="0">
            <a:schemeClr val="accent1"/>
          </a:lnRef>
          <a:fillRef idx="3">
            <a:schemeClr val="accent1"/>
          </a:fillRef>
          <a:effectRef idx="3">
            <a:schemeClr val="accent1"/>
          </a:effectRef>
          <a:fontRef idx="minor">
            <a:schemeClr val="lt1"/>
          </a:fontRef>
        </p:style>
        <p:txBody>
          <a:bodyPr/>
          <a:lstStyle/>
          <a:p>
            <a:endParaRPr lang="fr-CA"/>
          </a:p>
        </p:txBody>
      </p:sp>
      <p:sp>
        <p:nvSpPr>
          <p:cNvPr id="40" name="Oval 1">
            <a:extLst>
              <a:ext uri="{FF2B5EF4-FFF2-40B4-BE49-F238E27FC236}">
                <a16:creationId xmlns:a16="http://schemas.microsoft.com/office/drawing/2014/main" id="{691009EC-7418-9533-9E1B-D2DB78C1EE76}"/>
              </a:ext>
            </a:extLst>
          </p:cNvPr>
          <p:cNvSpPr/>
          <p:nvPr/>
        </p:nvSpPr>
        <p:spPr>
          <a:xfrm>
            <a:off x="5285195" y="2488867"/>
            <a:ext cx="1955812" cy="1955812"/>
          </a:xfrm>
          <a:prstGeom prst="ellipse">
            <a:avLst/>
          </a:prstGeom>
          <a:solidFill>
            <a:schemeClr val="bg2"/>
          </a:solidFill>
        </p:spPr>
        <p:style>
          <a:lnRef idx="0">
            <a:schemeClr val="dk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lIns="0" tIns="0" rIns="0" bIns="0" anchor="ctr"/>
          <a:lstStyle/>
          <a:p>
            <a:pPr algn="ctr"/>
            <a:r>
              <a:rPr lang="fr-CA" sz="1400" dirty="0">
                <a:solidFill>
                  <a:schemeClr val="tx1"/>
                </a:solidFill>
              </a:rPr>
              <a:t>CYCLE DE L’INNOVATION</a:t>
            </a:r>
          </a:p>
        </p:txBody>
      </p:sp>
      <p:sp>
        <p:nvSpPr>
          <p:cNvPr id="3" name="Rectangle 2"/>
          <p:cNvSpPr/>
          <p:nvPr/>
        </p:nvSpPr>
        <p:spPr>
          <a:xfrm>
            <a:off x="718649" y="1481614"/>
            <a:ext cx="2314214" cy="3139321"/>
          </a:xfrm>
          <a:prstGeom prst="rect">
            <a:avLst/>
          </a:prstGeom>
        </p:spPr>
        <p:txBody>
          <a:bodyPr wrap="square">
            <a:spAutoFit/>
          </a:bodyPr>
          <a:lstStyle/>
          <a:p>
            <a:pPr lvl="0">
              <a:buFont typeface="Arial" panose="020B0604020202020204" pitchFamily="34" charset="0"/>
              <a:buChar char="•"/>
            </a:pPr>
            <a:r>
              <a:rPr lang="fr-CA" dirty="0"/>
              <a:t>Faire </a:t>
            </a:r>
            <a:r>
              <a:rPr lang="fr-CA" b="1" dirty="0">
                <a:solidFill>
                  <a:schemeClr val="accent1"/>
                </a:solidFill>
              </a:rPr>
              <a:t>rayonner</a:t>
            </a:r>
            <a:r>
              <a:rPr lang="fr-CA" dirty="0"/>
              <a:t> par des moyens variés</a:t>
            </a:r>
            <a:endParaRPr lang="en-US" dirty="0"/>
          </a:p>
          <a:p>
            <a:pPr lvl="0">
              <a:buFont typeface="Arial" panose="020B0604020202020204" pitchFamily="34" charset="0"/>
              <a:buChar char="•"/>
            </a:pPr>
            <a:r>
              <a:rPr lang="fr-CA" dirty="0"/>
              <a:t>Rédiger des </a:t>
            </a:r>
            <a:r>
              <a:rPr lang="fr-CA" b="1" dirty="0">
                <a:solidFill>
                  <a:schemeClr val="accent1"/>
                </a:solidFill>
              </a:rPr>
              <a:t>documents</a:t>
            </a:r>
            <a:r>
              <a:rPr lang="fr-CA" dirty="0"/>
              <a:t> qui décrivent l’innovation </a:t>
            </a:r>
          </a:p>
          <a:p>
            <a:pPr lvl="0">
              <a:buFont typeface="Arial" panose="020B0604020202020204" pitchFamily="34" charset="0"/>
              <a:buChar char="•"/>
            </a:pPr>
            <a:r>
              <a:rPr lang="fr-CA" dirty="0"/>
              <a:t>Faire des activités de </a:t>
            </a:r>
            <a:r>
              <a:rPr lang="fr-CA" b="1" dirty="0">
                <a:solidFill>
                  <a:schemeClr val="accent1"/>
                </a:solidFill>
              </a:rPr>
              <a:t>transfert de connaissances</a:t>
            </a:r>
            <a:r>
              <a:rPr lang="fr-CA" dirty="0"/>
              <a:t> et communications variées  </a:t>
            </a:r>
          </a:p>
        </p:txBody>
      </p:sp>
      <p:pic>
        <p:nvPicPr>
          <p:cNvPr id="42" name="Picture 37" descr="Text&#10;&#10;Description automatically generated">
            <a:extLst>
              <a:ext uri="{FF2B5EF4-FFF2-40B4-BE49-F238E27FC236}">
                <a16:creationId xmlns:a16="http://schemas.microsoft.com/office/drawing/2014/main" id="{223354D7-B577-3749-BCC3-0557A2278B5B}"/>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Lst>
          </a:blip>
          <a:stretch>
            <a:fillRect/>
          </a:stretch>
        </p:blipFill>
        <p:spPr>
          <a:xfrm>
            <a:off x="8480611" y="5832182"/>
            <a:ext cx="4992422" cy="1174688"/>
          </a:xfrm>
          <a:prstGeom prst="rect">
            <a:avLst/>
          </a:prstGeom>
        </p:spPr>
      </p:pic>
      <p:sp>
        <p:nvSpPr>
          <p:cNvPr id="38" name="Virage 37"/>
          <p:cNvSpPr/>
          <p:nvPr/>
        </p:nvSpPr>
        <p:spPr>
          <a:xfrm rot="19258864" flipH="1">
            <a:off x="2709054" y="829527"/>
            <a:ext cx="1049169" cy="716980"/>
          </a:xfrm>
          <a:prstGeom prst="bentArrow">
            <a:avLst/>
          </a:prstGeom>
          <a:solidFill>
            <a:schemeClr val="accent1">
              <a:lumMod val="20000"/>
              <a:lumOff val="80000"/>
            </a:schemeClr>
          </a:solidFill>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solidFill>
                <a:schemeClr val="tx1"/>
              </a:solidFill>
            </a:endParaRPr>
          </a:p>
        </p:txBody>
      </p:sp>
      <p:sp>
        <p:nvSpPr>
          <p:cNvPr id="39" name="Title 1">
            <a:extLst>
              <a:ext uri="{FF2B5EF4-FFF2-40B4-BE49-F238E27FC236}">
                <a16:creationId xmlns:a16="http://schemas.microsoft.com/office/drawing/2014/main" id="{BBC6DE32-501A-EE4C-9753-B445044384C1}"/>
              </a:ext>
            </a:extLst>
          </p:cNvPr>
          <p:cNvSpPr txBox="1">
            <a:spLocks/>
          </p:cNvSpPr>
          <p:nvPr/>
        </p:nvSpPr>
        <p:spPr>
          <a:xfrm>
            <a:off x="9263448" y="713941"/>
            <a:ext cx="3003527" cy="1447800"/>
          </a:xfrm>
          <a:prstGeom prst="rect">
            <a:avLst/>
          </a:prstGeom>
        </p:spPr>
        <p:txBody>
          <a:bodyPr vert="horz" lIns="91440" tIns="45720" rIns="91440" bIns="45720" rtlCol="0" anchor="b">
            <a:normAutofit/>
          </a:bodyPr>
          <a:lstStyle>
            <a:lvl1pPr algn="l" defTabSz="457200" rtl="0" eaLnBrk="1" latinLnBrk="0" hangingPunct="1">
              <a:spcBef>
                <a:spcPct val="0"/>
              </a:spcBef>
              <a:buNone/>
              <a:defRPr sz="24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90000"/>
              </a:lnSpc>
            </a:pPr>
            <a:r>
              <a:rPr lang="fr-CA" sz="3600" dirty="0"/>
              <a:t>3. </a:t>
            </a:r>
            <a:r>
              <a:rPr lang="fr-CA" sz="3600" b="1" dirty="0">
                <a:solidFill>
                  <a:schemeClr val="accent1"/>
                </a:solidFill>
                <a:effectLst>
                  <a:outerShdw blurRad="38100" dist="38100" dir="2700000" algn="tl">
                    <a:srgbClr val="000000">
                      <a:alpha val="43137"/>
                    </a:srgbClr>
                  </a:outerShdw>
                </a:effectLst>
              </a:rPr>
              <a:t>Comment</a:t>
            </a:r>
            <a:br>
              <a:rPr lang="fr-CA" sz="3600" b="1" dirty="0">
                <a:solidFill>
                  <a:schemeClr val="accent1"/>
                </a:solidFill>
                <a:effectLst>
                  <a:outerShdw blurRad="38100" dist="38100" dir="2700000" algn="tl">
                    <a:srgbClr val="000000">
                      <a:alpha val="43137"/>
                    </a:srgbClr>
                  </a:outerShdw>
                </a:effectLst>
              </a:rPr>
            </a:br>
            <a:r>
              <a:rPr lang="fr-CA" sz="3600" dirty="0"/>
              <a:t>innover?</a:t>
            </a:r>
          </a:p>
        </p:txBody>
      </p:sp>
    </p:spTree>
    <p:extLst>
      <p:ext uri="{BB962C8B-B14F-4D97-AF65-F5344CB8AC3E}">
        <p14:creationId xmlns:p14="http://schemas.microsoft.com/office/powerpoint/2010/main" val="21288950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12" name="Freeform 7">
            <a:extLst>
              <a:ext uri="{FF2B5EF4-FFF2-40B4-BE49-F238E27FC236}">
                <a16:creationId xmlns:a16="http://schemas.microsoft.com/office/drawing/2014/main" id="{FB2A1D94-AFD8-4766-AED9-76764A6236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B66EF8A7-8C96-BD42-B7E9-656BC0B44B61}"/>
              </a:ext>
            </a:extLst>
          </p:cNvPr>
          <p:cNvSpPr>
            <a:spLocks noGrp="1"/>
          </p:cNvSpPr>
          <p:nvPr>
            <p:ph type="title"/>
          </p:nvPr>
        </p:nvSpPr>
        <p:spPr>
          <a:xfrm>
            <a:off x="646111" y="452718"/>
            <a:ext cx="9404723" cy="1180711"/>
          </a:xfrm>
        </p:spPr>
        <p:txBody>
          <a:bodyPr>
            <a:normAutofit/>
          </a:bodyPr>
          <a:lstStyle/>
          <a:p>
            <a:r>
              <a:rPr lang="fr-CA" dirty="0"/>
              <a:t>4. Soutien des projets cliniques</a:t>
            </a:r>
          </a:p>
        </p:txBody>
      </p:sp>
      <p:sp>
        <p:nvSpPr>
          <p:cNvPr id="14" name="Rectangle 13">
            <a:extLst>
              <a:ext uri="{FF2B5EF4-FFF2-40B4-BE49-F238E27FC236}">
                <a16:creationId xmlns:a16="http://schemas.microsoft.com/office/drawing/2014/main" id="{CE1D6667-9DBD-4A66-8619-F3D9EE9122E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924298"/>
            <a:ext cx="12192417" cy="293370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5">
            <a:extLst>
              <a:ext uri="{FF2B5EF4-FFF2-40B4-BE49-F238E27FC236}">
                <a16:creationId xmlns:a16="http://schemas.microsoft.com/office/drawing/2014/main" id="{98FD465B-7EFC-405B-AC92-4A4F912204F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1695" cy="2802467"/>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5" name="Graphic 4" descr="Classroom with solid fill">
            <a:extLst>
              <a:ext uri="{FF2B5EF4-FFF2-40B4-BE49-F238E27FC236}">
                <a16:creationId xmlns:a16="http://schemas.microsoft.com/office/drawing/2014/main" id="{EA7C8E5E-5532-204D-ABD2-A40E4477E10C}"/>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3527048" y="3159438"/>
            <a:ext cx="1627767" cy="1627767"/>
          </a:xfrm>
          <a:prstGeom prst="rect">
            <a:avLst/>
          </a:prstGeom>
          <a:effectLst/>
        </p:spPr>
      </p:pic>
      <p:pic>
        <p:nvPicPr>
          <p:cNvPr id="6" name="Graphic 5" descr="Captain female with solid fill">
            <a:extLst>
              <a:ext uri="{FF2B5EF4-FFF2-40B4-BE49-F238E27FC236}">
                <a16:creationId xmlns:a16="http://schemas.microsoft.com/office/drawing/2014/main" id="{D406D821-E1C6-3C40-86F4-4B21660883EA}"/>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6058858" y="3159438"/>
            <a:ext cx="1627767" cy="1627767"/>
          </a:xfrm>
          <a:prstGeom prst="rect">
            <a:avLst/>
          </a:prstGeom>
          <a:effectLst/>
        </p:spPr>
      </p:pic>
      <p:pic>
        <p:nvPicPr>
          <p:cNvPr id="7" name="Graphic 6" descr="Mining tools with solid fill">
            <a:extLst>
              <a:ext uri="{FF2B5EF4-FFF2-40B4-BE49-F238E27FC236}">
                <a16:creationId xmlns:a16="http://schemas.microsoft.com/office/drawing/2014/main" id="{45C77919-1312-5943-BC03-DE54DD47D4BB}"/>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1090941" y="3097561"/>
            <a:ext cx="1627767" cy="1627767"/>
          </a:xfrm>
          <a:prstGeom prst="rect">
            <a:avLst/>
          </a:prstGeom>
          <a:effectLst/>
        </p:spPr>
      </p:pic>
      <p:graphicFrame>
        <p:nvGraphicFramePr>
          <p:cNvPr id="4" name="Content Placeholder 3">
            <a:extLst>
              <a:ext uri="{FF2B5EF4-FFF2-40B4-BE49-F238E27FC236}">
                <a16:creationId xmlns:a16="http://schemas.microsoft.com/office/drawing/2014/main" id="{94B7C5BF-21C9-B04A-B682-DC64FBC15303}"/>
              </a:ext>
            </a:extLst>
          </p:cNvPr>
          <p:cNvGraphicFramePr>
            <a:graphicFrameLocks noGrp="1"/>
          </p:cNvGraphicFramePr>
          <p:nvPr>
            <p:ph idx="1"/>
            <p:extLst>
              <p:ext uri="{D42A27DB-BD31-4B8C-83A1-F6EECF244321}">
                <p14:modId xmlns:p14="http://schemas.microsoft.com/office/powerpoint/2010/main" val="2155740072"/>
              </p:ext>
            </p:extLst>
          </p:nvPr>
        </p:nvGraphicFramePr>
        <p:xfrm>
          <a:off x="904044" y="3884073"/>
          <a:ext cx="7152860" cy="365438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0" name="Content Placeholder 2">
            <a:extLst>
              <a:ext uri="{FF2B5EF4-FFF2-40B4-BE49-F238E27FC236}">
                <a16:creationId xmlns:a16="http://schemas.microsoft.com/office/drawing/2014/main" id="{7DA603BC-A42A-5AA4-0CA5-B31F0838F9FE}"/>
              </a:ext>
            </a:extLst>
          </p:cNvPr>
          <p:cNvSpPr txBox="1">
            <a:spLocks/>
          </p:cNvSpPr>
          <p:nvPr/>
        </p:nvSpPr>
        <p:spPr>
          <a:xfrm>
            <a:off x="645389" y="1237015"/>
            <a:ext cx="6485084" cy="861420"/>
          </a:xfrm>
          <a:prstGeom prst="rect">
            <a:avLst/>
          </a:prstGeom>
        </p:spPr>
        <p:txBody>
          <a:bodyPr vert="horz" lIns="91440" tIns="45720" rIns="91440" bIns="45720" rtlCol="0" anchor="t">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marL="0" indent="0">
              <a:buFont typeface="Wingdings 3" charset="2"/>
              <a:buNone/>
            </a:pPr>
            <a:r>
              <a:rPr lang="en-US" cap="all">
                <a:solidFill>
                  <a:schemeClr val="accent1"/>
                </a:solidFill>
              </a:rPr>
              <a:t>offre de service Innovation de la DSMREU</a:t>
            </a:r>
            <a:endParaRPr lang="en-US" cap="all" dirty="0">
              <a:solidFill>
                <a:schemeClr val="accent1"/>
              </a:solidFill>
            </a:endParaRPr>
          </a:p>
        </p:txBody>
      </p:sp>
    </p:spTree>
    <p:extLst>
      <p:ext uri="{BB962C8B-B14F-4D97-AF65-F5344CB8AC3E}">
        <p14:creationId xmlns:p14="http://schemas.microsoft.com/office/powerpoint/2010/main" val="21487795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telier d'innovation Impact+ vidéo (2022-12)">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388620" y="177683"/>
            <a:ext cx="11490856" cy="6463147"/>
          </a:xfrm>
        </p:spPr>
      </p:pic>
    </p:spTree>
    <p:extLst>
      <p:ext uri="{BB962C8B-B14F-4D97-AF65-F5344CB8AC3E}">
        <p14:creationId xmlns:p14="http://schemas.microsoft.com/office/powerpoint/2010/main" val="203576104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97879" y="1809751"/>
            <a:ext cx="8825660" cy="1653180"/>
          </a:xfrm>
        </p:spPr>
        <p:txBody>
          <a:bodyPr/>
          <a:lstStyle/>
          <a:p>
            <a:r>
              <a:rPr lang="en-CA" sz="3800" dirty="0">
                <a:effectLst>
                  <a:outerShdw blurRad="38100" dist="38100" dir="2700000" algn="tl">
                    <a:srgbClr val="000000">
                      <a:alpha val="43137"/>
                    </a:srgbClr>
                  </a:outerShdw>
                </a:effectLst>
              </a:rPr>
              <a:t>5. À </a:t>
            </a:r>
            <a:r>
              <a:rPr lang="en-CA" sz="3800" dirty="0" err="1">
                <a:effectLst>
                  <a:outerShdw blurRad="38100" dist="38100" dir="2700000" algn="tl">
                    <a:srgbClr val="000000">
                      <a:alpha val="43137"/>
                    </a:srgbClr>
                  </a:outerShdw>
                </a:effectLst>
              </a:rPr>
              <a:t>retenir</a:t>
            </a:r>
            <a:endParaRPr lang="fr-CA" sz="3800" dirty="0">
              <a:effectLst>
                <a:outerShdw blurRad="38100" dist="38100" dir="2700000" algn="tl">
                  <a:srgbClr val="000000">
                    <a:alpha val="43137"/>
                  </a:srgbClr>
                </a:outerShdw>
              </a:effectLst>
            </a:endParaRPr>
          </a:p>
        </p:txBody>
      </p:sp>
      <p:sp>
        <p:nvSpPr>
          <p:cNvPr id="3" name="Espace réservé du texte 2"/>
          <p:cNvSpPr>
            <a:spLocks noGrp="1"/>
          </p:cNvSpPr>
          <p:nvPr>
            <p:ph type="body" idx="1"/>
          </p:nvPr>
        </p:nvSpPr>
        <p:spPr>
          <a:xfrm>
            <a:off x="1697879" y="3462931"/>
            <a:ext cx="8825659" cy="1461494"/>
          </a:xfrm>
        </p:spPr>
        <p:txBody>
          <a:bodyPr>
            <a:normAutofit/>
          </a:bodyPr>
          <a:lstStyle/>
          <a:p>
            <a:pPr marL="342900" indent="-342900">
              <a:buFont typeface="Wingdings" panose="05000000000000000000" pitchFamily="2" charset="2"/>
              <a:buChar char="ü"/>
            </a:pPr>
            <a:r>
              <a:rPr lang="en-CA" sz="2400" b="1" dirty="0" err="1">
                <a:effectLst>
                  <a:outerShdw blurRad="38100" dist="38100" dir="2700000" algn="tl">
                    <a:srgbClr val="000000">
                      <a:alpha val="43137"/>
                    </a:srgbClr>
                  </a:outerShdw>
                </a:effectLst>
              </a:rPr>
              <a:t>Partagez</a:t>
            </a:r>
            <a:r>
              <a:rPr lang="en-CA" sz="2400" b="1" dirty="0">
                <a:effectLst>
                  <a:outerShdw blurRad="38100" dist="38100" dir="2700000" algn="tl">
                    <a:srgbClr val="000000">
                      <a:alpha val="43137"/>
                    </a:srgbClr>
                  </a:outerShdw>
                </a:effectLst>
              </a:rPr>
              <a:t> (</a:t>
            </a:r>
            <a:r>
              <a:rPr lang="en-CA" sz="2400" b="1" dirty="0" err="1">
                <a:effectLst>
                  <a:outerShdw blurRad="38100" dist="38100" dir="2700000" algn="tl">
                    <a:srgbClr val="000000">
                      <a:alpha val="43137"/>
                    </a:srgbClr>
                  </a:outerShdw>
                </a:effectLst>
              </a:rPr>
              <a:t>vos</a:t>
            </a:r>
            <a:r>
              <a:rPr lang="en-CA" sz="2400" b="1" dirty="0">
                <a:effectLst>
                  <a:outerShdw blurRad="38100" dist="38100" dir="2700000" algn="tl">
                    <a:srgbClr val="000000">
                      <a:alpha val="43137"/>
                    </a:srgbClr>
                  </a:outerShdw>
                </a:effectLst>
              </a:rPr>
              <a:t> </a:t>
            </a:r>
            <a:r>
              <a:rPr lang="en-CA" sz="2400" b="1" dirty="0" err="1">
                <a:effectLst>
                  <a:outerShdw blurRad="38100" dist="38100" dir="2700000" algn="tl">
                    <a:srgbClr val="000000">
                      <a:alpha val="43137"/>
                    </a:srgbClr>
                  </a:outerShdw>
                </a:effectLst>
              </a:rPr>
              <a:t>besoins</a:t>
            </a:r>
            <a:r>
              <a:rPr lang="en-CA" sz="2400" b="1" dirty="0">
                <a:effectLst>
                  <a:outerShdw blurRad="38100" dist="38100" dir="2700000" algn="tl">
                    <a:srgbClr val="000000">
                      <a:alpha val="43137"/>
                    </a:srgbClr>
                  </a:outerShdw>
                </a:effectLst>
              </a:rPr>
              <a:t>, </a:t>
            </a:r>
            <a:r>
              <a:rPr lang="en-CA" sz="2400" b="1" dirty="0" err="1">
                <a:effectLst>
                  <a:outerShdw blurRad="38100" dist="38100" dir="2700000" algn="tl">
                    <a:srgbClr val="000000">
                      <a:alpha val="43137"/>
                    </a:srgbClr>
                  </a:outerShdw>
                </a:effectLst>
              </a:rPr>
              <a:t>idées</a:t>
            </a:r>
            <a:r>
              <a:rPr lang="en-CA" sz="2400" b="1" dirty="0">
                <a:effectLst>
                  <a:outerShdw blurRad="38100" dist="38100" dir="2700000" algn="tl">
                    <a:srgbClr val="000000">
                      <a:alpha val="43137"/>
                    </a:srgbClr>
                  </a:outerShdw>
                </a:effectLst>
              </a:rPr>
              <a:t>, </a:t>
            </a:r>
            <a:r>
              <a:rPr lang="en-CA" sz="2400" b="1" dirty="0" err="1">
                <a:effectLst>
                  <a:outerShdw blurRad="38100" dist="38100" dir="2700000" algn="tl">
                    <a:srgbClr val="000000">
                      <a:alpha val="43137"/>
                    </a:srgbClr>
                  </a:outerShdw>
                </a:effectLst>
              </a:rPr>
              <a:t>apprentissages</a:t>
            </a:r>
            <a:r>
              <a:rPr lang="en-CA" sz="2400" b="1" dirty="0">
                <a:effectLst>
                  <a:outerShdw blurRad="38100" dist="38100" dir="2700000" algn="tl">
                    <a:srgbClr val="000000">
                      <a:alpha val="43137"/>
                    </a:srgbClr>
                  </a:outerShdw>
                </a:effectLst>
              </a:rPr>
              <a:t>)</a:t>
            </a:r>
          </a:p>
          <a:p>
            <a:pPr marL="342900" indent="-342900">
              <a:buFont typeface="Wingdings" panose="05000000000000000000" pitchFamily="2" charset="2"/>
              <a:buChar char="ü"/>
            </a:pPr>
            <a:r>
              <a:rPr lang="en-CA" sz="2400" b="1" dirty="0" err="1">
                <a:effectLst>
                  <a:outerShdw blurRad="38100" dist="38100" dir="2700000" algn="tl">
                    <a:srgbClr val="000000">
                      <a:alpha val="43137"/>
                    </a:srgbClr>
                  </a:outerShdw>
                </a:effectLst>
              </a:rPr>
              <a:t>Innovez</a:t>
            </a:r>
            <a:r>
              <a:rPr lang="en-CA" sz="2400" b="1" dirty="0">
                <a:effectLst>
                  <a:outerShdw blurRad="38100" dist="38100" dir="2700000" algn="tl">
                    <a:srgbClr val="000000">
                      <a:alpha val="43137"/>
                    </a:srgbClr>
                  </a:outerShdw>
                </a:effectLst>
              </a:rPr>
              <a:t> ensemble dans la </a:t>
            </a:r>
            <a:r>
              <a:rPr lang="en-CA" sz="2400" b="1" dirty="0" err="1">
                <a:effectLst>
                  <a:outerShdw blurRad="38100" dist="38100" dir="2700000" algn="tl">
                    <a:srgbClr val="000000">
                      <a:alpha val="43137"/>
                    </a:srgbClr>
                  </a:outerShdw>
                </a:effectLst>
              </a:rPr>
              <a:t>diversité</a:t>
            </a:r>
            <a:endParaRPr lang="en-CA" sz="2400" b="1" dirty="0">
              <a:effectLst>
                <a:outerShdw blurRad="38100" dist="38100" dir="2700000" algn="tl">
                  <a:srgbClr val="000000">
                    <a:alpha val="43137"/>
                  </a:srgbClr>
                </a:outerShdw>
              </a:effectLst>
            </a:endParaRPr>
          </a:p>
          <a:p>
            <a:pPr marL="342900" indent="-342900">
              <a:buFont typeface="Wingdings" panose="05000000000000000000" pitchFamily="2" charset="2"/>
              <a:buChar char="ü"/>
            </a:pPr>
            <a:r>
              <a:rPr lang="en-CA" sz="2400" b="1" dirty="0" err="1">
                <a:effectLst>
                  <a:outerShdw blurRad="38100" dist="38100" dir="2700000" algn="tl">
                    <a:srgbClr val="000000">
                      <a:alpha val="43137"/>
                    </a:srgbClr>
                  </a:outerShdw>
                </a:effectLst>
              </a:rPr>
              <a:t>L’action</a:t>
            </a:r>
            <a:r>
              <a:rPr lang="en-CA" sz="2400" b="1" dirty="0">
                <a:effectLst>
                  <a:outerShdw blurRad="38100" dist="38100" dir="2700000" algn="tl">
                    <a:srgbClr val="000000">
                      <a:alpha val="43137"/>
                    </a:srgbClr>
                  </a:outerShdw>
                </a:effectLst>
              </a:rPr>
              <a:t> </a:t>
            </a:r>
            <a:r>
              <a:rPr lang="en-CA" sz="2400" b="1" dirty="0" err="1">
                <a:effectLst>
                  <a:outerShdw blurRad="38100" dist="38100" dir="2700000" algn="tl">
                    <a:srgbClr val="000000">
                      <a:alpha val="43137"/>
                    </a:srgbClr>
                  </a:outerShdw>
                </a:effectLst>
              </a:rPr>
              <a:t>vaut</a:t>
            </a:r>
            <a:r>
              <a:rPr lang="en-CA" sz="2400" b="1" dirty="0">
                <a:effectLst>
                  <a:outerShdw blurRad="38100" dist="38100" dir="2700000" algn="tl">
                    <a:srgbClr val="000000">
                      <a:alpha val="43137"/>
                    </a:srgbClr>
                  </a:outerShdw>
                </a:effectLst>
              </a:rPr>
              <a:t> </a:t>
            </a:r>
            <a:r>
              <a:rPr lang="en-CA" sz="2400" b="1" dirty="0" err="1">
                <a:effectLst>
                  <a:outerShdw blurRad="38100" dist="38100" dir="2700000" algn="tl">
                    <a:srgbClr val="000000">
                      <a:alpha val="43137"/>
                    </a:srgbClr>
                  </a:outerShdw>
                </a:effectLst>
              </a:rPr>
              <a:t>mieux</a:t>
            </a:r>
            <a:r>
              <a:rPr lang="en-CA" sz="2400" b="1" dirty="0">
                <a:effectLst>
                  <a:outerShdw blurRad="38100" dist="38100" dir="2700000" algn="tl">
                    <a:srgbClr val="000000">
                      <a:alpha val="43137"/>
                    </a:srgbClr>
                  </a:outerShdw>
                </a:effectLst>
              </a:rPr>
              <a:t> que </a:t>
            </a:r>
            <a:r>
              <a:rPr lang="en-CA" sz="2400" b="1" dirty="0" err="1">
                <a:effectLst>
                  <a:outerShdw blurRad="38100" dist="38100" dir="2700000" algn="tl">
                    <a:srgbClr val="000000">
                      <a:alpha val="43137"/>
                    </a:srgbClr>
                  </a:outerShdw>
                </a:effectLst>
              </a:rPr>
              <a:t>l’inaction</a:t>
            </a:r>
            <a:endParaRPr lang="fr-CA"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590561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A085689-791F-4B8F-9F30-12415B97D36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1" name="Picture 10">
            <a:extLst>
              <a:ext uri="{FF2B5EF4-FFF2-40B4-BE49-F238E27FC236}">
                <a16:creationId xmlns:a16="http://schemas.microsoft.com/office/drawing/2014/main" id="{AA3FED7F-6821-47C0-A464-E9278B24129E}"/>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3" name="Oval 12">
            <a:extLst>
              <a:ext uri="{FF2B5EF4-FFF2-40B4-BE49-F238E27FC236}">
                <a16:creationId xmlns:a16="http://schemas.microsoft.com/office/drawing/2014/main" id="{8F54B2FB-3F54-4350-8D1B-F86D677CA7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a16="http://schemas.microsoft.com/office/drawing/2014/main" id="{561B34F5-88E5-4711-BC16-3005C29AD7C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7" name="Picture 16">
            <a:extLst>
              <a:ext uri="{FF2B5EF4-FFF2-40B4-BE49-F238E27FC236}">
                <a16:creationId xmlns:a16="http://schemas.microsoft.com/office/drawing/2014/main" id="{4F3661D0-2268-4D3E-88BA-0647BCBE33A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9" name="Rectangle 18">
            <a:extLst>
              <a:ext uri="{FF2B5EF4-FFF2-40B4-BE49-F238E27FC236}">
                <a16:creationId xmlns:a16="http://schemas.microsoft.com/office/drawing/2014/main" id="{DDB56DB5-0324-4F79-9AB8-CB18C1DC87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5" name="Picture 4" descr="Plusieurs points d’interrogation sur fond noir">
            <a:extLst>
              <a:ext uri="{FF2B5EF4-FFF2-40B4-BE49-F238E27FC236}">
                <a16:creationId xmlns:a16="http://schemas.microsoft.com/office/drawing/2014/main" id="{3FFDB49A-A38E-44F4-A7F7-2FA80F455BF7}"/>
              </a:ext>
            </a:extLst>
          </p:cNvPr>
          <p:cNvPicPr>
            <a:picLocks noChangeAspect="1"/>
          </p:cNvPicPr>
          <p:nvPr/>
        </p:nvPicPr>
        <p:blipFill rotWithShape="1">
          <a:blip r:embed="rId8">
            <a:duotone>
              <a:prstClr val="black"/>
              <a:schemeClr val="accent5">
                <a:tint val="45000"/>
                <a:satMod val="400000"/>
              </a:schemeClr>
            </a:duotone>
            <a:alphaModFix amt="25000"/>
          </a:blip>
          <a:srcRect t="7787"/>
          <a:stretch/>
        </p:blipFill>
        <p:spPr>
          <a:xfrm>
            <a:off x="20" y="10"/>
            <a:ext cx="12191980" cy="6857990"/>
          </a:xfrm>
          <a:prstGeom prst="rect">
            <a:avLst/>
          </a:prstGeom>
        </p:spPr>
      </p:pic>
      <p:sp>
        <p:nvSpPr>
          <p:cNvPr id="2" name="Title 1">
            <a:extLst>
              <a:ext uri="{FF2B5EF4-FFF2-40B4-BE49-F238E27FC236}">
                <a16:creationId xmlns:a16="http://schemas.microsoft.com/office/drawing/2014/main" id="{76513498-4BD6-8D41-9ED9-2BBEAA2DA6AC}"/>
              </a:ext>
            </a:extLst>
          </p:cNvPr>
          <p:cNvSpPr>
            <a:spLocks noGrp="1"/>
          </p:cNvSpPr>
          <p:nvPr>
            <p:ph type="title"/>
          </p:nvPr>
        </p:nvSpPr>
        <p:spPr>
          <a:xfrm>
            <a:off x="1154955" y="1447800"/>
            <a:ext cx="8825658" cy="3329581"/>
          </a:xfrm>
        </p:spPr>
        <p:txBody>
          <a:bodyPr vert="horz" lIns="91440" tIns="45720" rIns="91440" bIns="45720" rtlCol="0" anchor="b">
            <a:normAutofit/>
          </a:bodyPr>
          <a:lstStyle/>
          <a:p>
            <a:r>
              <a:rPr lang="en-US" sz="7200" dirty="0"/>
              <a:t>Questions</a:t>
            </a:r>
          </a:p>
        </p:txBody>
      </p:sp>
      <p:sp>
        <p:nvSpPr>
          <p:cNvPr id="3" name="Text Placeholder 2">
            <a:extLst>
              <a:ext uri="{FF2B5EF4-FFF2-40B4-BE49-F238E27FC236}">
                <a16:creationId xmlns:a16="http://schemas.microsoft.com/office/drawing/2014/main" id="{460B4106-D3D2-1544-BA82-F793613C286F}"/>
              </a:ext>
            </a:extLst>
          </p:cNvPr>
          <p:cNvSpPr>
            <a:spLocks noGrp="1"/>
          </p:cNvSpPr>
          <p:nvPr>
            <p:ph type="body" idx="1"/>
          </p:nvPr>
        </p:nvSpPr>
        <p:spPr>
          <a:xfrm>
            <a:off x="1154955" y="4777380"/>
            <a:ext cx="8825658" cy="861420"/>
          </a:xfrm>
        </p:spPr>
        <p:txBody>
          <a:bodyPr vert="horz" lIns="91440" tIns="45720" rIns="91440" bIns="45720" rtlCol="0" anchor="t">
            <a:normAutofit/>
          </a:bodyPr>
          <a:lstStyle/>
          <a:p>
            <a:r>
              <a:rPr lang="en-US" dirty="0" err="1"/>
              <a:t>Commentaires</a:t>
            </a:r>
            <a:endParaRPr lang="en-US"/>
          </a:p>
          <a:p>
            <a:r>
              <a:rPr lang="en-US" u="sng" cap="none" dirty="0">
                <a:ea typeface="+mj-lt"/>
                <a:cs typeface="+mj-lt"/>
              </a:rPr>
              <a:t>innovation.cisssmo16@ssss.gouv.qc.ca</a:t>
            </a:r>
            <a:endParaRPr lang="en-US" u="sng" cap="none" dirty="0"/>
          </a:p>
        </p:txBody>
      </p:sp>
      <p:sp>
        <p:nvSpPr>
          <p:cNvPr id="21" name="Rectangle 20">
            <a:extLst>
              <a:ext uri="{FF2B5EF4-FFF2-40B4-BE49-F238E27FC236}">
                <a16:creationId xmlns:a16="http://schemas.microsoft.com/office/drawing/2014/main" id="{318E9D62-7BA3-4D5E-8915-0D0E8661E3D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12" name="Picture 11" descr="Text&#10;&#10;Description automatically generated">
            <a:extLst>
              <a:ext uri="{FF2B5EF4-FFF2-40B4-BE49-F238E27FC236}">
                <a16:creationId xmlns:a16="http://schemas.microsoft.com/office/drawing/2014/main" id="{8DCD1072-ABA9-FE41-AA2E-4E0AB9948724}"/>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bright="40000" contrast="40000"/>
                    </a14:imgEffect>
                  </a14:imgLayer>
                </a14:imgProps>
              </a:ext>
            </a:extLst>
          </a:blip>
          <a:stretch>
            <a:fillRect/>
          </a:stretch>
        </p:blipFill>
        <p:spPr>
          <a:xfrm>
            <a:off x="0" y="5790236"/>
            <a:ext cx="4992422" cy="1174688"/>
          </a:xfrm>
          <a:prstGeom prst="rect">
            <a:avLst/>
          </a:prstGeom>
        </p:spPr>
      </p:pic>
      <p:grpSp>
        <p:nvGrpSpPr>
          <p:cNvPr id="14" name="Groupe 13"/>
          <p:cNvGrpSpPr/>
          <p:nvPr/>
        </p:nvGrpSpPr>
        <p:grpSpPr>
          <a:xfrm>
            <a:off x="8166763" y="1598607"/>
            <a:ext cx="2271049" cy="1135524"/>
            <a:chOff x="3180647" y="629672"/>
            <a:chExt cx="2271049" cy="1135524"/>
          </a:xfrm>
        </p:grpSpPr>
        <p:sp>
          <p:nvSpPr>
            <p:cNvPr id="25" name="Rectangle à coins arrondis 24"/>
            <p:cNvSpPr/>
            <p:nvPr/>
          </p:nvSpPr>
          <p:spPr>
            <a:xfrm>
              <a:off x="3180647" y="629672"/>
              <a:ext cx="2271049" cy="1135524"/>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6" name="ZoneTexte 25"/>
            <p:cNvSpPr txBox="1"/>
            <p:nvPr/>
          </p:nvSpPr>
          <p:spPr>
            <a:xfrm>
              <a:off x="3213905" y="662930"/>
              <a:ext cx="2204533" cy="10690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FR" sz="1800" kern="1200" dirty="0"/>
                <a:t>Page Intranet</a:t>
              </a:r>
            </a:p>
            <a:p>
              <a:pPr lvl="0" algn="ctr" defTabSz="800100">
                <a:lnSpc>
                  <a:spcPct val="90000"/>
                </a:lnSpc>
                <a:spcBef>
                  <a:spcPct val="0"/>
                </a:spcBef>
                <a:spcAft>
                  <a:spcPct val="35000"/>
                </a:spcAft>
              </a:pPr>
              <a:r>
                <a:rPr lang="fr-FR" b="1" dirty="0">
                  <a:solidFill>
                    <a:schemeClr val="bg2"/>
                  </a:solidFill>
                </a:rPr>
                <a:t>INNOVATION</a:t>
              </a:r>
              <a:endParaRPr lang="fr-FR" sz="1800" b="1" kern="1200" dirty="0">
                <a:solidFill>
                  <a:schemeClr val="bg2"/>
                </a:solidFill>
              </a:endParaRPr>
            </a:p>
          </p:txBody>
        </p:sp>
      </p:grpSp>
      <p:grpSp>
        <p:nvGrpSpPr>
          <p:cNvPr id="16" name="Groupe 15"/>
          <p:cNvGrpSpPr/>
          <p:nvPr/>
        </p:nvGrpSpPr>
        <p:grpSpPr>
          <a:xfrm>
            <a:off x="8166763" y="2904460"/>
            <a:ext cx="2271049" cy="1135524"/>
            <a:chOff x="3180647" y="1935525"/>
            <a:chExt cx="2271049" cy="1135524"/>
          </a:xfrm>
        </p:grpSpPr>
        <p:sp>
          <p:nvSpPr>
            <p:cNvPr id="23" name="Rectangle à coins arrondis 22"/>
            <p:cNvSpPr/>
            <p:nvPr/>
          </p:nvSpPr>
          <p:spPr>
            <a:xfrm>
              <a:off x="3180647" y="1935525"/>
              <a:ext cx="2271049" cy="1135524"/>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4" name="ZoneTexte 23"/>
            <p:cNvSpPr txBox="1"/>
            <p:nvPr/>
          </p:nvSpPr>
          <p:spPr>
            <a:xfrm>
              <a:off x="3213905" y="1968783"/>
              <a:ext cx="2204533" cy="10690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FR" sz="1800" kern="1200" dirty="0"/>
                <a:t>Formulaire</a:t>
              </a:r>
              <a:r>
                <a:rPr lang="fr-FR" dirty="0"/>
                <a:t> </a:t>
              </a:r>
              <a:r>
                <a:rPr lang="fr-FR" b="1" dirty="0">
                  <a:solidFill>
                    <a:schemeClr val="bg2"/>
                  </a:solidFill>
                </a:rPr>
                <a:t>Opportunité</a:t>
              </a:r>
            </a:p>
            <a:p>
              <a:pPr lvl="0" algn="ctr" defTabSz="800100">
                <a:lnSpc>
                  <a:spcPct val="90000"/>
                </a:lnSpc>
                <a:spcBef>
                  <a:spcPct val="0"/>
                </a:spcBef>
                <a:spcAft>
                  <a:spcPct val="35000"/>
                </a:spcAft>
              </a:pPr>
              <a:r>
                <a:rPr lang="fr-FR" b="1" dirty="0">
                  <a:solidFill>
                    <a:schemeClr val="bg2"/>
                  </a:solidFill>
                </a:rPr>
                <a:t>d’innovation</a:t>
              </a:r>
              <a:endParaRPr lang="fr-FR" sz="1800" b="1" kern="1200" dirty="0">
                <a:solidFill>
                  <a:schemeClr val="bg2"/>
                </a:solidFill>
              </a:endParaRPr>
            </a:p>
          </p:txBody>
        </p:sp>
      </p:grpSp>
      <p:grpSp>
        <p:nvGrpSpPr>
          <p:cNvPr id="18" name="Groupe 17"/>
          <p:cNvGrpSpPr/>
          <p:nvPr/>
        </p:nvGrpSpPr>
        <p:grpSpPr>
          <a:xfrm>
            <a:off x="8166763" y="4210314"/>
            <a:ext cx="2271049" cy="1135524"/>
            <a:chOff x="3180647" y="3241379"/>
            <a:chExt cx="2271049" cy="1135524"/>
          </a:xfrm>
        </p:grpSpPr>
        <p:sp>
          <p:nvSpPr>
            <p:cNvPr id="20" name="Rectangle à coins arrondis 19"/>
            <p:cNvSpPr/>
            <p:nvPr/>
          </p:nvSpPr>
          <p:spPr>
            <a:xfrm>
              <a:off x="3180647" y="3241379"/>
              <a:ext cx="2271049" cy="1135524"/>
            </a:xfrm>
            <a:prstGeom prst="roundRect">
              <a:avLst>
                <a:gd name="adj" fmla="val 10000"/>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2" name="ZoneTexte 21"/>
            <p:cNvSpPr txBox="1"/>
            <p:nvPr/>
          </p:nvSpPr>
          <p:spPr>
            <a:xfrm>
              <a:off x="3213905" y="3274637"/>
              <a:ext cx="2204533" cy="10690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CA" b="1" dirty="0">
                  <a:solidFill>
                    <a:schemeClr val="bg2"/>
                  </a:solidFill>
                </a:rPr>
                <a:t>Cadre de référence sur l'innovation </a:t>
              </a:r>
            </a:p>
            <a:p>
              <a:pPr lvl="0" algn="ctr" defTabSz="800100">
                <a:lnSpc>
                  <a:spcPct val="90000"/>
                </a:lnSpc>
                <a:spcBef>
                  <a:spcPct val="0"/>
                </a:spcBef>
                <a:spcAft>
                  <a:spcPct val="35000"/>
                </a:spcAft>
              </a:pPr>
              <a:r>
                <a:rPr lang="fr-CA" dirty="0"/>
                <a:t>(CDR-10317)</a:t>
              </a:r>
              <a:endParaRPr lang="fr-FR" sz="1800" kern="1200" dirty="0"/>
            </a:p>
          </p:txBody>
        </p:sp>
      </p:grpSp>
    </p:spTree>
    <p:extLst>
      <p:ext uri="{BB962C8B-B14F-4D97-AF65-F5344CB8AC3E}">
        <p14:creationId xmlns:p14="http://schemas.microsoft.com/office/powerpoint/2010/main" val="13764449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pic>
        <p:nvPicPr>
          <p:cNvPr id="5" name="Picture 4" descr="White bulbs with a yellow one standing out">
            <a:extLst>
              <a:ext uri="{FF2B5EF4-FFF2-40B4-BE49-F238E27FC236}">
                <a16:creationId xmlns:a16="http://schemas.microsoft.com/office/drawing/2014/main" id="{E0EA5AD4-081A-4AAE-8F5C-53AD50E64371}"/>
              </a:ext>
            </a:extLst>
          </p:cNvPr>
          <p:cNvPicPr>
            <a:picLocks noChangeAspect="1"/>
          </p:cNvPicPr>
          <p:nvPr/>
        </p:nvPicPr>
        <p:blipFill rotWithShape="1">
          <a:blip r:embed="rId4">
            <a:duotone>
              <a:prstClr val="black"/>
              <a:schemeClr val="accent5">
                <a:tint val="45000"/>
                <a:satMod val="400000"/>
              </a:schemeClr>
            </a:duotone>
            <a:alphaModFix amt="25000"/>
          </a:blip>
          <a:srcRect t="2799" b="12931"/>
          <a:stretch/>
        </p:blipFill>
        <p:spPr>
          <a:xfrm>
            <a:off x="-14433" y="-920740"/>
            <a:ext cx="12191980" cy="6857990"/>
          </a:xfrm>
          <a:prstGeom prst="rect">
            <a:avLst/>
          </a:prstGeom>
        </p:spPr>
      </p:pic>
      <p:sp>
        <p:nvSpPr>
          <p:cNvPr id="2" name="Title 1">
            <a:extLst>
              <a:ext uri="{FF2B5EF4-FFF2-40B4-BE49-F238E27FC236}">
                <a16:creationId xmlns:a16="http://schemas.microsoft.com/office/drawing/2014/main" id="{F5D8D7A5-8610-384B-911B-63406F9B7824}"/>
              </a:ext>
            </a:extLst>
          </p:cNvPr>
          <p:cNvSpPr>
            <a:spLocks noGrp="1"/>
          </p:cNvSpPr>
          <p:nvPr>
            <p:ph type="ctrTitle"/>
          </p:nvPr>
        </p:nvSpPr>
        <p:spPr>
          <a:xfrm>
            <a:off x="1154955" y="1447800"/>
            <a:ext cx="8825658" cy="3329581"/>
          </a:xfrm>
        </p:spPr>
        <p:txBody>
          <a:bodyPr>
            <a:normAutofit/>
          </a:bodyPr>
          <a:lstStyle/>
          <a:p>
            <a:r>
              <a:rPr lang="fr-CA" sz="6000" dirty="0">
                <a:effectLst>
                  <a:outerShdw blurRad="38100" dist="38100" dir="2700000" algn="tl">
                    <a:srgbClr val="000000">
                      <a:alpha val="43137"/>
                    </a:srgbClr>
                  </a:outerShdw>
                </a:effectLst>
              </a:rPr>
              <a:t>Merci de votre écoute</a:t>
            </a:r>
          </a:p>
        </p:txBody>
      </p:sp>
      <p:sp>
        <p:nvSpPr>
          <p:cNvPr id="3" name="Subtitle 2">
            <a:extLst>
              <a:ext uri="{FF2B5EF4-FFF2-40B4-BE49-F238E27FC236}">
                <a16:creationId xmlns:a16="http://schemas.microsoft.com/office/drawing/2014/main" id="{67621C1B-6398-C744-A792-55BCE17CC810}"/>
              </a:ext>
            </a:extLst>
          </p:cNvPr>
          <p:cNvSpPr>
            <a:spLocks noGrp="1"/>
          </p:cNvSpPr>
          <p:nvPr>
            <p:ph type="subTitle" idx="1"/>
          </p:nvPr>
        </p:nvSpPr>
        <p:spPr>
          <a:xfrm>
            <a:off x="1154955" y="4777380"/>
            <a:ext cx="8825658" cy="861420"/>
          </a:xfrm>
        </p:spPr>
        <p:txBody>
          <a:bodyPr>
            <a:normAutofit/>
          </a:bodyPr>
          <a:lstStyle/>
          <a:p>
            <a:r>
              <a:rPr lang="fr-CA" dirty="0">
                <a:ea typeface="+mj-lt"/>
                <a:cs typeface="+mj-lt"/>
              </a:rPr>
              <a:t>Au plaisir de vous revoir!</a:t>
            </a:r>
            <a:endParaRPr lang="fr-FR" dirty="0"/>
          </a:p>
        </p:txBody>
      </p:sp>
      <p:sp>
        <p:nvSpPr>
          <p:cNvPr id="9" name="Rectangle 8">
            <a:extLst>
              <a:ext uri="{FF2B5EF4-FFF2-40B4-BE49-F238E27FC236}">
                <a16:creationId xmlns:a16="http://schemas.microsoft.com/office/drawing/2014/main" id="{318E9D62-7BA3-4D5E-8915-0D0E8661E3D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1026" name="Picture 2">
            <a:extLst>
              <a:ext uri="{FF2B5EF4-FFF2-40B4-BE49-F238E27FC236}">
                <a16:creationId xmlns:a16="http://schemas.microsoft.com/office/drawing/2014/main" id="{541ED1FC-0052-CA45-B07B-BA2C7FEBE4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5700" y="8859596"/>
            <a:ext cx="2501044" cy="123625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Text&#10;&#10;Description automatically generated">
            <a:extLst>
              <a:ext uri="{FF2B5EF4-FFF2-40B4-BE49-F238E27FC236}">
                <a16:creationId xmlns:a16="http://schemas.microsoft.com/office/drawing/2014/main" id="{90CA3223-31F6-0D4D-BE67-F39D07D8C0B9}"/>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40000" contrast="40000"/>
                    </a14:imgEffect>
                  </a14:imgLayer>
                </a14:imgProps>
              </a:ext>
            </a:extLst>
          </a:blip>
          <a:stretch>
            <a:fillRect/>
          </a:stretch>
        </p:blipFill>
        <p:spPr>
          <a:xfrm>
            <a:off x="0" y="5790236"/>
            <a:ext cx="4992422" cy="1174688"/>
          </a:xfrm>
          <a:prstGeom prst="rect">
            <a:avLst/>
          </a:prstGeom>
        </p:spPr>
      </p:pic>
      <p:pic>
        <p:nvPicPr>
          <p:cNvPr id="7" name="Picture 2">
            <a:extLst>
              <a:ext uri="{FF2B5EF4-FFF2-40B4-BE49-F238E27FC236}">
                <a16:creationId xmlns:a16="http://schemas.microsoft.com/office/drawing/2014/main" id="{E84B5675-0E21-4B43-B57D-AF883A177F4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44900" y="5790236"/>
            <a:ext cx="3147080" cy="10635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292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pic>
        <p:nvPicPr>
          <p:cNvPr id="60" name="Picture 8">
            <a:extLst>
              <a:ext uri="{FF2B5EF4-FFF2-40B4-BE49-F238E27FC236}">
                <a16:creationId xmlns:a16="http://schemas.microsoft.com/office/drawing/2014/main" id="{5D2D844C-AB64-4A03-80BE-33212E61DD07}"/>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61" name="Picture 10">
            <a:extLst>
              <a:ext uri="{FF2B5EF4-FFF2-40B4-BE49-F238E27FC236}">
                <a16:creationId xmlns:a16="http://schemas.microsoft.com/office/drawing/2014/main" id="{CAAD0E9B-89C2-4268-98B4-BA7BFFF2C70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62" name="Oval 12">
            <a:extLst>
              <a:ext uri="{FF2B5EF4-FFF2-40B4-BE49-F238E27FC236}">
                <a16:creationId xmlns:a16="http://schemas.microsoft.com/office/drawing/2014/main" id="{1653AB08-C531-42A8-AA8D-C2ABAE87CC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63" name="Picture 14">
            <a:extLst>
              <a:ext uri="{FF2B5EF4-FFF2-40B4-BE49-F238E27FC236}">
                <a16:creationId xmlns:a16="http://schemas.microsoft.com/office/drawing/2014/main" id="{72E47EEC-33C8-4EC3-8BFC-BB02B4171FDA}"/>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64" name="Picture 16">
            <a:extLst>
              <a:ext uri="{FF2B5EF4-FFF2-40B4-BE49-F238E27FC236}">
                <a16:creationId xmlns:a16="http://schemas.microsoft.com/office/drawing/2014/main" id="{A8BC9CC6-50D5-4C61-9EDE-315A1B5F14E4}"/>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65" name="Rectangle 18">
            <a:extLst>
              <a:ext uri="{FF2B5EF4-FFF2-40B4-BE49-F238E27FC236}">
                <a16:creationId xmlns:a16="http://schemas.microsoft.com/office/drawing/2014/main" id="{CED2641B-4430-4CF4-89AB-3FADDD630F2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6" name="Rectangle 20">
            <a:extLst>
              <a:ext uri="{FF2B5EF4-FFF2-40B4-BE49-F238E27FC236}">
                <a16:creationId xmlns:a16="http://schemas.microsoft.com/office/drawing/2014/main" id="{923E8915-D2AA-4327-A45A-972C3CA9574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7" name="Rectangle 22">
            <a:extLst>
              <a:ext uri="{FF2B5EF4-FFF2-40B4-BE49-F238E27FC236}">
                <a16:creationId xmlns:a16="http://schemas.microsoft.com/office/drawing/2014/main" id="{8302FC3C-9804-4950-B721-5FD704BA606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88952" cy="6858000"/>
          </a:xfrm>
          <a:prstGeom prst="rect">
            <a:avLst/>
          </a:prstGeom>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8" name="Straight Connector 24">
            <a:extLst>
              <a:ext uri="{FF2B5EF4-FFF2-40B4-BE49-F238E27FC236}">
                <a16:creationId xmlns:a16="http://schemas.microsoft.com/office/drawing/2014/main" id="{6B9695BD-ECF6-49CA-8877-8C493193C65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828800"/>
            <a:ext cx="0" cy="3200400"/>
          </a:xfrm>
          <a:prstGeom prst="line">
            <a:avLst/>
          </a:prstGeom>
          <a:ln w="1905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69" name="Picture 26">
            <a:extLst>
              <a:ext uri="{FF2B5EF4-FFF2-40B4-BE49-F238E27FC236}">
                <a16:creationId xmlns:a16="http://schemas.microsoft.com/office/drawing/2014/main" id="{3BC6EBB2-9BDC-4075-BA6B-43A9FBF9C86C}"/>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8">
            <a:extLst>
              <a:ext uri="{28A0092B-C50C-407E-A947-70E740481C1C}">
                <a14:useLocalDpi xmlns:a14="http://schemas.microsoft.com/office/drawing/2010/main" val="0"/>
              </a:ext>
            </a:extLst>
          </a:blip>
          <a:srcRect b="23320"/>
          <a:stretch/>
        </p:blipFill>
        <p:spPr>
          <a:xfrm>
            <a:off x="8605878" y="6228080"/>
            <a:ext cx="993734" cy="762000"/>
          </a:xfrm>
          <a:prstGeom prst="rect">
            <a:avLst/>
          </a:prstGeom>
        </p:spPr>
      </p:pic>
      <p:sp>
        <p:nvSpPr>
          <p:cNvPr id="70" name="Freeform 5">
            <a:extLst>
              <a:ext uri="{FF2B5EF4-FFF2-40B4-BE49-F238E27FC236}">
                <a16:creationId xmlns:a16="http://schemas.microsoft.com/office/drawing/2014/main" id="{F3798573-F27B-47EB-8EA4-7EE34954C2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re 1"/>
          <p:cNvSpPr>
            <a:spLocks noGrp="1"/>
          </p:cNvSpPr>
          <p:nvPr>
            <p:ph type="title"/>
          </p:nvPr>
        </p:nvSpPr>
        <p:spPr>
          <a:xfrm>
            <a:off x="806195" y="804672"/>
            <a:ext cx="3521359" cy="5248656"/>
          </a:xfrm>
        </p:spPr>
        <p:txBody>
          <a:bodyPr vert="horz" lIns="91440" tIns="45720" rIns="91440" bIns="45720" rtlCol="0" anchor="ctr">
            <a:normAutofit/>
          </a:bodyPr>
          <a:lstStyle/>
          <a:p>
            <a:pPr algn="ctr"/>
            <a:r>
              <a:rPr lang="en-US" sz="3600" dirty="0"/>
              <a:t>SOUTENIR L’INNOVATION POUR</a:t>
            </a:r>
          </a:p>
        </p:txBody>
      </p:sp>
      <p:sp>
        <p:nvSpPr>
          <p:cNvPr id="71" name="Espace réservé du texte 2"/>
          <p:cNvSpPr>
            <a:spLocks noGrp="1"/>
          </p:cNvSpPr>
          <p:nvPr>
            <p:ph type="body" idx="1"/>
          </p:nvPr>
        </p:nvSpPr>
        <p:spPr>
          <a:xfrm>
            <a:off x="4975861" y="804671"/>
            <a:ext cx="6399930" cy="5248657"/>
          </a:xfrm>
        </p:spPr>
        <p:txBody>
          <a:bodyPr vert="horz" lIns="91440" tIns="45720" rIns="91440" bIns="45720" rtlCol="0" anchor="ctr">
            <a:normAutofit/>
          </a:bodyPr>
          <a:lstStyle/>
          <a:p>
            <a:pPr marL="342900" indent="-342900">
              <a:buFont typeface="Wingdings 3" charset="2"/>
              <a:buChar char=""/>
            </a:pPr>
            <a:r>
              <a:rPr lang="en-US">
                <a:solidFill>
                  <a:schemeClr val="tx1"/>
                </a:solidFill>
              </a:rPr>
              <a:t>Tirer profit de notre écosystème</a:t>
            </a:r>
          </a:p>
          <a:p>
            <a:pPr marL="342900" indent="-342900">
              <a:buFont typeface="Wingdings 3" charset="2"/>
              <a:buChar char=""/>
            </a:pPr>
            <a:r>
              <a:rPr lang="en-US">
                <a:solidFill>
                  <a:schemeClr val="tx1"/>
                </a:solidFill>
              </a:rPr>
              <a:t>Mieux anticiper les défis futurs et les conquérir</a:t>
            </a:r>
          </a:p>
        </p:txBody>
      </p:sp>
      <p:sp>
        <p:nvSpPr>
          <p:cNvPr id="4" name="Espace réservé du texte 2"/>
          <p:cNvSpPr txBox="1">
            <a:spLocks/>
          </p:cNvSpPr>
          <p:nvPr/>
        </p:nvSpPr>
        <p:spPr>
          <a:xfrm>
            <a:off x="1870061" y="4864049"/>
            <a:ext cx="8825659" cy="860400"/>
          </a:xfrm>
          <a:prstGeom prst="rect">
            <a:avLst/>
          </a:prstGeom>
        </p:spPr>
        <p:txBody>
          <a:bodyPr vert="horz" lIns="91440" tIns="45720" rIns="91440" bIns="45720" rtlCol="0" anchor="t">
            <a:no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b="0" i="0" kern="1200" cap="none">
                <a:solidFill>
                  <a:schemeClr val="accent1"/>
                </a:solidFill>
                <a:latin typeface="+mj-lt"/>
                <a:ea typeface="+mj-ea"/>
                <a:cs typeface="+mj-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b="0" i="0" kern="1200">
                <a:solidFill>
                  <a:schemeClr val="tx1">
                    <a:tint val="75000"/>
                  </a:schemeClr>
                </a:solidFill>
                <a:latin typeface="+mj-lt"/>
                <a:ea typeface="+mj-ea"/>
                <a:cs typeface="+mj-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b="0" i="0" kern="1200">
                <a:solidFill>
                  <a:schemeClr val="tx1">
                    <a:tint val="75000"/>
                  </a:schemeClr>
                </a:solidFill>
                <a:latin typeface="+mj-lt"/>
                <a:ea typeface="+mj-ea"/>
                <a:cs typeface="+mj-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j-lt"/>
                <a:ea typeface="+mj-ea"/>
                <a:cs typeface="+mj-cs"/>
              </a:defRPr>
            </a:lvl9pPr>
          </a:lstStyle>
          <a:p>
            <a:pPr algn="ctr"/>
            <a:r>
              <a:rPr lang="en-CA" sz="3200" dirty="0" err="1">
                <a:effectLst>
                  <a:outerShdw blurRad="38100" dist="38100" dir="2700000" algn="tl">
                    <a:srgbClr val="000000">
                      <a:alpha val="43137"/>
                    </a:srgbClr>
                  </a:outerShdw>
                </a:effectLst>
              </a:rPr>
              <a:t>Innovons</a:t>
            </a:r>
            <a:r>
              <a:rPr lang="en-CA" sz="3200" dirty="0">
                <a:effectLst>
                  <a:outerShdw blurRad="38100" dist="38100" dir="2700000" algn="tl">
                    <a:srgbClr val="000000">
                      <a:alpha val="43137"/>
                    </a:srgbClr>
                  </a:outerShdw>
                </a:effectLst>
              </a:rPr>
              <a:t> ensemble pour </a:t>
            </a:r>
          </a:p>
          <a:p>
            <a:pPr algn="ctr"/>
            <a:r>
              <a:rPr lang="en-CA" sz="3200" dirty="0" err="1">
                <a:effectLst>
                  <a:outerShdw blurRad="38100" dist="38100" dir="2700000" algn="tl">
                    <a:srgbClr val="000000">
                      <a:alpha val="43137"/>
                    </a:srgbClr>
                  </a:outerShdw>
                </a:effectLst>
              </a:rPr>
              <a:t>offrir</a:t>
            </a:r>
            <a:r>
              <a:rPr lang="en-CA" sz="3200" dirty="0">
                <a:effectLst>
                  <a:outerShdw blurRad="38100" dist="38100" dir="2700000" algn="tl">
                    <a:srgbClr val="000000">
                      <a:alpha val="43137"/>
                    </a:srgbClr>
                  </a:outerShdw>
                </a:effectLst>
              </a:rPr>
              <a:t> de </a:t>
            </a:r>
            <a:r>
              <a:rPr lang="en-CA" sz="3200" dirty="0" err="1">
                <a:effectLst>
                  <a:outerShdw blurRad="38100" dist="38100" dir="2700000" algn="tl">
                    <a:srgbClr val="000000">
                      <a:alpha val="43137"/>
                    </a:srgbClr>
                  </a:outerShdw>
                </a:effectLst>
              </a:rPr>
              <a:t>meilleurs</a:t>
            </a:r>
            <a:r>
              <a:rPr lang="en-CA" sz="3200" dirty="0">
                <a:effectLst>
                  <a:outerShdw blurRad="38100" dist="38100" dir="2700000" algn="tl">
                    <a:srgbClr val="000000">
                      <a:alpha val="43137"/>
                    </a:srgbClr>
                  </a:outerShdw>
                </a:effectLst>
              </a:rPr>
              <a:t> </a:t>
            </a:r>
            <a:r>
              <a:rPr lang="en-CA" sz="3200" dirty="0" err="1">
                <a:effectLst>
                  <a:outerShdw blurRad="38100" dist="38100" dir="2700000" algn="tl">
                    <a:srgbClr val="000000">
                      <a:alpha val="43137"/>
                    </a:srgbClr>
                  </a:outerShdw>
                </a:effectLst>
              </a:rPr>
              <a:t>soins</a:t>
            </a:r>
            <a:r>
              <a:rPr lang="en-CA" sz="3200" dirty="0">
                <a:effectLst>
                  <a:outerShdw blurRad="38100" dist="38100" dir="2700000" algn="tl">
                    <a:srgbClr val="000000">
                      <a:alpha val="43137"/>
                    </a:srgbClr>
                  </a:outerShdw>
                </a:effectLst>
              </a:rPr>
              <a:t> et services</a:t>
            </a:r>
            <a:endParaRPr lang="fr-CA" sz="3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8104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14" name="Freeform 7">
            <a:extLst>
              <a:ext uri="{FF2B5EF4-FFF2-40B4-BE49-F238E27FC236}">
                <a16:creationId xmlns:a16="http://schemas.microsoft.com/office/drawing/2014/main" id="{0A01F2A2-AEDD-47DC-AFB5-B97CEB9A53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6719B4DB-4C28-C144-8FFF-7E2784ABD3FD}"/>
              </a:ext>
            </a:extLst>
          </p:cNvPr>
          <p:cNvSpPr>
            <a:spLocks noGrp="1"/>
          </p:cNvSpPr>
          <p:nvPr>
            <p:ph type="title"/>
          </p:nvPr>
        </p:nvSpPr>
        <p:spPr>
          <a:xfrm>
            <a:off x="648930" y="629267"/>
            <a:ext cx="9252154" cy="1016654"/>
          </a:xfrm>
        </p:spPr>
        <p:txBody>
          <a:bodyPr>
            <a:normAutofit/>
          </a:bodyPr>
          <a:lstStyle/>
          <a:p>
            <a:r>
              <a:rPr lang="en-CA" sz="4400" dirty="0"/>
              <a:t>1. </a:t>
            </a:r>
            <a:r>
              <a:rPr lang="en-CA" sz="4400" dirty="0" err="1">
                <a:solidFill>
                  <a:schemeClr val="accent1"/>
                </a:solidFill>
                <a:effectLst>
                  <a:outerShdw blurRad="38100" dist="38100" dir="2700000" algn="tl">
                    <a:srgbClr val="000000">
                      <a:alpha val="43137"/>
                    </a:srgbClr>
                  </a:outerShdw>
                </a:effectLst>
              </a:rPr>
              <a:t>Pourquoi</a:t>
            </a:r>
            <a:r>
              <a:rPr lang="en-CA" sz="4400" dirty="0"/>
              <a:t> </a:t>
            </a:r>
            <a:r>
              <a:rPr lang="en-CA" sz="4400" dirty="0" err="1"/>
              <a:t>innover</a:t>
            </a:r>
            <a:r>
              <a:rPr lang="en-CA" sz="4400" dirty="0"/>
              <a:t>?</a:t>
            </a:r>
            <a:endParaRPr lang="fr-CA" dirty="0"/>
          </a:p>
        </p:txBody>
      </p:sp>
      <p:sp>
        <p:nvSpPr>
          <p:cNvPr id="16" name="Rectangle 15">
            <a:extLst>
              <a:ext uri="{FF2B5EF4-FFF2-40B4-BE49-F238E27FC236}">
                <a16:creationId xmlns:a16="http://schemas.microsoft.com/office/drawing/2014/main" id="{DB5AF5F3-AD0A-4EFA-854A-47C780F2626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924298"/>
            <a:ext cx="12192417" cy="293370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5">
            <a:extLst>
              <a:ext uri="{FF2B5EF4-FFF2-40B4-BE49-F238E27FC236}">
                <a16:creationId xmlns:a16="http://schemas.microsoft.com/office/drawing/2014/main" id="{1E3D6D6C-E192-4135-B1DB-17C71EEBC9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1695" cy="2802467"/>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sp>
        <p:nvSpPr>
          <p:cNvPr id="6" name="ZoneTexte 3">
            <a:extLst>
              <a:ext uri="{FF2B5EF4-FFF2-40B4-BE49-F238E27FC236}">
                <a16:creationId xmlns:a16="http://schemas.microsoft.com/office/drawing/2014/main" id="{230A9CCD-6536-2FA9-64A3-4934B5AD1D5A}"/>
              </a:ext>
            </a:extLst>
          </p:cNvPr>
          <p:cNvSpPr txBox="1"/>
          <p:nvPr/>
        </p:nvSpPr>
        <p:spPr>
          <a:xfrm>
            <a:off x="1982686" y="5987231"/>
            <a:ext cx="895821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CA" sz="2800" dirty="0">
                <a:solidFill>
                  <a:schemeClr val="accent4">
                    <a:lumMod val="50000"/>
                  </a:schemeClr>
                </a:solidFill>
                <a:cs typeface="Arial"/>
              </a:rPr>
              <a:t>On innove car c’est une </a:t>
            </a:r>
            <a:r>
              <a:rPr lang="fr-CA" sz="2800" b="1" dirty="0">
                <a:solidFill>
                  <a:schemeClr val="accent4">
                    <a:lumMod val="50000"/>
                  </a:schemeClr>
                </a:solidFill>
                <a:cs typeface="Arial"/>
              </a:rPr>
              <a:t>nécessité incontournable</a:t>
            </a:r>
            <a:endParaRPr lang="fr-FR" sz="2800" b="1" dirty="0">
              <a:solidFill>
                <a:schemeClr val="accent4">
                  <a:lumMod val="50000"/>
                </a:schemeClr>
              </a:solidFill>
            </a:endParaRPr>
          </a:p>
        </p:txBody>
      </p:sp>
      <p:sp>
        <p:nvSpPr>
          <p:cNvPr id="7" name="Flèche : bas 4">
            <a:extLst>
              <a:ext uri="{FF2B5EF4-FFF2-40B4-BE49-F238E27FC236}">
                <a16:creationId xmlns:a16="http://schemas.microsoft.com/office/drawing/2014/main" id="{00A97550-84DF-8E4A-F848-70AADC2CBB7C}"/>
              </a:ext>
            </a:extLst>
          </p:cNvPr>
          <p:cNvSpPr/>
          <p:nvPr/>
        </p:nvSpPr>
        <p:spPr>
          <a:xfrm rot="16200000">
            <a:off x="1072246" y="5955978"/>
            <a:ext cx="770970" cy="708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21" name="Espace réservé du texte 2">
            <a:extLst>
              <a:ext uri="{FF2B5EF4-FFF2-40B4-BE49-F238E27FC236}">
                <a16:creationId xmlns:a16="http://schemas.microsoft.com/office/drawing/2014/main" id="{11403451-212E-30EC-A7F1-891FDA4314C6}"/>
              </a:ext>
            </a:extLst>
          </p:cNvPr>
          <p:cNvGraphicFramePr>
            <a:graphicFrameLocks noGrp="1"/>
          </p:cNvGraphicFramePr>
          <p:nvPr>
            <p:ph idx="1"/>
          </p:nvPr>
        </p:nvGraphicFramePr>
        <p:xfrm>
          <a:off x="1103312" y="2402308"/>
          <a:ext cx="8946541" cy="342284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426223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e 15"/>
          <p:cNvGrpSpPr/>
          <p:nvPr/>
        </p:nvGrpSpPr>
        <p:grpSpPr>
          <a:xfrm>
            <a:off x="1144436" y="1445432"/>
            <a:ext cx="2977117" cy="2062119"/>
            <a:chOff x="956927" y="1906772"/>
            <a:chExt cx="2977117" cy="2062119"/>
          </a:xfrm>
        </p:grpSpPr>
        <p:sp>
          <p:nvSpPr>
            <p:cNvPr id="6" name="Rectangle 5"/>
            <p:cNvSpPr/>
            <p:nvPr/>
          </p:nvSpPr>
          <p:spPr>
            <a:xfrm>
              <a:off x="956927" y="1906772"/>
              <a:ext cx="2977117" cy="5847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000" dirty="0">
                  <a:solidFill>
                    <a:schemeClr val="bg2"/>
                  </a:solidFill>
                </a:rPr>
                <a:t>Bienveillance</a:t>
              </a:r>
              <a:endParaRPr lang="fr-CA" dirty="0">
                <a:solidFill>
                  <a:schemeClr val="bg2"/>
                </a:solidFill>
              </a:endParaRPr>
            </a:p>
          </p:txBody>
        </p:sp>
        <p:sp>
          <p:nvSpPr>
            <p:cNvPr id="7" name="Rectangle 6"/>
            <p:cNvSpPr/>
            <p:nvPr/>
          </p:nvSpPr>
          <p:spPr>
            <a:xfrm>
              <a:off x="956927" y="2491563"/>
              <a:ext cx="2977117" cy="1477328"/>
            </a:xfrm>
            <a:prstGeom prst="rect">
              <a:avLst/>
            </a:prstGeom>
            <a:ln>
              <a:solidFill>
                <a:schemeClr val="accent1"/>
              </a:solidFill>
            </a:ln>
          </p:spPr>
          <p:txBody>
            <a:bodyPr wrap="square">
              <a:spAutoFit/>
            </a:bodyPr>
            <a:lstStyle/>
            <a:p>
              <a:pPr marL="285750" indent="-285750">
                <a:buFont typeface="Arial" panose="020B0604020202020204" pitchFamily="34" charset="0"/>
                <a:buChar char="•"/>
              </a:pPr>
              <a:r>
                <a:rPr lang="fr-CA" dirty="0">
                  <a:solidFill>
                    <a:srgbClr val="FFFFFF"/>
                  </a:solidFill>
                </a:rPr>
                <a:t>Obligation morale</a:t>
              </a:r>
            </a:p>
            <a:p>
              <a:pPr marL="285750" indent="-285750">
                <a:buFont typeface="Arial" panose="020B0604020202020204" pitchFamily="34" charset="0"/>
                <a:buChar char="•"/>
              </a:pPr>
              <a:r>
                <a:rPr lang="fr-CA" dirty="0">
                  <a:solidFill>
                    <a:srgbClr val="FFFFFF"/>
                  </a:solidFill>
                </a:rPr>
                <a:t>Services de qualité, accessibles, sécuritaires, pertinents, efficaces</a:t>
              </a:r>
              <a:endParaRPr lang="fr-CA" dirty="0">
                <a:solidFill>
                  <a:srgbClr val="FFFFFF"/>
                </a:solidFill>
                <a:effectLst/>
              </a:endParaRPr>
            </a:p>
          </p:txBody>
        </p:sp>
      </p:grpSp>
      <p:grpSp>
        <p:nvGrpSpPr>
          <p:cNvPr id="18" name="Groupe 17"/>
          <p:cNvGrpSpPr/>
          <p:nvPr/>
        </p:nvGrpSpPr>
        <p:grpSpPr>
          <a:xfrm>
            <a:off x="8101674" y="1445432"/>
            <a:ext cx="2977117" cy="2062119"/>
            <a:chOff x="8169347" y="1906772"/>
            <a:chExt cx="2977117" cy="2062119"/>
          </a:xfrm>
        </p:grpSpPr>
        <p:sp>
          <p:nvSpPr>
            <p:cNvPr id="8" name="Rectangle 7"/>
            <p:cNvSpPr/>
            <p:nvPr/>
          </p:nvSpPr>
          <p:spPr>
            <a:xfrm>
              <a:off x="8169347" y="1906772"/>
              <a:ext cx="2977117" cy="5847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000" dirty="0">
                  <a:solidFill>
                    <a:schemeClr val="bg2"/>
                  </a:solidFill>
                </a:rPr>
                <a:t>Collaboration</a:t>
              </a:r>
              <a:endParaRPr lang="fr-CA" dirty="0">
                <a:solidFill>
                  <a:schemeClr val="bg2"/>
                </a:solidFill>
              </a:endParaRPr>
            </a:p>
          </p:txBody>
        </p:sp>
        <p:sp>
          <p:nvSpPr>
            <p:cNvPr id="9" name="Rectangle 8"/>
            <p:cNvSpPr/>
            <p:nvPr/>
          </p:nvSpPr>
          <p:spPr>
            <a:xfrm>
              <a:off x="8169347" y="2491563"/>
              <a:ext cx="2977117" cy="1477328"/>
            </a:xfrm>
            <a:prstGeom prst="rect">
              <a:avLst/>
            </a:prstGeom>
            <a:ln>
              <a:solidFill>
                <a:schemeClr val="accent1"/>
              </a:solidFill>
            </a:ln>
          </p:spPr>
          <p:txBody>
            <a:bodyPr wrap="square" lIns="91440" tIns="45720" rIns="91440" bIns="45720" anchor="t">
              <a:spAutoFit/>
            </a:bodyPr>
            <a:lstStyle/>
            <a:p>
              <a:pPr marL="285750" indent="-285750">
                <a:buFont typeface="Arial" panose="020B0604020202020204" pitchFamily="34" charset="0"/>
                <a:buChar char="•"/>
              </a:pPr>
              <a:r>
                <a:rPr lang="fr-CA" dirty="0"/>
                <a:t>Travail collectif dans la diversité</a:t>
              </a:r>
            </a:p>
            <a:p>
              <a:pPr marL="285750" indent="-285750">
                <a:buFont typeface="Arial" panose="020B0604020202020204" pitchFamily="34" charset="0"/>
                <a:buChar char="•"/>
              </a:pPr>
              <a:r>
                <a:rPr lang="fr-CA" dirty="0"/>
                <a:t>Confrontation saine de pratiques et opinions divergentes</a:t>
              </a:r>
            </a:p>
          </p:txBody>
        </p:sp>
      </p:grpSp>
      <p:grpSp>
        <p:nvGrpSpPr>
          <p:cNvPr id="17" name="Groupe 16"/>
          <p:cNvGrpSpPr/>
          <p:nvPr/>
        </p:nvGrpSpPr>
        <p:grpSpPr>
          <a:xfrm>
            <a:off x="8101673" y="4176620"/>
            <a:ext cx="2977117" cy="1785120"/>
            <a:chOff x="4435546" y="120502"/>
            <a:chExt cx="2977117" cy="1785120"/>
          </a:xfrm>
        </p:grpSpPr>
        <p:sp>
          <p:nvSpPr>
            <p:cNvPr id="11" name="Rectangle 10"/>
            <p:cNvSpPr/>
            <p:nvPr/>
          </p:nvSpPr>
          <p:spPr>
            <a:xfrm>
              <a:off x="4435546" y="120502"/>
              <a:ext cx="2977117" cy="5847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000" dirty="0">
                  <a:solidFill>
                    <a:schemeClr val="bg2"/>
                  </a:solidFill>
                </a:rPr>
                <a:t>Cohérence</a:t>
              </a:r>
              <a:endParaRPr lang="fr-CA" dirty="0">
                <a:solidFill>
                  <a:schemeClr val="bg2"/>
                </a:solidFill>
              </a:endParaRPr>
            </a:p>
          </p:txBody>
        </p:sp>
        <p:sp>
          <p:nvSpPr>
            <p:cNvPr id="12" name="Rectangle 11"/>
            <p:cNvSpPr/>
            <p:nvPr/>
          </p:nvSpPr>
          <p:spPr>
            <a:xfrm>
              <a:off x="4435546" y="705293"/>
              <a:ext cx="2977117" cy="1200329"/>
            </a:xfrm>
            <a:prstGeom prst="rect">
              <a:avLst/>
            </a:prstGeom>
            <a:ln>
              <a:solidFill>
                <a:schemeClr val="accent1"/>
              </a:solidFill>
            </a:ln>
          </p:spPr>
          <p:txBody>
            <a:bodyPr wrap="square">
              <a:spAutoFit/>
            </a:bodyPr>
            <a:lstStyle/>
            <a:p>
              <a:pPr marL="285750" indent="-285750">
                <a:buFont typeface="Arial" panose="020B0604020202020204" pitchFamily="34" charset="0"/>
                <a:buChar char="•"/>
              </a:pPr>
              <a:r>
                <a:rPr lang="fr-CA" dirty="0"/>
                <a:t>Données solides en appui</a:t>
              </a:r>
            </a:p>
            <a:p>
              <a:pPr marL="285750" indent="-285750">
                <a:buFont typeface="Arial" panose="020B0604020202020204" pitchFamily="34" charset="0"/>
                <a:buChar char="•"/>
              </a:pPr>
              <a:r>
                <a:rPr lang="fr-CA" dirty="0"/>
                <a:t>Compatibilité des projets</a:t>
              </a:r>
            </a:p>
          </p:txBody>
        </p:sp>
      </p:grpSp>
      <p:grpSp>
        <p:nvGrpSpPr>
          <p:cNvPr id="15" name="Groupe 14"/>
          <p:cNvGrpSpPr/>
          <p:nvPr/>
        </p:nvGrpSpPr>
        <p:grpSpPr>
          <a:xfrm>
            <a:off x="4623055" y="2337992"/>
            <a:ext cx="2977117" cy="2339117"/>
            <a:chOff x="4563137" y="3691892"/>
            <a:chExt cx="2977117" cy="2339117"/>
          </a:xfrm>
        </p:grpSpPr>
        <p:sp>
          <p:nvSpPr>
            <p:cNvPr id="13" name="Rectangle 12"/>
            <p:cNvSpPr/>
            <p:nvPr/>
          </p:nvSpPr>
          <p:spPr>
            <a:xfrm>
              <a:off x="4563137" y="3691892"/>
              <a:ext cx="2977117" cy="5847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000" dirty="0">
                  <a:solidFill>
                    <a:schemeClr val="bg2"/>
                  </a:solidFill>
                </a:rPr>
                <a:t>Audace</a:t>
              </a:r>
              <a:endParaRPr lang="fr-CA" dirty="0">
                <a:solidFill>
                  <a:schemeClr val="bg2"/>
                </a:solidFill>
              </a:endParaRPr>
            </a:p>
          </p:txBody>
        </p:sp>
        <p:sp>
          <p:nvSpPr>
            <p:cNvPr id="14" name="Rectangle 13"/>
            <p:cNvSpPr/>
            <p:nvPr/>
          </p:nvSpPr>
          <p:spPr>
            <a:xfrm>
              <a:off x="4563137" y="4276683"/>
              <a:ext cx="2977117" cy="1754326"/>
            </a:xfrm>
            <a:prstGeom prst="rect">
              <a:avLst/>
            </a:prstGeom>
            <a:ln>
              <a:solidFill>
                <a:schemeClr val="accent1"/>
              </a:solidFill>
            </a:ln>
          </p:spPr>
          <p:txBody>
            <a:bodyPr wrap="square" lIns="91440" tIns="45720" rIns="91440" bIns="45720" anchor="t">
              <a:spAutoFit/>
            </a:bodyPr>
            <a:lstStyle/>
            <a:p>
              <a:pPr marL="285750" indent="-285750">
                <a:buFont typeface="Arial" panose="020B0604020202020204" pitchFamily="34" charset="0"/>
                <a:buChar char="•"/>
              </a:pPr>
              <a:r>
                <a:rPr lang="fr-CA" dirty="0">
                  <a:ea typeface="+mn-lt"/>
                  <a:cs typeface="+mn-lt"/>
                </a:rPr>
                <a:t>Investissement temps et ressources sans garantie</a:t>
              </a:r>
              <a:endParaRPr lang="fr-CA" dirty="0"/>
            </a:p>
            <a:p>
              <a:pPr marL="285750" indent="-285750">
                <a:buFont typeface="Arial" panose="020B0604020202020204" pitchFamily="34" charset="0"/>
                <a:buChar char="•"/>
              </a:pPr>
              <a:r>
                <a:rPr lang="fr-CA" dirty="0"/>
                <a:t>Tolérance aux risques</a:t>
              </a:r>
            </a:p>
            <a:p>
              <a:pPr marL="285750" indent="-285750">
                <a:buFont typeface="Arial" panose="020B0604020202020204" pitchFamily="34" charset="0"/>
                <a:buChar char="•"/>
              </a:pPr>
              <a:r>
                <a:rPr lang="fr-CA" dirty="0"/>
                <a:t>Valorisation des apprentissages</a:t>
              </a:r>
            </a:p>
          </p:txBody>
        </p:sp>
      </p:grpSp>
      <p:grpSp>
        <p:nvGrpSpPr>
          <p:cNvPr id="20" name="Groupe 19"/>
          <p:cNvGrpSpPr/>
          <p:nvPr/>
        </p:nvGrpSpPr>
        <p:grpSpPr>
          <a:xfrm>
            <a:off x="1144436" y="4178305"/>
            <a:ext cx="2977117" cy="1231122"/>
            <a:chOff x="956927" y="1906772"/>
            <a:chExt cx="2977117" cy="1231122"/>
          </a:xfrm>
        </p:grpSpPr>
        <p:sp>
          <p:nvSpPr>
            <p:cNvPr id="21" name="Rectangle 20"/>
            <p:cNvSpPr/>
            <p:nvPr/>
          </p:nvSpPr>
          <p:spPr>
            <a:xfrm>
              <a:off x="956927" y="1906772"/>
              <a:ext cx="2977117" cy="5847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000" dirty="0">
                  <a:solidFill>
                    <a:schemeClr val="bg2"/>
                  </a:solidFill>
                </a:rPr>
                <a:t>Engagement</a:t>
              </a:r>
              <a:endParaRPr lang="fr-CA" dirty="0">
                <a:solidFill>
                  <a:schemeClr val="bg2"/>
                </a:solidFill>
              </a:endParaRPr>
            </a:p>
          </p:txBody>
        </p:sp>
        <p:sp>
          <p:nvSpPr>
            <p:cNvPr id="22" name="Rectangle 21"/>
            <p:cNvSpPr/>
            <p:nvPr/>
          </p:nvSpPr>
          <p:spPr>
            <a:xfrm>
              <a:off x="956927" y="2491563"/>
              <a:ext cx="2977117" cy="646331"/>
            </a:xfrm>
            <a:prstGeom prst="rect">
              <a:avLst/>
            </a:prstGeom>
            <a:ln>
              <a:solidFill>
                <a:schemeClr val="accent1"/>
              </a:solidFill>
            </a:ln>
          </p:spPr>
          <p:txBody>
            <a:bodyPr wrap="square">
              <a:spAutoFit/>
            </a:bodyPr>
            <a:lstStyle/>
            <a:p>
              <a:pPr marL="285750" indent="-285750">
                <a:buFont typeface="Arial" panose="020B0604020202020204" pitchFamily="34" charset="0"/>
                <a:buChar char="•"/>
              </a:pPr>
              <a:r>
                <a:rPr lang="fr-CA" dirty="0"/>
                <a:t>Besoin engagement</a:t>
              </a:r>
            </a:p>
            <a:p>
              <a:pPr marL="285750" indent="-285750">
                <a:buFont typeface="Arial" panose="020B0604020202020204" pitchFamily="34" charset="0"/>
                <a:buChar char="•"/>
              </a:pPr>
              <a:r>
                <a:rPr lang="fr-CA" dirty="0"/>
                <a:t>Culture d'innovation</a:t>
              </a:r>
            </a:p>
          </p:txBody>
        </p:sp>
      </p:grpSp>
    </p:spTree>
    <p:extLst>
      <p:ext uri="{BB962C8B-B14F-4D97-AF65-F5344CB8AC3E}">
        <p14:creationId xmlns:p14="http://schemas.microsoft.com/office/powerpoint/2010/main" val="5918758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BCBC7-9C1E-7E41-95FC-0DC9E975BF51}"/>
              </a:ext>
            </a:extLst>
          </p:cNvPr>
          <p:cNvSpPr>
            <a:spLocks noGrp="1"/>
          </p:cNvSpPr>
          <p:nvPr>
            <p:ph type="title"/>
          </p:nvPr>
        </p:nvSpPr>
        <p:spPr>
          <a:xfrm>
            <a:off x="790969" y="1221167"/>
            <a:ext cx="4307910" cy="1622321"/>
          </a:xfrm>
        </p:spPr>
        <p:txBody>
          <a:bodyPr>
            <a:normAutofit/>
          </a:bodyPr>
          <a:lstStyle/>
          <a:p>
            <a:r>
              <a:rPr lang="fr-CA" dirty="0"/>
              <a:t>2. </a:t>
            </a:r>
            <a:r>
              <a:rPr lang="fr-CA" dirty="0">
                <a:solidFill>
                  <a:schemeClr val="accent1"/>
                </a:solidFill>
                <a:effectLst>
                  <a:outerShdw blurRad="38100" dist="38100" dir="2700000" algn="tl">
                    <a:srgbClr val="000000">
                      <a:alpha val="43137"/>
                    </a:srgbClr>
                  </a:outerShdw>
                </a:effectLst>
              </a:rPr>
              <a:t>C’est quoi , </a:t>
            </a:r>
            <a:r>
              <a:rPr lang="fr-CA" dirty="0"/>
              <a:t>innover?</a:t>
            </a:r>
          </a:p>
        </p:txBody>
      </p:sp>
      <p:sp>
        <p:nvSpPr>
          <p:cNvPr id="10" name="Freeform 31">
            <a:extLst>
              <a:ext uri="{FF2B5EF4-FFF2-40B4-BE49-F238E27FC236}">
                <a16:creationId xmlns:a16="http://schemas.microsoft.com/office/drawing/2014/main" id="{D6CEF2A9-EF08-4FB3-AFFB-C5F77AB6E0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9402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2" name="Rectangle 11">
            <a:extLst>
              <a:ext uri="{FF2B5EF4-FFF2-40B4-BE49-F238E27FC236}">
                <a16:creationId xmlns:a16="http://schemas.microsoft.com/office/drawing/2014/main" id="{4109C3C2-C0A8-4559-8462-8007573DF44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3992" y="0"/>
            <a:ext cx="609842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5">
            <a:extLst>
              <a:ext uri="{FF2B5EF4-FFF2-40B4-BE49-F238E27FC236}">
                <a16:creationId xmlns:a16="http://schemas.microsoft.com/office/drawing/2014/main" id="{4C535542-B72A-4DE0-BE5A-5EA00508C77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2450577"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sp>
        <p:nvSpPr>
          <p:cNvPr id="16" name="Rectangle 15">
            <a:extLst>
              <a:ext uri="{FF2B5EF4-FFF2-40B4-BE49-F238E27FC236}">
                <a16:creationId xmlns:a16="http://schemas.microsoft.com/office/drawing/2014/main" id="{11DF0705-615B-4CF3-A16F-8C14680D8BA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244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ZoneTexte 3"/>
          <p:cNvSpPr txBox="1"/>
          <p:nvPr/>
        </p:nvSpPr>
        <p:spPr>
          <a:xfrm>
            <a:off x="5553492" y="1221167"/>
            <a:ext cx="4002183" cy="342657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lvl="0">
              <a:spcBef>
                <a:spcPts val="1000"/>
              </a:spcBef>
              <a:buClr>
                <a:srgbClr val="ACD433"/>
              </a:buClr>
              <a:buSzPct val="80000"/>
            </a:pPr>
            <a:r>
              <a:rPr lang="en-US" sz="2000" b="1">
                <a:solidFill>
                  <a:prstClr val="black"/>
                </a:solidFill>
                <a:ea typeface="+mj-ea"/>
                <a:cs typeface="+mj-cs"/>
              </a:rPr>
              <a:t>DÉFINITION AU CISSSMO</a:t>
            </a:r>
          </a:p>
          <a:p>
            <a:pPr lvl="0">
              <a:spcBef>
                <a:spcPts val="1000"/>
              </a:spcBef>
              <a:buClr>
                <a:srgbClr val="ACD433"/>
              </a:buClr>
              <a:buSzPct val="80000"/>
            </a:pPr>
            <a:r>
              <a:rPr lang="en-US" sz="2000">
                <a:solidFill>
                  <a:prstClr val="black"/>
                </a:solidFill>
                <a:ea typeface="+mj-ea"/>
                <a:cs typeface="+mj-cs"/>
              </a:rPr>
              <a:t>Tout </a:t>
            </a:r>
            <a:r>
              <a:rPr lang="en-US" sz="2000" err="1">
                <a:solidFill>
                  <a:prstClr val="black"/>
                </a:solidFill>
                <a:ea typeface="+mj-ea"/>
                <a:cs typeface="+mj-cs"/>
              </a:rPr>
              <a:t>nouvel</a:t>
            </a:r>
            <a:r>
              <a:rPr lang="en-US" sz="2000">
                <a:solidFill>
                  <a:prstClr val="black"/>
                </a:solidFill>
                <a:ea typeface="+mj-ea"/>
                <a:cs typeface="+mj-cs"/>
              </a:rPr>
              <a:t> ensemble de </a:t>
            </a:r>
            <a:r>
              <a:rPr lang="en-US" sz="2000" err="1">
                <a:solidFill>
                  <a:prstClr val="black"/>
                </a:solidFill>
                <a:ea typeface="+mj-ea"/>
                <a:cs typeface="+mj-cs"/>
              </a:rPr>
              <a:t>comportements</a:t>
            </a:r>
            <a:r>
              <a:rPr lang="en-US" sz="2000">
                <a:solidFill>
                  <a:prstClr val="black"/>
                </a:solidFill>
                <a:ea typeface="+mj-ea"/>
                <a:cs typeface="+mj-cs"/>
              </a:rPr>
              <a:t>, technologies et </a:t>
            </a:r>
            <a:r>
              <a:rPr lang="en-US" sz="2000" err="1">
                <a:solidFill>
                  <a:prstClr val="black"/>
                </a:solidFill>
                <a:ea typeface="+mj-ea"/>
                <a:cs typeface="+mj-cs"/>
              </a:rPr>
              <a:t>façons</a:t>
            </a:r>
            <a:r>
              <a:rPr lang="en-US" sz="2000">
                <a:solidFill>
                  <a:prstClr val="black"/>
                </a:solidFill>
                <a:ea typeface="+mj-ea"/>
                <a:cs typeface="+mj-cs"/>
              </a:rPr>
              <a:t> de faire, </a:t>
            </a:r>
            <a:r>
              <a:rPr lang="en-US" sz="2000" err="1">
                <a:solidFill>
                  <a:prstClr val="black"/>
                </a:solidFill>
                <a:ea typeface="+mj-ea"/>
                <a:cs typeface="+mj-cs"/>
              </a:rPr>
              <a:t>implanté</a:t>
            </a:r>
            <a:r>
              <a:rPr lang="en-US" sz="2000">
                <a:solidFill>
                  <a:prstClr val="black"/>
                </a:solidFill>
                <a:ea typeface="+mj-ea"/>
                <a:cs typeface="+mj-cs"/>
              </a:rPr>
              <a:t> dans les pratiques </a:t>
            </a:r>
            <a:r>
              <a:rPr lang="en-US" sz="2000" err="1">
                <a:solidFill>
                  <a:prstClr val="black"/>
                </a:solidFill>
                <a:ea typeface="+mj-ea"/>
                <a:cs typeface="+mj-cs"/>
              </a:rPr>
              <a:t>visant</a:t>
            </a:r>
            <a:r>
              <a:rPr lang="en-US" sz="2000">
                <a:solidFill>
                  <a:prstClr val="black"/>
                </a:solidFill>
                <a:ea typeface="+mj-ea"/>
                <a:cs typeface="+mj-cs"/>
              </a:rPr>
              <a:t> </a:t>
            </a:r>
            <a:r>
              <a:rPr lang="en-US" sz="2000" err="1">
                <a:solidFill>
                  <a:prstClr val="black"/>
                </a:solidFill>
                <a:ea typeface="+mj-ea"/>
                <a:cs typeface="+mj-cs"/>
              </a:rPr>
              <a:t>à</a:t>
            </a:r>
            <a:r>
              <a:rPr lang="en-US" sz="2000">
                <a:solidFill>
                  <a:prstClr val="black"/>
                </a:solidFill>
                <a:ea typeface="+mj-ea"/>
                <a:cs typeface="+mj-cs"/>
              </a:rPr>
              <a:t> </a:t>
            </a:r>
            <a:r>
              <a:rPr lang="en-US" sz="2000" err="1">
                <a:solidFill>
                  <a:prstClr val="black"/>
                </a:solidFill>
                <a:ea typeface="+mj-ea"/>
                <a:cs typeface="+mj-cs"/>
              </a:rPr>
              <a:t>améliorer</a:t>
            </a:r>
            <a:r>
              <a:rPr lang="en-US" sz="2000">
                <a:solidFill>
                  <a:prstClr val="black"/>
                </a:solidFill>
                <a:ea typeface="+mj-ea"/>
                <a:cs typeface="+mj-cs"/>
              </a:rPr>
              <a:t> la </a:t>
            </a:r>
            <a:r>
              <a:rPr lang="en-US" sz="2000" err="1">
                <a:solidFill>
                  <a:prstClr val="black"/>
                </a:solidFill>
                <a:ea typeface="+mj-ea"/>
                <a:cs typeface="+mj-cs"/>
              </a:rPr>
              <a:t>santé</a:t>
            </a:r>
            <a:r>
              <a:rPr lang="en-US" sz="2000">
                <a:solidFill>
                  <a:prstClr val="black"/>
                </a:solidFill>
                <a:ea typeface="+mj-ea"/>
                <a:cs typeface="+mj-cs"/>
              </a:rPr>
              <a:t> et le bien-</a:t>
            </a:r>
            <a:r>
              <a:rPr lang="en-US" sz="2000" err="1">
                <a:solidFill>
                  <a:prstClr val="black"/>
                </a:solidFill>
                <a:ea typeface="+mj-ea"/>
                <a:cs typeface="+mj-cs"/>
              </a:rPr>
              <a:t>être</a:t>
            </a:r>
            <a:r>
              <a:rPr lang="en-US" sz="2000">
                <a:solidFill>
                  <a:prstClr val="black"/>
                </a:solidFill>
                <a:ea typeface="+mj-ea"/>
                <a:cs typeface="+mj-cs"/>
              </a:rPr>
              <a:t> de la population par un gain de pertinence et de performance.</a:t>
            </a:r>
          </a:p>
          <a:p>
            <a:pPr lvl="0">
              <a:spcBef>
                <a:spcPts val="1000"/>
              </a:spcBef>
              <a:buClr>
                <a:srgbClr val="ACD433"/>
              </a:buClr>
              <a:buSzPct val="80000"/>
            </a:pPr>
            <a:endParaRPr lang="en-US" sz="2000">
              <a:solidFill>
                <a:prstClr val="black"/>
              </a:solidFill>
              <a:ea typeface="+mj-ea"/>
              <a:cs typeface="+mj-cs"/>
            </a:endParaRPr>
          </a:p>
        </p:txBody>
      </p:sp>
      <p:pic>
        <p:nvPicPr>
          <p:cNvPr id="6" name="Graphic 5" descr="Tag with solid fill">
            <a:extLst>
              <a:ext uri="{FF2B5EF4-FFF2-40B4-BE49-F238E27FC236}">
                <a16:creationId xmlns:a16="http://schemas.microsoft.com/office/drawing/2014/main" id="{1446A0CF-03E8-BBA9-4D58-7DF9C00A70AA}"/>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9143205" y="704054"/>
            <a:ext cx="2940874" cy="2940874"/>
          </a:xfrm>
          <a:prstGeom prst="rect">
            <a:avLst/>
          </a:prstGeom>
        </p:spPr>
      </p:pic>
      <p:pic>
        <p:nvPicPr>
          <p:cNvPr id="7" name="Graphic 6" descr="Tag with solid fill">
            <a:extLst>
              <a:ext uri="{FF2B5EF4-FFF2-40B4-BE49-F238E27FC236}">
                <a16:creationId xmlns:a16="http://schemas.microsoft.com/office/drawing/2014/main" id="{70F156FF-E474-D5CC-24AD-945D471F2667}"/>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9111936" y="2412979"/>
            <a:ext cx="2940874" cy="2940874"/>
          </a:xfrm>
          <a:prstGeom prst="rect">
            <a:avLst/>
          </a:prstGeom>
        </p:spPr>
      </p:pic>
      <p:pic>
        <p:nvPicPr>
          <p:cNvPr id="8" name="Graphic 7" descr="Tag with solid fill">
            <a:extLst>
              <a:ext uri="{FF2B5EF4-FFF2-40B4-BE49-F238E27FC236}">
                <a16:creationId xmlns:a16="http://schemas.microsoft.com/office/drawing/2014/main" id="{91A1D554-09D0-FDBB-BC69-BFEAD0146710}"/>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9143205" y="4162041"/>
            <a:ext cx="2940874" cy="2940874"/>
          </a:xfrm>
          <a:prstGeom prst="rect">
            <a:avLst/>
          </a:prstGeom>
        </p:spPr>
      </p:pic>
      <p:sp>
        <p:nvSpPr>
          <p:cNvPr id="9" name="Rectangle 8">
            <a:extLst>
              <a:ext uri="{FF2B5EF4-FFF2-40B4-BE49-F238E27FC236}">
                <a16:creationId xmlns:a16="http://schemas.microsoft.com/office/drawing/2014/main" id="{C8CC9C75-D4AB-2768-32B8-F3A0CBBC1C81}"/>
              </a:ext>
            </a:extLst>
          </p:cNvPr>
          <p:cNvSpPr/>
          <p:nvPr/>
        </p:nvSpPr>
        <p:spPr>
          <a:xfrm rot="2620064">
            <a:off x="9732155" y="2182817"/>
            <a:ext cx="2106386" cy="430887"/>
          </a:xfrm>
          <a:prstGeom prst="rect">
            <a:avLst/>
          </a:prstGeom>
          <a:noFill/>
        </p:spPr>
        <p:txBody>
          <a:bodyPr wrap="square" lIns="91440" tIns="45720" rIns="91440" bIns="45720">
            <a:spAutoFit/>
          </a:bodyPr>
          <a:lstStyle/>
          <a:p>
            <a:pPr algn="ctr"/>
            <a:r>
              <a:rPr lang="en-US" sz="2200" b="1" cap="none" spc="0">
                <a:ln w="0"/>
                <a:solidFill>
                  <a:schemeClr val="tx1"/>
                </a:solidFill>
                <a:effectLst>
                  <a:outerShdw blurRad="38100" dist="19050" dir="2700000" algn="tl" rotWithShape="0">
                    <a:schemeClr val="dk1">
                      <a:alpha val="40000"/>
                    </a:schemeClr>
                  </a:outerShdw>
                </a:effectLst>
              </a:rPr>
              <a:t>Nouveau</a:t>
            </a:r>
          </a:p>
        </p:txBody>
      </p:sp>
      <p:sp>
        <p:nvSpPr>
          <p:cNvPr id="11" name="Rectangle 10">
            <a:extLst>
              <a:ext uri="{FF2B5EF4-FFF2-40B4-BE49-F238E27FC236}">
                <a16:creationId xmlns:a16="http://schemas.microsoft.com/office/drawing/2014/main" id="{CE81EA71-7637-8979-8A09-550646C843DE}"/>
              </a:ext>
            </a:extLst>
          </p:cNvPr>
          <p:cNvSpPr/>
          <p:nvPr/>
        </p:nvSpPr>
        <p:spPr>
          <a:xfrm rot="2620064">
            <a:off x="9700885" y="3877024"/>
            <a:ext cx="2106386" cy="430887"/>
          </a:xfrm>
          <a:prstGeom prst="rect">
            <a:avLst/>
          </a:prstGeom>
          <a:noFill/>
        </p:spPr>
        <p:txBody>
          <a:bodyPr wrap="square" lIns="91440" tIns="45720" rIns="91440" bIns="45720">
            <a:spAutoFit/>
          </a:bodyPr>
          <a:lstStyle/>
          <a:p>
            <a:pPr algn="ctr"/>
            <a:r>
              <a:rPr lang="en-US" sz="2200" b="1" cap="none" spc="0" err="1">
                <a:ln w="0"/>
                <a:solidFill>
                  <a:schemeClr val="tx1"/>
                </a:solidFill>
                <a:effectLst>
                  <a:outerShdw blurRad="38100" dist="19050" dir="2700000" algn="tl" rotWithShape="0">
                    <a:schemeClr val="dk1">
                      <a:alpha val="40000"/>
                    </a:schemeClr>
                  </a:outerShdw>
                </a:effectLst>
              </a:rPr>
              <a:t>Implanté</a:t>
            </a:r>
            <a:endParaRPr lang="en-US" sz="2200" b="1" cap="none" spc="0">
              <a:ln w="0"/>
              <a:solidFill>
                <a:schemeClr val="tx1"/>
              </a:solidFill>
              <a:effectLst>
                <a:outerShdw blurRad="38100" dist="19050" dir="2700000" algn="tl" rotWithShape="0">
                  <a:schemeClr val="dk1">
                    <a:alpha val="40000"/>
                  </a:schemeClr>
                </a:outerShdw>
              </a:effectLst>
            </a:endParaRPr>
          </a:p>
        </p:txBody>
      </p:sp>
      <p:sp>
        <p:nvSpPr>
          <p:cNvPr id="13" name="Rectangle 12">
            <a:extLst>
              <a:ext uri="{FF2B5EF4-FFF2-40B4-BE49-F238E27FC236}">
                <a16:creationId xmlns:a16="http://schemas.microsoft.com/office/drawing/2014/main" id="{CE252AC2-8D91-CE2E-63D0-66D97BDB5C0F}"/>
              </a:ext>
            </a:extLst>
          </p:cNvPr>
          <p:cNvSpPr/>
          <p:nvPr/>
        </p:nvSpPr>
        <p:spPr>
          <a:xfrm rot="2620064">
            <a:off x="9669615" y="5571231"/>
            <a:ext cx="2106386" cy="430887"/>
          </a:xfrm>
          <a:prstGeom prst="rect">
            <a:avLst/>
          </a:prstGeom>
          <a:noFill/>
        </p:spPr>
        <p:txBody>
          <a:bodyPr wrap="square" lIns="91440" tIns="45720" rIns="91440" bIns="45720">
            <a:spAutoFit/>
          </a:bodyPr>
          <a:lstStyle/>
          <a:p>
            <a:pPr algn="ctr"/>
            <a:r>
              <a:rPr lang="en-US" sz="2200" b="1" err="1">
                <a:ln w="0"/>
                <a:effectLst>
                  <a:outerShdw blurRad="38100" dist="19050" dir="2700000" algn="tl" rotWithShape="0">
                    <a:schemeClr val="dk1">
                      <a:alpha val="40000"/>
                    </a:schemeClr>
                  </a:outerShdw>
                </a:effectLst>
              </a:rPr>
              <a:t>Mieux</a:t>
            </a:r>
            <a:endParaRPr lang="en-US" sz="2200" b="1" cap="none" spc="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7319346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594FC8B-8CD2-407F-94F1-9C71F5AEC2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1" name="Picture 10">
            <a:extLst>
              <a:ext uri="{FF2B5EF4-FFF2-40B4-BE49-F238E27FC236}">
                <a16:creationId xmlns:a16="http://schemas.microsoft.com/office/drawing/2014/main" id="{DBABC971-8D40-4A4F-AC60-28B9172789B9}"/>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3" name="Oval 12">
            <a:extLst>
              <a:ext uri="{FF2B5EF4-FFF2-40B4-BE49-F238E27FC236}">
                <a16:creationId xmlns:a16="http://schemas.microsoft.com/office/drawing/2014/main" id="{B9C04DC5-313B-4FE4-B868-5672A37641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a16="http://schemas.microsoft.com/office/drawing/2014/main" id="{791AE23E-90C9-4963-96E2-8DADBFC3BC09}"/>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7" name="Picture 16">
            <a:extLst>
              <a:ext uri="{FF2B5EF4-FFF2-40B4-BE49-F238E27FC236}">
                <a16:creationId xmlns:a16="http://schemas.microsoft.com/office/drawing/2014/main" id="{C5F93E90-4379-4AAC-B021-E5FA6D974AE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9" name="Rectangle 18">
            <a:extLst>
              <a:ext uri="{FF2B5EF4-FFF2-40B4-BE49-F238E27FC236}">
                <a16:creationId xmlns:a16="http://schemas.microsoft.com/office/drawing/2014/main" id="{329FDD08-42D8-4AFF-90E5-5DAA5BC4CBD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5A6DBF7D-F9AD-2925-80A0-2BEBD7BD0FDA}"/>
              </a:ext>
            </a:extLst>
          </p:cNvPr>
          <p:cNvSpPr>
            <a:spLocks noGrp="1"/>
          </p:cNvSpPr>
          <p:nvPr>
            <p:ph type="title"/>
          </p:nvPr>
        </p:nvSpPr>
        <p:spPr>
          <a:xfrm>
            <a:off x="8191925" y="1325880"/>
            <a:ext cx="3352375" cy="3066507"/>
          </a:xfrm>
        </p:spPr>
        <p:txBody>
          <a:bodyPr vert="horz" lIns="91440" tIns="45720" rIns="91440" bIns="45720" rtlCol="0" anchor="b">
            <a:normAutofit/>
          </a:bodyPr>
          <a:lstStyle/>
          <a:p>
            <a:r>
              <a:rPr lang="en-US" sz="5400"/>
              <a:t>Valeur ajoutée</a:t>
            </a:r>
          </a:p>
        </p:txBody>
      </p:sp>
      <p:sp>
        <p:nvSpPr>
          <p:cNvPr id="21" name="Rectangle 20">
            <a:extLst>
              <a:ext uri="{FF2B5EF4-FFF2-40B4-BE49-F238E27FC236}">
                <a16:creationId xmlns:a16="http://schemas.microsoft.com/office/drawing/2014/main" id="{4C1E981B-F06E-48B4-9275-F4B261AFCAC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36">
            <a:extLst>
              <a:ext uri="{FF2B5EF4-FFF2-40B4-BE49-F238E27FC236}">
                <a16:creationId xmlns:a16="http://schemas.microsoft.com/office/drawing/2014/main" id="{312E2C24-0CD2-4071-8CE2-B059993A99E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25" name="Freeform 5">
            <a:extLst>
              <a:ext uri="{FF2B5EF4-FFF2-40B4-BE49-F238E27FC236}">
                <a16:creationId xmlns:a16="http://schemas.microsoft.com/office/drawing/2014/main" id="{24F1DC13-C830-4B86-A9C6-927F5C55DBD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6" name="Image 6">
            <a:extLst>
              <a:ext uri="{FF2B5EF4-FFF2-40B4-BE49-F238E27FC236}">
                <a16:creationId xmlns:a16="http://schemas.microsoft.com/office/drawing/2014/main" id="{39B81793-2B81-A1E3-B4DB-1E4E0E78F400}"/>
              </a:ext>
            </a:extLst>
          </p:cNvPr>
          <p:cNvPicPr>
            <a:picLocks noChangeAspect="1"/>
          </p:cNvPicPr>
          <p:nvPr/>
        </p:nvPicPr>
        <p:blipFill>
          <a:blip r:embed="rId8"/>
          <a:stretch>
            <a:fillRect/>
          </a:stretch>
        </p:blipFill>
        <p:spPr>
          <a:xfrm>
            <a:off x="170986" y="127312"/>
            <a:ext cx="7212980" cy="6603379"/>
          </a:xfrm>
          <a:prstGeom prst="rect">
            <a:avLst/>
          </a:prstGeom>
        </p:spPr>
      </p:pic>
    </p:spTree>
    <p:extLst>
      <p:ext uri="{BB962C8B-B14F-4D97-AF65-F5344CB8AC3E}">
        <p14:creationId xmlns:p14="http://schemas.microsoft.com/office/powerpoint/2010/main" val="33813087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604E0B1-6762-4B99-A6A5-42ED8E20D6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1" name="Freeform 7">
            <a:extLst>
              <a:ext uri="{FF2B5EF4-FFF2-40B4-BE49-F238E27FC236}">
                <a16:creationId xmlns:a16="http://schemas.microsoft.com/office/drawing/2014/main" id="{6D86F5FF-DE1B-4BAB-A7BE-6F39F5DD988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D2EBCBC7-9C1E-7E41-95FC-0DC9E975BF51}"/>
              </a:ext>
            </a:extLst>
          </p:cNvPr>
          <p:cNvSpPr>
            <a:spLocks noGrp="1"/>
          </p:cNvSpPr>
          <p:nvPr>
            <p:ph type="title"/>
          </p:nvPr>
        </p:nvSpPr>
        <p:spPr>
          <a:xfrm>
            <a:off x="648930" y="629267"/>
            <a:ext cx="9252154" cy="1016654"/>
          </a:xfrm>
        </p:spPr>
        <p:txBody>
          <a:bodyPr>
            <a:normAutofit/>
          </a:bodyPr>
          <a:lstStyle/>
          <a:p>
            <a:r>
              <a:rPr lang="fr-CA" dirty="0">
                <a:solidFill>
                  <a:srgbClr val="EBEBEB"/>
                </a:solidFill>
              </a:rPr>
              <a:t>Facettes de l’innovation</a:t>
            </a:r>
          </a:p>
        </p:txBody>
      </p:sp>
      <p:sp>
        <p:nvSpPr>
          <p:cNvPr id="13" name="Rectangle 12">
            <a:extLst>
              <a:ext uri="{FF2B5EF4-FFF2-40B4-BE49-F238E27FC236}">
                <a16:creationId xmlns:a16="http://schemas.microsoft.com/office/drawing/2014/main" id="{736AD705-9544-45E1-B278-8D99F718B8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5" name="Freeform: Shape 14">
            <a:extLst>
              <a:ext uri="{FF2B5EF4-FFF2-40B4-BE49-F238E27FC236}">
                <a16:creationId xmlns:a16="http://schemas.microsoft.com/office/drawing/2014/main" id="{8DFFC5B7-4963-4902-8A90-EFF5766892D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5" name="Content Placeholder 2">
            <a:extLst>
              <a:ext uri="{FF2B5EF4-FFF2-40B4-BE49-F238E27FC236}">
                <a16:creationId xmlns:a16="http://schemas.microsoft.com/office/drawing/2014/main" id="{DC1DD49F-7D8A-4277-BCB4-2812D28B3422}"/>
              </a:ext>
            </a:extLst>
          </p:cNvPr>
          <p:cNvGraphicFramePr>
            <a:graphicFrameLocks noGrp="1"/>
          </p:cNvGraphicFramePr>
          <p:nvPr>
            <p:ph idx="1"/>
            <p:extLst>
              <p:ext uri="{D42A27DB-BD31-4B8C-83A1-F6EECF244321}">
                <p14:modId xmlns:p14="http://schemas.microsoft.com/office/powerpoint/2010/main" val="1100843785"/>
              </p:ext>
            </p:extLst>
          </p:nvPr>
        </p:nvGraphicFramePr>
        <p:xfrm>
          <a:off x="648930" y="2810256"/>
          <a:ext cx="10895370" cy="3404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8926490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CD14DB-BB81-479F-A1FC-1C75640E9F8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0" name="Rectangle 9">
            <a:extLst>
              <a:ext uri="{FF2B5EF4-FFF2-40B4-BE49-F238E27FC236}">
                <a16:creationId xmlns:a16="http://schemas.microsoft.com/office/drawing/2014/main" id="{C943A91B-7CA7-4592-A975-73B1BF8C4C7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Freeform 7">
            <a:extLst>
              <a:ext uri="{FF2B5EF4-FFF2-40B4-BE49-F238E27FC236}">
                <a16:creationId xmlns:a16="http://schemas.microsoft.com/office/drawing/2014/main" id="{EC471314-E46A-414B-8D91-74880E84F1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panose="020B0502020202020204"/>
              <a:ea typeface="+mn-ea"/>
              <a:cs typeface="+mn-cs"/>
            </a:endParaRPr>
          </a:p>
        </p:txBody>
      </p:sp>
      <p:sp useBgFill="1">
        <p:nvSpPr>
          <p:cNvPr id="14" name="Freeform: Shape 13">
            <a:extLst>
              <a:ext uri="{FF2B5EF4-FFF2-40B4-BE49-F238E27FC236}">
                <a16:creationId xmlns:a16="http://schemas.microsoft.com/office/drawing/2014/main" id="{6A681326-1C9D-44A3-A627-3871BDAE412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sp>
      <p:sp>
        <p:nvSpPr>
          <p:cNvPr id="2" name="Title 1">
            <a:extLst>
              <a:ext uri="{FF2B5EF4-FFF2-40B4-BE49-F238E27FC236}">
                <a16:creationId xmlns:a16="http://schemas.microsoft.com/office/drawing/2014/main" id="{D2EBCBC7-9C1E-7E41-95FC-0DC9E975BF51}"/>
              </a:ext>
            </a:extLst>
          </p:cNvPr>
          <p:cNvSpPr>
            <a:spLocks noGrp="1"/>
          </p:cNvSpPr>
          <p:nvPr>
            <p:ph type="title"/>
          </p:nvPr>
        </p:nvSpPr>
        <p:spPr>
          <a:xfrm>
            <a:off x="1103312" y="452718"/>
            <a:ext cx="8947522" cy="1400530"/>
          </a:xfrm>
        </p:spPr>
        <p:txBody>
          <a:bodyPr anchor="ctr">
            <a:normAutofit/>
          </a:bodyPr>
          <a:lstStyle/>
          <a:p>
            <a:r>
              <a:rPr lang="fr-CA" dirty="0">
                <a:solidFill>
                  <a:srgbClr val="FFFFFF"/>
                </a:solidFill>
              </a:rPr>
              <a:t>L’innovation comme </a:t>
            </a:r>
            <a:r>
              <a:rPr lang="fr-CA" dirty="0">
                <a:solidFill>
                  <a:schemeClr val="accent1"/>
                </a:solidFill>
                <a:effectLst>
                  <a:outerShdw blurRad="38100" dist="38100" dir="2700000" algn="tl">
                    <a:srgbClr val="000000">
                      <a:alpha val="43137"/>
                    </a:srgbClr>
                  </a:outerShdw>
                </a:effectLst>
              </a:rPr>
              <a:t>RÉSULTAT</a:t>
            </a:r>
          </a:p>
        </p:txBody>
      </p:sp>
      <p:sp>
        <p:nvSpPr>
          <p:cNvPr id="16" name="Content Placeholder 2">
            <a:extLst>
              <a:ext uri="{FF2B5EF4-FFF2-40B4-BE49-F238E27FC236}">
                <a16:creationId xmlns:a16="http://schemas.microsoft.com/office/drawing/2014/main" id="{B011F056-9E75-704C-8EBC-1FCBC1886012}"/>
              </a:ext>
            </a:extLst>
          </p:cNvPr>
          <p:cNvSpPr txBox="1">
            <a:spLocks/>
          </p:cNvSpPr>
          <p:nvPr/>
        </p:nvSpPr>
        <p:spPr>
          <a:xfrm>
            <a:off x="6072213" y="3986066"/>
            <a:ext cx="4568023" cy="2315376"/>
          </a:xfrm>
          <a:prstGeom prst="rect">
            <a:avLst/>
          </a:prstGeom>
        </p:spPr>
        <p:txBody>
          <a:bodyPr vert="horz" lIns="91440" tIns="45720" rIns="91440" bIns="45720" rtlCol="0" anchor="t">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a:lstStyle>
          <a:p>
            <a:pPr>
              <a:buFont typeface="Wingdings" panose="05000000000000000000" pitchFamily="2" charset="2"/>
              <a:buChar char="ü"/>
            </a:pPr>
            <a:r>
              <a:rPr lang="fr-CA" dirty="0"/>
              <a:t>Valeur ajoutée</a:t>
            </a:r>
            <a:endParaRPr lang="fr-FR" dirty="0"/>
          </a:p>
          <a:p>
            <a:endParaRPr lang="fr-CA" dirty="0"/>
          </a:p>
        </p:txBody>
      </p:sp>
      <p:sp>
        <p:nvSpPr>
          <p:cNvPr id="4" name="Rectangle 3"/>
          <p:cNvSpPr/>
          <p:nvPr/>
        </p:nvSpPr>
        <p:spPr>
          <a:xfrm>
            <a:off x="626165" y="2828836"/>
            <a:ext cx="10903226" cy="646331"/>
          </a:xfrm>
          <a:prstGeom prst="rect">
            <a:avLst/>
          </a:prstGeom>
        </p:spPr>
        <p:txBody>
          <a:bodyPr wrap="square">
            <a:spAutoFit/>
          </a:bodyPr>
          <a:lstStyle/>
          <a:p>
            <a:r>
              <a:rPr lang="fr-CA">
                <a:solidFill>
                  <a:schemeClr val="accent4">
                    <a:lumMod val="50000"/>
                  </a:schemeClr>
                </a:solidFill>
              </a:rPr>
              <a:t>Une innovation est le fruit d’une démarche qui concrétise une idée en </a:t>
            </a:r>
            <a:r>
              <a:rPr lang="fr-CA" b="1">
                <a:solidFill>
                  <a:schemeClr val="accent4">
                    <a:lumMod val="50000"/>
                  </a:schemeClr>
                </a:solidFill>
              </a:rPr>
              <a:t>comportements, technologies ou pratiques concrètes qui répondent à un besoin ou apportent un gain de valeur</a:t>
            </a:r>
          </a:p>
        </p:txBody>
      </p:sp>
      <p:grpSp>
        <p:nvGrpSpPr>
          <p:cNvPr id="7" name="Groupe 6">
            <a:extLst>
              <a:ext uri="{FF2B5EF4-FFF2-40B4-BE49-F238E27FC236}">
                <a16:creationId xmlns:a16="http://schemas.microsoft.com/office/drawing/2014/main" id="{85D4417F-8185-A9E5-84ED-4043FD2FB727}"/>
              </a:ext>
            </a:extLst>
          </p:cNvPr>
          <p:cNvGrpSpPr/>
          <p:nvPr/>
        </p:nvGrpSpPr>
        <p:grpSpPr>
          <a:xfrm>
            <a:off x="9101457" y="1161893"/>
            <a:ext cx="1268763" cy="1193812"/>
            <a:chOff x="82375" y="4797008"/>
            <a:chExt cx="1955812" cy="1955812"/>
          </a:xfrm>
        </p:grpSpPr>
        <p:sp>
          <p:nvSpPr>
            <p:cNvPr id="11" name="Ellipse 10"/>
            <p:cNvSpPr/>
            <p:nvPr/>
          </p:nvSpPr>
          <p:spPr>
            <a:xfrm>
              <a:off x="82375" y="4797008"/>
              <a:ext cx="1955812" cy="1955812"/>
            </a:xfrm>
            <a:prstGeom prst="ellipse">
              <a:avLst/>
            </a:prstGeom>
          </p:spPr>
          <p:style>
            <a:lnRef idx="0">
              <a:schemeClr val="dk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sp>
        <p:sp>
          <p:nvSpPr>
            <p:cNvPr id="13" name="Rectangle 12" descr="Lightbulb"/>
            <p:cNvSpPr/>
            <p:nvPr/>
          </p:nvSpPr>
          <p:spPr>
            <a:xfrm>
              <a:off x="499188" y="5213820"/>
              <a:ext cx="1122187" cy="1122187"/>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p:spPr>
          <p:style>
            <a:lnRef idx="0">
              <a:schemeClr val="lt1">
                <a:hueOff val="0"/>
                <a:satOff val="0"/>
                <a:lumOff val="0"/>
                <a:alphaOff val="0"/>
              </a:schemeClr>
            </a:lnRef>
            <a:fillRef idx="3">
              <a:scrgbClr r="0" g="0" b="0"/>
            </a:fillRef>
            <a:effectRef idx="2">
              <a:schemeClr val="accent1">
                <a:alpha val="90000"/>
                <a:hueOff val="0"/>
                <a:satOff val="0"/>
                <a:lumOff val="0"/>
                <a:alphaOff val="0"/>
              </a:schemeClr>
            </a:effectRef>
            <a:fontRef idx="minor">
              <a:schemeClr val="lt1"/>
            </a:fontRef>
          </p:style>
        </p:sp>
      </p:grpSp>
      <p:pic>
        <p:nvPicPr>
          <p:cNvPr id="6" name="Image 6">
            <a:extLst>
              <a:ext uri="{FF2B5EF4-FFF2-40B4-BE49-F238E27FC236}">
                <a16:creationId xmlns:a16="http://schemas.microsoft.com/office/drawing/2014/main" id="{11009E2B-50A8-1341-0D23-C9CF2FCD1691}"/>
              </a:ext>
            </a:extLst>
          </p:cNvPr>
          <p:cNvPicPr>
            <a:picLocks noChangeAspect="1"/>
          </p:cNvPicPr>
          <p:nvPr/>
        </p:nvPicPr>
        <p:blipFill>
          <a:blip r:embed="rId5"/>
          <a:stretch>
            <a:fillRect/>
          </a:stretch>
        </p:blipFill>
        <p:spPr>
          <a:xfrm>
            <a:off x="8058537" y="3429236"/>
            <a:ext cx="3488606" cy="3241493"/>
          </a:xfrm>
          <a:prstGeom prst="rect">
            <a:avLst/>
          </a:prstGeom>
        </p:spPr>
      </p:pic>
      <p:sp>
        <p:nvSpPr>
          <p:cNvPr id="3" name="Content Placeholder 2">
            <a:extLst>
              <a:ext uri="{FF2B5EF4-FFF2-40B4-BE49-F238E27FC236}">
                <a16:creationId xmlns:a16="http://schemas.microsoft.com/office/drawing/2014/main" id="{5D2194FC-CBCA-034A-9C1B-B3CF2554EB63}"/>
              </a:ext>
            </a:extLst>
          </p:cNvPr>
          <p:cNvSpPr>
            <a:spLocks noGrp="1"/>
          </p:cNvSpPr>
          <p:nvPr>
            <p:ph idx="1"/>
          </p:nvPr>
        </p:nvSpPr>
        <p:spPr>
          <a:xfrm>
            <a:off x="1079525" y="3986067"/>
            <a:ext cx="4568023" cy="2315376"/>
          </a:xfrm>
        </p:spPr>
        <p:txBody>
          <a:bodyPr>
            <a:normAutofit/>
          </a:bodyPr>
          <a:lstStyle/>
          <a:p>
            <a:r>
              <a:rPr lang="fr-CA" dirty="0"/>
              <a:t>Innovation de produit</a:t>
            </a:r>
          </a:p>
          <a:p>
            <a:r>
              <a:rPr lang="fr-CA" dirty="0"/>
              <a:t>Innovation de service</a:t>
            </a:r>
          </a:p>
          <a:p>
            <a:r>
              <a:rPr lang="fr-CA" dirty="0"/>
              <a:t>Innovation de processus</a:t>
            </a:r>
          </a:p>
          <a:p>
            <a:r>
              <a:rPr lang="fr-CA" dirty="0"/>
              <a:t>Innovation de modèle d’affaires</a:t>
            </a:r>
          </a:p>
          <a:p>
            <a:r>
              <a:rPr lang="fr-CA" dirty="0"/>
              <a:t>Innovation sociale</a:t>
            </a:r>
            <a:endParaRPr lang="en-CA" dirty="0"/>
          </a:p>
          <a:p>
            <a:endParaRPr lang="fr-CA" dirty="0"/>
          </a:p>
        </p:txBody>
      </p:sp>
    </p:spTree>
    <p:extLst>
      <p:ext uri="{BB962C8B-B14F-4D97-AF65-F5344CB8AC3E}">
        <p14:creationId xmlns:p14="http://schemas.microsoft.com/office/powerpoint/2010/main" val="356127379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Avancement xmlns="1578c302-6e4d-41cc-8087-845ef57534c3">À venir</Avancement>
    <Pr_x00ea_t_x00e0_utilisation xmlns="1578c302-6e4d-41cc-8087-845ef57534c3" xsi:nil="true"/>
    <SharedWithUsers xmlns="6e877ed9-ff17-478b-af10-a8fb38ed1782">
      <UserInfo>
        <DisplayName>Sophie Poirier  (CISSSMO16)</DisplayName>
        <AccountId>14</AccountId>
        <AccountType/>
      </UserInfo>
      <UserInfo>
        <DisplayName>Annik Jobin (CISSSMO16)</DisplayName>
        <AccountId>10</AccountId>
        <AccountType/>
      </UserInfo>
    </SharedWithUsers>
    <TaxCatchAll xmlns="6e877ed9-ff17-478b-af10-a8fb38ed1782" xsi:nil="true"/>
    <lcf76f155ced4ddcb4097134ff3c332f xmlns="1578c302-6e4d-41cc-8087-845ef57534c3">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093F429537FF7489728C630DE88842D" ma:contentTypeVersion="17" ma:contentTypeDescription="Create a new document." ma:contentTypeScope="" ma:versionID="42fb746bec4dc709b9b0ea33e9687eb5">
  <xsd:schema xmlns:xsd="http://www.w3.org/2001/XMLSchema" xmlns:xs="http://www.w3.org/2001/XMLSchema" xmlns:p="http://schemas.microsoft.com/office/2006/metadata/properties" xmlns:ns2="1578c302-6e4d-41cc-8087-845ef57534c3" xmlns:ns3="6e877ed9-ff17-478b-af10-a8fb38ed1782" targetNamespace="http://schemas.microsoft.com/office/2006/metadata/properties" ma:root="true" ma:fieldsID="13c7e0b2c55bc252a4a42d10ec8a9772" ns2:_="" ns3:_="">
    <xsd:import namespace="1578c302-6e4d-41cc-8087-845ef57534c3"/>
    <xsd:import namespace="6e877ed9-ff17-478b-af10-a8fb38ed178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Avancement" minOccurs="0"/>
                <xsd:element ref="ns2:MediaServiceAutoTags" minOccurs="0"/>
                <xsd:element ref="ns2:MediaServiceGenerationTime" minOccurs="0"/>
                <xsd:element ref="ns2:MediaServiceEventHashCode" minOccurs="0"/>
                <xsd:element ref="ns2:MediaServiceDateTaken" minOccurs="0"/>
                <xsd:element ref="ns2:Pr_x00ea_t_x00e0_utilisation" minOccurs="0"/>
                <xsd:element ref="ns2:MediaServiceOCR"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78c302-6e4d-41cc-8087-845ef57534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Avancement" ma:index="14" nillable="true" ma:displayName="Avancement" ma:default="À venir" ma:format="Dropdown" ma:internalName="Avancement">
      <xsd:simpleType>
        <xsd:restriction base="dms:Choice">
          <xsd:enumeration value="À venir"/>
          <xsd:enumeration value="En travail"/>
          <xsd:enumeration value="En suspens"/>
          <xsd:enumeration value="En attente"/>
          <xsd:enumeration value="Annulé"/>
          <xsd:enumeration value="Terminé"/>
        </xsd:restrictio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Pr_x00ea_t_x00e0_utilisation" ma:index="19" nillable="true" ma:displayName="Prêt à utilisation" ma:format="Dropdown" ma:internalName="Pr_x00ea_t_x00e0_utilisation">
      <xsd:simpleType>
        <xsd:restriction base="dms:Choice">
          <xsd:enumeration value="En test"/>
          <xsd:enumeration value="Prêt"/>
          <xsd:enumeration value="Retiré"/>
        </xsd:restriction>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0125e5a-fbbd-4a39-926c-a359310fd25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e877ed9-ff17-478b-af10-a8fb38ed178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04f71431-1ef2-4035-9d9d-f3ba8b04a910}" ma:internalName="TaxCatchAll" ma:showField="CatchAllData" ma:web="6e877ed9-ff17-478b-af10-a8fb38ed178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A46B66-8FE2-4DB5-B6FF-8CE724241DE3}">
  <ds:schemaRefs>
    <ds:schemaRef ds:uri="http://schemas.microsoft.com/sharepoint/v3/contenttype/forms"/>
  </ds:schemaRefs>
</ds:datastoreItem>
</file>

<file path=customXml/itemProps2.xml><?xml version="1.0" encoding="utf-8"?>
<ds:datastoreItem xmlns:ds="http://schemas.openxmlformats.org/officeDocument/2006/customXml" ds:itemID="{F4EFD8DA-2E52-4CDE-9A95-C169322A8EF8}">
  <ds:schemaRefs>
    <ds:schemaRef ds:uri="http://purl.org/dc/terms/"/>
    <ds:schemaRef ds:uri="http://schemas.openxmlformats.org/package/2006/metadata/core-properties"/>
    <ds:schemaRef ds:uri="http://schemas.microsoft.com/office/2006/documentManagement/types"/>
    <ds:schemaRef ds:uri="1578c302-6e4d-41cc-8087-845ef57534c3"/>
    <ds:schemaRef ds:uri="http://purl.org/dc/elements/1.1/"/>
    <ds:schemaRef ds:uri="http://schemas.microsoft.com/office/2006/metadata/properties"/>
    <ds:schemaRef ds:uri="http://schemas.microsoft.com/office/infopath/2007/PartnerControls"/>
    <ds:schemaRef ds:uri="6e877ed9-ff17-478b-af10-a8fb38ed1782"/>
    <ds:schemaRef ds:uri="http://www.w3.org/XML/1998/namespace"/>
    <ds:schemaRef ds:uri="http://purl.org/dc/dcmitype/"/>
  </ds:schemaRefs>
</ds:datastoreItem>
</file>

<file path=customXml/itemProps3.xml><?xml version="1.0" encoding="utf-8"?>
<ds:datastoreItem xmlns:ds="http://schemas.openxmlformats.org/officeDocument/2006/customXml" ds:itemID="{40C29E0E-686D-4E7D-AAEE-268BD9FCCC59}">
  <ds:schemaRefs>
    <ds:schemaRef ds:uri="1578c302-6e4d-41cc-8087-845ef57534c3"/>
    <ds:schemaRef ds:uri="6e877ed9-ff17-478b-af10-a8fb38ed178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{3276D25C-967D-754F-9FF1-4C11FFDFAEE9}tf10001062</Template>
  <TotalTime>952</TotalTime>
  <Words>2085</Words>
  <Application>Microsoft Office PowerPoint</Application>
  <PresentationFormat>Grand écran</PresentationFormat>
  <Paragraphs>376</Paragraphs>
  <Slides>27</Slides>
  <Notes>27</Notes>
  <HiddenSlides>0</HiddenSlides>
  <MMClips>1</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27</vt:i4>
      </vt:variant>
    </vt:vector>
  </HeadingPairs>
  <TitlesOfParts>
    <vt:vector size="34" baseType="lpstr">
      <vt:lpstr>Arial</vt:lpstr>
      <vt:lpstr>Arial,Sans-Serif</vt:lpstr>
      <vt:lpstr>Calibri</vt:lpstr>
      <vt:lpstr>Century Gothic</vt:lpstr>
      <vt:lpstr>Wingdings</vt:lpstr>
      <vt:lpstr>Wingdings 3</vt:lpstr>
      <vt:lpstr>Ion</vt:lpstr>
      <vt:lpstr>Innovation</vt:lpstr>
      <vt:lpstr>Plan</vt:lpstr>
      <vt:lpstr>SOUTENIR L’INNOVATION POUR</vt:lpstr>
      <vt:lpstr>1. Pourquoi innover?</vt:lpstr>
      <vt:lpstr>Présentation PowerPoint</vt:lpstr>
      <vt:lpstr>2. C’est quoi , innover?</vt:lpstr>
      <vt:lpstr>Valeur ajoutée</vt:lpstr>
      <vt:lpstr>Facettes de l’innovation</vt:lpstr>
      <vt:lpstr>L’innovation comme RÉSULTAT</vt:lpstr>
      <vt:lpstr>L’innovation comme PROCESSUS</vt:lpstr>
      <vt:lpstr>Innovation (démarche)</vt:lpstr>
      <vt:lpstr>Démarche </vt:lpstr>
      <vt:lpstr>Instaurer une CULTURE D’INNOVATION</vt:lpstr>
      <vt:lpstr>La force de la diversité en innovation</vt:lpstr>
      <vt:lpstr>INNOVATION ET MISE EN OEUVRE</vt:lpstr>
      <vt:lpstr>3. Comment innover?</vt:lpstr>
      <vt:lpstr>Présentation PowerPoint</vt:lpstr>
      <vt:lpstr>Présentation PowerPoint</vt:lpstr>
      <vt:lpstr>Présentation PowerPoint</vt:lpstr>
      <vt:lpstr>Présentation PowerPoint</vt:lpstr>
      <vt:lpstr>Présentation PowerPoint</vt:lpstr>
      <vt:lpstr>Présentation PowerPoint</vt:lpstr>
      <vt:lpstr>4. Soutien des projets cliniques</vt:lpstr>
      <vt:lpstr>Présentation PowerPoint</vt:lpstr>
      <vt:lpstr>5. À retenir</vt:lpstr>
      <vt:lpstr>Questions</vt:lpstr>
      <vt:lpstr>Merci de votre écoute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Annik Jobin</dc:creator>
  <cp:lastModifiedBy>Valérie Emond  (CISSSMO16 APPR)</cp:lastModifiedBy>
  <cp:revision>409</cp:revision>
  <dcterms:created xsi:type="dcterms:W3CDTF">2021-03-06T16:05:18Z</dcterms:created>
  <dcterms:modified xsi:type="dcterms:W3CDTF">2022-12-16T11:27:49Z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0x0101000093F429537FF7489728C630DE88842D</vt:lpwstr>
  </property>
  <property fmtid="{D5CDD505-2E9C-101B-9397-08002B2CF9AE}" pid="3" name="MSIP_Label_6a7d8d5d-78e2-4a62-9fcd-016eb5e4c57c_Enabled">
    <vt:lpwstr>true</vt:lpwstr>
  </property>
  <property fmtid="{D5CDD505-2E9C-101B-9397-08002B2CF9AE}" pid="4" name="MSIP_Label_6a7d8d5d-78e2-4a62-9fcd-016eb5e4c57c_SetDate">
    <vt:lpwstr>2022-04-20T21:55:24Z</vt:lpwstr>
  </property>
  <property fmtid="{D5CDD505-2E9C-101B-9397-08002B2CF9AE}" pid="5" name="MSIP_Label_6a7d8d5d-78e2-4a62-9fcd-016eb5e4c57c_Method">
    <vt:lpwstr>Standard</vt:lpwstr>
  </property>
  <property fmtid="{D5CDD505-2E9C-101B-9397-08002B2CF9AE}" pid="6" name="MSIP_Label_6a7d8d5d-78e2-4a62-9fcd-016eb5e4c57c_Name">
    <vt:lpwstr>Général</vt:lpwstr>
  </property>
  <property fmtid="{D5CDD505-2E9C-101B-9397-08002B2CF9AE}" pid="7" name="MSIP_Label_6a7d8d5d-78e2-4a62-9fcd-016eb5e4c57c_SiteId">
    <vt:lpwstr>06e1fe28-5f8b-4075-bf6c-ae24be1a7992</vt:lpwstr>
  </property>
  <property fmtid="{D5CDD505-2E9C-101B-9397-08002B2CF9AE}" pid="8" name="MSIP_Label_6a7d8d5d-78e2-4a62-9fcd-016eb5e4c57c_ActionId">
    <vt:lpwstr>a363ea7b-e126-4b86-b15a-de304a3843a6</vt:lpwstr>
  </property>
  <property fmtid="{D5CDD505-2E9C-101B-9397-08002B2CF9AE}" pid="9" name="MSIP_Label_6a7d8d5d-78e2-4a62-9fcd-016eb5e4c57c_ContentBits">
    <vt:lpwstr>0</vt:lpwstr>
  </property>
  <property fmtid="{D5CDD505-2E9C-101B-9397-08002B2CF9AE}" pid="10" name="MediaServiceImageTags">
    <vt:lpwstr/>
  </property>
</Properties>
</file>