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6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7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8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68" r:id="rId3"/>
    <p:sldMasterId id="2147483671" r:id="rId4"/>
    <p:sldMasterId id="2147483678" r:id="rId5"/>
    <p:sldMasterId id="2147483681" r:id="rId6"/>
    <p:sldMasterId id="2147483688" r:id="rId7"/>
    <p:sldMasterId id="2147483695" r:id="rId8"/>
    <p:sldMasterId id="2147483702" r:id="rId9"/>
  </p:sldMasterIdLst>
  <p:sldIdLst>
    <p:sldId id="256" r:id="rId10"/>
    <p:sldId id="259" r:id="rId11"/>
    <p:sldId id="264" r:id="rId12"/>
    <p:sldId id="257" r:id="rId13"/>
    <p:sldId id="258" r:id="rId14"/>
    <p:sldId id="260" r:id="rId15"/>
    <p:sldId id="261" r:id="rId16"/>
    <p:sldId id="262" r:id="rId17"/>
    <p:sldId id="263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uverture_Cercle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capture d’écran, Bleu électrique, Graphique, bleu&#10;&#10;Le contenu généré par l’IA peut être incorrect.">
            <a:extLst>
              <a:ext uri="{FF2B5EF4-FFF2-40B4-BE49-F238E27FC236}">
                <a16:creationId xmlns:a16="http://schemas.microsoft.com/office/drawing/2014/main" id="{69297045-1C09-2FEF-BEB3-16BBE9CA50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27381" y="2948947"/>
            <a:ext cx="8160907" cy="4617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667">
                <a:solidFill>
                  <a:schemeClr val="accent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CA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527381" y="1960592"/>
            <a:ext cx="8160907" cy="683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3C3436B7-A9AE-A7A7-8FA3-12BD0CED19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5C048FF5-14F8-2490-8327-247C516C7B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7382" y="4073600"/>
            <a:ext cx="8256917" cy="492443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333" b="1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Présenté par : 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167782D2-ABC8-BCED-EF06-A4600D9EB6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7382" y="4683017"/>
            <a:ext cx="8256917" cy="492443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772808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uverture_Cercle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capture d’écran, Bleu électrique, bleu, violet&#10;&#10;Le contenu généré par l’IA peut être incorrect.">
            <a:extLst>
              <a:ext uri="{FF2B5EF4-FFF2-40B4-BE49-F238E27FC236}">
                <a16:creationId xmlns:a16="http://schemas.microsoft.com/office/drawing/2014/main" id="{772D5ACC-F35E-A714-8ADC-80DE6B118F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27381" y="2948947"/>
            <a:ext cx="8160907" cy="4617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667">
                <a:solidFill>
                  <a:schemeClr val="accent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CA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527381" y="1960592"/>
            <a:ext cx="8160907" cy="683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3C3436B7-A9AE-A7A7-8FA3-12BD0CED19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451DDCC9-6FA8-D028-646A-276BE94F86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7382" y="4073600"/>
            <a:ext cx="8256917" cy="492443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333" b="1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Présenté par : </a:t>
            </a:r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118EE655-A69C-FCA5-AA12-4C095A7401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7382" y="4683017"/>
            <a:ext cx="8256917" cy="492443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059757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uverture_Coeu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Graphique, capture d’écran, Bleu électrique, graphisme&#10;&#10;Le contenu généré par l’IA peut être incorrect.">
            <a:extLst>
              <a:ext uri="{FF2B5EF4-FFF2-40B4-BE49-F238E27FC236}">
                <a16:creationId xmlns:a16="http://schemas.microsoft.com/office/drawing/2014/main" id="{8E707F15-4C2E-EC95-6962-C80A5E2528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367808" y="3536213"/>
            <a:ext cx="7200800" cy="4617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667">
                <a:solidFill>
                  <a:schemeClr val="accent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CA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4367808" y="2515030"/>
            <a:ext cx="7200800" cy="683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3A621D67-1644-8BAD-98D3-24267683B2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C7ABDA54-8962-1053-D0B1-3E0C454B0C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7382" y="5445224"/>
            <a:ext cx="8256917" cy="492443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333" b="1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Présenté par : </a:t>
            </a:r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48979945-946C-25C9-8421-48A2336615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7382" y="6054641"/>
            <a:ext cx="8256917" cy="492443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7055394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9DEB3-BCDD-436F-819E-30C7B078C7D3}" type="datetimeFigureOut">
              <a:rPr lang="fr-CA" smtClean="0"/>
              <a:t>2026-08-13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064E2-8909-4432-B604-72E92D3D07D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16849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424" y="4081497"/>
            <a:ext cx="8160907" cy="4617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667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3062238"/>
            <a:ext cx="8160907" cy="683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DCA2241F-4BBB-8B0B-620C-B486DDBF4B1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87755" y="310916"/>
            <a:ext cx="7680853" cy="219997"/>
          </a:xfrm>
          <a:prstGeom prst="rect">
            <a:avLst/>
          </a:prstGeom>
        </p:spPr>
        <p:txBody>
          <a:bodyPr/>
          <a:lstStyle>
            <a:lvl1pPr algn="r"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Santé Québec Territoire</a:t>
            </a:r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FE9F0CC6-B2AE-FCA0-59A3-43EE0CEFB7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1424" y="5061181"/>
            <a:ext cx="7488832" cy="492443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333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Présenté par : 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0BC15B0D-B167-FB64-817A-99BB91765D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424" y="5670599"/>
            <a:ext cx="7488832" cy="492443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Date</a:t>
            </a:r>
          </a:p>
        </p:txBody>
      </p:sp>
      <p:pic>
        <p:nvPicPr>
          <p:cNvPr id="8" name="Image 7" descr="Une image contenant capture d’écran, Graphique, logo, conception&#10;&#10;Le contenu généré par l’IA peut être incorrect.">
            <a:extLst>
              <a:ext uri="{FF2B5EF4-FFF2-40B4-BE49-F238E27FC236}">
                <a16:creationId xmlns:a16="http://schemas.microsoft.com/office/drawing/2014/main" id="{1A11B54E-E2F2-175F-1490-76B3C1A07F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C7497864-5862-232E-5777-5D12D2B9B7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r"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</p:spTree>
    <p:extLst>
      <p:ext uri="{BB962C8B-B14F-4D97-AF65-F5344CB8AC3E}">
        <p14:creationId xmlns:p14="http://schemas.microsoft.com/office/powerpoint/2010/main" val="1100965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capture d’écran, Graphique, graphisme, Bleu Majorelle&#10;&#10;Le contenu généré par l’IA peut être incorrect.">
            <a:extLst>
              <a:ext uri="{FF2B5EF4-FFF2-40B4-BE49-F238E27FC236}">
                <a16:creationId xmlns:a16="http://schemas.microsoft.com/office/drawing/2014/main" id="{B6928C83-F29A-F84E-22C6-016E4CBAB96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9669" y="2641337"/>
            <a:ext cx="8160907" cy="4617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667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9669" y="1622078"/>
            <a:ext cx="8160907" cy="683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5E46A03D-D7C8-F144-450E-FEF94856E5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r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20ECF505-FA04-DBEC-6ACB-6F7C02B3713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19669" y="3813043"/>
            <a:ext cx="7488832" cy="492443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333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Présenté par : 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3542A7DA-B10D-4A43-5932-660DEA22F0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19669" y="4422460"/>
            <a:ext cx="7488832" cy="492443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94170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capture d’écran, ligne, bleu, Bleu électrique&#10;&#10;Le contenu généré par l’IA peut être incorrect.">
            <a:extLst>
              <a:ext uri="{FF2B5EF4-FFF2-40B4-BE49-F238E27FC236}">
                <a16:creationId xmlns:a16="http://schemas.microsoft.com/office/drawing/2014/main" id="{E65600EF-B934-30C0-52C9-63F4A08CAC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0C23CB09-4FB3-A3E9-73A3-70E918F5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445" y="932724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49E891B8-F1C8-713B-DC0E-D63B4C444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445" y="2372882"/>
            <a:ext cx="10515600" cy="3794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7607F3BA-FFDA-A253-C61C-2C5D6E8D25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4E57A44B-4856-2CF5-9C83-39B77CCE0A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1D064B1-F160-67E1-732F-93E46E1F6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07326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Pâ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A402FC3-C31D-202C-4079-69BC432B6B7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9" name="Espace réservé du titre 1">
            <a:extLst>
              <a:ext uri="{FF2B5EF4-FFF2-40B4-BE49-F238E27FC236}">
                <a16:creationId xmlns:a16="http://schemas.microsoft.com/office/drawing/2014/main" id="{4F7F7FCA-746C-2457-F94B-5F1D1EDF0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445" y="932724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8B1347E2-4B5D-97E8-9B11-6DE2A22196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F51E455D-1D61-424B-B868-ACC8FD673F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2">
            <a:extLst>
              <a:ext uri="{FF2B5EF4-FFF2-40B4-BE49-F238E27FC236}">
                <a16:creationId xmlns:a16="http://schemas.microsoft.com/office/drawing/2014/main" id="{1F76C5EE-DF93-B127-1BF1-A86AFB5E6EFF}"/>
              </a:ext>
            </a:extLst>
          </p:cNvPr>
          <p:cNvSpPr txBox="1">
            <a:spLocks/>
          </p:cNvSpPr>
          <p:nvPr/>
        </p:nvSpPr>
        <p:spPr>
          <a:xfrm>
            <a:off x="8875845" y="6356351"/>
            <a:ext cx="2743200" cy="36618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DDBC63-AA34-4C27-924A-AC3A8202F7BB}" type="slidenum">
              <a:rPr lang="fr-CA" sz="1600" smtClean="0"/>
              <a:pPr/>
              <a:t>‹n°›</a:t>
            </a:fld>
            <a:endParaRPr lang="fr-CA" sz="1600"/>
          </a:p>
        </p:txBody>
      </p:sp>
    </p:spTree>
    <p:extLst>
      <p:ext uri="{BB962C8B-B14F-4D97-AF65-F5344CB8AC3E}">
        <p14:creationId xmlns:p14="http://schemas.microsoft.com/office/powerpoint/2010/main" val="3472208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Éclat_Rayon-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bleu, capture d’écran, Bleu Majorelle, Bleu électrique&#10;&#10;Le contenu généré par l’IA peut être incorrect.">
            <a:extLst>
              <a:ext uri="{FF2B5EF4-FFF2-40B4-BE49-F238E27FC236}">
                <a16:creationId xmlns:a16="http://schemas.microsoft.com/office/drawing/2014/main" id="{4FD6AD8D-810C-EECF-C8F9-5B4818FACE3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1637" y="2276872"/>
            <a:ext cx="8160907" cy="4617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667">
                <a:solidFill>
                  <a:schemeClr val="accent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637" y="3132993"/>
            <a:ext cx="8160907" cy="683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AA7769A4-A5BE-B603-5BF7-2DC327139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23644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Éclat_Rayon-Pâ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7C890D7-E156-0EF5-089B-368CD01121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1637" y="2276872"/>
            <a:ext cx="8160907" cy="4617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667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637" y="3132993"/>
            <a:ext cx="8160907" cy="683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DE6814EC-8638-37FA-0014-523CCCDEF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8420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Éclat_Lignes_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bleu, Bleu électrique, Bleu Majorell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4FCE39B-D9FC-CF86-053F-FCED96A1C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1637" y="2276872"/>
            <a:ext cx="8160907" cy="4617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667">
                <a:solidFill>
                  <a:schemeClr val="accent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637" y="3132993"/>
            <a:ext cx="8160907" cy="683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81DAA5C4-30CD-FDB4-2F89-A4ACAAB14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67795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Éclat_Lignes_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violet, violette, capture d’écran, bleu&#10;&#10;Le contenu généré par l’IA peut être incorrect.">
            <a:extLst>
              <a:ext uri="{FF2B5EF4-FFF2-40B4-BE49-F238E27FC236}">
                <a16:creationId xmlns:a16="http://schemas.microsoft.com/office/drawing/2014/main" id="{15C43FF3-D083-D320-8241-4B264343E3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1637" y="2276872"/>
            <a:ext cx="8160907" cy="4617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667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637" y="3132993"/>
            <a:ext cx="8160907" cy="683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703D483A-CF2D-F0FE-7A09-9658E0AA8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90265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Éclat_Lignes_Diagonale_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pture d’écran, Bleu électrique, bleu, conception&#10;&#10;Le contenu généré par l’IA peut être incorrect.">
            <a:extLst>
              <a:ext uri="{FF2B5EF4-FFF2-40B4-BE49-F238E27FC236}">
                <a16:creationId xmlns:a16="http://schemas.microsoft.com/office/drawing/2014/main" id="{63F23EFD-BB36-665B-B313-FAE592F89B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1477" y="2878192"/>
            <a:ext cx="8160907" cy="4617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667">
                <a:solidFill>
                  <a:schemeClr val="accent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77" y="3734313"/>
            <a:ext cx="8160907" cy="683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FDDFC12B-100E-498F-8B7D-5136C0783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0899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Éclat_Lignes_Diagonale_Pâ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B51182B-28DB-3AAF-B38C-C247A6A403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1477" y="2878192"/>
            <a:ext cx="8160907" cy="4617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667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77" y="3734313"/>
            <a:ext cx="8160907" cy="683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4267" b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FA182EB7-95F1-84BD-0045-BEC8165D3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00880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dM_Foncé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0C23CB09-4FB3-A3E9-73A3-70E918F589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381" y="988850"/>
            <a:ext cx="11091664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Table des matières</a:t>
            </a:r>
            <a:endParaRPr lang="fr-CA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49E891B8-F1C8-713B-DC0E-D63B4C444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381" y="2468894"/>
            <a:ext cx="11091664" cy="2224199"/>
          </a:xfrm>
          <a:prstGeom prst="rect">
            <a:avLst/>
          </a:prstGeom>
          <a:noFill/>
        </p:spPr>
        <p:txBody>
          <a:bodyPr vert="horz" wrap="square" lIns="91440" tIns="45720" rIns="91440" bIns="45720" numCol="2" spcCol="360000" rtlCol="0">
            <a:spAutoFit/>
          </a:bodyPr>
          <a:lstStyle>
            <a:lvl1pPr marL="304792" marR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 sz="2133" baseline="0">
                <a:solidFill>
                  <a:schemeClr val="accent3"/>
                </a:solidFill>
              </a:defRPr>
            </a:lvl1pPr>
            <a:lvl3pPr>
              <a:defRPr>
                <a:solidFill>
                  <a:schemeClr val="accent3"/>
                </a:solidFill>
              </a:defRPr>
            </a:lvl3pPr>
            <a:lvl4pPr>
              <a:buNone/>
              <a:defRPr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7607F3BA-FFDA-A253-C61C-2C5D6E8D25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4E57A44B-4856-2CF5-9C83-39B77CCE0A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7382" y="6405331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41EB751-E284-141D-F328-847FC2D9C8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50218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dM_Pâle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0C23CB09-4FB3-A3E9-73A3-70E918F589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381" y="988850"/>
            <a:ext cx="11091664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Table des matières</a:t>
            </a:r>
            <a:endParaRPr lang="fr-CA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49E891B8-F1C8-713B-DC0E-D63B4C444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381" y="2468894"/>
            <a:ext cx="11091664" cy="2224199"/>
          </a:xfrm>
          <a:prstGeom prst="rect">
            <a:avLst/>
          </a:prstGeom>
          <a:noFill/>
        </p:spPr>
        <p:txBody>
          <a:bodyPr vert="horz" wrap="square" lIns="91440" tIns="45720" rIns="91440" bIns="45720" numCol="2" spcCol="360000" rtlCol="0">
            <a:spAutoFit/>
          </a:bodyPr>
          <a:lstStyle>
            <a:lvl1pPr marL="304792" marR="0" indent="-304792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 sz="2133" baseline="0">
                <a:solidFill>
                  <a:schemeClr val="tx1"/>
                </a:solidFill>
              </a:defRPr>
            </a:lvl1pPr>
            <a:lvl3pPr>
              <a:defRPr>
                <a:solidFill>
                  <a:schemeClr val="accent3"/>
                </a:solidFill>
              </a:defRPr>
            </a:lvl3pPr>
            <a:lvl4pPr>
              <a:buNone/>
              <a:defRPr/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7607F3BA-FFDA-A253-C61C-2C5D6E8D25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4E57A44B-4856-2CF5-9C83-39B77CCE0A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7382" y="6402454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26F5067-5EAC-F17B-C17A-1F7239CA38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85637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B5EE86-FD03-6366-0D40-616B182F2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D563223A-1800-825B-E1E5-9F3FACACC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18C83B8D-CDA1-88C9-E6F5-4C5F6C002A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85937812-5DFA-9A2D-C069-D62B1425FD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B5A4DF54-1696-4D83-DEDD-F8DE736AE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754722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9E568C-A0C0-6EB5-DC90-44AC5793A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924811"/>
            <a:ext cx="3932767" cy="54408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81C5B41E-09AB-998E-F3AA-CE096360E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40317" y="2564904"/>
            <a:ext cx="10513483" cy="3304613"/>
          </a:xfrm>
          <a:prstGeom prst="rect">
            <a:avLst/>
          </a:prstGeom>
        </p:spPr>
        <p:txBody>
          <a:bodyPr numCol="2" spcCol="540000"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67">
                <a:solidFill>
                  <a:schemeClr val="tx2"/>
                </a:solidFill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Cliquez pour modifier les styles du texte du masque </a:t>
            </a:r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lvl="0"/>
            <a:endParaRPr lang="fr-FR" dirty="0"/>
          </a:p>
        </p:txBody>
      </p:sp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117361D6-D436-57F0-CB19-7D4C23B92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B5986BC-22A0-C1BE-2EC1-E42FAC1678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6B38D628-70CE-CA7F-993C-BDC40F9F19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9357842C-5AA4-C89B-37B8-47121B4AA9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156307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622D76-894D-AD1F-EC10-550A6729AF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2C815A-933C-BE6D-E91F-0AB38952D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8D4B0F5A-6763-533A-068D-EC5E24DEAD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0A671669-E394-112F-D792-9E42BFC36A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951FF73E-FDF6-E66F-0655-C5004E108B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5038512-68EB-4AEC-96F3-92D4FAAB54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964369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E46C65-A086-B040-D74A-542EAA35D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5414" y="1796819"/>
            <a:ext cx="4914999" cy="8255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5FF221-DC3B-FE1A-C8FF-95C2E2371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414" y="2622319"/>
            <a:ext cx="4914999" cy="36830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8EE838-7F54-8C72-878C-54C767CC4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03979" y="1796819"/>
            <a:ext cx="5183717" cy="8255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036F56F-E875-D014-551C-35E1DFC263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03979" y="2622319"/>
            <a:ext cx="5183717" cy="368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B420798B-63CD-8AFF-CA4E-3E90BC3AC4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98136E84-0E6C-6990-CFE3-102E24F1C1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3BA19EF-4011-AE6D-22AF-948CE755A4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6F73C886-BD84-30DB-3144-8806F4770D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515907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FDCBA3F-660B-5925-A289-200380D8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924811"/>
            <a:ext cx="3932767" cy="54408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CA642D2D-9BAA-E3E8-F217-7DD84A85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564904"/>
            <a:ext cx="3932767" cy="3304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>
                <a:solidFill>
                  <a:schemeClr val="tx2"/>
                </a:solidFill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contenu 5">
            <a:extLst>
              <a:ext uri="{FF2B5EF4-FFF2-40B4-BE49-F238E27FC236}">
                <a16:creationId xmlns:a16="http://schemas.microsoft.com/office/drawing/2014/main" id="{BD519BD6-5F05-F52C-19AF-58BD8D5F9A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35893" y="1924810"/>
            <a:ext cx="6048672" cy="394470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E6EBFC0C-6681-2AC1-3D4B-2727B170E1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1BAB530B-8319-1235-9BB2-7DA6E746F3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A7DC8EC-BC44-EF08-17BB-F76FBCB1C1B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E301EB59-94BC-5071-E92A-9F4982ACCB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</p:spTree>
    <p:extLst>
      <p:ext uri="{BB962C8B-B14F-4D97-AF65-F5344CB8AC3E}">
        <p14:creationId xmlns:p14="http://schemas.microsoft.com/office/powerpoint/2010/main" val="32624299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A0D24AB-732F-A91A-30A4-80AE6AC37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1892830"/>
            <a:ext cx="6172200" cy="39682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fr-CA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FFB9C23A-9C94-B1D7-65F7-51FE539F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924811"/>
            <a:ext cx="3932767" cy="54408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B355A042-F176-7C7F-3365-5185A8BB8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564904"/>
            <a:ext cx="3932767" cy="3304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>
                <a:solidFill>
                  <a:schemeClr val="tx2"/>
                </a:solidFill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CA859D25-8D3E-DA5B-9914-E594386C87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0C456CEE-747E-611B-A6BB-6F2CBB7134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B196B6CC-CF2B-96C5-D2BB-33611227E1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C9A44764-23AF-2238-200C-81ADFFB7B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939122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B5EE86-FD03-6366-0D40-616B182F2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824050D5-C0B2-BDFC-04F7-25DD3C3196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1ACA827D-FE87-4970-1AC9-62C53A3147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1300EEE6-598D-05B4-001F-640DB6AF6A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04BEB28B-DC8F-BCA3-47F3-3ADD249F9E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63500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9E568C-A0C0-6EB5-DC90-44AC5793A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924811"/>
            <a:ext cx="3932767" cy="54408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81C5B41E-09AB-998E-F3AA-CE096360E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40317" y="2564904"/>
            <a:ext cx="10513483" cy="3304613"/>
          </a:xfrm>
          <a:prstGeom prst="rect">
            <a:avLst/>
          </a:prstGeom>
        </p:spPr>
        <p:txBody>
          <a:bodyPr numCol="2" spcCol="540000"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Cliquez pour modifier les styles du texte du masque </a:t>
            </a:r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lvl="0"/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59F9A7F-D999-72C5-F37D-6617DFE136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AF870812-1A17-F9CA-7B22-773A5317D2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C1ADA42C-285F-FA3F-5002-D309A418FB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42921B64-C7B0-B894-8278-1AA192835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316702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622D76-894D-AD1F-EC10-550A6729AF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2C815A-933C-BE6D-E91F-0AB38952D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09A1018C-8F42-3B96-AA57-3EFF49F93D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marL="304792" marR="0" indent="-304792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9E0C42DB-65BF-BE1A-9AFE-2B92DEACE1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C8D0AAA-5C26-0DBA-CE3A-7BD8AF3E69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A01673E7-BED0-D6FE-E18A-0E0909A80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10797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E46C65-A086-B040-D74A-542EAA35D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5414" y="1796819"/>
            <a:ext cx="4914999" cy="8255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5FF221-DC3B-FE1A-C8FF-95C2E2371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414" y="2622319"/>
            <a:ext cx="4914999" cy="3683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8EE838-7F54-8C72-878C-54C767CC4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03979" y="1796819"/>
            <a:ext cx="5183717" cy="8255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036F56F-E875-D014-551C-35E1DFC263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03979" y="2622319"/>
            <a:ext cx="5183717" cy="3683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476A2F2D-C568-93AD-CA0D-13E50B1365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CF63C8BB-EAC4-5222-3862-0B7FEE6D53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DC22D775-B5F4-FFBE-91E0-7D7BC5B343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4BD55A5-A79E-9CAA-BDAD-154A806CB63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906535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FDCBA3F-660B-5925-A289-200380D8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924811"/>
            <a:ext cx="3932767" cy="54408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CA642D2D-9BAA-E3E8-F217-7DD84A85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564904"/>
            <a:ext cx="3932767" cy="3304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contenu 5">
            <a:extLst>
              <a:ext uri="{FF2B5EF4-FFF2-40B4-BE49-F238E27FC236}">
                <a16:creationId xmlns:a16="http://schemas.microsoft.com/office/drawing/2014/main" id="{BD519BD6-5F05-F52C-19AF-58BD8D5F9A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35893" y="1924810"/>
            <a:ext cx="6048672" cy="39447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AC9D8209-0E92-72C6-8F3A-91547B8003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F3047F35-D972-8164-1A76-3DD671C94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1DA7BE32-DEA1-4AD9-C0D5-0B2E0323B9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843328B3-BECF-02D4-F9D4-4E465009283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097428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A0D24AB-732F-A91A-30A4-80AE6AC37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35893" y="1924811"/>
            <a:ext cx="6220024" cy="3936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fr-CA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FFB9C23A-9C94-B1D7-65F7-51FE539F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924811"/>
            <a:ext cx="3932767" cy="54408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B355A042-F176-7C7F-3365-5185A8BB8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564904"/>
            <a:ext cx="3932767" cy="3304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4A55BBF8-BFEA-600C-AC2D-93A6E797D3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63804738-8C33-0FA1-5C21-7780913D91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213E1A14-3CFC-50D9-1B3D-8A95575E86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F492DE2-822E-0A16-8ECD-D81C63A2C2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40375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B5EE86-FD03-6366-0D40-616B182F2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74A09F3E-EB19-AC7D-15FA-B5C4DC5B0C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754809AF-9D8E-B935-FF0E-DF4954A0AF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11DA51E2-F3CA-246E-A51E-723F475107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42A2E5EA-1973-7718-B376-082A31F8E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338360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9E568C-A0C0-6EB5-DC90-44AC5793A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924811"/>
            <a:ext cx="3932767" cy="54408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81C5B41E-09AB-998E-F3AA-CE096360E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40317" y="2564904"/>
            <a:ext cx="10513483" cy="3304613"/>
          </a:xfrm>
          <a:prstGeom prst="rect">
            <a:avLst/>
          </a:prstGeom>
        </p:spPr>
        <p:txBody>
          <a:bodyPr numCol="2" spcCol="540000">
            <a:normAutofit/>
          </a:bodyPr>
          <a:lstStyle>
            <a:lvl1pPr marL="0" marR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Cliquez pour modifier les styles du texte du masque </a:t>
            </a:r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lvl="0"/>
            <a:endParaRPr lang="fr-FR" dirty="0"/>
          </a:p>
        </p:txBody>
      </p:sp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201AB7A6-1006-D2FB-6DBA-5BB672644AD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33494170-6C82-08AB-C1F6-05D0DD8867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3E9F3ED7-4736-7249-E74F-0653F58FA9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DF53DFF-A7D5-CC34-B726-66D5E497D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662050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622D76-894D-AD1F-EC10-550A6729AF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2C815A-933C-BE6D-E91F-0AB38952D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B05B9F5D-DE39-02C6-006C-70460C927F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7EA601D3-EDE4-1342-8DB0-826E65F2C9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E87F2A8-AB5C-E595-4B2A-AC4D9A971A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5FE0C06C-2C86-C603-E88C-1AFAA7587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422874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E46C65-A086-B040-D74A-542EAA35D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5414" y="1796819"/>
            <a:ext cx="4914999" cy="8255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5FF221-DC3B-FE1A-C8FF-95C2E2371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5414" y="2622319"/>
            <a:ext cx="4914999" cy="3683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8EE838-7F54-8C72-878C-54C767CC4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03979" y="1796819"/>
            <a:ext cx="5183717" cy="8255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667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036F56F-E875-D014-551C-35E1DFC263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03979" y="2622319"/>
            <a:ext cx="5183717" cy="3683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6E3C9D5B-E4D0-B57D-61F8-9891952B44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A626CF9C-9902-5D46-7261-78846EC0EE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016B714D-26CC-FBCD-EEDD-2B59578C9C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EF59B57-25D4-8012-65BB-287F2F1758B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555688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FDCBA3F-660B-5925-A289-200380D8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924811"/>
            <a:ext cx="3932767" cy="54408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CA642D2D-9BAA-E3E8-F217-7DD84A85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564904"/>
            <a:ext cx="3932767" cy="3304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Espace réservé du contenu 5">
            <a:extLst>
              <a:ext uri="{FF2B5EF4-FFF2-40B4-BE49-F238E27FC236}">
                <a16:creationId xmlns:a16="http://schemas.microsoft.com/office/drawing/2014/main" id="{BD519BD6-5F05-F52C-19AF-58BD8D5F9A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35893" y="1924810"/>
            <a:ext cx="6048672" cy="39447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 dirty="0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32EBEECA-919F-9A76-D131-94EC0024EA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736E3B41-5BD1-922F-EE25-C32A5A9DF7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F8CD0BA8-FE96-FDBC-CD46-990CAFB6D8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1321283-DC80-C179-BDC6-2542003DC9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983678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A0D24AB-732F-A91A-30A4-80AE6AC37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35893" y="1924811"/>
            <a:ext cx="6220024" cy="3936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fr-CA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FFB9C23A-9C94-B1D7-65F7-51FE539F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1924811"/>
            <a:ext cx="3932767" cy="54408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B355A042-F176-7C7F-3365-5185A8BB8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564904"/>
            <a:ext cx="3932767" cy="3304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67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62ED98DC-353B-1E2C-4C03-BEBCC6C6FD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310916"/>
            <a:ext cx="11041227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333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Santé Québec Votre territoire – Universitaire (si applicable) 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B5867A4D-A440-29FE-B97A-5A1541C9C6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740701"/>
            <a:ext cx="10513484" cy="670984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EAFB82C1-1511-2C7E-5FF3-518DC42C1E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6358760"/>
            <a:ext cx="4800533" cy="21999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1067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898F83F-E3B0-9735-F382-79569830A5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29362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099850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ermeture_fonc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pture d’écran, Bleu électrique, bleu, violet&#10;&#10;Le contenu généré par l’IA peut être incorrect.">
            <a:extLst>
              <a:ext uri="{FF2B5EF4-FFF2-40B4-BE49-F238E27FC236}">
                <a16:creationId xmlns:a16="http://schemas.microsoft.com/office/drawing/2014/main" id="{19C1B958-AAC5-60DC-510C-CB518882AC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24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ermeture pâ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FAE0F82E-5007-1808-0828-168650EF4A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16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C230702-C6D3-01A8-3612-1178BC18A8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F8DBFAE-1CBA-DCEE-5AE3-AD83B1540F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F064E2-8909-4432-B604-72E92D3D07D8}" type="slidenum">
              <a:rPr lang="fr-CA" smtClean="0"/>
              <a:t>‹n°›</a:t>
            </a:fld>
            <a:endParaRPr lang="fr-CA"/>
          </a:p>
        </p:txBody>
      </p:sp>
      <p:sp>
        <p:nvSpPr>
          <p:cNvPr id="4" name="Espace réservé du titre 3">
            <a:extLst>
              <a:ext uri="{FF2B5EF4-FFF2-40B4-BE49-F238E27FC236}">
                <a16:creationId xmlns:a16="http://schemas.microsoft.com/office/drawing/2014/main" id="{D1AB1915-4DD4-BC8B-A9C4-6363E2374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A9215E4-AE34-817E-3FC8-9DA08A134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32091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C9EDA1E-B518-6139-B8F8-B65C678FD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D0203EA-AA3A-C025-6BC5-B0871D7EEF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C88C96-95C4-4274-9461-FB922A73C6B3}" type="slidenum">
              <a:rPr lang="fr-CA" smtClean="0"/>
              <a:t>‹n°›</a:t>
            </a:fld>
            <a:endParaRPr lang="fr-CA"/>
          </a:p>
        </p:txBody>
      </p:sp>
      <p:sp>
        <p:nvSpPr>
          <p:cNvPr id="4" name="Espace réservé du titre 3">
            <a:extLst>
              <a:ext uri="{FF2B5EF4-FFF2-40B4-BE49-F238E27FC236}">
                <a16:creationId xmlns:a16="http://schemas.microsoft.com/office/drawing/2014/main" id="{E6B9149F-0E70-40ED-4F83-E87639EB2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783B3DE-3BB7-F811-A52B-32A81E733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6665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A3FE906-B1E2-01B8-5412-743282A7AD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6D2565E-A96A-6939-21ED-5823C6E899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  <p:sp>
        <p:nvSpPr>
          <p:cNvPr id="4" name="Espace réservé du titre 3">
            <a:extLst>
              <a:ext uri="{FF2B5EF4-FFF2-40B4-BE49-F238E27FC236}">
                <a16:creationId xmlns:a16="http://schemas.microsoft.com/office/drawing/2014/main" id="{4B336BDF-07EF-E1E6-BCA6-4148118D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0D51910-D807-FE4E-0655-83CC3222B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024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4267" kern="120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CA9F42-B2A8-8A60-BDBA-543A23113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FEC6AD-A968-25BB-D469-DB4A3F7EE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8801140-9E1E-81A5-4251-74695B36DD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C3140EB-CF1D-8DCB-52A4-73820F8FE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2578B6-897A-4EF0-ABF2-29635ABB839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3646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658ADD6-8BBC-1260-4323-89DA1D896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6EAB6D-03F4-FFD0-1219-4741B235E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8D242C-196D-4E3F-ED48-3F54B0E95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2">
            <a:extLst>
              <a:ext uri="{FF2B5EF4-FFF2-40B4-BE49-F238E27FC236}">
                <a16:creationId xmlns:a16="http://schemas.microsoft.com/office/drawing/2014/main" id="{5CA0F450-43D9-8524-16E4-DCF058DD83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845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5696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4267" kern="120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EBF17C1-0FFA-71B0-8E1A-F8E279AD11CB}"/>
              </a:ext>
            </a:extLst>
          </p:cNvPr>
          <p:cNvSpPr/>
          <p:nvPr/>
        </p:nvSpPr>
        <p:spPr>
          <a:xfrm>
            <a:off x="-336715" y="-267376"/>
            <a:ext cx="12528715" cy="1728192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240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64A0E8C-B70E-23CE-3468-A9FB35D69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406032-7C20-00CD-8691-317C63C1D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4D14FB-B222-B480-2D62-E704A4E89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AE3037-8D04-D319-603E-D17197041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5D0576-A8E4-4E4B-99CA-05A108836EA4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7460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733" kern="1200">
          <a:solidFill>
            <a:schemeClr val="bg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EBF17C1-0FFA-71B0-8E1A-F8E279AD11CB}"/>
              </a:ext>
            </a:extLst>
          </p:cNvPr>
          <p:cNvSpPr/>
          <p:nvPr/>
        </p:nvSpPr>
        <p:spPr>
          <a:xfrm>
            <a:off x="-240704" y="-267376"/>
            <a:ext cx="12432704" cy="172819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240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B7F214-8781-9FEF-EF53-5B9685244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E9412C-422E-5DF7-128E-82C0ABFD4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36E40B-FABB-BE45-76EF-753AAB776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7CBE2B6-223C-961D-53DE-122DE20A1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4AFED5-3BA1-474B-A3EA-BFF25473A6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282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733" kern="120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B8F7199-E27A-FD96-423D-F9F708990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6DD826-5C41-4A23-6441-B1C218223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684"/>
            <a:ext cx="105156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5D44BC1-72D3-AAC7-A2D5-624539EE86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8DC1283-133C-CE73-E7B8-9E19825D62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998DE6-33BA-4F10-AADA-FCABBFACEF0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97586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733" kern="120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C62D7A8-797D-6E91-7AA4-C607436CD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664A42-FEFD-B8FA-3AE7-425E1F734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AC3819-3592-4AB6-AC7E-7D88C40B59E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320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Bienvenue!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894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E63A3-0980-8D1C-96A4-902A60131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2B88D3-8058-50D7-75EE-1896F736BC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560" y="777241"/>
            <a:ext cx="7691120" cy="1224597"/>
          </a:xfrm>
        </p:spPr>
        <p:txBody>
          <a:bodyPr>
            <a:normAutofit fontScale="90000"/>
          </a:bodyPr>
          <a:lstStyle/>
          <a:p>
            <a:br>
              <a:rPr lang="fr-CA" sz="3200" dirty="0"/>
            </a:br>
            <a:r>
              <a:rPr lang="fr-CA" sz="3200" dirty="0"/>
              <a:t>BONNES PRATIQUES</a:t>
            </a:r>
            <a:br>
              <a:rPr lang="fr-CA" sz="3200" dirty="0"/>
            </a:br>
            <a:r>
              <a:rPr lang="fr-CA" sz="3200" dirty="0">
                <a:solidFill>
                  <a:srgbClr val="FF0000"/>
                </a:solidFill>
              </a:rPr>
              <a:t>(ne pas oublier de supprimer lors de la diffusion)</a:t>
            </a:r>
            <a:endParaRPr lang="fr-CA" sz="32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A8E1690-0B47-DBD0-EB7A-704946341072}"/>
              </a:ext>
            </a:extLst>
          </p:cNvPr>
          <p:cNvSpPr txBox="1"/>
          <p:nvPr/>
        </p:nvSpPr>
        <p:spPr>
          <a:xfrm>
            <a:off x="995680" y="2286000"/>
            <a:ext cx="100380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/>
              <a:t>Allez à l’essentiel. </a:t>
            </a:r>
            <a:r>
              <a:rPr lang="fr-CA" sz="2000" dirty="0"/>
              <a:t>Les écrans ne servent pas à tout dire, mais à faire passer un message clair et rapide</a:t>
            </a:r>
            <a:r>
              <a:rPr lang="fr-CA" sz="2000" b="1" dirty="0"/>
              <a:t>.</a:t>
            </a:r>
          </a:p>
          <a:p>
            <a:r>
              <a:rPr lang="fr-CA" sz="2000" b="1" dirty="0"/>
              <a:t>Privilégiez les mots-clés, pas les phrases longues.</a:t>
            </a:r>
            <a:r>
              <a:rPr lang="fr-CA" sz="2000" dirty="0"/>
              <a:t> Le contenu doit pouvoir être compris en quelques secondes, même sans lire l’écran au complet</a:t>
            </a:r>
            <a:r>
              <a:rPr lang="fr-CA" sz="2000" b="1" dirty="0"/>
              <a:t>.</a:t>
            </a:r>
          </a:p>
          <a:p>
            <a:r>
              <a:rPr lang="fr-CA" sz="2000" b="1" dirty="0"/>
              <a:t>Misez sur les images. </a:t>
            </a:r>
            <a:r>
              <a:rPr lang="fr-CA" sz="2000" dirty="0"/>
              <a:t>Utilisez prioritairement des photos et pictogrammes libres de droits, pertinents pour le milieu de la santé et le public en attente</a:t>
            </a:r>
            <a:r>
              <a:rPr lang="fr-CA" sz="2000" b="1" dirty="0"/>
              <a:t>.</a:t>
            </a:r>
          </a:p>
          <a:p>
            <a:r>
              <a:rPr lang="fr-CA" sz="2000" b="1" dirty="0"/>
              <a:t>Respectez le gabarit visuel. </a:t>
            </a:r>
            <a:r>
              <a:rPr lang="fr-CA" sz="2000" dirty="0"/>
              <a:t>Appliquez rigoureusement les polices, couleurs et mises en page prédéfinies pour assurer une uniformité dans toutes les installations.</a:t>
            </a:r>
          </a:p>
          <a:p>
            <a:r>
              <a:rPr lang="fr-CA" sz="2000" b="1" dirty="0"/>
              <a:t>Le visuel soutient le message</a:t>
            </a:r>
            <a:r>
              <a:rPr lang="fr-CA" sz="2000" dirty="0"/>
              <a:t>, il ne le remplace pas. L’objectif est d’accompagner l’information, pas de surcharger l’écran. Captez l’attention sans distraire. Privilégiez un contenu calme, rassurant et accessible, adapté à un contexte d’attente. Terminez avec l’essentiel à retenir. Chaque message doit laisser 1 idée clé, maximum 2 à 3, facilement mémorisables.</a:t>
            </a:r>
          </a:p>
          <a:p>
            <a:pPr algn="l"/>
            <a:endParaRPr lang="fr-CA" sz="1000" b="1" dirty="0">
              <a:solidFill>
                <a:schemeClr val="tx1">
                  <a:lumMod val="40000"/>
                  <a:lumOff val="6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489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DDD82-BFA7-26FC-35E0-AE9CA4F3B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0AFABBE-1073-3E26-DE13-FEFF1CD6D1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9EE4AE2-1189-AC40-7817-2D68CBA8AD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233909-890C-4939-CFFA-AEEC71CF28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931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 dirty="0">
              <a:solidFill>
                <a:schemeClr val="accent3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5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" y="0"/>
            <a:ext cx="121829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10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4D7E4-FF35-F4A6-1347-1401B3B6D8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E31D94B-6AFB-A6BC-7B7A-CA78B440F9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4282D7C-7590-F21F-9F8D-F4F20EFFFE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80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B83FA-2A58-5C72-D4FC-286D4AB8F4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CC11DF4-344F-229A-3A70-739C790588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1B5775-2FE4-CC98-3DFC-0A0CEE3854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707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DD3280-CCB0-C63D-0991-433BA1CD6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43A32AD-2353-6BEF-E11E-50BD83695A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E4EDBD-E653-44F4-BAE4-0A651A3363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935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70E3F1-ED9F-26CF-CA33-7E6BFBC57C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58E897B-95AB-7F76-14CB-4010555F5F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7F0CB4-C760-5AAE-BE0B-FF13A5C79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9069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SanteQuebec2026">
  <a:themeElements>
    <a:clrScheme name="Sante Quebec 2026">
      <a:dk1>
        <a:srgbClr val="170A72"/>
      </a:dk1>
      <a:lt1>
        <a:sysClr val="window" lastClr="FFFFFF"/>
      </a:lt1>
      <a:dk2>
        <a:srgbClr val="000000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059954"/>
      </a:accent4>
      <a:accent5>
        <a:srgbClr val="CCEB1C"/>
      </a:accent5>
      <a:accent6>
        <a:srgbClr val="FF4F30"/>
      </a:accent6>
      <a:hlink>
        <a:srgbClr val="0080D7"/>
      </a:hlink>
      <a:folHlink>
        <a:srgbClr val="08A0A0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000" b="1" dirty="0">
            <a:solidFill>
              <a:schemeClr val="tx1">
                <a:lumMod val="40000"/>
                <a:lumOff val="60000"/>
              </a:schemeClr>
            </a:solidFill>
            <a:latin typeface="Segoe UI Light" panose="020B0502040204020203" pitchFamily="34" charset="0"/>
            <a:cs typeface="Segoe UI Light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_SanteQuebec2026" id="{EF7F381C-D197-446B-8EDE-3ED6FF3AC70C}" vid="{CBFFC558-BE54-42B3-9516-185C3D6EBD37}"/>
    </a:ext>
  </a:extLst>
</a:theme>
</file>

<file path=ppt/theme/theme2.xml><?xml version="1.0" encoding="utf-8"?>
<a:theme xmlns:a="http://schemas.openxmlformats.org/drawingml/2006/main" name="1_Santé Québec - Couverture blanc">
  <a:themeElements>
    <a:clrScheme name="Sante Quebec 2026">
      <a:dk1>
        <a:srgbClr val="170A72"/>
      </a:dk1>
      <a:lt1>
        <a:sysClr val="window" lastClr="FFFFFF"/>
      </a:lt1>
      <a:dk2>
        <a:srgbClr val="000000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059954"/>
      </a:accent4>
      <a:accent5>
        <a:srgbClr val="CCEB1C"/>
      </a:accent5>
      <a:accent6>
        <a:srgbClr val="FF4F30"/>
      </a:accent6>
      <a:hlink>
        <a:srgbClr val="0080D7"/>
      </a:hlink>
      <a:folHlink>
        <a:srgbClr val="08A0A0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23392094-DD98-4120-AB1D-04B8F2990AB7}"/>
    </a:ext>
  </a:extLst>
</a:theme>
</file>

<file path=ppt/theme/theme3.xml><?xml version="1.0" encoding="utf-8"?>
<a:theme xmlns:a="http://schemas.openxmlformats.org/drawingml/2006/main" name="2_Santé Québec - Sections">
  <a:themeElements>
    <a:clrScheme name="SQc Thème 2026">
      <a:dk1>
        <a:srgbClr val="170A72"/>
      </a:dk1>
      <a:lt1>
        <a:sysClr val="window" lastClr="FFFFFF"/>
      </a:lt1>
      <a:dk2>
        <a:srgbClr val="0B0439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1C8540"/>
      </a:accent4>
      <a:accent5>
        <a:srgbClr val="FFCF00"/>
      </a:accent5>
      <a:accent6>
        <a:srgbClr val="FF4F30"/>
      </a:accent6>
      <a:hlink>
        <a:srgbClr val="7A7AEB"/>
      </a:hlink>
      <a:folHlink>
        <a:srgbClr val="0080D7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BC074A23-A0DD-4179-8C13-7DAE8016CFD0}"/>
    </a:ext>
  </a:extLst>
</a:theme>
</file>

<file path=ppt/theme/theme4.xml><?xml version="1.0" encoding="utf-8"?>
<a:theme xmlns:a="http://schemas.openxmlformats.org/drawingml/2006/main" name="1_Santé Québec - Page éclat">
  <a:themeElements>
    <a:clrScheme name="Sante Quebec 2026">
      <a:dk1>
        <a:srgbClr val="170A72"/>
      </a:dk1>
      <a:lt1>
        <a:sysClr val="window" lastClr="FFFFFF"/>
      </a:lt1>
      <a:dk2>
        <a:srgbClr val="000000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059954"/>
      </a:accent4>
      <a:accent5>
        <a:srgbClr val="CCEB1C"/>
      </a:accent5>
      <a:accent6>
        <a:srgbClr val="FF4F30"/>
      </a:accent6>
      <a:hlink>
        <a:srgbClr val="0080D7"/>
      </a:hlink>
      <a:folHlink>
        <a:srgbClr val="08A0A0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B22D4CC4-DF21-4379-8E3C-2F6B778427F9}"/>
    </a:ext>
  </a:extLst>
</a:theme>
</file>

<file path=ppt/theme/theme5.xml><?xml version="1.0" encoding="utf-8"?>
<a:theme xmlns:a="http://schemas.openxmlformats.org/drawingml/2006/main" name="3_Santé Québec - Tabledesmatieres">
  <a:themeElements>
    <a:clrScheme name="SQc Thème 2026">
      <a:dk1>
        <a:srgbClr val="170A72"/>
      </a:dk1>
      <a:lt1>
        <a:sysClr val="window" lastClr="FFFFFF"/>
      </a:lt1>
      <a:dk2>
        <a:srgbClr val="0B0439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1C8540"/>
      </a:accent4>
      <a:accent5>
        <a:srgbClr val="FFCF00"/>
      </a:accent5>
      <a:accent6>
        <a:srgbClr val="FF4F30"/>
      </a:accent6>
      <a:hlink>
        <a:srgbClr val="7A7AEB"/>
      </a:hlink>
      <a:folHlink>
        <a:srgbClr val="0080D7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3460864A-9586-4F63-8035-9E4D3ADDFED2}"/>
    </a:ext>
  </a:extLst>
</a:theme>
</file>

<file path=ppt/theme/theme6.xml><?xml version="1.0" encoding="utf-8"?>
<a:theme xmlns:a="http://schemas.openxmlformats.org/drawingml/2006/main" name="Pages_Intérieures_Bande_Bleue">
  <a:themeElements>
    <a:clrScheme name="SCQ2026">
      <a:dk1>
        <a:srgbClr val="04041A"/>
      </a:dk1>
      <a:lt1>
        <a:sysClr val="window" lastClr="FFFFFF"/>
      </a:lt1>
      <a:dk2>
        <a:srgbClr val="170A72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1C8540"/>
      </a:accent4>
      <a:accent5>
        <a:srgbClr val="FFCF00"/>
      </a:accent5>
      <a:accent6>
        <a:srgbClr val="FF4F30"/>
      </a:accent6>
      <a:hlink>
        <a:srgbClr val="7A7AEB"/>
      </a:hlink>
      <a:folHlink>
        <a:srgbClr val="0080D7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04DE3731-7E9C-4351-B3FF-5D00187123D8}"/>
    </a:ext>
  </a:extLst>
</a:theme>
</file>

<file path=ppt/theme/theme7.xml><?xml version="1.0" encoding="utf-8"?>
<a:theme xmlns:a="http://schemas.openxmlformats.org/drawingml/2006/main" name="Pages_Interieures_Bande_Menthe">
  <a:themeElements>
    <a:clrScheme name="Sante Quebec 2026">
      <a:dk1>
        <a:srgbClr val="170A72"/>
      </a:dk1>
      <a:lt1>
        <a:sysClr val="window" lastClr="FFFFFF"/>
      </a:lt1>
      <a:dk2>
        <a:srgbClr val="000000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059954"/>
      </a:accent4>
      <a:accent5>
        <a:srgbClr val="CCEB1C"/>
      </a:accent5>
      <a:accent6>
        <a:srgbClr val="FF4F30"/>
      </a:accent6>
      <a:hlink>
        <a:srgbClr val="0080D7"/>
      </a:hlink>
      <a:folHlink>
        <a:srgbClr val="08A0A0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6A0252D5-BC82-4459-B577-CE95E57075AE}"/>
    </a:ext>
  </a:extLst>
</a:theme>
</file>

<file path=ppt/theme/theme8.xml><?xml version="1.0" encoding="utf-8"?>
<a:theme xmlns:a="http://schemas.openxmlformats.org/drawingml/2006/main" name="Pages_intérieures_vides">
  <a:themeElements>
    <a:clrScheme name="Sante Quebec 2026">
      <a:dk1>
        <a:srgbClr val="170A72"/>
      </a:dk1>
      <a:lt1>
        <a:sysClr val="window" lastClr="FFFFFF"/>
      </a:lt1>
      <a:dk2>
        <a:srgbClr val="000000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059954"/>
      </a:accent4>
      <a:accent5>
        <a:srgbClr val="CCEB1C"/>
      </a:accent5>
      <a:accent6>
        <a:srgbClr val="FF4F30"/>
      </a:accent6>
      <a:hlink>
        <a:srgbClr val="0080D7"/>
      </a:hlink>
      <a:folHlink>
        <a:srgbClr val="08A0A0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BC1D07C8-B778-4A13-BE2D-A8618BBB6FAE}"/>
    </a:ext>
  </a:extLst>
</a:theme>
</file>

<file path=ppt/theme/theme9.xml><?xml version="1.0" encoding="utf-8"?>
<a:theme xmlns:a="http://schemas.openxmlformats.org/drawingml/2006/main" name="Fermeture">
  <a:themeElements>
    <a:clrScheme name="SCQ2026">
      <a:dk1>
        <a:srgbClr val="04041A"/>
      </a:dk1>
      <a:lt1>
        <a:sysClr val="window" lastClr="FFFFFF"/>
      </a:lt1>
      <a:dk2>
        <a:srgbClr val="170A72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1C8540"/>
      </a:accent4>
      <a:accent5>
        <a:srgbClr val="FFCF00"/>
      </a:accent5>
      <a:accent6>
        <a:srgbClr val="FF4F30"/>
      </a:accent6>
      <a:hlink>
        <a:srgbClr val="7A7AEB"/>
      </a:hlink>
      <a:folHlink>
        <a:srgbClr val="0080D7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4DEBA3C1-D338-4806-AE1B-3B4BB234E3C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Theme_SanteQuebec2026</Template>
  <TotalTime>155</TotalTime>
  <Words>183</Words>
  <Application>Microsoft Office PowerPoint</Application>
  <PresentationFormat>Grand écran</PresentationFormat>
  <Paragraphs>7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9</vt:i4>
      </vt:variant>
    </vt:vector>
  </HeadingPairs>
  <TitlesOfParts>
    <vt:vector size="23" baseType="lpstr">
      <vt:lpstr>Aptos</vt:lpstr>
      <vt:lpstr>Arial</vt:lpstr>
      <vt:lpstr>Segoe UI</vt:lpstr>
      <vt:lpstr>Segoe UI Light</vt:lpstr>
      <vt:lpstr>Segoe UI Semibold</vt:lpstr>
      <vt:lpstr>Theme_SanteQuebec2026</vt:lpstr>
      <vt:lpstr>1_Santé Québec - Couverture blanc</vt:lpstr>
      <vt:lpstr>2_Santé Québec - Sections</vt:lpstr>
      <vt:lpstr>1_Santé Québec - Page éclat</vt:lpstr>
      <vt:lpstr>3_Santé Québec - Tabledesmatieres</vt:lpstr>
      <vt:lpstr>Pages_Intérieures_Bande_Bleue</vt:lpstr>
      <vt:lpstr>Pages_Interieures_Bande_Menthe</vt:lpstr>
      <vt:lpstr>Pages_intérieures_vides</vt:lpstr>
      <vt:lpstr>Fermeture</vt:lpstr>
      <vt:lpstr>Bienvenue!</vt:lpstr>
      <vt:lpstr> BONNES PRATIQUES (ne pas oublier de supprimer lors de la diffusion)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CISSS de la Montérégie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Caroline Morin</dc:creator>
  <cp:lastModifiedBy>Étienne Beaudin (CISSSMO16)</cp:lastModifiedBy>
  <cp:revision>14</cp:revision>
  <dcterms:created xsi:type="dcterms:W3CDTF">2026-07-29T14:47:45Z</dcterms:created>
  <dcterms:modified xsi:type="dcterms:W3CDTF">2026-08-13T12:45:28Z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a7d8d5d-78e2-4a62-9fcd-016eb5e4c57c_Enabled">
    <vt:lpwstr>true</vt:lpwstr>
  </property>
  <property fmtid="{D5CDD505-2E9C-101B-9397-08002B2CF9AE}" pid="3" name="MSIP_Label_6a7d8d5d-78e2-4a62-9fcd-016eb5e4c57c_SetDate">
    <vt:lpwstr>2026-07-29T17:14:28Z</vt:lpwstr>
  </property>
  <property fmtid="{D5CDD505-2E9C-101B-9397-08002B2CF9AE}" pid="4" name="MSIP_Label_6a7d8d5d-78e2-4a62-9fcd-016eb5e4c57c_Method">
    <vt:lpwstr>Standard</vt:lpwstr>
  </property>
  <property fmtid="{D5CDD505-2E9C-101B-9397-08002B2CF9AE}" pid="5" name="MSIP_Label_6a7d8d5d-78e2-4a62-9fcd-016eb5e4c57c_Name">
    <vt:lpwstr>Général</vt:lpwstr>
  </property>
  <property fmtid="{D5CDD505-2E9C-101B-9397-08002B2CF9AE}" pid="6" name="MSIP_Label_6a7d8d5d-78e2-4a62-9fcd-016eb5e4c57c_SiteId">
    <vt:lpwstr>06e1fe28-5f8b-4075-bf6c-ae24be1a7992</vt:lpwstr>
  </property>
  <property fmtid="{D5CDD505-2E9C-101B-9397-08002B2CF9AE}" pid="7" name="MSIP_Label_6a7d8d5d-78e2-4a62-9fcd-016eb5e4c57c_ActionId">
    <vt:lpwstr>975201bb-b7ee-47d9-aaa4-06ddda9be4d9</vt:lpwstr>
  </property>
  <property fmtid="{D5CDD505-2E9C-101B-9397-08002B2CF9AE}" pid="8" name="MSIP_Label_6a7d8d5d-78e2-4a62-9fcd-016eb5e4c57c_ContentBits">
    <vt:lpwstr>0</vt:lpwstr>
  </property>
  <property fmtid="{D5CDD505-2E9C-101B-9397-08002B2CF9AE}" pid="9" name="MSIP_Label_6a7d8d5d-78e2-4a62-9fcd-016eb5e4c57c_Tag">
    <vt:lpwstr>10, 3, 0, 2</vt:lpwstr>
  </property>
</Properties>
</file>