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comments/modernComment_127_AD8D5240.xml" ContentType="application/vnd.ms-powerpoint.comments+xml"/>
  <Override PartName="/ppt/revisionInfo.xml" ContentType="application/vnd.ms-powerpoint.revisioninfo+xml"/>
  <Override PartName="/ppt/changesInfos/changesInfo1.xml" ContentType="application/vnd.ms-powerpoint.changesinfo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4"/>
  </p:sldMasterIdLst>
  <p:notesMasterIdLst>
    <p:notesMasterId r:id="rId15"/>
  </p:notesMasterIdLst>
  <p:sldIdLst>
    <p:sldId id="262" r:id="rId5"/>
    <p:sldId id="283" r:id="rId6"/>
    <p:sldId id="284" r:id="rId7"/>
    <p:sldId id="288" r:id="rId8"/>
    <p:sldId id="296" r:id="rId9"/>
    <p:sldId id="295" r:id="rId10"/>
    <p:sldId id="298" r:id="rId11"/>
    <p:sldId id="297" r:id="rId12"/>
    <p:sldId id="286" r:id="rId13"/>
    <p:sldId id="28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9FEDFB1-87F3-AC4A-B776-FD5BC0492AB9}" name="Léa Lavoie-Rebelo (CISSSMO16)" initials="L(" userId="S::lea.lavoie-rebelo.cisssmo16@ssss.gouv.qc.ca::058bf32a-5170-4c8d-a02d-ad19493aff62" providerId="AD"/>
  <p188:author id="{6213A5EA-A6F0-32BB-0AA0-EC82EFC122E6}" name="Éloise Tougas-Leclerc (CISSSMO16)" initials="É(" userId="S::eloise.tougas-leclerc.cisssmo16@ssss.gouv.qc.ca::9591f2af-9a12-407a-a68c-8b53d558972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BFE0EF"/>
    <a:srgbClr val="003C85"/>
    <a:srgbClr val="FFDEDC"/>
    <a:srgbClr val="9ADFD6"/>
    <a:srgbClr val="F95F53"/>
    <a:srgbClr val="008196"/>
    <a:srgbClr val="0061A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5D9BAAA-EEBE-ABFE-F05F-AC5C6A11FAAF}" v="68" dt="2025-09-16T19:41:12.552"/>
    <p1510:client id="{C9C32292-473B-EC9E-1C07-645DBC8129C0}" v="2" dt="2025-09-16T12:52:19.626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13" autoAdjust="0"/>
    <p:restoredTop sz="94660"/>
  </p:normalViewPr>
  <p:slideViewPr>
    <p:cSldViewPr snapToGrid="0">
      <p:cViewPr varScale="1">
        <p:scale>
          <a:sx n="117" d="100"/>
          <a:sy n="117" d="100"/>
        </p:scale>
        <p:origin x="3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microsoft.com/office/2015/10/relationships/revisionInfo" Target="revisionInfo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Léa Lavoie-Rebelo (CISSSMO16)" userId="S::lea.lavoie-rebelo.cisssmo16@ssss.gouv.qc.ca::058bf32a-5170-4c8d-a02d-ad19493aff62" providerId="AD" clId="Web-{45D9BAAA-EEBE-ABFE-F05F-AC5C6A11FAAF}"/>
    <pc:docChg chg="mod addSld modSld">
      <pc:chgData name="Léa Lavoie-Rebelo (CISSSMO16)" userId="S::lea.lavoie-rebelo.cisssmo16@ssss.gouv.qc.ca::058bf32a-5170-4c8d-a02d-ad19493aff62" providerId="AD" clId="Web-{45D9BAAA-EEBE-ABFE-F05F-AC5C6A11FAAF}" dt="2025-09-16T19:41:12.552" v="65" actId="20577"/>
      <pc:docMkLst>
        <pc:docMk/>
      </pc:docMkLst>
      <pc:sldChg chg="modSp">
        <pc:chgData name="Léa Lavoie-Rebelo (CISSSMO16)" userId="S::lea.lavoie-rebelo.cisssmo16@ssss.gouv.qc.ca::058bf32a-5170-4c8d-a02d-ad19493aff62" providerId="AD" clId="Web-{45D9BAAA-EEBE-ABFE-F05F-AC5C6A11FAAF}" dt="2025-09-16T19:40:15.818" v="21" actId="20577"/>
        <pc:sldMkLst>
          <pc:docMk/>
          <pc:sldMk cId="2911720000" sldId="295"/>
        </pc:sldMkLst>
        <pc:spChg chg="mod">
          <ac:chgData name="Léa Lavoie-Rebelo (CISSSMO16)" userId="S::lea.lavoie-rebelo.cisssmo16@ssss.gouv.qc.ca::058bf32a-5170-4c8d-a02d-ad19493aff62" providerId="AD" clId="Web-{45D9BAAA-EEBE-ABFE-F05F-AC5C6A11FAAF}" dt="2025-09-16T19:40:15.818" v="21" actId="20577"/>
          <ac:spMkLst>
            <pc:docMk/>
            <pc:sldMk cId="2911720000" sldId="295"/>
            <ac:spMk id="5" creationId="{00000000-0000-0000-0000-000000000000}"/>
          </ac:spMkLst>
        </pc:spChg>
        <pc:spChg chg="mod">
          <ac:chgData name="Léa Lavoie-Rebelo (CISSSMO16)" userId="S::lea.lavoie-rebelo.cisssmo16@ssss.gouv.qc.ca::058bf32a-5170-4c8d-a02d-ad19493aff62" providerId="AD" clId="Web-{45D9BAAA-EEBE-ABFE-F05F-AC5C6A11FAAF}" dt="2025-09-16T19:40:13.130" v="20" actId="20577"/>
          <ac:spMkLst>
            <pc:docMk/>
            <pc:sldMk cId="2911720000" sldId="295"/>
            <ac:spMk id="6" creationId="{00000000-0000-0000-0000-000000000000}"/>
          </ac:spMkLst>
        </pc:spChg>
      </pc:sldChg>
      <pc:sldChg chg="modSp add replId">
        <pc:chgData name="Léa Lavoie-Rebelo (CISSSMO16)" userId="S::lea.lavoie-rebelo.cisssmo16@ssss.gouv.qc.ca::058bf32a-5170-4c8d-a02d-ad19493aff62" providerId="AD" clId="Web-{45D9BAAA-EEBE-ABFE-F05F-AC5C6A11FAAF}" dt="2025-09-16T19:40:07.068" v="17" actId="20577"/>
        <pc:sldMkLst>
          <pc:docMk/>
          <pc:sldMk cId="1805278201" sldId="297"/>
        </pc:sldMkLst>
        <pc:spChg chg="mod">
          <ac:chgData name="Léa Lavoie-Rebelo (CISSSMO16)" userId="S::lea.lavoie-rebelo.cisssmo16@ssss.gouv.qc.ca::058bf32a-5170-4c8d-a02d-ad19493aff62" providerId="AD" clId="Web-{45D9BAAA-EEBE-ABFE-F05F-AC5C6A11FAAF}" dt="2025-09-16T19:39:55.177" v="9" actId="20577"/>
          <ac:spMkLst>
            <pc:docMk/>
            <pc:sldMk cId="1805278201" sldId="297"/>
            <ac:spMk id="5" creationId="{EB16D202-826A-9413-7CC1-AEBA34C891D4}"/>
          </ac:spMkLst>
        </pc:spChg>
        <pc:spChg chg="mod">
          <ac:chgData name="Léa Lavoie-Rebelo (CISSSMO16)" userId="S::lea.lavoie-rebelo.cisssmo16@ssss.gouv.qc.ca::058bf32a-5170-4c8d-a02d-ad19493aff62" providerId="AD" clId="Web-{45D9BAAA-EEBE-ABFE-F05F-AC5C6A11FAAF}" dt="2025-09-16T19:40:07.068" v="17" actId="20577"/>
          <ac:spMkLst>
            <pc:docMk/>
            <pc:sldMk cId="1805278201" sldId="297"/>
            <ac:spMk id="6" creationId="{BBA1E184-0025-8117-836F-32C55E72B5FE}"/>
          </ac:spMkLst>
        </pc:spChg>
      </pc:sldChg>
      <pc:sldChg chg="delSp modSp add replId">
        <pc:chgData name="Léa Lavoie-Rebelo (CISSSMO16)" userId="S::lea.lavoie-rebelo.cisssmo16@ssss.gouv.qc.ca::058bf32a-5170-4c8d-a02d-ad19493aff62" providerId="AD" clId="Web-{45D9BAAA-EEBE-ABFE-F05F-AC5C6A11FAAF}" dt="2025-09-16T19:41:12.552" v="65" actId="20577"/>
        <pc:sldMkLst>
          <pc:docMk/>
          <pc:sldMk cId="2952722748" sldId="298"/>
        </pc:sldMkLst>
        <pc:spChg chg="mod">
          <ac:chgData name="Léa Lavoie-Rebelo (CISSSMO16)" userId="S::lea.lavoie-rebelo.cisssmo16@ssss.gouv.qc.ca::058bf32a-5170-4c8d-a02d-ad19493aff62" providerId="AD" clId="Web-{45D9BAAA-EEBE-ABFE-F05F-AC5C6A11FAAF}" dt="2025-09-16T19:41:12.552" v="65" actId="20577"/>
          <ac:spMkLst>
            <pc:docMk/>
            <pc:sldMk cId="2952722748" sldId="298"/>
            <ac:spMk id="5" creationId="{2BEC81A5-89D3-16A7-1299-4C27EB82A4A8}"/>
          </ac:spMkLst>
        </pc:spChg>
        <pc:spChg chg="mod">
          <ac:chgData name="Léa Lavoie-Rebelo (CISSSMO16)" userId="S::lea.lavoie-rebelo.cisssmo16@ssss.gouv.qc.ca::058bf32a-5170-4c8d-a02d-ad19493aff62" providerId="AD" clId="Web-{45D9BAAA-EEBE-ABFE-F05F-AC5C6A11FAAF}" dt="2025-09-16T19:40:51.974" v="42" actId="14100"/>
          <ac:spMkLst>
            <pc:docMk/>
            <pc:sldMk cId="2952722748" sldId="298"/>
            <ac:spMk id="6" creationId="{CAD3E5AD-7A6B-590E-21AC-9763C93EE292}"/>
          </ac:spMkLst>
        </pc:spChg>
        <pc:picChg chg="del">
          <ac:chgData name="Léa Lavoie-Rebelo (CISSSMO16)" userId="S::lea.lavoie-rebelo.cisssmo16@ssss.gouv.qc.ca::058bf32a-5170-4c8d-a02d-ad19493aff62" providerId="AD" clId="Web-{45D9BAAA-EEBE-ABFE-F05F-AC5C6A11FAAF}" dt="2025-09-16T19:40:57.412" v="44"/>
          <ac:picMkLst>
            <pc:docMk/>
            <pc:sldMk cId="2952722748" sldId="298"/>
            <ac:picMk id="2" creationId="{52B6405D-E1B2-5A6F-CA4A-F643FDFC70F2}"/>
          </ac:picMkLst>
        </pc:picChg>
      </pc:sldChg>
    </pc:docChg>
  </pc:docChgLst>
  <pc:docChgLst>
    <pc:chgData name="Catherine Lantin (CISSSMO16)" userId="S::catherine.lantin.cisssmo16@ssss.gouv.qc.ca::10d46491-8df0-4df9-b36a-6e444981e43e" providerId="AD" clId="Web-{1A98AB6C-14FC-0B21-0EA2-3F2C400CF457}"/>
    <pc:docChg chg="mod modSld">
      <pc:chgData name="Catherine Lantin (CISSSMO16)" userId="S::catherine.lantin.cisssmo16@ssss.gouv.qc.ca::10d46491-8df0-4df9-b36a-6e444981e43e" providerId="AD" clId="Web-{1A98AB6C-14FC-0B21-0EA2-3F2C400CF457}" dt="2025-05-09T14:52:59.958" v="8" actId="20577"/>
      <pc:docMkLst>
        <pc:docMk/>
      </pc:docMkLst>
      <pc:sldChg chg="modSp">
        <pc:chgData name="Catherine Lantin (CISSSMO16)" userId="S::catherine.lantin.cisssmo16@ssss.gouv.qc.ca::10d46491-8df0-4df9-b36a-6e444981e43e" providerId="AD" clId="Web-{1A98AB6C-14FC-0B21-0EA2-3F2C400CF457}" dt="2025-05-09T14:52:44.411" v="7" actId="20577"/>
        <pc:sldMkLst>
          <pc:docMk/>
          <pc:sldMk cId="2123318436" sldId="283"/>
        </pc:sldMkLst>
      </pc:sldChg>
      <pc:sldChg chg="modSp">
        <pc:chgData name="Catherine Lantin (CISSSMO16)" userId="S::catherine.lantin.cisssmo16@ssss.gouv.qc.ca::10d46491-8df0-4df9-b36a-6e444981e43e" providerId="AD" clId="Web-{1A98AB6C-14FC-0B21-0EA2-3F2C400CF457}" dt="2025-05-09T14:52:59.958" v="8" actId="20577"/>
        <pc:sldMkLst>
          <pc:docMk/>
          <pc:sldMk cId="3719778807" sldId="288"/>
        </pc:sldMkLst>
      </pc:sldChg>
    </pc:docChg>
  </pc:docChgLst>
  <pc:docChgLst>
    <pc:chgData name="Léa Lavoie-Rebelo (CISSSMO16)" userId="S::lea.lavoie-rebelo.cisssmo16@ssss.gouv.qc.ca::058bf32a-5170-4c8d-a02d-ad19493aff62" providerId="AD" clId="Web-{7C95C1F0-BF5B-3DC3-BB72-C79E31C748D7}"/>
    <pc:docChg chg="modSld">
      <pc:chgData name="Léa Lavoie-Rebelo (CISSSMO16)" userId="S::lea.lavoie-rebelo.cisssmo16@ssss.gouv.qc.ca::058bf32a-5170-4c8d-a02d-ad19493aff62" providerId="AD" clId="Web-{7C95C1F0-BF5B-3DC3-BB72-C79E31C748D7}" dt="2025-08-27T18:30:59.694" v="7" actId="20577"/>
      <pc:docMkLst>
        <pc:docMk/>
      </pc:docMkLst>
      <pc:sldChg chg="modSp">
        <pc:chgData name="Léa Lavoie-Rebelo (CISSSMO16)" userId="S::lea.lavoie-rebelo.cisssmo16@ssss.gouv.qc.ca::058bf32a-5170-4c8d-a02d-ad19493aff62" providerId="AD" clId="Web-{7C95C1F0-BF5B-3DC3-BB72-C79E31C748D7}" dt="2025-08-27T18:30:57.007" v="5" actId="20577"/>
        <pc:sldMkLst>
          <pc:docMk/>
          <pc:sldMk cId="2393529252" sldId="284"/>
        </pc:sldMkLst>
        <pc:spChg chg="mod">
          <ac:chgData name="Léa Lavoie-Rebelo (CISSSMO16)" userId="S::lea.lavoie-rebelo.cisssmo16@ssss.gouv.qc.ca::058bf32a-5170-4c8d-a02d-ad19493aff62" providerId="AD" clId="Web-{7C95C1F0-BF5B-3DC3-BB72-C79E31C748D7}" dt="2025-08-27T18:30:57.007" v="5" actId="20577"/>
          <ac:spMkLst>
            <pc:docMk/>
            <pc:sldMk cId="2393529252" sldId="284"/>
            <ac:spMk id="3" creationId="{00000000-0000-0000-0000-000000000000}"/>
          </ac:spMkLst>
        </pc:spChg>
      </pc:sldChg>
      <pc:sldChg chg="modSp">
        <pc:chgData name="Léa Lavoie-Rebelo (CISSSMO16)" userId="S::lea.lavoie-rebelo.cisssmo16@ssss.gouv.qc.ca::058bf32a-5170-4c8d-a02d-ad19493aff62" providerId="AD" clId="Web-{7C95C1F0-BF5B-3DC3-BB72-C79E31C748D7}" dt="2025-08-27T18:30:59.694" v="7" actId="20577"/>
        <pc:sldMkLst>
          <pc:docMk/>
          <pc:sldMk cId="3719778807" sldId="288"/>
        </pc:sldMkLst>
        <pc:spChg chg="mod">
          <ac:chgData name="Léa Lavoie-Rebelo (CISSSMO16)" userId="S::lea.lavoie-rebelo.cisssmo16@ssss.gouv.qc.ca::058bf32a-5170-4c8d-a02d-ad19493aff62" providerId="AD" clId="Web-{7C95C1F0-BF5B-3DC3-BB72-C79E31C748D7}" dt="2025-08-27T18:30:59.694" v="7" actId="20577"/>
          <ac:spMkLst>
            <pc:docMk/>
            <pc:sldMk cId="3719778807" sldId="288"/>
            <ac:spMk id="3" creationId="{00000000-0000-0000-0000-000000000000}"/>
          </ac:spMkLst>
        </pc:spChg>
      </pc:sldChg>
    </pc:docChg>
  </pc:docChgLst>
  <pc:docChgLst>
    <pc:chgData name="Éloise Tougas-Leclerc (CISSSMO16)" userId="S::eloise.tougas-leclerc.cisssmo16@ssss.gouv.qc.ca::9591f2af-9a12-407a-a68c-8b53d5589724" providerId="AD" clId="Web-{C9C32292-473B-EC9E-1C07-645DBC8129C0}"/>
    <pc:docChg chg="mod">
      <pc:chgData name="Éloise Tougas-Leclerc (CISSSMO16)" userId="S::eloise.tougas-leclerc.cisssmo16@ssss.gouv.qc.ca::9591f2af-9a12-407a-a68c-8b53d5589724" providerId="AD" clId="Web-{C9C32292-473B-EC9E-1C07-645DBC8129C0}" dt="2025-09-16T12:52:19.626" v="0"/>
      <pc:docMkLst>
        <pc:docMk/>
      </pc:docMkLst>
    </pc:docChg>
  </pc:docChgLst>
</pc:chgInfo>
</file>

<file path=ppt/comments/modernComment_127_AD8D5240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25FCD404-C6B5-49A4-8A49-262D4E75F2E7}" authorId="{6213A5EA-A6F0-32BB-0AA0-EC82EFC122E6}" created="2025-09-16T12:52:19.626">
    <pc:sldMkLst xmlns:pc="http://schemas.microsoft.com/office/powerpoint/2013/main/command">
      <pc:docMk/>
      <pc:sldMk cId="2911720000" sldId="295"/>
    </pc:sldMkLst>
    <p188:txBody>
      <a:bodyPr/>
      <a:lstStyle/>
      <a:p>
        <a:r>
          <a:rPr lang="fr-FR"/>
          <a:t>Je pense que dans la présentation, il faut mettre plus d'emphase sur ces aspects. Ce sont le genre d'éléments qui sont intéressants à entendre pour apprendre des projets et s'améliorer pour la suite. J'aurais donc tendance à diviser la diapo en plusieurs quitte à enlever d'autres diapos avant ou les simplifier</a:t>
        </a:r>
      </a:p>
    </p188:txBody>
    <p188:extLst>
      <p:ext xmlns:p="http://schemas.openxmlformats.org/presentationml/2006/main" uri="{57CB4572-C831-44C2-8A1C-0ADB6CCDFE69}">
        <p223:reactions xmlns:p223="http://schemas.microsoft.com/office/powerpoint/2022/03/main">
          <p223:rxn type="👍">
            <p223:instance time="2025-09-16T19:39:31.942" authorId="{89FEDFB1-87F3-AC4A-B776-FD5BC0492AB9}"/>
          </p223:rxn>
        </p223:reactions>
      </p:ext>
    </p188:extLst>
  </p188:cm>
</p188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0D6753C-214B-43C8-AE18-F727F0505C5D}" type="datetimeFigureOut">
              <a:rPr lang="fr-CA" smtClean="0"/>
              <a:t>2025-09-16</a:t>
            </a:fld>
            <a:endParaRPr lang="fr-CA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CA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CA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5462E95-36F6-4F24-8037-F32CEE4EC007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60658311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 hasCustomPrompt="1"/>
          </p:nvPr>
        </p:nvSpPr>
        <p:spPr>
          <a:xfrm>
            <a:off x="1524000" y="1581150"/>
            <a:ext cx="7286625" cy="3100388"/>
          </a:xfrm>
        </p:spPr>
        <p:txBody>
          <a:bodyPr anchor="b">
            <a:normAutofit/>
          </a:bodyPr>
          <a:lstStyle>
            <a:lvl1pPr algn="l">
              <a:defRPr sz="5400" cap="all" baseline="0"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4773613"/>
            <a:ext cx="7286625" cy="1655762"/>
          </a:xfrm>
        </p:spPr>
        <p:txBody>
          <a:bodyPr/>
          <a:lstStyle>
            <a:lvl1pPr marL="0" indent="0" algn="l">
              <a:buNone/>
              <a:defRPr sz="2400" b="1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dirty="0"/>
              <a:t>Modifier le style des sous-titres du masque</a:t>
            </a:r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10101" y="777834"/>
            <a:ext cx="2743200" cy="34452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dirty="0"/>
              <a:t>XX mois année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465330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88932372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32472162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2pPr>
              <a:defRPr>
                <a:solidFill>
                  <a:schemeClr val="bg1"/>
                </a:solidFill>
              </a:defRPr>
            </a:lvl2pPr>
            <a:lvl3pPr>
              <a:defRPr>
                <a:solidFill>
                  <a:schemeClr val="bg1"/>
                </a:solidFill>
              </a:defRPr>
            </a:lvl3pPr>
            <a:lvl4pPr>
              <a:defRPr>
                <a:solidFill>
                  <a:schemeClr val="bg1"/>
                </a:solidFill>
              </a:defRPr>
            </a:lvl4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74287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4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5116951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5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5043410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43670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7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627276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4094855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616863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0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16011517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re et conten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7594600" cy="1325563"/>
          </a:xfrm>
        </p:spPr>
        <p:txBody>
          <a:bodyPr/>
          <a:lstStyle>
            <a:lvl1pPr>
              <a:defRPr>
                <a:solidFill>
                  <a:srgbClr val="00819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825625"/>
            <a:ext cx="7594600" cy="4351338"/>
          </a:xfrm>
        </p:spPr>
        <p:txBody>
          <a:bodyPr/>
          <a:lstStyle>
            <a:lvl1pPr>
              <a:defRPr>
                <a:solidFill>
                  <a:srgbClr val="003C85"/>
                </a:solidFill>
              </a:defRPr>
            </a:lvl1pPr>
            <a:lvl2pPr>
              <a:defRPr>
                <a:solidFill>
                  <a:srgbClr val="003C85"/>
                </a:solidFill>
              </a:defRPr>
            </a:lvl2pPr>
            <a:lvl3pPr>
              <a:defRPr>
                <a:solidFill>
                  <a:srgbClr val="003C85"/>
                </a:solidFill>
              </a:defRPr>
            </a:lvl3pPr>
            <a:lvl4pPr>
              <a:defRPr>
                <a:solidFill>
                  <a:srgbClr val="003C85"/>
                </a:solidFill>
              </a:defRPr>
            </a:lvl4pPr>
            <a:lvl5pPr>
              <a:defRPr>
                <a:solidFill>
                  <a:srgbClr val="003C85"/>
                </a:solidFill>
              </a:defRPr>
            </a:lvl5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0314549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000"/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3C8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9307735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1_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3C8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59025326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2_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  <a:endParaRPr lang="fr-CA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003C85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47573797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3_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>
            <a:normAutofit/>
          </a:bodyPr>
          <a:lstStyle>
            <a:lvl1pPr>
              <a:defRPr sz="6000">
                <a:solidFill>
                  <a:srgbClr val="9ADFD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09910024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4_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FFDEDC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67240960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5_Titre de section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>
                <a:solidFill>
                  <a:srgbClr val="BFE0EF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94350538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rgbClr val="00819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6"/>
            <a:ext cx="5181600" cy="4196484"/>
          </a:xfrm>
        </p:spPr>
        <p:txBody>
          <a:bodyPr/>
          <a:lstStyle>
            <a:lvl1pPr>
              <a:defRPr>
                <a:solidFill>
                  <a:srgbClr val="008196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6"/>
            <a:ext cx="5181600" cy="4196484"/>
          </a:xfrm>
        </p:spPr>
        <p:txBody>
          <a:bodyPr/>
          <a:lstStyle>
            <a:lvl1pPr>
              <a:defRPr>
                <a:solidFill>
                  <a:srgbClr val="008196"/>
                </a:solidFill>
              </a:defRPr>
            </a:lvl1pPr>
          </a:lstStyle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7809223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rgbClr val="008196"/>
                </a:solidFill>
              </a:defRPr>
            </a:lvl1pPr>
          </a:lstStyle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81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4800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rgbClr val="00819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dirty="0"/>
              <a:t>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480089"/>
          </a:xfrm>
        </p:spPr>
        <p:txBody>
          <a:bodyPr/>
          <a:lstStyle/>
          <a:p>
            <a:pPr lvl="0"/>
            <a:r>
              <a:rPr lang="fr-FR"/>
              <a:t>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fr-CA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331812967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‹N°›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25662568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jp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/>
          <a:p>
            <a:r>
              <a:rPr lang="fr-FR" dirty="0"/>
              <a:t>Modifiez le style du titre</a:t>
            </a:r>
            <a:endParaRPr lang="fr-CA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dirty="0"/>
              <a:t>Modifier les styles du texte du masque</a:t>
            </a:r>
          </a:p>
          <a:p>
            <a:pPr lvl="1"/>
            <a:r>
              <a:rPr lang="fr-FR" dirty="0"/>
              <a:t>Deuxième niveau</a:t>
            </a:r>
          </a:p>
          <a:p>
            <a:pPr lvl="2"/>
            <a:r>
              <a:rPr lang="fr-FR" dirty="0"/>
              <a:t>Troisième niveau</a:t>
            </a:r>
          </a:p>
          <a:p>
            <a:pPr lvl="3"/>
            <a:r>
              <a:rPr lang="fr-FR" dirty="0"/>
              <a:t>Quatrième niveau</a:t>
            </a:r>
          </a:p>
          <a:p>
            <a:pPr lvl="4"/>
            <a:r>
              <a:rPr lang="fr-FR" dirty="0"/>
              <a:t>Cinquième niveau</a:t>
            </a:r>
            <a:endParaRPr lang="fr-CA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0" y="4565471"/>
            <a:ext cx="31010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rgbClr val="003C85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40E6BFDD-DC63-4867-A7BD-B76920326FC0}" type="slidenum">
              <a:rPr lang="fr-CA" smtClean="0"/>
              <a:pPr/>
              <a:t>‹N°›</a:t>
            </a:fld>
            <a:endParaRPr lang="fr-CA" dirty="0"/>
          </a:p>
        </p:txBody>
      </p:sp>
    </p:spTree>
    <p:extLst>
      <p:ext uri="{BB962C8B-B14F-4D97-AF65-F5344CB8AC3E}">
        <p14:creationId xmlns:p14="http://schemas.microsoft.com/office/powerpoint/2010/main" val="350154412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3" r:id="rId3"/>
    <p:sldLayoutId id="2147483664" r:id="rId4"/>
    <p:sldLayoutId id="2147483665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62" r:id="rId12"/>
    <p:sldLayoutId id="2147483651" r:id="rId13"/>
    <p:sldLayoutId id="2147483660" r:id="rId14"/>
    <p:sldLayoutId id="2147483661" r:id="rId15"/>
    <p:sldLayoutId id="2147483666" r:id="rId16"/>
    <p:sldLayoutId id="2147483667" r:id="rId17"/>
    <p:sldLayoutId id="2147483668" r:id="rId18"/>
    <p:sldLayoutId id="2147483652" r:id="rId19"/>
    <p:sldLayoutId id="2147483653" r:id="rId20"/>
    <p:sldLayoutId id="2147483655" r:id="rId21"/>
  </p:sldLayoutIdLst>
  <p:hf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kern="1200">
          <a:solidFill>
            <a:srgbClr val="003C85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rgbClr val="003C8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rgbClr val="003C8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rgbClr val="003C8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C8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rgbClr val="003C85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18/10/relationships/comments" Target="../comments/modernComment_127_AD8D5240.xml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CA" dirty="0"/>
              <a:t>Titre du projet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CA" dirty="0"/>
              <a:t>Nom et fonction du présentateur</a:t>
            </a:r>
          </a:p>
          <a:p>
            <a:r>
              <a:rPr lang="fr-CA" dirty="0"/>
              <a:t>Nom de la direction porteuse du projet</a:t>
            </a:r>
          </a:p>
          <a:p>
            <a:endParaRPr lang="fr-CA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310101" y="777834"/>
            <a:ext cx="2743200" cy="344529"/>
          </a:xfrm>
          <a:prstGeom prst="rect">
            <a:avLst/>
          </a:prstGeom>
        </p:spPr>
        <p:txBody>
          <a:bodyPr/>
          <a:lstStyle>
            <a:lvl1pPr>
              <a:defRPr sz="120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fr-CA" dirty="0"/>
              <a:t>XX mois année</a:t>
            </a:r>
          </a:p>
        </p:txBody>
      </p:sp>
    </p:spTree>
    <p:extLst>
      <p:ext uri="{BB962C8B-B14F-4D97-AF65-F5344CB8AC3E}">
        <p14:creationId xmlns:p14="http://schemas.microsoft.com/office/powerpoint/2010/main" val="15442196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Retour sur le projet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38200" y="1477108"/>
            <a:ext cx="10515600" cy="469985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sz="2000" b="1" dirty="0"/>
              <a:t>Raison d’être du projet</a:t>
            </a:r>
          </a:p>
          <a:p>
            <a:r>
              <a:rPr lang="fr-CA" sz="2000" dirty="0"/>
              <a:t>Quelle était la problématique?</a:t>
            </a:r>
          </a:p>
          <a:p>
            <a:r>
              <a:rPr lang="fr-CA" sz="2000" dirty="0"/>
              <a:t>Quels faits ou données indiquaient qu'il y a un besoin ou un problème?</a:t>
            </a:r>
          </a:p>
          <a:p>
            <a:r>
              <a:rPr lang="fr-CA" sz="2000" dirty="0"/>
              <a:t>Quel était le niveau d’importance et/ou d’urgence du projet?</a:t>
            </a:r>
          </a:p>
          <a:p>
            <a:r>
              <a:rPr lang="fr-CA" sz="2000" dirty="0">
                <a:latin typeface="Arial"/>
                <a:cs typeface="Arial"/>
              </a:rPr>
              <a:t>Le projet découlait-t-il d’une obligation légale, ministérielle ou normative?</a:t>
            </a:r>
            <a:r>
              <a:rPr lang="fr-CA" sz="2000" dirty="0"/>
              <a:t/>
            </a:r>
            <a:br>
              <a:rPr lang="fr-CA" sz="2000" dirty="0"/>
            </a:br>
            <a:endParaRPr lang="fr-CA" sz="2000" dirty="0"/>
          </a:p>
          <a:p>
            <a:pPr marL="0" indent="0">
              <a:buNone/>
            </a:pPr>
            <a:r>
              <a:rPr lang="fr-CA" sz="2000" b="1" dirty="0"/>
              <a:t>Projet proposé</a:t>
            </a:r>
          </a:p>
          <a:p>
            <a:r>
              <a:rPr lang="fr-CA" sz="2000" dirty="0"/>
              <a:t>Ex. Le projet visait à distribuer des licences pour un nouveau logiciel, former les utilisateurs et évaluation l’impact de son utilisation.</a:t>
            </a:r>
          </a:p>
          <a:p>
            <a:r>
              <a:rPr lang="fr-CA" sz="2000" dirty="0">
                <a:latin typeface="Arial"/>
                <a:cs typeface="Arial"/>
              </a:rPr>
              <a:t>Ex. Le projet visait à créer une nouvelle offre de service dans de nouveaux locaux avec une nouvelle équipe de travail.</a:t>
            </a:r>
          </a:p>
          <a:p>
            <a:pPr marL="0" indent="0">
              <a:buNone/>
            </a:pPr>
            <a:endParaRPr lang="fr-CA" sz="2400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2</a:t>
            </a:fld>
            <a:endParaRPr lang="fr-CA"/>
          </a:p>
        </p:txBody>
      </p:sp>
      <p:pic>
        <p:nvPicPr>
          <p:cNvPr id="13" name="Image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6"/>
          <a:stretch/>
        </p:blipFill>
        <p:spPr>
          <a:xfrm>
            <a:off x="10291057" y="0"/>
            <a:ext cx="1893729" cy="12336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18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Atteinte de l’objectif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12180"/>
            <a:ext cx="10515600" cy="4764783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CA" sz="1800" b="1" dirty="0">
                <a:latin typeface="Arial"/>
                <a:cs typeface="Arial"/>
              </a:rPr>
              <a:t>But </a:t>
            </a:r>
          </a:p>
          <a:p>
            <a:r>
              <a:rPr lang="fr-CA" sz="1800" dirty="0"/>
              <a:t>Ex. Augmenter l’accessibilité aux services de 1</a:t>
            </a:r>
            <a:r>
              <a:rPr lang="fr-CA" sz="1800" baseline="30000" dirty="0"/>
              <a:t>re</a:t>
            </a:r>
            <a:r>
              <a:rPr lang="fr-CA" sz="1800" dirty="0"/>
              <a:t> ligne.</a:t>
            </a:r>
          </a:p>
          <a:p>
            <a:r>
              <a:rPr lang="fr-CA" sz="1800" dirty="0"/>
              <a:t>Ex. Favoriser l’attraction et la rétention du personnel.</a:t>
            </a:r>
          </a:p>
          <a:p>
            <a:r>
              <a:rPr lang="fr-CA" sz="1800" dirty="0"/>
              <a:t>Ex. Offrir aux usagers des services de qualité appuyée sur les meilleures pratiques.</a:t>
            </a:r>
          </a:p>
          <a:p>
            <a:pPr marL="0" indent="0">
              <a:buNone/>
            </a:pPr>
            <a:endParaRPr lang="fr-CA" sz="1800" dirty="0"/>
          </a:p>
          <a:p>
            <a:pPr marL="0" indent="0">
              <a:buNone/>
            </a:pPr>
            <a:r>
              <a:rPr lang="fr-CA" sz="1800" b="1" dirty="0">
                <a:latin typeface="Arial"/>
                <a:cs typeface="Arial"/>
              </a:rPr>
              <a:t>Objectif </a:t>
            </a:r>
          </a:p>
          <a:p>
            <a:r>
              <a:rPr lang="fr-CA" sz="1800" dirty="0"/>
              <a:t>Ex. Implanter un nouveau logiciel auprès du personnel administratif d’ici le DATE.</a:t>
            </a:r>
          </a:p>
          <a:p>
            <a:r>
              <a:rPr lang="fr-CA" sz="1800" dirty="0"/>
              <a:t>Ex. Créer une nouvelle offre de service pouvant accueillir X volume de clientèle d’ici le DATE.</a:t>
            </a:r>
          </a:p>
          <a:p>
            <a:r>
              <a:rPr lang="fr-CA" sz="1800" dirty="0"/>
              <a:t>Ex. Héberger 50 nouveaux usagers au bâtiment X qui offrira des services X d’ici le DATE. </a:t>
            </a:r>
          </a:p>
          <a:p>
            <a:pPr marL="0" indent="0">
              <a:buNone/>
            </a:pPr>
            <a:endParaRPr lang="fr-CA" sz="1800" dirty="0"/>
          </a:p>
          <a:p>
            <a:pPr marL="0" indent="0">
              <a:buNone/>
            </a:pPr>
            <a:r>
              <a:rPr lang="fr-CA" sz="1800" b="1" dirty="0">
                <a:latin typeface="Arial"/>
                <a:cs typeface="Arial"/>
              </a:rPr>
              <a:t>Évaluation de l’atteinte de l’objectif </a:t>
            </a:r>
          </a:p>
          <a:p>
            <a:r>
              <a:rPr lang="fr-CA" sz="1800" dirty="0"/>
              <a:t>Texte</a:t>
            </a:r>
          </a:p>
          <a:p>
            <a:r>
              <a:rPr lang="fr-CA" sz="1800" dirty="0"/>
              <a:t>Texte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3</a:t>
            </a:fld>
            <a:endParaRPr lang="fr-CA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00" t="3279" r="7930" b="6621"/>
          <a:stretch/>
        </p:blipFill>
        <p:spPr>
          <a:xfrm>
            <a:off x="10545360" y="81160"/>
            <a:ext cx="1433822" cy="13688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35292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Bénéfices anticipés et réels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314788"/>
            <a:ext cx="10515600" cy="1371851"/>
          </a:xfrm>
        </p:spPr>
        <p:txBody>
          <a:bodyPr vert="horz" lIns="91440" tIns="45720" rIns="91440" bIns="45720" rtlCol="0" anchor="t">
            <a:noAutofit/>
          </a:bodyPr>
          <a:lstStyle/>
          <a:p>
            <a:pPr marL="0" indent="0">
              <a:buNone/>
            </a:pPr>
            <a:r>
              <a:rPr lang="fr-CA" sz="2000" b="1" dirty="0">
                <a:latin typeface="Arial"/>
                <a:cs typeface="Arial"/>
              </a:rPr>
              <a:t>Retours des bénéficiaires du projet quant aux résultats obtenus </a:t>
            </a:r>
          </a:p>
          <a:p>
            <a:r>
              <a:rPr lang="fr-CA" sz="2000" dirty="0"/>
              <a:t>Texte</a:t>
            </a:r>
          </a:p>
          <a:p>
            <a:r>
              <a:rPr lang="fr-CA" sz="2000" dirty="0"/>
              <a:t>Texte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4</a:t>
            </a:fld>
            <a:endParaRPr lang="fr-CA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26" r="5888"/>
          <a:stretch/>
        </p:blipFill>
        <p:spPr>
          <a:xfrm>
            <a:off x="10395795" y="75577"/>
            <a:ext cx="1702421" cy="1314960"/>
          </a:xfrm>
          <a:prstGeom prst="rect">
            <a:avLst/>
          </a:prstGeom>
        </p:spPr>
      </p:pic>
      <p:graphicFrame>
        <p:nvGraphicFramePr>
          <p:cNvPr id="6" name="Tableau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53739208"/>
              </p:ext>
            </p:extLst>
          </p:nvPr>
        </p:nvGraphicFramePr>
        <p:xfrm>
          <a:off x="731404" y="2774615"/>
          <a:ext cx="10515601" cy="213207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23609">
                  <a:extLst>
                    <a:ext uri="{9D8B030D-6E8A-4147-A177-3AD203B41FA5}">
                      <a16:colId xmlns:a16="http://schemas.microsoft.com/office/drawing/2014/main" val="192294103"/>
                    </a:ext>
                  </a:extLst>
                </a:gridCol>
                <a:gridCol w="1478493">
                  <a:extLst>
                    <a:ext uri="{9D8B030D-6E8A-4147-A177-3AD203B41FA5}">
                      <a16:colId xmlns:a16="http://schemas.microsoft.com/office/drawing/2014/main" val="6340832"/>
                    </a:ext>
                  </a:extLst>
                </a:gridCol>
                <a:gridCol w="1335481">
                  <a:extLst>
                    <a:ext uri="{9D8B030D-6E8A-4147-A177-3AD203B41FA5}">
                      <a16:colId xmlns:a16="http://schemas.microsoft.com/office/drawing/2014/main" val="3776137253"/>
                    </a:ext>
                  </a:extLst>
                </a:gridCol>
                <a:gridCol w="1186160">
                  <a:extLst>
                    <a:ext uri="{9D8B030D-6E8A-4147-A177-3AD203B41FA5}">
                      <a16:colId xmlns:a16="http://schemas.microsoft.com/office/drawing/2014/main" val="1817986730"/>
                    </a:ext>
                  </a:extLst>
                </a:gridCol>
                <a:gridCol w="1184057">
                  <a:extLst>
                    <a:ext uri="{9D8B030D-6E8A-4147-A177-3AD203B41FA5}">
                      <a16:colId xmlns:a16="http://schemas.microsoft.com/office/drawing/2014/main" val="1552266637"/>
                    </a:ext>
                  </a:extLst>
                </a:gridCol>
                <a:gridCol w="1331275">
                  <a:extLst>
                    <a:ext uri="{9D8B030D-6E8A-4147-A177-3AD203B41FA5}">
                      <a16:colId xmlns:a16="http://schemas.microsoft.com/office/drawing/2014/main" val="264088595"/>
                    </a:ext>
                  </a:extLst>
                </a:gridCol>
                <a:gridCol w="2376526">
                  <a:extLst>
                    <a:ext uri="{9D8B030D-6E8A-4147-A177-3AD203B41FA5}">
                      <a16:colId xmlns:a16="http://schemas.microsoft.com/office/drawing/2014/main" val="3872999123"/>
                    </a:ext>
                  </a:extLst>
                </a:gridCol>
              </a:tblGrid>
              <a:tr h="293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Bénéfice anticipé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Indicateur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Donnée de départ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Cible 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après projet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Résultat réel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Source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 données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Explication du résultat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FE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12809995"/>
                  </a:ext>
                </a:extLst>
              </a:tr>
              <a:tr h="39128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b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Ex. Augmentation du nombre de suivis par année </a:t>
                      </a:r>
                      <a:endParaRPr lang="fr-CA" sz="4000" b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Nb de suivis par année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200 suivis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(fév. 2025)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500 suivis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(mai 2026)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505 suivis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(juin 2026)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de données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L’augmentation est liée à l’embauche d’un nouveau professionnel et à l’automatisation partielle de la prise de rendez-vous.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9036591"/>
                  </a:ext>
                </a:extLst>
              </a:tr>
              <a:tr h="293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b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Ex. Diminution du temps d’attente </a:t>
                      </a:r>
                      <a:endParaRPr lang="fr-CA" sz="4000" b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Temps d’attente (jours)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 jours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(fév. 2025)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30 jours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(mai 2026)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28 jours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(juin 2026)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Base de données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L’implantation du nouveau système a réduit les délais, mais la demande a aussi augmenté.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62018910"/>
                  </a:ext>
                </a:extLst>
              </a:tr>
              <a:tr h="293497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b="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Ex. Augmentation du taux de satisfaction</a:t>
                      </a:r>
                      <a:endParaRPr lang="fr-CA" sz="4000" b="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Taux de satisfaction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45% 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(janv. 2025)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60%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2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(juin 2026)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80%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(juin 2026)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Sondage</a:t>
                      </a:r>
                      <a:endParaRPr lang="fr-CA" sz="400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fr-CA" sz="1100" dirty="0">
                          <a:solidFill>
                            <a:srgbClr val="003C85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La cible a été dépassée. Les usagers sont très satisfaits des changements.</a:t>
                      </a:r>
                      <a:endParaRPr lang="fr-CA" sz="4000" dirty="0">
                        <a:solidFill>
                          <a:srgbClr val="003C85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9723613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1977880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Respect des contraintes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838200" y="1487929"/>
            <a:ext cx="10515600" cy="4689034"/>
          </a:xfrm>
        </p:spPr>
        <p:txBody>
          <a:bodyPr>
            <a:normAutofit/>
          </a:bodyPr>
          <a:lstStyle/>
          <a:p>
            <a:r>
              <a:rPr lang="fr-CA" sz="2400" b="1" dirty="0"/>
              <a:t>Respect et écarts dans la portée</a:t>
            </a:r>
          </a:p>
          <a:p>
            <a:pPr lvl="1"/>
            <a:r>
              <a:rPr lang="fr-CA" sz="2000" dirty="0"/>
              <a:t>Texte</a:t>
            </a:r>
          </a:p>
          <a:p>
            <a:pPr lvl="1"/>
            <a:r>
              <a:rPr lang="fr-CA" sz="2000" dirty="0"/>
              <a:t>Texte</a:t>
            </a:r>
          </a:p>
          <a:p>
            <a:pPr marL="457200" lvl="1" indent="0">
              <a:buNone/>
            </a:pPr>
            <a:endParaRPr lang="fr-CA" sz="2000" dirty="0"/>
          </a:p>
          <a:p>
            <a:r>
              <a:rPr lang="fr-CA" sz="2400" b="1" dirty="0"/>
              <a:t>Respect et écarts dans l’échéancier</a:t>
            </a:r>
          </a:p>
          <a:p>
            <a:pPr lvl="1"/>
            <a:r>
              <a:rPr lang="fr-CA" sz="2000" dirty="0"/>
              <a:t>Texte</a:t>
            </a:r>
          </a:p>
          <a:p>
            <a:pPr lvl="1"/>
            <a:r>
              <a:rPr lang="fr-CA" sz="2000" dirty="0"/>
              <a:t>Texte</a:t>
            </a:r>
          </a:p>
          <a:p>
            <a:endParaRPr lang="fr-CA" sz="2400" dirty="0"/>
          </a:p>
          <a:p>
            <a:r>
              <a:rPr lang="fr-CA" sz="2400" b="1" dirty="0"/>
              <a:t>Respect et écarts dans le budget</a:t>
            </a:r>
          </a:p>
          <a:p>
            <a:pPr lvl="1"/>
            <a:r>
              <a:rPr lang="fr-CA" sz="2000" dirty="0"/>
              <a:t>Texte</a:t>
            </a:r>
          </a:p>
          <a:p>
            <a:pPr lvl="1"/>
            <a:r>
              <a:rPr lang="fr-CA" sz="2000" dirty="0"/>
              <a:t>Texte</a:t>
            </a:r>
          </a:p>
          <a:p>
            <a:endParaRPr lang="fr-CA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5</a:t>
            </a:fld>
            <a:endParaRPr lang="fr-CA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602" t="452" r="23469" b="-452"/>
          <a:stretch/>
        </p:blipFill>
        <p:spPr>
          <a:xfrm>
            <a:off x="10875409" y="73250"/>
            <a:ext cx="1125415" cy="1414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016923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"/>
                <a:cs typeface="Arial"/>
              </a:rPr>
              <a:t>Analyse </a:t>
            </a:r>
            <a:r>
              <a:rPr lang="fr-CA" dirty="0" smtClean="0">
                <a:latin typeface="Arial"/>
                <a:cs typeface="Arial"/>
              </a:rPr>
              <a:t>rétrospective</a:t>
            </a:r>
            <a:br>
              <a:rPr lang="fr-CA" dirty="0" smtClean="0">
                <a:latin typeface="Arial"/>
                <a:cs typeface="Arial"/>
              </a:rPr>
            </a:br>
            <a:r>
              <a:rPr lang="fr-CA" sz="2400" dirty="0">
                <a:latin typeface="Arial"/>
                <a:cs typeface="Arial"/>
              </a:rPr>
              <a:t>Défis rencontrés</a:t>
            </a:r>
            <a:endParaRPr lang="fr-CA" sz="2400" dirty="0">
              <a:latin typeface="Arial"/>
              <a:cs typeface="Arial"/>
            </a:endParaRPr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838200" y="1790700"/>
            <a:ext cx="10515600" cy="438626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sz="2000" b="1" dirty="0" smtClean="0"/>
              <a:t>Défis rencontrés :</a:t>
            </a:r>
          </a:p>
          <a:p>
            <a:r>
              <a:rPr lang="fr-CA" sz="2000" dirty="0" smtClean="0"/>
              <a:t>Texte</a:t>
            </a:r>
            <a:endParaRPr lang="fr-CA" sz="2000" dirty="0"/>
          </a:p>
          <a:p>
            <a:r>
              <a:rPr lang="fr-CA" sz="2000" dirty="0"/>
              <a:t>Texte</a:t>
            </a:r>
          </a:p>
          <a:p>
            <a:pPr marL="0" indent="0">
              <a:buNone/>
            </a:pPr>
            <a:endParaRPr lang="fr-CA" b="1" dirty="0"/>
          </a:p>
          <a:p>
            <a:pPr marL="0" indent="0">
              <a:buNone/>
            </a:pPr>
            <a:endParaRPr lang="fr-CA" b="1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6</a:t>
            </a:fld>
            <a:endParaRPr lang="fr-CA"/>
          </a:p>
        </p:txBody>
      </p:sp>
      <p:pic>
        <p:nvPicPr>
          <p:cNvPr id="7" name="Imag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12168" y="174170"/>
            <a:ext cx="2098189" cy="11321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1720000"/>
      </p:ext>
    </p:extLst>
  </p:cSld>
  <p:clrMapOvr>
    <a:masterClrMapping/>
  </p:clrMapOvr>
  <p:extLst mod="1">
    <p:ext uri="{6950BFC3-D8DA-4A85-94F7-54DA5524770B}">
      <p188:commentRel xmlns:p188="http://schemas.microsoft.com/office/powerpoint/2018/8/main" xmlns="" r:id="rId3"/>
    </p:ext>
  </p:extLs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0A0F47-451A-59F1-6FB0-D0260B0FA57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2BEC81A5-89D3-16A7-1299-4C27EB82A4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CA" dirty="0">
                <a:latin typeface="Arial"/>
                <a:cs typeface="Arial"/>
              </a:rPr>
              <a:t>Analyse rétrospective </a:t>
            </a:r>
            <a:br>
              <a:rPr lang="fr-CA" dirty="0">
                <a:latin typeface="Arial"/>
                <a:cs typeface="Arial"/>
              </a:rPr>
            </a:br>
            <a:r>
              <a:rPr lang="fr-CA" sz="2400" dirty="0">
                <a:latin typeface="Arial"/>
                <a:cs typeface="Arial"/>
              </a:rPr>
              <a:t>Leçons apprises et recommandations pour des futurs projets</a:t>
            </a:r>
            <a:endParaRPr lang="fr-CA" sz="24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CAD3E5AD-7A6B-590E-21AC-9763C93EE29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03766"/>
            <a:ext cx="10515600" cy="457319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sz="2000" b="1" dirty="0">
                <a:latin typeface="Arial"/>
                <a:cs typeface="Arial"/>
              </a:rPr>
              <a:t>Leçons apprises :</a:t>
            </a:r>
          </a:p>
          <a:p>
            <a:r>
              <a:rPr lang="fr-CA" sz="2000" dirty="0">
                <a:latin typeface="Arial"/>
                <a:cs typeface="Arial"/>
              </a:rPr>
              <a:t>Texte</a:t>
            </a:r>
          </a:p>
          <a:p>
            <a:r>
              <a:rPr lang="fr-CA" sz="2000" dirty="0">
                <a:latin typeface="Arial"/>
                <a:cs typeface="Arial"/>
              </a:rPr>
              <a:t>Texte</a:t>
            </a:r>
          </a:p>
          <a:p>
            <a:pPr marL="0" indent="0">
              <a:buNone/>
            </a:pPr>
            <a:endParaRPr lang="fr-CA" sz="2000" b="1" dirty="0"/>
          </a:p>
          <a:p>
            <a:pPr marL="0" indent="0">
              <a:buNone/>
            </a:pPr>
            <a:r>
              <a:rPr lang="fr-CA" sz="2000" b="1" dirty="0">
                <a:latin typeface="Arial"/>
                <a:cs typeface="Arial"/>
              </a:rPr>
              <a:t>Recommandations pour des futurs projets :</a:t>
            </a:r>
          </a:p>
          <a:p>
            <a:r>
              <a:rPr lang="fr-CA" sz="2000" dirty="0">
                <a:latin typeface="Arial"/>
                <a:cs typeface="Arial"/>
              </a:rPr>
              <a:t>Texte</a:t>
            </a:r>
          </a:p>
          <a:p>
            <a:r>
              <a:rPr lang="fr-CA" sz="2000" dirty="0">
                <a:latin typeface="Arial"/>
                <a:cs typeface="Arial"/>
              </a:rPr>
              <a:t>Texte</a:t>
            </a:r>
          </a:p>
          <a:p>
            <a:pPr marL="0" indent="0">
              <a:buNone/>
            </a:pPr>
            <a:endParaRPr lang="fr-CA" b="1" dirty="0"/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9DA0D3E3-7760-B3B3-B357-5BD4F43D90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7</a:t>
            </a:fld>
            <a:endParaRPr lang="fr-CA"/>
          </a:p>
        </p:txBody>
      </p:sp>
      <p:pic>
        <p:nvPicPr>
          <p:cNvPr id="2" name="Imag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1468" y="160405"/>
            <a:ext cx="1983447" cy="1080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27227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0C70F69-3F20-88E9-0126-5FDCC83CF8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re 4">
            <a:extLst>
              <a:ext uri="{FF2B5EF4-FFF2-40B4-BE49-F238E27FC236}">
                <a16:creationId xmlns:a16="http://schemas.microsoft.com/office/drawing/2014/main" id="{EB16D202-826A-9413-7CC1-AEBA34C891D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>
                <a:latin typeface="Arial"/>
                <a:cs typeface="Arial"/>
              </a:rPr>
              <a:t>Analyse </a:t>
            </a:r>
            <a:r>
              <a:rPr lang="fr-CA" dirty="0" smtClean="0">
                <a:latin typeface="Arial"/>
                <a:cs typeface="Arial"/>
              </a:rPr>
              <a:t>rétrospective</a:t>
            </a:r>
            <a:br>
              <a:rPr lang="fr-CA" dirty="0" smtClean="0">
                <a:latin typeface="Arial"/>
                <a:cs typeface="Arial"/>
              </a:rPr>
            </a:br>
            <a:r>
              <a:rPr lang="fr-CA" sz="2400" dirty="0" smtClean="0">
                <a:latin typeface="Arial"/>
                <a:cs typeface="Arial"/>
              </a:rPr>
              <a:t>Bons </a:t>
            </a:r>
            <a:r>
              <a:rPr lang="fr-CA" sz="2400" dirty="0">
                <a:latin typeface="Arial"/>
                <a:cs typeface="Arial"/>
              </a:rPr>
              <a:t>coups</a:t>
            </a:r>
            <a:endParaRPr lang="fr-CA" sz="2400" dirty="0"/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BBA1E184-0025-8117-836F-32C55E72B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90688"/>
            <a:ext cx="10515600" cy="4486275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fr-CA" sz="2000" b="1" dirty="0" smtClean="0">
                <a:latin typeface="Arial"/>
                <a:cs typeface="Arial"/>
              </a:rPr>
              <a:t>Bons coups :</a:t>
            </a:r>
          </a:p>
          <a:p>
            <a:r>
              <a:rPr lang="fr-CA" sz="2000" dirty="0" smtClean="0">
                <a:latin typeface="Arial"/>
                <a:cs typeface="Arial"/>
              </a:rPr>
              <a:t>Texte</a:t>
            </a:r>
            <a:endParaRPr lang="fr-CA" sz="2000" b="1" dirty="0"/>
          </a:p>
          <a:p>
            <a:r>
              <a:rPr lang="fr-CA" sz="2000" dirty="0" smtClean="0">
                <a:latin typeface="Arial"/>
                <a:cs typeface="Arial"/>
              </a:rPr>
              <a:t>Texte</a:t>
            </a:r>
            <a:endParaRPr lang="fr-CA" sz="2000" b="1" dirty="0">
              <a:latin typeface="Arial"/>
              <a:cs typeface="Arial"/>
            </a:endParaRP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119BFD45-BF8E-46F0-6B1C-6D76535A4D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8</a:t>
            </a:fld>
            <a:endParaRPr lang="fr-CA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1A346C1F-F2BE-4746-8D26-791E0897D3D4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852" t="6975" r="19726" b="7580"/>
          <a:stretch/>
        </p:blipFill>
        <p:spPr>
          <a:xfrm>
            <a:off x="10646478" y="102802"/>
            <a:ext cx="1392222" cy="11957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52782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Période de questions </a:t>
            </a:r>
            <a:br>
              <a:rPr lang="fr-CA" dirty="0"/>
            </a:br>
            <a:r>
              <a:rPr lang="fr-CA" dirty="0"/>
              <a:t>et commentaires</a:t>
            </a:r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9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74600632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Palette de couleurs</a:t>
            </a:r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323930486"/>
              </p:ext>
            </p:extLst>
          </p:nvPr>
        </p:nvGraphicFramePr>
        <p:xfrm>
          <a:off x="838200" y="1825625"/>
          <a:ext cx="10515603" cy="7416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02229">
                  <a:extLst>
                    <a:ext uri="{9D8B030D-6E8A-4147-A177-3AD203B41FA5}">
                      <a16:colId xmlns:a16="http://schemas.microsoft.com/office/drawing/2014/main" val="3898310066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721220628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198318797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884401730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1572314324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247729072"/>
                    </a:ext>
                  </a:extLst>
                </a:gridCol>
                <a:gridCol w="1502229">
                  <a:extLst>
                    <a:ext uri="{9D8B030D-6E8A-4147-A177-3AD203B41FA5}">
                      <a16:colId xmlns:a16="http://schemas.microsoft.com/office/drawing/2014/main" val="30779631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fr-C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3C85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61AE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819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95F5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>
                        <a:solidFill>
                          <a:srgbClr val="003C85"/>
                        </a:solidFill>
                      </a:endParaRPr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D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ED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44982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FE0E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9ADFD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DED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fr-CA" dirty="0">
                          <a:solidFill>
                            <a:srgbClr val="003C85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Texte</a:t>
                      </a:r>
                      <a:endParaRPr lang="fr-CA" dirty="0"/>
                    </a:p>
                  </a:txBody>
                  <a:tcPr>
                    <a:lnL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3C8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29644065"/>
                  </a:ext>
                </a:extLst>
              </a:tr>
            </a:tbl>
          </a:graphicData>
        </a:graphic>
      </p:graphicFrame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0E6BFDD-DC63-4867-A7BD-B76920326FC0}" type="slidenum">
              <a:rPr lang="fr-CA" smtClean="0"/>
              <a:t>10</a:t>
            </a:fld>
            <a:endParaRPr lang="fr-CA"/>
          </a:p>
        </p:txBody>
      </p:sp>
    </p:spTree>
    <p:extLst>
      <p:ext uri="{BB962C8B-B14F-4D97-AF65-F5344CB8AC3E}">
        <p14:creationId xmlns:p14="http://schemas.microsoft.com/office/powerpoint/2010/main" val="150977313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251C955F8488E488F29227B190A627B" ma:contentTypeVersion="16" ma:contentTypeDescription="Create a new document." ma:contentTypeScope="" ma:versionID="7f29c8179aa0559383644771d3fd7d81">
  <xsd:schema xmlns:xsd="http://www.w3.org/2001/XMLSchema" xmlns:xs="http://www.w3.org/2001/XMLSchema" xmlns:p="http://schemas.microsoft.com/office/2006/metadata/properties" xmlns:ns2="41810188-0e4f-4fef-9e14-4c21cd2035fa" xmlns:ns3="70acf80f-7098-4788-a9f8-d5120496e829" targetNamespace="http://schemas.microsoft.com/office/2006/metadata/properties" ma:root="true" ma:fieldsID="0e680f446566417eb80aba12d09c5d37" ns2:_="" ns3:_="">
    <xsd:import namespace="41810188-0e4f-4fef-9e14-4c21cd2035fa"/>
    <xsd:import namespace="70acf80f-7098-4788-a9f8-d5120496e82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1810188-0e4f-4fef-9e14-4c21cd2035f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Tags" ma:index="10" nillable="true" ma:displayName="Tags" ma:internalName="MediaServiceAutoTags" ma:readOnly="true">
      <xsd:simpleType>
        <xsd:restriction base="dms:Text"/>
      </xsd:simpleType>
    </xsd:element>
    <xsd:element name="MediaServiceOCR" ma:index="11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4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5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20125e5a-fbbd-4a39-926c-a359310fd25f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acf80f-7098-4788-a9f8-d5120496e829" elementFormDefault="qualified">
    <xsd:import namespace="http://schemas.microsoft.com/office/2006/documentManagement/types"/>
    <xsd:import namespace="http://schemas.microsoft.com/office/infopath/2007/PartnerControls"/>
    <xsd:element name="SharedWithUsers" ma:index="16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7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1" nillable="true" ma:displayName="Taxonomy Catch All Column" ma:hidden="true" ma:list="{10ac8c98-5114-4818-8779-f802908a71b9}" ma:internalName="TaxCatchAll" ma:showField="CatchAllData" ma:web="70acf80f-7098-4788-a9f8-d5120496e829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41810188-0e4f-4fef-9e14-4c21cd2035fa">
      <Terms xmlns="http://schemas.microsoft.com/office/infopath/2007/PartnerControls"/>
    </lcf76f155ced4ddcb4097134ff3c332f>
    <TaxCatchAll xmlns="70acf80f-7098-4788-a9f8-d5120496e829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028BDECF-C3C4-4B6B-A4B5-5297B07340D8}"/>
</file>

<file path=customXml/itemProps2.xml><?xml version="1.0" encoding="utf-8"?>
<ds:datastoreItem xmlns:ds="http://schemas.openxmlformats.org/officeDocument/2006/customXml" ds:itemID="{F3DC66B2-C81E-485E-A7C0-7EB052003BD9}">
  <ds:schemaRefs>
    <ds:schemaRef ds:uri="http://purl.org/dc/dcmitype/"/>
    <ds:schemaRef ds:uri="http://schemas.microsoft.com/office/2006/documentManagement/types"/>
    <ds:schemaRef ds:uri="http://schemas.microsoft.com/office/2006/metadata/properties"/>
    <ds:schemaRef ds:uri="41810188-0e4f-4fef-9e14-4c21cd2035fa"/>
    <ds:schemaRef ds:uri="http://purl.org/dc/terms/"/>
    <ds:schemaRef ds:uri="http://schemas.microsoft.com/office/infopath/2007/PartnerControls"/>
    <ds:schemaRef ds:uri="http://schemas.openxmlformats.org/package/2006/metadata/core-properties"/>
    <ds:schemaRef ds:uri="70acf80f-7098-4788-a9f8-d5120496e829"/>
    <ds:schemaRef ds:uri="http://www.w3.org/XML/1998/namespace"/>
    <ds:schemaRef ds:uri="http://purl.org/dc/elements/1.1/"/>
  </ds:schemaRefs>
</ds:datastoreItem>
</file>

<file path=customXml/itemProps3.xml><?xml version="1.0" encoding="utf-8"?>
<ds:datastoreItem xmlns:ds="http://schemas.openxmlformats.org/officeDocument/2006/customXml" ds:itemID="{422079FE-C935-4FEC-9B48-8F58A0CB214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4780</TotalTime>
  <Words>495</Words>
  <Application>Microsoft Office PowerPoint</Application>
  <PresentationFormat>Grand écran</PresentationFormat>
  <Paragraphs>123</Paragraphs>
  <Slides>10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10</vt:i4>
      </vt:variant>
    </vt:vector>
  </HeadingPairs>
  <TitlesOfParts>
    <vt:vector size="13" baseType="lpstr">
      <vt:lpstr>Arial</vt:lpstr>
      <vt:lpstr>Calibri</vt:lpstr>
      <vt:lpstr>Thème Office</vt:lpstr>
      <vt:lpstr>Titre du projet</vt:lpstr>
      <vt:lpstr>Retour sur le projet</vt:lpstr>
      <vt:lpstr>Atteinte de l’objectif</vt:lpstr>
      <vt:lpstr>Bénéfices anticipés et réels</vt:lpstr>
      <vt:lpstr>Respect des contraintes</vt:lpstr>
      <vt:lpstr>Analyse rétrospective Défis rencontrés</vt:lpstr>
      <vt:lpstr>Analyse rétrospective  Leçons apprises et recommandations pour des futurs projets</vt:lpstr>
      <vt:lpstr>Analyse rétrospective Bons coups</vt:lpstr>
      <vt:lpstr>Période de questions  et commentaires</vt:lpstr>
      <vt:lpstr>Palette de couleurs</vt:lpstr>
    </vt:vector>
  </TitlesOfParts>
  <Company>CISSS de la Montérégie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Morin Caroline</dc:creator>
  <cp:lastModifiedBy>Léa Lavoie-Rebelo</cp:lastModifiedBy>
  <cp:revision>89</cp:revision>
  <dcterms:created xsi:type="dcterms:W3CDTF">2022-10-03T19:05:08Z</dcterms:created>
  <dcterms:modified xsi:type="dcterms:W3CDTF">2025-09-16T19:48:49Z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0x0101008251C955F8488E488F29227B190A627B</vt:lpwstr>
  </property>
  <property fmtid="{D5CDD505-2E9C-101B-9397-08002B2CF9AE}" pid="3" name="MediaServiceImageTags">
    <vt:lpwstr/>
  </property>
  <property fmtid="{D5CDD505-2E9C-101B-9397-08002B2CF9AE}" pid="4" name="MSIP_Label_6a7d8d5d-78e2-4a62-9fcd-016eb5e4c57c_Enabled">
    <vt:lpwstr>true</vt:lpwstr>
  </property>
  <property fmtid="{D5CDD505-2E9C-101B-9397-08002B2CF9AE}" pid="5" name="MSIP_Label_6a7d8d5d-78e2-4a62-9fcd-016eb5e4c57c_SetDate">
    <vt:lpwstr>2025-05-09T14:36:40Z</vt:lpwstr>
  </property>
  <property fmtid="{D5CDD505-2E9C-101B-9397-08002B2CF9AE}" pid="6" name="MSIP_Label_6a7d8d5d-78e2-4a62-9fcd-016eb5e4c57c_Method">
    <vt:lpwstr>Standard</vt:lpwstr>
  </property>
  <property fmtid="{D5CDD505-2E9C-101B-9397-08002B2CF9AE}" pid="7" name="MSIP_Label_6a7d8d5d-78e2-4a62-9fcd-016eb5e4c57c_Name">
    <vt:lpwstr>Général</vt:lpwstr>
  </property>
  <property fmtid="{D5CDD505-2E9C-101B-9397-08002B2CF9AE}" pid="8" name="MSIP_Label_6a7d8d5d-78e2-4a62-9fcd-016eb5e4c57c_SiteId">
    <vt:lpwstr>06e1fe28-5f8b-4075-bf6c-ae24be1a7992</vt:lpwstr>
  </property>
  <property fmtid="{D5CDD505-2E9C-101B-9397-08002B2CF9AE}" pid="9" name="MSIP_Label_6a7d8d5d-78e2-4a62-9fcd-016eb5e4c57c_ActionId">
    <vt:lpwstr>c5bbc6a4-ce4c-4524-92e6-c237a54462da</vt:lpwstr>
  </property>
  <property fmtid="{D5CDD505-2E9C-101B-9397-08002B2CF9AE}" pid="10" name="MSIP_Label_6a7d8d5d-78e2-4a62-9fcd-016eb5e4c57c_ContentBits">
    <vt:lpwstr>0</vt:lpwstr>
  </property>
  <property fmtid="{D5CDD505-2E9C-101B-9397-08002B2CF9AE}" pid="11" name="MSIP_Label_6a7d8d5d-78e2-4a62-9fcd-016eb5e4c57c_Tag">
    <vt:lpwstr>10, 3, 0, 2</vt:lpwstr>
  </property>
</Properties>
</file>