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5" r:id="rId3"/>
    <p:sldId id="388" r:id="rId4"/>
    <p:sldId id="357" r:id="rId5"/>
    <p:sldId id="358" r:id="rId6"/>
    <p:sldId id="359" r:id="rId7"/>
    <p:sldId id="360" r:id="rId8"/>
    <p:sldId id="375" r:id="rId9"/>
    <p:sldId id="362" r:id="rId10"/>
    <p:sldId id="376" r:id="rId11"/>
    <p:sldId id="377" r:id="rId12"/>
    <p:sldId id="378" r:id="rId13"/>
    <p:sldId id="379" r:id="rId14"/>
    <p:sldId id="380" r:id="rId15"/>
    <p:sldId id="363" r:id="rId16"/>
    <p:sldId id="389" r:id="rId17"/>
    <p:sldId id="364" r:id="rId18"/>
    <p:sldId id="367" r:id="rId19"/>
    <p:sldId id="369" r:id="rId20"/>
    <p:sldId id="368" r:id="rId21"/>
    <p:sldId id="370" r:id="rId22"/>
    <p:sldId id="382" r:id="rId23"/>
    <p:sldId id="384" r:id="rId24"/>
    <p:sldId id="373" r:id="rId25"/>
    <p:sldId id="348" r:id="rId26"/>
    <p:sldId id="349" r:id="rId27"/>
    <p:sldId id="356" r:id="rId28"/>
    <p:sldId id="386" r:id="rId29"/>
    <p:sldId id="387" r:id="rId30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6835" autoAdjust="0"/>
  </p:normalViewPr>
  <p:slideViewPr>
    <p:cSldViewPr>
      <p:cViewPr varScale="1">
        <p:scale>
          <a:sx n="90" d="100"/>
          <a:sy n="90" d="100"/>
        </p:scale>
        <p:origin x="90" y="30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2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/>
          <a:lstStyle>
            <a:lvl1pPr algn="l">
              <a:defRPr sz="11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/>
          <a:lstStyle>
            <a:lvl1pPr algn="r">
              <a:defRPr sz="1100"/>
            </a:lvl1pPr>
          </a:lstStyle>
          <a:p>
            <a:fld id="{FFA37B2F-898F-409A-B769-0F08CE5D28BA}" type="datetimeFigureOut">
              <a:rPr lang="fr-CA" smtClean="0"/>
              <a:t>2017-04-24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 anchor="b"/>
          <a:lstStyle>
            <a:lvl1pPr algn="l">
              <a:defRPr sz="11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 anchor="b"/>
          <a:lstStyle>
            <a:lvl1pPr algn="r">
              <a:defRPr sz="1100"/>
            </a:lvl1pPr>
          </a:lstStyle>
          <a:p>
            <a:fld id="{8FD3B251-8085-45C8-B07C-3142F9DC034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7718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/>
          <a:lstStyle>
            <a:lvl1pPr algn="l">
              <a:defRPr sz="11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/>
          <a:lstStyle>
            <a:lvl1pPr algn="r">
              <a:defRPr sz="1100"/>
            </a:lvl1pPr>
          </a:lstStyle>
          <a:p>
            <a:fld id="{B0E8A14B-AFD3-46F0-8678-E49F4A2815A4}" type="datetimeFigureOut">
              <a:rPr lang="fr-CA" smtClean="0"/>
              <a:t>2017-04-24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03" tIns="45450" rIns="90903" bIns="4545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0903" tIns="45450" rIns="90903" bIns="4545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 anchor="b"/>
          <a:lstStyle>
            <a:lvl1pPr algn="l">
              <a:defRPr sz="11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0903" tIns="45450" rIns="90903" bIns="45450" rtlCol="0" anchor="b"/>
          <a:lstStyle>
            <a:lvl1pPr algn="r">
              <a:defRPr sz="1100"/>
            </a:lvl1pPr>
          </a:lstStyle>
          <a:p>
            <a:fld id="{A11DBFC9-2EC6-4831-AEDA-92887FFA1D87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577373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82850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1777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7575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177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177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412535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B2FE4E8-5DE7-4BB0-ADF3-F798AECDA17D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737B1-D330-4757-A636-38BAB8B1E0B3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A10B-BCE3-45B5-B5AB-BC4E1ED450CB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075" y="843210"/>
            <a:ext cx="8696325" cy="850392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en-US" dirty="0" err="1" smtClean="0"/>
              <a:t>Diapositive</a:t>
            </a:r>
            <a:r>
              <a:rPr lang="en-US" dirty="0" smtClean="0"/>
              <a:t> avec </a:t>
            </a:r>
            <a:r>
              <a:rPr lang="en-US" dirty="0" err="1" smtClean="0"/>
              <a:t>texte</a:t>
            </a:r>
            <a:r>
              <a:rPr lang="en-US" dirty="0" smtClean="0"/>
              <a:t> (Arial 32)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B3532-D3F1-4CF6-A1DD-6DA52A57E349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McKesson Canada, Tous droits réservés. L’information contenue dans ce document est la propriété de McKesson Canada.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DE8F2-FE9F-4322-A945-8EFB995C108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15900" y="1831073"/>
            <a:ext cx="8709025" cy="4114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lnSpc>
                <a:spcPts val="2200"/>
              </a:lnSpc>
              <a:defRPr/>
            </a:lvl3pPr>
            <a:lvl4pPr>
              <a:defRPr/>
            </a:lvl4pPr>
          </a:lstStyle>
          <a:p>
            <a:pPr lvl="0"/>
            <a:r>
              <a:rPr lang="en-US" dirty="0" err="1" smtClean="0"/>
              <a:t>Niveau</a:t>
            </a:r>
            <a:r>
              <a:rPr lang="en-US" dirty="0" smtClean="0"/>
              <a:t> du </a:t>
            </a:r>
            <a:r>
              <a:rPr lang="en-US" dirty="0" err="1" smtClean="0"/>
              <a:t>texte</a:t>
            </a:r>
            <a:r>
              <a:rPr lang="en-US" dirty="0" smtClean="0"/>
              <a:t> (Arial 22)</a:t>
            </a:r>
          </a:p>
          <a:p>
            <a:pPr lvl="1"/>
            <a:r>
              <a:rPr lang="en-US" dirty="0" err="1" smtClean="0"/>
              <a:t>Niveau</a:t>
            </a:r>
            <a:r>
              <a:rPr lang="en-US" dirty="0" smtClean="0"/>
              <a:t> 1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22)</a:t>
            </a:r>
          </a:p>
          <a:p>
            <a:pPr lvl="2"/>
            <a:r>
              <a:rPr lang="en-US" dirty="0" err="1" smtClean="0"/>
              <a:t>Niveau</a:t>
            </a:r>
            <a:r>
              <a:rPr lang="en-US" dirty="0" smtClean="0"/>
              <a:t> 2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20)</a:t>
            </a:r>
          </a:p>
          <a:p>
            <a:pPr lvl="3"/>
            <a:r>
              <a:rPr lang="en-US" dirty="0" err="1" smtClean="0"/>
              <a:t>Niveau</a:t>
            </a:r>
            <a:r>
              <a:rPr lang="en-US" dirty="0" smtClean="0"/>
              <a:t> 3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18)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9075" y="684727"/>
            <a:ext cx="870585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174" y="240786"/>
            <a:ext cx="1158751" cy="3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6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2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075" y="843210"/>
            <a:ext cx="8693149" cy="850392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 err="1" smtClean="0"/>
              <a:t>Diapositive</a:t>
            </a:r>
            <a:r>
              <a:rPr lang="en-US" dirty="0" smtClean="0"/>
              <a:t> avec </a:t>
            </a:r>
            <a:r>
              <a:rPr lang="en-US" dirty="0" err="1" smtClean="0"/>
              <a:t>texte</a:t>
            </a:r>
            <a:r>
              <a:rPr lang="en-US" dirty="0" smtClean="0"/>
              <a:t> et </a:t>
            </a:r>
            <a:r>
              <a:rPr lang="en-US" dirty="0" err="1" smtClean="0"/>
              <a:t>boîte</a:t>
            </a:r>
            <a:r>
              <a:rPr lang="en-US" dirty="0" smtClean="0"/>
              <a:t> de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(Arial 32)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6AA7-0974-4D1C-BED4-EE53C1392B1C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© McKesson Canada, Tous droits réservés. L’information contenue dans ce document est la propriété de McKesson Canada.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DE8F2-FE9F-4322-A945-8EFB995C108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13288" y="1831073"/>
            <a:ext cx="2720412" cy="2743200"/>
          </a:xfrm>
          <a:solidFill>
            <a:schemeClr val="accent1"/>
          </a:solidFill>
        </p:spPr>
        <p:txBody>
          <a:bodyPr lIns="91440" tIns="91440" rIns="91440" bIns="91440" anchor="t" anchorCtr="0"/>
          <a:lstStyle>
            <a:lvl1pPr indent="0">
              <a:lnSpc>
                <a:spcPts val="2200"/>
              </a:lnSpc>
              <a:buFontTx/>
              <a:buNone/>
              <a:defRPr sz="1800" b="1">
                <a:solidFill>
                  <a:schemeClr val="bg1"/>
                </a:solidFill>
              </a:defRPr>
            </a:lvl1pPr>
            <a:lvl2pPr indent="0">
              <a:buFontTx/>
              <a:buNone/>
              <a:defRPr/>
            </a:lvl2pPr>
            <a:lvl3pPr indent="0">
              <a:buFontTx/>
              <a:buNone/>
              <a:defRPr/>
            </a:lvl3pPr>
            <a:lvl4pPr indent="0">
              <a:buFontTx/>
              <a:buNone/>
              <a:defRPr/>
            </a:lvl4pPr>
          </a:lstStyle>
          <a:p>
            <a:pPr lvl="0"/>
            <a:r>
              <a:rPr lang="en-US" dirty="0" err="1" smtClean="0"/>
              <a:t>Espace</a:t>
            </a:r>
            <a:r>
              <a:rPr lang="en-US" dirty="0" smtClean="0"/>
              <a:t> pour la </a:t>
            </a:r>
            <a:r>
              <a:rPr lang="en-US" dirty="0" err="1" smtClean="0"/>
              <a:t>boîte</a:t>
            </a:r>
            <a:r>
              <a:rPr lang="en-US" dirty="0" smtClean="0"/>
              <a:t> de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latérale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(Arial </a:t>
            </a:r>
            <a:r>
              <a:rPr lang="en-US" dirty="0" err="1" smtClean="0"/>
              <a:t>gras</a:t>
            </a:r>
            <a:r>
              <a:rPr lang="en-US" dirty="0" smtClean="0"/>
              <a:t> 18)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19075" y="684727"/>
            <a:ext cx="870585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152775" y="1831073"/>
            <a:ext cx="5759449" cy="41235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lnSpc>
                <a:spcPts val="2200"/>
              </a:lnSpc>
              <a:defRPr/>
            </a:lvl3pPr>
            <a:lvl4pPr>
              <a:defRPr/>
            </a:lvl4pPr>
          </a:lstStyle>
          <a:p>
            <a:pPr lvl="0"/>
            <a:r>
              <a:rPr lang="en-US" dirty="0" err="1" smtClean="0"/>
              <a:t>Niveau</a:t>
            </a:r>
            <a:r>
              <a:rPr lang="en-US" dirty="0" smtClean="0"/>
              <a:t> du </a:t>
            </a:r>
            <a:r>
              <a:rPr lang="en-US" dirty="0" err="1" smtClean="0"/>
              <a:t>texte</a:t>
            </a:r>
            <a:r>
              <a:rPr lang="en-US" dirty="0" smtClean="0"/>
              <a:t> (Arial 22)</a:t>
            </a:r>
          </a:p>
          <a:p>
            <a:pPr lvl="1"/>
            <a:r>
              <a:rPr lang="en-US" dirty="0" err="1" smtClean="0"/>
              <a:t>Niveau</a:t>
            </a:r>
            <a:r>
              <a:rPr lang="en-US" dirty="0" smtClean="0"/>
              <a:t> 1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22)</a:t>
            </a:r>
          </a:p>
          <a:p>
            <a:pPr lvl="2"/>
            <a:r>
              <a:rPr lang="en-US" dirty="0" err="1" smtClean="0"/>
              <a:t>Niveau</a:t>
            </a:r>
            <a:r>
              <a:rPr lang="en-US" dirty="0" smtClean="0"/>
              <a:t> 2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20)</a:t>
            </a:r>
          </a:p>
          <a:p>
            <a:pPr lvl="3"/>
            <a:r>
              <a:rPr lang="en-US" dirty="0" err="1" smtClean="0"/>
              <a:t>Niveau</a:t>
            </a:r>
            <a:r>
              <a:rPr lang="en-US" dirty="0" smtClean="0"/>
              <a:t> 3 des </a:t>
            </a:r>
            <a:r>
              <a:rPr lang="en-US" dirty="0" err="1" smtClean="0"/>
              <a:t>listes</a:t>
            </a:r>
            <a:r>
              <a:rPr lang="en-US" dirty="0" smtClean="0"/>
              <a:t> à </a:t>
            </a:r>
            <a:r>
              <a:rPr lang="en-US" dirty="0" err="1" smtClean="0"/>
              <a:t>puces</a:t>
            </a:r>
            <a:r>
              <a:rPr lang="en-US" dirty="0" smtClean="0"/>
              <a:t> (Arial 18)</a:t>
            </a:r>
            <a:endParaRPr lang="en-US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174" y="240786"/>
            <a:ext cx="1158751" cy="3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5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2BA233-1CEA-4C83-96D1-BFCB9AE98D8A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77CABA-412A-426C-BBBD-C6392641D29B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E036-3AEE-46BE-BBEF-2B7ED91A92BC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75AED-DE9B-48AE-8ACB-A4FF5274A71E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E98AED-D6D2-4987-998C-614795C9A240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D9BD-529A-4465-8926-4D5833AD2201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8030B9B-DEF3-4EF2-89E5-51E810C3EB4A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47C7EE-4A83-46CE-8628-C1D8B52722AC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AF098D-2950-4EC3-9A4D-5FB63A7CB848}" type="datetime1">
              <a:rPr lang="fr-CA" smtClean="0"/>
              <a:t>2017-04-24</a:t>
            </a:fld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6D60091-66AF-43BD-A146-F4E62CDE9DBB}" type="slidenum">
              <a:rPr lang="fr-CA" smtClean="0"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edtech.uvic.ca/kempj/files/2014/01/Question-Mark.jpg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67744" y="3645024"/>
            <a:ext cx="6768752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 smtClean="0"/>
              <a:t/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/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>Formation </a:t>
            </a:r>
            <a:br>
              <a:rPr lang="fr-CA" dirty="0" smtClean="0"/>
            </a:br>
            <a:r>
              <a:rPr lang="fr-CA" dirty="0" smtClean="0"/>
              <a:t>Super-Utilisateurs</a:t>
            </a:r>
            <a:br>
              <a:rPr lang="fr-CA" dirty="0" smtClean="0"/>
            </a:br>
            <a:r>
              <a:rPr lang="fr-CA" dirty="0" smtClean="0"/>
              <a:t>AcuDose-Rx </a:t>
            </a:r>
            <a:br>
              <a:rPr lang="fr-CA" dirty="0" smtClean="0"/>
            </a:br>
            <a:endParaRPr lang="fr-CA" dirty="0"/>
          </a:p>
        </p:txBody>
      </p:sp>
      <p:pic>
        <p:nvPicPr>
          <p:cNvPr id="1026" name="Picture 2" descr="C:\Users\rhuard\AppData\Local\Microsoft\Windows\Temporary Internet Files\Content.Outlook\96T867VV\mck-canada_logo_rgb_pos_150dp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4442106" cy="126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1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7" y="2743200"/>
            <a:ext cx="7560840" cy="850392"/>
          </a:xfrm>
        </p:spPr>
        <p:txBody>
          <a:bodyPr>
            <a:normAutofit fontScale="90000"/>
          </a:bodyPr>
          <a:lstStyle/>
          <a:p>
            <a:r>
              <a:rPr lang="fr-CA" b="1" dirty="0"/>
              <a:t>Interruptions possibles pendant la distribution de médicaments (Enregistrer &amp; Quitter)</a:t>
            </a:r>
            <a:br>
              <a:rPr lang="fr-CA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38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897" t="6838" r="46108" b="220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09308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027" t="7066" r="45896" b="220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7798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979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/>
              <a:t>Retrait </a:t>
            </a:r>
            <a:r>
              <a:rPr lang="fr-CA" dirty="0" smtClean="0"/>
              <a:t>Hors-Profil de </a:t>
            </a:r>
            <a:r>
              <a:rPr lang="fr-CA" dirty="0"/>
              <a:t>médicaments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15</a:t>
            </a:fld>
            <a:endParaRPr lang="fr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14" y="1340768"/>
            <a:ext cx="5900092" cy="448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74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128792" cy="500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162" y="5244031"/>
            <a:ext cx="1931987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7467600" cy="49006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/>
              <a:t>Admission au cabinet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899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Admission au cabinet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17</a:t>
            </a:fld>
            <a:endParaRPr lang="fr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895578" cy="436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0622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Retour de </a:t>
            </a:r>
            <a:r>
              <a:rPr lang="fr-FR" dirty="0"/>
              <a:t>médicament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18</a:t>
            </a:fld>
            <a:endParaRPr lang="fr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092335" cy="396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31641" y="5085184"/>
            <a:ext cx="6092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FontTx/>
              <a:buAutoNum type="arabicPeriod"/>
            </a:pPr>
            <a:r>
              <a:rPr lang="fr-FR" alt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Sélectionner le nom du Patient </a:t>
            </a:r>
          </a:p>
        </p:txBody>
      </p:sp>
    </p:spTree>
    <p:extLst>
      <p:ext uri="{BB962C8B-B14F-4D97-AF65-F5344CB8AC3E}">
        <p14:creationId xmlns:p14="http://schemas.microsoft.com/office/powerpoint/2010/main" val="29947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19</a:t>
            </a:fld>
            <a:endParaRPr lang="fr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130622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Retour de </a:t>
            </a:r>
            <a:r>
              <a:rPr lang="fr-FR" dirty="0"/>
              <a:t>médicament</a:t>
            </a:r>
            <a:endParaRPr lang="fr-CA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57" y="689942"/>
            <a:ext cx="6334616" cy="44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74273" y="5157192"/>
            <a:ext cx="705678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Retour</a:t>
            </a:r>
            <a:endParaRPr lang="fr-FR" altLang="fr-FR" sz="1400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Toucher </a:t>
            </a: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l’onglet </a:t>
            </a: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Retour </a:t>
            </a: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en haut de l’écran. 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Taper et Sélectionner le ou les médicaments </a:t>
            </a: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remettre en triant par Marque ou Générique 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Toucher le bouton </a:t>
            </a: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Commencer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Inscrire la quantité </a:t>
            </a: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remise. 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fr-FR" altLang="fr-F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Déposer le médicament dans le boîtier de </a:t>
            </a:r>
            <a:r>
              <a:rPr lang="fr-FR" altLang="fr-FR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retour</a:t>
            </a:r>
            <a:endParaRPr lang="fr-FR" alt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49006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fr-CA" dirty="0"/>
              <a:t>Flux </a:t>
            </a:r>
            <a:r>
              <a:rPr lang="fr-CA" dirty="0" smtClean="0"/>
              <a:t>opérationnels des </a:t>
            </a:r>
            <a:r>
              <a:rPr lang="fr-CA" dirty="0"/>
              <a:t>soins infirmiers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7467600" cy="4873752"/>
          </a:xfrm>
        </p:spPr>
        <p:txBody>
          <a:bodyPr/>
          <a:lstStyle/>
          <a:p>
            <a:pPr lvl="0"/>
            <a:r>
              <a:rPr lang="fr-CA" dirty="0" smtClean="0"/>
              <a:t>Accéder</a:t>
            </a:r>
            <a:r>
              <a:rPr lang="en-US" dirty="0" smtClean="0"/>
              <a:t> Acudose-Rx</a:t>
            </a:r>
            <a:endParaRPr lang="fr-CA" dirty="0" smtClean="0"/>
          </a:p>
          <a:p>
            <a:pPr lvl="0"/>
            <a:r>
              <a:rPr lang="fr-CA" dirty="0" smtClean="0"/>
              <a:t>Retrait </a:t>
            </a:r>
            <a:r>
              <a:rPr lang="fr-CA" dirty="0"/>
              <a:t>de médicaments</a:t>
            </a:r>
          </a:p>
          <a:p>
            <a:pPr lvl="0"/>
            <a:r>
              <a:rPr lang="fr-CA" dirty="0"/>
              <a:t>Retour/mise au rebut des médicaments</a:t>
            </a:r>
          </a:p>
          <a:p>
            <a:pPr lvl="0"/>
            <a:r>
              <a:rPr lang="fr-CA" dirty="0"/>
              <a:t>Inventaire et résolution des écarts</a:t>
            </a:r>
          </a:p>
          <a:p>
            <a:pPr lvl="0"/>
            <a:r>
              <a:rPr lang="fr-FR" dirty="0"/>
              <a:t>Fonctions administratives, production de rapports et privilèges des </a:t>
            </a:r>
            <a:r>
              <a:rPr lang="fr-FR" dirty="0" smtClean="0"/>
              <a:t>utilisateurs</a:t>
            </a:r>
          </a:p>
          <a:p>
            <a:pPr lvl="0"/>
            <a:r>
              <a:rPr lang="fr-FR" dirty="0" smtClean="0"/>
              <a:t>Enregistrement de la Biométrie</a:t>
            </a:r>
          </a:p>
          <a:p>
            <a:pPr lvl="0"/>
            <a:r>
              <a:rPr lang="fr-CA" dirty="0" smtClean="0"/>
              <a:t>Dépannage </a:t>
            </a:r>
            <a:r>
              <a:rPr lang="fr-CA" dirty="0"/>
              <a:t>pour le personnel infirmier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81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mise </a:t>
            </a:r>
            <a:r>
              <a:rPr lang="fr-FR" dirty="0"/>
              <a:t>au rebut de médicament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20</a:t>
            </a:fld>
            <a:endParaRPr lang="fr-C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869479"/>
            <a:ext cx="6696744" cy="435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72100" y="5373216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buFontTx/>
              <a:buAutoNum type="arabicPeriod"/>
            </a:pPr>
            <a:r>
              <a:rPr lang="fr-FR" alt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Sélectionner le nom du Patient </a:t>
            </a:r>
          </a:p>
        </p:txBody>
      </p:sp>
    </p:spTree>
    <p:extLst>
      <p:ext uri="{BB962C8B-B14F-4D97-AF65-F5344CB8AC3E}">
        <p14:creationId xmlns:p14="http://schemas.microsoft.com/office/powerpoint/2010/main" val="13234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21</a:t>
            </a:fld>
            <a:endParaRPr lang="fr-C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mise </a:t>
            </a:r>
            <a:r>
              <a:rPr lang="fr-FR" dirty="0"/>
              <a:t>au rebut de médicament</a:t>
            </a:r>
            <a:endParaRPr lang="fr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04867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7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9163050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107504" y="5805264"/>
            <a:ext cx="2376264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49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o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42" y="692696"/>
            <a:ext cx="8064896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23528" y="44624"/>
            <a:ext cx="8696325" cy="792088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CA" b="1" dirty="0" smtClean="0"/>
          </a:p>
          <a:p>
            <a:pPr algn="ctr"/>
            <a:r>
              <a:rPr lang="fr-CA" b="1" dirty="0" smtClean="0"/>
              <a:t>Visualisation de l’historique de distribution</a:t>
            </a:r>
            <a:br>
              <a:rPr lang="fr-CA" b="1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013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24</a:t>
            </a:fld>
            <a:endParaRPr lang="fr-CA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49006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fr-FR" dirty="0" smtClean="0"/>
              <a:t>résolution des écarts</a:t>
            </a:r>
            <a:endParaRPr lang="fr-CA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515719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Résolution Des Écarts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Toucher le bouton Écart dans l’</a:t>
            </a:r>
            <a:r>
              <a:rPr lang="fr-CA" sz="14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cran principal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Sélectionner l’écart que vous voulez résoudre (Sélection sera en Jaune)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Toucher le bouton résoudre</a:t>
            </a:r>
            <a:endParaRPr lang="fr-C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15616" y="983010"/>
            <a:ext cx="6768752" cy="3960440"/>
            <a:chOff x="1115616" y="983010"/>
            <a:chExt cx="6768752" cy="3960440"/>
          </a:xfrm>
        </p:grpSpPr>
        <p:pic>
          <p:nvPicPr>
            <p:cNvPr id="6" name="Picture 5"/>
            <p:cNvPicPr/>
            <p:nvPr/>
          </p:nvPicPr>
          <p:blipFill rotWithShape="1">
            <a:blip r:embed="rId2"/>
            <a:srcRect l="23694" t="14639" r="23325" b="14448"/>
            <a:stretch/>
          </p:blipFill>
          <p:spPr bwMode="auto">
            <a:xfrm>
              <a:off x="1115616" y="983010"/>
              <a:ext cx="6768752" cy="396044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6660232" y="4293096"/>
              <a:ext cx="1130424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8432" y="2048830"/>
              <a:ext cx="4647703" cy="914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16216" y="2348880"/>
              <a:ext cx="1274440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36481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49006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fr-FR" dirty="0" smtClean="0"/>
              <a:t>résolution des écarts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25</a:t>
            </a:fld>
            <a:endParaRPr lang="fr-CA" dirty="0"/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23694" t="15019" r="23538" b="14069"/>
          <a:stretch/>
        </p:blipFill>
        <p:spPr bwMode="auto">
          <a:xfrm>
            <a:off x="1547664" y="692696"/>
            <a:ext cx="5904656" cy="45365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15616" y="5365665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Résolution Des Écarts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Vérifier les transactions associer </a:t>
            </a:r>
            <a:r>
              <a:rPr lang="fr-FR" alt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cet écart (Inventaire) 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Toucher le bouton Suivant&gt;&gt; après avoir vérifier et valider les transactions de l’écart</a:t>
            </a:r>
            <a:endParaRPr lang="fr-C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1931987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6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05514" cy="634082"/>
          </a:xfrm>
        </p:spPr>
        <p:txBody>
          <a:bodyPr anchor="t">
            <a:normAutofit/>
          </a:bodyPr>
          <a:lstStyle/>
          <a:p>
            <a:pPr algn="ctr"/>
            <a:r>
              <a:rPr lang="fr-FR" dirty="0"/>
              <a:t>Fonctions </a:t>
            </a:r>
            <a:r>
              <a:rPr lang="fr-FR" dirty="0" smtClean="0"/>
              <a:t>administratives et dépannage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26</a:t>
            </a:fld>
            <a:endParaRPr lang="fr-CA" dirty="0"/>
          </a:p>
        </p:txBody>
      </p:sp>
      <p:sp>
        <p:nvSpPr>
          <p:cNvPr id="11" name="Rectangle 10"/>
          <p:cNvSpPr/>
          <p:nvPr/>
        </p:nvSpPr>
        <p:spPr>
          <a:xfrm>
            <a:off x="185992" y="5229200"/>
            <a:ext cx="852702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b="1" dirty="0"/>
              <a:t>Impression de rapports: </a:t>
            </a:r>
            <a:r>
              <a:rPr lang="fr-FR" sz="900" dirty="0"/>
              <a:t>La création de rapports est le processus de sélection et d’impression des rapports liés aux activités du cabinet. Le système AcuDose-Rx peut être réglé pour ajouter une imprimante locale ou réseau à tout cabinet. Les utilisateurs peuvent ensuite imprimer tous les rapports disponibles sur leur unité.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71600" y="908720"/>
            <a:ext cx="6633298" cy="4176464"/>
            <a:chOff x="185992" y="1556792"/>
            <a:chExt cx="4298959" cy="3168352"/>
          </a:xfrm>
        </p:grpSpPr>
        <p:grpSp>
          <p:nvGrpSpPr>
            <p:cNvPr id="5" name="Group 4"/>
            <p:cNvGrpSpPr/>
            <p:nvPr/>
          </p:nvGrpSpPr>
          <p:grpSpPr>
            <a:xfrm>
              <a:off x="185992" y="1556792"/>
              <a:ext cx="4298959" cy="3168352"/>
              <a:chOff x="323528" y="1268760"/>
              <a:chExt cx="7200800" cy="5389215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51" t="30694" r="65622" b="35207"/>
              <a:stretch/>
            </p:blipFill>
            <p:spPr bwMode="auto">
              <a:xfrm>
                <a:off x="323528" y="1268760"/>
                <a:ext cx="7200800" cy="5389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467544" y="2060848"/>
                <a:ext cx="1224136" cy="43204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467544" y="4581128"/>
                <a:ext cx="1224136" cy="50405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67544" y="5445224"/>
                <a:ext cx="1224136" cy="43204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279470" y="2492370"/>
              <a:ext cx="730823" cy="2963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185992" y="5729481"/>
            <a:ext cx="77703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b="1" dirty="0"/>
              <a:t>Modification Mot de </a:t>
            </a:r>
            <a:r>
              <a:rPr lang="fr-FR" sz="900" b="1" dirty="0" smtClean="0"/>
              <a:t>passe:</a:t>
            </a:r>
            <a:r>
              <a:rPr lang="fr-FR" sz="900" dirty="0" smtClean="0"/>
              <a:t> </a:t>
            </a:r>
            <a:r>
              <a:rPr lang="fr-FR" sz="900" dirty="0"/>
              <a:t>(Changement de votre mot de passe) : Changez votre mot de passe à intervalles réguliers pour veiller à ce que personne n’utilise le cabinet AcuDose-Rx en utilisant vos identifiants. AcuDose-Rx vous prévient plusieurs jours avant la date d’échéance de votre mot de passe afin que </a:t>
            </a:r>
            <a:r>
              <a:rPr lang="fr-FR" sz="900" dirty="0" smtClean="0"/>
              <a:t>vous puissiez </a:t>
            </a:r>
            <a:r>
              <a:rPr lang="fr-FR" sz="900" dirty="0"/>
              <a:t>planifier le processus de modification de votre mot de </a:t>
            </a:r>
            <a:r>
              <a:rPr lang="fr-FR" sz="900" dirty="0" smtClean="0"/>
              <a:t>passe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185993" y="6228020"/>
            <a:ext cx="79864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 smtClean="0"/>
              <a:t>. </a:t>
            </a:r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34396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2073"/>
            <a:ext cx="7467600" cy="1143000"/>
          </a:xfrm>
        </p:spPr>
        <p:txBody>
          <a:bodyPr/>
          <a:lstStyle/>
          <a:p>
            <a:r>
              <a:rPr lang="fr-CA" dirty="0" err="1" smtClean="0"/>
              <a:t>Prolitique</a:t>
            </a:r>
            <a:r>
              <a:rPr lang="fr-CA" dirty="0" smtClean="0"/>
              <a:t> et procédures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4873752"/>
          </a:xfrm>
        </p:spPr>
        <p:txBody>
          <a:bodyPr>
            <a:normAutofit/>
          </a:bodyPr>
          <a:lstStyle/>
          <a:p>
            <a:pPr lvl="1"/>
            <a:r>
              <a:rPr lang="fr-CA" sz="2400" dirty="0" smtClean="0"/>
              <a:t>Politique d’utilisation des cabinets automatisés décentralisés </a:t>
            </a:r>
            <a:r>
              <a:rPr lang="fr-CA" sz="2400" dirty="0" err="1" smtClean="0"/>
              <a:t>Acudose-Rx</a:t>
            </a:r>
            <a:endParaRPr lang="fr-CA" sz="2400" dirty="0" smtClean="0"/>
          </a:p>
          <a:p>
            <a:pPr lvl="1"/>
            <a:r>
              <a:rPr lang="fr-CA" sz="2400" dirty="0" smtClean="0"/>
              <a:t>Procédure de création des utilisateurs des cabinets </a:t>
            </a:r>
            <a:r>
              <a:rPr lang="fr-CA" sz="2400" dirty="0" err="1" smtClean="0"/>
              <a:t>Acudose-Rx</a:t>
            </a:r>
            <a:endParaRPr lang="fr-CA" sz="2400" dirty="0" smtClean="0"/>
          </a:p>
          <a:p>
            <a:pPr lvl="1"/>
            <a:r>
              <a:rPr lang="fr-CA" sz="2400" dirty="0" smtClean="0"/>
              <a:t>Procédure de création d’utilisateurs temporaires aux cabinets automatisés décentralisés </a:t>
            </a:r>
            <a:r>
              <a:rPr lang="fr-CA" sz="2400" dirty="0" err="1" smtClean="0"/>
              <a:t>Acudose-Rx</a:t>
            </a:r>
            <a:endParaRPr lang="fr-CA" sz="2400" dirty="0" smtClean="0"/>
          </a:p>
          <a:p>
            <a:pPr lvl="1"/>
            <a:r>
              <a:rPr lang="fr-CA" sz="2400" dirty="0" smtClean="0"/>
              <a:t>Procédure de réapprovisionnement des cabinets </a:t>
            </a:r>
            <a:r>
              <a:rPr lang="fr-CA" sz="2400" dirty="0" err="1" smtClean="0"/>
              <a:t>Acudose-Rx</a:t>
            </a:r>
            <a:endParaRPr lang="fr-CA" sz="2400" dirty="0" smtClean="0"/>
          </a:p>
          <a:p>
            <a:pPr lvl="1"/>
            <a:r>
              <a:rPr lang="fr-CA" sz="2400" dirty="0" smtClean="0"/>
              <a:t>Procédure en cas de problème pour l’utilisation ou de panne du cabinet </a:t>
            </a:r>
            <a:r>
              <a:rPr lang="fr-CA" sz="2400" dirty="0" err="1" smtClean="0"/>
              <a:t>Acudose-Rx</a:t>
            </a:r>
            <a:endParaRPr lang="fr-CA" sz="2400" dirty="0" smtClean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27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5479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" y="914400"/>
            <a:ext cx="9045994" cy="5594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9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Question Mark Png Question mark">
            <a:hlinkClick r:id="rId2" tooltip="Question mark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0"/>
            <a:ext cx="619125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66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Équipements</a:t>
            </a:r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DE8F2-FE9F-4322-A945-8EFB995C108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82430" y="5524500"/>
            <a:ext cx="2292615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Grand cabinet principal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8 tiroirs plein hauteur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25949" y="5524500"/>
            <a:ext cx="2214562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Cabinet auxiliaire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8 tiroirs pleine hauteur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516688" y="5486400"/>
            <a:ext cx="9271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Tour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1600" dirty="0">
                <a:solidFill>
                  <a:schemeClr val="tx2"/>
                </a:solidFill>
              </a:rPr>
              <a:t>4 portes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4" name="Picture 13" descr="C:\Users\fourniem\AppData\Local\Microsoft\Windows\Temporary Internet Files\Content.Word\Acudose-cabinet and tower ver2 low res.jpg"/>
          <p:cNvPicPr/>
          <p:nvPr/>
        </p:nvPicPr>
        <p:blipFill rotWithShape="1">
          <a:blip r:embed="rId2" cstate="print"/>
          <a:srcRect t="2929" b="1539"/>
          <a:stretch/>
        </p:blipFill>
        <p:spPr bwMode="auto">
          <a:xfrm>
            <a:off x="523875" y="1951262"/>
            <a:ext cx="1658389" cy="354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fourniem\AppData\Local\Microsoft\Windows\Temporary Internet Files\Content.Word\Acudose-cabinet and tower ver2 low r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82910"/>
            <a:ext cx="1760220" cy="32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" descr="Acudose-cabinet and tower ver2 low 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764704"/>
            <a:ext cx="1602819" cy="472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086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 smtClean="0"/>
              <a:t>Accéder</a:t>
            </a:r>
            <a:r>
              <a:rPr lang="en-US" dirty="0" smtClean="0"/>
              <a:t> Acudose-Rx par Biometrie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4</a:t>
            </a:fld>
            <a:endParaRPr lang="fr-CA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237" y="850459"/>
            <a:ext cx="6138844" cy="3586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9032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Acceder</a:t>
            </a:r>
            <a:r>
              <a:rPr lang="en-US" dirty="0" smtClean="0"/>
              <a:t> </a:t>
            </a:r>
            <a:r>
              <a:rPr lang="en-US" dirty="0" err="1" smtClean="0"/>
              <a:t>Acudose-rx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contournant</a:t>
            </a:r>
            <a:r>
              <a:rPr lang="en-US" dirty="0" smtClean="0"/>
              <a:t> la </a:t>
            </a:r>
            <a:r>
              <a:rPr lang="en-US" dirty="0" err="1" smtClean="0"/>
              <a:t>Biometrie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5</a:t>
            </a:fld>
            <a:endParaRPr lang="fr-CA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001910" cy="4489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060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/>
              <a:t>Retrait de médicaments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6</a:t>
            </a:fld>
            <a:endParaRPr lang="fr-C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552903" cy="530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2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575074"/>
          </a:xfrm>
        </p:spPr>
        <p:txBody>
          <a:bodyPr/>
          <a:lstStyle/>
          <a:p>
            <a:pPr algn="ctr"/>
            <a:r>
              <a:rPr lang="fr-CA" dirty="0"/>
              <a:t>Retrait de médicaments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7</a:t>
            </a:fld>
            <a:endParaRPr lang="fr-CA" dirty="0"/>
          </a:p>
        </p:txBody>
      </p:sp>
      <p:grpSp>
        <p:nvGrpSpPr>
          <p:cNvPr id="3" name="Group 2"/>
          <p:cNvGrpSpPr/>
          <p:nvPr/>
        </p:nvGrpSpPr>
        <p:grpSpPr>
          <a:xfrm>
            <a:off x="899592" y="908720"/>
            <a:ext cx="6984776" cy="4905196"/>
            <a:chOff x="1423982" y="756052"/>
            <a:chExt cx="6316370" cy="4545156"/>
          </a:xfrm>
        </p:grpSpPr>
        <p:pic>
          <p:nvPicPr>
            <p:cNvPr id="10" name="Picture 9"/>
            <p:cNvPicPr/>
            <p:nvPr/>
          </p:nvPicPr>
          <p:blipFill rotWithShape="1">
            <a:blip r:embed="rId3"/>
            <a:srcRect l="23424" t="14893" r="23233" b="14590"/>
            <a:stretch/>
          </p:blipFill>
          <p:spPr bwMode="auto">
            <a:xfrm>
              <a:off x="1423982" y="756052"/>
              <a:ext cx="6316370" cy="454515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759" y="1499076"/>
              <a:ext cx="4638584" cy="41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098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/>
          <a:srcRect l="1155" t="6609" r="45896" b="2273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7818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40960" cy="490066"/>
          </a:xfrm>
        </p:spPr>
        <p:txBody>
          <a:bodyPr>
            <a:noAutofit/>
          </a:bodyPr>
          <a:lstStyle/>
          <a:p>
            <a:pPr algn="ctr"/>
            <a:r>
              <a:rPr lang="fr-CA" dirty="0"/>
              <a:t>Retrait de médicaments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D60091-66AF-43BD-A146-F4E62CDE9DBB}" type="slidenum">
              <a:rPr lang="fr-CA" smtClean="0"/>
              <a:t>9</a:t>
            </a:fld>
            <a:endParaRPr lang="fr-CA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897" t="7066" r="45897" b="22051"/>
          <a:stretch/>
        </p:blipFill>
        <p:spPr bwMode="auto">
          <a:xfrm>
            <a:off x="1545382" y="1340768"/>
            <a:ext cx="6194970" cy="4407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26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7741</TotalTime>
  <Words>411</Words>
  <Application>Microsoft Office PowerPoint</Application>
  <PresentationFormat>Affichage à l'écran (4:3)</PresentationFormat>
  <Paragraphs>75</Paragraphs>
  <Slides>29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Century Schoolbook</vt:lpstr>
      <vt:lpstr>Times New Roman</vt:lpstr>
      <vt:lpstr>Wingdings</vt:lpstr>
      <vt:lpstr>Wingdings 2</vt:lpstr>
      <vt:lpstr>Oriel</vt:lpstr>
      <vt:lpstr>    Formation  Super-Utilisateurs AcuDose-Rx  </vt:lpstr>
      <vt:lpstr>Flux opérationnels des soins infirmiers</vt:lpstr>
      <vt:lpstr>Équipements</vt:lpstr>
      <vt:lpstr>Accéder Acudose-Rx par Biometrie</vt:lpstr>
      <vt:lpstr> Acceder Acudose-rx  en contournant la Biometrie</vt:lpstr>
      <vt:lpstr>Retrait de médicaments</vt:lpstr>
      <vt:lpstr>Retrait de médicaments</vt:lpstr>
      <vt:lpstr>Présentation PowerPoint</vt:lpstr>
      <vt:lpstr>Retrait de médicaments</vt:lpstr>
      <vt:lpstr>Interruptions possibles pendant la distribution de médicaments (Enregistrer &amp; Quitter) </vt:lpstr>
      <vt:lpstr>Présentation PowerPoint</vt:lpstr>
      <vt:lpstr>Présentation PowerPoint</vt:lpstr>
      <vt:lpstr>Présentation PowerPoint</vt:lpstr>
      <vt:lpstr>Présentation PowerPoint</vt:lpstr>
      <vt:lpstr>Retrait Hors-Profil de médicaments</vt:lpstr>
      <vt:lpstr>Présentation PowerPoint</vt:lpstr>
      <vt:lpstr>Admission au cabinet</vt:lpstr>
      <vt:lpstr>Retour de médicament</vt:lpstr>
      <vt:lpstr>Retour de médicament</vt:lpstr>
      <vt:lpstr>mise au rebut de médicament</vt:lpstr>
      <vt:lpstr>mise au rebut de médicament</vt:lpstr>
      <vt:lpstr>Présentation PowerPoint</vt:lpstr>
      <vt:lpstr>Présentation PowerPoint</vt:lpstr>
      <vt:lpstr>résolution des écarts</vt:lpstr>
      <vt:lpstr>résolution des écarts</vt:lpstr>
      <vt:lpstr>Fonctions administratives et dépannage </vt:lpstr>
      <vt:lpstr>Prolitique et procédures</vt:lpstr>
      <vt:lpstr>Présentation PowerPoint</vt:lpstr>
      <vt:lpstr>Présentation PowerPoint</vt:lpstr>
    </vt:vector>
  </TitlesOfParts>
  <Company>McKesson Canada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Trucs et astuces formation</dc:title>
  <dc:creator>Huard, Renee</dc:creator>
  <cp:lastModifiedBy>Sandra Chapados</cp:lastModifiedBy>
  <cp:revision>272</cp:revision>
  <cp:lastPrinted>2015-03-10T23:36:10Z</cp:lastPrinted>
  <dcterms:created xsi:type="dcterms:W3CDTF">2014-05-13T11:51:25Z</dcterms:created>
  <dcterms:modified xsi:type="dcterms:W3CDTF">2017-04-24T14:43:52Z</dcterms:modified>
</cp:coreProperties>
</file>