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4" r:id="rId3"/>
    <p:sldId id="257" r:id="rId4"/>
    <p:sldId id="271" r:id="rId5"/>
    <p:sldId id="28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2" r:id="rId15"/>
    <p:sldId id="285" r:id="rId16"/>
  </p:sldIdLst>
  <p:sldSz cx="9144000" cy="6858000" type="screen4x3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00E9E9"/>
    <a:srgbClr val="006C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7208" autoAdjust="0"/>
  </p:normalViewPr>
  <p:slideViewPr>
    <p:cSldViewPr snapToGrid="0">
      <p:cViewPr varScale="1">
        <p:scale>
          <a:sx n="59" d="100"/>
          <a:sy n="59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6F2A3E8-6569-40C4-A92B-145413357D5F}" type="datetimeFigureOut">
              <a:rPr lang="fr-CA" smtClean="0"/>
              <a:pPr/>
              <a:t>2018-07-12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DBA8372-9584-45EA-A02E-91FFBFDB041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519650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2018-07-12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766931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424148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050670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4155619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</a:t>
            </a:r>
            <a:r>
              <a:rPr lang="fr-CA" baseline="0" dirty="0" smtClean="0"/>
              <a:t> délai maximal est de 24 h.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562042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293127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734" y="1892300"/>
            <a:ext cx="7772400" cy="3086100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8131" y="5117574"/>
            <a:ext cx="7747003" cy="927629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7702" y="6073668"/>
            <a:ext cx="1347219" cy="53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025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6125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23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730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310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75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5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910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fr.surveymonkey.com/r/PousseseringuePerfuso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CA" sz="3600" dirty="0" smtClean="0"/>
              <a:t>Pousse-seringue</a:t>
            </a:r>
            <a:r>
              <a:rPr lang="fr-CA" sz="3600" dirty="0"/>
              <a:t/>
            </a:r>
            <a:br>
              <a:rPr lang="fr-CA" sz="3600" dirty="0"/>
            </a:br>
            <a:r>
              <a:rPr lang="fr-CA" sz="3600" i="1" dirty="0" err="1" smtClean="0"/>
              <a:t>Perfusor</a:t>
            </a:r>
            <a:r>
              <a:rPr lang="fr-CA" sz="3600" i="1" dirty="0" smtClean="0"/>
              <a:t> </a:t>
            </a:r>
            <a:r>
              <a:rPr lang="fr-CA" sz="3600" i="1" dirty="0" err="1" smtClean="0"/>
              <a:t>Space</a:t>
            </a:r>
            <a:r>
              <a:rPr lang="fr-CA" sz="3600" i="1" dirty="0" smtClean="0"/>
              <a:t> </a:t>
            </a:r>
            <a:r>
              <a:rPr lang="fr-CA" sz="3600" dirty="0" smtClean="0"/>
              <a:t>de</a:t>
            </a:r>
            <a:r>
              <a:rPr lang="fr-CA" sz="3600" i="1" dirty="0" smtClean="0"/>
              <a:t> B. Braun</a:t>
            </a:r>
            <a:br>
              <a:rPr lang="fr-CA" sz="3600" i="1" dirty="0" smtClean="0"/>
            </a:br>
            <a:endParaRPr lang="fr-CA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CA" sz="2400" dirty="0" smtClean="0"/>
              <a:t>Direction des soins infirmiers et de l’enseignement universitaire (DSIEU)</a:t>
            </a:r>
            <a:endParaRPr lang="fr-CA" sz="2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28131" y="6339840"/>
            <a:ext cx="7747003" cy="518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0" smtClean="0"/>
              <a:t>Juin </a:t>
            </a:r>
            <a:r>
              <a:rPr lang="fr-FR" sz="1800" b="0" dirty="0" smtClean="0"/>
              <a:t>2018</a:t>
            </a:r>
            <a:endParaRPr lang="en-US" sz="1800" b="0" dirty="0"/>
          </a:p>
        </p:txBody>
      </p:sp>
      <p:pic>
        <p:nvPicPr>
          <p:cNvPr id="5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79" t="9340" r="2183" b="12198"/>
          <a:stretch/>
        </p:blipFill>
        <p:spPr>
          <a:xfrm>
            <a:off x="5627539" y="2158104"/>
            <a:ext cx="2097565" cy="85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20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Préparation de la perfusion </a:t>
            </a:r>
            <a:r>
              <a:rPr lang="fr-CA" sz="1400" dirty="0" smtClean="0"/>
              <a:t>(suite)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lnSpc>
                <a:spcPct val="100000"/>
              </a:lnSpc>
              <a:buFont typeface="+mj-lt"/>
              <a:buAutoNum type="arabicPeriod" startAt="3"/>
            </a:pPr>
            <a:r>
              <a:rPr lang="fr-CA" sz="1800" dirty="0" smtClean="0"/>
              <a:t>Programmez la perfusion</a:t>
            </a:r>
          </a:p>
          <a:p>
            <a:pPr marL="1143000" lvl="1" indent="-457200" algn="just">
              <a:lnSpc>
                <a:spcPct val="100000"/>
              </a:lnSpc>
              <a:buFont typeface="+mj-lt"/>
              <a:buAutoNum type="alphaUcPeriod"/>
            </a:pPr>
            <a:r>
              <a:rPr lang="fr-CA" sz="1600" dirty="0" smtClean="0"/>
              <a:t>Le débit est affiché à l’écran dans le menu principal. </a:t>
            </a:r>
          </a:p>
          <a:p>
            <a:pPr marL="1143000" lvl="1" indent="-457200" algn="just">
              <a:lnSpc>
                <a:spcPct val="100000"/>
              </a:lnSpc>
              <a:buFont typeface="+mj-lt"/>
              <a:buAutoNum type="alphaUcPeriod"/>
            </a:pPr>
            <a:r>
              <a:rPr lang="fr-CA" sz="1600" dirty="0" smtClean="0"/>
              <a:t>Sélectionnez      pour programmer le débit.</a:t>
            </a:r>
          </a:p>
          <a:p>
            <a:pPr marL="1143000" lvl="1" indent="-457200" algn="just">
              <a:lnSpc>
                <a:spcPct val="100000"/>
              </a:lnSpc>
              <a:buFont typeface="+mj-lt"/>
              <a:buAutoNum type="alphaUcPeriod"/>
            </a:pPr>
            <a:r>
              <a:rPr lang="fr-CA" sz="1600" dirty="0" smtClean="0"/>
              <a:t>Utilisez les flèches      pour le réglage des valeurs et pour passer d’un champ à un autre. Appuyez sur </a:t>
            </a:r>
            <a:r>
              <a:rPr lang="fr-CA" sz="1600" b="1" dirty="0" smtClean="0"/>
              <a:t>« OK »</a:t>
            </a:r>
            <a:r>
              <a:rPr lang="fr-CA" sz="1600" dirty="0" smtClean="0"/>
              <a:t> pour valider les entrées.</a:t>
            </a:r>
          </a:p>
          <a:p>
            <a:pPr marL="1166813" lvl="1" indent="0" algn="just">
              <a:lnSpc>
                <a:spcPct val="100000"/>
              </a:lnSpc>
              <a:buNone/>
            </a:pPr>
            <a:r>
              <a:rPr lang="fr-CA" sz="1600" dirty="0" smtClean="0">
                <a:cs typeface="Courier New" panose="02070309020205020404" pitchFamily="49" charset="0"/>
              </a:rPr>
              <a:t>Deux valeurs (débit, VAP ou temps) doivent être programmées, sachant que la troisième valeur va être automatiquement calculée. La programmation du temps se fait en HH : MM.</a:t>
            </a:r>
          </a:p>
          <a:p>
            <a:pPr marL="1166813" lvl="1" indent="-481013" algn="just">
              <a:lnSpc>
                <a:spcPct val="100000"/>
              </a:lnSpc>
              <a:buFont typeface="+mj-lt"/>
              <a:buAutoNum type="alphaUcPeriod" startAt="4"/>
            </a:pPr>
            <a:r>
              <a:rPr lang="fr-CA" sz="1600" dirty="0" smtClean="0"/>
              <a:t>Démarrez la perfusion en appuyant sur        .</a:t>
            </a:r>
          </a:p>
          <a:p>
            <a:pPr lvl="1" indent="0" algn="just">
              <a:lnSpc>
                <a:spcPct val="100000"/>
              </a:lnSpc>
              <a:buNone/>
            </a:pPr>
            <a:endParaRPr lang="fr-CA" sz="1600" dirty="0" smtClean="0"/>
          </a:p>
          <a:p>
            <a:pPr lvl="1" indent="0" algn="just">
              <a:lnSpc>
                <a:spcPct val="100000"/>
              </a:lnSpc>
              <a:buNone/>
            </a:pPr>
            <a:endParaRPr lang="fr-CA" sz="1600" dirty="0" smtClean="0"/>
          </a:p>
          <a:p>
            <a:pPr lvl="1" indent="0" algn="just">
              <a:lnSpc>
                <a:spcPct val="100000"/>
              </a:lnSpc>
              <a:buNone/>
            </a:pPr>
            <a:r>
              <a:rPr lang="fr-CA" sz="1600" dirty="0" smtClean="0"/>
              <a:t>La tubulure du pousse-seringue doit toujours être branchée dans le « Y » proximal de la tubulure primaire, surtout si celle-ci doit être administrée à l’aide d’une pompe à perfusion.</a:t>
            </a:r>
          </a:p>
          <a:p>
            <a:pPr lvl="1" indent="0" algn="just">
              <a:lnSpc>
                <a:spcPct val="100000"/>
              </a:lnSpc>
              <a:buNone/>
            </a:pPr>
            <a:r>
              <a:rPr lang="fr-CA" sz="1600" dirty="0"/>
              <a:t>Certains médicaments peuvent être administrés directement par pousse-seringue sans que celui-ci ne soit branché </a:t>
            </a:r>
            <a:r>
              <a:rPr lang="fr-CA" sz="1600" dirty="0" smtClean="0"/>
              <a:t>dans </a:t>
            </a:r>
            <a:r>
              <a:rPr lang="fr-CA" sz="1600" dirty="0"/>
              <a:t>un soluté primaire (vous référer au guide d’administration des médicaments intraveineux de votre installation).</a:t>
            </a:r>
            <a:endParaRPr lang="fr-CA" sz="1600" dirty="0" smtClean="0"/>
          </a:p>
          <a:p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/>
          <a:srcRect l="20951" t="60159" r="73313" b="32222"/>
          <a:stretch/>
        </p:blipFill>
        <p:spPr>
          <a:xfrm>
            <a:off x="628650" y="4401211"/>
            <a:ext cx="713679" cy="74022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/>
          <a:srcRect l="29852" t="33227" r="67608" b="63598"/>
          <a:stretch/>
        </p:blipFill>
        <p:spPr>
          <a:xfrm>
            <a:off x="3077027" y="2002970"/>
            <a:ext cx="275771" cy="27577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print"/>
          <a:srcRect l="26950" t="21150" r="67901" b="73026"/>
          <a:stretch/>
        </p:blipFill>
        <p:spPr>
          <a:xfrm>
            <a:off x="3626068" y="2278742"/>
            <a:ext cx="294291" cy="26626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 cstate="print"/>
          <a:srcRect l="56866" t="72797" r="37862" b="20919"/>
          <a:stretch/>
        </p:blipFill>
        <p:spPr>
          <a:xfrm>
            <a:off x="5465374" y="3500025"/>
            <a:ext cx="378373" cy="36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829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Mise en attente et fin de la perfusion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49" y="1445834"/>
            <a:ext cx="7439026" cy="487983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CA" sz="1800" b="1" dirty="0" smtClean="0"/>
              <a:t>Mise en attente</a:t>
            </a:r>
          </a:p>
          <a:p>
            <a:pPr marL="457200" indent="-4572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Appuyez sur le bouton pour arrêter la perfusion       .</a:t>
            </a:r>
          </a:p>
          <a:p>
            <a:pPr marL="457200" indent="-4572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Appuyez sur le bouton       et le maintenir enfoncer pendant trois (3) secondes pour mettre en attente.</a:t>
            </a:r>
          </a:p>
          <a:p>
            <a:pPr marL="457200" indent="-4572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Confirmez qu’il faut mettre l’appareil en veille en appuyant sur        .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fr-CA" sz="1100" dirty="0"/>
          </a:p>
          <a:p>
            <a:pPr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CA" sz="1800" b="1" dirty="0" smtClean="0"/>
              <a:t>Fin de la perfusion</a:t>
            </a:r>
          </a:p>
          <a:p>
            <a:pPr marL="342900" indent="-3429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Appuyez </a:t>
            </a:r>
            <a:r>
              <a:rPr lang="fr-CA" sz="1800" dirty="0"/>
              <a:t>sur le bouton pour arrêter la </a:t>
            </a:r>
            <a:r>
              <a:rPr lang="fr-CA" sz="1800" dirty="0" smtClean="0"/>
              <a:t>perfusion       .</a:t>
            </a:r>
          </a:p>
          <a:p>
            <a:pPr marL="342900" indent="-3429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Ouvrez le verrou de la seringue et confirmez le changement de seringue en appuyant sur      . Le bras recule jusqu’à sa position de départ.</a:t>
            </a:r>
          </a:p>
          <a:p>
            <a:pPr marL="342900" indent="-3429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Ouvrez la porte de l’appareil, retirez la seringue, placez le verrou en position verticale et refermez la porte.</a:t>
            </a:r>
          </a:p>
          <a:p>
            <a:pPr marL="342900" indent="-34290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fr-CA" sz="1800" dirty="0" smtClean="0"/>
              <a:t>Appuyez sur       pendant trois (3) secondes pour éteindre l’appareil.</a:t>
            </a:r>
          </a:p>
          <a:p>
            <a:pPr marL="809625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fr-CA" sz="1800" dirty="0" smtClean="0"/>
          </a:p>
          <a:p>
            <a:pPr marL="809625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r-CA" sz="1800" dirty="0" smtClean="0"/>
              <a:t>Tant qu’une seringue sera présente dans le pousse-seringue, l’appareil ne pourra pas être éteint.	</a:t>
            </a:r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/>
          <a:srcRect l="45312" t="18901" r="42263" b="67620"/>
          <a:stretch/>
        </p:blipFill>
        <p:spPr>
          <a:xfrm>
            <a:off x="3191242" y="2050396"/>
            <a:ext cx="321649" cy="279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print"/>
          <a:srcRect l="76111" t="36111" r="21585" b="61259"/>
          <a:stretch/>
        </p:blipFill>
        <p:spPr>
          <a:xfrm>
            <a:off x="6412219" y="2568172"/>
            <a:ext cx="343633" cy="31363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print"/>
          <a:srcRect l="39334" t="30417" r="58444" b="66944"/>
          <a:stretch/>
        </p:blipFill>
        <p:spPr>
          <a:xfrm>
            <a:off x="5096669" y="3512475"/>
            <a:ext cx="330091" cy="31358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 cstate="print"/>
          <a:srcRect l="76111" t="36111" r="21520" b="61179"/>
          <a:stretch/>
        </p:blipFill>
        <p:spPr>
          <a:xfrm>
            <a:off x="2189979" y="4107457"/>
            <a:ext cx="272333" cy="2492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5" cstate="print"/>
          <a:srcRect l="20951" t="60159" r="73313" b="32222"/>
          <a:stretch/>
        </p:blipFill>
        <p:spPr>
          <a:xfrm>
            <a:off x="771854" y="5570846"/>
            <a:ext cx="713679" cy="7402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 cstate="print"/>
          <a:srcRect l="45312" t="18901" r="42263" b="67620"/>
          <a:stretch/>
        </p:blipFill>
        <p:spPr>
          <a:xfrm>
            <a:off x="2153132" y="4916476"/>
            <a:ext cx="321649" cy="27916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print"/>
          <a:srcRect l="39334" t="30417" r="58444" b="66944"/>
          <a:stretch/>
        </p:blipFill>
        <p:spPr>
          <a:xfrm>
            <a:off x="5183802" y="1736808"/>
            <a:ext cx="330091" cy="31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Nettoyage et désinfection de l’appareil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405467"/>
            <a:ext cx="7306660" cy="4910666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r-CA" sz="1800" dirty="0" smtClean="0"/>
              <a:t>Après l’utilisation du pousse-seringue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</a:t>
            </a:r>
            <a:r>
              <a:rPr lang="fr-CA" sz="1800" i="1" dirty="0" err="1" smtClean="0"/>
              <a:t>Space</a:t>
            </a:r>
            <a:r>
              <a:rPr lang="fr-CA" sz="1800" i="1" dirty="0" smtClean="0"/>
              <a:t> </a:t>
            </a:r>
            <a:r>
              <a:rPr lang="fr-CA" sz="1800" dirty="0" smtClean="0"/>
              <a:t>chez un usager, il doit être nettoyé et désinfecté conformément au protocole en vigueur dans l’établissement. </a:t>
            </a:r>
          </a:p>
          <a:p>
            <a:pPr algn="just"/>
            <a:r>
              <a:rPr lang="fr-CA" sz="1800" dirty="0" smtClean="0"/>
              <a:t>Lorsque le pousse-seringue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</a:t>
            </a:r>
            <a:r>
              <a:rPr lang="fr-CA" sz="1800" i="1" dirty="0" err="1" smtClean="0"/>
              <a:t>Space</a:t>
            </a:r>
            <a:r>
              <a:rPr lang="fr-CA" sz="1800" i="1" dirty="0" smtClean="0"/>
              <a:t> </a:t>
            </a:r>
            <a:r>
              <a:rPr lang="fr-CA" sz="1800" dirty="0" smtClean="0"/>
              <a:t>a été utilisé chez un usager en précautions additionnelles, utilisez les lingettes désinfectantes appropriées.</a:t>
            </a:r>
          </a:p>
          <a:p>
            <a:pPr marL="360363" algn="just"/>
            <a:r>
              <a:rPr lang="fr-CA" sz="1600" dirty="0" smtClean="0"/>
              <a:t>Par exemple, chez  un usager en précautions additionnelles ERV, ce sont les lingettes humides de peroxyde d’hydrogène qui doivent être utilisées.</a:t>
            </a:r>
          </a:p>
          <a:p>
            <a:pPr marL="360363" algn="just"/>
            <a:endParaRPr lang="fr-CA" sz="1600" dirty="0" smtClean="0"/>
          </a:p>
          <a:p>
            <a:pPr algn="just"/>
            <a:r>
              <a:rPr lang="fr-CA" sz="1800" dirty="0" smtClean="0"/>
              <a:t>Avant le nettoyage et la désinfection du pousse-seringue, vérifiez que:</a:t>
            </a:r>
          </a:p>
          <a:p>
            <a:pPr marL="1028700" lvl="1" indent="-342900" algn="just"/>
            <a:r>
              <a:rPr lang="fr-CA" sz="1400" dirty="0" smtClean="0"/>
              <a:t>Le pousse-seringue est déconnecté de l’usager.</a:t>
            </a:r>
          </a:p>
          <a:p>
            <a:pPr marL="1028700" lvl="1" indent="-342900" algn="just"/>
            <a:r>
              <a:rPr lang="fr-CA" sz="1400" dirty="0" smtClean="0"/>
              <a:t>La seringue a été retirée du pousse-seringue.</a:t>
            </a:r>
          </a:p>
          <a:p>
            <a:pPr marL="1028700" lvl="1" indent="-342900" algn="just"/>
            <a:r>
              <a:rPr lang="fr-CA" sz="1400" dirty="0" smtClean="0"/>
              <a:t>Le pousse-seringue est hors tension.</a:t>
            </a:r>
          </a:p>
          <a:p>
            <a:pPr algn="just"/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12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/>
          <a:srcRect l="11236" t="24716" r="60537" b="21951"/>
          <a:stretch/>
        </p:blipFill>
        <p:spPr>
          <a:xfrm>
            <a:off x="6576093" y="4627179"/>
            <a:ext cx="988651" cy="149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234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Gestion des alarmes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405467"/>
            <a:ext cx="7886700" cy="482235"/>
          </a:xfrm>
        </p:spPr>
        <p:txBody>
          <a:bodyPr>
            <a:normAutofit/>
          </a:bodyPr>
          <a:lstStyle/>
          <a:p>
            <a:pPr algn="just"/>
            <a:r>
              <a:rPr lang="fr-CA" sz="1800" dirty="0" smtClean="0"/>
              <a:t>Les principales alarmes sont présentés ci-dessous:</a:t>
            </a:r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13</a:t>
            </a:fld>
            <a:endParaRPr lang="fr-CA"/>
          </a:p>
        </p:txBody>
      </p:sp>
      <p:pic>
        <p:nvPicPr>
          <p:cNvPr id="5" name="Espace réservé du contenu 4"/>
          <p:cNvPicPr>
            <a:picLocks noChangeAspect="1"/>
          </p:cNvPicPr>
          <p:nvPr/>
        </p:nvPicPr>
        <p:blipFill rotWithShape="1">
          <a:blip r:embed="rId2" cstate="print"/>
          <a:srcRect l="26923" t="11698" r="35762" b="22223"/>
          <a:stretch/>
        </p:blipFill>
        <p:spPr>
          <a:xfrm>
            <a:off x="993073" y="1887702"/>
            <a:ext cx="2785550" cy="394619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/>
          <a:srcRect l="29207" t="55274" r="19301" b="25876"/>
          <a:stretch/>
        </p:blipFill>
        <p:spPr>
          <a:xfrm>
            <a:off x="4101005" y="2918956"/>
            <a:ext cx="4414345" cy="129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517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Références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93763" indent="-893763" algn="just"/>
            <a:r>
              <a:rPr lang="fr-CA" sz="1800" dirty="0" smtClean="0"/>
              <a:t>B. Braun (2013).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® </a:t>
            </a:r>
            <a:r>
              <a:rPr lang="fr-CA" sz="1800" i="1" dirty="0" err="1" smtClean="0"/>
              <a:t>Space</a:t>
            </a:r>
            <a:r>
              <a:rPr lang="fr-CA" sz="1800" i="1" dirty="0" smtClean="0"/>
              <a:t> et </a:t>
            </a:r>
            <a:r>
              <a:rPr lang="fr-CA" sz="1800" i="1" dirty="0" err="1" smtClean="0"/>
              <a:t>Accessories</a:t>
            </a:r>
            <a:r>
              <a:rPr lang="fr-CA" sz="1800" i="1" dirty="0" smtClean="0"/>
              <a:t> – Notice d’utilisation</a:t>
            </a:r>
            <a:r>
              <a:rPr lang="fr-CA" sz="1800" dirty="0" smtClean="0"/>
              <a:t>. Repéré </a:t>
            </a:r>
            <a:r>
              <a:rPr lang="fr-CA" sz="1800" dirty="0"/>
              <a:t>à https://</a:t>
            </a:r>
            <a:r>
              <a:rPr lang="fr-CA" sz="1800" dirty="0" smtClean="0"/>
              <a:t>www.proximos.ch/wp-content/uploads/2017/08/b braun_perfusor_space-1.pdf </a:t>
            </a:r>
          </a:p>
          <a:p>
            <a:pPr marL="893763" indent="-893763" algn="just"/>
            <a:endParaRPr lang="fr-CA" sz="1800" dirty="0" smtClean="0"/>
          </a:p>
          <a:p>
            <a:pPr marL="893763" indent="-893763" algn="just"/>
            <a:r>
              <a:rPr lang="fr-CA" sz="1800" dirty="0" smtClean="0"/>
              <a:t>B. Braun (2012). </a:t>
            </a:r>
            <a:r>
              <a:rPr lang="fr-CA" sz="1800" i="1" dirty="0" smtClean="0"/>
              <a:t>Pousse-seringue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® </a:t>
            </a:r>
            <a:r>
              <a:rPr lang="fr-CA" sz="1800" i="1" dirty="0" err="1" smtClean="0"/>
              <a:t>Space</a:t>
            </a:r>
            <a:r>
              <a:rPr lang="fr-CA" sz="1800" dirty="0" smtClean="0"/>
              <a:t>. </a:t>
            </a:r>
            <a:r>
              <a:rPr lang="fr-CA" sz="1800" dirty="0"/>
              <a:t>Repéré à https://www</a:t>
            </a:r>
            <a:r>
              <a:rPr lang="fr-CA" sz="1800" dirty="0" smtClean="0"/>
              <a:t>. bbraun.fr/content/dam/</a:t>
            </a:r>
            <a:r>
              <a:rPr lang="fr-CA" sz="1800" dirty="0" err="1" smtClean="0"/>
              <a:t>catalog</a:t>
            </a:r>
            <a:r>
              <a:rPr lang="fr-CA" sz="1800" dirty="0" smtClean="0"/>
              <a:t>/</a:t>
            </a:r>
            <a:r>
              <a:rPr lang="fr-CA" sz="1800" dirty="0" err="1" smtClean="0"/>
              <a:t>bbraun</a:t>
            </a:r>
            <a:r>
              <a:rPr lang="fr-CA" sz="1800" dirty="0" smtClean="0"/>
              <a:t>/</a:t>
            </a:r>
            <a:r>
              <a:rPr lang="fr-CA" sz="1800" dirty="0" err="1" smtClean="0"/>
              <a:t>bbraunProductCatalog</a:t>
            </a:r>
            <a:r>
              <a:rPr lang="fr-CA" sz="1800" dirty="0" smtClean="0"/>
              <a:t>/S/AEM2015/</a:t>
            </a:r>
            <a:r>
              <a:rPr lang="fr-CA" sz="1800" dirty="0" err="1" smtClean="0"/>
              <a:t>fr-fr</a:t>
            </a:r>
            <a:r>
              <a:rPr lang="fr-CA" sz="1800" dirty="0" smtClean="0"/>
              <a:t>/b/notice-simplifieeperfusorspace.pdf.bb-</a:t>
            </a:r>
            <a:r>
              <a:rPr lang="fr-CA" sz="1800" dirty="0"/>
              <a:t>.</a:t>
            </a:r>
            <a:r>
              <a:rPr lang="fr-CA" sz="1800" dirty="0" smtClean="0"/>
              <a:t>87740697/ notice-simplifieeperfusorspace.pdf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6170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Évaluatio</a:t>
            </a:r>
            <a:r>
              <a:rPr lang="fr-CA" dirty="0" smtClean="0"/>
              <a:t>n des compétences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1800" b="1" dirty="0" smtClean="0"/>
              <a:t>Évaluation à compléter</a:t>
            </a:r>
          </a:p>
          <a:p>
            <a:r>
              <a:rPr lang="en-CA" sz="1800" dirty="0" err="1" smtClean="0"/>
              <a:t>Cliquez</a:t>
            </a:r>
            <a:r>
              <a:rPr lang="en-CA" sz="1800" dirty="0" smtClean="0"/>
              <a:t> </a:t>
            </a:r>
            <a:r>
              <a:rPr lang="en-CA" sz="1800" dirty="0" err="1" smtClean="0"/>
              <a:t>sur</a:t>
            </a:r>
            <a:r>
              <a:rPr lang="en-CA" sz="1800" dirty="0" smtClean="0"/>
              <a:t> le lien pour </a:t>
            </a:r>
            <a:r>
              <a:rPr lang="en-CA" sz="1800" dirty="0" err="1" smtClean="0"/>
              <a:t>procéder</a:t>
            </a:r>
            <a:r>
              <a:rPr lang="en-CA" sz="1800" dirty="0" smtClean="0"/>
              <a:t> à </a:t>
            </a:r>
            <a:r>
              <a:rPr lang="en-CA" sz="1800" dirty="0" err="1" smtClean="0"/>
              <a:t>l’évaluation</a:t>
            </a:r>
            <a:r>
              <a:rPr lang="en-CA" sz="1800" dirty="0" smtClean="0"/>
              <a:t> (</a:t>
            </a:r>
            <a:r>
              <a:rPr lang="en-CA" sz="1800" dirty="0" err="1" smtClean="0"/>
              <a:t>sur</a:t>
            </a:r>
            <a:r>
              <a:rPr lang="en-CA" sz="1800" dirty="0" smtClean="0"/>
              <a:t> le WEB).</a:t>
            </a:r>
            <a:endParaRPr lang="fr-CA" sz="1800" dirty="0" smtClean="0"/>
          </a:p>
          <a:p>
            <a:pPr marL="893763" indent="-893763" algn="just"/>
            <a:r>
              <a:rPr lang="fr-CA" sz="1800" dirty="0" smtClean="0">
                <a:hlinkClick r:id="rId2"/>
              </a:rPr>
              <a:t>https://fr.surveymonkey.com/r/PousseseringuePerfusor</a:t>
            </a:r>
            <a:endParaRPr lang="fr-CA" sz="1800" dirty="0" smtClean="0"/>
          </a:p>
          <a:p>
            <a:pPr marL="893763" indent="-893763" algn="just"/>
            <a:endParaRPr lang="fr-CA" sz="1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6170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Contenu de la formation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405466"/>
            <a:ext cx="7886700" cy="509693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</a:pPr>
            <a:r>
              <a:rPr lang="fr-CA" sz="1800" dirty="0" smtClean="0"/>
              <a:t>La formation présente les informations nécessaires pour assurer une utilisation sécuritaire et optimale du pousse-seringue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</a:t>
            </a:r>
            <a:r>
              <a:rPr lang="fr-CA" sz="1800" i="1" dirty="0" err="1" smtClean="0"/>
              <a:t>Space</a:t>
            </a:r>
            <a:r>
              <a:rPr lang="fr-CA" sz="1800" i="1" dirty="0" smtClean="0"/>
              <a:t> </a:t>
            </a:r>
            <a:r>
              <a:rPr lang="fr-CA" sz="1800" dirty="0" smtClean="0"/>
              <a:t>de B. Braun. Elle inclut la description des principales fonctionnalités utilisées par les infirmières et les </a:t>
            </a:r>
            <a:r>
              <a:rPr lang="fr-CA" sz="1800" dirty="0" err="1" smtClean="0"/>
              <a:t>inhalothérapeutes</a:t>
            </a:r>
            <a:r>
              <a:rPr lang="fr-CA" sz="1800" dirty="0" smtClean="0"/>
              <a:t>.</a:t>
            </a:r>
          </a:p>
          <a:p>
            <a:pPr algn="just">
              <a:lnSpc>
                <a:spcPct val="120000"/>
              </a:lnSpc>
            </a:pPr>
            <a:r>
              <a:rPr lang="fr-CA" sz="1800" dirty="0" smtClean="0"/>
              <a:t>En tout temps, n’hésitez pas à communiquer avec les ressources conseil de votre secteur si vous avez des questionnements ou désirez avoir de l’information supplémentaire.</a:t>
            </a:r>
          </a:p>
          <a:p>
            <a:pPr algn="just">
              <a:lnSpc>
                <a:spcPct val="120000"/>
              </a:lnSpc>
            </a:pPr>
            <a:r>
              <a:rPr lang="fr-CA" sz="1800" dirty="0" smtClean="0"/>
              <a:t>Suite à la formation, l’évaluation de compétences associée doit être complétée.</a:t>
            </a:r>
          </a:p>
          <a:p>
            <a:pPr algn="just"/>
            <a:endParaRPr lang="fr-CA" sz="1800" dirty="0"/>
          </a:p>
          <a:p>
            <a:pPr algn="just"/>
            <a:r>
              <a:rPr lang="fr-CA" sz="1800" dirty="0" smtClean="0"/>
              <a:t>Les thèmes abordés dans le cadre de cette formation sont : 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Présentation de l’appareil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Branchement de l’appareil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Mise sous tension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Préparation de la perfusion (insertion de la tubulure et programmation d’une perfusion)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Mise en attente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Fin de la perfusion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Nettoyage et désinfection de l’appareil</a:t>
            </a:r>
          </a:p>
          <a:p>
            <a:pPr marL="457200" indent="-457200" algn="just">
              <a:buAutoNum type="arabicPeriod"/>
            </a:pPr>
            <a:r>
              <a:rPr lang="fr-CA" sz="1600" dirty="0" smtClean="0"/>
              <a:t>Gestion des alarmes</a:t>
            </a:r>
            <a:endParaRPr lang="fr-CA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08669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Présentation de l’appareil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/>
          <a:srcRect l="23027" t="20230" r="23640" b="22606"/>
          <a:stretch/>
        </p:blipFill>
        <p:spPr>
          <a:xfrm>
            <a:off x="1008993" y="1387366"/>
            <a:ext cx="5822731" cy="499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Présentation de l’appareil </a:t>
            </a:r>
            <a:r>
              <a:rPr lang="fr-CA" sz="1400" dirty="0" smtClean="0"/>
              <a:t>(suite)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/>
          <a:srcRect l="32222" t="33257" r="24130" b="46360"/>
          <a:stretch/>
        </p:blipFill>
        <p:spPr>
          <a:xfrm>
            <a:off x="2307298" y="1369994"/>
            <a:ext cx="4529403" cy="169216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print"/>
          <a:srcRect l="32467" t="35555" r="24131" b="45747"/>
          <a:stretch/>
        </p:blipFill>
        <p:spPr>
          <a:xfrm>
            <a:off x="2285720" y="3208029"/>
            <a:ext cx="4550980" cy="156841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 cstate="print"/>
          <a:srcRect l="32222" t="55939" r="23763" b="23371"/>
          <a:stretch/>
        </p:blipFill>
        <p:spPr>
          <a:xfrm>
            <a:off x="2307297" y="4922314"/>
            <a:ext cx="4529403" cy="170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620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Écran principal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/>
          <a:srcRect l="28544" t="51341" r="16897" b="21686"/>
          <a:stretch/>
        </p:blipFill>
        <p:spPr>
          <a:xfrm>
            <a:off x="1640928" y="2238703"/>
            <a:ext cx="6431018" cy="25435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00097" y="2511973"/>
            <a:ext cx="2301766" cy="168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6550899" y="2333297"/>
            <a:ext cx="480521" cy="73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73722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Branchement de l’appareil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1800" dirty="0" smtClean="0"/>
              <a:t>Afin d’assurer une charge maximale et complète lors des situations d’urgence, l’appareil doit être branché en tout temps.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1800" dirty="0" smtClean="0"/>
              <a:t>Le mode d’alimentation par batterie doit être utilisé uniquement dans les situations d’urgence et lors du déplacement des usagers dans l’hôpital.</a:t>
            </a:r>
          </a:p>
          <a:p>
            <a:pPr marL="357188" indent="-357188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CA" sz="1800" dirty="0"/>
              <a:t>Si le symbole de la batterie clignote tandis que l’appareil fonctionne sur secteur, la </a:t>
            </a:r>
            <a:r>
              <a:rPr lang="fr-CA" sz="1800" dirty="0" smtClean="0"/>
              <a:t>capacité restante </a:t>
            </a:r>
            <a:r>
              <a:rPr lang="fr-CA" sz="1800" dirty="0"/>
              <a:t>de la batterie est inférieure à 30 minutes. Dans ce cas, </a:t>
            </a:r>
            <a:r>
              <a:rPr lang="fr-CA" sz="1800" dirty="0" smtClean="0"/>
              <a:t>le pousse-seringue ne devrait pas </a:t>
            </a:r>
            <a:r>
              <a:rPr lang="fr-CA" sz="1800" dirty="0"/>
              <a:t>être </a:t>
            </a:r>
            <a:r>
              <a:rPr lang="fr-CA" sz="1800" dirty="0" smtClean="0"/>
              <a:t>débranché.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CA" sz="600" dirty="0"/>
          </a:p>
          <a:p>
            <a:pPr algn="just">
              <a:lnSpc>
                <a:spcPct val="100000"/>
              </a:lnSpc>
            </a:pPr>
            <a:r>
              <a:rPr lang="fr-CA" sz="1800" dirty="0" smtClean="0"/>
              <a:t>Pour charger la batterie : 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fr-CA" sz="1800" dirty="0" smtClean="0"/>
              <a:t>Branchez le cordon d’alimentation à une prise de courant électrique.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fr-CA" sz="1800" dirty="0" smtClean="0"/>
              <a:t>Assurez-vous que l’autre extrémité du cordon d’alimentation est bien branché au pousse-seringue </a:t>
            </a:r>
            <a:r>
              <a:rPr lang="fr-CA" sz="1800" i="1" dirty="0" err="1" smtClean="0"/>
              <a:t>Perfusor</a:t>
            </a:r>
            <a:r>
              <a:rPr lang="fr-CA" sz="1800" i="1" dirty="0" smtClean="0"/>
              <a:t> </a:t>
            </a:r>
            <a:r>
              <a:rPr lang="fr-CA" sz="1800" i="1" dirty="0" err="1" smtClean="0"/>
              <a:t>Space</a:t>
            </a:r>
            <a:r>
              <a:rPr lang="fr-CA" sz="1800" dirty="0" smtClean="0"/>
              <a:t>.</a:t>
            </a:r>
          </a:p>
          <a:p>
            <a:pPr algn="just">
              <a:lnSpc>
                <a:spcPct val="100000"/>
              </a:lnSpc>
            </a:pPr>
            <a:endParaRPr lang="fr-CA" sz="600" dirty="0" smtClean="0"/>
          </a:p>
          <a:p>
            <a:pPr algn="just">
              <a:lnSpc>
                <a:spcPct val="100000"/>
              </a:lnSpc>
            </a:pPr>
            <a:r>
              <a:rPr lang="fr-CA" sz="1800" dirty="0"/>
              <a:t>	</a:t>
            </a:r>
            <a:r>
              <a:rPr lang="fr-CA" sz="1800" dirty="0" smtClean="0"/>
              <a:t>Avant de charger la batterie, vérifiez que l’appareil est bien sec. Le 	non-respect de cette précaution peut compromettre la sécurité de 	l’usager!</a:t>
            </a:r>
          </a:p>
          <a:p>
            <a:pPr marL="457200" indent="-457200" algn="just">
              <a:buAutoNum type="arabicPeriod"/>
            </a:pPr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/>
          <a:srcRect l="20951" t="60159" r="73313" b="32222"/>
          <a:stretch/>
        </p:blipFill>
        <p:spPr>
          <a:xfrm>
            <a:off x="628650" y="5383673"/>
            <a:ext cx="713679" cy="74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61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Mise sous tension du pousse-seringue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405467"/>
            <a:ext cx="7613650" cy="4910666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fr-CA" dirty="0" smtClean="0"/>
              <a:t>Mise en marche de la pompe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fr-CA" dirty="0" smtClean="0"/>
              <a:t>Appuyez sur la touche     située dans le coin inférieur gauche du pousse-seringue.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CA" dirty="0"/>
          </a:p>
          <a:p>
            <a:pPr algn="just">
              <a:lnSpc>
                <a:spcPct val="100000"/>
              </a:lnSpc>
            </a:pPr>
            <a:r>
              <a:rPr lang="fr-CA" dirty="0" smtClean="0"/>
              <a:t>Mise hors tension de la pompe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fr-CA" dirty="0" smtClean="0"/>
              <a:t>Appuyez sur la touche        et maintenir enfoncée jusqu’à la mise hors tension du pousse-seringue.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/>
          <a:srcRect l="65220" t="42404" r="31134" b="53655"/>
          <a:stretch/>
        </p:blipFill>
        <p:spPr>
          <a:xfrm>
            <a:off x="4435475" y="1831642"/>
            <a:ext cx="398033" cy="34424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/>
          <a:srcRect l="65220" t="42404" r="31134" b="53655"/>
          <a:stretch/>
        </p:blipFill>
        <p:spPr>
          <a:xfrm>
            <a:off x="4351963" y="3497527"/>
            <a:ext cx="398033" cy="34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04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Préparation de la perfusion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fr-CA" sz="1800" dirty="0" smtClean="0"/>
              <a:t>Mettez la pompe en marche.</a:t>
            </a:r>
          </a:p>
          <a:p>
            <a:pPr marL="457200" indent="-457200" algn="just">
              <a:buAutoNum type="arabicPeriod"/>
            </a:pPr>
            <a:r>
              <a:rPr lang="fr-CA" sz="1800" dirty="0" smtClean="0"/>
              <a:t>Insérez la seringue dans le pousse-seringue.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Identifiez le modèle et le volume de la seringue avant de l’insérer dans le pousse-seringue.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Ouvrir le couvercle de l’appareil et soulever le verrou de seringue.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Insérez la seringue avec les ailettes verticales dans la fente située à droite du boîtier.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Fermez le verrou de seringue et le couvercle. Le frein de piston avancera par lui-même.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Confirmez le type de seringue en appuyant sur      . Le type de seringue doit coïncider avec la seringue utilisée.</a:t>
            </a:r>
          </a:p>
          <a:p>
            <a:pPr marL="1143000" lvl="1" indent="-457200" algn="just">
              <a:buFont typeface="+mj-lt"/>
              <a:buAutoNum type="alphaUcPeriod"/>
            </a:pPr>
            <a:r>
              <a:rPr lang="fr-CA" sz="1600" dirty="0" smtClean="0"/>
              <a:t>Le bras du pousse-seringue va avancer et capturer le piston.</a:t>
            </a:r>
          </a:p>
          <a:p>
            <a:pPr lvl="1" indent="0" algn="just">
              <a:buNone/>
            </a:pPr>
            <a:endParaRPr lang="fr-CA" sz="1600" dirty="0"/>
          </a:p>
          <a:p>
            <a:pPr lvl="1" indent="0" algn="just">
              <a:buNone/>
            </a:pPr>
            <a:r>
              <a:rPr lang="fr-CA" sz="1600" dirty="0" smtClean="0"/>
              <a:t>Le vide d’air de la tubulure doit être fait avant d’insérer la seringue dans le pousse-seringue.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/>
          <a:srcRect l="20951" t="60159" r="73313" b="32222"/>
          <a:stretch/>
        </p:blipFill>
        <p:spPr>
          <a:xfrm>
            <a:off x="628650" y="4930019"/>
            <a:ext cx="713679" cy="74022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/>
          <a:srcRect l="52943" t="65287" r="44950" b="31954"/>
          <a:stretch/>
        </p:blipFill>
        <p:spPr>
          <a:xfrm>
            <a:off x="6177578" y="3846285"/>
            <a:ext cx="309798" cy="32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52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Préparation de la perfusion </a:t>
            </a:r>
            <a:r>
              <a:rPr lang="fr-CA" sz="1400" dirty="0"/>
              <a:t>(suite)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347411"/>
            <a:ext cx="7886700" cy="4910666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r-CA" sz="1800" dirty="0" smtClean="0"/>
              <a:t>Les différentes manipulations pour l’insertion de la tubulure dans le pousse-seringue sont imagées ci-dessous :</a:t>
            </a:r>
            <a:endParaRPr lang="fr-CA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641600" y="2959100"/>
            <a:ext cx="635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646343" y="2913743"/>
            <a:ext cx="11878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910407" y="4460546"/>
            <a:ext cx="410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7" name="ZoneTexte 26"/>
          <p:cNvSpPr txBox="1"/>
          <p:nvPr/>
        </p:nvSpPr>
        <p:spPr>
          <a:xfrm>
            <a:off x="1032483" y="5731357"/>
            <a:ext cx="62091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 sz="1400" dirty="0"/>
              <a:t>Les volumes de seringue acceptés sont de 1 à 60 </a:t>
            </a:r>
            <a:r>
              <a:rPr lang="fr-CA" sz="1400" dirty="0" err="1"/>
              <a:t>mL</a:t>
            </a:r>
            <a:r>
              <a:rPr lang="fr-CA" sz="1400" dirty="0" smtClean="0"/>
              <a:t>. Vous devez toujours </a:t>
            </a:r>
            <a:r>
              <a:rPr lang="fr-CA" sz="1400" dirty="0"/>
              <a:t>utilisé la plus petite seringue possible pour administrer le volume désiré, </a:t>
            </a:r>
            <a:r>
              <a:rPr lang="fr-CA" sz="1400" dirty="0" smtClean="0"/>
              <a:t>afin </a:t>
            </a:r>
            <a:r>
              <a:rPr lang="fr-CA" sz="1400" dirty="0"/>
              <a:t>éviter d’avoir de faibles débits qui peuvent engendrer des problématiques avec le pousse-seringue, incluant la détection d’occlusion.</a:t>
            </a:r>
          </a:p>
          <a:p>
            <a:pPr algn="just"/>
            <a:endParaRPr lang="fr-CA" sz="1400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 cstate="print"/>
          <a:srcRect l="20951" t="60159" r="73313" b="32222"/>
          <a:stretch/>
        </p:blipFill>
        <p:spPr>
          <a:xfrm>
            <a:off x="394981" y="5739747"/>
            <a:ext cx="713679" cy="740229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 cstate="print"/>
          <a:srcRect l="14835" t="39267" r="49296" b="30989"/>
          <a:stretch/>
        </p:blipFill>
        <p:spPr>
          <a:xfrm>
            <a:off x="628650" y="2025458"/>
            <a:ext cx="2647950" cy="1756647"/>
          </a:xfrm>
          <a:prstGeom prst="rect">
            <a:avLst/>
          </a:prstGeom>
        </p:spPr>
      </p:pic>
      <p:pic>
        <p:nvPicPr>
          <p:cNvPr id="23" name="Espace réservé du contenu 6"/>
          <p:cNvPicPr>
            <a:picLocks noChangeAspect="1"/>
          </p:cNvPicPr>
          <p:nvPr/>
        </p:nvPicPr>
        <p:blipFill rotWithShape="1">
          <a:blip r:embed="rId4" cstate="print"/>
          <a:srcRect l="40835" t="37680" r="24468" b="30611"/>
          <a:stretch/>
        </p:blipFill>
        <p:spPr>
          <a:xfrm>
            <a:off x="5145676" y="2063126"/>
            <a:ext cx="2288882" cy="1673474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5" cstate="print"/>
          <a:srcRect l="6656" t="41693" r="11736" b="25715"/>
          <a:stretch/>
        </p:blipFill>
        <p:spPr>
          <a:xfrm>
            <a:off x="2086073" y="4112640"/>
            <a:ext cx="4779193" cy="1526962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flipH="1">
            <a:off x="4053245" y="3456733"/>
            <a:ext cx="997368" cy="51805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71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904</Words>
  <Application>Microsoft Office PowerPoint</Application>
  <PresentationFormat>Affichage à l'écran (4:3)</PresentationFormat>
  <Paragraphs>114</Paragraphs>
  <Slides>15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Titre et contenu</vt:lpstr>
      <vt:lpstr>Pousse-seringue Perfusor Space de B. Braun </vt:lpstr>
      <vt:lpstr>Contenu de la formation</vt:lpstr>
      <vt:lpstr>Présentation de l’appareil</vt:lpstr>
      <vt:lpstr>Présentation de l’appareil (suite)</vt:lpstr>
      <vt:lpstr>Écran principal</vt:lpstr>
      <vt:lpstr>Branchement de l’appareil</vt:lpstr>
      <vt:lpstr>Mise sous tension du pousse-seringue</vt:lpstr>
      <vt:lpstr>Préparation de la perfusion</vt:lpstr>
      <vt:lpstr>Préparation de la perfusion (suite)</vt:lpstr>
      <vt:lpstr>Préparation de la perfusion (suite)</vt:lpstr>
      <vt:lpstr>Mise en attente et fin de la perfusion</vt:lpstr>
      <vt:lpstr>Nettoyage et désinfection de l’appareil</vt:lpstr>
      <vt:lpstr>Gestion des alarmes</vt:lpstr>
      <vt:lpstr>Références</vt:lpstr>
      <vt:lpstr>Évaluation des compétences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Eric</cp:lastModifiedBy>
  <cp:revision>51</cp:revision>
  <cp:lastPrinted>2018-06-21T19:23:20Z</cp:lastPrinted>
  <dcterms:created xsi:type="dcterms:W3CDTF">2015-08-07T15:05:58Z</dcterms:created>
  <dcterms:modified xsi:type="dcterms:W3CDTF">2018-07-13T01:45:51Z</dcterms:modified>
</cp:coreProperties>
</file>