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8"/>
  </p:notesMasterIdLst>
  <p:handoutMasterIdLst>
    <p:handoutMasterId r:id="rId19"/>
  </p:handoutMasterIdLst>
  <p:sldIdLst>
    <p:sldId id="256" r:id="rId2"/>
    <p:sldId id="288" r:id="rId3"/>
    <p:sldId id="257" r:id="rId4"/>
    <p:sldId id="276" r:id="rId5"/>
    <p:sldId id="277" r:id="rId6"/>
    <p:sldId id="278" r:id="rId7"/>
    <p:sldId id="279" r:id="rId8"/>
    <p:sldId id="280" r:id="rId9"/>
    <p:sldId id="282" r:id="rId10"/>
    <p:sldId id="281" r:id="rId11"/>
    <p:sldId id="287" r:id="rId12"/>
    <p:sldId id="262" r:id="rId13"/>
    <p:sldId id="284" r:id="rId14"/>
    <p:sldId id="283" r:id="rId15"/>
    <p:sldId id="285" r:id="rId16"/>
    <p:sldId id="286" r:id="rId17"/>
  </p:sldIdLst>
  <p:sldSz cx="9144000" cy="6858000" type="screen4x3"/>
  <p:notesSz cx="7023100" cy="93091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E9E9"/>
    <a:srgbClr val="006CB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1" autoAdjust="0"/>
    <p:restoredTop sz="79213" autoAdjust="0"/>
  </p:normalViewPr>
  <p:slideViewPr>
    <p:cSldViewPr snapToGrid="0">
      <p:cViewPr varScale="1">
        <p:scale>
          <a:sx n="54" d="100"/>
          <a:sy n="54" d="100"/>
        </p:scale>
        <p:origin x="68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sz="quarter" idx="1"/>
          </p:nvPr>
        </p:nvSpPr>
        <p:spPr>
          <a:xfrm>
            <a:off x="3978132" y="0"/>
            <a:ext cx="3043343" cy="467072"/>
          </a:xfrm>
          <a:prstGeom prst="rect">
            <a:avLst/>
          </a:prstGeom>
        </p:spPr>
        <p:txBody>
          <a:bodyPr vert="horz" lIns="93324" tIns="46662" rIns="93324" bIns="46662" rtlCol="0"/>
          <a:lstStyle>
            <a:lvl1pPr algn="r">
              <a:defRPr sz="1200"/>
            </a:lvl1pPr>
          </a:lstStyle>
          <a:p>
            <a:fld id="{EF1D30A5-946A-4D10-BE3D-61ECF1F78990}" type="datetimeFigureOut">
              <a:rPr lang="fr-CA" smtClean="0"/>
              <a:t>2018-07-19</a:t>
            </a:fld>
            <a:endParaRPr lang="fr-CA"/>
          </a:p>
        </p:txBody>
      </p:sp>
      <p:sp>
        <p:nvSpPr>
          <p:cNvPr id="4" name="Espace réservé du pied de page 3"/>
          <p:cNvSpPr>
            <a:spLocks noGrp="1"/>
          </p:cNvSpPr>
          <p:nvPr>
            <p:ph type="ftr" sz="quarter" idx="2"/>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78132" y="8842030"/>
            <a:ext cx="3043343" cy="467071"/>
          </a:xfrm>
          <a:prstGeom prst="rect">
            <a:avLst/>
          </a:prstGeom>
        </p:spPr>
        <p:txBody>
          <a:bodyPr vert="horz" lIns="93324" tIns="46662" rIns="93324" bIns="46662" rtlCol="0" anchor="b"/>
          <a:lstStyle>
            <a:lvl1pPr algn="r">
              <a:defRPr sz="1200"/>
            </a:lvl1pPr>
          </a:lstStyle>
          <a:p>
            <a:fld id="{16A9CFB9-10EF-4D11-8FC0-F1B54584E847}" type="slidenum">
              <a:rPr lang="fr-CA" smtClean="0"/>
              <a:t>‹N°›</a:t>
            </a:fld>
            <a:endParaRPr lang="fr-CA"/>
          </a:p>
        </p:txBody>
      </p:sp>
    </p:spTree>
    <p:extLst>
      <p:ext uri="{BB962C8B-B14F-4D97-AF65-F5344CB8AC3E}">
        <p14:creationId xmlns:p14="http://schemas.microsoft.com/office/powerpoint/2010/main" val="26130427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fr-CA"/>
          </a:p>
        </p:txBody>
      </p:sp>
      <p:sp>
        <p:nvSpPr>
          <p:cNvPr id="3" name="Espace réservé de la date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C23F80CE-644F-4435-B8BC-79E33B9DE6EC}" type="datetimeFigureOut">
              <a:rPr lang="fr-CA" smtClean="0"/>
              <a:t>2018-07-19</a:t>
            </a:fld>
            <a:endParaRPr lang="fr-CA"/>
          </a:p>
        </p:txBody>
      </p:sp>
      <p:sp>
        <p:nvSpPr>
          <p:cNvPr id="4" name="Espace réservé de l'image des diapositives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24" tIns="46662" rIns="93324" bIns="46662" rtlCol="0" anchor="ctr"/>
          <a:lstStyle/>
          <a:p>
            <a:endParaRPr lang="fr-CA"/>
          </a:p>
        </p:txBody>
      </p:sp>
      <p:sp>
        <p:nvSpPr>
          <p:cNvPr id="5" name="Espace réservé des commentaires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5B74614A-F0D0-49C8-BFD7-5EF6301991A6}" type="slidenum">
              <a:rPr lang="fr-CA" smtClean="0"/>
              <a:t>‹N°›</a:t>
            </a:fld>
            <a:endParaRPr lang="fr-CA"/>
          </a:p>
        </p:txBody>
      </p:sp>
    </p:spTree>
    <p:extLst>
      <p:ext uri="{BB962C8B-B14F-4D97-AF65-F5344CB8AC3E}">
        <p14:creationId xmlns:p14="http://schemas.microsoft.com/office/powerpoint/2010/main" val="386095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233309" indent="-233309">
              <a:buAutoNum type="arabicPeriod" startAt="10"/>
            </a:pPr>
            <a:endParaRPr lang="fr-CA" baseline="0" dirty="0" smtClean="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3</a:t>
            </a:fld>
            <a:endParaRPr lang="fr-CA"/>
          </a:p>
        </p:txBody>
      </p:sp>
    </p:spTree>
    <p:extLst>
      <p:ext uri="{BB962C8B-B14F-4D97-AF65-F5344CB8AC3E}">
        <p14:creationId xmlns:p14="http://schemas.microsoft.com/office/powerpoint/2010/main" val="3812135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6</a:t>
            </a:fld>
            <a:endParaRPr lang="fr-CA"/>
          </a:p>
        </p:txBody>
      </p:sp>
    </p:spTree>
    <p:extLst>
      <p:ext uri="{BB962C8B-B14F-4D97-AF65-F5344CB8AC3E}">
        <p14:creationId xmlns:p14="http://schemas.microsoft.com/office/powerpoint/2010/main" val="2516771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7</a:t>
            </a:fld>
            <a:endParaRPr lang="fr-CA"/>
          </a:p>
        </p:txBody>
      </p:sp>
    </p:spTree>
    <p:extLst>
      <p:ext uri="{BB962C8B-B14F-4D97-AF65-F5344CB8AC3E}">
        <p14:creationId xmlns:p14="http://schemas.microsoft.com/office/powerpoint/2010/main" val="13288181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A" dirty="0" smtClean="0"/>
              <a:t>Le</a:t>
            </a:r>
            <a:r>
              <a:rPr lang="fr-CA" baseline="0" dirty="0" smtClean="0"/>
              <a:t> délai maximal est de 24 h.</a:t>
            </a:r>
          </a:p>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12</a:t>
            </a:fld>
            <a:endParaRPr lang="fr-CA"/>
          </a:p>
        </p:txBody>
      </p:sp>
    </p:spTree>
    <p:extLst>
      <p:ext uri="{BB962C8B-B14F-4D97-AF65-F5344CB8AC3E}">
        <p14:creationId xmlns:p14="http://schemas.microsoft.com/office/powerpoint/2010/main" val="3743698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5B74614A-F0D0-49C8-BFD7-5EF6301991A6}" type="slidenum">
              <a:rPr lang="fr-CA" smtClean="0"/>
              <a:t>14</a:t>
            </a:fld>
            <a:endParaRPr lang="fr-CA"/>
          </a:p>
        </p:txBody>
      </p:sp>
    </p:spTree>
    <p:extLst>
      <p:ext uri="{BB962C8B-B14F-4D97-AF65-F5344CB8AC3E}">
        <p14:creationId xmlns:p14="http://schemas.microsoft.com/office/powerpoint/2010/main" val="56508933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02734" y="1892300"/>
            <a:ext cx="7772400" cy="3086100"/>
          </a:xfrm>
        </p:spPr>
        <p:txBody>
          <a:bodyPr anchor="ctr" anchorCtr="0">
            <a:normAutofit/>
          </a:bodyPr>
          <a:lstStyle>
            <a:lvl1pPr algn="l">
              <a:defRPr sz="4800" b="1">
                <a:solidFill>
                  <a:schemeClr val="bg1"/>
                </a:solidFill>
              </a:defRPr>
            </a:lvl1pPr>
          </a:lstStyle>
          <a:p>
            <a:r>
              <a:rPr lang="fr-FR" dirty="0" smtClean="0"/>
              <a:t>Modifiez le style du titre</a:t>
            </a:r>
            <a:endParaRPr lang="en-US" dirty="0"/>
          </a:p>
        </p:txBody>
      </p:sp>
      <p:sp>
        <p:nvSpPr>
          <p:cNvPr id="3" name="Subtitle 2"/>
          <p:cNvSpPr>
            <a:spLocks noGrp="1"/>
          </p:cNvSpPr>
          <p:nvPr>
            <p:ph type="subTitle" idx="1"/>
          </p:nvPr>
        </p:nvSpPr>
        <p:spPr>
          <a:xfrm>
            <a:off x="728131" y="5117574"/>
            <a:ext cx="7747003" cy="927629"/>
          </a:xfrm>
        </p:spPr>
        <p:txBody>
          <a:bodyPr>
            <a:normAutofit/>
          </a:bodyPr>
          <a:lstStyle>
            <a:lvl1pPr marL="0" indent="0" algn="l">
              <a:buNone/>
              <a:defRPr sz="2800" b="1">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smtClean="0"/>
              <a:t>Modifiez le style des sous-titres du masque</a:t>
            </a:r>
            <a:endParaRPr lang="en-US" dirty="0"/>
          </a:p>
        </p:txBody>
      </p:sp>
      <p:pic>
        <p:nvPicPr>
          <p:cNvPr id="6" name="Imag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37702" y="6073668"/>
            <a:ext cx="1347219" cy="533401"/>
          </a:xfrm>
          <a:prstGeom prst="rect">
            <a:avLst/>
          </a:prstGeom>
        </p:spPr>
      </p:pic>
    </p:spTree>
    <p:extLst>
      <p:ext uri="{BB962C8B-B14F-4D97-AF65-F5344CB8AC3E}">
        <p14:creationId xmlns:p14="http://schemas.microsoft.com/office/powerpoint/2010/main" val="4167741873"/>
      </p:ext>
    </p:extLst>
  </p:cSld>
  <p:clrMapOvr>
    <a:masterClrMapping/>
  </p:clrMapOvr>
  <p:extLst mod="1">
    <p:ext uri="{DCECCB84-F9BA-43D5-87BE-67443E8EF086}">
      <p15:sldGuideLst xmlns:p15="http://schemas.microsoft.com/office/powerpoint/2012/main">
        <p15:guide id="1" pos="521"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fr-FR" dirty="0" smtClean="0"/>
              <a:t>Modifiez le style du titre</a:t>
            </a:r>
            <a:endParaRPr lang="en-US" dirty="0"/>
          </a:p>
        </p:txBody>
      </p:sp>
      <p:sp>
        <p:nvSpPr>
          <p:cNvPr id="3" name="Content Placeholder 2"/>
          <p:cNvSpPr>
            <a:spLocks noGrp="1"/>
          </p:cNvSpPr>
          <p:nvPr>
            <p:ph idx="1"/>
          </p:nvPr>
        </p:nvSpPr>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en-US" dirty="0"/>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481900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smtClean="0"/>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6" name="Slide Number Placeholder 5"/>
          <p:cNvSpPr>
            <a:spLocks noGrp="1"/>
          </p:cNvSpPr>
          <p:nvPr>
            <p:ph type="sldNum" sz="quarter" idx="12"/>
          </p:nvPr>
        </p:nvSpPr>
        <p:spPr/>
        <p:txBody>
          <a:bodyPr/>
          <a:lstStyle/>
          <a:p>
            <a:fld id="{EC1A4259-C848-47AA-8FC5-63A0EB1896A5}" type="slidenum">
              <a:rPr lang="fr-CA" smtClean="0"/>
              <a:t>‹N°›</a:t>
            </a:fld>
            <a:endParaRPr lang="fr-CA"/>
          </a:p>
        </p:txBody>
      </p:sp>
      <p:pic>
        <p:nvPicPr>
          <p:cNvPr id="5" name="Imag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0665114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2760255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smtClean="0"/>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9" name="Slide Number Placeholder 8"/>
          <p:cNvSpPr>
            <a:spLocks noGrp="1"/>
          </p:cNvSpPr>
          <p:nvPr>
            <p:ph type="sldNum" sz="quarter" idx="12"/>
          </p:nvPr>
        </p:nvSpPr>
        <p:spPr/>
        <p:txBody>
          <a:bodyPr/>
          <a:lstStyle/>
          <a:p>
            <a:fld id="{EC1A4259-C848-47AA-8FC5-63A0EB1896A5}" type="slidenum">
              <a:rPr lang="fr-CA" smtClean="0"/>
              <a:t>‹N°›</a:t>
            </a:fld>
            <a:endParaRPr lang="fr-CA"/>
          </a:p>
        </p:txBody>
      </p:sp>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776125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dirty="0"/>
          </a:p>
        </p:txBody>
      </p:sp>
      <p:sp>
        <p:nvSpPr>
          <p:cNvPr id="5" name="Slide Number Placeholder 4"/>
          <p:cNvSpPr>
            <a:spLocks noGrp="1"/>
          </p:cNvSpPr>
          <p:nvPr>
            <p:ph type="sldNum" sz="quarter" idx="12"/>
          </p:nvPr>
        </p:nvSpPr>
        <p:spPr/>
        <p:txBody>
          <a:bodyPr/>
          <a:lstStyle/>
          <a:p>
            <a:fld id="{EC1A4259-C848-47AA-8FC5-63A0EB1896A5}" type="slidenum">
              <a:rPr lang="fr-CA" smtClean="0"/>
              <a:t>‹N°›</a:t>
            </a:fld>
            <a:endParaRPr lang="fr-CA"/>
          </a:p>
        </p:txBody>
      </p:sp>
      <p:pic>
        <p:nvPicPr>
          <p:cNvPr id="4" name="Imag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162399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C1A4259-C848-47AA-8FC5-63A0EB1896A5}" type="slidenum">
              <a:rPr lang="fr-CA" smtClean="0"/>
              <a:t>‹N°›</a:t>
            </a:fld>
            <a:endParaRPr lang="fr-CA"/>
          </a:p>
        </p:txBody>
      </p:sp>
      <p:pic>
        <p:nvPicPr>
          <p:cNvPr id="3" name="Imag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7973009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167310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smtClean="0"/>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7" name="Slide Number Placeholder 6"/>
          <p:cNvSpPr>
            <a:spLocks noGrp="1"/>
          </p:cNvSpPr>
          <p:nvPr>
            <p:ph type="sldNum" sz="quarter" idx="12"/>
          </p:nvPr>
        </p:nvSpPr>
        <p:spPr/>
        <p:txBody>
          <a:bodyPr/>
          <a:lstStyle/>
          <a:p>
            <a:fld id="{EC1A4259-C848-47AA-8FC5-63A0EB1896A5}" type="slidenum">
              <a:rPr lang="fr-CA" smtClean="0"/>
              <a:t>‹N°›</a:t>
            </a:fld>
            <a:endParaRPr lang="fr-CA"/>
          </a:p>
        </p:txBody>
      </p:sp>
      <p:pic>
        <p:nvPicPr>
          <p:cNvPr id="6" name="Imag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78624" y="5806440"/>
            <a:ext cx="1865376" cy="1051560"/>
          </a:xfrm>
          <a:prstGeom prst="rect">
            <a:avLst/>
          </a:prstGeom>
        </p:spPr>
      </p:pic>
    </p:spTree>
    <p:extLst>
      <p:ext uri="{BB962C8B-B14F-4D97-AF65-F5344CB8AC3E}">
        <p14:creationId xmlns:p14="http://schemas.microsoft.com/office/powerpoint/2010/main" val="4247519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0"/>
            <a:ext cx="7886700" cy="1058333"/>
          </a:xfrm>
          <a:prstGeom prst="rect">
            <a:avLst/>
          </a:prstGeom>
        </p:spPr>
        <p:txBody>
          <a:bodyPr vert="horz" lIns="91440" tIns="45720" rIns="91440" bIns="45720" rtlCol="0" anchor="ctr">
            <a:normAutofit/>
          </a:bodyPr>
          <a:lstStyle/>
          <a:p>
            <a:r>
              <a:rPr lang="fr-FR" dirty="0" smtClean="0"/>
              <a:t>Modifiez le style du titre</a:t>
            </a:r>
            <a:endParaRPr lang="en-US" dirty="0"/>
          </a:p>
        </p:txBody>
      </p:sp>
      <p:sp>
        <p:nvSpPr>
          <p:cNvPr id="3" name="Text Placeholder 2"/>
          <p:cNvSpPr>
            <a:spLocks noGrp="1"/>
          </p:cNvSpPr>
          <p:nvPr>
            <p:ph type="body" idx="1"/>
          </p:nvPr>
        </p:nvSpPr>
        <p:spPr>
          <a:xfrm>
            <a:off x="628650" y="1405467"/>
            <a:ext cx="7886700" cy="4910666"/>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p:txBody>
      </p:sp>
      <p:sp>
        <p:nvSpPr>
          <p:cNvPr id="6" name="Slide Number Placeholder 5"/>
          <p:cNvSpPr>
            <a:spLocks noGrp="1"/>
          </p:cNvSpPr>
          <p:nvPr>
            <p:ph type="sldNum" sz="quarter" idx="4"/>
          </p:nvPr>
        </p:nvSpPr>
        <p:spPr>
          <a:xfrm>
            <a:off x="8585200" y="-1"/>
            <a:ext cx="558799" cy="1058333"/>
          </a:xfrm>
          <a:prstGeom prst="rect">
            <a:avLst/>
          </a:prstGeom>
        </p:spPr>
        <p:txBody>
          <a:bodyPr vert="horz" lIns="91440" tIns="45720" rIns="91440" bIns="45720" rtlCol="0" anchor="ctr"/>
          <a:lstStyle>
            <a:lvl1pPr algn="ctr">
              <a:defRPr sz="1600" b="1">
                <a:solidFill>
                  <a:schemeClr val="bg1"/>
                </a:solidFill>
              </a:defRPr>
            </a:lvl1pPr>
          </a:lstStyle>
          <a:p>
            <a:fld id="{EC1A4259-C848-47AA-8FC5-63A0EB1896A5}" type="slidenum">
              <a:rPr lang="fr-CA" smtClean="0"/>
              <a:pPr/>
              <a:t>‹N°›</a:t>
            </a:fld>
            <a:endParaRPr lang="fr-CA" dirty="0"/>
          </a:p>
        </p:txBody>
      </p:sp>
    </p:spTree>
    <p:extLst>
      <p:ext uri="{BB962C8B-B14F-4D97-AF65-F5344CB8AC3E}">
        <p14:creationId xmlns:p14="http://schemas.microsoft.com/office/powerpoint/2010/main" val="32775772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914400" rtl="0" eaLnBrk="1" latinLnBrk="0" hangingPunct="1">
        <a:lnSpc>
          <a:spcPct val="90000"/>
        </a:lnSpc>
        <a:spcBef>
          <a:spcPct val="0"/>
        </a:spcBef>
        <a:buNone/>
        <a:defRPr sz="2800" b="1" kern="1200">
          <a:solidFill>
            <a:schemeClr val="bg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00000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fr.surveymonkey.com/r/Medfusion4000"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55655" y="2478681"/>
            <a:ext cx="8792307" cy="3102707"/>
          </a:xfrm>
        </p:spPr>
        <p:txBody>
          <a:bodyPr>
            <a:normAutofit fontScale="90000"/>
          </a:bodyPr>
          <a:lstStyle/>
          <a:p>
            <a:pPr>
              <a:lnSpc>
                <a:spcPct val="130000"/>
              </a:lnSpc>
            </a:pPr>
            <a:r>
              <a:rPr lang="fr-CA" sz="4000" dirty="0" smtClean="0"/>
              <a:t>Pousse-seringue</a:t>
            </a:r>
            <a:br>
              <a:rPr lang="fr-CA" sz="4000" dirty="0" smtClean="0"/>
            </a:br>
            <a:r>
              <a:rPr lang="fr-CA" sz="4000" i="1" dirty="0" err="1" smtClean="0"/>
              <a:t>Medfusion</a:t>
            </a:r>
            <a:r>
              <a:rPr lang="fr-CA" sz="4000" i="1" dirty="0" smtClean="0"/>
              <a:t> 4000 </a:t>
            </a:r>
            <a:r>
              <a:rPr lang="fr-CA" sz="4000" dirty="0" smtClean="0"/>
              <a:t>de </a:t>
            </a:r>
            <a:r>
              <a:rPr lang="fr-CA" sz="4000" dirty="0" err="1" smtClean="0"/>
              <a:t>Smiths</a:t>
            </a:r>
            <a:r>
              <a:rPr lang="fr-CA" sz="4000" dirty="0" smtClean="0"/>
              <a:t> </a:t>
            </a:r>
            <a:r>
              <a:rPr lang="fr-CA" sz="4000" dirty="0" err="1" smtClean="0"/>
              <a:t>Medical</a:t>
            </a:r>
            <a:r>
              <a:rPr lang="fr-CA" sz="4000" dirty="0" smtClean="0"/>
              <a:t/>
            </a:r>
            <a:br>
              <a:rPr lang="fr-CA" sz="4000" dirty="0" smtClean="0"/>
            </a:br>
            <a:r>
              <a:rPr lang="fr-CA" sz="4000" dirty="0"/>
              <a:t/>
            </a:r>
            <a:br>
              <a:rPr lang="fr-CA" sz="4000" dirty="0"/>
            </a:br>
            <a:endParaRPr lang="fr-CA" sz="4000" i="1" dirty="0"/>
          </a:p>
        </p:txBody>
      </p:sp>
      <p:sp>
        <p:nvSpPr>
          <p:cNvPr id="3" name="Sous-titre 2"/>
          <p:cNvSpPr>
            <a:spLocks noGrp="1"/>
          </p:cNvSpPr>
          <p:nvPr>
            <p:ph type="subTitle" idx="1"/>
          </p:nvPr>
        </p:nvSpPr>
        <p:spPr/>
        <p:txBody>
          <a:bodyPr>
            <a:normAutofit/>
          </a:bodyPr>
          <a:lstStyle/>
          <a:p>
            <a:pPr algn="just"/>
            <a:r>
              <a:rPr lang="fr-CA" sz="2400" dirty="0" smtClean="0"/>
              <a:t>Direction des soins infirmiers et de l’enseignement universitaire (DSIEU)</a:t>
            </a:r>
            <a:endParaRPr lang="fr-CA" sz="2400" dirty="0"/>
          </a:p>
        </p:txBody>
      </p:sp>
      <p:sp>
        <p:nvSpPr>
          <p:cNvPr id="4" name="Subtitle 2"/>
          <p:cNvSpPr txBox="1">
            <a:spLocks/>
          </p:cNvSpPr>
          <p:nvPr/>
        </p:nvSpPr>
        <p:spPr>
          <a:xfrm>
            <a:off x="728131" y="6339840"/>
            <a:ext cx="7747003" cy="51816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b="1"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800" b="0" dirty="0" smtClean="0"/>
              <a:t>Juin 2018</a:t>
            </a:r>
            <a:endParaRPr lang="en-US" sz="1800" b="0" dirty="0"/>
          </a:p>
        </p:txBody>
      </p:sp>
      <p:sp>
        <p:nvSpPr>
          <p:cNvPr id="5" name="AutoShape 2" descr="data:image/jpeg;base64,/9j/4AAQSkZJRgABAQEAAAAAAAD/2wBDABALDA4MChAODQ4SERATGCgaGBYWGDEjJR0oOjM9PDkzODdASFxOQERXRTc4UG1RV19iZ2hnPk1xeXBkeFxlZ2P/2wBDARESEhgVGC8aGi9jQjhCY2NjY2NjY2NjY2NjY2NjY2NjY2NjY2NjY2NjY2NjY2NjY2NjY2NjY2NjY2NjY2NjY2P/wAARCAPABQA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dpRTaWpKA0lKabQAUUUUAU9UJ+zgD1rn5OvWtrVmwqDGetYz9+MV009jKW5D0pppzHJptaEjTTWFPpKQDKcp496QigH3pAPH1p4+tNFKAO4pgLyKd8xHam8f1pRj1pgL+FHHpigDJ607accGgQ3j1oHqD70pBHvR+FAC/jQCelHpxSUAO/Cjg9RSDkdaUZ9aAHcZzRwaQU75j2oABjI5NSce9NAYEdKeCc4pgKOO2agnkwORmpXYKp+as+5c/3qTAhlfLVExzQxzSVIwpKWikAlKOtJiloAWlpKWgAoxRRQAlFFFABSUtJmgANFHWigAopM0ZpgOxT4ky2T2pi8sB61bRAABTQmKASKUKRTgMUZpkjGNNpWpKAExTxTCeaUGgBaKaetHU0wFxmk+6adnFIVzQBBNAkozjDeoqg6GNtrDmtXbxUMsPmrg9exrOcL7FxlYz6KVlKMVbqKSsDUKKKKQBRRRQAUdaVQCeelOL+lAD1CovIwacuZDxwvrUcamVsdu9WgAowOBVqJLYRoqLwPxrTso1KDcM8VmnpWrZcRr9KJ7CiQTx7blscDHSprOIE/Md39KS4H7zdUlmck/SsTYivD5eACQPrWfJ96r2o8mqOMmqRLJF/wBSah+y553VP/yypRmtoxTM5OxB9lP94Uz7OQeoq0TimGr5ETzMiEIHU08AL0oNNwaaVhbkitilDZqOlHNMQ8kCm0nelxQAEUmKWigBAKWlpC1AwoxzQDTsUCHIOKaxpScDik60wGGkpx4pCaQCg0Gm9KdmgY2ilprUAJRTaeBSAXFKBk0UqUwHKMUj9adnmmnrQAw9aKQ8mlFMByCpBUXQUqtzQBJnmlOcUg9aduoERZNPpHxxSFuKYxTS9KYDijOTQIkJGKibrSnik6mgYlOFG3NGOaQDg1SBqiFOFIZP1oFMB4pVPNIZMhqQVCGxSh6AJKCM0zfxTgc0hjcYoxT6bigBMUUtBGKYBilFJnNKKAFNMfipVFNkTPNAiAnGKcCMUxuTSr1qhFuMfLTxUcbdugqUYNJjEf7tRk1K54xUOKQxhOJFOcc9auK27p19KquvAPoau2YDjpgCn0ESqnHNVr9xFDjPLcVeYALn0rBu5TNOzdhwKzehRAabmlNNxWYDX602nP1ptMBKKWkoAKUUlLSADSikpDSGd9RRRUGgp6U2l7UmKACkpcGjaaBGTq7Deoz0HSseTB9a1dWz9oIA6AVmEnGK6ofCYy3IfwpD9Ke3HGaZ+NWISiiikAlNIp1GOOlAApFPyOxqLGDxTgTQBKD7ilGfY1GD7U/g0AOGc9Kd07U3jHWlFMQh60AYNPOfXjFJz6UAJ260MSOaCR0xmm4HvQAu72pR16YFMyM9acvJ4NADwRTkxjvTcGplDAUwAAZFGR3FLn8KjlbA4NAEc7rg8VnSNluKnmlP3d2aqk1LGIaKSlqQCiiigAooooAKUGkpaAFopKKADNJS0lABRRRQAlGaSimAtFJT413tjtQBJECvzetWUPSowBSg1RJOTmk470zcRTQxJ60CHHHSkNJ1pDkGgBGA600NTmHFMIxTAepycU/YKiU4p6v60AKRSKcGnmm4xQAjHFML09hxUZGaAK9zHuG8dRVbFaBFVpYthyOlZVIdUaQl0K+KMU6kxWBoJSUtGKAEopwUnoKGUqwB61VgLMCbYx6nmpDQOEH0pD0rUyEBzWrbttjH0rJQZIrWt1OQM54rKZcRZPmqS1Gwk+1Ese0ipbZQCfpWRsVL7aetUGYKflq/fkK3IrNPWqiRImH+qH1pd1NJ/dgUgNdFMykOJpO1JyTTh0qyBlJTiKbQMKXOKKOtAgB5pd1NoAoAdRSUuDQAUhFLRigBBUoHFRgYqTNAA3FMJpxzUbZpgBNIemaQUlIYZNKW4ptFAChqU8imgUtIAHFP7UwU4HtQAtJS0UwHKeKSgdKKAGUZpDSZpgOyTSjrTQ1KKAJAaXJpqDNLTEBpDRSUAJ1p6jim9KTJoAcTSj6U0dalUUAIOKM0E800nFAx1LSCgDNIBdxpVzml2ilxigZIKCcU0NQxoAdnmpAarZwalR+KmwywKaaRWyKceaQxtNY0401h3pgIDmng1HTge1AidDSkZFMQc1N1WmBSZcE0i5Bqd15NMKgdKYh4YdqlQ7qrKcGpkOOaTGS4pUUbqaDkU5Qc0hj2QMhGKhtnaOTB7HFTCo3AWQNTET6hc7LbaD8z8VjVLPI0r8nOOlRGsZblDTSfpS01jgVIER5NFJmlqgCkoopAFFFLQAUUUVIzvtwo3U2ioNBwNJk0gNBoEG40bjSUlAGLqL77h85PNZ5AB6VavHzO/OBmqhbJ611x2MWMf6Uw09/rTKoQlFLScUAJR/KlPXpSHkdKQCGk706kPFAhwPTnFPBx3qEfWnjpQMmQ5FPHuuagBwalB96YhWxjpim8U7kjOabhs54oAOB0NIc9c0v1FB5HIoAQZJxTgMdqQAc1IB70AAxnmpQeg5pgzng1JluKAELKBVO4kUA8VNO20daz5nLcZ4oYyMnJNNooqACiiigAooooAKKKKACiiigAooooAKDRRQAUUUmcUABpKCaM0AFWYo9q89TTIItx3N0FWsCqQmRYopSMU3NMQpNKODTacKAJBijrSA0m7JoEIxFNNOYg0ymAAZNKBQBTwMUAKMiilzxSdaAEZfl96bjin4pDxQBE2abT2PNMpgRSQg8jio/s5/vVZpKjkiyuZkIhUdeaimAVsDirJ4qtPy9RKKS0Ki22TKcKPpUH3pvxqbog+lR243TCiXQF1LbDimGpHGAajApsQ6FQXWteAAP0rLg/1qj3rWgI83msZmkRZ+WFPgXr64onwzcGnQDGayNSjfjINZvetPUTt7ZJrPJ/CqREhT9wUgNPf7i1H3rohsYyJBS4poNLmrJDGaQilzSE0AMNFLQaAEpRSUhNAyQUGmhuKXNAhwWjAFN3cUZzQAtL0FMzigvQA4tTGbNITmkzQADmnbcUKaUnNAxpXNJin00mgBQKDSBu1ITzQAtCjmgUUAOJpBzSdaB1oAf2pCcClpDQBHjNGKdjFJTATpTlGabT04oAcoNLTlkUUhYE5oEJikoJzTc0DFoxTacDQAoNKWI6UAU4jimIjyc0ZJpwFJ3oGKOlPXmmZoDYpATE4FN3U0HNKaAHBqQ5PNNAzStwKAG55qRahzTg2KQy0jVKKqAkHNP80jvSHcsdaVRmoBLUqvk0hjjHnpTAp3VLvpQBTEIpx2qRTSEgCgEfSmA2UY/GoSCKmY80YU8EUCIY1z1qQjbxTvLKnjmnFeB60DBCQBUgz9KFTABpPMXnmkA9VYfSobt9keO5pWu414ByapzSmV9x6dqmTshkdNNOpKyGNpkv3DUtQznCgUICIHFLTM0qn5eaoB1Bo6YpDSAKcKbSigB1IelFIxwKkZ3lGaSioLFzQaTNBoAKRj8poqOVtsbH2poDAl+aQkL1NQfhUkjAk8moSQfWutGAjc85qM044pv4UAHPrR+NFJTAWkoozSELSHpS/jR+NAEbZFORs0hFMzyKBk4PvTwSeahVs1IuO9AiTr/DQSMdKaD74p345pgHFAIJ60hzSY9qAHAmnjPpUXHvUqgf3jQBIg4ztpScDpSgkL1qKZ9qnn6UwKty4zwKpsaklYkmoahjFopKKQC0UlLQAUUvWkxQAUUYpcUAFFGKKAEoooxTAKSlxRSASkpTSUAJTo0MjhRTauW6eVHuI+Y0wZMECqFHamke9LuzSVRJGc0qrmnUE0ANZaF4paSgBc00ilPSkHNAhoGDSgU7bTsCgBoFLmg8U0nNMB45paYppynrQAMcCmFs80r1HQAGkJoNNNACg5paYKdmgBG6VVn+/Vsmqk/+sqJ7Fx3JX4hz7U20Hzk0St+6xTrQcGpe6GtiduRSDgU4ik7U2IfbDMyjpzWkiZc85rNtV3TqK0Y22P8ALWE9zSJZjhJ5K1ZWBguagjuDxuFWROCuKyNTK1ZCNoHU1lN97FbWrcRq361iD71XEiRM5+RaSlb7q03NdENjGW46gmm5oqyRaSlpc4oAbiilzSUAJikp1IaAFAoIwKBSk0ANpAadSAYoAQmm08ijpQMTFGKXNJmgBcYozSZpKAHZpMUgpaAEopT0puaAAUopKKQDs0opg61JQAUtJRTAOtNIpelITmmA09aUdKUCg0AAxTu1R0ZoAkpDSZooAKUU3NKDQBKtDEEYqPNOFMBQcUUYpCaAEJpM0UCkA4NxTgaYKUAigB+cUxjmlzS0AMxS07FLigBc4FNOTS5ooGKmafuIpqg9e1OoAVXbNSiUgelRYpQCTigCXzc04S5PFLHbkjNSeUqmgBE+c88UuMZU01pY143UwtuJweKQDo5mRtvUVO06BQx4PpVNjt+tQEknmkMszXjPwgwKgLswxnFMpwoAFGKdRiispMaEoooqBiVXnG7irFV5DlqaAiHSjOBSnmk5weKoBN/zLn0p9RbQRk9aUjJBoAkpRUW4in7wACaQD6Q80ZBHBzTS3NSM7ylwaSNw7gdKvi3Qr1rM0KIBNLt4q49soUnNVWU5wDRcBm2oL35bZ/XFWjbSHndWfqQaOJlaqjq0J7GJKTuzxUec96e/3ulRn6V1mAxuuM8UhoooASkxTuaDQIbiinUUwEoxS0cUAMIppFSfhSED0pDIs4OalVs01lwOlMDEUAWAeKcpAzxUQb5achz3piH5XPcUuAehxSYx3peT6GgAAJPB4qYZHbNRrwelSjHvQArE7elUZ5A54HSrFxJsHDVRJ96GMY1NxTjzSYqQG7aMU6igBuKKXFGKQAKWijrTAKKXFJQAUtJRQAvWkx2oooEJ0pKWigYlNpTQqlmAHU0ASW8W98kfKKubaRVEahRTi2aZI3bgU3NPJzTMYNMQ7IxTSM9KKcOBQA3BIppHFPzTW5FAxhpM4p2KaVoAkU5FBFInFKTmgQh5pMU4AUhpgAFB4oJ46U00ABbim9aWgdKAG00040hoATFLRSFsUABqpN/rDVvPFVJOZDUT2LiOlPygVPbDEdVpTnAq1DxGBUrcfQkNIelOJytNpkklp/rhWhFy9VNPXdMfYVfRf3vHrWE9zaOw6T5SOafEckio7rqtOtjyfWsyyPVAfKTPTFYwHz1taq263VfQ1kZGaqJLHv0WmYqR/wCGmdTXTDYxluGKXFKFx1pcYqiRNvrTWpWzTSaACij60UAFIetBNNJoGO3elGaZThQIdmihaU0ANJptL1oNAxKKKSgANFFAFAAKMmlpKACk6UtIRQAooNC06kAiin02lFAC0ZopKYAeRSDigtQM0wFpDS0EUARmilIpADQAuaXNJigUABoHWlxTgKAEpQKSnA8UAGcUdaQ0maAFpM0ZpKAHg0u7NMxSgUAKOakXHeo6cOOtADyB2pMUoopgNpw5ppIoDYpASHpTlFRBzS5NAEuR3NPWaNOnWqpz60dKBlo3b5+XgVG0rtyTUO6nbqAHAU8OR0qPcadmkwFJzTaWkpDEpyc0mBTlGKUnZAOoxR0orAoQimmlJpKAEJqu3LGp3OFNVyapAJSHgE0tFMCPPGKAuAGpStADY5pAHH6UjEEgE4xSsccd6QIrMQTg0ANjOJCB0qbGaasYVs9aXHJpDOzHBqykxAxuNR+Sad5fvWRqSmckEbs1W3PuyGNSbAO9GFXqaQEyXThcE5rL1WRmXJNXC8Y6sB+NZ2pyBgAmDjvV0/iJlsZRbJ60wkYp5GKYeK6zAZikp9NzjvQIKKO3WigBKKKM0ALRR2opgJmkpaQHFAAeaYy0/OaQ80gI+n9akjcA560hWozxkigC197nFOUA+oqBJOODxU6EnvnFMB46/ep5YoM5BpgGT0qKdwFxjBoAhncsxqGgmkNSMSig0nSgBaKTNFAC0YpKUGgApRSUZoAWiikoAMUuKKTNAC0lBOKM0CCkxS0lADTVq2jxlj17VFDH5j+w61cVQKaBiGgAmlcU1c0yR2PWmlc9KeTgUzNAB0GKTNDHJpuSKAHYzQ2MYpAcimlSSaAFyAKQkYqM5FJQMduo3YplHWgCQvTc00cUpoAkDjHNNamUoJpgIWOaN9DCm0CHZzSHik6UZoGBamk0tNNADgarPzJ+NT1BjL/jWc+hURH+9irceAoFVDzJVxR0qY7jew+kNBFFUSW9L5kb6VfiGZap6WOXq5DneTjNc89zaOw255cAU+2XaTSSD5z60+IEZOKgsr6mMQD61kLy1a+qH9wv1rIT71XElk0n8P0pFODSuMlfpSdK6IbGMtx2aKbSZqiRSaTFJS5oGBpMU7GaCMUARkUhpxPFR4oAXNOFNp60AOpCaKSgQUtJRnFAARSYpM5pc0DEpaCabQAuaQmjFKBQA2in0Bc0ANFPpNtKDSASnDpSUo6UDA0lITzQKYgxT9vFIDSg0wExzQeKCcU080gEIzS4oHFLmgBBS4opaYDcUZwKU02gABzSikxSg4oAU0lJmloAQ0oFFFIBaXtQKXFMBBSk0hpueaAHbjSZNA604JmgBB1p1LjFNJoACcUBsU2jvTAlBpCaaKcBQAAZpQtOxR1pAKKXNFFSUJmkJpcYoxQAAZqQCkApayk9RoQ8UhNBNN61AxaKKKAGSnC1AakmPzYqOqAKSlpKACiilxQBGxBOO9DISQVp5AznvQKQBGu0HJyTThyM02gcCkM6T+0pz/dFMN9Of48fhTltcdacLVazNLkX2mVvvO1I7s3cmrS26AU4RRiiwXKGCfWmyjC4IrVEaYrNumHmsAfwrWktSJvQpke1MI9qe/sTTcA10GI2mmnGmdTQAtFJ+FL+FAAaSl7dKKAEpaKQn1pgITTTQaM+9ABS/hUW4+tLu96QEgpjD070hek3DOaADG3NSxyDoR+VQ7gaAcdKALgdFXO7mqsj7zyaYzkCmA570rjHZpKM0uaQDaKCKSgBaKKKACikooAWg0UGmAA0tNooAXNGaQ0lAC0UZpKQC5pRycCm1PbpxvP4UwLEKbEx371IKi3U5X4qiRz8CodxB4p5O6omPpQApkYml3Zpimngc0AISc0u7ilpDigBN/tR5ntSY5oK5oAQsDTGIzQeDTSKAHDBoYc00ClPFABQeOKTmlzmgAooJxQDmgApppxpMUwEHJpSO9IKfQBHmkqQqKZjBoATHFQD79WG4BqBPv1nPdFR2GjmX8atjpVReZPxq0tTEchxJpe1NNO7VTEX9OHytWlaLgnNZunfdatZfk6Cuae5tHYSaP5sjk0iRnaT0qzj2pp4U1BZkar/AKtR71lJ/rK1NV6Ae9Zkf3q0iZsmk+8PpTKe/wB6mHpXRDYyluITRSYpe1UIKKKQmgB2TSE0maTNAAaSg0nSgApwpmacGFADs0UmaWgApKKQ0AITSUGkoAcKWmg0tABmlzSGm0AP609KiBp6tQA81GeDSlqSgBQc06mCn0hjT1pRTd3NOzxTEB6UmcUE0lABupN1GBSZoAXdRmkpcUAGTS5PagClxigBKWiigApKKAM0AFLSgcUhFAADSgU2lzigB1GaaTQKAFJpKKXimACpA1RZ5pwoAeSDUdOpB1pgJiilNAHNIBQKcKMgUEgUwFp6jFRKxJ9qmHSpbGhO9KTRRSGFKKSnKKmTAWmmnkU3HrWRQ2loOO1FIBKKXFIaAK78sabSk5JpKoApKWkoAKUUlOFACUUtIaQxHOFpevamnFAODSA6hpOaaZaiJzSZqSibzDQHNRA04GgCwjkiqFyf3jciratiqU3Lk4rWkRIrscd6QnjrTnHPSmHNbGYnUdaYevWn/lTD1oAT8aWikJ9KACjikzRuFAC59uajJ5zSs1NJoACaaTQTTSaBiE0hNFNNIBSaQmm5ooAUk0m4+tFLtoAA2RzSihUpxXFIBKM0maDQA48im0A0tACCiiigApaKWgBKSlNFACUUUUABpKcqsxwqkn2FW4NIv5xmO1kx6kYH60NpDs2UqK24vDF+/wB/y4/q3+FWY/CUh/1l0o/3VzUe0iiuRnOxpvbFXAMDFdHD4Xtox808jfQAVZTQLFequ31al7aIezZyRFIeK7MaNYD/AJYZ+pNPGlWI/wCXZKPbofsmcRk4puM13f8AZlj/AM+0f5Uf2XZf8+sX/fNL26D2TOFHBpc13DaZYgZ+yx/98006ZYHrap+VHt0HsmcUGoJrsjpenH/l3T9aT+yNNbj7OM+xNP26D2TONpCa7T+wNPP/ACwI/wCBGkPh3T2/5ZOPo5o9vEPZM4lh3pAK7Q+GLA/wyj6NUf8Awi1n2aYf8CH+FHt4i9kzj9pBorrG8M2ZOPOlB9OKafCsPa4kH1UU/bRD2UjlcUvFdOfCafw3Lfin/wBeo28Jt2uh+Kf/AF6ftoC9nI5lqSulPhSXtcof+Ammf8Ipcf8APeM/gaftYh7ORzuKBXQN4Vuh0ljP4mo28L3o6NEfxo9rHuLkkYeacDkVsf8ACMX/AKRn/gVNPhvUF/5Zqf8AgQp+0j3FySMqmnrWodB1If8ALvn6MKY2iaiDzbPT9pHuHJIy3+6agj+8fpWtLo9/tP8Aosv/AHzVVdLvlJzazD6oazlONylF2Kcf+sqyBRHYXSv81vIB7qasG2lHWNh+FEWgkmQYpwHFPMDgfcb8qQI3TBptoSRoacML61qtkEZ4rNsUITHStEqcDJzXPPc2itCVTxzSnkYpgbK+lSADFQUYWq/fH1qgg+atDVf9Z+NZyH5q1Wxm9x7/AHqSlk+/Ta6I7GUtx2KQ0GkqhCUhpTSYoAAKDTqbgmgAppFOwaDQAyinYpDSATpRmlxTTxQA6kzSUoGaAAnikHNO20oGKAExS0GkoASkp1NJpgApQabThSAdSE0tNNADl60401KVulAxgpQaSgCgQ7NFAFFMAo20HimlqAFxS0zNKKAJKDTAadnigAo60daUUAJSg0hFFACk0hxTaM0ALmkzSGgUDFpRSCnCgQYo2k08YpM0wALQeKbu5pc5oAac0q5paM4oAUmkzSbhSZoAd1petFAPNAySNRUtRpTyagYmaKKKAFAzUoGBTUFPxWcmUFMI55p9JjNQAzAop2KQ0AJTH+6acTUch+UimMgoo70VQgpKWkpAFKKbTh0oAKKM0UhiEZIFJtpTwwopAb2eKKKSpKHCnCmAGngGgQ4Hiqkn3ulWiMISapSfWt6ZEhhx6Uw/SnHrnNMY+9aECGmmlNITxQAhpKKSgBDSE0p4prHNAATTSaDTM0DFJpM0UhoADTDS5opANopcUAUAKKcB7UgFPFABSnGMUUhNACAANTXFO3cUg5pANVSOaU06mmgBM0CilCk8AE0DForTs9CvrvBEXlp/ek4rdtPC1tHhrh3lPoOBUOpFFKDZyKRtIwVFLH0AzWhbaDf3OCITGp7ucfpXbW9lDbLtghSMewqwI/U4rJ1uxoqa6nLQeExx9ouT9EX+prSt9A06DH7jzG9ZDmtfai9WpDJEvpWbqNlqKRDHbxRDEcSKP9kYqTax7GkN0g6Uw3voKi5ViTy2Pal8pvaq5vGNMN1Ie9K4Fzyvejyh/eqiZ37mm+a5/ioA0fLX+9R5a/3qzfNb+9R5jf3qANLy1/vUbF/vVm+Y3rR5jf3qANPYP71IYlPUg1m+a/8Aeo85/wC9QBo/Z09qUQIrZHWs7z3/AL1L9ok/vUXCxp4pdtZYuZPWl+0yetAGlikKms/7VJ60v2qX1oAuiHDlzyaVkJUgcVS+1yUv2ySi4FoJKBgEUoVsfNj8KqfbX9KX7a3pQBZdGI+XrSfvf7gqv9uPpS/bT6UCLChmHzDBpsiHaccmoxe+1H20elAEsaEIM9aSSNyPlNM+2L6UovEouAqho1+ZSx9RTgNwzjFNF2lL9qjoAXbg9OKSTIQ7VOaX7TFR9oi9aAI4supLdacygcnpT/Oi9cUvmxHqaAIsQnqV/EUeRC3REP4CpMwH0pQ0Q6ECgCu0ES/8sk/KnfZYj1iX8qnJjYYLClBQDAYUAV/sUJ/5ZL+VH2KH+4KsZX+8KXj1FAGfNo1lMcvCCfqaqNoWmBiNjKfZjW3geoqN4Fc5J5p3Axm8PWDnIZ/++hUbeGbQ9JJB+Vbf2VfWnCDb0P61Sm11FyowD4Xt+0z/AIimN4Wj7Tn/AL5ro/LI7UbG9KftJdxciOYPhX0uB/3zUZ8Ky54nT8jXV7W9KTafSn7WQuRHJN4XucfLLGfzqM+Gr0dDGfxrsNp9KTB9KftZByI4xvD1+P8Almp+jCo20LUB/wAsCfoRXb4pKftpC9mjg20bUB/y7P8AgKjbS71etvJ/3ya9Aop+2YvZo8+NjcqOYJP++TUb20w/5ZP+Vei0YHoKftmHs0ebeS46ow/Cm7WH8Jr0ooh6op/CmGCE9YkP/ART9sL2Z5yAfSg16EbG0brbRf8AfIpjaXYt1tY/yo9sHsjz40ld62i6e3/Lsv4E1G2gacf+WJH0Y0/bIXs2cMaTFdq3hqwboJB9GqNvC9kejyj8RT9qg9mzj6UV1beFbbtNIPwFMPhWP+G4b8Vp+1iL2bOYpMV0beFW/huQfqtMbwvcD7s8Z/On7SIuRmCopDW2fDV4vRo2+hqJ/D1+Okan6MKOeIcjMelArRfQ9RX/AJdyfoRUZ0m/XrbSflT5l3FysqUhq0dPu1628n/fJqM2s68tE4+qmnzILMgJNM71KYnHVGH4UxlI7UXFYQUucUgoNO4WDNLmkooAUGnBsVHS0wHFqTNNpRQApNAopOlACmkoxS4pAJThSYpRxTAXcaaWNBNNoAcKcKaKcKAHdKaTmjrSYpgA604UAClIxQITPFOXimjmnAUmUiQU7FIBxTqgYClpKcoyaTAkQYFO5oApazGJSUp6U2kAGmmnUjUAMNRSdKlbmoZWAGKYEXeigUUwCkpaQ0AFLTaUUALRRSEUhgBlj7UHgZpuDnNBBIx0zSA6IEUnHpRQakYoOKcGplKKAFdjsPNU2PJ5FWn+7VRxzXRT2M5bjaiY4NPNRv1qxBmmk+9H4U00CFz70UgOKQmgBGPNMJGaUnNNNAATmmmjpQaBiZpDRSE0AFApKWkAUoGaVVJNShOKYDAMU7FLtpSKAGU0g1JijbQBFtNLtqYLxQF56UgIqVI3kcJGpZj0AGTWxpmgXN8VkceVCf4iOT9BXWWWl2mnr+6QA92PJP41jOqomkYNnLaf4XuJ8PdHyU9Byx/wrpLDRrSy5iiG7++/Jq49widKryXbHpXPKo2bKCRb2ov3jTGuI0HFUGlZu9MzzUFFxrzngVC1y7d6gooAeZGPem5J6mkzSZoAWimlqiknSIZd1UH1OKLBcnzSbqoSapbIDh95/wBkVVl1n5T5cRz6satU5PoQ5xRsbhRurnDq1yc/Mo+gqF9RuiP9c34Vp7CRPtUdRuo3j1rjnupnJ3SyH6sab5hP8RNV7DzF7U7LzF/vD86XePWuNBz1p4bB4o+r+YvbHX7x60bq5QMfU/nQ0rgcO350fV/MPbHWbqN1ch58w6SyD/gRo+03A/5byf8AfRpfV33H7ZHX7qXdXIi8uR0uJP8Avo0fb7sdLiT86XsGHtkddmjdXIjUrz/n4elGqXv/AD3b8hR7CQ/ao63dRurlV1W9/wCe36Cnf2tej/loD/wEUvYSD2qOp3UZrlxrN4P41P8AwGnf21d/7B/4DR7CQe1idNmjNc1/bt0P4Yz+B/xoHiC5zzFH+tL2Ex+1idLmjNc6PEEv/PBD/wACNP8A+Ehbvbj/AL7/APrUvYzH7SJ0GaTIrCHiEd7c/wDfX/1qd/wkMXeB/wAxS9lPsHtIm5kUZFYo1+37xSD8qcNftv7sg/Cl7OfYOeJr5FLkVk/27aYyfMH/AAGmjxDYn+Jx/wABpOEluh8yNjIoz7mstNcsX6SH8VNSf2tZ/wDPXH4GjlkPmRoZ96XJ9aoDVbPH+vWnLqNo3SdPzpcr7BzIu7j60u9v71VRdwnpKn/fVOE0Z6Op/GlYZY3t/epfMf8AvVAJFPRhS7x60AT+a/8Aeo86T+9UG6l3CgCfz5PWl+0yetV9wo3UAWftUlL9rkqruo3e9AFv7Y9L9taqe6jdQBdF6fSnfbvaqG6lzQBfF6vpS/bU/uis/NGaANH7XEf4RR9piP8ACKztwoyKdwNLz4fSl82GszIpcii4GnvgPejdAf4jWZu96N3vRcDU/dH+KjbH/frM3H1o3H1ouI09if36PLH94Vm72/vUvmP/AHqLjNDyv9oUeSfUVQ82T+9S+dJ6mi4rF3ym9qPKb0qn9ol9aX7VIKLhYteU3pSeW392q4vJKX7Y9O4WJtjehpNp9KjF61O+2+1FwsO20mKPto9KPtiHqKLhYTbRtp32qM/wil+0RHsKfMFiIxqeqg/hTGtYX+9DGfqoqz50J7Ub4TRzBYoNptk/3rWI/wDARUbaLp7dbVPwyK1MxHvRiM/xU+Zi5TGbw/p7f8sSPoxqF/DFkehkX8a39iH+Kjyx/ep87DlRz3/CL2X9+b8xS/8ACLWR/wCW0w/Kt/y/ejZT9pIXKjnT4Stj926f8VFNPhFB0uW/75roioHekIKjgmj2kg5Ec4fCgH/L0f8Avimnwp6XX/jldMN391j+FGD/AHTT9rIXIjl/+EVcdLlf++aQ+Fpf+flP++TXU4FGBT9qw5Ecm3he4H3J429jkVSuNCv4ASYdwHdDmu52r7/lRtXH3hR7Zi9mjzVkZCQykEdjTa9CutPtboYnhRj69/zrFvfC6nLWcmP9h/8AGtY1U9yHBrY5elFW7nTrmzbE8TKOx6g/jUAXFap3M9hAKOlLSH3qgE6UhNBNIoLGgCRBmpQKRVwKcBis2MUCloFJmgYtSxjio1GTUyjAqJMB1FFIagY00ZoNJmgYUhNGabQA1jUEnNTNxUEvSmIaKUUwU8UwCjFFLQA3vRQetKKADNITQaQ0hgppHI28UowRSHGOaQHQ0Gil6ipGJQKSloAST7lVXGCeKsSsNo65qsxyetdMNjN7jDzUTVI5xzmmZzVEjDx2pDSnr1ppNAxD9KSg02gANJQTSE0AIabTiabSAKSloxQA2nqMmmgVMi0wFRfapQo9KRRUmBigBhAx0pMe1OxzS4oER7fagCpBWnpWiy37eY58uAdXI6/SlKSirspJsoWtpNdyiKCNnY+nQV1Om+H7ezxLdkSy9QOw/wAavQpb2EIitkCjue5+tQyTM561xzquWiOiMEty3JdKowlVHnZu9RE560VkWBJNFJRQAUUlIWoAXNIWqKWZI1LOwVR3JrFvNdwSlsuf9tv6CqjFy2JckjZlnjhQtI4VR3JrLuNfiTIgQyH1PArBlnlnfdK7Ofeo66I0V1MnUfQvS6reTt/rSoPZOKTLHlmLH1J5qvEuPmNTbs1sopbGTbY4sFpDJntTGpOlUSDNTN1I1NoGKTSjNIBmpR0oAaM08UY704LxQITd707tTdlFAAaaTQaSmAtIeRRRnNIBtKKKWmAZpc0lAoAKXFFOBFAhjDNMIxUpFIRkUDGCkpaKACkp2KQigBKSlopgNPQ1VP3qt1UfhjWVQuBNbnDVYJqtD1qYmlHYJbjiach5qMdKfGMsKJAjTiGU3VIOaRP9SKFbmsGaotQDaOtPkYgcGoo25p0h+WpsMyLyaVZDiRgfY4qOG5nyP30n/fRovDmU1HF94VaRLZYN5cBjieT/AL6pRf3Q/wCW7/nVY/eNLW6irbGbbLf9pXYHEzfpSjVbwf8ALXP4CqWaXNHJHsHMy7/bN4o++p+q0o167B5WM/gf8azj1pppezj2Dnkaw1+47xRn86kGvyDrAp+jViZpwOaXso9h88jbHiA97f8A8e/+tTx4gXvA351hClo9lEPaSN4a/F3if9Kd/b9v3ST8hXPUhpexgP2kjpBr1qe0g/CnDW7M/wATD6rXMZoJpexiP2jOqGsWf/PbH1U04arZn/l4QfXiuTpM0vYRD2rOxGoWp/5eI/8AvoU8XcB6TRn/AIEK4zdSZzS9gu4/as7cTxno6n6Gl8xT0INcNThIwPBIpew8x+1O4Dil3Vw4lkH/AC0YfiakW6nXpNIP+BGl7B9w9qdru96N3vXFi9uh0uJP++jTxqN4Olw/4ml7Bj9qjsd1G6uRGrXoP+vP4gVIutXg6up+q0vYyH7RHVbqN1cyNcuh1WM/gf8AGnrrs/8AFEh+maXsZD9pE6PNGa59defvAP8AvqnDX8dYP/HqXspB7SJvZpc1iR66sjqggfcxwMGtIzADmpcWtylJMs5pc1Ta8ReuaBexH+L9KVmO5dyaXcfWqf2yL++BSG+gH/LZB9WpAXt7dAeauQxlRlzlv5VnWMqzFpFYMoOBg55rRRs0wJgM0vl5oWpkGRTEUto+Yt/DTnfYKhlWR7pU2kKDk0t4SkZYdhQA4TVLHMnViKwhM7HljUoc+tIZflnBkO3pUbXgQ425P1qup4qJzljQBoQXgklCbCM+9XflNYG8oQRwasR3L+tAGqyKe1N8setVEuW9akS5yeaYEzwrIhV1VlPYjIrHvPD1nKSUDQMe68j8q20YEAjpT3QMuDTUmtiWk9zhNQ0G6tImmUrLEvVl6j8KyDXfXw3xNat92X5TXD3lu9pcvC/VT19R6110qnNozGcLbFfGTU8aYFMjGTVjoK0ZAmKKXNIeakYmaKXFLQA+PpUwFQCRU96aZj64rJjLJ4pm5c8mq5lJ6nNJuzSuOxZDx5yeaduVj0FVRSgkdDSuOxaKqf4aY0eOnSmJKejVMCDTAgKj0ppjU9RVhk7jpTCKAIPJXstHlA9qnxRii4WIPKHpSGH3xU9Jii4WKxjIznp60BM9DmrJFRPHzuQ7W/Q0XAiMZApjKR1qwjB8jow6g0pANAFULSMtWGj9Kgc4cA8UCOh204LSUoqSg2AUm0UppKBFec/P1qBjz1qWZsseagJrqjsZMax4qPPvT25qM0xCMcmmk0E0lAwzTSaU000AITTTTjTDSAM0daSigBaWkAp6imAqDmphTVGKeBQIcKKBQBTABS0oFa2iaZ9pk8+df3Cdv7x9KmUlFXZUVdkujaMJgLm6BEPVU6Fv/rVuyThVCIAqjgAdBTZps/KOB6CoM1wzm5M6oxUUBJJ5oooqChKKWkoAQ8UmaU0xjigQFqo39/HaR7m5Y9FHenXVyIxgfeNc1eymedmJyBwK0pw5mROVkNu7ya7fdI3HZR0FV6WkrsSS2Odu4U+KMuc9hTQpbgVZUhVAFNEidKShjmkpiFyTTT1p2aMUAMpNtPIpKBgBilBxSUuDQIUGlDEUqrSlRimABqQ8nNJRSADTaU9KbTAM0UUoFAAAKU0lFAgxTttC4qQUAR7aSpTzUbDBoGJmkJpAaKBCZoFBFCigBwFBFOFNNADcYpKcabigAqpMPnNXAKrXAw9RPYuO4Rfeqfiq8X3qsVMNhy3FyKki++KiqWL74okCNQ/6qo1NOY4jqEPzWJoi1G/NSu3ymqcTnf1qdm+WkMyro/vKbF94U65B3ZpsX3qpEgfvGjNHUmkrdbGTEoBoPWkpgBNNNLRigBKcBRwBS0AFLmm0ZoAWkpM0uaAEIpKUmm0AFLTTRmgBaM0hNJQAtAoFLQAUtJRmgBaTNApcUAFKKSnCkMWjNITim0APzSE0maUKXYKvJPAoA09Ft9ztOw4XhfrWq5plvEILdIx2HNDGuWTuzdKyIZjzTRSOctTlFSUOCg0q2EdwcMOKAKvWy7akZPZwR2cCwxDCgk1fhbNVBViA8Uhl5OlSBsVCjcUpakA4tzVS+5hb6GrBYVVuzmNvpQBkpUmajWnZoGSo1NNIh4NFAEUp+YCnoaiY5c1KgoAmVqeGqEVIKAL9pJn5TVzd8mKzLU/NV/dkUARSRozhyPmHeuV8VQbZop1HBG0/0rqnNYPiNQ9n9GBrSm7SImro5mPgU/OaaBinV1mAtLQKZI4UUAOLAVE0uOlRNIW6U0Vm5dikh5cmgGm0tQMeDTgaYKcKAHg06mCnCkMdT43IODTKKALkZBOCeKbIm1vao4n7VaA8xMdxQBWopzKQaSmIaaSnUhoGNoxS0lAiKWPdhkOHXofX2pI5BIuehHBHpU1V5gYpBKvQ8MKBklNdA3FP4PI6UlIDYpygseAT9KsR2oX5pTge9OuNTsrPaqYdv9mpuUkIlhPLjCYHvT5NNeKJndgNozUf/CSDAEUP4sail1Se5VlPCkYoi22DSSM6U5JNQPU0nWoG69K7TnGk57Uw040xqBDTSE0p6U2kMQmkpaTNACUhpTSUAJSUtKBTAVRmpFWkValUUACrTwKUDjNLTEJiloxRQBPZ273VykS/xHk+grrcJBAsMQwiDAFZXh6EJFJckfMflU+3etFjk1xVp3lY6qcbK4h5ooorE0CiiigApKWkNADGNVriUIpNTOazL6Qn5e1MRRuJS29z1IrMIxV6boRVV1zXXSWhz1HqQ4puKeQQcU4JWpmIo207INBHNJimIWkzTtuaQrigQUopAaKAFoxmm0oJoAMYNPU5pnWpI+tMB+MUbcikJxS78jFADSKbT6Y1ACEUhFG71pN1ABinU3Io3UgFopKDTATJp6txTKUdaAHl6aWzSEUlABS0hooAWgUgpaBBkg0ZoooAQikp2c0GgBoqG4HANTmopeVNKSuhrchi++KsCq8fDirArOBch2KfFwwphGBT4vvinISNCVh5OBVRmxVmUbYc96oTSlXArE1J43wwq0WBWssT/N2q8HytICpPzJmiP71JM3z4FLD9/wDCmhCetBNKBnNNNbrYyEJpKXFIaYBS5pKQmgBc0ZpuaXNAC5opuaWgAooxSgUANNGacRTTQA2ilpKQBRRS0ALRTaWgBaBSUCmA6lzTc0ooGLSikpelIBKSlpKACr+kw+ZdbyOEGaoVu6VF5doGPVzmom7IqKuy4TUbHg081FIcCuc2Iupp60wdakQZNIZLEuTV6IVWiWrcY4qRkoqeLpUIqdBgUhkwbFBeo80xmNICQvVe5f8AdnntQXqrdSZGKAIQaCabmkJoAmT7tKTxSLwopJDhTQBEOTUy9KhWph0oGPFPFMWnigCe34NWy+BVOI4p7yYFAEjPxWLrjZtW+orQaXjrWTrEg+zketVDcmWxh0optI8gjXJrtOcdI4jHPWqjuWOTTXkLtk0gNZt3KSHCnU0UoqBjhS0lLQAopwpgpwoAeKcKYKcKQx1Lmm0ZoAejbWFXI2wQc8VQq5Ed0QI6jg0AW72HYElUYSQZFU61FP2jSCvO6Js/hWYRg4oAbSGlopgJSUtJSASmsAykHoadSUAQwEgNGeq/yqSmSDZMj9jwakYYPtQBp3ty1zHtDYHtWalg0h+/z70MxNNSeWM/K5FQWW49NlTnepqXy2jBzj8KrjUJ9uNwP1FOjmeVCW55qoK8iZPQa/HGKgfg96kc81GxrsMBuaY3FO6d6jY0AITSUZoNIBCaQmg0lAB1oopQKYCYp6LmkAqVBigByr2qQCmgU/NMQ7NNpaKAEzRRj0pQDQNHVWSeVp8KD+6Cfx5qSkT/AFSf7opcV5st2di2CilApcVIxKTFOxS4pgNxgVGxqU9KiegCvK2Aay7nkk1pTdKzpu9NEsz5etRGnyTeTKHH8JzzVjdLdqHKhQa6IT5UZSjcqbQecUcVcFqe5p4tQa09qiPZszeM0pArT+yD2/KlFkvoPyo9sg9mzLxSkDFaf2Jf7oo+wr/do9qhezZkkc8Ula/2BP7tIdOQ9jT9rEPZsyKDWt/ZiD1pDpanu1HtYi9mzKUc08cVo/2Wo6M1L/ZnGNx/Kj2kQ5GZ9AFXzph/vGk/s1uz/pT9pEORlEnFMY5rR/s1/wC9+lMOmSZ4YUc8RcjM4im1pf2ZL6iojpc+f4fzp88e4crKVAq2dMuR/CPzo/s+4H8H60cy7hysrjpRVj7FcD/ln+tJ9jn/AOeZp8yFysgpM1P9lm/55t+VNNrN/wA82/KjmQWZETSVIbeYf8s2/Kk8qTujflRdBZjDQKcY3H8DflTdrf3T+VO4WDNKDSYPoaXB9KLisKTTSaXFJimAClzSUmcUAK1RtyKcTmmmgCEcOPrVpBVVuGqUyhEHrWSdmW0Tt0pYD+8XmqZld++PpSZPqalyGom3cuvlDkVk3ZywIqPJ9aQmoLFiwWG7itMYC8GsvNSLM470gJpf9ZToR8x+lVy5Jy1WIeckelMQgbikJpKSt0ZC5pKKXPFMBMU007rRigBuKSpMU00ANxSiijNACk0o5pmaAaAH0lFFACGmVJimkUAJS0lFIBaKKKACkxS0UDDFOApBS0AKOtB5pM0A0AFFDGm5oAkjQyOqjqTiulRRHGqL0UYFYemJ5l2v+zzW8Bmsaj1sawEqCU81aK4XJqnI2WrIsaOtWYlqBBmrUa8VLGTxjmrKCoYhU6ipGSKMmpx0qKMc1NSGIahc8VK1QvQBGTVS4bLVaPSqMx/eUwEzSA5YCmlqITukFAFvpUcp+UU/NQyn5gKAHJUgqNKeDSAkWniowacDQMsIcCoZX5qTOFqvIeaBDWfArG1WUnC571queKwdRbNxj0FaU1qTPYqlgoyTxVOSQyNnt2p08m5to6Coq3bMkKDTgaZThUjJAacKYKeKQC0tJSigBaUUxpEj++fwHWlS4hY4yVPqelAEgp1IQVOKKQDqKSloGLVuyKmTYejCqdSQPslVvQ0Aa9owQzREcMpxzjmqL/eNXJvkdZU6NVN/vGgBtFFJQAUlLSUAIaSlooAjmXdEw79RRG4eFG74waear2/ytJH6GgZuJorTH5Gp7eHJeMy/kKzoNeubbhQrfWrcfiG6m67R9KXIyuZF2Lw2nG+RjVXUbSOxcRRk9MnmrKajOyZL4/CqF5K0sm52JPrWlONpETehUY1Cx96kY81GxzXQYkbdaaacaYTSAbRmkJpM0ALSGgGigAFPFNAyakVfamA5Fz2qQD2oUYFOFMQlPpMUtABRzRRQA4HtQT7UgpcE9qAOmsn8yzib/ZFWBWbpEy/ZNjHBUkVrQQvMMp931rzpq0mdkXdDRS1aFkccv+lH2I/3/wBKizKuitRVn7E39/8ASmNZyAk+YuPpTsxXRXaoXq1HCJiwjuI3K9dpzilOnE9ZP0oswujImYDNZc75OBXUHSYj94s340qaZbxnKRAH170CZysOmPO4kmUhey9zWiLXHFbv2RfSm/ZF9KoRjC3pfIArX+yL6Un2RfSgDK8ml8qtP7GPSk+yCgDOEYpdgq/9ko+yUAUdgo2Crv2Wk+ymgCn5Yo2Crn2Y0htzQBU2UuyrP2c0eQaYFbZRsqz5Bo8g0AVtg9KNg9KseQ1HktRcCv5Yo8sVY8lqTyWouIg8selJ5Q9KseU1HlN6UXAr+UPSjyl9KseWfSk8s+lFwK/kr6UeSvpU/ln0o2H0ouFiv5C+lHkL6VY2GjYfSi4WK32dfSkNsh7Va2mjaaLsLFQ2iHsKT7HH/dH5Vb2mjFF2FikbKI/wL+VIbGL+4v5Vd20Yp8zFZFA6dCf+Wa/lTTpkB/5ZrWjijFHMw5UZh0q3P/LIUn9k2/8Azz/U1qYpMUc77hyoyW0W2P8AyzP50xtDtm6o3H+1WzijFLmY7Ixf7Ctx2f8AOj+woP8Ab/OtrFGKOZhYxDoEH96QUh0CH++9bu2jFHMwsYB8Px/89W/KkOgL2mP/AHzXQYo20czCyObfQHI4n/8AHafFo0ka48wHjGcV0O2k20+Zi5Uc8dGl/vrTDpE/95K6TaKTaPSq9rInkRzf9kz+q/nSf2Vcf7J/Gul2D0pNgPan7WQciOa/sy4/uj86Q6dcj+D9a6byx6UeWPSn7Vi9mjl/7Puf+ef60xtPuf8Anka6ry19KDEvpR7Zh7NHJGwuf+eLUn2K4H/LJvyrrfJX0pPJWn7Vh7NHJG0nH/LJ/wAqT7PMDzGw/Cuu8kUeSKPah7M5Hyn7ofypCjD+E113kCkMC0/ai9mcjtI7UhB9K637Mn90flSGzjP8C/lR7UPZnIkGgiurNjCf+WaflSHToT/yyT8qftUHszlKK6n+zIMf6paadKtz/wAsh+FHtULkZzGaUV0h0m3/AOef6006Rb/3D+dP2qDkZzwpa3/7Ig/ukfjTf7Hh9G/Oj2iDkZgnrSVunRovV/zpp0WM/wAT0e0QcjMM0Ctr+xI/77/lSf2Kv/PRvyo9og5GJokXyvJ6nArbSPaMmq1nCtrEqKCcdzUksjsMdBWMnd3NErIZczfwrVYLk1MIiTzUixVIxiJU6rjinKmKkRMmpKHxrxUwFIqYFSAUgHxipKRBgU49KQyNqhepXqFqAI3Pyms+Q5c1elOFNZrNyTTAQmpLX7xNV2arFt9wmgRYzUDnMhqUnAquDzQMnWnA0wHilzQBKDT0OTUGali5NICdjgVXY81LIflqA0wI5T8prmdTmxMwH3q6Sc4U1x92/mXUjf7RrSBEyKlptKK0IHUoptOFAEgp4qMU8UgHU2WTy1z3PSnCqcr+ZIT2HSgBNwJycn3pdvcUgp8X3sdjQBatJN8ZQ/eTkH2qaq1p8t4q9mOPzq0Rg4pDCiiigBaAaSigDZiJmsxzkr0qqwzUmnvxt9eKkMGZmQduaAKuKTFWPL4IHPvTSnOPSgZDikI4qcpxnHFM29eKAIsUhqXZkU0rigCPFVvuXp9GFXCMVVuhtmift0oArmpoPlNV1ep42rYzNGKcgYzSytnrVSJsuo96sSHLGrihMiaojT3JFRE1RI0mmmlJpuaQCYpuKfSUANpQM0Yp6DmmA5BUoFKox3p4FMBAKdTgOaDTENNJTqTFABRRRjmkA5RTwM9qQDjk1f0mxa+uxH0Qcsfak3ZXY0rs0PDtjJLvlcYhPTPc106oFAVRj0AojjWKNUQAKowAKXzAG61wyfNK50rRWDbimLJG/wB11Pfg0y7mPkttjMueCoODjvVZ/LEhVrWQogG1gc/l+VVoTqOuJrzftgt8J/z0JB/IZqKaORoGHkzSSEcGRlwD9M4qUTQFViEEm0sCR743c8+1RCa1B/1UgXgnn1+bpmqsIhktG8lGginS5jGFl+U59jzyKsr9tubAfKLW5yM5wRS+fbxokWyVcsD7gnnmoxJana2J8kAjrk5zj+tFguPa3v8AzMrdR7WHzAr905/h/wDr0qJfhhuaApg5659qcghhtwV8zE3yjJwRx+lQ77dHYStKMYXIOQcj2oFckCXw8vLQHP8ArDtPH05pmNRO0lbfgMWAJ5PYU+U20oVS8gMeUx3yeOfeo99pKw2XEy5ONq5wOcentQAsjX0ak+RFJhM4ViDu9PpRBJeSO++1CKAMEtyT6Yp0klvK6N58ihQCAMjcM/r0qHfbs4ZbuYcA57YJb/A/lRYCzdC4S3LW0ayTcYUnAqHN8InYwRswHCA4z+Oakjkhjdx9odmKgfMDkYHWkdPLCE3khLAleM5HGT+X86AGM92qMwttxC5CggZPp1qL7RfgAf2d827BPmDbj1qSFsqsgupNjEMMqOcngevtUs8uJVzO0QZgoUp3/wDr0WAhNxOBJ/ob5UkKP730IGKknkeK1837O7vgfu15NNDrLEIorpi6SYdgDlsckfTkVIjFyix3A5yCCvJI6/SiyAha5IdgLaVkVdxYL39B6037agj3tb3A+bbjyzn/APVVhRKF2/a0ZhgEkDr3o3yrGS1zCWVck44+posguEBWeIOEZQezDBqTyxUbNMAxWaE8EgH6cUBp8cywH/P+NFkF2SeUKQxikP2kKCGgOc+uKaWuPN27oAOwyc9RRZBdlWS8RM/uZCcdMc00X0bMR5MgI9VxWr8vcrQFUnjH4UWQXZWiUSJuCkD3GKd5Qqztpijkn3qJJIqLbIPKHpR5I9KsYo21mWV/JHpSeSPSrO2jbQBV8kelHkD0q1ijbQBU8gelHkD0q1to20AVPIHpR5Aq3to20AU/s49KT7OPSru2k20AU/s49KT7OPSru0UbaAKP2f2o+zj0q9tpNtAFH7MPSk+zVf2UbKAKH2ak+z+1X9lGygDP+z0fZq0NlHl0AZ/2ek+z1o+XSeXQBn/ZzSeQa0fLFHl0AZ3kGk8g1peXSeWKAM7yDSeSa0vKFJ5QoAzvJNJ5JrS8oUnlCgDO8lqTyWrS8oelHlCgDN8pvSjyj6Vo+UKPKoAzfKb0o8s+laPkijyRQBm+WfSjyz6Vo+SKTyaAM/YfSk2H0rR8mk8j2pgZ+w+lG2tDyB6Unke1AjP20bfar/kCjyPagChto21e8gelJ9n9qLgUsUm2rv2celJ9nouMp7aNtXPs/tSfZ6BFPbRtq59npPs9AFTbRsFWvs5o8g0AVdgppjFXPs5pPINAynspdtWvs5pRbmkBWVCasxQ4qaODHapQmKAIdnFIF5qcrSBOaQxAOKDTsU1qAInqA9ameojQBWuW2xk1llqvai+2Fq5q8vizGNDgDr71SVxN2L8lxGp5bmp4LyEIBu5+lc+rk85qZXIq+UjmN572LaQG/Soluohyz4rMEuRUUj4GRz60uUfMbgvYCPv/AKU4XcJ/5aCufznBzTmDL60+VC5joBcw/wDPRfzqxDcQ45lT865bc3rS+Y/rRyD5jqnuISP9an/fQqPzYz0kU/Q1zG9vWkLN6mjkDmOiu32Qs3oCa40nJJ9a0/tkiW0kTEsrKQPasuqirEt3FoqMvzx0qdQHj46iqENzSCUA9DiimsOKQFleeaeKhgOUqYUANmfZGcdTxVSprluVX8TUFADhTlbBplKvWgCw7bJkYVekIMjEetZmdzqPfFaJPzGkAUUmaM0ALRSUUAXbRsMOa2oEH2rfjhoyawIDxW1BL8qsxx8hFIoicruOPXFMYgdTUBl57mmFsDGaYFhiO1MP6dqi8wkUF89aAH5pDhutR7qQsTQA8jvVS+X90p9DVguTjsAMVBeHNufqKAK5tHHSmCGRa6E2wPaj7Gp6iuvkMrmPao5lWrUn1q68CwoWFUpOTRaxJA/SoTUknWoiaQDTSZoJpKAFzRSAZp6KCeaAALmplXAoVcU8CmAoFPXikApy1Qh1IadikIoAbRiiigBMU4UnenUAOFdnoNkLSyDN/rJPmb+grl9Ktvtd/HGRlc5b6Cu5AwoArlry6G1NdRWPambR600kZPPNGfcVym4pUdqq3EuPlH41Z3FeRis64ZizNySTQBPDNOIyIkV8EcHryaX7XcKu6W3VAcDvkc/r+FRQfaVidoEBbgYP1/wzVrF01owYhZS2AcdBn/Ct09NTF7kCXlzIkbC1+8ecgjjOM/lzSpc3Ryz22VGMgDBPJ6fQY/OrmD3OTSYqecrkIY7i4eby3t1Vc4Jz7daY13L5kixW+9UYr064XOfz4qWV9i571V+1SxLhRkFhk4ztHrinGdxONh7PKH8s2alcgkgHB460LcypCu2yIIONoXt7UxLnUHjiYQcsRuyMcbvT6Yp0UuoBN7xbiMfKcDOSc/lxVkkr3D7gq2u5skc8AAHA5x75qUrk/dA/CmwPcEuLhVXBAUr3461JkZ61lKWtjSK0GBcdFA/AUyYqCrMoYrkAEdj1qcYJ6iqtyf3vB4A61N2NpCeeoYILPKnH3cY6/wBKjNyjt5a2WRkDLLgYJwe3tTxNcKFSGIMuDliOByMfzJ/ClNzeBnH2dSFzjrz6H8a2Wxkxsc8cjBVsmBJ44x19fTpT5nFvcKsdvuOABjgDLYP+NSCeb7KsnkneWwRjoM9cVFJd3Kyoq2xcEjcdpHrzTERPJauqg20g8xgGAH+139s81NGltclma2K5QH5h2P8A+qpYpZyjmSIAhAwA7nHSoxc3IkVDbjtkjpz/AIUAJLDAsif6PuEhJJ5+vT8KriWGXarWoAYZzu4Gckg+/H61YS9nK7ntmHXoD6Zp1vNcSTASRbUIY9OmMY/rQA2T7P8AZYQ9uxXG4IO2Bzmot1nHlPs8mQvIxngYPr7iplurgvg2525AJPXBYj9Bg1dx7UAZxjtoYZJVgbKNgqeuc5/rSRyW1tcSBY3VgBye+cnv9K0qZJFHKMSIGHvQAkciywrKhyrDcD7UKPlFOwFUKAAo4AFA6VlMuAmKMU6isyxuKMUtGKAExRilpcUANxRilxRigBMUmKdijFADcUYp2KMUANxRinYoxQA3FGKdijFADcUYp2KMUANxRinYoxQA3FGKdijFADMUYp+KMUAMxRin4oxQAzFJipMUYoAjxRtp+KXFAEeKMU/FGKAGbaNtPxRigCPFG2pMUYoAj20bakxSYoAZto20/FGKAI9tG2pMUYoAj20bakxRimBFto21LijFAEWz2o21LikxQBHsHpSbBUuKMUARbKNlS4oxQBFsFJ5YqbFJigCLyxR5YqXbRigCLyxR5YqXFGKQyLyxR5YqXFGKAI9gFBWpcUhFAEBWnBKk20uMUAV3XFQvViWqz0AQtUbVKRUTjigDC8QTmK3GOpauV3ZYk963fE0pVo1z1zWAprWGxnLcmQ1MpyKgSp0HFUSPLcYpVNRnrThQMfjH0qzcMG2EddoB+tQgZWnEblFAEZop3lk0bD60xDaaaeUNJsoAjYZFUJRtLCtIp71n3S4kYUwK9WLVsNzVcU+M7TQBNKuyQg9OopuRUsy+ZECOoqocqSKQFmA8H61NUFv9zPqalLYUn0oAryndIxptFFACUUUGgCSD5p19jmtAGqNmuZC3oKujpQAtFFFIAzRmiigCeCr0UpCgZNUYelTBqBjs0lITSZoAWjNJRQAUZpM0maAFzUN0f3B+oqWoLs/uD9aBnZppUrdcCpk0nkZJNa8Tq6jGKlAAq5VZISijlNdtVtYowOCxNYTYrovFj5miQcYXNc05xWsG3G7M5aMhkHPtUJqWQ54qA1ZIhpBS0AUgHAe1PAxSKKlVfamA5elOApAKdTEKKfmmClFMB9HagUuKAGUU/b6Um3FACUoFLtxSj6UAdD4WtuZZyP8AZH9f6V0VUNEh8nTohjBI3H8av159R3kdcVZFOdtsrCmBie9Ouh+9z6ioqyLHF8U1WmVWa3yXweOMHjjNFLEwVjnP4U4uzFJXQqyX7SFekfXcQN3Tp+dSwSTh5PtBwPl2+nQZ/XNOU57sPxpk/Cggn8atzuiIxsybzB6il8weoqhuPrRuas7mhPdPkjkYAqtHLJkmEAvj5Qe5pJWJRvpSW5wyn3ovYTVywXvyjDaVYtxgZ43Y9eOOfxqS5F2boGInylVeBjk7uf0H61bwP7x/Ojb/ALR/OtvaGXIVY5ptgMw2uRyuMY9qd5vtSXQwV5Jqvmsm7s1Ssiz5o7imCIXBYFtoznioSaltvvNyR9KEDLsaLGgRegp9QYz/ABMPxpNp/vt+da86MuRk9FRBf9pvzp233P50c4chXuRctcKsJwmw5Occ5GOx96iJvsx7SCwOGyMBsDn6ZNXtn+0fzo2e5/OnzhyFUS3DWm8oyuXORj5lXPp9KgeW8DERrIU3feYc4wfbPXHatHYPU/nRt9z+dHOHIZvn35GRG28Z+QjjG3Oc+u6gzXgLBfMKYOxinJbAwDx0zmtLZ7n86Nn+0350c4cpV/0kyOxd1RVxtCg5J9PpULS3ohXCv5m7gbeoz9PT6VobP9o/nRsB6kn8aOcOUCc/KOT/ACpcUoGOnFFZt3KSsFFFFSMKKKKACiiloASiiloASjFLRQAlGKWigBKMUtFMBMUYpaKAExRilooATFGKXFGKAExRilopAJijFLRigBMUYp2KTFMBMUYp2KMUgG4oxTsUUANxRinUYpgNxSYp9FADMUYp+KMUAMxRin4oxQAzFIBkVJikC4pANxSYp+KXFMCPFGKkxRikBHijFSYpMUwGYoxT8UYoAZijFPxRigBmKMU/FJigBuKTFPxRigBmKMU7FGKQDcUmKfikxQA3FGKdijFACYpcUYpaADAAzUTnJqU00qDQBA4zUJjJq3sFJsFAyn5OaY8HFX9gpCgxQB534vXZeRLj+EmsFa6jxxCVmt5O3I/lXLr1raOxnLcnjGasYwuahi61PJxHTJIwacKh3YNSowP1oAsR0wS4GKenSqhJz0NAE/nH1pfNNVt1G6mBY833o82q+6k3UAWPNzVO5OZM1JuqCX71AEJGDSjrQ1ApgWomG3FQTpyDSqcVIcMM0gFj4UCknbEePWkU0ydvmA9KAGClpBS0AJSGlNN6nFAF2zXEWfU5qzTIl2oB6VJQAlFFFABRSUUATxfdFSZ5qNOAKdnmkMeTSZpuaM0AOzSZpM0maAHZozTc0ZoAUmq94f3H41Nmq16f3QHqaBndW108OAT0rSXU4wmW6+grJpOgrplTUjNSaM7W7o3N4z9BgACsqQ4HarF7JukJHrVN2JppWVkS9WMeoiKeTTaYhAM04D0FIKeo5oAVVqVR7UKtPUc0xABgdKXHtTsUYpgNxQKXFFADgKdSCloAKXHtSU6gBMVJBCZp0iHV2AplaOgoJdTUddiljUydk2VFXZ10KBIlUDgDFKzbRS9FFN2knJ615zOoqzKzNk1HtPpV/HHIpNg9Kkoo7T6UIh35xV7aPSgj2pAQ1FKc/KKllbHA6mojGVX1NAEL7QOM1G7qPu8mpGL4K9QexqF0YHpQAxmZ/l7VZhi+Wo4YznJFXUXC0AKGOAKjlk7DrTnO0ZqNIyx3H8KABmJwD2plTeTk07yKAK9Cg7uDirIt6X7OFbOaYDAWHc0u8jvSsuKikOOKYi0rZANSA1Cgwop4oESUtNFLQAtFFFABRRRQIKWiigAooooAKKKKACiiigAoopaAEopaKAEopaKYBRRRQAUUUUAFFFFABRRRQAUUUUAFFFLQISiiigAooooAKKKKACiiigAooooAKKKKACiiloAKKKSgBaKKSgApaKKACkoooAWiiigBKWiigBKKKKACjFFFACUtFFAxKKWkoASiiloASiiigBKKWkoAKSlooASkpaKBjaa3SnGmmkBzni60FxpzPjJjO7/GuBI2nFeqahCJreSNujKQa8slQxzOjdVJFawIkSRNgirDnMdVU4NXINjMoc4XIzVkFfaOvemk4PFW7j7H5f7jzvM3fxY2gf41WVdzUAW4QWT3xUg2tEp24I4JpLfGT7cVLGFzLH0yNw+tIZAQPSkwPSnGkIpiGFVPam7R7U/FIRQAwqPQVTuBh6vYqC5jyhPpQBSNApabQA8U5TTBS5wM0ATSJsww6GqznLk1ZMwNvtqtsNACA80+m7SPeigANOgXdMo/GmVPa4UszcUAXl6UuahEyD+KlMygE5zQBLmkzmqEkjO3JxT4ZWRsE5X3oAuUUgOaUckUAT9KQGkJpM8UDHZozTM0uaAHZozTc0ZoAXNGaTNJmkA7NVbw8oKsZqrMd1yo9BTA7umyHbGx9BUP21TwRzS3br9kYhuSK6lK5m0YU55OTVZjUs55PNVifegkDQKbmnKKAFFSKuaQJmpQMUwFUU8LQq0/FMQ3pR1pxANJjHegBKKWkxmgAFT28MlxKscSFnPQCoQK67QrNbW2ErD97IMknsPSs6k+RFwjzMgtPDahQ13Kd391O341eXQ9OA/1RP1Y1f3bulJmuN1JPqbqCRROhaeR/qmH/AzUllpNpYO726sGfrls1azRmk5SfUdkPoxTMmjNQUOxRim5pdxoAXFGKTdRuoEN8oby3ehoie9O3UbqAITbH1FJ9mPtU+6l3UWHciSHb2p+32p26jNAELwln5+7UmwY6U7IoyKBDQoHalxS5FFACYoxS8UUAQSqQeOagKsWGQavUUAQquKkFOwPSjFACUtGKKAHClplFAD6Kbz60nPrQIfRTefWjn1oAdRTcn1oyaAHUU3LUZNADqWm7j6Ubj6UAOopm4+lLvPpQA6im7/ajf7UAOopu/2pd49KYC0Um8elG8e9AhaKTeKN4oAWik3rRvWgB1FJvX1o3L60ALSUbl9aNy+ooAWko3L6ijI9RQAUtGR60cUAFJS0UAFFFFACUUtJQAUUUUAFFFLQAlFLRQAlFFLQAUUUUAFFFFACUtFFABRRRQAlLRRQAlFLSUAFFFFABmiiigYUlLSUAFFFJQAUUUUAFFFFACUUUUAJRRRQAhphqQ00igZBKuVNeceIbQ22rTZGEkO4H616URWFrumrdAMR8w4pp2E1c4EKRU6DjFT3NjJbOQQSo/So0Stb3M7EQQ5p6jb061Y8sMvoaWKHb8zdaAHxpsQD86cpC3CMwyO9LUNwxRQwpAIetFVzdk9RSfafaqEWMU01D9oo+0CgCWkYblIqPzx6UecPSgCGG3Ej4JwO59KiniEY6596txH93IRxnjNQT8p60AVRS54po4oJoAcpzTqbGOM0+gApKWigBKM0UUASQruNSTAB8gYzUKHaTT3k3DrQMaRTTwc0FqYzZoEaAxgYORipI/vVBAf3YqwnQmgBSaTNITSZoAdmjNJmkzQMdmjNNzRmgB2aTNJmikAuarIS90x7CpmbapPoKgtgfmb1NAHcNAjdqpXsXlxZySM1pVQ1RsRKPeuxmRhznmq5qaQ5Y1ERzSEAGalVcDpSRJk1YVPamAInHSpAo9KVV4p2ABTEIBRTuB602gApKWigBKKWlFAD7eLzbiND0ZgDXax/dFcnpig38Q98/pXWp0FcmIeqR0UloTJS0i9KK5jUKWkooAKKWkoAKKKKBBRRRQAUUlFABmjNFFABRmiigAzRmikoAXNGaSigBc0ZNJRQA7Jo3H1ptFADtxo3Gm0UAO3GjeabSUAP3ml30ykoAk3mjfTKKAH76N9MzSUAS76PM9qiooES7xR5gqKigCbePSjeKizRmgCXetG9ahooAm3rRuWoc0ZoAn3LRuWoM0ZoAn3LRlfWoM0uaYE2V9aPl9ahzRmgCfC+tGB61BmjNAE2B60u0VBmjJ9aAJ9o9aNtQZNG4+tAE+z3o2VBuPrS7jQIm2UbKh3H1o3n1oAm2UeXUO8+tG9vWgCbYaTYfWo/Mb1o8xvWgCTY3rRtb1NR+Y3rR5jetAEm1vU0Yb1NM81vWjzW9aAH4f1ow/qaZ5rUea1AD/n9aPn9aZ5rUea1AD/n9aMv/kU3zT6UecaAHbno3P7U3zjR5x9KAHb39BRvb0FN832pfO9qAF3t6Uu8/wB2m+d7Cjzh6UAO8w/3aPMP92m+aPSjzR6UAO8z/Zo8z/ZNN81fSjzB6UAO8z2NHmD0NN8xfSjevpQA7zB6GjzB6Gm709KN6elAx3mD0NJ5i+9JuT0o3JQA7zFpN60mUoylADt6+tG9fWm5Sj5KAF3r60bl9aT5PWj5aAF3D1oyPWm/L60YX1oAdketGR603A9aMD1oAWim4FGBSAWkNGKNooGNNQTRh0INWNopNooAwbuyEmVZfoa5rUNHYMxj4PpXoRjQ9hTTBEeqKfwqk7Ctc8vtEkgmMbggHpmroFegm0tz1hjP/ARSGztv+eMf/fIp8wuU4A4A56VRuplZsZ4r0s2Fo3W3iP8AwEVG2k6e33rOA/8AABRzBynl2VoytemnRNNI/wCPKD/vgU06DpZ62MP/AHyKfOLlPNPl9aPl9a9JPh3Sj/y5Q/lTT4b0k/8ALnHT5w5TzjC+tS21u1zOsMQLO5wBXoP/AAjOk/8APon5n/Gp7XSLOzBFtCsee46/nS5w5TzwRvG8sT8Fcr+INQSLkEV6NJoGnSytK8OXY5J3HrULeGNLb/lgR/wM/wCNPnDlPMXBDGkxXpT+ENIb/li4+khph8GaUeiyj6SU+dC5WeeJ90U4V3Nz4KsTE32eWZH7EkEfyrjby2ks5nhkA3ocEU1JMGrEFFRmQmm72pkktLUW9qN7UASMcCo93NBJPWm0AOLUmcmkqSCMu49KAL0QxGo9qn+6oqNFywp7mgBhNGaaTRmgY7NGabmjNIB2aM03NGaYDs0ZpuaM0AMuWxER68UsA2xgd6imO+VUqfNAHWG6HY1SvpTIgqLJpJzmIc12MxKLimhc0/7zYqRUHpSAdGnHSpQKaOKcKYhaWm0A0gFJpM0ZoFMB1FAooASkdxGu4/lTmIVSScCqUkm9vYUgNXw/ul1UMeyk12SVyXhZd15K+OiY/M//AFq61a4qz946qfwkg6UtIOlLWJYUtJWVqOsPa3It4LfzXxknOMUxGtSVjpq98VydOz/20pf7Xu++mv8AhIKdmK6NiisgaxcfxadMPowNL/bLjrYXP5D/ABoswujVorK/tr1sbof8BH+NL/bSDraXQ/7Z/wD16LMLo06KzRrUHe3uh/2ypf7btu8dwP8AtkaVmO5o0VnjW7P/AKbD6xN/hR/bdgOsrD6xt/hRYLmhRWf/AG3p3/Pxj6qf8KUa1px/5el/I0WC5foqj/bGnH/l7j/OnDVbA/8AL3F/31QBcpKrjUbI9LuH/vsUovbQ9LmH/vsUWAnoqIXVuek8R/4GKeJYj0kQ/RhQA6ik3Kf4h+dL1oAKSnYNGKAG0tFFABSUtFACUUtFACUUUtAhKKKKQBRS0lABRRRQAUUUUAFFFFABRRRQAUUUUAFFFFABRRRQAUUUUwCiiikAUUUUAFFFFABRRRTAKKKKQBRRRQAUUUUAFFFFMAooooAKKKKQBRRRQAUUUUAFFFFABRRRQAUUUUALSUUUAFFFFAC0UlFMBaKSikAtFJRQAtFJRQAtFJRQAtGaSigYtGaSigBc0ZpKM0ABOKXNNpc0ALSZoooAWikooAXNFNooAWjNJRQAtFJRQAtFJRQAtGaSigYtFFFADHbFed+MU8vVyw/5aID/AEr0KSuI8axj7TbSeoYZ/KrhuTLY5QKT9KNuKlyBxTCa1MgwMdOaTFFKBQAmKNuaeBTgpoAjWJielXYIxGvqTTEQ1OBQBIpwM1GzU88LULGgAzRmm5pc0DFozTc0ZoAdmjNJmkzQA7NBOOabUczYTA6mgBIBudpD+FT5pka7UApc0AbtDAMmDTc04EV2HPchCAdhTsVMQCMio9tIYw0A0rKabTAdmlFM70/NIBwHel6UgNLmgBfypCQASSKKqXE247V6UANnmMjYH3RUYOaTGTT1GKQHR+E48JcP6sBXTLWD4YXFiW/vOTW8tcNT4jrh8JIKKQUtZlBmsdED6jcynqCFFa56Vj2jb5bhvWQ1UdyZbFukopa1MhKWiigApKKKBBRRRQAUYFFFABgelJsU/wAI/KnUUBcZ5UZ6xqfwpptoD1hjP1UVLRQBAbO2PW3iP/ABSfYLQ/8ALtF/3yKsUUAVTp1kf+XaP/vmmnTLI/8ALsn5VcpKAuU/7Ksv+eCj6E0f2VZ9oyPoxq5RRYLsqf2ZbjoZR9JG/wAaBp8Y6S3A+kzf41bpaLILsq/YQOlzdD/ts1H2N+15dD/tqatUUWQ7sqi1lHS+uv8AvsH+lH2e4HS/uPxI/wAKtUUWQXZW8m7HTUJvxC/4UnlX3bUX/GNatUUuVBzMq7NQHTUPziFGNSHS+Q/WEf41aoo5UHMytnVB/wAvcJ+sP/16BJqo/wCW1sfrGf8AGrNFHKg5mV/O1UfxWh/4C3+NH2jVB/DaH/vqrFFHKg5mQfatTH/LG2P/AANv8KX7ZqP/AD6wH/tqf8Kmoo5UHMyH7bf/APPlEf8Att/9al+33newU/Sb/wCtUtJRyoOdjP7Quu9gfwlH+FL/AGjP3sZPwdafRRyoOdjP7Sk72M/5r/jS/wBpN3srj/x3/GlopciDnYn9p+tpc/8AfI/xo/tRB1trgf8AAP8A69LRRyIOdif2rF3guR/2zNH9rQd4rgf9sjS0UciDnE/te2/uzj6xN/hR/bFmOrSD6xN/hS0Ucgc4n9sWH/PYj6o3+FA1jTz/AMvKj6gj+lIWA4pMqfSjkHzj/wC19PHW7j/OlGraef8Al8i/76qPCnsPypNkZ/hU/hRyBzk41OwPS8g/77FOF/Znpdwf9/BVUwxHrEn/AHyKabe3PWGP/vkUuQOcvC8tT/y8wn/toKcLiE9Joz9GFZ32S2P/AC7xf98Ck+xWn/PvF/3yKOQOc1A6Ho6n8adketZH9n2Z/wCXaP8A75o/s6z/AOfeP8qOQOc18UVkf2fajpCB9KUWNuOiEfRjRyBzmtRWV9ji9ZB/20b/ABo+xx/35v8Av63+NHIPnNWisr7Kv/PWcf8AbVv8aPsvpPcD/tqaORhzo1aKyvszdrm4H/bQ0n2aQdLy5/77/wDrUuRhzo1qKyhBKOl5cfiw/wAKPJuB0vrj/wAd/wAKORhzo1aKy/Luf+f6b/vlf8KNl5/z/P8A9+1/wo5WHOjUorK23w/5fz+MS0ub/wD5/FP1hH+NHKw5kalFZe7Uf+fuL8Yf/r0ol1Af8t4D/wBsj/8AFUcrHzI06KzfP1D+/bH/ALZt/jR9o1D/AKdj+DD+tHKw5kaVFZpu9QH/ACytz/wI/wCFBvb8Di1hJ/66n/ClysOZGlRWX/aV8v3tPB/3ZRSf2xKv+s06cf7uGosx3Rq0VljX7YH95DcRn/ajNSx61p8mP9JRT6Nx/OlYLl+io47iCUfu5o2+jA1KOenP0oGJRS4PpRigBKKdtNG00ANop2xvSk2t6UgEopdp9KTpQAUVQn1vTbaZoprtFkXqOTio/wDhIdK7XkZ/OnZhc06Kzxrmln/l+h/OnDWdNP8Ay+wf99inZhcvUlVBqunn/l9g/wC/gpw1KwPS9t/+/gpWYXLNBqD7dZnpdwf9/BSm4iHztLGsfZiwAP40WAmoqEXlqxwtzCT7OKkEsR6Sof8AgQosA6ik3oejqfxo3L/fX86Bi0UZB7j86OPUUAFFH40UAFFGKMUAJRS4oxQAlLRijFABRSUtIYUUlLQBG/SuQ8cJ/osD+kmPzFdg9cv40TdpW7+7IDVR3E9jg80oyaQDJqRRitjEVVp+KBTxQABaeFpBTxQA5RinqOaaKd0FACOfeoSeacxplAC0ZpKKAFopKKAFzRmkooGLmoV/eS5/hWnSttTA6mljXYoHegB+aM03NFAGv5h9aekmRVcmnRt1FdRyRLgIIyDxSj6VDbvg7SamJFUaAQD2qMrT8000AR0tOIBpOlIBRmlpoNJI+Bgd6AGXEv8AAtVjT36cU0LmkAgqQDApMAGhj2oA7Dw8uNMj98n9a2FrN0VdmmW4/wBgGtEV58/iZ2R2H0tJmipGJI22Nmz0GaxtO/1cnu5/pWpdti1kP+zWXp3+oP8AvGrgRMuUtNpa0Mxc0maM1T1G+SytzI/J6KPU00ImnuYrdC8rhV9SayJ/EkKkiGJnx3PArHV5dW1BVmmCbzgZ6D2FdVZaDY26gmMSv/efn9KtpR3GlcxD4lmzxbrj/eNTweJoyw86FlHqpzW+ws0kELCMMei4qG70SxulO6FVb+8nBqeaPYfKJbXkN0m+GQMPbqKsZrk7/TLvRphcW7s0Y/jHb2IrZ0jVFvocNhZV+8v9RTcdLok06Wmg0tQAtFJRTAWikozQAUVDPcRQKWldUX1JxWXN4jtIzhA8nuBgfrTSbA2aKo6Zqceoq7IjLsODuq/StYAooooELRSUtABRRRQAUUUUAFFFFABRRRQAUUlFAC0UlFAgooooAKKKKACiiigAooooAKKKKACg0UUAZd3ayXF82PlURrh8cg5PSqU0U6rK2w/MJcFQcn0zXQGqk19bxOUZ8sOoVSxH5VSYzKKXJeQLvAmOwn+6ABz+WalsixvV8w4OxMbic5x2q7/aVt6yD/tk3+FA1G1/vsP+2bf4UwHOzM1w4Jwi7R9cZP8ASsm3mmEHMjhSse9gxOMnnnsa1f7StP8AnqB+BpP7RsunnIKAKaztHcbVlY24lUBi2f4TkZ9OlLLdP/pCLKd5lTywD2OOnt1q1/aFiRjz4sfWpYJ7adv3UkbkehGRQIgspHF3JHI5djlgQ2Vxn07GtGmKiqSVUDPXAp9SwCiiikAUUUZoAKKbvUHBYUbwe4oAdRSbhRmgBaKQMKWgAooooAKKKKACiikoAKKKKBi0UlLQAUUUUCCmNDG/3o1P1FPooGVX060frboD6gYqM6YinMM9xEf9mQ4/Wr1FKyC7KaLqMP3L7ePSRM1KNS1GL/WWsUo/2Gwf1qagjNLlQ+ZjE1+EcXFvNAf9pcj86vQajZzj93cIT6ZqkUBqtNYQS/fiUn1xg/nS5Cuc3wwPQg0ua5lbOW3Oba5lj9idw/Wpl1HUoPvxxzr7fK1TysrmR0G6qupSNHp1y8f31jYjHriqMWvW7YFwjwN/tjAq9HPDcIdkiOp6gGlYdzzVDbMp89JGcnO5XH8iKBb2Tf8ALWZPrGD/AFrpdR8IbmaSwlAB58t/6GufutNvLLP2i3kQeuMj8664SgzJpoYNPtn+5fRA+joy/wBDR/Y7sP3c9rJ9JlH88VXyaUMe/NaciJuStot6Oluzf7hDfyNMOlXq9bSf/v2aQOM/4VIkzDlZXX6MRRyDuQGwuFB3W8o+qGiSG4ZVVllKr0BzgVcW9u1+7dTAf75p66jfoAFvZgB/tmlyhcyzC46qw/Ck8tvetkavqY/5e3P1wf6U4a3qn/PdT9Y0P9KXKO5iBXH8RH40fvB/G351t/23qXd4z9YU/wAKfFq+pTSrEiwMzcAGFP8ACjlC5hbpR/y0f/vqjzJh/wAtH/76rpIbvVZ2kC29o3lnDEwpjNVTrVyCQ1tZn6260uVBcxvOnH/LWT/vo0ouLkf8tpf++jWx/bMhI3WFif8At3FOi1FriQomlWLtjOBDjj86OVdguY32u7/5+Jv++jS/brwf8vM3/fZrTOqQ99KsvwUj+tH9pW5/5hVp+Tf40ci7DuZv9oXw6Xc//fZpw1S/H/L5P/32av8A9o2x/wCYTaf+Pf40n2+076Tbf99P/jS5F2C5TGraiOl5N/30acNZ1Mf8vs3/AH1Vk3tmemk2/wD30/8AjUE01vJyljHH/us39TRyLsFxP7b1T/n9m/76pw1zVR/y+S/nVXy8npimsMU/Zx7BzM6fSNYvpB5plMqq2HRufxBrrYpBLErr0YZrivDa5t7g+6/1rr7A5tE9siuSatJo1jsTP0rnvFibtGm9sH9a6FulY3iJN+j3I/2CfyqVuN7Hm4pwpopRW5iSA04GmCnCgCQU9ajWpFoAeKR24ozio2bNACE0lFFABRRRQAUUUUAFFFMkJPyjqaAEX55Cx6DpUlIBtAFFAC0AEkAUlOQlTmgZo4pwGKBTwtdRxjFba49qtD5hkYqpIuDmp7Z9y7TjIoRqS4pDStTSaoBevfFJSZpC3pQAFsCoicmh2JNIPepAMUgAFIzUCgBrUg60rc06NN0iqO5ApMa3O7sU2WsK+iAfpVsVDEMIBUwrz3udiHUUlFICvqBxZyflWdp//HsPqf51e1NsWh9zVGw/49l9yf51pAzmWwaWm0tWQIxwK5TUWfU9YFuhyAdg/qa6idtkTt6Amua8MqJNVZ25KqW/HP8A9erhpdhubV1oMMlikUICSRj5H9frUOna2bdXttSJSWLjcf4v/r1u5rkvFckf2uJFUeZtyx747ClB8zsynoSS65byagJfKk8rILDP3iOhxXTWV5DewiWF9y/yrzfdW94Vu/KvHgY8SLkfUVc4K2goy1OumjSWNkdQysMEHvXEXcb6LrG6POzO5fde4rt91c54tiBtoZcfMr7fwI/+tWdN62HLY2IJFliV1OQwyKlrM0GQyaXCT2BH5GtKhqzIFooooAKpalfpY25kbluir6mrjHiuXvydS1xbcn91F1/r/hTirsCJIZdQzeahMY4B0HT8qQX1pA2yyshIf7zDJP8AWluC2p6gLWM7beLrj26mnG88qT7NpUAJHV8ZJrYRsaNcy3Eb+bbeRg8cYzWkXCjJOBWZpLXpjf7aFBz8uMf0rK8R6g7Tm0RsIoy2O59Kz5buwGzJrdjG20zgn2BNWba9t7oEwyq+OuOtcINmOTSxTPbzLJC5Vl5BFW6aA9Coqpp12LyzjmH8Q5Hoe9W6xAKKKCcUAGabvXPWs671m0tpnhkZg69QFrkrqUPdyvExKMxIPTrVxg2I77ePWl3CuGitrl4wyudp5+9Tvs952lbPtJRyruOzO23j1o3j1rgWuLmNypnlBH+2aQXt0P8Al5m/77NV7MR6BuFG4VxEM2oyLujnmI/3zUnmaoP+W02f9+p5F3HY7PcKNwrhX1DUInKtcSgjsTSDVb7/AJ+XqvZsR3eaM1xUWpak4+SaRh7DNP8A7Q1Uf8tJP++f/rVPJ5jOyzRkVxTaxqKNhpmB91FJ/bl//wA9v/HRT9mxHbZqC8ultbeSZgWCDOBXI/27f/8APUf98imT6xeXELRSOCrDB+UU/ZsDrrC8W+thOqlQSRg1Hc6nFbXkVs6uWkxgjp1xWXoupWttp6RzTKrAnIP1qC/uorvWrRoHDqCoyPrS5NQOpB4paavSlrMBaSiigCtqEzQWUsq/eVcj61nXl2NFsYRFGHkkPzFu57k1c1j/AJBs/wDu1k+K/wDV2o/3v5Crirsa2Ix4nn728f5mpV8TyDrbIf8AgRrnhUkUck0gSJC7HoAK25Ihdm//AMJQ3e0U/wDA/wD61IfE4xzZj/vv/wCtWA6tG7I4wynBFNJo5Ihdm/8A8JMney/8f/8ArVahmg1a1eeGPyLiHkMOoPbnuK5eSJ441dkIV/ukjrW94a4s7w/56GolFJXQ0zetJfPto5ehdQamqrpv/IPt/wDrmP5VarIkKKKKQBVG6Mk11HaxuY1Kl5GHXHTA+tXTVOP/AJC7f9cB/wChGgZAbXSkYo0IYg8k5P604WukEf6nH/fVVZP9Y/1NIDXN7WRzOs7lv7JpH9wj/gTf40htNL7bx/wNv8aq5pCaPayD20i5HZ2jti2uJkk6giQn9DU9jPJIskU4xNE21iOh7g/iKpWH/H4n4/yq3bf8hG9/3k/9BFbU5OS1NoS5o3LtFJS1ZQUUUlABUNzcpbR7nycnAA6sfQUl1cpbR7nySThVHVj6CqyIIAb7UMGX+BAchB6D396NtWXCLk7IfHBdyJ5s9ybcseI1CkKPTJHJp32WXtqLf98rWJeXkl3Lvc4UfdXsKr1l7RnesGras6J7a8VS0V4JGHIVkGD7ZFS2l0txGeCrqcOh6qfSudtrqS1lDxn6jsa2SRdqL2yOJ1GGQ/xD+6f6GqjO+5hWw7hqjRoqvaXSXUe9Mgg4ZT1U+hqxVnIFFFJQAtFMLgdTSCZP7woAfS1H5qnvS+YPWiwDqKbvFLuHrRYYuKYyA9qfRQBXkhVhgjI96pSabGG3QloW9YzgflWpimlaAM5brVLTG11uU9G4arUPiCAkR3aNAx7OODUjRg1BLbq6lXUMD2IzU8qKUmPuNH0nUgZERUY/xxHH6dKw77wndwktaOtwnp91hVxtPMTbrSV4W9jx+VSxarf2hxcxeeg/iTrQnKOw9GcjcW81tJsmjeN/Rxios16CmoabqsflyiN/9mQdKz77wnbTKXspTC391/mU/wBRW0a/8wnDsclnYigHlhk+3pWhoyRzXLNOoaONCzZGRTLzQr+yBaSAtGP44/mFRW90ba3niEeWlG3dnoPpWvMpLQizRqO1r/Zy3BtIgTIRGo7/AF9amexga9dvLULHGGKA4BY1kPqAaO1jMPyQHJG7736cU9NWb7TPJLEJIp+GjJ6DtzS5WO5eltI5jbjZHFI77WWNsjb61JZyWn2mbyoAgt1JVwTz25rM/tJVuopYbdIkj6KOp+pqd9TiMM8cFqIjL1YNn+lKzAtSSr/ZkKeUN9w3TPf1pi2kD6s0IT9zGuWGT6VTe/BltmWPCwAAKT1qZ9UixOYrbY8oxv3ZNFmgJbS1hltzKkInbccpvwVHtTIIYj9slVHREXCqTggn6VJp7wtEJWh8uSJSd6HG4D2qKO6V7C4klQ/PLu4P3j6VHPqVyj/s9lBNDbSxNJK4G5g2NpNNWyt4xdPPuKRNtUr1qWO6jmMNx9m3XTkqvPy8d6ikmjnjktE3M5LO0h6Eilzj5SHUIbeOC3lhRk80ElSc1RyK0Lx43ihlZG27dsaE46dSaqXUYikXH3XUMB6Zq4yT0E42Is0ZpM0laEi5qKSpKZIKAN7w1/x73P1FdTprZtyPRjXK+G+IbkD2rp9Lb904964anxM3jsXGrO1dPM0+4X1jYfpWi1VLxd0LD1GKhFHlVOFIRgkUorcwHCnCminCgCRaeOBTBQTQApam0ZpKACiiigAooooAKKKKAEZtozSRrgbj1NN++2ewqTNABRRQBuOKBgBnmnYpwXAp22kBp7ABR0p9IRXYcRHJypqKJtkgNT4yKruMGpZpDYvY3DI700gimW77o8dxT5GCLljiqKGk4qMvTGk3fSmk0gH7s0hpAcUpoAYaevSkFFAAeTVixXdeQj1cfzqvVrShv1OAf7VTLYcdzuI+gqSo06VJXnnYLRRRQMoas2IFHvmq9h/x7J/nvUurtwo9iaiseLaL/dFaQMplqiiirIGSruRh6jFcvoL/AGbWTE/BIZPx/wAiurIyK5bXbaS0vlvIuAxByOzVceqA60tgVwWsz+fqk75yA20fhxXW6bfpf2wcEBujL6GoZdFsHYsYBuJyTuP+NTB8j1KaucXmrFhcG2vYZc4CsM/TvWtPY2EerxWphYK69icZ7VbuPD1o0LeSGjfsdxIrV1ETZnQJIGUGsDxXMPs0UXdnz+Q/+vUOn6rLZP8AY9QBUpwsh9KoTyPrOqhUzs6L7L61EYWdxt6HQaEhTTIQeMjP5mtOo4I1ijVFGFUYFSVL1ZIUtFFACMMisGx0+4i1S6mkTCtna2euTW/SYpp2Ec3pmn3UMd4XiKu4IXPfrTbKzurXSbh1iZLhjwMc4/zmumwPSkwKrnYHPeHpbyRpRMXaMDgv61l69G0eqSFhw+GFdrtFUNU0yPUItrfK4+6wHSmpa3A4YvSg5rTl8P3yOQqLIOxDD+tXNP8ADkpcNdkKoOdinJNac6A0/DkbR6Wm4Y3EsPpWvTI0CKFUYA6CnVg3d3AWkbpS0lIDidcB/tafjuP5Cs6vQ3jVuwNcnd6Lfy3UsgiXDMSPmHSt4zWzEXNNeFrRAWXdjkE1ZxbK2SUH0IrEOiaiP+WX5OP8ab/YuojpAf8Avof41i6V3e5pz6Fa9ZXu5WT7pPFQ1eOj6h3tm/Mf403+yb8f8uz/AKV0JpLczNHRgrWoGcEHpV428QbOMH1zWANO1FelvKPpSfYdRH/LGf8AI1zyptu9zRT0sLq2wXrBDkYqnVlrC9J+a2mJ/wBw037Dd/8APtN/3wa6I2SsZmjoqq0TgnndWmbZOuSD9a5xbe9j+5DMv0Q07/iYdxP+RrCdNuV0zRSSRNrKhbhQDnis6p5IrmQ5eOQkeqmmGCUf8s3/AO+TW8NFZmbI6Kf5Un9xvypCjAZKkfUVVwEq1pv/ACEbf/roP51dsdDa8tUnEwXdnjb701LE2Gs20TOHywbIGO9S5J6AdivSlpF6UtcwC0UUUAUNZ/5Bs30/rWT4s4W1/wCBf0rW1j/kHy/h/MVj+Lj81qPZv6VpDdD6EOlaE14qzTShYjzhTkn/AArqLayt7OPbBGqep7n8a4Ozvriyk3wSFT3HY/UV0th4khuMR3A8mT1z8p/wp1IyGmjFFpLfapcRxbR+8bJJ6DNdDp+g21sA8o86T1YcD6CuRuJWW+lkjYqfMYgg+9bGneJnj2x3gLr/AM9B1H1FOak1oCsS+LsK1qB/tf0pfDf/ACDrw/56VW8TXUV0bV4XDrhuQfpVjw9xpN6fr/6DS+wHU29O/wCPCD/rmP5VaqvYcWUH+4P5VYrNkhRRRSAQ1UiH/E3kP/TBf/QjVw1RiP8AxN5v+uK/zND2GZ8p/eN9TUlvbyTn5Bx6npVeRv3jfWprW+ktzgcr6GuPrqcatzamtb2EcQDP87e/Ssu+OLuQe9alvfRTjAO1v7prGvWzdSfWqklbQ1qKPKrE2nH/AEtfof5VbtOb++P/AE0Uf+OiqWmHN2PoauWX/H5fH/pqP/QRWtLYul8JepaSlrUsKSlpKAKF3zqlgD6uf/HazNYlZr90LEquAB6cVpXX/IWsR6eYf0rH1dv+JlN9R/IVnU2O/B7jtNtku7rynLBcE8Gtg6Dbf35PzH+FZegt/wATD/gBrptwqEjSvUlGVkzmdVsUsTGEZm3Z+9UWmTvFexhDgOQCPUVc8Rvl4Px/pWbp/N/B/vil1Nk+aldm/AANWuscZRCcevNXqowf8hS6/wB1P5Gr1dB5EtwqtqF2tnavM3OOg9T6VarC8VBjYxkZwH5/KmtWSc5d3txeSFppGPoueB+FXFt7G1jhS7EjyyqGypwEB6VTsI1lvoI3GVZwCD35ruH0yzlKtJboxUAAkdBWs5KOhSVzh763azu3h3Eheh9RUAdh/Efzrd8WQRxXMLooDODuPrjGKwKuDuriejLEXnyHEbOfoaXz7q2k4lkRv941paPHFLakfxbjkCodZjjjCbTz6Vl7T3+UfLpc2dC1Y3gMMx/fIM5/vCtquJ8P7v7Wi2++fpiu2HSlNWZIUUUVAxMUhFOooAhZM1E8We1WsU0igDLn0+KQ7tuG9Rwahje/sciKTzU/uydq12WomjpWuNOxDb+I0Vgl3E0TevarMlppOqqWMcbMf4k+Vqqy2ySAgqKoSaZtbdA7Rt/smp5exSl3HXXhFslrO5BH92Uc/mKxLzSL6y5ntnC/31+ZfzFbcd9qdnxxOo7HrV638Swn5bmJom96pVJxC0WcTxRyK754dH1NfmjhcnuPlb9KzrjwjA5LWty6eiuNw/OtVXXUTh2OTEjCp7Z4WmH2hiqdTgZz7Vo3PhjUoMmNEnUd425/I1lzWs8BxNBJGf8AaUir54yW5NmjUYwrZO5ueJztUhD0HbFV7k4tLSJO4LfUk1TkuGlSNGxtjG1QKel28agKiEr91mGSv0rONNrU0cjUBW3zGMF7eEkkdmNVbQeVbTXDemxfcmqcVw8chc/PuyGDfxUs1y0oAICov3UXoKPZPYOdFy8QzX6W6DhQqCodQkWS7bZ91flH4U03r4JCqshG0yDOSKr7qqEGtyZSuLTSSKdkU0mtiBQc0j0CgigDc8OHEVyPp/Wuk0s8SCua8OdLgew/rXS6bw7/AErgqfEzojsXj0qvcfcNWDVe4+4azKPLbhdtxIvoxH60wVPfrtv7gf8ATRv51BXQjEcKcKaKcKBD80mabmjNAC0UlFAC0UmaKAFopKKAFprHcdo/E0jHnA60o4GKAHAYGBRTaWgBetSKMUxeKduoGSZozUe6jdQBs0tNBoBrrOIWoZV5qamSDIpMqG5BHJ5bZ6012aQ/MePSg0lSbCqSOKeKYDzTqYhe9L2oopiCijtSigBprQ0Jc6pF7ZP6VQ61qeHlzqYPopNTP4WVD4jr06U6mrTq4DrFopKKQGXq5+b6LRZ8W8X+4P5VHqx+d/ZamtxiJB/sj+VaxMpE9LSClqiQqC5t0uYWikXKsMEVPSUAcjcWl3o9z51uWMf94DPHoRV+08RQuAtypjb1HIrdZA3UVm3Oh2c7FvL2E90OP0q7p/EF2hf7SsHYP58eR0J61Fc67ZxKdjGVvRR/WoD4ZhJ4mkA/CpYfDlqhy5d/YnFK0A5mYtxNc6zcqI4uB0AHT6muj0nS0sYsn5pW+839BVyC2it02xIqL6AVMBTcrqyEKKWiipAKKKKACig1SutTtbVts0yq3p1NAi5RWZ/bth/z3H5Gl/tyw/57j8jTsxmlQazv7bsP+fhfyNKNasD/AMvKUWYi/gUAVQGsWH/Pyn507+1rE/8ALzH+dFmBepaojVbI/wDLzH+dKNTsz/y8xf8AfQoswLlFVP7StP8An5i/77FKNQtT0uIv++xRZgWqQioPt1sf+W8f/fQpRdwHpNGf+BCiwEuBRgVH9ph/56J+YpfPj/vr+dAD9oowKb5qH+IfnS+YvrSAXaKNopN60u4etABtFG0UbxRuFABtFGwelG4UbhQAmwUbB6Uu4Uu4UCG+WuelUtWtHuNPljhTLtjA6dxV/IoyKadgKOk28lvp8UUq7XXORn3NUr6yuJNct50iJiXGWyOOa2silyKd3cBR0opMilyKkApaTNJmgClrH/HhJ9R/MVjeLfv230b+ldBdQrc27xP0cYrPaTMQg1GzafZ0dVDBvf1Bq4uw0cYaTNdeYdLPXTpB/wBsjUbW+lE/8eMg/wC2TVp7QLHJ5ozXU/ZdK/59JB/2zelFpo3e2kH/AAB6OcLHLqK6bQeNEvT/AL3/AKDTvsuif88pB/wF6sgRva/YtNiZI3+/IVIAB69epqZSurD2NKy/484f9wfyqemRKERVHQDFPzWZIUUUUgENUov+Qtcf9ck/maums+dzZ332llJhdNkhAztweD9OaBoypPvn60zNaTjTJCWF1GM9t4qJoLDtdp/38Fc3s5HM6UiluI6HFBYscscn1NXfs9kel0n/AH2KellZnn7Uv/fQo5JB7KQ3SRm7z/smrlhzdXv/AF2/9lFMj+x2IMpuFJxgDIJ/AVJpqOI5JZV2vNIX2nsOw/IVtTTS1N4RajZl6ikpasYUlLSUAUL9Xjngu0XesOd6jrgjqPpWfqlqJ0+22zeYrctj+dbxHFZk0bWErTRLm3Y5ljA+7/tD+opSjdG1Gq4M5+G4kgffE5VsYyKsf2te4/15/IVcutJFwwns3Ty3GcHp+FVv7Fuv70f5n/CsbNHpe0py1ZVuLua5IMz7iOnArQ0qz2kXk7eXGnzDPf3pbXSfIJmvWQRpzgHj8avRRPfuJJVKWynMcZ43e7f4VUY31ZhWrpLliS2G6aee52FUkICBupAHWr9IBgYpa1PPeotQXdul1bvE4yrDFTUUCOObS7zTr5JUhM6IwYFO9a4165AwdMm/X/CtkgGk2j0qnK+407HI6zPc6lJG32OWPYCMEE5z+FZptLj/AJ4Sf98mvQNo9KTYKpTsrINzgBBcpysUq/RTSi1u5mAEMrH/AHTXfbB6UBAKPadbAZGhaSbJTLNjznGMf3R6VtUgpahu4goopBSGLRRRQAUmKKWgBpFNIp9JigCIrTClTkUhFAFZoweoqvLZxuOVzV8rTSlAGJJpKglo8of9k4pEfUrT/VTlh6NWyUppjB7UrDuUY/EV3Fxc224eqVdh8RWUo2ykoe4YVG9ujDlRVaTT43GMZHvU8qK5maL2+jXwO6K3Ynuvyn9KqS+E9Pk5hmmj/wCBBhWc+kKpygKn/ZOKRYr63/1VzIPrzRZrZj5k9ySbwfMM/Z7yNvZ1I/lmqM3hvVoukCyj1Rwf51fXVNWh6skg/wBoYNTx+I7peJbQH/dNVzzQe6znpNN1CL/WWU4/4ATVZ0kjPzxOn1Uiuzj8TQ/8tIZk+gzU6+ItOfhpcezLT9tIOVHCCUd8U4TJ/dU13f2zSJ/vfZnz6oKQ2eiTc/Z7U/TAp+3fYOQ4gSR5+4KcHjJ+7XaDRdHb7tvH+DUv9g6UekA/On7fyDkMXw5bsVnfHynAH1robONkkJI4IxU8NtDAoWNcKOgqYkYAAxXPKXM7miVkIagn+6anNQzfdNSM8z1UY1S5H/TQ1VFXdZXGrXI/26pVutjF7jqKSimIWiikoAWikpaACiikzQAtIT2HWkznpSgYoAAMUtFFABRS0tMBM0ZNFLQAnNHNLS0AbNLSBSadtxXUcYlI4+U04jFJQCKjHmkpZhhzTKzOgdTgaYDRQBKDSNTN2KcDnpVITFBpxNMopiHg1teGlzeSN6Jj9RWIK3/DC5edvYD+dZ1PhZdP4jpVpaQdKWuE6wpaSigDF1U5eX6Vbj4AqjqHLye7Yq8nWtYmMiWlpKWrJCkJFQXt0lpbvK/RR09a4+81S5u5GLSMq9kU4AqoxchHa7xRuFcKIrgruAfH1qIySA/fYH61Sp36gd/uFLuFefieUf8ALV/++jThcTf89pP++jT9kFzv9w9acCK4QPebdwkmx6gmpLfVby2cMJmcDqrnINL2fZgdxS1T02+S/thKnHYg9jVys9gCiiigCG4fy4Xb0BNeezSvNMzu2WY5Jrv7/wD49Jv9w/yrz3+I1S2AcBTttItSAVN2Mbto2U/FGKXMwI9tG2pMUmKOZhYZto20/FGKOZhYj20Yp+KTFPmYWGYxSGn4pCKOZjsNyaMmlxSYo5mFg3Gje3qfzoxRijmYWQ4SP/fYfjSiaUf8tH/76NMAp2KOZish4nn/AOe0n/fRp32m5/5+Jf8Avs1HilxRzsLEn2u7H/LzL/32aX7beD/l6m/77NRUUc7CxOL+9H/L1L/30aUahfZ4upP++qr0d6OdhYs/2lfj/l5k/Oj+1L8f8vL1A3K0zFHOwsW/7W1Af8vLfpS/2vqH/Py35CqeKMUcwWLv9s6gP+Xg/kKX+29Q/wCe/wD46KoYoIp84WL/APbuoD/lt/46KX+3tQH/AC1H/fIrOxSYo5hWNP8At+//AOei/wDfIpP7fvv76H/gNZmKMUcwWNT+3731jP8AwGlHiC8/6Z/981lYoxT5gsa3/CQ3Y/hi/L/69KPEV3/zziP4H/GsjFGKOYLGwPEd1/zyi/I/408eJbkf8sIv1rExSYo5gsbw8T3H/PvH+Zpw8UTd7ZP++jXP4oxRzILHQ/8ACUyf8+q/99//AFqX/hKW72v/AI//APWrncUuKLoLHR/8JTj/AJdif+B//WpD4nB62p/77/8ArVztJzRzILG8ddtWJLWCk/h/hSf21Ynrp4/Jf8Kw6SjmQWNz+19OPXT1/wC+VpRqumd7Af8AfC1hUc0cyCx0MWsaZCwdLMq3qEXNWl8TWg/5Zy/kP8a5TmlougsdZ/wk1p/cl/If40v/AAktn6S/981yPNHNK6Cx148SWX/TT/vml/4SOxPeT/vmuP5oougsdj/wkVj/AHn/AO+aQ+ILA/xt/wB8muQop3QWOjN7pWTtkmQE5whZR+QoF7pv/P1cD/to9c5SUXQanTC70sspe5lkAOQsjMwz9KvDXNPA/wBeP++TXGUtF0FjtRrdh/z8r+Rpw1qwP/Lyn61xH4UuKV0FjtxrFgf+XmP86X+17H/n5j/76riAo9KXaKLoOU7carZH/l6i/wC+hSjU7M/8vUP/AH2K4gIKXylPrReIWO4/tG0P/LzF/wB9il+32p/5eIv++xXDeUvvS+SvvReIcp3IvLc9Jo/++hSi6hP/AC1T/voVwvkL70eQvqaLxCzO8FxGf41/OjzkP8Q/OuE+zj+8aT7P/tGj3Qsd75q+tODA1wK25Y4DmtXQryaC/W1kctG44BPSnZPYVjq6KQGlqQCiikoAKKKKACkoooAMUmKWigBhFNK1LSYoGQlKQrzUxFIRQBAVppTNWCtNK0AV2iU9qja1RhytW9lBWgCgbFD2qNtPU9K0ttJtpAZL6UhOdik+4ph0oDooH04rZ20baAMX+znHQsP+BGke0nVflkkB9mNbe0UhQHtRYdzDgv72zmVJJWIPQnkGunsbtbuLdjDDqKx7+1WSBuOV+YH3qfSVZGQ568Gs5IuLNqopfumpail+7UGh51rwxrFx9R/IVn4rV8QL/wATeY464/lWZit1sYvcbiilxRiqEFJS0UgEoozRgn2pgBNJgnr0pQoFLigBKWiigQUUUUALRRS0AFFFFABRRRQM3sikJqPNLmuo4xTRSg0GgCGZdwBxVcirbDg1XcYNSzWL0I6KXFFSWJTlOKbRQBKTQKahzwaeKokTFdJ4XX91M3qwH6VzldP4ZGLNz6v/AErOr8JpS+I3R0opBS1xHSFFJQelAGJdfNIfd/61eSqEvLr/AL4/nV9OtbRMZEgpaSlqiTD8UFvsKY6eYM/ka5mHHmru6Zrub+0S7tnhfow6+h9a4y8sLizkKyxnaOjAcGtYNWsBtrChUdceorG1NUW7IT0GfrVf7RMBtEjAfWmE5OSck96UKbi7tlSldBUtvgzIDjBPeoqK2exB1At1KA5PTtWFqKLHdsE6YqIXlyE2CZ9vpmkjjluJNqK0jn05NY04Si7tlykmbnhRm86df4cA/jXUCszQ9O+w23z/AOtflvb2rUqZu7JCilpKkCpqJxYz/wDXNv5V5/8AxGu/1Q40+4P/AEzb+VcB/Ear7IEi1IKjWpRWZQuKXFApaQDcUYp1FADcUmKfSUDGYoIp1IaQDcUhFONJTEMxRtp1FAxuKNtOxS4oENC0u2nUUAJto20tFIBuKMU6imA3bRinUUALt+TNM21IDkbaaaAG7aNtOxRigBu2k20/FFAEe2k21KaaRQBHto21JijFMRHto21JikxQAzbRtp9GKAGbaTbUlFAEe2jbUmKSgBm2jbT6MUAM20bTT6KAGbaNtSUYoGRbaNtS4pMUCI9tG01JiigCPbRtqTFFAEe2jbUmKMUDI9tGKkoxQIjxRtqTFGKAGYoxUmKMUDGYpQKfilxSAbilAp2KUUANpaXFLQMSlopaAClFApwFAhAKU07FIRQA+1GZPxqxaDHiCEAdif0NR2Q/e/jU1mM+IU9lP8quG4nsdSOlLSDpS0EhmkJxQTiqUk0tzM0FqdoX/WS4yF9h6mgCa4vIrcgM2XPRFGWP4VEJr2XmO0Ea+sr4P5DNVLnUbLSFMduvnXB+8c5Ofc/0rFuddv7gnEvlr6R8fr1q1BseiOkLagvJigb2DkH+VJFfjf5dxG0EnYP0P0NcmupXiNuW6lz7sTWtp2rLfn7JfKrFxgN0yf8AGhwa1DQ6INmnVn2MjJI9rIctHjax/iXtV/NQAtFNd1RSzEADkk1SBlvwzbzBa/3ujOP6CgCae+ghO0sXk/uINzfkKi+1Xb8pYSbfV2Vf0qlca1Z2C+TYRK5HVu359TWZN4hv3OVkVB6Ko/rVqDY9Dea+liP+kWcqL/eXDgflVmGeKdN8Thl9jXMQ+Ir1GHmlJV9xg/pWqksdxD/aFl8si/6yP+8O4Pv70pRaDc18UYpsEizRK6HKsMg0+pEJikIAplxcR28e+Q47ADkk+gqq8TzxebqEnkQDnyg2OP8AaP8AShDsPlvraJtpk3N/dQFj+lQ/bx/z63WPXyjVOfX7W1HlWFurAd8bRVNvE12TxHFj6H/GrUH2DQ3Yb23lbaH2v/dcFT+tWgBWDba3b3x8i/hVQ3Ru3/1q07dntbhbaRt8Tj9056/7pqWmgJrlf3T/AO6ajsRgRfhU84/cv/umorTpF+FZyKiahqOTpUlRyfdrI1OJ10D+039wKzsD0FaevjGpH/dH9azM10R2MJbjWRD/AAiozFH/AHcfjUppppiIzGnp+tJtUdqeaYTTATA9KSiigBKSlpKACkpaSkAUUUUwClpKWkAtFFFAC0UlLQBsgUuKXFLiuk5BuKUUYo24pgLxVaVcNU9MkXcKTKg9SuRTaeaQipNhlFLRQADg1LxtFRZp4ORTQmKDzXWeHB/oGfVzXJV1/h4Y0yM+pJ/Wsq3wmlLc1qKKK4zoCmucIx9qWmzH90/0oAxm/wBZH/vCr6VQ/wCW0X+9V9K2iYyJKWkFLVEhTSgYYIzT6KQEBtITyYk/75FJ9it/+eMf/fIqzRTuBV+wWx/5YR/98Cj+zrXvbxf98CrdFO4FT+zbQ/8ALtF/3wKmhtYoRiONEH+yMVNRSuAAYpaKKAFpKWkoAo6ucabcH/pmf5VwX8Rru9aONMuP9w1wgHzVX2QRKtSCo1qQCsyhwpaBS1IBSUtJQMKSg0maACk7UZooASkpaSgBKKWkoAWiiigBaKKKACiiigAooo70CCiiimA5PvCg9TSL1pxHNADcUuKKKQCUUtJTASkpaQ0AFFFFAhKKKKACiiigBKKWigBKKWigBKKKWgBKMUUUAB60UUUAFFFFAxKWiigQlFLRQAlFLRQMSiiigApaKKAClpKWgApaSloAWikooAdmjNJRQMdmim0uaQh4pwpgpwoAfQelFIaYFix5k/Gp7DnxF9EP8qhsPv1Ppgz4gc+iH+lXDcUtjph0paB0oNBJT1CZ0jWOE4llO1T6ep/Cs3Vr8aZapZ2rYlI+Zu49/qauyHfrEanokRYfUnFclqczTajcM3XeR+VXBXY9kQlsnJOTW5pmgmZRLdNtQjIRTyfrXP5rotJmeDSri8mdmYjCljngdP1rWbdtARjaisMV7LHAD5aHaMnPSoInKyqy/eBBFMZizFick8mr+i2hur5SRlI/mY/yp7LUR1DcanEe5iOfzFXgeKz7XM97LcfwKPLT8Op/Or54Fcw2U5gby78jP7iPDS+57CsbXNXad2trdsQLwSP4v/rVceZotEubnPzysxz9TgVyxNawjcb0J4ImuJ0iUgFjjJOAK2V0SzeRrdbtjcKuSAOBWPYWct/P5UXGOSx6AVuzIdHtmWzt3klK/NMRwKqb6ISOcmQxSvG3VCQcVs+FpG+0zR9VKZI/H/69YTOXYsxySck10OgRG1sZ7xhywwvv/k0T+HUFubGkcWm3srso+mTV1mCqSeBVfToTBZxo33sZb6nk0zVSxtfKU4MrBPzPNYAQxyIFbUrtsRrnyQew9fqa5vUtTm1CXLnbGPuoOgrQ8UXGzyLROFVdxH6CsDNbQj1Bl7T7CS+ZsOqInLO3apr3SBDZ/are4WeIHBIGKprbyweXPPC4gYjJHGR6Vsa83kabBFbkRwP1THJ7023fQFsc+DzXVQytJoFvMfvxOuD9Gx/KuTGSQByTXYJbmKxsrH+NmDOPYcmlUBGnN/qX/wB01Ba/cj/CrEw/dN9DVe24jj+grmkXE1ajk+7T6ZJ0rI1OL8Q/8hH/AIAP5msvNaviL/j/AF/3B/M1k10R2MJbhSGlpDTEMNMNSGmEUxDTSUGkoGFFFJSAWikFLQAUlLSUAFLRRQAUtJS0AFFFLQBuUZpcUhBrqOMTdQWzRikxQMTNHUU7FGKQJldxg0ypZBg1Cak3EIpKdTTQMSpF6Uynr0oQmOHWux0MY0yH6E/rXG12ukDbp1uP9gVlX+E1pbl+koorkNwqOc/uH+lPqK5OLd/pQBlj/Xxj3P8AKryVQTm6j/E/pV9K2iYskFKKbThVEi0tJS0AFLSUtABS0UUAFLSUUALRSUUALSUUlAGfrZxpdx/uVxC9TXa66f8AiVXH+7/WuKTrVfZBEgqQUwU8VkUOFLSCikMDSZoNJQAGikNJQAtJRRQAlFFFACUtFJQAtFJS0AFLSUtAB2ooooAKKKKAClpKKYhRT2HQ0ynt2pANooooAKSlpDQAlFFFMBKKKKBBSUtJQAUUUUAFFFFABRRRQAUUUUAFJS4yKSgYUUUUAFFFFABRRRQIKKKKACiiigAooooAKKKWgYlLRRQAUtJS0AFFFFABS0lFAC0opKKAHCnimCnCkA+g0lBoGWrD79WNJ516Y/7H+FV7DlqsaNzrdwfRf6itIdSZHTDpQaB0ooJM66Agv4LhuFYGJj6Z5H61zev2ElrevNtzFKdwI7H0rsZ4UmjZJFDK3BBrOdZ7aMxSxfarfoCOWA9x3qouzHucTmnm5mMPkmVvL/uZ4ropLXRpDuaNoz6YZaIodMiP+j2rzv7IT/PitPaILGLY6bcXrfIu2Pu56V0MMKwR/YbI/P8A8tJf7v8A9eplhu7lQrYtov7qnLY+vQVet7eOCMJGuAKzlJsNh1vEsMaogwoGBUpGRSgUuKkDF+zmbTbqxz+8Rjt/E5Fck6sjlHBVgcEGu7u7ZzKtxA22VeMHow9DWfdpY3hxfQtbzf3jx+TdDVxlYe5zVtfXFoG8iTZu64AqWbVr2eNo5JyVYYIwBWm2jabnP27C+m9amgh062OLWBrmQdwN369BVOSFYztL0iS6YS3AMcA554LVvwILyRCg22sJ+UY4cjv9BSi0nuipuiEjH/LJDwfqe9aUaBFAAwBUOTYxwGBVLVcrbCUDPlOrkewPNXqa6h1KkZB4IqRHMeKbctJDdp80bLtJH5iufzXaMDZoYLiIy2h4BAyUHoR6e9Z0ug2Vwd9pd7Qf4chsVrGdlZjauZlvrN1BCIv3cir03rnFVrq7nvZQ0zF26ADoPoK2B4chTma9AHsAP61btYrK1O2xga5m/v8AUD6t0H4U+ZdAsytpGmLaL9uvvlCjKoex9frW5Ywu8rXcwIZxhFP8C+n1psNm8komumDMPuoPur/ifetADFZN3Ain/wBU30NV7f8A1afSrFx/q2+hqvb/AOqT6Cs5FRNLtTZPu07tTJPumsjU47xH/wAfy/7n9TWSa1/Ef/H6n+7/AFrHNdEdjCW4hpDS0lMQlNNONNpgNIphqQ0hFADKSlI5pKAClpKKQC0UUUAFFFFABS0lFAC0UlGaAN0MRTwQaZSV1HISEU3FIG9adnNAhKKWmmgBkgyKrsOatHmoHBzUs2hsR0UUtIsbT14FNpRTQgzzmu500bbKAf8ATNf5VxKrgZruLMYt4x/sj+VYV9jWkWKKKSuU3FqG7/492qWq96f3OPegGZ8f/H0v+6aupVKH/j6+iH+Yq6lbIwZIKWkFLVCHUUUUAKKWkooAWlpKKAFoopKAFpKKKACiikoAzdeP/Eqn+n9a4tOtdnr/APyCp/oP5iuMSq+yCJRTxTBThWZQ6iiipASiiigYhpKWkoAKKKKAEopaSgBKKKWgBKWkooAWlptLQAtJRRQAUUUUAFLSU9EZgTj5R1NACgYG49KQnNDNk4HQdKSgQUtJRQAtJRRQAlFFJTAKKKSgAooooEFFFFABRRRQAUUlFAC0lFFADg2AR68U2iigAooooGFFFFABRRRQIKKKKACikpaACiikoAWiiigYtFJmigBaWkooAWikooAWiiloAKKKKAFFOFNpwpDHUE0maQmmBdsOtWdD51i5Pt/Wq2n9/pVrQBnVbo+39auHUmR0g6UtA6UUEiGmkZp1FAERjB7UmwCieeKBd00ioPc1X+3K3MUE8g9Vj4/XFAyyFApwFVDfBOZLe4jHqUyP0zU8FxFcJvicMPaiwEopaQUtAARTGjVhyM1JSUAV/ssIOfKTP0qQIq9BimT3UFv/AK2VV9ieah/tGA/dErD1ETEfyosBbAp1VItQtpX2CUB/7rcH9atA0AOooooAQjNVpbC2mOXgjJ9dvNWqDQBTXTLRDlbePPuM1aSNVGAAB7VHLdQQf62VEPoTUQ1SyJx9pj/OgC4BS0yORJFDIwZT0IORT6AIp/8AVt9DVaD/AFKfSrM/3G+hqtB/qU+lRIuJpUyT7tOHQUyT7tZGpyHiP/j8T/d/rWPWv4j/AOPxP93+tZBrojsYS3EpKWkqhCUlLRQA2kNOpKQDDSEU8ikIpgR0U8im4pAJS0UlAC0lFFABS0UUAFFFGKAN2iijNdJyBikGRS5ooAUHNBFNNANMBaikGal602QcUmVHcr0UrDmkqTYQ05aaaUHimhMkAzXcWwxEv0FcRGfmA967iHhB9Kwr9DWiSUUUlcpuLVa9/wBSPrViq18f3Sj3poGUYP8Aj5Y/7P8AWrydKpW/+uk+g/rV1OlaowY8UooFKKoQtFFFAC0UUUALRSUUgFopKKYAaKKKACiiigRl+IP+QVP9B/OuNSux8Qf8gqb8P51xyVX2RokFPFMFPFZlDqKSikMKD0opKQCUUUUALSUtJQAUlLSUAJRRRQAUUUUAFLRSUALRSUtAAKU0lL04oAOlKXYrgnj0ptKfamAUUUUCClpKKACiiigApKKKAEooooEFFJRQAUUUUAFFFFABRRRQAUUlFABRRRQAUtJRQAtJRRQAUUUUAFFFFABRRRTAKKKKQBRRRQAUtJRQMWl47HnvSUUALRRRQAtLSUUALRRRSAWlptLmgYpNNJpSaYxpgaOnH+VXPD3OpXZ/z1qjpp4/Cr3hz/j+uz9P5mrh1JkdJRQOlFBIh4qlJcy3ErQWeNynDyH7qf4mlvpnylvC22WU4B/ujuaztV1FNMgFlZnEuPmbuP8A69NK40WbifT9LfdMTcXPqfmb/AVmXHia5YnyY4419+TWGzszFmJJPJJq1p+nTahLtj+VB95z0Fb8iWrC/Yux+JLxX/eLHIvcYxWlBLDqKtc2OIbpfvKe/sfUe9c3qNr9iumg8wSFQMkDFT6BK0eqxAHh8qaUopq6C/c6+zuBcQq+Np6FT2PcVPVCyO2+vIx93crfiRzV+sQEd1jQsxAUDJJqmjXF+Q0TGC2/v4+Z/p6D3ppxfXTKzf6NAfnHZm9PoKxNZ1trlzBbMVgHBI/i/wDrU4xbY9jRl1HS9OciGPz5u7Dk5/3jVN/FExb5LeMD3JNZVjZyX1wIYyAcZyegq5caDNDE8jXEOEBJ61ryxWjC7LkeuWl5iO/tlUH+LqB/UVoRu1lMiFzJbSnEbk5Kn0J9K4stXR6VI1xoM6Oc+VnafTHIqZwS1Qr3OjBzS1FbvvhR/wC8oNE8ywQtI5wqjJrIBLm6jto90h6nAA5JPoKr+XcTAy3Uv2aAD7inDY9z2/CoVkS3ibUr4ncf9Wh/gB6Ae5rnNR1S41CQl2xHn5UHQVcYtj2Nt9U0izY+TB5r92C5/U1EfE1sx2vZHZ9Qf0xWPZ6bc3qloUGwcFmOBUV7ZT2MgSdcZ5BByDWnJHYV2dLatZ3u59Nk+z3AGdoGAfqOhrRsrozqySLsmjOHX0PqPauFtriS2nSWJsMhzXZbgb61uFGPPjKn8sj+tZzjYe5dm+430qrB/qU+lWZfuN9KrQf6lPpWMiomiPuj6U2Q/LTh90fSmSfdNZGpyHiP/j8T/d/rWRWt4hP+mr/uf1NZNdEdjCW4lJS0UxDaKU0lMBKQ06koASkxS4ooAbikxT8U3FIBuKMU7FJigBtFOxSYoASilxRQAUUUtAG3kUhakxSGuk5AzRupDSrQMXJNFLxTS+OlACk7aazbhTCSetKtK40NIpuKkpMUGpHiinEUzOaEJksAzMn+8K7uP7orhbXm4j/3h/Ou6j+7XPX6G9EdRRSVzG4tVb8/Iv1qzVS+PyoPrTRL2Ktt/rZD9KupVO2+/IfcVcTpWyMWPpaSlpiFzRmopZUijZ3YBQMkmuevPEj+YVtYxtH8T9/wpqLYHTZpc1x3/CRXvpH/AN8n/Gl/4SK8/ux/kf8AGq9mwOwzRkVyH/CR3n92L8j/AI0v/CSXf9yP8j/jR7NiOvzRmuR/4SS7H/LOL8j/AI1csfEaySBLlBHnowPH40ODQzoqKarBgCORS1AC0UUUCMrxD/yCpvw/nXGpXY+If+QVN+H8645Kr7I0SinimCnCsyh1FFFIBKKDSUhhRRRQAUUUUAFIaWkoASiiigAooooAKKKKACiigdaBjug+tGO9ITz7UUCFooopgFFFFAgooooAKKKKAEoopKACiiigBKKKKBBRRRQAUlLSUAFLSUUAFFFFABRRRQAUUUUAFFFFABRRRQAUUUUAFFFFABRRRQAUUlLQAUUUUDFooooAWiiigApaSigBaWm0tAxaKSikAE0xjTjUbdKYGlpnQ/Sr/hr/AI+7s+4/maoaZ938K0PDPM92fcf1rSHUmR0dBoopEmdEQb+8nbnylCD8sn+lcZczNNcSSucszEmuyjAF9d278ecodT68YNcbeRPBdSRuCGDHrWtPcb2LGl2YvrrY77EAyx/pXUwWzxTKIzGltGOEU8k+prh9xHQ4q1BqM8FtJAhG2TqT1qpxbBOwuqFv7Rn3sGYuckdKu+GrZpb8zEfJEOvuaoWNjNfTBI1O3PzOegrpo4FihXTrQnJ/1sg7Dv8AiaUnZWDzLmnLvae47SvlfoOBVm5k8q3kf+6pNOhjWKNUUYVRgCmXkZktZUHVlI/SsgMbU5fsGhRwpw833j9eTXMZrpNbja70a3uI+fL5YDtxg/rXMZransDNjR7z+zo5J2tpHVuBIOg9qs6hDbT6KLxYBDITkc8nn9azrTWJbW38gxxyx+jior7U570Kr7VjXoijAoabdw6FTNdPpsLW+gsG4e5OFB9+B/jWZpGlNdOJpwUgXnn+Kuitl+2XCzYIgi4iHZj/AHqmcugLQ0Il2RqvoMVUvsS3FvbnlXbcw9Qv/wBfFXqo3Pyalaueh3J+JGR/Ksho57xJetPfeQD+7h4x796yoxvkVf7xAq3rkTQ6pNuBw53A+oNUAxVgw4IOa6Y7Evc7C+NpBDbWD+YFcgbYzjP1rC16Jre8ERmkkTblQ7ZIqQ68jmOWazV54xhX3cD8Kzbq5lvblpZOXY8AdvaoimnqU2NgjaeZIkGWc4FdsFAvbaBTnyYyx/kP61kaNYCwiN9eAh8YRMc8/wBTW5p8LKrzzDEsp3MPQdh+FTOV2HQnl+430qrb/wCoT6Vbl+4fpVW3/wBQn0rCRUTQX7o+lMl+6aePuj6UyX7hrI1OP1//AI/h/uf1NZdaev8A/H+P90fzNZhrojsYS3EpKWkqiRKKKKBiUUUUAJRRRQAlGKWkoATFGKWjFIBuKMU6igBuKMU7FJQAmKMUtGKANemk0FqTJroOUWikzS0ABNMpxptIYUDrRRTGOIpop5FIaZY1hUQNSt92oKALNn/x9w/74/nXcJ90Vw1jzew/74/nXcp90VzV+hvS2HUUlFcxuLVO/wD4Kt1TvvvJTRL2ILXrJ/vf0q4lU7To/wDvVcTpWyMWPooooEYPiedkt44lOBIefwrmkKB1Lgle4Bwa6zxBZNdWgaMZeM7gPUd65RG2OGKhsdj0Nb09gOi0GCzuopwIOOMhyG9elVdR0GZLk/ZF3RHkZbp7UaXrMFnHLugCscYEY6/XJrPv9QmvLkysxQdAAegoSlzD0sS/2Nff88h/30Krx27favJkGGBwRUXnS/8APR/zNEUzRSiQckHPPeqfNZi0Nd7BSu3y1A9R1rJlQxyMh/hNX31ksuFgAPrurOZmkck8sxrOlz394crdDrvDlw02nhWOTGSv4VsVl6FaNaWKq/DsdxHpWmKiW4haKKKQGV4h/wCQXL+H8645K7DxF/yCpfw/nXHpVfZBEo608UwU8VmULRRRSASkpTSUDCiiigAooopAFJRRQAlFFFABRRRQMKKKKAClXrSUqdSaACkoooELS0lLQAUUUUAFFLRTEJRRRQAlJS0lABRRRQAUlFFABRRRQIKSlpKACilpDQAUUUUAFFFFABRRSUALRSUUAFFFFABRRRTAUAEHnFFJRQAtFJS0AFFFJSAWiiigYtFJS0AFFFFABRmkooAdRSUUALRRRQAhpjU80xqBmlp33PwrQ8Lj5ro/7Q/rWfp3+rP0rS8LDi6P+2K0jsyZHQiiilpElS8tWmCvE2yaM5Rsfofas69SzvFVNQjNvOONx4H4N0NblRyRJIpDqGB7EZpjucu3hyBjujvcr9AaF0rTLdh51x5rf3Qev4Ct1tJsmOTbR/gtSw2cEH+qhRPooFPmYGfCk0qiK1i+zQD+MjDH6Dt+NaNrbJbx7EHuSepPqamCgU6pEFIRmlooAy3jaxkcrEZLWUkugGShPUgdxWXNoVneEyWNwFz/AA9QP6iunIzVSfTrad97wqW/vDg/mKadh3OcHhibPzXKAeoU1NDpum2bjzHNxL/cHP6D+tbJ0i1P3lZh6FyR/OrEFpDAMRRKg9hiqcmwKKW815/r18mAdIgeW+v+FaaIFUKBgCnAYpagAxVa9tvtMJTcVYHcrDqpHQ1ZooAw7mK31FFt78eTdLwG6Z+h7j2rJn8NXaMfKkjdfc4NdZPbRXCFJY1dfQiq39mIoxHLOi+iyHFUpNDObh8NXTN++ljRfbJNaFraWFjJiEG5uR0xzj+grT/suJuJXmkHo8hIq1DbxQKFijVF9AMUOTYFa2tJJJFnujlx91B91P8AE1oAYpAKWpERy/dP0qpbf8e6fQVbl+6aqWv/AB7p9KiRcS+Puj6UyY4jOOvvTx90fSo5vu1manHa5/x/9c/KP61nVoa2c6g3+6Kz63jsYS3EpKWimIbRS0UANopaSgBKKWkxQAUUUUAFJS0lABRRRTAKKKWgBKKWjFIDTpKWkroOYWkpcUh4oAQ0U1nVaiefstS5JFKLZMWAqIzAGoGYt3pB1qOc0VPuaI5UGkIp0fMYoIrYkhf0qIipW5JqM0AWNO/4/oP98V26/dridNH/ABMIP98V2y9K5a+6OilsLRRSVzmotUr77y/SrlU7776/SmtxMhtPuN/vGriVTsx+7z/tH+dXUrZGLHUUUUCEIyKzrvRrS5YsybWPUocVosQoyTWRd6/bQOUQGUj+70/OqjfoBF/wjdr/AM9JfzH+FIfDdsf+Wsv5j/Co/wDhJk/592/76o/4SVP+fdv++qu0wHnw1b/89Zf0/wAKT/hGoP8AntJ+lN/4SZP+fdvzpf8AhJYv+eD/AJin74hf+EZh/wCe8n6VdstGtbRg6qWcfxNziqQ8Sxf88H/MVdsdZtrtggYo5/hbvUvm6jNMDFOFNByKdUALRRRSAyfEX/ILl/D+dceldf4j/wCQXJ9R/OuRjq/sgiQU8U0U4VmMWiilpDGmilNNoGFFFFABRRRSASiiigYUlLRQAUlLSUAGKMH0oooAXafSlAwMbgPxplFAiQqg6Pn8KT5AO5NMpaYEyPGANy5oeRWACqBioaWkA9mBAwMGkpKWgBKWiigBKKWkpiEopaSgBKKKKACkpaKAEooooASilpKACiiigAooooEFFFFABRRRQAd6SlooASilooASilxRTAKKKKACiiigAooopAFFFFAxcGkoooAKKKKACiiigApaSloAKWiigY00xqkJ4xUbUAamnf6o/StLwr/qrg/7f9KzdO/1R+lafhT/AI95z/00/pWkdmTI36WiikSFFFVJbp2m8i1QSS/xEn5U+p/pQBZJCjJOBVWTUrOM4a4jz7HNQzx2lqPM1O585+yHp+CiqL+I7SI7YLP5fwFUo3HY1or+1mOI54yfTPNWAc1zw16xuTsurMKp74DVdVvscYuLaUzWR5K5yUHqD6e1Di0FjWopqOHUMpyCMginVIhKKR2VFLMcAckmqYnuL0kWgEcXTznHX6DvQMtsyqMsQPrUJvLYHHnxZ9N4qjcNpVkSbuY3EvcMdx/LoKqHXdNBwLHK/wC6tUot9B2N9XVxlWBHqKdWJbS6dfH/AEN2tZ+wX5c/h0NX7S5k81ra5AEyjII6OPUUmrCLtFFFIBKKiuLmK2j3yNgdh3PsKr7by6XczfZIj+LkfyFMLFssB1NAdT0INY80ui2xxNKbiT3Yuf8ACohfaHKQvlGI/wB4KVx+Ip8rHY6AUVlp5ttGZrWY3dv12E5YD2Pf6VowTJPEskZyrDINSIJOhqna/wDHun0q5J0qna/8e6fSokXEvjoPpUU33al7VDP901manG6yf+Jg/wBBVHNXNXOdRl/D+VUq3jsYPcKKKKYgpKWigBKTFOpKAExSU7FFADKWlooASkpcUGgBKSlopgFFLRigAApaXFAFIZfpAwHU1A0x7VEWY9TWjmYqmy08ygcVA8zNUdJUOTZpGCQEk0UuKULUmg2nAU7FFAMvxf6taSQ7RSw/6pailbLV1LY52MppFLRQIsaX/wAhKD/frtR0rjNLH/Eyg/3q7Mfdrlr7o6aWwUUUlc5qLVK+++v0q5VK+++PpTW4mMtP9QpHcn+dXF6VUs/9Qn4/zq2OlbGLHUUlFAjE8SXjw26wocGXqfaubtoftFzHDnG84z6V0Pie2Z4Y5lGQhw3sDWDp7rFfQu52qrAk1vD4dBGxcaNAotrcTKkzbvm2/fqW38OpGJPMkEm5SF4xtPrUN0unT3iS/ahsJJkG459sVcluNMlWIG7I8oYG1yPzqLyLsjm761NndNAW3Fcc4xUUSGSQKO9W9Ymjn1KSSJgyHGCPoKrW0oinVz0zzWt3y3I6l17BQuFLbvU9KoMGRiDwwNbcmo2wjyJMn0ArElk8yVn9Tms6UpN6lSSWx2Oh3bXdgrOcup2sfXFadZHh63aHT1LDBc7sVrColuIdRRRUgZPiP/kFyfUfzrkY663xGf8AiVyfUfzrko+lX9kCUU4U0U4VmMdRRRSGIabTu1IaAEooooAKKSikMWkpaSgAoopf5UDEooooASiiigBKKKKBBS0lLQAAUooBxRnNAC0tJS0DFoPXpikpaAEpKWigQlFFFMBKKKKAEooooEFFFJQAUUUUAJS0UUAFFFFABjiil60lAgooooAKKWjFMBKKWikAlGKWimAmKKWigBKWiikAlFLSUAJRS0UAJRRRQMKKKKAClpKKAClFFGaAFopKKBiGmNTzUbUAa2n/AOpb6Vp+FB/ok3/XT+grMsf+PdvpWp4UH+hSn/pof5CtI7MiRvUUtIelIRTvJn3pbQECaTv/AHR3NUNR1KLSIBa2mDN/ETzj3PvVhJViN7fOM7Mov0H/ANeuNnneeZ5XOWc5JrSEbsexZgiudSuSqHzJDliWNWm8P6jj/Vp/32KoWP2h7lUtXdZH4ypxxW5qmpPptuLOKZ5JyMvIzZIrSTadkC8znpkaGVo34ZDg4Oea2vC9y3nyWrfNG67sH1rBZixJJyT3rc8KwE3Mtw3CIu3J9TTn8OoludBpZxbtF2idkH0B4q72qnpYzbtJ0812f8zxUmoSmGykdfvYwPqeBXOMrt/xMJ2DNi0hPzf9NCO30FY+sa80hNtZtshHBccE/T2qxrk/9n6XFZxHDOPmPt3/ADNcvmtYRvqwbsWIIJrqTZDG0jdcCn3en3dogeeFkQnGcgj9K2fD4NrYTz3BWKKTG2TPPpRrDC20OKKNzPHIf9ax59arnd7ILaHNq5RgynBHIIrrY7g3em2t8eJYnAYjvztNcfmuttYWg0O2t2H7yaRePqc/yFKoCN4HIqK5nS2haWQ4VRUq8AVQucXGow255RAZWH04H61iCI96W0Z1HUDhyPkjP8PsPeud1LWLjUGILbIuyL/X1pfEF+13ftGD+7iJVR79zWYmC6hjgZ5raEbasG+hYitLm4XdDBI6+oHFV3VkYo6lWHUEciuwuYrnfZJYMEthgsVIAxWH4o2f2p8uN2wbsetNTu7A0JoF89rfRpu/dynaw/ka6a0zBqFxbj7jYlUemev6iuO0mIz6lbov98E/Qc12MH7zV52HSONUP15NRU3DoXXqla/6hauvVO2/1C1zyLiXewqG4+7U3aoLj7tZmpxeqn/iYy/UfyqpVjUznUJv96q1dC2MHuLRSUtAgoopaAEopaKAExRiloxQA3FGKWimAlNNONNNACUuKKUCgAxS4pQKWkAlFLSUDFxRTsUuKQDMUu2nUUDEAooopFBRRTkUuwAFCAs5xCozUZqWQbcLUZ4rqWxzMTFLinIhbtUy20jfw4pgO0sf8TGD/e/pXYDpXNadZul5FIeimulHSuSu7s6KSsgoopKwNRapXv3/AMKuVSvvvf8AAaa3ExLP/j3j+lWx0qtajEMf+6P5VZFbGItFFFAhskayIUcAqRgg1g3fhtGctbSbB/dIyK6Cimm0Byv/AAjdz/z1j/Wj/hG7n/nrH+tdQSBVaa+toDiWZFPpnmr55Ac//wAI5c/89Y/1o/4Ru6/56R/rWwNasM488fkatw3dvOMxSo30NPmkBzf/AAjdz/z1j/Wrth4dSJw9y/mEfwgcVvDBpRUubARVCgACn0lLUgLRRRSAyPEn/ILf6j+dclH0rrvESFtKkwM4IJ/OuPU4q/sgiYU4VHvFKHqLDJaKj8wUb6LASUlM3+9G+lYB1FM30m6iwx9FM3UbqVgH0UzdRuosO4+jNM3UbqLBcfmkzTd1JuosFx5NJTd1JuosFx9JTd1G6iwXHUtNzRuosFx1KKZml3UWAeDS5pm6jdRYLj80Zpm6l3CiwXHUU3dSb6LBcfRTN1G+izAdmimbhRuFFhXHUZpm6l3U7ALRTc0ZosA6im5ozRYLjqKbmjNFgHUU3NGRRYVx9FNzRmiwDqKTNGaLALSgU3dSl80WAU44waSkzRmiwhaKTNGaLDFopN1GaLALRSZpc0WAKKTNBNFgCikzQTQAUUmaM0DFopM0maLAOopuaM0gHUU3NLmmA6im5ozSADTGpxNMNMDWsuLZ/pWt4U/48JP+uh/kKyLU4tXPtWz4VB/s5j6yH+lXH4WTI3KRulLQRSEYssLTaXf26cyCRjj15yK40nmu8uY5LW4N3ChcEYljHVh2I9xWVe6Lbajm5sJlQtyy9s/0NawlYe5i6XqK6fI8hh8xmGAc4xVSeZ55nlc5Zzk1pnw3fBsZix67v/rVYh8N7PnvLlVQdQv+Jq+aN7hZmPZ2st5OIYRlj1PYD1rq47ZIYE023J3EZlcdh3/E0WqqIzDpkQVO8xHH4etadpapbR4GWY8sx6sfU1nKVw2JYkEcaoowoGAKq6vn7C7ddpVj9AQavUyWMSRsrDIYYIrMDl/FiMZLeYcoVIz71zua7Ro4zD/ZuocqeIpTxkduexFYtz4Zu42PkOkq9snBraE0lZg1cINXtH01LS8hkITGCnfFVdT1T7ascUUflwR/dXvTl8P6gx5jVR6lhV6DQre0XzdQnUgfwDgf/Xp3itQ1KeiaY17MJpRi3Q5JP8XtXTWo+13f2gD9zECsXHU9z/So4opLtVRYzb2o/hxhnHp7CtSNFjUKoAA4AFZSlcBaoJ8utSA/xQjH4HmtGqV/C+6O4gXdLEc7f7wPUUgRwt4rJdzK3UOc/nTYHRJkaVN6A/MvqK6bUdKi1dftVm4Sbo6t3PofQ1hyaJqMbYNsze6kGt1JNBY0U1PTLRvOtlmLBfkjJO0H1rEubiS6uHmkOXc5NXoNAv5fvRCIerEf0rWtNNtNMZWlP2i6P3UAz+Q/qam8Y7D1Y3RrMabbNeXCnzXGETvz0H1NbthA0UOZMea53Pj1NRW1rJJN9ouvvD7iA8J/iavgYrJu4DW6VSth+5H1P86vPVO1H7ofU/zrORUS3Ve4+7Viq1yflrM1OIvzm+nP+0ar1LeHN5Mf9s/zqHNbrYwe46lpmacDTELS0gNLQAUUUtACUUuKXFADaDS0hoAaaSnGkxTAQU4ClApaQCUUUUhhRRSUAS0UUUhhSU4Ak8DNXLXSr26I8qBsHuRgUXCxRoAya6i08ISvhrmXb7KK17PwzZWzBipkI/vc0rlWOJtdPubttsMTH3xxW7aeGLhVzIwBPpXXRwxxDCIF+lONLmaHa5y8nh1UX7xJ9ajTQVB+Y5rqHXIqApVe0kTyIx00uNBwoqQWSjtWiVpMUuZj5UURbhOcdKnHSnyj5DTB0rOTuWgNFFJUjCqWoHGT/s1dqjqJwCf9mmhMkt/uJn0FWBUMQwB9KmFbGItFFFABUF1dR20LSSNhVqV2wM1xusX7Xl0Qp/dJwo9feqjHmYh9/rE92xWMmKP0B5P1rOwTyeTVvTdPkv5tq/Kg+83pVvVIrC2hW3tm3zBvnfr+Fbqy0QirPpksFlHdOy7ZMYA61UBZCGUkEdxXQ60duiWSfT/0GmRWWn6nbD7M3lXCrgjpk/T/AAoUtLsdivp2uywMI7k74/7x6j/GuohlWWNXRgykZBFcHcwSW0zRSrtde1a3h2/aOcWrn5H+7nsfSpnBNXQjqhS0gOadWAwoopaYDHQOpVhkHqDWLP4at3kLRyPGD/COQK3aKE2gOd/4ReP/AJ+H/wC+RS/8IvH/AM/D/kK6KinzMRzv/CLx/wDPxJ+Qo/4ReL/n4f8AIV0VFPmYHO/8IvF/z8SfkKP+EYi/5+H/ACFdDRRzMDnv+EXi/wCfiT8hR/wjEX/PxJ+QroaSjmYHP/8ACLxf8/En5Cl/4ReL/n4k/IV0ApcUuZgc9/wi8X/PxJ+Qo/4ReL/n4k/IV0OKSjmYHP8A/CLxf8/En5Cj/hF4v+fiT8hXQUU+Zgc//wAIvF/z8SfkKP8AhF4v+fiT8hXQ0UczA57/AIReH/n4k/IUv/CLw/8APxJ+QroKKOZiOe/4RaH/AJ+JPyFL/wAItD/z8SfkK6Clo5mBz3/CLQ/8/En5Cj/hF4f+fiT8hXQ0UczA57/hF4f+fiT8hR/wi0X/AD8SfkK6GijmYHPf8IvD/wA/En5Cj/hFov8An4k/IV0FFHMwOf8A+EXi/wCfiT8hR/wi0X/PxJ+QroaUUczGc7/wi0X/AD8SfkKP+EWi/wCfiT8hXRYoxRzMDnf+EWi/5+ZPyFJ/wi0X/PxJ+QroqSjmYjnv+EWi/wCfiT8hR/wi0f8Az8v+QroqKOZgc7/wi0f/AD8v/wB8ij/hFo/+fl/++RXRUUczA53/AIRaP/n5f/vkUn/CLJ/z8v8A98iujoo52Bzn/CLJ/wA/Lf8AfIo/4RZP+flv++RXR0U+dgc5/wAIsv8Az8t/3yKP+EWX/n5b/vkV0dFLnYHN/wDCLL/z8t/3zR/wiy/8/Lf9810lFHOwOb/4RZf+fk/980f8IqP+fo/98V0lKKOdgc1/wiv/AE9H/vj/AOvR/wAIr/08/wDjn/166bFBo52BzH/CLf8ATz/45/8AXo/4Rb/p5/8AHP8A69dNSU+Zgcz/AMIsf+fn/wAc/wDr0f8ACLN/z9f+Of8A166ailzMDmf+EWb/AJ+f/HP/AK9J/wAIs3/Pz/45/wDXrp8UYp8zA5j/AIRZv+fkf98f/Xo/4Rd/+fkf98f/AF66fFGKXMwOX/4RaT/n5H/fP/16P+EXk/5+R/3z/wDXrqMUYp8zA5f/AIReT/n5X/vn/wCvR/wi8v8Az8r/AN811FGKXMwOW/4ReX/n5X/vmj/hF5v+fhf++a6mijmYHK/8IvN/z8L/AN8mj/hFpv8An4T/AL5NdVRRzDOU/wCEXm/5+F/75NH/AAi8/wDz3T8jXV4pDRzMDlP+EXn/AOe6fkaP+EYuP+e6fka6uijmA5T/AIRi4/57x/kaT/hGLn/nun5GusoxRzAcn/wjFz/z2j/Wk/4Ri6/57R/rXW4oxRzAcl/wjF1/z1j/AFpD4Xuv+ekf5muvxRijmA5WPw5eH5HuFCd8ZNdHZ2qWlukMY+VR+dT4opNtgFLRRSAQjNVJ9Pt5mLFNr/3kO0/mKuUUAZp0sn/l8ugPTzP/AK1Oj0u3Qgspkb1kYt/Or9FO4xqoFGAMCnYpaKQhKKWigCKWFJkKyKGU9iM1SbTNv/Hvczwj+6GyPyNaVJQMzTp07/6y/nI9Fwv9Kmg06CFt4Tc/95zuP5mrdGRRcAAxS0A0UAFBFLSUAU7jT4pn8xS0Uv8AfjOD/wDXqIWl8vAvQw/24gTWjRQBm/2dcSf6+9kK/wB1AEq1b2cNuP3cYBPU9SfxqfIpc0AAFLQKKAEaqVp/q/8AgR/nV1+lU7P7h/3z/OokXEtVVuvumrVVLo4BrM0OEuTm5lP+2f51HSyHMjH1JptboxYtLmm0UxD80oNMpRQA/NLmmA0uaAH5pajBpwagB1JSbqN1ABil6UmaM0ALSUlLSGFFJRQIKO9FFAyatzw/oaalukmchFOMCsOuk8I3hiuWgPR+lSUjpbTRbG0H7uFc+p5NXlRUGEUAe1LRUFgabSmmk0ABppNBNIaAENRtTyahc0ANammlJppoAZL/AKs1GOlPl/1Zpg6UmNCGig0lSMKo6j90/Sr1UdQ7D1x/OmhMsRjpUtRx1JWxiLQaKDQBQ1ebydPmcHB24H48VxVdf4hUnS5MdiD+orkOlbU9hM6C5lOl6NDBGdss3LEdff8ApWDk5rX8RHetrKvKMnB/I1ibsVcNgZ0XiFsafZr7f0FYcE7wSrLGcMpyDU99qT3sUSOiqI+mKpZoirKzE3qdDrapeadBfoMNwG+n/wCusKKRopFkU4ZTkVszfufDCK/BcjH4nP8AKsMUQ2Gz0K3cSRKw6EZqaq9kpW1iU9QgH6VZrnYBRRS0AFFFFABRRRQAUUUUAFNJxSms8B9RndAzLbRnaxHBkPp9KASuSPfqWKW6NO44IToPqelLHBqE5y7xwL6KNx/OrUaRW6COJAqjsBTvMb1rmniYx0RvGk2QrphP+su52+jBf5Up0i2P3pJj9ZT/AI1NuPrSbqw+tsv2KIv7Ktx92WdfpKaadNkX/VXkw/3sN/Opt1G8jvTWLfUPYopMuo255WO4T/Z+Vv8ACnwX0cr+W26OX+44wf8A69WvMP1qOe3hvE2yLyOQRwQfY1vDERm7GcqTRKKKpWsksU7WlwdzAbkf++v+Iq6K6DAKWiigAooooAKKKKACiimuwRSzHAAyTQAkkixqWdgqjqSaqfbJZ/8AjzgMg/vv8q//AF6S2tzfkXNzzETmKI9Mep96v7wOFGBWVSrGnuaQpuRWjsryQZmu9ntGo/mal/sqI/6yedz7yEfyqXefWk3VyvFvojZUURf2TZ/9ND/21b/Gg6XCPuSzp9JTUu6k3Uvrch+xRXexuU/1N4x9pFDVF9ourfP2qDcv/PSLkfiOtXd59aBJ681pHFJ7kSo9iOCeOdN8Thl9RUtU7q0MZN1ZjEo5ZR0kHofep7adbiBJU+64zXWmmrowasS0UtFMkKKKKACiiigBKKWigBCaqyXq7mjhRppB1CdB9T0pknmXty1ujFYU/wBawPJP90VcjSK2jEcSBVHYVE6kYK7NIQcitHDqExy7xwL6KNx/OphprH/WXc7fRtv8qm8xvWk3c9a5JYzsjdUSP+yoO8s5+sp/xpDpcY+5cXCn/rqal3Ubqn64+w/YorvY3KA+VeMfaRQai867tz/pNvvT+/Dz+nWrm8jvSiT+9zWkcWnuRKj2IYLiK4TdE4Ye3aparXVlkm4tMRzj06P7GpLS4W5gWVRjPBB6g9xXWmpK6OdqxNRRRTEFFFFABRRRQAlFLSGgBCcVVe+QsUgRp3HUIOB9T0pmH1CZ0DFbaM7WI4Ln0+lXY1igQJEgVR2AxUTqRgtTSMHIqpFqM2CxigX0xvP+FTDT5j9+9l/4CAP6VN5jetJvPrXK8X2RsqJF/Zv/AE93P/fdNOnyj7l7MPrg/wBKn3H1pN59an62+w/YopvBqMPKSRTj0YbT+YpFvxGQt1E9ux4y/Kn/AIEOKu+Y3rmhtkqFJFDKeCCMg1rDExloyJUmhAQRkdKWs+SM6W6ujE2jHDKefLPYj2rQHNdRg1YWiiloASilooASoJ7uGAgO/wAx6KOSfwqO6mlaRba2x5rjJY9EX1qaC0htcsBukb7ztyxqZSUFdlRi2QiW+mP7i1CL/embH6CpUs75h+8u0X2SP/E1Z809uKjnu1gjLyyBFHUk1zPFK9kb+x7jfsE//P8AS/gq/wCFNaxuh92+Y/70ami2vku4RLCxKEkA1N5p9TSeKa3Q/ZIpPFqcPINvOo7cof6igagseBdRvbsePnHy/mOKu+a3rmkJSVSkigqeCCMg1ccTF6MiVFoFYMMjkUtZ80Dab++t8m2HMkXXaPVf8KvRuHQMpypGQRXTuYtWHUUUE4FACEgCqTXck7FLGMSEHBkbhB/j+FNYtqEzRK222jOJCP4j/d+nrWZqmvLAPsunBVCcFwOB9KpJtj9TRnhSJc3+osM/wq2wfpzVIy6GDj7TIG9fMeuZkkluJdzs0jt68k1E4ZGKsCrDqCMVqqfdiudrGJPK8zT7sXCjrHI2fwz1H41ctLpLlDgFXU4ZG6qfSuEsr2aynWWJyPUdiPQ11zSgXVpeRcJcDY/4jKn+lZyjYe5rUUmeKiubhLaFpZDhVqBCzzx28ZeVwqjuarCS8uyPIjEEX9+UfMfov+NRfJDGb/UmxjlIz0T047msDUfEFzdsyQsYYemFPJ+pq4xb2Hsb0620R/0rU5A3oJAv6CmRG0kbbbarIH7Aybs/ga4wtnPc0mTWns/MVzu1uZ7SQJehTGThZl4GfRh2rQByK5fw9qDXO6wuj5iMp27ufqK3NMdvJaFzloHMeT3A6fpispKwy23Sqdn90/77fzNXW6VTtOjf77fzNZSKiWDVO8OEY+gq4azdUfZaTN6If5VmjQ4fOaKTdRmtzEWijNFAgpaSigBaWm5ooAdS00GlzQA6jNNzS5oGLmikzRQA6ikooAKWkpaACiiigCatPQJPL1SI+pxWZWx4atPtOoqxOBH81IpHoAPFFNzikJrMsCaaTSmmk0ABNNJoNIaAGk1G5pWaoWagBSaQmmbqM0AJKfkNMHShz8poHSpY0IaSg0UhhVK/6p9R/OrlU7378f1H86a3FLYtJxUgpiDinitjEKKWigCrfwfaLWSL+8pFcI6sjsjDDA4Ir0MjNc5r+lMzNdwjJ/jUfzrSEraCK9jJHqWn/YJm2yoMxk1lXNrNayFJUI9D2P0qPLKwKkgjoRWlBrcqxiO4iWYDuetaWa2Ayq0tN0yS4cSzDZAvJJ4zU41i2U5SxQN+H+FVLzVLi7+UkJH/AHV/rReTDQl1i+W5mWKH/VRcDHQ1HpVr9rvo0xlQdzfQVVhheaQJGpZj0ArsdG01bGH5sGV+WP8AShtRVg3NNBhRT6QUtc4BS0lLTAKKKKACiiigAooooAZJ904qvo7A6cgH3hkN9c81aIqhJFLZzvcWy71fmSL1PqPepaurDi7MuUZpsF3b3a/I/wA3dTww/CnlD2Oa8ypQlFnbGaYm6jdTSCO1N59Ky5WVdD91G6mYPpShGNCg30C6HA5qSMfMKRUA5Y1Wlv1DeTaL50vt91fqa6KVCTd2ZTqKwl0Q+q2yr95FZm+hwP8AP0q4Kq2lqYd0kjb5pDl2/oPardeicj1CiilpiEopaKACiiigAqpqaNJp9wqZ3FDjFW6QjNADLd1lsomj+6VBH5UVSAm092aJDLbscmMdU9SP8Ktw3FvcjMUgJ7juPqK469Fyd0dVOatYdmk3UpQjvTCG9K4nTkuhtzJi7qN1Nw3pSYb0pckuw7odmlFCxk9TRLPBbLmWQA9h3P4VpGhORDmkTbhHCWc4UDJJ7VS0of6GrYwHZnA9iSRTG87UCN6GK2znafvP9fQVfVQoAHAr06ceSNjknK7FoooqzMKKKKACiiigAoNFFAFTTDta6jJ+cTEn6HkVZIwearXNu4mW5tiBMowQejj0NPgvopj5coMMw6o/9D3rmxFJz1R0UppEuaM04x+hphVh2rz3Smuh0qSYZozTcN6UbW9Knkl2HdC5pRQqE9eKc7w267pXVR6k1pGhORLmkSR/KhJ6Vn6X8yTyD7kkzsv0zRJLLfjy41aK3P3nIwzD0HoKuRxrGgRRhQMAV6dOHJGxxzldj6KKK0MwooooAKSlooASkfpS0GgCppBB04KPvqzKw9Dk5qeqssUttcNc2q7t/wDrIs43e496nt7q3ux8jbXHVG4YfhXJiKLnqjppTS0H5pM05oyOlMIYdq4XTkuh0KSYuaQmm8+lG1vSlyvsO6FzSihYyevFJNPBarukcA9h1J+grWFGUmRKaQzVCq6VcB+cxkAepPSpbcMIIw33goB+uKqqkt7MksymOJDlIz1J9T/hV4DFenFcqsccndi0UUVRIUUUUAUrLjVrwP8AeKoV/wB3B/rVs9Tmq93buzpPAwWaPpnow7g063vYrg+XIDDOOqPwfw9RXNiKTmtDelNLcmzVLUbCG/i2S5BHRgeRV5oyOnNQXETyRMiu0ZI4ZeorgUJxdzpumjMtNEtoYQkw8xgT8wJGaW502COB3gaSF1BIZXNKdOuv+gjcfkKQ6VJL8txdzyp3XIAP1ra7vdsnQuadO89jDJJ95lBNWhTIodqhVXaoGAKlOyJd8jAKO5OBWapym9ENySQ7jyTv+7jnPpVPSM/2dF6Y4+meP0pssr6jmKIFbb+JzwX9h7e9XUQIoVRgDgCvTpx5Y2OObuxaq6jMYbV2T75+VfqeBVqs/VeFtyfuidM/nVkmdrl1/ZunR2cBw8g5PfHf865bdWz4s3DUUz93yxj8zWFmuinsD3OnhVdH0QXYVTczYwSOmf8A61M10+fotrcTAee2OQPUUNeafqOnW0dzceUYcbkxycDFZms6mL6REiG2CIYUevvUJNsfQzs12SIUsdMt2+/vU/kCTXP6JpzXt0HcYgjOWPr7V1Npi6vGuAP3cY2Rn19T/SioxI0R0qhLm51NYiP3cC+Y3ux6f1rQ7VmxZ+0aht+/8uP++eKzQ0c1r2ove3rIG/cxEqoHf3rLzSE80ma6krIk0xo9wdO+2l0WPbuwc5xWZmrUuqXk1t9nebMWANu0DpVQc0lfqBreGlL6xGR0UEn8q6vTxm4vH7NNgfgAKyNGtjpli11ImbibConf2Fb1lAYLdEY5bqx9SetYTd2V0Jz0qnafx/8AXRv51d7VSteDJnn942fzrGexUSc1k642NPn/AN0itYnisTxA2NPl98D9ahbmj2OOxSU+jFbGIzNLml200igB26jI9aZS0APzRmmUZoAfS0wNS5oAdmlzTM0tADs0uaZmloAfmimg0oNADqWm5pQaACiiigCetvwvcrBqG1jjeMViVLbSGKdHXqCDSKPTgc0tQWUgmtY3HcVYrMsSmNUlRvSAaTUbHinE8VDI1MBjtULPSu1QlqAHhqC3FRA0pNADi2RTh0FQ7qmHQUmNCGkpTTakYVUvOZYR6sP51bqrc/8AHxb/AO9TW4pbFxelOpAKditjESilooASmsoNOoxQBjX+hQXTGSM+VIeuOh/CsSfQb2I/KgkHqprtMUm2qU2hHDDSL4nH2Z/xxV218OXMhBmZY19Bya60KKXFP2jCxQsNLgsl/drlj1Y9TV8ClxRiovfcAFLRS0AFFFLQAlFLRQAlFLRTASilopAJSYp1FAFW4sobjl0+YdGHBH41D5F5CP3V0XHYSrn9etX8UhFAXsZ7T38f3reOT3V8fzpv26572D/g61okUmwelKy7FczM/wC2XjfdsiP96QU9TqMnXyYh7ZY/0q7sA7U4Ciy7BzMo/YDMQbqeSb/ZztX8hVyKFIlCooVR2Ap4FKBTJDFLRijFMQUUUUAFFFFABRRRQAUUuDSUAIRVW4soZzlkww6MpwR+NW8UEUgKHkXcXEV0WHYSKG/XrTDLqCfwQP8AiRWhikK+1FkyuZmd9pvv+fWP/v5/9alWTUH/AIIE/EmtDYKAuKVl2DmZS+z3Uv8ArLplHpGoX9algsYYTuVcv/eY5P51aApcUybsQClpcUuKYhKKXFGKAEop2KTFACUUuKMUAJSU7FJigBKjmt4pl2yIGHuKmxRigDPFi8P/AB73MsY/uk7h+tBOoJ/FDJ9QRV/FJtpWTK5mZ32i/H/LvEf+Bn/ClEuoN/yyhT6kmr+2l20WXYOZlIQ3kn37kIP+ma4/nT4rCGNt5Bkf+85yat4pcUxXbGgYpaXFGKBCUtFFABSUuKKACkpaKAEoxS0YoAaRVe4s4bgfvEBPY9CPxq1ikIpDKAtrmHiG7YqOiygN+vWmGXUUPMcEg9iVrRxTSKLIrmZnfar7/n0T/v7/APWpRLqD/wDLKFPqxNX9vtS4pWXYOZlL7PdyjEt0VX0jXH61LBZQwHcq5buzHJP41ZxS4piuIBS0YpcUCEpaXFGKYCUUuKMUAJioZ7aK4TbKgYe9T0lAFEWlxBxb3T7f7kg3gfj1pDNqMfWGGX/dYr/Or9IRmlZMq7M77ddjrp7fhItAu71/u2IX3aUf0rQ2D0pQoFLlj2HzMoqNQk+88MQ/2VLH9acmnR7xJO7zuOhkOQPoOlXcUuKe2wrsaBgcUtLRTEJVe8gFxbvGTjI4PoexqzTSKAMK8tF1m1CP+6vIeCD/AJ6GuYuNLvrdislu5x3UZB/Ku6ubKOdlflZF+66HDCq7Q6hHwk0Mo/6aIQf0q4zaHucSljdyHCW0pP8AumtWy8OyEebfOIoxyVB5/wDrV0Hl6i/3nt4x6qpY/rTl00Owa5kacjkBvuj8KbqMLIrwxidBbWi+VaqMM4GC3sP8a1YoliRUQYUDAApVQKAAMCn1mAVnXI+yXgu+fLcbJfb0atKkZQRgjIoA4/WdCl81rmxXzYpDuKr1H09RWI1vOpw0MgPoVNd59glgz9jm8tTz5bjcv4elMP8AaY48m1b3Dkf0rRTaCyOMg0y9uGAjt5PqRgfrW7Y6Pb6aVnvHEs/VI1559h3rWEF/J/rJooh6Rrk/mf8ACrFtYRQMXwXkPWRzljSc2w0RFa28ksoubkYYDCR9kH+NXxQBS1ABVW2JBn93YfrVuqcH3pv+uhqJ7FQ3JD0rA8SNixI9WArffpXN+Jm/0ZB6v/Q1Edy3sc3RRRWxkFJS0UCExmkK06igCMikqbFNKUAR0tO2UhWgYlGaMGigBc0uabRQA7NKDTM0UASZpc1HmlzQA/dS7qj3UuaALtA60UDrSKO+8NyF9LTJzjitUnFc/wCFJwbJk7g1uFqzZaHFqjY0maRiMUgGM2KhkOaHbmoXfmmBHIxqLeae7g1GaAF3Uuc1DzT1NAC96sDpVbPNWR0pMaENJmg0lSMKr3kEsyBoBmSM7gKsUAkcg4NMBlvdF4x5sE0T9wUJ/WpftCf3Zf8Av03+FG9/77fnSb3/AL7fnT5mRyId56f3Jf8Av03+FHnL/cl/79t/hTd8n99vzo3N/eb86OZhyIf5q/3JP+/bf4Ubwf4JP+/bf4Uzc395vzpMt/eP50+ZhyIl3f7En/fB/wAKN3+xJ/3wf8Kiy394/nRlv7x/OlzMOVE4z/cf/vg0uG/uP/3yar8+p/Oly2PvHH1o5mHKifB/ut/3yaUKf7rfkarc+po59TRzMOVFoKxOAp/KnGKQDO04qoCw6MfzpSzN1Yn6mjmYcqLIB/un8qXafSqeKMUczFyIubaNtU8UuKfMx8qLYQn0/Ol2H1H51TxRijmYcqLmz3H50FMd1/OqeKXFLmYuRFrA/vL+dGF/vL+dVcUYo5mHIi1hf76/nRhf76/nVXFGKOZhyos7V/vr+dGE/vr+dV8UYHpRzMOVFnYvXzF/Olwg6uv51VxRijmYcqLX7v8A56LRmP8AvrVXFLijmYcqLOY/+ei0uY/+ei1VxRijmYcqLGU/vikDLn7wqHFJijmYcqLWY/74ozF/z0FVsUlHMw5UWsxf3xS7os/fFVKWjmYcqLW6L/noPypN0X9+q1FHMw5UWd0X98Ubov7/AOlVsUYo5mHKizmL+/8ApSZi/v1XoxRzMOVFjMX98UuYv7/6VWoo5mHKi0Gi/vUbof7/AOlVaMUczDlRa3w/3/0pd8P9/wDSqmKWjmYcqLW+H+/+lG+L+/VSinzMOVFvfF/f/SjfF/e/SqlLRzMOVFrfD/f/AEpN8X979Kq0UczDlRb3w/3v0o3w/wB+qlFHMw5UW98P9/8ASjfD/e/SqtFHMw5UWd8P979KN8P979KrUUczDlRZ3Q/3v0o3w/3v0qtRS5mHKi1uh/vfpRvi/v8A6VVop8zDlRa3xf3qN8X9/wDSqtFLmYcqLO+L+9Rvi/vVWoxT5mHKizui/v0bov79VqKXMw5UWd0f9+jdH/eFVsUYo5mHKizuj/vigtHj74qtijFHMw5UWNyf3hRuT+8KgpKOZhyonyn98UmU/vCocUvFHMw5US/J/fX86Mr/AHhUOKMUczDlRMCvqKXcnqKhxRijmYcqJty+v60bl9ahxRijmYcqJty+o/OjcvqPzqHFGBT5mHKibcv+TRvX/JFQ4oxRzMOVE29fT9RSbx6fqP8AGosUYo5mHKiTcP7p/Mf40bxj7p/MVHijFHMw5USbx/dP5j/GguP7rfmP8ajwKMUczHyol3j+635j/GjeP7rfp/jUWKMUczDkRLvH90/mP8aN4/ut+n+NRYoxRzMXIiXeP7rfp/jSFh/db9KjxS4o5mPkQ/d/st+n+NN3D+436f403AoxRzMOVDtw/uP+n+NG8f3H/T/GkxRijmYciHB88eW/5Cl34/gf8qZiijnYciHGTH/LOT8qPNH/ADzk/wC+abiijnYcqFMmP+WUv/fNJ5o/55S/980Clo52HIhDJggeVKfotJ5w/wCeM3/fFOpKOdhyIPtA/wCeM3/fFAnz0gn/AO/Zooo52HIhJJ3EZ8u3lLdsrgVFbQvDFiQ5diWNTUhqW2ykkhj/AHTXL+J2+WFf9on9K6eTpXJ+JWzcRL6AmqjuKWxi0UYorUyCiiigAooooELS0lFAC0mKWloAYVpCtSYpKBkRXFJipsUhWgCGlp5Sm7aAEoopKAFzRmikoA0aKKKRRr+HrowXyoThX4rtu1eawuY5FcdQc13On3y3VqrA845qGUi8zgVC75prNmm5pDGuahY1K5qu55oAjY5phOKeaY3NAg3A07NRU5TTAfVofdFVC6rjccZOBVsdKljQ00lBpDUlC0UlFAC0ZpKKAFopKKAFopM0UALRSUUCFpabRQA6im0tAC0UlFAC0UlFADqKSigBaKSigBaKSigBaWm0tAC0U2igB1FJRQAtGaKKAClzSUUALS5ptFADs0ZptFADqM02igQ6jNNpaAFopKKAFozSUUALmikooAWjNFFAC5pM0UUAFGaKKACiiigApaSigAooooAWiko5oAWikooAWikooAWikooAWikooAWikpaACiiigApaSigAooooAXNFJRigBaKSigBaKSigBaKSigBaM0mKMUALRmikoGLRRRQAUUUUAFFFFAC0UlFAC0UlFAC0UlFAC0UlLQAUUlLQAUUlLQAUUUUAFFFJQAtFJRQMWjNJRQAuaM0lFABmiiigAooooAilPFch4gbdfgeiD+ZrrpelcdroP9osccYFXDciexm0lOpK1MhKKWigBKKWkoGLRRRQIWlpKKAFpaSloAKMUUtACYpNop1FAEZSmFKnxSEUDICtNqcrTSmaALlFFFIYVpaNfG2uArNiNutZtAODn0pDO+DBlDA8U1jWdo96Li2Ct95a0cZqCxjZNRshxmpcYNI/IoArGmmntwajJoAaaRnEcZdugpTVLUpCqIg7nJpoRBLdOZFmPIQ5xWpDrdnKo3Fo29COPzrFR/WmPBGxyBj6VTjcVzof7Tse9woHvSf2nYf8/Uf51zJtEPGTim/Yk9TU8iHzHTnUrEY/0lMmm/2pY5/4+U/WuaFkncml+xR0ciDmOj/tWw/5+V/I0f2tY/8APwv5Guc+xx+9L9jix3p8iDmOh/tawzj7QM/Q0f2tY/8APcfka54WcXfNKLSL0P50ciDmZ0H9r2H/AD3H/fJo/tjT/wDn4H/fJ/wrn/ssX90/nR9lh9DRyIOZm/8A2zp//Px/46aP7Z0//nv/AOOmsH7LD/dpPssP939aOVBzM3/7a0//AJ7H/vk0n9t6ef8Alsf++TWD9lh/uUv2WH+5RyIOZm7/AG3p/wDz1P8A3waP7bsMZ81v++TWF9mh/uUv2aH+4KOVC5mbZ12wHG9v++aT+3rD+8//AHzWJ9nh/uCl+zw/3BRyoLs2v7fsPWT/AL5pP+EgsP8Apr/3z/8AXrG+zw/3BR9nh/uCjkQczNj/AISGxHaX/vkf40n/AAkViP4Zv++R/jWT5EX9wUeRD/cX8qOVBdmsfEdl/cm/If40n/CSWf8Azym/If41l+TD/cX8qXyov7i0cqC7NE+JbT/njN+n+NB8S2o/5Yy/p/jWd5UX9xfypfLi/uL+VHKguy//AMJNbf8APCX8xSf8JPb/APPvJ+Yqj5cX9wflR5cR/hH5UcqC7L3/AAk9v/z7yf8AfQpP+Enh7Wr/APfQqnsj/uj8qNkf90UcqC7Lf/CURf8APq3/AH1/9ak/4ShP+fRv++//AK1Vdsf90flS4j/uinyoLss/8JQv/Pof++//AK1J/wAJR6Wn/j//ANaq/wC6/uj8qMR/3R+VLlQXZOfFDf8APn/4/wD/AFqP+Eob/n0H/ff/ANaoRs9B+VHyc8D8qfKguyb/AISeT/n0H/fR/wAKT/hKJP8An0X/AL6P+FR5i9KNyDoKOVCux/8AwlEv/Pov/fRo/wCEmm/59F/76NM3J6UbkPYUcqC7HnxNP2tF/M0n/CTXHa1T8zSBo+4pd0eCe9HKguw/4Sa5/wCfRPzNH/CTXP8Az6x/rQHTPIwKUvH+FHKguxP+Eluv+fWP9aP+Eluv+faP9aXfHn2oEiZzjvRyoLsT/hJLv/n2j/I0f8JJdnpbx/kaXzEGaPMTjgGjlQXYg8R3h/5d4/yNL/wkd3kYgT/vk0eYm3pzSiRCvTmjlQXYn/CRXvP+jpx/smk/4SK9B/494/8Avk07zUo81OeKOVBdjf8AhIr7/n3T/vk0f8JFff8APun/AHyaeJkznFHnoe1HKguxg8Q3/wDzwT/vk0HxBf8A/Pun/fBqRZ4+hHFIZ15+WjlQXYz/AISDUP8Angn/AHwaP+Eg1D/n3T/vg1J56HPGfSgTxjquaOVBdkZ8Qaj/AM+6f98Gj+39R/590/74NS/aI8Y20faIiMeWPrRyoLsiGv6kePs6f98H/GlHiDUe9un/AHwf8akFxHn7v1o+0pnIFHKguyP+39SP/Lun/fB/xo/t7Uv+eCf98H/GpBcpn7opv2lcnKjFHKguxo17Uf8Angmf9w/40f27qXaBP++T/jS/aB6UpuQVxgUcqC7E/t3Uu0CZ/wBw/wCNJ/bup/8APun/AHwf8acbgYGBik+047UcqC7FXXr4Y8yEKO52U7/hIJweisPZab9qGPuigXKhs7Fz9KOVBdif29qDHKQAr/uGnHW9SHS3U/8AAf8A69KbsEAYx70hu+TgfjRyoLh/beqHpbL/AN8//Xo/trVP+fZT+H/16U3hwMgGmm7JbIwKOVBcDrWqf8+y/l/9elGs6r/z6r+VH2zgDAx7UG7yc9KOVBcDrWqj/l1T8v8A69H9s6rj/j2T8qa11n2pftR/GjlQXYv9tar/AM+yY+n/ANej+29U/wCfaP8AKk+1Efd44qNrhm60cqC5L/beqHpbJ+X/ANej+2tVH/Lqn5f/AF6jFwR0pftLfSjlQXJP7a1Uf8uif5/Gj+29Uzj7IlR/aCaT7Q1HKguS/wBt6oTj7ImaP7a1T/n0TFRfaD60G4Yrgn3o5UFyX+3NT/59ExR/bmpjrZp/n8ah+0N60faDRyoLkw1zU+c2kf6/40DXtSx/x5p+v+NQi4PrzR9oIxRyoLsm/t7Uv+fNP8/jS/29qOP+PJPz/wDr1XM5z1xSeecYo5UF2Wf7f1H/AJ8k/X/Gga/f85skz9f/AK9VjMTSebRyoLstf2/qH/Pin5mga/f97FfzNVvOP/16Tzj60cqC7Lf/AAkN91+wL+dJ/wAJDfYz9gX8zVXzKUSmjlQ7stf8JDff8+C/maP+EivR1sE/76NVPNPNIZMe9HKguy5/wkd4Ounr/wB9Uv8Awkd5/wBA9f8AvuqXmUm/NHKguy9/wkd3/wBA9f8Avuj/AISO8/6By/8AfdUt49aTeKOVBdl3/hJLv/oHL/33S/8ACSXf/QOX/vuqG8Ub+eKOVBdl/wD4SS6x/wAg5f8Avuj/AISW6/6Bw/7+f/Wqhu96QmjlQXZof8JJc99PX/v5/wDWo/4SS6/6Bw/7+f8A1qz93vRn1NHKguzQHiW576ev/fylHiW4/wCgeP8Av5/9as3I9aM+ho5UF2aX/CSXH/PgP+/n/wBal/4SSf8A6B//AJE/+tWXnpzS5o5UF2af/CST/wDQP/8AIn/1qT/hJJ/+fD/yJ/8AWrLzRmjlQXZqf8JLN/z4f+RP/rUf8JLL/wA+H/kT/wCtWXmjNHKguzU/4SSXvYf+RP8A61H/AAksn/Pgf++//rVl0Zo5UF2av/CSyf8APgf+/n/1qT/hJpf+fHH/AAPP9Ky80mRRyoLs1P8AhJpv+fEf99//AFqT/hJpv+fID/gf/wBas3NJwKOVBdl2bXriUEeWsYPoMmsu8uDMeeWPtT3Iqu+OaaVhMhPWkpT1NFMkSilpKBBSYp1FACUlLiigAooooAWikpaAFpaSigBaKKKBhRS0UAJRS0mKAJ6KKKkYUUUUwLml3Bt7xCOhODXY712A1wQODXTafeGe3UHqoxUspGi75NNaTtUO4mkqShWOTTCaeRxUZoAKzdXOGjP1rSqpqVu09vlBlk5A9aaEzJD0/wAzFVC+DSecaskueYKTzBVXzM00tTAueaKTzRVPzD60nme9AF3zRR5oql5hoD570CLnnUeZVMvRvNAFzzaPNql5hpd9AFzzaPMqpvpVk24OaBlnzaPNHrVZ35Jpvme9Ai35vvS+dVLfRv8AegC75opPNqlvPrR5h9aAL3mijzh0qj5ho3mgC6ZaTzarK+4Ed6j3kd6ALvmijzqpb/el3+9AFzzaPNxVPf704vkUAWvN96PNqkX560nme9AF7zRSedVLf70b/egC75tHm1S3+9G/3oAu+bR51Ut9PD0AWvOo86qjHFN3+9AF3zvejzveqO/3pfM96ALvm0eb71S8yjzPegC75tHm+9UvMo8z3oAvCTNBkIqj5hHepFk3DBNAFnzfejzqqFsU3zKALvmj1pfNHrVAyUeZQBe86jzqo+ZRv96AL3ne9HnVS8z3o30AXfNFHnVR30eZ70AXvOpPOql5go8ygC751HnVS8yjzBQBd873o84etUt9HmUAXfO96PP96peZSeZQBe87jrR51UfMoMlAF3zqBPVHzaPNFAF7zvejz/eqPmijzaAL3n+9Hn+9UfMo8ygRe8/3pPP96o+bR5ooAvef70ef71R82jzaAL3nj1o8/wB6oeZS+ZQBe+0Unn+9UvMo82gC95/vSefVHzaPNoAvef70efVHzaXzaALv2g+tHn+9UfNo82gC959Hn1R833o8z3oAu+f70ef71T8wUeYKBlzz6PPqn5opPNoAu+f70ef71S80UebQBe873o8+qIlpfNpAXPPo8+qfmik82mBd8+jz6p+ZR5nvQBc8+jz6p+bS+aKALXn/AIUefjpVPzaPNoAuefR59UvNo86gC759Hn1T82jzaALnnGjz6pebR5tAFzzzR59U/MpPNoEXfPo8+qXmUeZQMu+dR51UvMo800AXPOo87FVPNpPNoAuecaPONU/Mo8zigC5531pPOqp5lHmCgC351L53NU/MpfMFAFvzj60nmmqvmUCSgCwz0wvUZkFML0CJM80tRq2afQIWjFApaAEopaKBiUUtFAhKKWkoAKKKWgAooooAWikpaAFopKWgYUUUUATUUtJUlBRRRQAVbsLlreYf3TwaqUZ5oA69ACoYc5o6VR0q68222k8rxVlmyagokZxioycmkxmnYxQMBS0gp1Aild6ZBcsW5jc9171nS6Fcr/q3Rx9cGt8U/NO4WORubC5tF3zRlVzjOQaqE12d/bC6s5I8ZbGV+tcdJGQTVJktEW6jIoK0m01Qhd57Um80baNpoELvNJvNG2jbQAbzS+YfSk20baBil80bzik20u2gBTIcU3caXbSbaADeaNxpdtJtoEG40bjS7aNtADdxpdxpdlG2gBA5FIWJp2yjZQMbuNG5vWnbaNlAhu40b2p22jZQAwsfWjJ9afspNtADcn1oyadtpdlADM0ZPrT9tG2gBmTTg7Uu2jbQA0uzdTTefWpNtG2gBmT60lSbaXbQBFz60uTUm2k2UAMyfWjJqTbRtoAj5oDEdKftpdtAEZYnvRUm2jbQBFRUu2jbQBF0pcmpNlG2gCLJpeak20baAIuaMGpdtG2gCLBowal20baAIuaMGpdtG2gCLmjBqXbS7aAIcUYqXbS7aAIcUYqXbS7aAIcGjBqbbRtoAhwaNpqbbRtoAh20YNTbaNtAEOKNpqfbSbaAIdpo2mpttLtoAg2mjaan20baAINpo2mp9tG2gCDaaNpqbbS7aAINpo2mp8UYoAg2mjaan20baAINpo2mp9tGKAINpo2mp9tJtoAh2mjaam20baAIdpo2mpttLtoAg2mjbU+KTbQBDto2mp9tJtoAh2mjaanxRtoGQ7TSbDU+KMUCIdho2GpsUYoAh2GjYamxRtoAh2mjZU2KMUAQ7KNhqbFGKBkO00bTU2KMUCIdlGw1NijFIZDtNGw1NijFMCHYaNlTYoxQBDsNG01LjilxQBDtNG2pcUYoAi2mjZU2KAKAIghprdalc4FRUCY2ilIptMQoODUqnIqKlBxQBMKdTAc04UgHUUCloATFJinUYoATFJTqSgBO1FLRQAlLRRQAUUUUAFFFFAwpaSigCeiiipKCiiigAopKKYFuwuDBMPRuDXRBMgGuTBwa6HTLkz2+0n5l4qWNFs4FJ1p/l9zShQKkoZilp5xim0AAp6im1IooAeorltXt/IvpBj5W+YfjXVqKy/ENvvtUmA5jOD9DTQmcsy03FTOOeKjqyBuKMU6kpgJijFLRQA3FLilooATFGKWigBMUYpaKAExRilooATFGKWikAmKMUtFACYoxS0UAJijFLRQAmKKWigBuKMUtLQA3FGKWloATFGKWigBMUYpaKAExRS0UxCYoxS0UhiYoxS0UAJijFLRTEJRS0UAJiilopAJijFLRQAmKMUtFACYoxS0UwEoxS0UAJRS0UAJijFLRSASjFLRTAMUUUUgCjFFFMAxRiiigAxRiiigAooopAGKMUUtMBKMUtFACUYpaKQCUUtFACUYpaKAEoxRS0AJiilpKACiiigAoxRRQAUUtJQMMUlLRQIMUUUUAFGKKKYBRRRQMMUUUUgCiiigAooooAKKKKACiiigApKWigBKKWigBKKWigBKKWigBKKWigBKKWigBKKKa5wppgRudze1JRRTJEoIpaKAGYpKeRmm4xQAqttNTA1Xp6Ng4oAnBpwpgNOHNIBaWgUtACYoxS4oxQA3FFOxSYoATFFLRigBKKWkoAKKKKACiiigZPSUtFSUJRRRQAlFLSUwCrenXJt7lT2PBqrQDg5pAdhvyoI6Gm5NZ+k3QmjETH5hWoEwKgsZjNAXFP6GhiKAG1IlM61JHQBIKJolnheJhw4Ipwp1AHCzRtHIyNwykg1XPWt3xDa+VeCYD5ZRn8R1rEYc1aIY2iiiqEFJRRQAUUUUAFFLSUgCiiigBaSiigAooooAKKKKACilpKACiiigAooooAKKKKACiiigAooooAKKKKACiiigQUUUUDCiiigAooooEFFFFABRRRQAUUUUwCiiikAUUUUAFFFFABRRRQAUUUUwCiiigAoopaAEoopaQCUUtFMBKKKWgAooopAFFFFABRRRQAUUUUAFFLRQAlFFFAwooooEFFFFABSUtFABSUtFACUUtFACUUtFABSUtFAxKKWigApKWkoAKKKKACiiigAooooAKKWkoAKKKKACiiigAooooAKKKKACiiigAooooAMUUUUAJUTnJqRjgVFTQmJRS0lMQUUUtACUEUUUAMIpKkppGKAHI/Y1KKr1Ij9jQBODThUYNPBpALS0UUAFFLRQAmKTFOFGKAG0UuKTrQAlHalooGJRS0lAE1FFFSUJRS0lABSUtJTAWkpaSgCe0nNvcLIOx5rqY7gTRqynINcfW1oVyAxhc+4qWNGwATTgnrTyQKbvqSg2YpU4NJuLU4KaAJgOKeBSLyBTwKAM7XLT7TpzkD54vnH9f0rjnFehEBlKnkHrXD6hbNa3ckJ/hPH07VSEyjRSsKSrIEooooAKKKKACiiigAooopAFFFFAC0lFFABRRRQAUUUUAFFFFABRRRQAUUUUAFFFFABRRRQAUUUUAFFFFABRRRQAUUUUAFFFFAgooooAKKKKACiiigAooooAKKM0ZpgFFFGaQBRRRmmAUUZozQAUUZFGaQBRRkUZHrTAKWkyKNwpALSUbhRkUwFopNwo3CgBaKTcKMigBaKTIozSAWikz9aM0wFopM+1GaQDqSkz7UZ9qBi0Um72pN3tQA6im7qN1MQ6im7val3e1IBaKbu9qN3tQA6im7vajd7UAOopu72o3e1Ax1FN3H0o3e1ADqKbn2o3UAOopu72o3e1ADqSk3e1G4+lAC0U3d7Uu6mAtFJu9qN1IBaKbk0ZNMB1FJuPpRk+lAC0UmTRk0gFopMmjmgBaKTmjJoAWik/EUZoAWim59xRn3FADqKbu96N1ADqSk3VGXJPtTAcxyabRRTJCkpaKAExRS0YoASiiigAxRilooAjIpKlwMUwrQA9HyKlBqt0NTI2RQBMDS0wGnjFIBRS0lOoASilxRQA2ilooGIRSYp1JQAlJS0fSgCSiiipKEooooAKKKKYBRRRSASpIZGilDg4IplFAHV2kpuYVZauxwkcmsnwy+VkQnOOQK3jUMsaEAHShkApdwprNSAcnSnVGh5qQUwFrnPFMW2WCX+8pX8v/ANddHWB4skXyoIv4gS34UITOYbrTc01mYdDTC7etakEuaM1Dub1o3t60AS5ozUW9vWjc3rQBLmjNQ7m9aNzepoAmzRmocn1oyfU0ATZozUOT60ZPqaAJsmjJqDn1pcn1oAmyaM1Dz60lAE+aTNQ8+tFAE2TRmoaKAJs+9GfeocUYoAm3e9G73qHFGKAJc+4o3D1FRYpMUCJd3vRv96jxRigCTd70bveo6KAJN/vRvHrUeKKAJN49aN49ajooAfvHrRvHrTKMUAP3r60bx6mmYpMUASb19TRvHvUdLigB+9fejevvTMUUAP3r70eYtMxSYoAk8xfejzF9DUdLigB/mD0NHmD0plFAD/MH900eaP7tMoxQA/zB/do8wf3aZijFAD/NH92k8wf3abijFADvN/2aPM9qZS4oAd5v+zR5p/u03FGKAHeb7UeafSm4oxQA7zT6CjzW9BTcUYoAd5je1Hmt7U3FGKAF8xval81/am4oxQA7zXHejzX9abijFADvNf1o81/Wm4oxQAvmP6/pR5j+v6UmKMUAL5j+tG9vWkxRigBd7etJvb1oxRigA3t/eo3t60YoxQAb29aNzf3qMUYoANzf3qNzf3jRijFABub+8aNzf3qMUYoANzepo3N/eNGKMUAG5v7xo3N6mjFLigBNzf3jRub1NGKMUAGW9TRlvU0YoxQAZb1NGW9TRijFABub1NGT6mjFGKAEyfU0ZPqaXFGKAEy3qaMn1NOxSYoATJ9TRlv7xpcUYoATJ9T+dGT6mlxRigBMn1NHPrS4pcUDG8+tFOxSYoATFJinYoxQA3FGKdijFACUUuKMUAHSgdaXFFADsUUDkUuKZIlFLRQAlGKWigBuKMU6jFADaKXFFACUUtFADGWkBKnIqSmlaAJFbIp4NVwSDUytmkBMDTqjU09eaAFopaMUAJSU/FIaBjaKWkNACGkpaTFAElFFFSUFJRRQAUUUUALSUUlAC0lIzAd6he4C9KYGzodwYb0L2biuqL15zDePHOrjsc13dnL9pt0kHQipkikWd2aOTSpGamSP1qBjEFTUm0A06gY0kKCTwBXFardm7upJOxOFHoB0rp9cuDb6c4U4aT5R/WuMfmriiJFdxUeKmYVERzVkjcUmKdilxQAzFFOxRigQ3FGKdijFADcUYp2KMUANxRinYoxQA2inYoxQA3FGKdijFADcUYp2KMUANxRinYoxQA3FGKdijFADcUYp2KMUANxRinYoxQA3FGKdijFADcUYp2KMUANoxTsUmKAExRinYoxQA3FGKdijFADcUYp2KMUANxRinYoxQA3FGKdijFADcUYp2KMUANxRinYoxQA3FGKdijFADcUYp+KTFADcUU/FGKAG4oxTsUYoAbijFOxRigBuKMU7FGKAG4oxTsUYoAbijFPxSYoAbijFPxRigBmKMU/HFG2gBmKMU/bRtoAZijFP20baAGYoxUmKMUAR4oxT8UuKAI8UYp+OaMUAMxRipMUmKAG4oxTttGKAGYpcU7FLigCPFGKfijFADcUYp+KMUAMxRin7aMUAMxRinYoxQA3FGKfik20AMxRipMUYoAZijFPxRigBmKMU7FLigBmKMU/FJigY3FGKdijFADcUYp2KMUANxRin4o20CGYoxT8UmKBjcUYp2KXFAEeKMVJik20ANxSYp+KMUANpDTyKaaABaWkFLQIWkoozQIKKWimAUUUUgCjFLSUwExRTqTFACUUtGKAGFaAcU/FNIoAlU1IpquDipFagZYo6+1IpzT8elIQmPSkp1JjrQA00lOIpKBjSKSnGkoAWiiipKCiiigAopCwWoZJ8dKAJSwHeoZLgL0qq8zMeuKj607CuSPMznrTOtFFMQV2vhm7SSzEOfmSuMxWjot0ba+Tn5WODSY0d+HpwlOKhTlQRzmngVmaDw5JqReaiqVKQzF8Uf6iD/eP8q5dq7HxDatPpxdBloju/DvXGk1cSJEZFMIqQ001ZIzFGKdRQA3bRtp1FADcUYp1FADcUYp1JQAmKMUtLQA3FGKXIozQA3FAFOzRmgQ3FGKdxSZoGJijFLmjNACYpcUZozQAYoxRkUZoATFGKXIoyKBCYoxS5oyKAExRil3CjNACYoxRuo3CgYuKTFG4UbqBBijFG4UbqADFGKN1JuoAdijFN3Uu6gBcUdqTdSbqAHYoxSbqTdQA7FGKbuo3UAOxRim7qN1ADsUYpu6jdQA7FGKbvpN1AD8UYpm+jdQA/FGKZuo30APxRTN5o3UASUVHuNG40ASYoqPcaNxoAkoqPJo3UASUVHk0ZoAkoqPdRuoAko4qPJpN1AEtFR5o3H1oAkozUW6jdQBLx60ZqLdRu96AJcj1oqHdz1pd3vQBLmjIqHd70bvegCbIoyKh3e9G70NAE2RRkVCW96N1AE2RRmod1G73oGTZFGRUO6jdQImyKM1Duo3UATZFJkVFuoLUATbhSZFRbqN2KAJsik3Cot1G6gCXIoyKh30bqBk24UZFRbqTdQBNkUbqh3UbqAJtwo3Cod1G6gCbdRuqHdRuoAm3Um6ot1G6gCXcKNwqLdRuoAl3Ubqi3UbqAJd1G6ot1ANAEhNJ1pBS0CClopKBBRS0UAN6Uob1ooxQA6lqPkU4N69aAHUUUUAFFFLTATFFLRQAlFLikoAbjFOBopKAJ0NSg5quhqdDSAfSYo6cdKWgY2kxTsUnegBpppp549qbigAoppkC9age5/u1JRYZgo5NQvPzgVAXLdabTAezlutJjNIKeBQIryLhqSnzdaYKYgxS4opcUAAp6EqwYdjmmgU4UAd5o92LyzVscgYNaIU1zPg+YmWSLt1rsAgFZvc1RAEqVRin4FIakYEAggjIPGK47XNHezkM0KlrdueOdnsa7AnFNJDAg8j0piZ5qTTS1dnfeHrK5JePdAx/udPyrLk8Ky/8ALO5Q/wC8pFXzImxz+6jNbf8Awi1yP+XiL9aqy+H9QjYhYg49VYc/nTuhWZnbqN1aMPh/UpWx5IQersK0E8IykDddoD7KTRdBZnPbqTdXS/8ACInveD/vj/69H/CJAdbz/wAc/wDr0uZBZnNZozXS/wDCJr/z9n/vj/69OHhJP+fpv++afMgszmM0ZrqP+ESi73T/APfIpP8AhFIB/wAvMn5ClzIOVnL5ozXTnwvbr/y8SfkKY3hu2X/ltJ+lHMgsc3uozW8+hW6niSQ/lUZ0e3H8cn5incLGLmk3VuDRrfu0n5injRbXuZP++qLhYwc+9Ga3/wCxrQdpP++qP7Is/wC6x/4FRcLHP596M10H9k2f/PM/99Gj+y7Mf8sv/HjRcLHP5ozXQf2baD/lj+po/s+0H/LEfmaLhY5/NJmuh+wWv/PFaQ2dsOkKflRcLGBmkzW6baAdIU/KozBF/wA8k/Ki4rGNmjNa5ijH8C/lSeWnZF/Ki4GTmjNbKQA4JUflUrRJsICrnHpRcDBzSZplzxI2PWolJ3D60xFnn0NLhvQ10luu6BDgdKe0YpXHY5jDf3T+VG1v7p/KukKAVWnouBiYb+6fyo2v/dP5VpGmM2Ka1E9Chtb+6aNrf3TVyir5SOYp7X/un8qNr/3TVvPNJRyhzFXY/wDdo2v/AHTVmkxRyhzFfY/92gqw6jFWKa/K0mhp3Idj+lGx/Spx0oNOwcxBsajaaloosLmItjU9IJJPu4patWg+U1LVhpjE0y4dcgoPqaR9NmTGWT8K2YB+6FRXGcjNRc0SuYz2kiHBYU0QNnG4VfuDl6hX7w+tMkge1ZerCoSpDYrQnPSqL/6ymAgQnvS7DTl70tVYm4zYfWkKe9SYoNFguR7aTFPNNoC405Apm81IaaQKQxhYik81qXPFNIBpDDzWpPOb2ppGKSgB/mtR5re1R0UAP81val81qjooAk8xqPMao80tADvMajzGptJQA4yN60eY3rTKKAHiVu5zViGRG+8Kp0oODkUAaawo1TJbRswUJkmqNvc7eCa1tOmQXMbtjGetIZeXRbSGIPdttJ7Zpk2iwvGZLM7wO1SeI4JpxG8IZ0x2q7oUckNvmZdh6AVo4rluIpaZptu0Z863UtnuKmvNPs44mK20YOPStsxLjcBjNZmpkJC27pisijh52xIwU4Ge1Rb2/vGpbgqZW29M1DVEksUuAd3J96Y8hY8HH0plJmgY7e3qaXc3940ylX7woAsyHZCPWq29v7xqe64RRVegQu5v7xpRuPc0qRknmpgoFACIpHU0+jFLQAVLGc8YqKpIutAiQgelNxTqSgBMUYopaAExRilpKAAgHtTdq+lPpKAEopaSgBKWjFFABRRRQAUUUUAFLSUUAFIRTqKBjQxFPDA00jNNIxQImoqIOR1qQMD0oAdRRRQAYpKWigBKSnYpDTABwamQ1CKkXkUgJgfxp360wU8UDFIzTad2pcZNADDTKeRSHFAGcSW60bOM08AU4ikMhNJmnMuDQFFAAnWnUAYpTwM0AQSnLU0UHkmlApiAClpQKdtNACCnAZpVQmpVXHGOaANjwrIIb8hv4hxXaeaK89spGhuo2B/iFd3GdyA+1RI0iWPMpN+ajxR0qChzGmFqQmmk8UwAvmjNQscUBqBEpNJSDpS5oAlSpKhSpM0ABNNzmlPNNJAoAcAKdUQfJp6nNACmmGnGmmgCN6rSVZeqslAFaQ+lRYqZxzUTGmIbThTR1pc0wFJpKKUDNACYpDUnAGKYRQIjIpcc04LijFADDUbVNtpuzNAFcjmmMtWzGByeBVWW5RCQgyfWgBnl9zwKaXRenJqJ5Gc8mkUZNMRPHljntVhVzxioohhaspSA5W9XE7joc1XHBFXtUXbdP9aoGqEdjZHdaRn2qVulVdLfdYx/SrLGpKI3NVJ+KtE5qncuqnrzTQmVpDio80jMGOaaTWyVjFu4uaKOKKYgoopCaAFOKbmiigAx60HkEUUCkxoYp4paToTRmhAxTSUUlABVuzGQaq1btPumlLYa3NSH/VioJ93mc9KniH7oVDLyQKxN4q5TnwZKiXhhUtxxJTI8bwDVGb3EnOapt9+r1yelUG/1lADlGafikj6GnVaIYmKaacabTAQ0006msaQDRUcuQPapelQs+4kUmUiNDnIoJwaQja9K/TNIYu4GgqDTKUMRQAhUikqQNmgqDQBHRTipFNoAKKSloAWkoooASiiigAooooAKngnMZFQUtAHb6Xdm4s1Knpxj0q4pZmAPArjdGvZLa5CDlW4IrqftQx0waTGaU04S3PNZF8XurdlRSWx0FNluHfjPHpV7S8M5pDOBnVklZWGGBwRUVb3iuyFvfmRBhXHP1rBqiQpKWkoGFKn3xSVLEnzAmgCzPAXjVqrrFg81dmY+WuKr0lcQAYoopaYBRRRQAU+P71MpyfeFAEtFLSUxCUUUUALRSUUgFopM0tACYopaKAExRilooATFFLRigBKMUtFACYoxS0UAJiilooASjGaWigYwrTeRUtIQDQALJ/ep45qIrikDFelAielpiuD7U6gBaTFLRQMAKeopAKcBxQA4GpARioh1p4PWgB4OetOpg4xThwKAArg8GmYwKkoI6UAZop1MBp1IYhGabipMUAUANC1HM2PlqWRtg96rEMxye9ACAU5VqVI/WpBGM0xEQTNSYwKmAVV6U08mgBEGBTicmnIuRzSEAE0hiJywx613Gmz+ZZRnOTjmuJA9K39BuvlMDHnqKTHE6HfikL5qMc0tQWKTmmseKWmseKAIieaAaD1oHWgCUEYpw5qMCpFwKAHrSk0gOaKAAtUTMSae3SozQAq1OlQpU4oADTSKfSHpQBBJVaSrElV360AVnNQnrU78k1HimIZilpcUuKYCAZNPxihRT8UAMxSYqTGacE9qAIduaUIT0qSQpGMuwFUJ78niMYFAiy+yMZdgKqy3qKMRj8aps7Ocsc0x6AHSzvITuY1DS0dKYgqRBUO9QetPEwHQU7MV0XEFToKzPtLZ44o+0yf3qfIxc6Kesri6ass1oX5LtuPJrPNFrBe50WkXEa2YVjgirUl2g6c1hae3ylauVSimS5NE8ty7cDgVWcbjknNOoq7JEttkewUeWKfSdaCRmwCjbT8UUDGbaNtPxRigBm2jFPPFNoAbigClopAiPHznNBFOf79JikimJilxS4opkjTVm16Gq9WLYYBpS2KjuasX+qFQzD5xU0f+rFQz583HasTohuU7gZkpkeA1ST/6w0yMfNVGT3G3Z5FUTkvmrt0eapfxUASJ0pxpI/u0GtCGNPWijvRQAVH3p5PFMLBRQAyVtq1V3YbNPlfcaiqWWiZxuXIoHKUkTdjSjg4pAR0ZoYYNJQAtKDikooAeHpflao6PxoAeU9KYQRTg5FPDg9aAIqKl2qaaUNAEdLS4PpSUAFJS0lABRQAT0q1FbhRvk/KgAskZZkkPCg11Zj8yNZE5BHauSmuP4U4Famias0P7iU7k7Z7Uhmt5ZNaemwmL524FQJcwHnFNur8smyP5VpAZ/iSRZ1kPYVyVbeqzloii8+prEqgEpQCelOVCalVQBQA1Ex1qQDFFFAixJzCKgqdv9RUFAC0lFLQAdqKKKACnL1pKcg+agCWg0UUxDaKU0lABSUUUAFLmkopAOopM0ooAWiiigAoxRRQAUYpaKAExSU6koAKKKKBhRRS0CEooooASkKZp1FAyEginLIw9xUmM0xo/SgRIrhqdVbBB9KespHbNAywKUHFRq6noaeDQA6nZpgIp1ADxzing4qIZx14pV475oAkzTqYDxS5oAzqeoNRLL6in+eopDJAtNdwg96jecnoMU1UZ+etAAFaQ5PSrCICMUBcYHSnbSDTACuKb0NPAxSFMnNIB2AaXA9Kb3pwFADhjFIABz1pQBQBnigBeD7VZ01it9Ec4GarFcUsbtG4Ydc0AjvAF2ijIqpZ3PnWqPnqKlL1maCscGo2OaGbNN60ANNAPNDcU0daAJgaUGmjpSjrQBIpp9Rg4pS2B1oAHNR5zTWakBoAnSpV6VDHzUoOKAH5pp5paKAIXFV5Fq09V3GaYFdwMVERU7ioiKBEeKcBS4oFMBQOKcBmkAzU0aZoARU9KgurpYVKpgt6067uBGuyM89zWPcOepPNAhJpmkPJqFjSAk0+OMu2T0piHRJuGTUcg5PpVsKAMCkKAinYVzNkm28Ac1CXZjya0J7VWXKjmqMkZTHFWrEO4idafmoxxS5qiR+aXIqOlpiI7sAx5rNNarjchFZkgwxFQy4k1i22XHrWnWNE2yRT71ro25QacRSH0lJRmrIFpKWkpAFFFFAC0hNFJQMQ0lKaTFABRS4pKAGP94UAUOORTgOKlFMTFIaceKYaZIVYtxlar1ath8lTLYqJpRfcFNmxvB70sRxGAabLywrJnTS3KUw/eGkjXJ5pZh+8NLB1qjJ7kN0MVRP3jV674NUcZJoQiWP7lKaE+4KU1oQMIpKcajagBrGq0rknFTyHC1VPNJlIaaSlIpKkoAcHNTnlQar1JE38NADnGVqOpe+KiYYagApaSlFAhcUlOpCKAEpaSigBckU4SGmUUASh1PWjCtUVGaAJDH6GmiJiwAp0e5jxUrkRgc5NAD1jSBcnk1XlmLn2pxkDjk00xg9DQMhoBIORwaeYmHvTCCOtAF6DVJ4gAcNVr+03mTbnb9KyAOacDg0AXZpP3bL1Jqoqd6lHIpMYoEIKWiigApaSloAsAboTjrVeprd8MQelNmTY59DQBHS0UUAFFFLQAU9RxTAMmpaBDh0paQdKUUwENJinUhoAbSUpFFACUUUUALRRRSAUUtJSimAUtJRSAWiiloAKKKMUAJRS0UAJilxRS0DEpMUtFAhMUYpcUvagBuKKWjFADduetNMfoakxRQBAVIpyyEdeRUpGaYY/SgY9ZFPepAeKqFSDTlkI68igC2D3pRzUCvmpgc0APB4pc0g/OlzQBl4NKEYmpRHzxU6qAtIZCsAxmp4/kPtSj8qAKAB+TkU3PNSAA0hAzQA08UKSe3FSEKU6YNKgUqfWgBgALU7vgU5UXB9ajztc0ALin4G3PemfMx4pQxHBFACBiacQRzSqmeRSEc9aANvQrj5WhJ9wK2M1ylk7xXKuOgNdYi71DDvUstDDSDpUpSkKYqRkZGaQCnEUAc0AOA4pQKUDiigBC2KjZ80rmojTAOtOWm09BmgCeOpKYi4qZVpACilIp2MUhoAhcVCwqwRmoXFMCvJUJFTt1qJutAhhHFAGadjNSxxjGW4FMAjTj2qKa4I+ROnrS3E/8KcCquaAI5OaoXHWr781RuhgZoENgj3ck1ZAAGBVGGbB61dEqY5NUiWOooBBGRRTEJUMsAkHvU9JQBkyRNGeaZWrLEriqMtsyHI5FUmQ0QUtJ06igHNUIWqFym1844q/UFym5fcUmNGfWlZS748E8is4jFS20nlyD0NJaFNaGrRTQcjI6UtWZi0UlLQAUUlFAgooooGJiil60uMCgBKSlNJQAx+1LngUP92kB4qVuU9hDSUppKYgq3afdqpirdrUy2KjuaO3CimOQanAyoqrMNsnFZG8HYquPnNPh602Q5c06KqMnuV7r7xqj/EauXTZc4qn3NMCdPuCg0inCCmsasgRjzTTR3qOV9q8UARSvk4FRUpOTSVJQEZppWn0UhkVKDginFaZigCwecGo5OxpyHKUSj5c0DIqXNJRQA7NLTRTqBBSUtLigBtFLikoAKciFzxQiFz7VKzLGuBQApZYlwOtV3YseaGYk802gYUBiO9JShSelADxKRTw6t1FRiMk89KfgKKAGtjPFJRT4kMjhQM0CLMSbogaYynPStZLVFtlTo3ertnPb2EWJYg7HvikBznluBkqQPcU2u5Bhv7J/3S4x0xXFSKFkZfQ4oGR0tLj3oxTEAODVlSsyYPUVWxSqSpyKABlKHBpKsHEyf7QqAjBoASloooAcg5p9Io4paYh1FFFAC0lLRQA2kp1JQAlFLiigBKWiigBKWiikAtFJS0ALS0lLQAtLSUUALikxS0uKAG4pcUtFACYoxS0UAJSUtGKAEoxTqKAExSYp1GKAG0U7FJQMQgEVG0fcGpaKBFfBU09ZfWpCoI5qNo8dKBkyP71IDlapZKmpUl7GgB+CDS5p+C1KFVaQxqjIpQBnmpBScY4oAQikAwacOT0pxXNADcZPPSlG1TwKTOG5FOABoAXIHNIVUnJFLjnFNIINAEi7OccGmvgimouSadjHbigBig44pRUmVC004zQAKxB4611OmTiWzT1Awa5Toc1q6Nc7ZjGTgN0pMaOh3U0tmm8mnqnrUFjOtKq5NPxijIFABUbmnFqYaAImOaSnlc0BDmgAVakUUBcU8CgB8Y5qbpUUYqQmgB2aQ0g606gBhqNxU+OKrzHFAFWQ80zbu4p4Xe2BU20RDPU0wI1iCDL1HPJuGF4FEjljyaZQIgao+pqwy5qPbzTAiKZrOvZVfKL271au7oDMaH6mqLKAM55oew4fEinyrVJksQM0jjdTUOGqOZ2Ov2UXJMvwuUAHWrQORkVQRqsRybT14ohPoya+Ht70SejFAIIyKK1OETFIQCMGlNFMCpcWysMgVRaNkPIrXNMkjVxjFNOxLRlZpDzxVie3MfIGRVer3J2KE6bWqHpzWhcR7lzVBhioLRoWku9MdxVisu3k8uQHtWmrbgDVpkNC0tIKXNMQUUUUALRjNGRRuoAXpQajL0m+gB9J9aTNNJzQApOQRTAeKcKaOtT1K6BSgUAU4CmIQCrNtUGKs2wHFTLYqJpA/KKhnPNTY4FQzdcVkbxKkg+Y06IcUkn3qfEOKoyKNx941U7mrlz941THemBID8tIaUfdptWQNJwM1VkfcTUs0naoKTKQUUUVIxaKKKACjGaWigBUGKSb7tPTrRIM8UAVaKUqRSUDFFOFNzSigBwpwFIKeooAQrQkZY+1TImetNkfb8opBYRmCLgVAxzSk5ppoHYSiinovemIFTPWpAMUoooEJTGOacxxUdABWhpGPtiAjgnFUFGTVyxby7qNv9oUAb2pxiFlYcZrOdyy4Y55rW11GNtFIoOM1hu25SKQM6bQ3DwsoORiuW1KPy9QmX/aNbfhUSJI2/O1ulUfEsXlaox/vjNIZk0dKKKoQuT60ZNJS0AORyhqWVdy715qCpIpNpweRQBHmjNTSRj7y9KjUZNAEg6UooxSimIKKXFFAAKKKWgBKSlooASiiigAooopAFJS0UAFFFFAC0UlLQAtLSCloAWlptKKAHUYpM0uaACkxS0YoAKKXFGKAG0U7FJigBKWjFGKACkxTsUYoAbRTsHvSUDG0U7HFBFADCgNRNGQeKnxSEUASg0YJpccgU8oVPXikMP4eRimqB2p+O3WlAA6CgBmCppcFaVzgD1pNzNikAbc8mkZSPpTgaeQNnvQAxRzzTiy4x3pgQjvxSghW5pgNGVNKSTSuvccUmCKAFAprAg5xUg6UDJz6UgEByKktvklWTPINRMeSKfECfpQB2MK7o1b1FSbMVHZn/RI/pTneoNAbAFRE80MTTKAHUlGaQtQAtOApgNOBoAeKeMVGDShqAJV60+og1PzQAvenio8808HNACk4FU5QXerbdKhKgUAMULGvHWmSZPJqTvTXG40AV9uTRsqUrim4pgR7ay9RuxGPLjOSetWb29WIFIzlz+lYzksxJ5JpkshJ3H3o3HpTgvNN6GmEdxjAg5qMnmpqjde/asT0raXHo1WI39apKxBqdTxkVLRrCV1Zl1H2/SpwcjIqjG+anRytXCfRnLiMPb3ok9JQDuHFFbHAJSU40lAhrKGHNULi3KnKitCkZQetNOwmjHPoapXEe1j6Vr3NuRytUZk3KR3qtxLQzqu2suV2nrVRlI4ojYo2RSQ2rmnk0uTUcTB1zTzVkC7jRvptFADt1JuNNooAWnKM03FSqMCgQ1qbTmplACikH3jThSD79LqV0HAU7HFGKKYgqzbdvrVbNWrbt9amWxUdzS7VXm+9VjoKrTferI2RWf7xp8WMU1vvVJGPlpmZn3H3j61UHU1aufvGqo6VSAfnimSNtU0/oKqzPuOKokjJyc0lFLUlCYpaKWgAopaKACiiloAdGOTSP1p6DAphoAYw4qDvU7nAqCgYU6m04UAOU1KnWohT1ODSKLB+VarMcnNSSPlaioGhDTTSmm0CYlTp92oQM1MowtArXHUE4opjtTJGk5NNNKaVRk0APQYFSRna6n0NNpRwaAO/tTb6hpyKWDHbyO9chfoLa8khHRTxV/w/dBbxEH8VXdZ0GW5uzNCfvdQakb1JfDUkT2zEj5krE8Q3aXd9lBjZwa6DR9Ney3KVIDDkmuV1WMx6lOp4+agCpRRRVCFopKWgAooooAlikx8p6U4phsjpUFTocrQAuKUUlOFMQUUtJQAUUUUAFFFFACUYpaKAExRS0UgEopaSgBKKWigBO1LRSUAOopKWgBaKKKAFpRSUUAOpwpo56UoNAC4ooFKBnmgBMcUnenEc+1G3IFADaXFAoPpQAmKKXHFFACUY5pcUtAxuKMUd6WgBMUhp2OM0YoA/9k="/>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CA"/>
          </a:p>
        </p:txBody>
      </p:sp>
      <p:pic>
        <p:nvPicPr>
          <p:cNvPr id="9" name="Image 8"/>
          <p:cNvPicPr>
            <a:picLocks noChangeAspect="1"/>
          </p:cNvPicPr>
          <p:nvPr/>
        </p:nvPicPr>
        <p:blipFill rotWithShape="1">
          <a:blip r:embed="rId2" cstate="print">
            <a:extLst>
              <a:ext uri="{28A0092B-C50C-407E-A947-70E740481C1C}">
                <a14:useLocalDpi xmlns:a14="http://schemas.microsoft.com/office/drawing/2010/main" val="0"/>
              </a:ext>
            </a:extLst>
          </a:blip>
          <a:srcRect l="6364" t="12930" r="506" b="9495"/>
          <a:stretch/>
        </p:blipFill>
        <p:spPr>
          <a:xfrm>
            <a:off x="5878473" y="2119679"/>
            <a:ext cx="1973851" cy="1233121"/>
          </a:xfrm>
          <a:prstGeom prst="rect">
            <a:avLst/>
          </a:prstGeom>
        </p:spPr>
      </p:pic>
    </p:spTree>
    <p:extLst>
      <p:ext uri="{BB962C8B-B14F-4D97-AF65-F5344CB8AC3E}">
        <p14:creationId xmlns:p14="http://schemas.microsoft.com/office/powerpoint/2010/main" val="1452013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3" name="Espace réservé du contenu 2"/>
          <p:cNvSpPr>
            <a:spLocks noGrp="1"/>
          </p:cNvSpPr>
          <p:nvPr>
            <p:ph idx="1"/>
          </p:nvPr>
        </p:nvSpPr>
        <p:spPr/>
        <p:txBody>
          <a:bodyPr>
            <a:normAutofit/>
          </a:bodyPr>
          <a:lstStyle/>
          <a:p>
            <a:pPr marL="457200" indent="-457200" algn="just">
              <a:lnSpc>
                <a:spcPct val="100000"/>
              </a:lnSpc>
              <a:buFont typeface="+mj-lt"/>
              <a:buAutoNum type="arabicPeriod" startAt="3"/>
            </a:pPr>
            <a:r>
              <a:rPr lang="fr-CA" sz="1800" dirty="0" smtClean="0"/>
              <a:t>Programmez la perfusion</a:t>
            </a:r>
          </a:p>
          <a:p>
            <a:pPr marL="1143000" lvl="1" indent="-457200" algn="just">
              <a:lnSpc>
                <a:spcPct val="100000"/>
              </a:lnSpc>
              <a:buFont typeface="+mj-lt"/>
              <a:buAutoNum type="alphaUcPeriod"/>
            </a:pPr>
            <a:r>
              <a:rPr lang="fr-CA" sz="1600" dirty="0" smtClean="0"/>
              <a:t>Dans le menu principal, sélectionnez l’option </a:t>
            </a:r>
            <a:r>
              <a:rPr lang="fr-CA" sz="1600" b="1" dirty="0" smtClean="0"/>
              <a:t>« </a:t>
            </a:r>
            <a:r>
              <a:rPr lang="fr-CA" sz="1600" b="1" dirty="0" err="1" smtClean="0"/>
              <a:t>mL</a:t>
            </a:r>
            <a:r>
              <a:rPr lang="fr-CA" sz="1600" b="1" dirty="0" smtClean="0"/>
              <a:t>/h »</a:t>
            </a:r>
            <a:r>
              <a:rPr lang="fr-CA" sz="1600" dirty="0" smtClean="0"/>
              <a:t>.</a:t>
            </a:r>
          </a:p>
          <a:p>
            <a:pPr marL="1143000" lvl="1" indent="-457200" algn="just">
              <a:lnSpc>
                <a:spcPct val="100000"/>
              </a:lnSpc>
              <a:buFont typeface="+mj-lt"/>
              <a:buAutoNum type="alphaUcPeriod"/>
            </a:pPr>
            <a:r>
              <a:rPr lang="fr-CA" sz="1600" dirty="0" smtClean="0"/>
              <a:t>Utilisez le clavier pour programmer le débit prescrit, puis appuyez sur </a:t>
            </a:r>
            <a:r>
              <a:rPr lang="fr-CA" sz="1600" b="1" dirty="0" smtClean="0"/>
              <a:t>« Enter »</a:t>
            </a:r>
            <a:r>
              <a:rPr lang="fr-CA" sz="1600" dirty="0" smtClean="0"/>
              <a:t>.</a:t>
            </a:r>
          </a:p>
          <a:p>
            <a:pPr marL="1143000" lvl="1" indent="-457200" algn="just">
              <a:lnSpc>
                <a:spcPct val="100000"/>
              </a:lnSpc>
              <a:buFont typeface="+mj-lt"/>
              <a:buAutoNum type="alphaUcPeriod"/>
            </a:pPr>
            <a:r>
              <a:rPr lang="fr-CA" sz="1600" dirty="0" smtClean="0"/>
              <a:t>Utilisez la touche « </a:t>
            </a:r>
            <a:r>
              <a:rPr lang="fr-CA" sz="1600" b="1" dirty="0" smtClean="0"/>
              <a:t>Options » </a:t>
            </a:r>
            <a:r>
              <a:rPr lang="fr-CA" sz="1600" dirty="0" smtClean="0"/>
              <a:t>pour programmer d’autres paramètres, si besoin (bolus, dose de charge ou volume à administrer).</a:t>
            </a:r>
          </a:p>
          <a:p>
            <a:pPr marL="1143000" lvl="1" indent="-457200" algn="just">
              <a:lnSpc>
                <a:spcPct val="100000"/>
              </a:lnSpc>
              <a:buFont typeface="+mj-lt"/>
              <a:buAutoNum type="alphaUcPeriod"/>
            </a:pPr>
            <a:r>
              <a:rPr lang="fr-CA" sz="1600" dirty="0" smtClean="0"/>
              <a:t>Validez les paramètres programmés.</a:t>
            </a:r>
          </a:p>
          <a:p>
            <a:pPr marL="1143000" lvl="1" indent="-457200" algn="just">
              <a:lnSpc>
                <a:spcPct val="100000"/>
              </a:lnSpc>
              <a:buFont typeface="+mj-lt"/>
              <a:buAutoNum type="alphaUcPeriod"/>
            </a:pPr>
            <a:r>
              <a:rPr lang="fr-CA" sz="1600" dirty="0" smtClean="0"/>
              <a:t>Appuyez sur la touche         pour débuter la perfusion.</a:t>
            </a:r>
          </a:p>
          <a:p>
            <a:pPr lvl="1" indent="0" algn="just">
              <a:lnSpc>
                <a:spcPct val="100000"/>
              </a:lnSpc>
              <a:buNone/>
            </a:pPr>
            <a:endParaRPr lang="fr-CA" sz="1600" dirty="0"/>
          </a:p>
          <a:p>
            <a:pPr lvl="1" indent="0" algn="just">
              <a:lnSpc>
                <a:spcPct val="100000"/>
              </a:lnSpc>
              <a:buNone/>
            </a:pPr>
            <a:r>
              <a:rPr lang="fr-CA" sz="1600" dirty="0" smtClean="0"/>
              <a:t>La tubulure du pousse-seringue doit toujours être branchée dans le « Y » proximal de la tubulure primaire, surtout si celle-ci doit être administrée à l’aide d’une pompe à perfusion.</a:t>
            </a:r>
          </a:p>
          <a:p>
            <a:pPr lvl="1" indent="0" algn="just">
              <a:lnSpc>
                <a:spcPct val="100000"/>
              </a:lnSpc>
              <a:buNone/>
            </a:pPr>
            <a:r>
              <a:rPr lang="fr-CA" sz="1600" dirty="0"/>
              <a:t>Certains médicaments peuvent être administrés directement par pousse-seringue sans </a:t>
            </a:r>
            <a:r>
              <a:rPr lang="fr-CA" sz="1600" dirty="0" smtClean="0"/>
              <a:t>que celui-ci ne soit </a:t>
            </a:r>
            <a:r>
              <a:rPr lang="fr-CA" sz="1600" dirty="0"/>
              <a:t>branché dans un soluté primaire (vous référer au guide d’administration des médicaments intraveineux de votre installation).</a:t>
            </a:r>
            <a:endParaRPr lang="fr-CA" sz="1600" dirty="0" smtClean="0"/>
          </a:p>
          <a:p>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10</a:t>
            </a:fld>
            <a:endParaRPr lang="fr-CA"/>
          </a:p>
        </p:txBody>
      </p:sp>
      <p:pic>
        <p:nvPicPr>
          <p:cNvPr id="5" name="Image 4"/>
          <p:cNvPicPr>
            <a:picLocks noChangeAspect="1"/>
          </p:cNvPicPr>
          <p:nvPr/>
        </p:nvPicPr>
        <p:blipFill rotWithShape="1">
          <a:blip r:embed="rId2"/>
          <a:srcRect l="8814" t="75370" r="85853" b="19445"/>
          <a:stretch/>
        </p:blipFill>
        <p:spPr>
          <a:xfrm>
            <a:off x="3907197" y="3458308"/>
            <a:ext cx="457200" cy="355600"/>
          </a:xfrm>
          <a:prstGeom prst="rect">
            <a:avLst/>
          </a:prstGeom>
        </p:spPr>
      </p:pic>
      <p:pic>
        <p:nvPicPr>
          <p:cNvPr id="6" name="Image 5"/>
          <p:cNvPicPr>
            <a:picLocks noChangeAspect="1"/>
          </p:cNvPicPr>
          <p:nvPr/>
        </p:nvPicPr>
        <p:blipFill rotWithShape="1">
          <a:blip r:embed="rId3"/>
          <a:srcRect l="20951" t="60159" r="73313" b="32222"/>
          <a:stretch/>
        </p:blipFill>
        <p:spPr>
          <a:xfrm>
            <a:off x="628650" y="4144108"/>
            <a:ext cx="713679" cy="740229"/>
          </a:xfrm>
          <a:prstGeom prst="rect">
            <a:avLst/>
          </a:prstGeom>
        </p:spPr>
      </p:pic>
    </p:spTree>
    <p:extLst>
      <p:ext uri="{BB962C8B-B14F-4D97-AF65-F5344CB8AC3E}">
        <p14:creationId xmlns:p14="http://schemas.microsoft.com/office/powerpoint/2010/main" val="10861715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 </a:t>
            </a:r>
            <a:r>
              <a:rPr lang="fr-CA" sz="1400" dirty="0" smtClean="0"/>
              <a:t>(suite)</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11</a:t>
            </a:fld>
            <a:endParaRPr lang="fr-CA"/>
          </a:p>
        </p:txBody>
      </p:sp>
      <p:pic>
        <p:nvPicPr>
          <p:cNvPr id="5" name="Image 4"/>
          <p:cNvPicPr>
            <a:picLocks noChangeAspect="1"/>
          </p:cNvPicPr>
          <p:nvPr/>
        </p:nvPicPr>
        <p:blipFill rotWithShape="1">
          <a:blip r:embed="rId2"/>
          <a:srcRect l="2684" t="26837" r="32632" b="11111"/>
          <a:stretch/>
        </p:blipFill>
        <p:spPr>
          <a:xfrm>
            <a:off x="808891" y="1242646"/>
            <a:ext cx="6553201" cy="5029201"/>
          </a:xfrm>
          <a:prstGeom prst="rect">
            <a:avLst/>
          </a:prstGeom>
        </p:spPr>
      </p:pic>
      <p:sp>
        <p:nvSpPr>
          <p:cNvPr id="6" name="ZoneTexte 5"/>
          <p:cNvSpPr txBox="1"/>
          <p:nvPr/>
        </p:nvSpPr>
        <p:spPr>
          <a:xfrm>
            <a:off x="5896708" y="6283607"/>
            <a:ext cx="2203938" cy="246221"/>
          </a:xfrm>
          <a:prstGeom prst="rect">
            <a:avLst/>
          </a:prstGeom>
          <a:noFill/>
        </p:spPr>
        <p:txBody>
          <a:bodyPr wrap="square" rtlCol="0">
            <a:spAutoFit/>
          </a:bodyPr>
          <a:lstStyle/>
          <a:p>
            <a:r>
              <a:rPr lang="fr-CA" sz="1000" dirty="0" smtClean="0"/>
              <a:t>© </a:t>
            </a:r>
            <a:r>
              <a:rPr lang="fr-CA" sz="1000" dirty="0" err="1" smtClean="0"/>
              <a:t>Smiths</a:t>
            </a:r>
            <a:r>
              <a:rPr lang="fr-CA" sz="1000" dirty="0" smtClean="0"/>
              <a:t> </a:t>
            </a:r>
            <a:r>
              <a:rPr lang="fr-CA" sz="1000" dirty="0" err="1" smtClean="0"/>
              <a:t>Medical</a:t>
            </a:r>
            <a:r>
              <a:rPr lang="fr-CA" sz="1000" dirty="0" smtClean="0"/>
              <a:t>, 2011</a:t>
            </a:r>
            <a:endParaRPr lang="fr-CA" sz="1000" dirty="0"/>
          </a:p>
        </p:txBody>
      </p:sp>
    </p:spTree>
    <p:extLst>
      <p:ext uri="{BB962C8B-B14F-4D97-AF65-F5344CB8AC3E}">
        <p14:creationId xmlns:p14="http://schemas.microsoft.com/office/powerpoint/2010/main" val="16560961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en attente</a:t>
            </a:r>
            <a:endParaRPr lang="fr-CA" dirty="0"/>
          </a:p>
        </p:txBody>
      </p:sp>
      <p:sp>
        <p:nvSpPr>
          <p:cNvPr id="3" name="Espace réservé du contenu 2"/>
          <p:cNvSpPr>
            <a:spLocks noGrp="1"/>
          </p:cNvSpPr>
          <p:nvPr>
            <p:ph idx="1"/>
          </p:nvPr>
        </p:nvSpPr>
        <p:spPr>
          <a:xfrm>
            <a:off x="628650" y="1445834"/>
            <a:ext cx="7190642" cy="4879833"/>
          </a:xfrm>
        </p:spPr>
        <p:txBody>
          <a:bodyPr>
            <a:normAutofit/>
          </a:bodyPr>
          <a:lstStyle/>
          <a:p>
            <a:pPr marL="457200" indent="-457200" algn="just">
              <a:lnSpc>
                <a:spcPct val="100000"/>
              </a:lnSpc>
              <a:spcAft>
                <a:spcPts val="600"/>
              </a:spcAft>
              <a:buAutoNum type="arabicPeriod"/>
            </a:pPr>
            <a:r>
              <a:rPr lang="fr-CA" sz="1800" dirty="0" smtClean="0"/>
              <a:t>Appuyez sur la touche        pour arrêter la perfusion.</a:t>
            </a:r>
          </a:p>
          <a:p>
            <a:pPr marL="457200" indent="-457200" algn="just">
              <a:lnSpc>
                <a:spcPct val="100000"/>
              </a:lnSpc>
              <a:spcAft>
                <a:spcPts val="600"/>
              </a:spcAft>
              <a:buAutoNum type="arabicPeriod"/>
            </a:pPr>
            <a:r>
              <a:rPr lang="fr-CA" sz="1800" dirty="0" smtClean="0"/>
              <a:t>Appuyez sur la touche </a:t>
            </a:r>
            <a:r>
              <a:rPr lang="fr-CA" sz="1800" b="1" dirty="0" smtClean="0"/>
              <a:t>«</a:t>
            </a:r>
            <a:r>
              <a:rPr lang="fr-CA" sz="1800" dirty="0" smtClean="0"/>
              <a:t> </a:t>
            </a:r>
            <a:r>
              <a:rPr lang="fr-CA" sz="1800" b="1" dirty="0" smtClean="0"/>
              <a:t>Options ».</a:t>
            </a:r>
            <a:endParaRPr lang="fr-CA" sz="1800" dirty="0" smtClean="0"/>
          </a:p>
          <a:p>
            <a:pPr marL="457200" indent="-457200" algn="just">
              <a:lnSpc>
                <a:spcPct val="100000"/>
              </a:lnSpc>
              <a:spcAft>
                <a:spcPts val="600"/>
              </a:spcAft>
              <a:buAutoNum type="arabicPeriod"/>
            </a:pPr>
            <a:r>
              <a:rPr lang="fr-CA" sz="1800" dirty="0" smtClean="0"/>
              <a:t>Utilisez le clavier pour sélectionner l’option </a:t>
            </a:r>
            <a:r>
              <a:rPr lang="fr-CA" sz="1800" b="1" dirty="0" smtClean="0"/>
              <a:t>« Standby »</a:t>
            </a:r>
            <a:r>
              <a:rPr lang="fr-CA" sz="1800" dirty="0" smtClean="0"/>
              <a:t>. </a:t>
            </a:r>
          </a:p>
          <a:p>
            <a:pPr marL="457200" indent="-457200" algn="just">
              <a:lnSpc>
                <a:spcPct val="100000"/>
              </a:lnSpc>
              <a:spcAft>
                <a:spcPts val="600"/>
              </a:spcAft>
              <a:buFont typeface="+mj-lt"/>
              <a:buAutoNum type="arabicPeriod" startAt="4"/>
            </a:pPr>
            <a:r>
              <a:rPr lang="fr-CA" sz="1800" dirty="0" smtClean="0"/>
              <a:t>Entrez le délai désiré en utilisant le clavier (HH:MM). Le délai par défaut est d’une heure.</a:t>
            </a:r>
          </a:p>
          <a:p>
            <a:pPr marL="457200" indent="-457200" algn="just">
              <a:lnSpc>
                <a:spcPct val="100000"/>
              </a:lnSpc>
              <a:spcAft>
                <a:spcPts val="600"/>
              </a:spcAft>
              <a:buFont typeface="+mj-lt"/>
              <a:buAutoNum type="arabicPeriod" startAt="5"/>
            </a:pPr>
            <a:r>
              <a:rPr lang="fr-CA" sz="1800" dirty="0" smtClean="0"/>
              <a:t>Appuyez sur la touche </a:t>
            </a:r>
            <a:r>
              <a:rPr lang="fr-CA" sz="1800" b="1" dirty="0" smtClean="0"/>
              <a:t>« Enter » </a:t>
            </a:r>
            <a:r>
              <a:rPr lang="fr-CA" sz="1800" dirty="0" smtClean="0"/>
              <a:t>et le décompte apparaîtra au coin droit supérieur.</a:t>
            </a:r>
          </a:p>
          <a:p>
            <a:pPr marL="457200" indent="-457200" algn="just">
              <a:lnSpc>
                <a:spcPct val="100000"/>
              </a:lnSpc>
              <a:spcAft>
                <a:spcPts val="600"/>
              </a:spcAft>
              <a:buFont typeface="+mj-lt"/>
              <a:buAutoNum type="arabicPeriod" startAt="5"/>
            </a:pPr>
            <a:r>
              <a:rPr lang="fr-CA" sz="1800" dirty="0" smtClean="0"/>
              <a:t>Le pousse-seringue peut être remise en marche à n’importe quel moment en appuyant sur la touche        .</a:t>
            </a:r>
          </a:p>
          <a:p>
            <a:pPr algn="just">
              <a:lnSpc>
                <a:spcPct val="100000"/>
              </a:lnSpc>
              <a:spcAft>
                <a:spcPts val="600"/>
              </a:spcAft>
            </a:pPr>
            <a:r>
              <a:rPr lang="fr-CA" sz="1800" dirty="0"/>
              <a:t>	</a:t>
            </a:r>
            <a:r>
              <a:rPr lang="fr-CA" sz="1800" dirty="0" smtClean="0"/>
              <a:t>La pompe ne redémarre pas automatiquement la 	perfusion à la fin de la période de mise en attente. Une 	alarme sonore vous avisera de la fin de la période.</a:t>
            </a: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12</a:t>
            </a:fld>
            <a:endParaRPr lang="fr-CA"/>
          </a:p>
        </p:txBody>
      </p:sp>
      <p:pic>
        <p:nvPicPr>
          <p:cNvPr id="12" name="Image 11"/>
          <p:cNvPicPr>
            <a:picLocks noChangeAspect="1"/>
          </p:cNvPicPr>
          <p:nvPr/>
        </p:nvPicPr>
        <p:blipFill rotWithShape="1">
          <a:blip r:embed="rId3"/>
          <a:srcRect l="20951" t="60159" r="73313" b="32222"/>
          <a:stretch/>
        </p:blipFill>
        <p:spPr>
          <a:xfrm>
            <a:off x="886558" y="5210905"/>
            <a:ext cx="713679" cy="740229"/>
          </a:xfrm>
          <a:prstGeom prst="rect">
            <a:avLst/>
          </a:prstGeom>
        </p:spPr>
      </p:pic>
      <p:pic>
        <p:nvPicPr>
          <p:cNvPr id="13" name="Image 12"/>
          <p:cNvPicPr>
            <a:picLocks noChangeAspect="1"/>
          </p:cNvPicPr>
          <p:nvPr/>
        </p:nvPicPr>
        <p:blipFill rotWithShape="1">
          <a:blip r:embed="rId4"/>
          <a:srcRect l="8814" t="75370" r="85853" b="19445"/>
          <a:stretch/>
        </p:blipFill>
        <p:spPr>
          <a:xfrm>
            <a:off x="5232883" y="4673595"/>
            <a:ext cx="457200" cy="355600"/>
          </a:xfrm>
          <a:prstGeom prst="rect">
            <a:avLst/>
          </a:prstGeom>
        </p:spPr>
      </p:pic>
      <p:pic>
        <p:nvPicPr>
          <p:cNvPr id="14" name="Image 13"/>
          <p:cNvPicPr>
            <a:picLocks noChangeAspect="1"/>
          </p:cNvPicPr>
          <p:nvPr/>
        </p:nvPicPr>
        <p:blipFill rotWithShape="1">
          <a:blip r:embed="rId4"/>
          <a:srcRect l="8963" t="68704" r="86148" b="25926"/>
          <a:stretch/>
        </p:blipFill>
        <p:spPr>
          <a:xfrm>
            <a:off x="3504223" y="1434111"/>
            <a:ext cx="419100" cy="368300"/>
          </a:xfrm>
          <a:prstGeom prst="rect">
            <a:avLst/>
          </a:prstGeom>
        </p:spPr>
      </p:pic>
    </p:spTree>
    <p:extLst>
      <p:ext uri="{BB962C8B-B14F-4D97-AF65-F5344CB8AC3E}">
        <p14:creationId xmlns:p14="http://schemas.microsoft.com/office/powerpoint/2010/main" val="8468793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Fin de la perfusion</a:t>
            </a:r>
            <a:endParaRPr lang="fr-CA" dirty="0"/>
          </a:p>
        </p:txBody>
      </p:sp>
      <p:sp>
        <p:nvSpPr>
          <p:cNvPr id="3" name="Espace réservé du contenu 2"/>
          <p:cNvSpPr>
            <a:spLocks noGrp="1"/>
          </p:cNvSpPr>
          <p:nvPr>
            <p:ph idx="1"/>
          </p:nvPr>
        </p:nvSpPr>
        <p:spPr>
          <a:xfrm>
            <a:off x="628650" y="1405467"/>
            <a:ext cx="7319596" cy="4910666"/>
          </a:xfrm>
        </p:spPr>
        <p:txBody>
          <a:bodyPr>
            <a:normAutofit/>
          </a:bodyPr>
          <a:lstStyle/>
          <a:p>
            <a:pPr algn="just">
              <a:lnSpc>
                <a:spcPct val="100000"/>
              </a:lnSpc>
            </a:pPr>
            <a:r>
              <a:rPr lang="fr-CA" sz="2000" dirty="0" smtClean="0"/>
              <a:t>Le pousse-seringue va vous avertir de la fin de la perfusion : </a:t>
            </a:r>
          </a:p>
          <a:p>
            <a:pPr marL="1028700" lvl="1" indent="-342900" algn="just">
              <a:lnSpc>
                <a:spcPct val="100000"/>
              </a:lnSpc>
            </a:pPr>
            <a:r>
              <a:rPr lang="fr-CA" sz="1800" dirty="0" smtClean="0"/>
              <a:t>Les indications </a:t>
            </a:r>
            <a:r>
              <a:rPr lang="fr-CA" sz="1800" b="1" dirty="0" smtClean="0"/>
              <a:t>« Syringe Near </a:t>
            </a:r>
            <a:r>
              <a:rPr lang="fr-CA" sz="1800" b="1" dirty="0" err="1" smtClean="0"/>
              <a:t>Empty</a:t>
            </a:r>
            <a:r>
              <a:rPr lang="fr-CA" sz="1800" b="1" dirty="0" smtClean="0"/>
              <a:t> » </a:t>
            </a:r>
            <a:r>
              <a:rPr lang="fr-CA" sz="1800" dirty="0" smtClean="0"/>
              <a:t>ou </a:t>
            </a:r>
            <a:r>
              <a:rPr lang="fr-CA" sz="1800" b="1" dirty="0" smtClean="0"/>
              <a:t>« Syringe Volume Near </a:t>
            </a:r>
            <a:r>
              <a:rPr lang="fr-CA" sz="1800" b="1" dirty="0" err="1" smtClean="0"/>
              <a:t>Empty</a:t>
            </a:r>
            <a:r>
              <a:rPr lang="fr-CA" sz="1800" b="1" dirty="0" smtClean="0"/>
              <a:t> »</a:t>
            </a:r>
            <a:r>
              <a:rPr lang="fr-CA" sz="1800" dirty="0" smtClean="0"/>
              <a:t> signifient que la fin de la perfusion est imminente.</a:t>
            </a:r>
          </a:p>
          <a:p>
            <a:pPr marL="1028700" lvl="1" indent="-342900" algn="just">
              <a:lnSpc>
                <a:spcPct val="100000"/>
              </a:lnSpc>
            </a:pPr>
            <a:r>
              <a:rPr lang="fr-CA" sz="1800" dirty="0" smtClean="0"/>
              <a:t>L’indication </a:t>
            </a:r>
            <a:r>
              <a:rPr lang="fr-CA" sz="1800" b="1" dirty="0" smtClean="0"/>
              <a:t>« Syringe </a:t>
            </a:r>
            <a:r>
              <a:rPr lang="fr-CA" sz="1800" b="1" dirty="0" err="1" smtClean="0"/>
              <a:t>Empty</a:t>
            </a:r>
            <a:r>
              <a:rPr lang="fr-CA" sz="1800" b="1" dirty="0" smtClean="0"/>
              <a:t> »</a:t>
            </a:r>
            <a:r>
              <a:rPr lang="fr-CA" sz="1800" dirty="0" smtClean="0"/>
              <a:t> signifie que la perfusion est terminée.</a:t>
            </a:r>
          </a:p>
          <a:p>
            <a:pPr marL="1028700" lvl="1" indent="-342900" algn="just">
              <a:lnSpc>
                <a:spcPct val="100000"/>
              </a:lnSpc>
            </a:pPr>
            <a:endParaRPr lang="fr-CA" sz="1600" dirty="0" smtClean="0"/>
          </a:p>
          <a:p>
            <a:pPr algn="just">
              <a:lnSpc>
                <a:spcPct val="100000"/>
              </a:lnSpc>
            </a:pPr>
            <a:r>
              <a:rPr lang="fr-CA" sz="2000" dirty="0" smtClean="0"/>
              <a:t>Appuyez sur la touche      pour arrêter l’alarme sonore. Vous pouvez débuter une nouvelle perfusion ou arrêter le pousse-seringue.</a:t>
            </a:r>
          </a:p>
          <a:p>
            <a:pPr marL="342900" indent="-342900" algn="just">
              <a:buFont typeface="Arial" panose="020B0604020202020204" pitchFamily="34" charset="0"/>
              <a:buChar char="•"/>
            </a:pPr>
            <a:endParaRPr lang="fr-CA" sz="20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13</a:t>
            </a:fld>
            <a:endParaRPr lang="fr-CA"/>
          </a:p>
        </p:txBody>
      </p:sp>
      <p:pic>
        <p:nvPicPr>
          <p:cNvPr id="5" name="Image 4"/>
          <p:cNvPicPr>
            <a:picLocks noChangeAspect="1"/>
          </p:cNvPicPr>
          <p:nvPr/>
        </p:nvPicPr>
        <p:blipFill rotWithShape="1">
          <a:blip r:embed="rId2"/>
          <a:srcRect l="15778" t="20926" r="78740" b="73889"/>
          <a:stretch/>
        </p:blipFill>
        <p:spPr>
          <a:xfrm>
            <a:off x="3411416" y="3702185"/>
            <a:ext cx="419197" cy="317230"/>
          </a:xfrm>
          <a:prstGeom prst="rect">
            <a:avLst/>
          </a:prstGeom>
        </p:spPr>
      </p:pic>
    </p:spTree>
    <p:extLst>
      <p:ext uri="{BB962C8B-B14F-4D97-AF65-F5344CB8AC3E}">
        <p14:creationId xmlns:p14="http://schemas.microsoft.com/office/powerpoint/2010/main" val="10329291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Nettoyage et désinfection de l’appareil</a:t>
            </a:r>
            <a:endParaRPr lang="fr-CA" dirty="0"/>
          </a:p>
        </p:txBody>
      </p:sp>
      <p:sp>
        <p:nvSpPr>
          <p:cNvPr id="3" name="Espace réservé du contenu 2"/>
          <p:cNvSpPr>
            <a:spLocks noGrp="1"/>
          </p:cNvSpPr>
          <p:nvPr>
            <p:ph idx="1"/>
          </p:nvPr>
        </p:nvSpPr>
        <p:spPr>
          <a:xfrm>
            <a:off x="890952" y="1405467"/>
            <a:ext cx="7303479" cy="4910666"/>
          </a:xfrm>
        </p:spPr>
        <p:txBody>
          <a:bodyPr>
            <a:normAutofit/>
          </a:bodyPr>
          <a:lstStyle/>
          <a:p>
            <a:pPr algn="just">
              <a:lnSpc>
                <a:spcPct val="100000"/>
              </a:lnSpc>
            </a:pPr>
            <a:r>
              <a:rPr lang="fr-CA" sz="1800" dirty="0" smtClean="0"/>
              <a:t>Après l’utilisation du pousse-seringue </a:t>
            </a:r>
            <a:r>
              <a:rPr lang="fr-CA" sz="1800" i="1" dirty="0" err="1" smtClean="0"/>
              <a:t>Medfusion</a:t>
            </a:r>
            <a:r>
              <a:rPr lang="fr-CA" sz="1800" i="1" dirty="0" smtClean="0"/>
              <a:t> 4000 </a:t>
            </a:r>
            <a:r>
              <a:rPr lang="fr-CA" sz="1800" dirty="0" smtClean="0"/>
              <a:t>chez un usager, il doit être nettoyé et désinfecté conformément au protocole en vigueur dans l’établissement. </a:t>
            </a:r>
          </a:p>
          <a:p>
            <a:pPr algn="just"/>
            <a:r>
              <a:rPr lang="fr-CA" sz="1800" dirty="0" smtClean="0"/>
              <a:t>Lorsque le pousse-seringue </a:t>
            </a:r>
            <a:r>
              <a:rPr lang="fr-CA" sz="1800" i="1" dirty="0" err="1" smtClean="0"/>
              <a:t>Medfusion</a:t>
            </a:r>
            <a:r>
              <a:rPr lang="fr-CA" sz="1800" i="1" dirty="0" smtClean="0"/>
              <a:t> 4000 </a:t>
            </a:r>
            <a:r>
              <a:rPr lang="fr-CA" sz="1800" dirty="0" smtClean="0"/>
              <a:t>a été utilisé chez un usager en précautions additionnelles, utilisez les lingettes désinfectantes appropriées.</a:t>
            </a:r>
          </a:p>
          <a:p>
            <a:pPr marL="360363" algn="just"/>
            <a:r>
              <a:rPr lang="fr-CA" sz="1600" dirty="0" smtClean="0"/>
              <a:t>Par exemple, chez  un usager en précautions additionnelles ERV, ce sont les lingettes humides de peroxyde d’hydrogène qui doivent être utilisées.</a:t>
            </a:r>
          </a:p>
          <a:p>
            <a:pPr algn="just"/>
            <a:endParaRPr lang="fr-CA" sz="1800" dirty="0" smtClean="0"/>
          </a:p>
          <a:p>
            <a:pPr algn="just"/>
            <a:r>
              <a:rPr lang="fr-CA" sz="1800" dirty="0" smtClean="0"/>
              <a:t>Avant le nettoyage et la désinfection du pousse-seringue, vérifiez que:</a:t>
            </a:r>
          </a:p>
          <a:p>
            <a:pPr marL="1028700" lvl="1" indent="-342900" algn="just"/>
            <a:r>
              <a:rPr lang="fr-CA" sz="1400" dirty="0" smtClean="0"/>
              <a:t>Le pousse-seringue est déconnecté de l’usager.</a:t>
            </a:r>
          </a:p>
          <a:p>
            <a:pPr marL="1028700" lvl="1" indent="-342900" algn="just"/>
            <a:r>
              <a:rPr lang="fr-CA" sz="1400" dirty="0" smtClean="0"/>
              <a:t>La seringue a été retirée du pousse-seringue.</a:t>
            </a:r>
          </a:p>
          <a:p>
            <a:pPr marL="1028700" lvl="1" indent="-342900" algn="just"/>
            <a:r>
              <a:rPr lang="fr-CA" sz="1400" dirty="0" smtClean="0"/>
              <a:t>Le pousse-seringue est hors tension.</a:t>
            </a:r>
          </a:p>
          <a:p>
            <a:pPr algn="just"/>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14</a:t>
            </a:fld>
            <a:endParaRPr lang="fr-CA"/>
          </a:p>
        </p:txBody>
      </p:sp>
      <p:pic>
        <p:nvPicPr>
          <p:cNvPr id="6" name="Image 5"/>
          <p:cNvPicPr>
            <a:picLocks noChangeAspect="1"/>
          </p:cNvPicPr>
          <p:nvPr/>
        </p:nvPicPr>
        <p:blipFill rotWithShape="1">
          <a:blip r:embed="rId3"/>
          <a:srcRect l="11236" t="24716" r="60537" b="21951"/>
          <a:stretch/>
        </p:blipFill>
        <p:spPr>
          <a:xfrm>
            <a:off x="6467225" y="4695092"/>
            <a:ext cx="988651" cy="1494367"/>
          </a:xfrm>
          <a:prstGeom prst="rect">
            <a:avLst/>
          </a:prstGeom>
        </p:spPr>
      </p:pic>
    </p:spTree>
    <p:extLst>
      <p:ext uri="{BB962C8B-B14F-4D97-AF65-F5344CB8AC3E}">
        <p14:creationId xmlns:p14="http://schemas.microsoft.com/office/powerpoint/2010/main" val="1116588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Gestion des alarmes – Occlusion </a:t>
            </a:r>
            <a:endParaRPr lang="fr-CA" dirty="0"/>
          </a:p>
        </p:txBody>
      </p:sp>
      <p:sp>
        <p:nvSpPr>
          <p:cNvPr id="3" name="Espace réservé du contenu 2"/>
          <p:cNvSpPr>
            <a:spLocks noGrp="1"/>
          </p:cNvSpPr>
          <p:nvPr>
            <p:ph idx="1"/>
          </p:nvPr>
        </p:nvSpPr>
        <p:spPr/>
        <p:txBody>
          <a:bodyPr>
            <a:normAutofit fontScale="92500" lnSpcReduction="10000"/>
          </a:bodyPr>
          <a:lstStyle/>
          <a:p>
            <a:pPr algn="just">
              <a:lnSpc>
                <a:spcPct val="110000"/>
              </a:lnSpc>
            </a:pPr>
            <a:r>
              <a:rPr lang="fr-CA" sz="1800" dirty="0" smtClean="0"/>
              <a:t>Le graphique situé à droite de l’écran permet de suivre en temps réel le niveau de pression exercé dans la tubulure. Une lettre apparaît en haut afin de signifier la pression.</a:t>
            </a:r>
          </a:p>
          <a:p>
            <a:pPr algn="just">
              <a:lnSpc>
                <a:spcPct val="110000"/>
              </a:lnSpc>
            </a:pPr>
            <a:endParaRPr lang="fr-CA" sz="1900" dirty="0"/>
          </a:p>
          <a:p>
            <a:pPr algn="just">
              <a:lnSpc>
                <a:spcPct val="110000"/>
              </a:lnSpc>
            </a:pPr>
            <a:endParaRPr lang="fr-CA" sz="1900" dirty="0" smtClean="0"/>
          </a:p>
          <a:p>
            <a:pPr algn="just">
              <a:lnSpc>
                <a:spcPct val="110000"/>
              </a:lnSpc>
            </a:pPr>
            <a:endParaRPr lang="fr-CA" sz="1900" dirty="0"/>
          </a:p>
          <a:p>
            <a:pPr algn="just">
              <a:lnSpc>
                <a:spcPct val="110000"/>
              </a:lnSpc>
            </a:pPr>
            <a:endParaRPr lang="fr-CA" sz="1900" dirty="0" smtClean="0"/>
          </a:p>
          <a:p>
            <a:pPr algn="just">
              <a:lnSpc>
                <a:spcPct val="110000"/>
              </a:lnSpc>
              <a:spcBef>
                <a:spcPts val="600"/>
              </a:spcBef>
            </a:pPr>
            <a:endParaRPr lang="fr-CA" sz="1900" dirty="0" smtClean="0"/>
          </a:p>
          <a:p>
            <a:pPr algn="just">
              <a:lnSpc>
                <a:spcPct val="110000"/>
              </a:lnSpc>
              <a:spcBef>
                <a:spcPts val="600"/>
              </a:spcBef>
            </a:pPr>
            <a:r>
              <a:rPr lang="fr-CA" sz="1800" dirty="0" smtClean="0"/>
              <a:t>En présence d’une alarme d’occlusion : </a:t>
            </a:r>
          </a:p>
          <a:p>
            <a:pPr marL="457200" indent="-457200" algn="just">
              <a:lnSpc>
                <a:spcPct val="110000"/>
              </a:lnSpc>
              <a:spcBef>
                <a:spcPts val="600"/>
              </a:spcBef>
              <a:buAutoNum type="arabicPeriod"/>
            </a:pPr>
            <a:r>
              <a:rPr lang="fr-CA" sz="1800" dirty="0" smtClean="0"/>
              <a:t>Appuyez sur la touche        pour arrêter l’alarme sonore.</a:t>
            </a:r>
          </a:p>
          <a:p>
            <a:pPr marL="457200" indent="-457200" algn="just">
              <a:lnSpc>
                <a:spcPct val="110000"/>
              </a:lnSpc>
              <a:spcBef>
                <a:spcPts val="600"/>
              </a:spcBef>
              <a:buAutoNum type="arabicPeriod"/>
            </a:pPr>
            <a:r>
              <a:rPr lang="fr-CA" sz="1800" dirty="0" smtClean="0"/>
              <a:t>Pour éliminer les occlusions, vérifiez que </a:t>
            </a:r>
            <a:r>
              <a:rPr lang="fr-CA" sz="1900" dirty="0" smtClean="0"/>
              <a:t>: </a:t>
            </a:r>
          </a:p>
          <a:p>
            <a:pPr marL="1028700" lvl="1" indent="-342900" algn="just">
              <a:lnSpc>
                <a:spcPct val="110000"/>
              </a:lnSpc>
              <a:spcBef>
                <a:spcPts val="600"/>
              </a:spcBef>
            </a:pPr>
            <a:r>
              <a:rPr lang="fr-CA" sz="1500" dirty="0" smtClean="0"/>
              <a:t>La tubulure n’est pas coincée.</a:t>
            </a:r>
          </a:p>
          <a:p>
            <a:pPr marL="1028700" lvl="1" indent="-342900" algn="just">
              <a:lnSpc>
                <a:spcPct val="110000"/>
              </a:lnSpc>
              <a:spcBef>
                <a:spcPts val="600"/>
              </a:spcBef>
            </a:pPr>
            <a:r>
              <a:rPr lang="fr-CA" sz="1500" dirty="0" smtClean="0"/>
              <a:t>La connexion à l’usager est exempt d’occlusion (ex. perméabilité de la veine).</a:t>
            </a:r>
          </a:p>
          <a:p>
            <a:pPr marL="457200" indent="-457200" algn="just">
              <a:lnSpc>
                <a:spcPct val="110000"/>
              </a:lnSpc>
              <a:spcBef>
                <a:spcPts val="600"/>
              </a:spcBef>
              <a:buFont typeface="+mj-lt"/>
              <a:buAutoNum type="arabicPeriod"/>
            </a:pPr>
            <a:r>
              <a:rPr lang="fr-CA" sz="1800" dirty="0" smtClean="0"/>
              <a:t>Lorsque l’occlusion est éliminée, redémarrez la perfusion.</a:t>
            </a:r>
          </a:p>
          <a:p>
            <a:pPr marL="457200" indent="-457200" algn="just">
              <a:buAutoNum type="arabicPeriod"/>
            </a:pPr>
            <a:endParaRPr lang="fr-CA" sz="20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15</a:t>
            </a:fld>
            <a:endParaRPr lang="fr-CA"/>
          </a:p>
        </p:txBody>
      </p:sp>
      <p:graphicFrame>
        <p:nvGraphicFramePr>
          <p:cNvPr id="7" name="Tableau 6"/>
          <p:cNvGraphicFramePr>
            <a:graphicFrameLocks noGrp="1"/>
          </p:cNvGraphicFramePr>
          <p:nvPr>
            <p:extLst>
              <p:ext uri="{D42A27DB-BD31-4B8C-83A1-F6EECF244321}">
                <p14:modId xmlns:p14="http://schemas.microsoft.com/office/powerpoint/2010/main" val="1231822202"/>
              </p:ext>
            </p:extLst>
          </p:nvPr>
        </p:nvGraphicFramePr>
        <p:xfrm>
          <a:off x="1320311" y="2413000"/>
          <a:ext cx="3068160" cy="1447800"/>
        </p:xfrm>
        <a:graphic>
          <a:graphicData uri="http://schemas.openxmlformats.org/drawingml/2006/table">
            <a:tbl>
              <a:tblPr firstRow="1" bandRow="1">
                <a:tableStyleId>{5940675A-B579-460E-94D1-54222C63F5DA}</a:tableStyleId>
              </a:tblPr>
              <a:tblGrid>
                <a:gridCol w="825500"/>
                <a:gridCol w="2242660"/>
              </a:tblGrid>
              <a:tr h="216000">
                <a:tc>
                  <a:txBody>
                    <a:bodyPr/>
                    <a:lstStyle/>
                    <a:p>
                      <a:pPr algn="ctr"/>
                      <a:r>
                        <a:rPr lang="fr-CA" sz="900" dirty="0" smtClean="0">
                          <a:solidFill>
                            <a:schemeClr val="bg1"/>
                          </a:solidFill>
                        </a:rPr>
                        <a:t>Code</a:t>
                      </a:r>
                      <a:endParaRPr lang="fr-CA" sz="900" dirty="0">
                        <a:solidFill>
                          <a:schemeClr val="bg1"/>
                        </a:solidFill>
                      </a:endParaRPr>
                    </a:p>
                  </a:txBody>
                  <a:tcPr>
                    <a:solidFill>
                      <a:srgbClr val="0070C0"/>
                    </a:solidFill>
                  </a:tcPr>
                </a:tc>
                <a:tc>
                  <a:txBody>
                    <a:bodyPr/>
                    <a:lstStyle/>
                    <a:p>
                      <a:pPr algn="ctr"/>
                      <a:r>
                        <a:rPr lang="fr-CA" sz="900" dirty="0" smtClean="0">
                          <a:solidFill>
                            <a:schemeClr val="bg1"/>
                          </a:solidFill>
                        </a:rPr>
                        <a:t>Signification</a:t>
                      </a:r>
                      <a:endParaRPr lang="fr-CA" sz="900" dirty="0">
                        <a:solidFill>
                          <a:schemeClr val="bg1"/>
                        </a:solidFill>
                      </a:endParaRPr>
                    </a:p>
                  </a:txBody>
                  <a:tcPr>
                    <a:solidFill>
                      <a:srgbClr val="0070C0"/>
                    </a:solidFill>
                  </a:tcPr>
                </a:tc>
              </a:tr>
              <a:tr h="216000">
                <a:tc>
                  <a:txBody>
                    <a:bodyPr/>
                    <a:lstStyle/>
                    <a:p>
                      <a:pPr algn="ctr"/>
                      <a:r>
                        <a:rPr lang="fr-CA" sz="800" b="1" dirty="0" smtClean="0"/>
                        <a:t>VH</a:t>
                      </a:r>
                      <a:endParaRPr lang="fr-CA" sz="800" b="1" dirty="0"/>
                    </a:p>
                  </a:txBody>
                  <a:tcPr/>
                </a:tc>
                <a:tc>
                  <a:txBody>
                    <a:bodyPr/>
                    <a:lstStyle/>
                    <a:p>
                      <a:pPr algn="ctr"/>
                      <a:r>
                        <a:rPr lang="fr-CA" sz="1000" baseline="0" dirty="0" smtClean="0"/>
                        <a:t>Pression très élevée (Very High)</a:t>
                      </a:r>
                    </a:p>
                  </a:txBody>
                  <a:tcPr/>
                </a:tc>
              </a:tr>
              <a:tr h="216000">
                <a:tc>
                  <a:txBody>
                    <a:bodyPr/>
                    <a:lstStyle/>
                    <a:p>
                      <a:pPr algn="ctr"/>
                      <a:r>
                        <a:rPr lang="fr-CA" sz="800" b="1" dirty="0" smtClean="0"/>
                        <a:t>H</a:t>
                      </a:r>
                      <a:endParaRPr lang="fr-CA" sz="800" b="1" dirty="0"/>
                    </a:p>
                  </a:txBody>
                  <a:tcPr/>
                </a:tc>
                <a:tc>
                  <a:txBody>
                    <a:bodyPr/>
                    <a:lstStyle/>
                    <a:p>
                      <a:pPr algn="ctr"/>
                      <a:r>
                        <a:rPr lang="fr-CA" sz="1000" dirty="0" smtClean="0"/>
                        <a:t>Pression élevée (High)</a:t>
                      </a:r>
                      <a:endParaRPr lang="fr-CA" sz="1000" dirty="0"/>
                    </a:p>
                  </a:txBody>
                  <a:tcPr/>
                </a:tc>
              </a:tr>
              <a:tr h="216000">
                <a:tc>
                  <a:txBody>
                    <a:bodyPr/>
                    <a:lstStyle/>
                    <a:p>
                      <a:pPr algn="ctr"/>
                      <a:r>
                        <a:rPr lang="fr-CA" sz="800" b="1" dirty="0" smtClean="0"/>
                        <a:t>N</a:t>
                      </a:r>
                      <a:endParaRPr lang="fr-CA" sz="800" b="1" dirty="0"/>
                    </a:p>
                  </a:txBody>
                  <a:tcPr/>
                </a:tc>
                <a:tc>
                  <a:txBody>
                    <a:bodyPr/>
                    <a:lstStyle/>
                    <a:p>
                      <a:pPr algn="ctr"/>
                      <a:r>
                        <a:rPr lang="fr-CA" sz="1000" dirty="0" smtClean="0"/>
                        <a:t>Pression normale </a:t>
                      </a:r>
                      <a:endParaRPr lang="fr-CA" sz="1000" dirty="0"/>
                    </a:p>
                  </a:txBody>
                  <a:tcPr/>
                </a:tc>
              </a:tr>
              <a:tr h="216000">
                <a:tc>
                  <a:txBody>
                    <a:bodyPr/>
                    <a:lstStyle/>
                    <a:p>
                      <a:pPr algn="ctr"/>
                      <a:r>
                        <a:rPr lang="fr-CA" sz="800" b="1" dirty="0" smtClean="0"/>
                        <a:t>L</a:t>
                      </a:r>
                      <a:endParaRPr lang="fr-CA" sz="800" b="1" dirty="0"/>
                    </a:p>
                  </a:txBody>
                  <a:tcPr/>
                </a:tc>
                <a:tc>
                  <a:txBody>
                    <a:bodyPr/>
                    <a:lstStyle/>
                    <a:p>
                      <a:pPr algn="ctr"/>
                      <a:r>
                        <a:rPr lang="fr-CA" sz="1000" dirty="0" smtClean="0"/>
                        <a:t>Basse</a:t>
                      </a:r>
                      <a:r>
                        <a:rPr lang="fr-CA" sz="1000" baseline="0" dirty="0" smtClean="0"/>
                        <a:t> pression (Low)</a:t>
                      </a:r>
                      <a:endParaRPr lang="fr-CA" sz="1000" dirty="0"/>
                    </a:p>
                  </a:txBody>
                  <a:tcPr/>
                </a:tc>
              </a:tr>
              <a:tr h="216000">
                <a:tc>
                  <a:txBody>
                    <a:bodyPr/>
                    <a:lstStyle/>
                    <a:p>
                      <a:pPr algn="ctr"/>
                      <a:r>
                        <a:rPr lang="fr-CA" sz="800" b="1" dirty="0" smtClean="0"/>
                        <a:t>VL</a:t>
                      </a:r>
                      <a:endParaRPr lang="fr-CA" sz="800" b="1" dirty="0"/>
                    </a:p>
                  </a:txBody>
                  <a:tcPr/>
                </a:tc>
                <a:tc>
                  <a:txBody>
                    <a:bodyPr/>
                    <a:lstStyle/>
                    <a:p>
                      <a:pPr algn="ctr"/>
                      <a:r>
                        <a:rPr lang="fr-CA" sz="1000" dirty="0" smtClean="0"/>
                        <a:t>Très</a:t>
                      </a:r>
                      <a:r>
                        <a:rPr lang="fr-CA" sz="1000" baseline="0" dirty="0" smtClean="0"/>
                        <a:t> basse pression (Very Low)</a:t>
                      </a:r>
                      <a:endParaRPr lang="fr-CA" sz="1000" dirty="0"/>
                    </a:p>
                  </a:txBody>
                  <a:tcPr/>
                </a:tc>
              </a:tr>
            </a:tbl>
          </a:graphicData>
        </a:graphic>
      </p:graphicFrame>
      <p:pic>
        <p:nvPicPr>
          <p:cNvPr id="8" name="Image 7"/>
          <p:cNvPicPr>
            <a:picLocks noChangeAspect="1"/>
          </p:cNvPicPr>
          <p:nvPr/>
        </p:nvPicPr>
        <p:blipFill rotWithShape="1">
          <a:blip r:embed="rId2"/>
          <a:srcRect l="51641" t="40513" r="19504" b="49572"/>
          <a:stretch/>
        </p:blipFill>
        <p:spPr>
          <a:xfrm>
            <a:off x="4905249" y="2720730"/>
            <a:ext cx="3027986" cy="832339"/>
          </a:xfrm>
          <a:prstGeom prst="rect">
            <a:avLst/>
          </a:prstGeom>
        </p:spPr>
      </p:pic>
      <p:sp>
        <p:nvSpPr>
          <p:cNvPr id="9" name="Ellipse 8"/>
          <p:cNvSpPr/>
          <p:nvPr/>
        </p:nvSpPr>
        <p:spPr>
          <a:xfrm>
            <a:off x="7544354" y="2744177"/>
            <a:ext cx="468923" cy="8323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10" name="Image 9"/>
          <p:cNvPicPr>
            <a:picLocks noChangeAspect="1"/>
          </p:cNvPicPr>
          <p:nvPr/>
        </p:nvPicPr>
        <p:blipFill rotWithShape="1">
          <a:blip r:embed="rId3"/>
          <a:srcRect l="15778" t="20926" r="78740" b="73889"/>
          <a:stretch/>
        </p:blipFill>
        <p:spPr>
          <a:xfrm>
            <a:off x="3352801" y="4551103"/>
            <a:ext cx="419197" cy="317230"/>
          </a:xfrm>
          <a:prstGeom prst="rect">
            <a:avLst/>
          </a:prstGeom>
        </p:spPr>
      </p:pic>
    </p:spTree>
    <p:extLst>
      <p:ext uri="{BB962C8B-B14F-4D97-AF65-F5344CB8AC3E}">
        <p14:creationId xmlns:p14="http://schemas.microsoft.com/office/powerpoint/2010/main" val="921985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Références et évaluation</a:t>
            </a:r>
            <a:endParaRPr lang="fr-CA" dirty="0"/>
          </a:p>
        </p:txBody>
      </p:sp>
      <p:sp>
        <p:nvSpPr>
          <p:cNvPr id="3" name="Espace réservé du contenu 2"/>
          <p:cNvSpPr>
            <a:spLocks noGrp="1"/>
          </p:cNvSpPr>
          <p:nvPr>
            <p:ph idx="1"/>
          </p:nvPr>
        </p:nvSpPr>
        <p:spPr/>
        <p:txBody>
          <a:bodyPr>
            <a:normAutofit/>
          </a:bodyPr>
          <a:lstStyle/>
          <a:p>
            <a:pPr marL="539750" indent="-539750" algn="just">
              <a:lnSpc>
                <a:spcPct val="100000"/>
              </a:lnSpc>
            </a:pPr>
            <a:r>
              <a:rPr lang="fr-CA" sz="1800" dirty="0" err="1"/>
              <a:t>Smiths</a:t>
            </a:r>
            <a:r>
              <a:rPr lang="fr-CA" sz="1800" dirty="0"/>
              <a:t> </a:t>
            </a:r>
            <a:r>
              <a:rPr lang="fr-CA" sz="1800" dirty="0" err="1"/>
              <a:t>Medical</a:t>
            </a:r>
            <a:r>
              <a:rPr lang="fr-CA" sz="1800" dirty="0"/>
              <a:t> (2011). </a:t>
            </a:r>
            <a:r>
              <a:rPr lang="fr-CA" sz="1800" i="1" dirty="0" smtClean="0"/>
              <a:t>Fiche de consultation rapide – Pompe à seringue </a:t>
            </a:r>
            <a:r>
              <a:rPr lang="fr-CA" sz="1800" i="1" dirty="0" err="1" smtClean="0"/>
              <a:t>Medfusion</a:t>
            </a:r>
            <a:r>
              <a:rPr lang="fr-CA" sz="1800" i="1" dirty="0" smtClean="0"/>
              <a:t> ® 4000</a:t>
            </a:r>
            <a:r>
              <a:rPr lang="fr-CA" sz="1800" dirty="0" smtClean="0"/>
              <a:t>. </a:t>
            </a:r>
            <a:r>
              <a:rPr lang="fr-CA" sz="1800" dirty="0"/>
              <a:t>Repéré à http://</a:t>
            </a:r>
            <a:r>
              <a:rPr lang="fr-CA" sz="1800" dirty="0" smtClean="0"/>
              <a:t>www.medfusionpump.com/assets/ </a:t>
            </a:r>
            <a:r>
              <a:rPr lang="fr-CA" sz="1800" dirty="0" err="1" smtClean="0"/>
              <a:t>literature</a:t>
            </a:r>
            <a:r>
              <a:rPr lang="fr-CA" sz="1800" dirty="0" smtClean="0"/>
              <a:t>/</a:t>
            </a:r>
            <a:r>
              <a:rPr lang="fr-CA" sz="1800" dirty="0" err="1" smtClean="0"/>
              <a:t>catalogs_brochures</a:t>
            </a:r>
            <a:r>
              <a:rPr lang="fr-CA" sz="1800" dirty="0" smtClean="0"/>
              <a:t>/IN193828CFR_Medfusion%204000%20Pump%20Canadian%20French%20Quick%20Card.pdf</a:t>
            </a:r>
          </a:p>
          <a:p>
            <a:pPr marL="539750" indent="-539750" algn="just">
              <a:lnSpc>
                <a:spcPct val="100000"/>
              </a:lnSpc>
            </a:pPr>
            <a:r>
              <a:rPr lang="fr-CA" sz="1800" dirty="0" err="1" smtClean="0"/>
              <a:t>Smiths</a:t>
            </a:r>
            <a:r>
              <a:rPr lang="fr-CA" sz="1800" dirty="0" smtClean="0"/>
              <a:t> </a:t>
            </a:r>
            <a:r>
              <a:rPr lang="fr-CA" sz="1800" dirty="0" err="1" smtClean="0"/>
              <a:t>Medical</a:t>
            </a:r>
            <a:r>
              <a:rPr lang="fr-CA" sz="1800" dirty="0"/>
              <a:t> (2011</a:t>
            </a:r>
            <a:r>
              <a:rPr lang="fr-CA" sz="1800" dirty="0" smtClean="0"/>
              <a:t>). </a:t>
            </a:r>
            <a:r>
              <a:rPr lang="fr-CA" sz="1800" i="1" dirty="0" err="1" smtClean="0"/>
              <a:t>Medfusion</a:t>
            </a:r>
            <a:r>
              <a:rPr lang="fr-CA" sz="1800" i="1" dirty="0" smtClean="0"/>
              <a:t> ® Syringe Infusion </a:t>
            </a:r>
            <a:r>
              <a:rPr lang="fr-CA" sz="1800" i="1" dirty="0" err="1" smtClean="0"/>
              <a:t>Pump</a:t>
            </a:r>
            <a:r>
              <a:rPr lang="fr-CA" sz="1800" i="1" dirty="0" smtClean="0"/>
              <a:t> Model 4000 – </a:t>
            </a:r>
            <a:r>
              <a:rPr lang="fr-CA" sz="1800" i="1" dirty="0" err="1" smtClean="0"/>
              <a:t>Operator’s</a:t>
            </a:r>
            <a:r>
              <a:rPr lang="fr-CA" sz="1800" i="1" dirty="0" smtClean="0"/>
              <a:t> Manuel.</a:t>
            </a:r>
            <a:r>
              <a:rPr lang="fr-CA" sz="1800" dirty="0" smtClean="0"/>
              <a:t>  Repéré à http</a:t>
            </a:r>
            <a:r>
              <a:rPr lang="fr-CA" sz="1800" dirty="0"/>
              <a:t>://</a:t>
            </a:r>
            <a:r>
              <a:rPr lang="fr-CA" sz="1800" dirty="0" smtClean="0"/>
              <a:t>www.medfusionpump.com/assets/ </a:t>
            </a:r>
            <a:r>
              <a:rPr lang="fr-CA" sz="1800" dirty="0" err="1" smtClean="0"/>
              <a:t>literature</a:t>
            </a:r>
            <a:r>
              <a:rPr lang="fr-CA" sz="1800" dirty="0" smtClean="0"/>
              <a:t>/</a:t>
            </a:r>
            <a:r>
              <a:rPr lang="fr-CA" sz="1800" dirty="0" err="1" smtClean="0"/>
              <a:t>manuals</a:t>
            </a:r>
            <a:r>
              <a:rPr lang="fr-CA" sz="1800" dirty="0" smtClean="0"/>
              <a:t>/Operators_Manual_4000_40-5760-51A.pdf</a:t>
            </a:r>
          </a:p>
          <a:p>
            <a:pPr marL="539750" indent="-539750" algn="just">
              <a:lnSpc>
                <a:spcPct val="100000"/>
              </a:lnSpc>
            </a:pPr>
            <a:endParaRPr lang="en-CA" sz="1800" dirty="0"/>
          </a:p>
          <a:p>
            <a:pPr marL="539750" indent="-539750" algn="just">
              <a:lnSpc>
                <a:spcPct val="100000"/>
              </a:lnSpc>
            </a:pPr>
            <a:endParaRPr lang="en-CA" sz="1800" dirty="0" smtClean="0"/>
          </a:p>
          <a:p>
            <a:r>
              <a:rPr lang="fr-CA" sz="1800" b="1" dirty="0"/>
              <a:t>Évaluation à compléter</a:t>
            </a:r>
          </a:p>
          <a:p>
            <a:pPr marL="539750" indent="-539750" algn="just">
              <a:lnSpc>
                <a:spcPct val="100000"/>
              </a:lnSpc>
            </a:pPr>
            <a:r>
              <a:rPr lang="fr-CA" sz="1800" dirty="0">
                <a:hlinkClick r:id="rId2"/>
              </a:rPr>
              <a:t>https://</a:t>
            </a:r>
            <a:r>
              <a:rPr lang="fr-CA" sz="1800" dirty="0" smtClean="0">
                <a:hlinkClick r:id="rId2"/>
              </a:rPr>
              <a:t>fr.surveymonkey.com/r/Medfusion4000</a:t>
            </a:r>
            <a:endParaRPr lang="fr-CA" sz="1800" dirty="0" smtClean="0"/>
          </a:p>
          <a:p>
            <a:r>
              <a:rPr lang="en-CA" sz="1800" smtClean="0"/>
              <a:t>Cliquez</a:t>
            </a:r>
            <a:r>
              <a:rPr lang="en-CA" sz="1800" dirty="0" smtClean="0"/>
              <a:t> </a:t>
            </a:r>
            <a:r>
              <a:rPr lang="en-CA" sz="1800" dirty="0"/>
              <a:t>sur le lien pour </a:t>
            </a:r>
            <a:r>
              <a:rPr lang="en-CA" sz="1800" dirty="0" err="1"/>
              <a:t>procéder</a:t>
            </a:r>
            <a:r>
              <a:rPr lang="en-CA" sz="1800" dirty="0"/>
              <a:t> à </a:t>
            </a:r>
            <a:r>
              <a:rPr lang="en-CA" sz="1800" dirty="0" err="1"/>
              <a:t>l’évaluation</a:t>
            </a:r>
            <a:r>
              <a:rPr lang="en-CA" sz="1800" dirty="0"/>
              <a:t> (sur le WEB).</a:t>
            </a:r>
            <a:endParaRPr lang="fr-CA" sz="1800" dirty="0"/>
          </a:p>
          <a:p>
            <a:pPr marL="539750" indent="-539750" algn="just">
              <a:lnSpc>
                <a:spcPct val="100000"/>
              </a:lnSpc>
            </a:pPr>
            <a:endParaRPr lang="en-CA" sz="1800" dirty="0"/>
          </a:p>
          <a:p>
            <a:pPr marL="539750" indent="-539750" algn="just">
              <a:lnSpc>
                <a:spcPct val="100000"/>
              </a:lnSpc>
            </a:pPr>
            <a:endParaRPr lang="en-CA" sz="1800" dirty="0" smtClean="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16</a:t>
            </a:fld>
            <a:endParaRPr lang="fr-CA"/>
          </a:p>
        </p:txBody>
      </p:sp>
    </p:spTree>
    <p:extLst>
      <p:ext uri="{BB962C8B-B14F-4D97-AF65-F5344CB8AC3E}">
        <p14:creationId xmlns:p14="http://schemas.microsoft.com/office/powerpoint/2010/main" val="2637989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Contenu de la formation</a:t>
            </a:r>
            <a:endParaRPr lang="fr-CA" dirty="0"/>
          </a:p>
        </p:txBody>
      </p:sp>
      <p:sp>
        <p:nvSpPr>
          <p:cNvPr id="3" name="Espace réservé du contenu 2"/>
          <p:cNvSpPr>
            <a:spLocks noGrp="1"/>
          </p:cNvSpPr>
          <p:nvPr>
            <p:ph idx="1"/>
          </p:nvPr>
        </p:nvSpPr>
        <p:spPr>
          <a:xfrm>
            <a:off x="628650" y="1405466"/>
            <a:ext cx="7886700" cy="5096933"/>
          </a:xfrm>
        </p:spPr>
        <p:txBody>
          <a:bodyPr>
            <a:normAutofit fontScale="85000" lnSpcReduction="20000"/>
          </a:bodyPr>
          <a:lstStyle/>
          <a:p>
            <a:pPr algn="just">
              <a:lnSpc>
                <a:spcPct val="120000"/>
              </a:lnSpc>
            </a:pPr>
            <a:r>
              <a:rPr lang="fr-CA" sz="1800" dirty="0" smtClean="0"/>
              <a:t>La formation présente les informations nécessaires pour assurer une utilisation sécuritaire et optimale du pousse-seringue </a:t>
            </a:r>
            <a:r>
              <a:rPr lang="fr-CA" sz="1800" i="1" dirty="0" err="1" smtClean="0"/>
              <a:t>Medfusion</a:t>
            </a:r>
            <a:r>
              <a:rPr lang="fr-CA" sz="1800" i="1" dirty="0" smtClean="0"/>
              <a:t> 4000 </a:t>
            </a:r>
            <a:r>
              <a:rPr lang="fr-CA" sz="1800" dirty="0" smtClean="0"/>
              <a:t>de </a:t>
            </a:r>
            <a:r>
              <a:rPr lang="fr-CA" sz="1800" dirty="0" err="1" smtClean="0"/>
              <a:t>Smiths</a:t>
            </a:r>
            <a:r>
              <a:rPr lang="fr-CA" sz="1800" dirty="0" smtClean="0"/>
              <a:t> </a:t>
            </a:r>
            <a:r>
              <a:rPr lang="fr-CA" sz="1800" dirty="0" err="1" smtClean="0"/>
              <a:t>Medical</a:t>
            </a:r>
            <a:r>
              <a:rPr lang="fr-CA" sz="1800" dirty="0" smtClean="0"/>
              <a:t>. Elle inclut la description des principales fonctionnalités utilisées par les infirmières et les </a:t>
            </a:r>
            <a:r>
              <a:rPr lang="fr-CA" sz="1800" dirty="0" err="1" smtClean="0"/>
              <a:t>inhalothérapeutes</a:t>
            </a:r>
            <a:r>
              <a:rPr lang="fr-CA" sz="1800" dirty="0" smtClean="0"/>
              <a:t>.</a:t>
            </a:r>
          </a:p>
          <a:p>
            <a:pPr algn="just">
              <a:lnSpc>
                <a:spcPct val="120000"/>
              </a:lnSpc>
            </a:pPr>
            <a:r>
              <a:rPr lang="fr-CA" sz="1800" dirty="0" smtClean="0"/>
              <a:t>En tout temps, n’hésitez pas à communiquer avec les ressources conseil de votre secteur si vous avez des questionnements ou désirez avoir de l’information supplémentaire.</a:t>
            </a:r>
          </a:p>
          <a:p>
            <a:pPr algn="just">
              <a:lnSpc>
                <a:spcPct val="120000"/>
              </a:lnSpc>
            </a:pPr>
            <a:r>
              <a:rPr lang="fr-CA" sz="1800" dirty="0" smtClean="0"/>
              <a:t>Suite à la formation, l’évaluation de compétences associée doit être complétée.</a:t>
            </a:r>
          </a:p>
          <a:p>
            <a:pPr algn="just"/>
            <a:endParaRPr lang="fr-CA" sz="1800" dirty="0"/>
          </a:p>
          <a:p>
            <a:pPr algn="just"/>
            <a:r>
              <a:rPr lang="fr-CA" sz="1800" dirty="0" smtClean="0"/>
              <a:t>Les thèmes abordés dans le cadre de cette formation sont : </a:t>
            </a:r>
          </a:p>
          <a:p>
            <a:pPr marL="457200" indent="-457200" algn="just">
              <a:buAutoNum type="arabicPeriod"/>
            </a:pPr>
            <a:r>
              <a:rPr lang="fr-CA" sz="1600" dirty="0" smtClean="0"/>
              <a:t>Présentation de l’appareil</a:t>
            </a:r>
          </a:p>
          <a:p>
            <a:pPr marL="457200" indent="-457200" algn="just">
              <a:buAutoNum type="arabicPeriod"/>
            </a:pPr>
            <a:r>
              <a:rPr lang="fr-CA" sz="1600" dirty="0" smtClean="0"/>
              <a:t>Branchement de l’appareil</a:t>
            </a:r>
          </a:p>
          <a:p>
            <a:pPr marL="457200" indent="-457200" algn="just">
              <a:buAutoNum type="arabicPeriod"/>
            </a:pPr>
            <a:r>
              <a:rPr lang="fr-CA" sz="1600" dirty="0" smtClean="0"/>
              <a:t>Mise sous tension</a:t>
            </a:r>
          </a:p>
          <a:p>
            <a:pPr marL="457200" indent="-457200" algn="just">
              <a:buAutoNum type="arabicPeriod"/>
            </a:pPr>
            <a:r>
              <a:rPr lang="fr-CA" sz="1600" dirty="0" smtClean="0"/>
              <a:t>Préparation de la perfusion (insertion de la tubulure et programmation d’une perfusion)</a:t>
            </a:r>
          </a:p>
          <a:p>
            <a:pPr marL="457200" indent="-457200" algn="just">
              <a:buAutoNum type="arabicPeriod"/>
            </a:pPr>
            <a:r>
              <a:rPr lang="fr-CA" sz="1600" dirty="0" smtClean="0"/>
              <a:t>Mise en attente</a:t>
            </a:r>
          </a:p>
          <a:p>
            <a:pPr marL="457200" indent="-457200" algn="just">
              <a:buAutoNum type="arabicPeriod"/>
            </a:pPr>
            <a:r>
              <a:rPr lang="fr-CA" sz="1600" dirty="0" smtClean="0"/>
              <a:t>Fin de la perfusion</a:t>
            </a:r>
          </a:p>
          <a:p>
            <a:pPr marL="457200" indent="-457200" algn="just">
              <a:buAutoNum type="arabicPeriod"/>
            </a:pPr>
            <a:r>
              <a:rPr lang="fr-CA" sz="1600" dirty="0" smtClean="0"/>
              <a:t>Nettoyage et désinfection de l’appareil</a:t>
            </a:r>
          </a:p>
          <a:p>
            <a:pPr marL="457200" indent="-457200" algn="just">
              <a:buAutoNum type="arabicPeriod"/>
            </a:pPr>
            <a:r>
              <a:rPr lang="fr-CA" sz="1600" dirty="0" smtClean="0"/>
              <a:t>Gestion des alarmes</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2</a:t>
            </a:fld>
            <a:endParaRPr lang="fr-CA"/>
          </a:p>
        </p:txBody>
      </p:sp>
    </p:spTree>
    <p:extLst>
      <p:ext uri="{BB962C8B-B14F-4D97-AF65-F5344CB8AC3E}">
        <p14:creationId xmlns:p14="http://schemas.microsoft.com/office/powerpoint/2010/main" val="1844455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Présentation de l’appareil</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3</a:t>
            </a:fld>
            <a:endParaRPr lang="fr-CA"/>
          </a:p>
        </p:txBody>
      </p:sp>
      <p:pic>
        <p:nvPicPr>
          <p:cNvPr id="6" name="Image 5"/>
          <p:cNvPicPr>
            <a:picLocks noChangeAspect="1"/>
          </p:cNvPicPr>
          <p:nvPr/>
        </p:nvPicPr>
        <p:blipFill rotWithShape="1">
          <a:blip r:embed="rId3"/>
          <a:srcRect l="6683" t="18049" r="25691" b="19350"/>
          <a:stretch/>
        </p:blipFill>
        <p:spPr>
          <a:xfrm>
            <a:off x="628650" y="1069000"/>
            <a:ext cx="3508452" cy="2598236"/>
          </a:xfrm>
          <a:prstGeom prst="rect">
            <a:avLst/>
          </a:prstGeom>
        </p:spPr>
      </p:pic>
      <p:pic>
        <p:nvPicPr>
          <p:cNvPr id="7" name="Image 6"/>
          <p:cNvPicPr>
            <a:picLocks noChangeAspect="1"/>
          </p:cNvPicPr>
          <p:nvPr/>
        </p:nvPicPr>
        <p:blipFill rotWithShape="1">
          <a:blip r:embed="rId4"/>
          <a:srcRect l="18259" t="25691" r="24114" b="30243"/>
          <a:stretch/>
        </p:blipFill>
        <p:spPr>
          <a:xfrm>
            <a:off x="4823350" y="1066872"/>
            <a:ext cx="3692000" cy="2258537"/>
          </a:xfrm>
          <a:prstGeom prst="rect">
            <a:avLst/>
          </a:prstGeom>
        </p:spPr>
      </p:pic>
      <p:sp>
        <p:nvSpPr>
          <p:cNvPr id="9" name="Rectangle 8"/>
          <p:cNvSpPr/>
          <p:nvPr/>
        </p:nvSpPr>
        <p:spPr>
          <a:xfrm>
            <a:off x="5531005" y="4030649"/>
            <a:ext cx="557561" cy="30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0" name="Rectangle 9"/>
          <p:cNvSpPr/>
          <p:nvPr/>
        </p:nvSpPr>
        <p:spPr>
          <a:xfrm>
            <a:off x="2828923" y="5820936"/>
            <a:ext cx="672560" cy="334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1" name="Rectangle 10"/>
          <p:cNvSpPr/>
          <p:nvPr/>
        </p:nvSpPr>
        <p:spPr>
          <a:xfrm>
            <a:off x="4705815" y="6222280"/>
            <a:ext cx="457200" cy="2008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8" name="ZoneTexte 7"/>
          <p:cNvSpPr txBox="1"/>
          <p:nvPr/>
        </p:nvSpPr>
        <p:spPr>
          <a:xfrm>
            <a:off x="7526216" y="1102042"/>
            <a:ext cx="668216" cy="287270"/>
          </a:xfrm>
          <a:prstGeom prst="rect">
            <a:avLst/>
          </a:prstGeom>
          <a:solidFill>
            <a:schemeClr val="bg1"/>
          </a:solidFill>
        </p:spPr>
        <p:txBody>
          <a:bodyPr wrap="square" rtlCol="0">
            <a:spAutoFit/>
          </a:bodyPr>
          <a:lstStyle/>
          <a:p>
            <a:endParaRPr lang="fr-CA" dirty="0"/>
          </a:p>
        </p:txBody>
      </p:sp>
      <p:sp>
        <p:nvSpPr>
          <p:cNvPr id="12" name="ZoneTexte 11"/>
          <p:cNvSpPr txBox="1"/>
          <p:nvPr/>
        </p:nvSpPr>
        <p:spPr>
          <a:xfrm>
            <a:off x="4752707" y="2838309"/>
            <a:ext cx="743129" cy="369332"/>
          </a:xfrm>
          <a:prstGeom prst="rect">
            <a:avLst/>
          </a:prstGeom>
          <a:solidFill>
            <a:schemeClr val="bg1"/>
          </a:solidFill>
        </p:spPr>
        <p:txBody>
          <a:bodyPr wrap="square" rtlCol="0">
            <a:spAutoFit/>
          </a:bodyPr>
          <a:lstStyle/>
          <a:p>
            <a:endParaRPr lang="fr-CA" dirty="0"/>
          </a:p>
        </p:txBody>
      </p:sp>
      <p:graphicFrame>
        <p:nvGraphicFramePr>
          <p:cNvPr id="13" name="Tableau 12"/>
          <p:cNvGraphicFramePr>
            <a:graphicFrameLocks noGrp="1"/>
          </p:cNvGraphicFramePr>
          <p:nvPr>
            <p:extLst>
              <p:ext uri="{D42A27DB-BD31-4B8C-83A1-F6EECF244321}">
                <p14:modId xmlns:p14="http://schemas.microsoft.com/office/powerpoint/2010/main" val="2762432272"/>
              </p:ext>
            </p:extLst>
          </p:nvPr>
        </p:nvGraphicFramePr>
        <p:xfrm>
          <a:off x="198212" y="3692117"/>
          <a:ext cx="7210775" cy="2520480"/>
        </p:xfrm>
        <a:graphic>
          <a:graphicData uri="http://schemas.openxmlformats.org/drawingml/2006/table">
            <a:tbl>
              <a:tblPr firstRow="1" bandRow="1">
                <a:tableStyleId>{5940675A-B579-460E-94D1-54222C63F5DA}</a:tableStyleId>
              </a:tblPr>
              <a:tblGrid>
                <a:gridCol w="398688"/>
                <a:gridCol w="2400300"/>
                <a:gridCol w="4411787"/>
              </a:tblGrid>
              <a:tr h="216000">
                <a:tc>
                  <a:txBody>
                    <a:bodyPr/>
                    <a:lstStyle/>
                    <a:p>
                      <a:pPr algn="ctr"/>
                      <a:r>
                        <a:rPr lang="fr-CA" sz="800" dirty="0" smtClean="0">
                          <a:solidFill>
                            <a:schemeClr val="bg1"/>
                          </a:solidFill>
                        </a:rPr>
                        <a:t>#</a:t>
                      </a:r>
                      <a:endParaRPr lang="fr-CA" sz="800" dirty="0">
                        <a:solidFill>
                          <a:schemeClr val="bg1"/>
                        </a:solidFill>
                      </a:endParaRPr>
                    </a:p>
                  </a:txBody>
                  <a:tcPr>
                    <a:solidFill>
                      <a:srgbClr val="0070C0"/>
                    </a:solidFill>
                  </a:tcPr>
                </a:tc>
                <a:tc>
                  <a:txBody>
                    <a:bodyPr/>
                    <a:lstStyle/>
                    <a:p>
                      <a:pPr algn="ctr"/>
                      <a:r>
                        <a:rPr lang="fr-CA" sz="800" dirty="0" smtClean="0">
                          <a:solidFill>
                            <a:schemeClr val="bg1"/>
                          </a:solidFill>
                        </a:rPr>
                        <a:t>Composante</a:t>
                      </a:r>
                      <a:endParaRPr lang="fr-CA" sz="800" dirty="0">
                        <a:solidFill>
                          <a:schemeClr val="bg1"/>
                        </a:solidFill>
                      </a:endParaRPr>
                    </a:p>
                  </a:txBody>
                  <a:tcPr>
                    <a:solidFill>
                      <a:srgbClr val="0070C0"/>
                    </a:solidFill>
                  </a:tcPr>
                </a:tc>
                <a:tc>
                  <a:txBody>
                    <a:bodyPr/>
                    <a:lstStyle/>
                    <a:p>
                      <a:pPr algn="ctr"/>
                      <a:r>
                        <a:rPr lang="fr-CA" sz="800" dirty="0" smtClean="0">
                          <a:solidFill>
                            <a:schemeClr val="bg1"/>
                          </a:solidFill>
                        </a:rPr>
                        <a:t>Description</a:t>
                      </a:r>
                      <a:endParaRPr lang="fr-CA" sz="800" dirty="0">
                        <a:solidFill>
                          <a:schemeClr val="bg1"/>
                        </a:solidFill>
                      </a:endParaRPr>
                    </a:p>
                  </a:txBody>
                  <a:tcPr>
                    <a:solidFill>
                      <a:srgbClr val="0070C0"/>
                    </a:solidFill>
                  </a:tcPr>
                </a:tc>
              </a:tr>
              <a:tr h="216000">
                <a:tc>
                  <a:txBody>
                    <a:bodyPr/>
                    <a:lstStyle/>
                    <a:p>
                      <a:r>
                        <a:rPr lang="fr-CA" sz="800" dirty="0" smtClean="0"/>
                        <a:t>1</a:t>
                      </a:r>
                      <a:endParaRPr lang="fr-CA" sz="800" dirty="0"/>
                    </a:p>
                  </a:txBody>
                  <a:tcPr/>
                </a:tc>
                <a:tc>
                  <a:txBody>
                    <a:bodyPr/>
                    <a:lstStyle/>
                    <a:p>
                      <a:r>
                        <a:rPr lang="fr-CA" sz="800" dirty="0" smtClean="0"/>
                        <a:t>Écran</a:t>
                      </a:r>
                      <a:r>
                        <a:rPr lang="fr-CA" sz="800" baseline="0" dirty="0" smtClean="0"/>
                        <a:t> principal</a:t>
                      </a:r>
                    </a:p>
                  </a:txBody>
                  <a:tcPr/>
                </a:tc>
                <a:tc>
                  <a:txBody>
                    <a:bodyPr/>
                    <a:lstStyle/>
                    <a:p>
                      <a:pPr algn="just"/>
                      <a:r>
                        <a:rPr lang="fr-CA" sz="800" dirty="0" smtClean="0"/>
                        <a:t>Toutes les informations</a:t>
                      </a:r>
                      <a:r>
                        <a:rPr lang="fr-CA" sz="800" baseline="0" dirty="0" smtClean="0"/>
                        <a:t> sur le fonctionnement et le statut de la pompe apparaissent sur l’écran principal. La partie inférieure de l’écran présente quatre (4) touches, dont les fonctions varient en fonction de la programmation de la pompe.</a:t>
                      </a:r>
                      <a:endParaRPr lang="fr-CA" sz="800" dirty="0"/>
                    </a:p>
                  </a:txBody>
                  <a:tcPr/>
                </a:tc>
              </a:tr>
              <a:tr h="216000">
                <a:tc>
                  <a:txBody>
                    <a:bodyPr/>
                    <a:lstStyle/>
                    <a:p>
                      <a:r>
                        <a:rPr lang="fr-CA" sz="800" dirty="0" smtClean="0"/>
                        <a:t>2</a:t>
                      </a:r>
                      <a:endParaRPr lang="fr-CA" sz="800" dirty="0"/>
                    </a:p>
                  </a:txBody>
                  <a:tcPr/>
                </a:tc>
                <a:tc>
                  <a:txBody>
                    <a:bodyPr/>
                    <a:lstStyle/>
                    <a:p>
                      <a:r>
                        <a:rPr lang="fr-CA" sz="800" dirty="0" smtClean="0"/>
                        <a:t>Support</a:t>
                      </a:r>
                      <a:r>
                        <a:rPr lang="fr-CA" sz="800" baseline="0" dirty="0" smtClean="0"/>
                        <a:t> de tubulure</a:t>
                      </a:r>
                      <a:endParaRPr lang="fr-CA" sz="800" dirty="0"/>
                    </a:p>
                  </a:txBody>
                  <a:tcPr/>
                </a:tc>
                <a:tc>
                  <a:txBody>
                    <a:bodyPr/>
                    <a:lstStyle/>
                    <a:p>
                      <a:pPr algn="just"/>
                      <a:r>
                        <a:rPr lang="fr-CA" sz="800" dirty="0" smtClean="0"/>
                        <a:t>Permet d’enfiler</a:t>
                      </a:r>
                      <a:r>
                        <a:rPr lang="fr-CA" sz="800" baseline="0" dirty="0" smtClean="0"/>
                        <a:t> la tubulure pour éviter que la tubulure ne se coince.</a:t>
                      </a:r>
                      <a:endParaRPr lang="fr-CA" sz="800" dirty="0"/>
                    </a:p>
                  </a:txBody>
                  <a:tcPr/>
                </a:tc>
              </a:tr>
              <a:tr h="216000">
                <a:tc>
                  <a:txBody>
                    <a:bodyPr/>
                    <a:lstStyle/>
                    <a:p>
                      <a:r>
                        <a:rPr lang="fr-CA" sz="800" dirty="0" smtClean="0"/>
                        <a:t>3</a:t>
                      </a:r>
                      <a:endParaRPr lang="fr-CA" sz="800" dirty="0"/>
                    </a:p>
                  </a:txBody>
                  <a:tcPr/>
                </a:tc>
                <a:tc>
                  <a:txBody>
                    <a:bodyPr/>
                    <a:lstStyle/>
                    <a:p>
                      <a:r>
                        <a:rPr lang="fr-CA" sz="800" dirty="0" smtClean="0"/>
                        <a:t>Poignée de transport</a:t>
                      </a:r>
                      <a:endParaRPr lang="fr-CA" sz="800" dirty="0"/>
                    </a:p>
                  </a:txBody>
                  <a:tcPr/>
                </a:tc>
                <a:tc>
                  <a:txBody>
                    <a:bodyPr/>
                    <a:lstStyle/>
                    <a:p>
                      <a:pPr algn="just"/>
                      <a:r>
                        <a:rPr lang="fr-CA" sz="800" dirty="0" smtClean="0"/>
                        <a:t>Permet de transporter de manière</a:t>
                      </a:r>
                      <a:r>
                        <a:rPr lang="fr-CA" sz="800" baseline="0" dirty="0" smtClean="0"/>
                        <a:t> sécuritaire le pousse-seringue.</a:t>
                      </a:r>
                      <a:endParaRPr lang="fr-CA" sz="800" dirty="0"/>
                    </a:p>
                  </a:txBody>
                  <a:tcPr/>
                </a:tc>
              </a:tr>
              <a:tr h="216000">
                <a:tc>
                  <a:txBody>
                    <a:bodyPr/>
                    <a:lstStyle/>
                    <a:p>
                      <a:r>
                        <a:rPr lang="fr-CA" sz="800" dirty="0" smtClean="0"/>
                        <a:t>4, 5</a:t>
                      </a:r>
                      <a:endParaRPr lang="fr-CA" sz="800" dirty="0"/>
                    </a:p>
                  </a:txBody>
                  <a:tcPr/>
                </a:tc>
                <a:tc>
                  <a:txBody>
                    <a:bodyPr/>
                    <a:lstStyle/>
                    <a:p>
                      <a:r>
                        <a:rPr lang="fr-CA" sz="800" dirty="0" smtClean="0"/>
                        <a:t>Pince à seringue</a:t>
                      </a:r>
                      <a:endParaRPr lang="fr-CA" sz="800" dirty="0"/>
                    </a:p>
                  </a:txBody>
                  <a:tcPr/>
                </a:tc>
                <a:tc>
                  <a:txBody>
                    <a:bodyPr/>
                    <a:lstStyle/>
                    <a:p>
                      <a:pPr algn="just"/>
                      <a:r>
                        <a:rPr lang="fr-CA" sz="800" dirty="0" smtClean="0"/>
                        <a:t>Maintient fermement le corps de la seringue en place.</a:t>
                      </a:r>
                      <a:endParaRPr lang="fr-CA" sz="800" dirty="0"/>
                    </a:p>
                  </a:txBody>
                  <a:tcPr/>
                </a:tc>
              </a:tr>
              <a:tr h="216000">
                <a:tc>
                  <a:txBody>
                    <a:bodyPr/>
                    <a:lstStyle/>
                    <a:p>
                      <a:r>
                        <a:rPr lang="fr-CA" sz="800" dirty="0" smtClean="0"/>
                        <a:t>6</a:t>
                      </a:r>
                      <a:endParaRPr lang="fr-CA" sz="800" dirty="0"/>
                    </a:p>
                  </a:txBody>
                  <a:tcPr/>
                </a:tc>
                <a:tc>
                  <a:txBody>
                    <a:bodyPr/>
                    <a:lstStyle/>
                    <a:p>
                      <a:r>
                        <a:rPr lang="fr-CA" sz="800" dirty="0" smtClean="0"/>
                        <a:t>Porte-piston de</a:t>
                      </a:r>
                      <a:r>
                        <a:rPr lang="fr-CA" sz="800" baseline="0" dirty="0" smtClean="0"/>
                        <a:t> seringue</a:t>
                      </a:r>
                      <a:endParaRPr lang="fr-CA" sz="800" dirty="0"/>
                    </a:p>
                  </a:txBody>
                  <a:tcPr/>
                </a:tc>
                <a:tc>
                  <a:txBody>
                    <a:bodyPr/>
                    <a:lstStyle/>
                    <a:p>
                      <a:pPr algn="just"/>
                      <a:r>
                        <a:rPr lang="fr-CA" sz="800" dirty="0" smtClean="0"/>
                        <a:t>Permet de maintenir</a:t>
                      </a:r>
                      <a:r>
                        <a:rPr lang="fr-CA" sz="800" baseline="0" dirty="0" smtClean="0"/>
                        <a:t> fermement le piston de la seringue en place.</a:t>
                      </a:r>
                      <a:endParaRPr lang="fr-CA" sz="800" dirty="0"/>
                    </a:p>
                  </a:txBody>
                  <a:tcPr/>
                </a:tc>
              </a:tr>
              <a:tr h="216000">
                <a:tc>
                  <a:txBody>
                    <a:bodyPr/>
                    <a:lstStyle/>
                    <a:p>
                      <a:r>
                        <a:rPr lang="fr-CA" sz="800" dirty="0" smtClean="0"/>
                        <a:t>7</a:t>
                      </a:r>
                      <a:endParaRPr lang="fr-CA" sz="800" dirty="0"/>
                    </a:p>
                  </a:txBody>
                  <a:tcPr/>
                </a:tc>
                <a:tc>
                  <a:txBody>
                    <a:bodyPr/>
                    <a:lstStyle/>
                    <a:p>
                      <a:r>
                        <a:rPr lang="fr-CA" sz="800" dirty="0" smtClean="0"/>
                        <a:t>Conducteur</a:t>
                      </a:r>
                      <a:r>
                        <a:rPr lang="fr-CA" sz="800" baseline="0" dirty="0" smtClean="0"/>
                        <a:t> du piston de la seringue</a:t>
                      </a:r>
                      <a:endParaRPr lang="fr-CA" sz="800" dirty="0"/>
                    </a:p>
                  </a:txBody>
                  <a:tcPr/>
                </a:tc>
                <a:tc>
                  <a:txBody>
                    <a:bodyPr/>
                    <a:lstStyle/>
                    <a:p>
                      <a:pPr algn="just"/>
                      <a:r>
                        <a:rPr lang="fr-CA" sz="800" dirty="0" smtClean="0"/>
                        <a:t>Pousse le piston</a:t>
                      </a:r>
                      <a:r>
                        <a:rPr lang="fr-CA" sz="800" baseline="0" dirty="0" smtClean="0"/>
                        <a:t> vers l’avant à une vitesse contrôlée permettant d’assurer une perfusion selon un débit précis.</a:t>
                      </a:r>
                      <a:endParaRPr lang="fr-CA" sz="800" dirty="0"/>
                    </a:p>
                  </a:txBody>
                  <a:tcPr/>
                </a:tc>
              </a:tr>
              <a:tr h="216000">
                <a:tc>
                  <a:txBody>
                    <a:bodyPr/>
                    <a:lstStyle/>
                    <a:p>
                      <a:r>
                        <a:rPr lang="fr-CA" sz="800" dirty="0" smtClean="0"/>
                        <a:t>8</a:t>
                      </a:r>
                      <a:endParaRPr lang="fr-CA" sz="800" dirty="0"/>
                    </a:p>
                  </a:txBody>
                  <a:tcPr/>
                </a:tc>
                <a:tc>
                  <a:txBody>
                    <a:bodyPr/>
                    <a:lstStyle/>
                    <a:p>
                      <a:r>
                        <a:rPr lang="fr-CA" sz="800" dirty="0" smtClean="0"/>
                        <a:t>Levier de libération de la seringue</a:t>
                      </a:r>
                      <a:endParaRPr lang="fr-CA" sz="800" dirty="0"/>
                    </a:p>
                  </a:txBody>
                  <a:tcPr/>
                </a:tc>
                <a:tc>
                  <a:txBody>
                    <a:bodyPr/>
                    <a:lstStyle/>
                    <a:p>
                      <a:pPr algn="just"/>
                      <a:r>
                        <a:rPr lang="fr-CA" sz="800" dirty="0" smtClean="0"/>
                        <a:t>Lorsque pressé, permet le déplacement</a:t>
                      </a:r>
                      <a:r>
                        <a:rPr lang="fr-CA" sz="800" baseline="0" dirty="0" smtClean="0"/>
                        <a:t> du piston de la seringue ou le retrait de la seringue.</a:t>
                      </a:r>
                      <a:endParaRPr lang="fr-CA" sz="800" dirty="0"/>
                    </a:p>
                  </a:txBody>
                  <a:tcPr/>
                </a:tc>
              </a:tr>
              <a:tr h="216000">
                <a:tc>
                  <a:txBody>
                    <a:bodyPr/>
                    <a:lstStyle/>
                    <a:p>
                      <a:r>
                        <a:rPr lang="fr-CA" sz="800" dirty="0" smtClean="0"/>
                        <a:t>9</a:t>
                      </a:r>
                      <a:endParaRPr lang="fr-CA" sz="800" dirty="0"/>
                    </a:p>
                  </a:txBody>
                  <a:tcPr/>
                </a:tc>
                <a:tc>
                  <a:txBody>
                    <a:bodyPr/>
                    <a:lstStyle/>
                    <a:p>
                      <a:r>
                        <a:rPr lang="fr-CA" sz="800" dirty="0" smtClean="0"/>
                        <a:t>Clavier</a:t>
                      </a:r>
                      <a:endParaRPr lang="fr-CA" sz="800" dirty="0"/>
                    </a:p>
                  </a:txBody>
                  <a:tcPr/>
                </a:tc>
                <a:tc>
                  <a:txBody>
                    <a:bodyPr/>
                    <a:lstStyle/>
                    <a:p>
                      <a:pPr algn="just"/>
                      <a:r>
                        <a:rPr lang="fr-CA" sz="800" dirty="0" smtClean="0"/>
                        <a:t>Voir</a:t>
                      </a:r>
                      <a:r>
                        <a:rPr lang="fr-CA" sz="800" baseline="0" dirty="0" smtClean="0"/>
                        <a:t> la diapositive suivante pour plus d’informations sur les touches disponibles.</a:t>
                      </a:r>
                      <a:endParaRPr lang="fr-CA" sz="800" dirty="0"/>
                    </a:p>
                  </a:txBody>
                  <a:tcPr/>
                </a:tc>
              </a:tr>
              <a:tr h="216000">
                <a:tc>
                  <a:txBody>
                    <a:bodyPr/>
                    <a:lstStyle/>
                    <a:p>
                      <a:r>
                        <a:rPr lang="fr-CA" sz="800" dirty="0" smtClean="0"/>
                        <a:t>10</a:t>
                      </a:r>
                      <a:endParaRPr lang="fr-CA" sz="800" dirty="0"/>
                    </a:p>
                  </a:txBody>
                  <a:tcPr/>
                </a:tc>
                <a:tc>
                  <a:txBody>
                    <a:bodyPr/>
                    <a:lstStyle/>
                    <a:p>
                      <a:r>
                        <a:rPr lang="fr-CA" sz="800" dirty="0" smtClean="0"/>
                        <a:t>Port de connexion</a:t>
                      </a:r>
                      <a:r>
                        <a:rPr lang="fr-CA" sz="800" baseline="0" dirty="0" smtClean="0"/>
                        <a:t> pour le cordon d’alimentation</a:t>
                      </a:r>
                      <a:endParaRPr lang="fr-CA" sz="800" dirty="0"/>
                    </a:p>
                  </a:txBody>
                  <a:tcPr/>
                </a:tc>
                <a:tc>
                  <a:txBody>
                    <a:bodyPr/>
                    <a:lstStyle/>
                    <a:p>
                      <a:pPr algn="just"/>
                      <a:r>
                        <a:rPr lang="fr-CA" sz="800" dirty="0" smtClean="0"/>
                        <a:t>Permet de brancher</a:t>
                      </a:r>
                      <a:r>
                        <a:rPr lang="fr-CA" sz="800" baseline="0" dirty="0" smtClean="0"/>
                        <a:t> l’appareil à un port électrique pour la recharge de la pile.</a:t>
                      </a:r>
                      <a:endParaRPr lang="fr-CA" sz="800" dirty="0"/>
                    </a:p>
                  </a:txBody>
                  <a:tcPr/>
                </a:tc>
              </a:tr>
            </a:tbl>
          </a:graphicData>
        </a:graphic>
      </p:graphicFrame>
    </p:spTree>
    <p:extLst>
      <p:ext uri="{BB962C8B-B14F-4D97-AF65-F5344CB8AC3E}">
        <p14:creationId xmlns:p14="http://schemas.microsoft.com/office/powerpoint/2010/main" val="420828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Écran principal</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4</a:t>
            </a:fld>
            <a:endParaRPr lang="fr-CA"/>
          </a:p>
        </p:txBody>
      </p:sp>
      <p:pic>
        <p:nvPicPr>
          <p:cNvPr id="5" name="Image 4"/>
          <p:cNvPicPr>
            <a:picLocks noChangeAspect="1"/>
          </p:cNvPicPr>
          <p:nvPr/>
        </p:nvPicPr>
        <p:blipFill rotWithShape="1">
          <a:blip r:embed="rId2"/>
          <a:srcRect l="5772" t="40813" r="6683" b="21301"/>
          <a:stretch/>
        </p:blipFill>
        <p:spPr>
          <a:xfrm>
            <a:off x="2101940" y="1244600"/>
            <a:ext cx="4108478" cy="1422400"/>
          </a:xfrm>
          <a:prstGeom prst="rect">
            <a:avLst/>
          </a:prstGeom>
        </p:spPr>
      </p:pic>
      <p:sp>
        <p:nvSpPr>
          <p:cNvPr id="6" name="ZoneTexte 5"/>
          <p:cNvSpPr txBox="1"/>
          <p:nvPr/>
        </p:nvSpPr>
        <p:spPr>
          <a:xfrm>
            <a:off x="1117600" y="1943100"/>
            <a:ext cx="1155700" cy="369332"/>
          </a:xfrm>
          <a:prstGeom prst="rect">
            <a:avLst/>
          </a:prstGeom>
          <a:noFill/>
        </p:spPr>
        <p:txBody>
          <a:bodyPr wrap="square" rtlCol="0">
            <a:spAutoFit/>
          </a:bodyPr>
          <a:lstStyle/>
          <a:p>
            <a:endParaRPr lang="fr-CA" dirty="0"/>
          </a:p>
        </p:txBody>
      </p:sp>
      <p:graphicFrame>
        <p:nvGraphicFramePr>
          <p:cNvPr id="10" name="Tableau 9"/>
          <p:cNvGraphicFramePr>
            <a:graphicFrameLocks noGrp="1"/>
          </p:cNvGraphicFramePr>
          <p:nvPr>
            <p:extLst>
              <p:ext uri="{D42A27DB-BD31-4B8C-83A1-F6EECF244321}">
                <p14:modId xmlns:p14="http://schemas.microsoft.com/office/powerpoint/2010/main" val="3158139299"/>
              </p:ext>
            </p:extLst>
          </p:nvPr>
        </p:nvGraphicFramePr>
        <p:xfrm>
          <a:off x="628650" y="2828517"/>
          <a:ext cx="6826250" cy="3459480"/>
        </p:xfrm>
        <a:graphic>
          <a:graphicData uri="http://schemas.openxmlformats.org/drawingml/2006/table">
            <a:tbl>
              <a:tblPr firstRow="1" bandRow="1">
                <a:tableStyleId>{5940675A-B579-460E-94D1-54222C63F5DA}</a:tableStyleId>
              </a:tblPr>
              <a:tblGrid>
                <a:gridCol w="636612"/>
                <a:gridCol w="2271917"/>
                <a:gridCol w="3917721"/>
              </a:tblGrid>
              <a:tr h="219483">
                <a:tc>
                  <a:txBody>
                    <a:bodyPr/>
                    <a:lstStyle/>
                    <a:p>
                      <a:pPr algn="ctr"/>
                      <a:r>
                        <a:rPr lang="fr-CA" sz="900" dirty="0" smtClean="0">
                          <a:solidFill>
                            <a:schemeClr val="bg1"/>
                          </a:solidFill>
                        </a:rPr>
                        <a:t>Touche</a:t>
                      </a:r>
                      <a:endParaRPr lang="fr-CA" sz="900" dirty="0">
                        <a:solidFill>
                          <a:schemeClr val="bg1"/>
                        </a:solidFill>
                      </a:endParaRPr>
                    </a:p>
                  </a:txBody>
                  <a:tcPr>
                    <a:solidFill>
                      <a:srgbClr val="0070C0"/>
                    </a:solidFill>
                  </a:tcPr>
                </a:tc>
                <a:tc>
                  <a:txBody>
                    <a:bodyPr/>
                    <a:lstStyle/>
                    <a:p>
                      <a:pPr algn="ctr"/>
                      <a:r>
                        <a:rPr lang="fr-CA" sz="900" dirty="0" smtClean="0">
                          <a:solidFill>
                            <a:schemeClr val="bg1"/>
                          </a:solidFill>
                        </a:rPr>
                        <a:t>Fonction</a:t>
                      </a:r>
                      <a:endParaRPr lang="fr-CA" sz="900" dirty="0">
                        <a:solidFill>
                          <a:schemeClr val="bg1"/>
                        </a:solidFill>
                      </a:endParaRPr>
                    </a:p>
                  </a:txBody>
                  <a:tcPr>
                    <a:solidFill>
                      <a:srgbClr val="0070C0"/>
                    </a:solidFill>
                  </a:tcPr>
                </a:tc>
                <a:tc>
                  <a:txBody>
                    <a:bodyPr/>
                    <a:lstStyle/>
                    <a:p>
                      <a:pPr algn="ctr"/>
                      <a:r>
                        <a:rPr lang="fr-CA" sz="900" dirty="0" smtClean="0">
                          <a:solidFill>
                            <a:schemeClr val="bg1"/>
                          </a:solidFill>
                        </a:rPr>
                        <a:t>Description</a:t>
                      </a:r>
                      <a:endParaRPr lang="fr-CA" sz="900" dirty="0">
                        <a:solidFill>
                          <a:schemeClr val="bg1"/>
                        </a:solidFill>
                      </a:endParaRPr>
                    </a:p>
                  </a:txBody>
                  <a:tcPr>
                    <a:solidFill>
                      <a:srgbClr val="0070C0"/>
                    </a:solidFill>
                  </a:tcPr>
                </a:tc>
              </a:tr>
              <a:tr h="216000">
                <a:tc>
                  <a:txBody>
                    <a:bodyPr/>
                    <a:lstStyle/>
                    <a:p>
                      <a:endParaRPr lang="fr-CA" sz="800" dirty="0"/>
                    </a:p>
                  </a:txBody>
                  <a:tcPr/>
                </a:tc>
                <a:tc>
                  <a:txBody>
                    <a:bodyPr/>
                    <a:lstStyle/>
                    <a:p>
                      <a:pPr algn="ctr"/>
                      <a:r>
                        <a:rPr lang="fr-CA" sz="1000" baseline="0" dirty="0" smtClean="0"/>
                        <a:t>Silence d’alarme</a:t>
                      </a:r>
                    </a:p>
                  </a:txBody>
                  <a:tcPr anchor="ctr"/>
                </a:tc>
                <a:tc>
                  <a:txBody>
                    <a:bodyPr/>
                    <a:lstStyle/>
                    <a:p>
                      <a:pPr algn="just"/>
                      <a:r>
                        <a:rPr lang="fr-CA" sz="1000" dirty="0" smtClean="0"/>
                        <a:t>Permet d’éteindre l’alarme sonore.</a:t>
                      </a:r>
                    </a:p>
                    <a:p>
                      <a:pPr algn="just"/>
                      <a:endParaRPr lang="fr-CA" sz="800" dirty="0" smtClean="0"/>
                    </a:p>
                    <a:p>
                      <a:pPr algn="just"/>
                      <a:endParaRPr lang="fr-CA" sz="8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Mise sous tension</a:t>
                      </a:r>
                      <a:endParaRPr lang="fr-CA" sz="1000" dirty="0"/>
                    </a:p>
                  </a:txBody>
                  <a:tcPr anchor="ctr"/>
                </a:tc>
                <a:tc>
                  <a:txBody>
                    <a:bodyPr/>
                    <a:lstStyle/>
                    <a:p>
                      <a:pPr algn="just"/>
                      <a:r>
                        <a:rPr lang="fr-CA" sz="1000" dirty="0" smtClean="0"/>
                        <a:t>Permet</a:t>
                      </a:r>
                      <a:r>
                        <a:rPr lang="fr-CA" sz="1000" baseline="0" dirty="0" smtClean="0"/>
                        <a:t> d’allumer et d’éteindre le pousse-seringue en maintenant le bouton enfoncé. </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Retour</a:t>
                      </a:r>
                      <a:endParaRPr lang="fr-CA" sz="1000" dirty="0"/>
                    </a:p>
                  </a:txBody>
                  <a:tcPr anchor="ctr"/>
                </a:tc>
                <a:tc>
                  <a:txBody>
                    <a:bodyPr/>
                    <a:lstStyle/>
                    <a:p>
                      <a:pPr algn="just"/>
                      <a:r>
                        <a:rPr lang="fr-CA" sz="1000" dirty="0" smtClean="0"/>
                        <a:t>Permet de retourner à l’étape précédente.</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Arrêt</a:t>
                      </a:r>
                      <a:endParaRPr lang="fr-CA" sz="1000" dirty="0"/>
                    </a:p>
                  </a:txBody>
                  <a:tcPr anchor="ctr"/>
                </a:tc>
                <a:tc>
                  <a:txBody>
                    <a:bodyPr/>
                    <a:lstStyle/>
                    <a:p>
                      <a:pPr algn="just"/>
                      <a:r>
                        <a:rPr lang="fr-CA" sz="1000" dirty="0" smtClean="0"/>
                        <a:t>Permet d’arrêter la perfusion,</a:t>
                      </a:r>
                      <a:r>
                        <a:rPr lang="fr-CA" sz="1000" baseline="0" dirty="0" smtClean="0"/>
                        <a:t> tout en maintenant le pousse-seringue allumé.</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Départ</a:t>
                      </a:r>
                      <a:endParaRPr lang="fr-CA" sz="1000" dirty="0"/>
                    </a:p>
                  </a:txBody>
                  <a:tcPr anchor="ctr"/>
                </a:tc>
                <a:tc>
                  <a:txBody>
                    <a:bodyPr/>
                    <a:lstStyle/>
                    <a:p>
                      <a:pPr algn="just"/>
                      <a:r>
                        <a:rPr lang="fr-CA" sz="1000" dirty="0" smtClean="0"/>
                        <a:t>Permet de débuter</a:t>
                      </a:r>
                      <a:r>
                        <a:rPr lang="fr-CA" sz="1000" baseline="0" dirty="0" smtClean="0"/>
                        <a:t> la perfusion.</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Bolus</a:t>
                      </a:r>
                      <a:endParaRPr lang="fr-CA" sz="1000" dirty="0"/>
                    </a:p>
                  </a:txBody>
                  <a:tcPr anchor="ctr"/>
                </a:tc>
                <a:tc>
                  <a:txBody>
                    <a:bodyPr/>
                    <a:lstStyle/>
                    <a:p>
                      <a:pPr algn="just"/>
                      <a:r>
                        <a:rPr lang="fr-CA" sz="1000" dirty="0" smtClean="0"/>
                        <a:t>Permet d’amorcer le bolus qui a ét</a:t>
                      </a:r>
                      <a:r>
                        <a:rPr lang="fr-CA" sz="1000" baseline="0" dirty="0" smtClean="0"/>
                        <a:t>é programmé.</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Touches du menu</a:t>
                      </a:r>
                      <a:endParaRPr lang="fr-CA" sz="1000" dirty="0"/>
                    </a:p>
                  </a:txBody>
                  <a:tcPr anchor="ctr"/>
                </a:tc>
                <a:tc>
                  <a:txBody>
                    <a:bodyPr/>
                    <a:lstStyle/>
                    <a:p>
                      <a:pPr algn="just"/>
                      <a:r>
                        <a:rPr lang="fr-CA" sz="1000" dirty="0" smtClean="0"/>
                        <a:t>Les</a:t>
                      </a:r>
                      <a:r>
                        <a:rPr lang="fr-CA" sz="1000" baseline="0" dirty="0" smtClean="0"/>
                        <a:t> fonctions associées à ces touches sont affichées sur l’écran et dépendent de la programmation.</a:t>
                      </a:r>
                      <a:endParaRPr lang="fr-CA" sz="1000" dirty="0"/>
                    </a:p>
                  </a:txBody>
                  <a:tcPr anchor="ctr"/>
                </a:tc>
              </a:tr>
            </a:tbl>
          </a:graphicData>
        </a:graphic>
      </p:graphicFrame>
      <p:pic>
        <p:nvPicPr>
          <p:cNvPr id="12" name="Image 11"/>
          <p:cNvPicPr>
            <a:picLocks noChangeAspect="1"/>
          </p:cNvPicPr>
          <p:nvPr/>
        </p:nvPicPr>
        <p:blipFill rotWithShape="1">
          <a:blip r:embed="rId3"/>
          <a:srcRect l="15778" t="20926" r="78740" b="73889"/>
          <a:stretch/>
        </p:blipFill>
        <p:spPr>
          <a:xfrm>
            <a:off x="762000" y="3112075"/>
            <a:ext cx="381000" cy="288324"/>
          </a:xfrm>
          <a:prstGeom prst="rect">
            <a:avLst/>
          </a:prstGeom>
        </p:spPr>
      </p:pic>
      <p:pic>
        <p:nvPicPr>
          <p:cNvPr id="13" name="Image 12"/>
          <p:cNvPicPr>
            <a:picLocks noChangeAspect="1"/>
          </p:cNvPicPr>
          <p:nvPr/>
        </p:nvPicPr>
        <p:blipFill rotWithShape="1">
          <a:blip r:embed="rId3"/>
          <a:srcRect l="10148" t="35185" r="84815" b="59444"/>
          <a:stretch/>
        </p:blipFill>
        <p:spPr>
          <a:xfrm>
            <a:off x="736600" y="3573584"/>
            <a:ext cx="431800" cy="368300"/>
          </a:xfrm>
          <a:prstGeom prst="rect">
            <a:avLst/>
          </a:prstGeom>
        </p:spPr>
      </p:pic>
      <p:pic>
        <p:nvPicPr>
          <p:cNvPr id="14" name="Image 13"/>
          <p:cNvPicPr>
            <a:picLocks noChangeAspect="1"/>
          </p:cNvPicPr>
          <p:nvPr/>
        </p:nvPicPr>
        <p:blipFill rotWithShape="1">
          <a:blip r:embed="rId3"/>
          <a:srcRect l="8963" t="50370" r="83333" b="45000"/>
          <a:stretch/>
        </p:blipFill>
        <p:spPr>
          <a:xfrm>
            <a:off x="651595" y="4071001"/>
            <a:ext cx="593005" cy="285099"/>
          </a:xfrm>
          <a:prstGeom prst="rect">
            <a:avLst/>
          </a:prstGeom>
        </p:spPr>
      </p:pic>
      <p:pic>
        <p:nvPicPr>
          <p:cNvPr id="15" name="Image 14"/>
          <p:cNvPicPr>
            <a:picLocks noChangeAspect="1"/>
          </p:cNvPicPr>
          <p:nvPr/>
        </p:nvPicPr>
        <p:blipFill rotWithShape="1">
          <a:blip r:embed="rId3"/>
          <a:srcRect l="8963" t="68704" r="86148" b="25926"/>
          <a:stretch/>
        </p:blipFill>
        <p:spPr>
          <a:xfrm>
            <a:off x="749300" y="4496833"/>
            <a:ext cx="419100" cy="368300"/>
          </a:xfrm>
          <a:prstGeom prst="rect">
            <a:avLst/>
          </a:prstGeom>
        </p:spPr>
      </p:pic>
      <p:pic>
        <p:nvPicPr>
          <p:cNvPr id="16" name="Image 15"/>
          <p:cNvPicPr>
            <a:picLocks noChangeAspect="1"/>
          </p:cNvPicPr>
          <p:nvPr/>
        </p:nvPicPr>
        <p:blipFill rotWithShape="1">
          <a:blip r:embed="rId3"/>
          <a:srcRect l="8814" t="75370" r="85853" b="19445"/>
          <a:stretch/>
        </p:blipFill>
        <p:spPr>
          <a:xfrm>
            <a:off x="719497" y="4955117"/>
            <a:ext cx="457200" cy="355600"/>
          </a:xfrm>
          <a:prstGeom prst="rect">
            <a:avLst/>
          </a:prstGeom>
        </p:spPr>
      </p:pic>
      <p:pic>
        <p:nvPicPr>
          <p:cNvPr id="17" name="Image 16"/>
          <p:cNvPicPr>
            <a:picLocks noChangeAspect="1"/>
          </p:cNvPicPr>
          <p:nvPr/>
        </p:nvPicPr>
        <p:blipFill rotWithShape="1">
          <a:blip r:embed="rId3"/>
          <a:srcRect l="15630" t="82037" r="78740" b="12963"/>
          <a:stretch/>
        </p:blipFill>
        <p:spPr>
          <a:xfrm>
            <a:off x="706797" y="5438801"/>
            <a:ext cx="482600" cy="342900"/>
          </a:xfrm>
          <a:prstGeom prst="rect">
            <a:avLst/>
          </a:prstGeom>
        </p:spPr>
      </p:pic>
      <p:pic>
        <p:nvPicPr>
          <p:cNvPr id="18" name="Image 17"/>
          <p:cNvPicPr>
            <a:picLocks noChangeAspect="1"/>
          </p:cNvPicPr>
          <p:nvPr/>
        </p:nvPicPr>
        <p:blipFill rotWithShape="1">
          <a:blip r:embed="rId2"/>
          <a:srcRect l="34591" t="69904" r="57020" b="24344"/>
          <a:stretch/>
        </p:blipFill>
        <p:spPr>
          <a:xfrm>
            <a:off x="719497" y="5943218"/>
            <a:ext cx="471594" cy="258616"/>
          </a:xfrm>
          <a:prstGeom prst="rect">
            <a:avLst/>
          </a:prstGeom>
        </p:spPr>
      </p:pic>
    </p:spTree>
    <p:extLst>
      <p:ext uri="{BB962C8B-B14F-4D97-AF65-F5344CB8AC3E}">
        <p14:creationId xmlns:p14="http://schemas.microsoft.com/office/powerpoint/2010/main" val="12917562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Écran principal</a:t>
            </a:r>
            <a:endParaRPr lang="fr-CA"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5</a:t>
            </a:fld>
            <a:endParaRPr lang="fr-CA"/>
          </a:p>
        </p:txBody>
      </p:sp>
      <p:pic>
        <p:nvPicPr>
          <p:cNvPr id="5" name="Image 4"/>
          <p:cNvPicPr>
            <a:picLocks noChangeAspect="1"/>
          </p:cNvPicPr>
          <p:nvPr/>
        </p:nvPicPr>
        <p:blipFill rotWithShape="1">
          <a:blip r:embed="rId2"/>
          <a:srcRect l="5772" t="40813" r="6683" b="21301"/>
          <a:stretch/>
        </p:blipFill>
        <p:spPr>
          <a:xfrm>
            <a:off x="2101940" y="1244600"/>
            <a:ext cx="4108478" cy="1422400"/>
          </a:xfrm>
          <a:prstGeom prst="rect">
            <a:avLst/>
          </a:prstGeom>
        </p:spPr>
      </p:pic>
      <p:sp>
        <p:nvSpPr>
          <p:cNvPr id="6" name="ZoneTexte 5"/>
          <p:cNvSpPr txBox="1"/>
          <p:nvPr/>
        </p:nvSpPr>
        <p:spPr>
          <a:xfrm>
            <a:off x="1117600" y="1943100"/>
            <a:ext cx="1155700" cy="369332"/>
          </a:xfrm>
          <a:prstGeom prst="rect">
            <a:avLst/>
          </a:prstGeom>
          <a:noFill/>
        </p:spPr>
        <p:txBody>
          <a:bodyPr wrap="square" rtlCol="0">
            <a:spAutoFit/>
          </a:bodyPr>
          <a:lstStyle/>
          <a:p>
            <a:endParaRPr lang="fr-CA" dirty="0"/>
          </a:p>
        </p:txBody>
      </p:sp>
      <p:graphicFrame>
        <p:nvGraphicFramePr>
          <p:cNvPr id="10" name="Tableau 9"/>
          <p:cNvGraphicFramePr>
            <a:graphicFrameLocks noGrp="1"/>
          </p:cNvGraphicFramePr>
          <p:nvPr>
            <p:extLst>
              <p:ext uri="{D42A27DB-BD31-4B8C-83A1-F6EECF244321}">
                <p14:modId xmlns:p14="http://schemas.microsoft.com/office/powerpoint/2010/main" val="1150109298"/>
              </p:ext>
            </p:extLst>
          </p:nvPr>
        </p:nvGraphicFramePr>
        <p:xfrm>
          <a:off x="971550" y="3010932"/>
          <a:ext cx="7200900" cy="2697480"/>
        </p:xfrm>
        <a:graphic>
          <a:graphicData uri="http://schemas.openxmlformats.org/drawingml/2006/table">
            <a:tbl>
              <a:tblPr firstRow="1" bandRow="1">
                <a:tableStyleId>{5940675A-B579-460E-94D1-54222C63F5DA}</a:tableStyleId>
              </a:tblPr>
              <a:tblGrid>
                <a:gridCol w="825500"/>
                <a:gridCol w="2242660"/>
                <a:gridCol w="4132740"/>
              </a:tblGrid>
              <a:tr h="216000">
                <a:tc>
                  <a:txBody>
                    <a:bodyPr/>
                    <a:lstStyle/>
                    <a:p>
                      <a:pPr algn="ctr"/>
                      <a:r>
                        <a:rPr lang="fr-CA" sz="900" dirty="0" smtClean="0">
                          <a:solidFill>
                            <a:schemeClr val="bg1"/>
                          </a:solidFill>
                        </a:rPr>
                        <a:t>Indicateur</a:t>
                      </a:r>
                      <a:endParaRPr lang="fr-CA" sz="900" dirty="0">
                        <a:solidFill>
                          <a:schemeClr val="bg1"/>
                        </a:solidFill>
                      </a:endParaRPr>
                    </a:p>
                  </a:txBody>
                  <a:tcPr>
                    <a:solidFill>
                      <a:srgbClr val="0070C0"/>
                    </a:solidFill>
                  </a:tcPr>
                </a:tc>
                <a:tc>
                  <a:txBody>
                    <a:bodyPr/>
                    <a:lstStyle/>
                    <a:p>
                      <a:pPr algn="ctr"/>
                      <a:r>
                        <a:rPr lang="fr-CA" sz="900" dirty="0" smtClean="0">
                          <a:solidFill>
                            <a:schemeClr val="bg1"/>
                          </a:solidFill>
                        </a:rPr>
                        <a:t>Fonction</a:t>
                      </a:r>
                      <a:endParaRPr lang="fr-CA" sz="900" dirty="0">
                        <a:solidFill>
                          <a:schemeClr val="bg1"/>
                        </a:solidFill>
                      </a:endParaRPr>
                    </a:p>
                  </a:txBody>
                  <a:tcPr>
                    <a:solidFill>
                      <a:srgbClr val="0070C0"/>
                    </a:solidFill>
                  </a:tcPr>
                </a:tc>
                <a:tc>
                  <a:txBody>
                    <a:bodyPr/>
                    <a:lstStyle/>
                    <a:p>
                      <a:pPr algn="ctr"/>
                      <a:r>
                        <a:rPr lang="fr-CA" sz="900" dirty="0" smtClean="0">
                          <a:solidFill>
                            <a:schemeClr val="bg1"/>
                          </a:solidFill>
                        </a:rPr>
                        <a:t>Description</a:t>
                      </a:r>
                      <a:endParaRPr lang="fr-CA" sz="900" dirty="0">
                        <a:solidFill>
                          <a:schemeClr val="bg1"/>
                        </a:solidFill>
                      </a:endParaRPr>
                    </a:p>
                  </a:txBody>
                  <a:tcPr>
                    <a:solidFill>
                      <a:srgbClr val="0070C0"/>
                    </a:solidFill>
                  </a:tcP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baseline="0" dirty="0" smtClean="0"/>
                        <a:t>Alarme</a:t>
                      </a:r>
                    </a:p>
                  </a:txBody>
                  <a:tcPr anchor="ctr"/>
                </a:tc>
                <a:tc>
                  <a:txBody>
                    <a:bodyPr/>
                    <a:lstStyle/>
                    <a:p>
                      <a:pPr algn="just"/>
                      <a:r>
                        <a:rPr lang="fr-CA" sz="1000" dirty="0" smtClean="0"/>
                        <a:t>L’indicateur d'alarme (jaune ou rouge) est allumé lorsque la pompe est en état d'alarme.</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Chargement</a:t>
                      </a:r>
                      <a:endParaRPr lang="fr-CA" sz="1000" dirty="0"/>
                    </a:p>
                  </a:txBody>
                  <a:tcPr anchor="ctr"/>
                </a:tc>
                <a:tc>
                  <a:txBody>
                    <a:bodyPr/>
                    <a:lstStyle/>
                    <a:p>
                      <a:pPr algn="just"/>
                      <a:r>
                        <a:rPr lang="fr-CA" sz="1000" dirty="0" smtClean="0"/>
                        <a:t>L'indicateur de chargement (vert) est allumé chaque fois que la pompe est branchée</a:t>
                      </a:r>
                      <a:r>
                        <a:rPr lang="fr-CA" sz="1000" baseline="0" dirty="0" smtClean="0"/>
                        <a:t> à un port électrique.</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Batterie</a:t>
                      </a:r>
                      <a:endParaRPr lang="fr-CA" sz="1000" dirty="0"/>
                    </a:p>
                  </a:txBody>
                  <a:tcPr anchor="ctr"/>
                </a:tc>
                <a:tc>
                  <a:txBody>
                    <a:bodyPr/>
                    <a:lstStyle/>
                    <a:p>
                      <a:pPr algn="just"/>
                      <a:r>
                        <a:rPr lang="fr-CA" sz="1000" dirty="0" smtClean="0"/>
                        <a:t>L’indicateur de la batterie (vert) clignote</a:t>
                      </a:r>
                      <a:r>
                        <a:rPr lang="fr-CA" sz="1000" baseline="0" dirty="0" smtClean="0"/>
                        <a:t> quand la pompe est utilisée par le mode d’alimentation par batterie. L’indicateur demeure allumée lorsque la batterie est en chargement.</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Verrou</a:t>
                      </a:r>
                      <a:endParaRPr lang="fr-CA" sz="1000" dirty="0"/>
                    </a:p>
                  </a:txBody>
                  <a:tcPr anchor="ctr"/>
                </a:tc>
                <a:tc>
                  <a:txBody>
                    <a:bodyPr/>
                    <a:lstStyle/>
                    <a:p>
                      <a:pPr algn="just"/>
                      <a:r>
                        <a:rPr lang="fr-CA" sz="1000" dirty="0" smtClean="0"/>
                        <a:t>L’indicateur de verrou</a:t>
                      </a:r>
                      <a:r>
                        <a:rPr lang="fr-CA" sz="1000" baseline="0" dirty="0" smtClean="0"/>
                        <a:t> indique que la pompe a été verrouillée et qu’aucune modification ne peut être faite à partir du clavier.</a:t>
                      </a:r>
                      <a:endParaRPr lang="fr-CA" sz="1000" dirty="0"/>
                    </a:p>
                  </a:txBody>
                  <a:tcPr anchor="ctr"/>
                </a:tc>
              </a:tr>
              <a:tr h="216000">
                <a:tc>
                  <a:txBody>
                    <a:bodyPr/>
                    <a:lstStyle/>
                    <a:p>
                      <a:endParaRPr lang="fr-CA" sz="800" dirty="0" smtClean="0"/>
                    </a:p>
                    <a:p>
                      <a:endParaRPr lang="fr-CA" sz="800" dirty="0" smtClean="0"/>
                    </a:p>
                    <a:p>
                      <a:endParaRPr lang="fr-CA" sz="800" dirty="0"/>
                    </a:p>
                  </a:txBody>
                  <a:tcPr/>
                </a:tc>
                <a:tc>
                  <a:txBody>
                    <a:bodyPr/>
                    <a:lstStyle/>
                    <a:p>
                      <a:pPr algn="ctr"/>
                      <a:r>
                        <a:rPr lang="fr-CA" sz="1000" dirty="0" smtClean="0"/>
                        <a:t>Perfusion</a:t>
                      </a:r>
                      <a:endParaRPr lang="fr-CA" sz="1000" dirty="0"/>
                    </a:p>
                  </a:txBody>
                  <a:tcPr anchor="ctr"/>
                </a:tc>
                <a:tc>
                  <a:txBody>
                    <a:bodyPr/>
                    <a:lstStyle/>
                    <a:p>
                      <a:pPr algn="just"/>
                      <a:r>
                        <a:rPr lang="fr-CA" sz="1000" dirty="0" smtClean="0"/>
                        <a:t>Les</a:t>
                      </a:r>
                      <a:r>
                        <a:rPr lang="fr-CA" sz="1000" baseline="0" dirty="0" smtClean="0"/>
                        <a:t> indicateurs de perfusion sont composées de trois lumières vertes qui illuminent en séquence de droite à gauche lorsque la perfusion est en cours.</a:t>
                      </a:r>
                      <a:endParaRPr lang="fr-CA" sz="1000" dirty="0"/>
                    </a:p>
                  </a:txBody>
                  <a:tcPr anchor="ctr"/>
                </a:tc>
              </a:tr>
            </a:tbl>
          </a:graphicData>
        </a:graphic>
      </p:graphicFrame>
      <p:pic>
        <p:nvPicPr>
          <p:cNvPr id="3" name="Image 2"/>
          <p:cNvPicPr>
            <a:picLocks noChangeAspect="1"/>
          </p:cNvPicPr>
          <p:nvPr/>
        </p:nvPicPr>
        <p:blipFill rotWithShape="1">
          <a:blip r:embed="rId3"/>
          <a:srcRect l="4667" t="14074" r="88370" b="82408"/>
          <a:stretch/>
        </p:blipFill>
        <p:spPr>
          <a:xfrm>
            <a:off x="1098550" y="3322785"/>
            <a:ext cx="596900" cy="241300"/>
          </a:xfrm>
          <a:prstGeom prst="rect">
            <a:avLst/>
          </a:prstGeom>
        </p:spPr>
      </p:pic>
      <p:pic>
        <p:nvPicPr>
          <p:cNvPr id="7" name="Image 6"/>
          <p:cNvPicPr>
            <a:picLocks noChangeAspect="1"/>
          </p:cNvPicPr>
          <p:nvPr/>
        </p:nvPicPr>
        <p:blipFill rotWithShape="1">
          <a:blip r:embed="rId3"/>
          <a:srcRect l="4814" t="23149" r="88519" b="73148"/>
          <a:stretch/>
        </p:blipFill>
        <p:spPr>
          <a:xfrm>
            <a:off x="1098550" y="3808855"/>
            <a:ext cx="571500" cy="254000"/>
          </a:xfrm>
          <a:prstGeom prst="rect">
            <a:avLst/>
          </a:prstGeom>
        </p:spPr>
      </p:pic>
      <p:pic>
        <p:nvPicPr>
          <p:cNvPr id="8" name="Image 7"/>
          <p:cNvPicPr>
            <a:picLocks noChangeAspect="1"/>
          </p:cNvPicPr>
          <p:nvPr/>
        </p:nvPicPr>
        <p:blipFill rotWithShape="1">
          <a:blip r:embed="rId3"/>
          <a:srcRect l="4814" t="29444" r="88815" b="67273"/>
          <a:stretch/>
        </p:blipFill>
        <p:spPr>
          <a:xfrm>
            <a:off x="1101725" y="4307625"/>
            <a:ext cx="546100" cy="225130"/>
          </a:xfrm>
          <a:prstGeom prst="rect">
            <a:avLst/>
          </a:prstGeom>
        </p:spPr>
      </p:pic>
      <p:pic>
        <p:nvPicPr>
          <p:cNvPr id="9" name="Image 8"/>
          <p:cNvPicPr>
            <a:picLocks noChangeAspect="1"/>
          </p:cNvPicPr>
          <p:nvPr/>
        </p:nvPicPr>
        <p:blipFill rotWithShape="1">
          <a:blip r:embed="rId3"/>
          <a:srcRect l="4667" t="35741" r="88518" b="61111"/>
          <a:stretch/>
        </p:blipFill>
        <p:spPr>
          <a:xfrm>
            <a:off x="1082675" y="4761355"/>
            <a:ext cx="584200" cy="215900"/>
          </a:xfrm>
          <a:prstGeom prst="rect">
            <a:avLst/>
          </a:prstGeom>
        </p:spPr>
      </p:pic>
      <p:pic>
        <p:nvPicPr>
          <p:cNvPr id="11" name="Image 10"/>
          <p:cNvPicPr>
            <a:picLocks noChangeAspect="1"/>
          </p:cNvPicPr>
          <p:nvPr/>
        </p:nvPicPr>
        <p:blipFill rotWithShape="1">
          <a:blip r:embed="rId3"/>
          <a:srcRect l="4814" t="51481" r="86445" b="45001"/>
          <a:stretch/>
        </p:blipFill>
        <p:spPr>
          <a:xfrm>
            <a:off x="1022350" y="5205855"/>
            <a:ext cx="749300" cy="241300"/>
          </a:xfrm>
          <a:prstGeom prst="rect">
            <a:avLst/>
          </a:prstGeom>
        </p:spPr>
      </p:pic>
    </p:spTree>
    <p:extLst>
      <p:ext uri="{BB962C8B-B14F-4D97-AF65-F5344CB8AC3E}">
        <p14:creationId xmlns:p14="http://schemas.microsoft.com/office/powerpoint/2010/main" val="2921761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Branchement de l’appareil</a:t>
            </a:r>
            <a:endParaRPr lang="fr-CA" dirty="0"/>
          </a:p>
        </p:txBody>
      </p:sp>
      <p:sp>
        <p:nvSpPr>
          <p:cNvPr id="3" name="Espace réservé du contenu 2"/>
          <p:cNvSpPr>
            <a:spLocks noGrp="1"/>
          </p:cNvSpPr>
          <p:nvPr>
            <p:ph idx="1"/>
          </p:nvPr>
        </p:nvSpPr>
        <p:spPr/>
        <p:txBody>
          <a:bodyPr>
            <a:normAutofit/>
          </a:bodyPr>
          <a:lstStyle/>
          <a:p>
            <a:pPr marL="342900" indent="-342900" algn="just">
              <a:buFont typeface="Arial" panose="020B0604020202020204" pitchFamily="34" charset="0"/>
              <a:buChar char="•"/>
            </a:pPr>
            <a:r>
              <a:rPr lang="fr-CA" sz="1800" dirty="0" smtClean="0"/>
              <a:t>Afin d’assurer une charge maximale et complète lors des situations d’urgence, l’appareil doit être branché en tout temps.</a:t>
            </a:r>
          </a:p>
          <a:p>
            <a:pPr marL="342900" indent="-342900" algn="just">
              <a:buFont typeface="Arial" panose="020B0604020202020204" pitchFamily="34" charset="0"/>
              <a:buChar char="•"/>
            </a:pPr>
            <a:r>
              <a:rPr lang="fr-CA" sz="1800" dirty="0" smtClean="0"/>
              <a:t>Le mode d’alimentation par batterie doit être utilisé uniquement dans les situations d’urgence et lors du déplacement des usagers dans l’hôpital.</a:t>
            </a:r>
          </a:p>
          <a:p>
            <a:pPr marL="342900" indent="-342900" algn="just">
              <a:buFont typeface="Arial" panose="020B0604020202020204" pitchFamily="34" charset="0"/>
              <a:buChar char="•"/>
            </a:pPr>
            <a:endParaRPr lang="fr-CA" sz="600" dirty="0"/>
          </a:p>
          <a:p>
            <a:pPr algn="just"/>
            <a:r>
              <a:rPr lang="fr-CA" sz="1800" dirty="0" smtClean="0"/>
              <a:t>Pour charger la batterie : </a:t>
            </a:r>
          </a:p>
          <a:p>
            <a:pPr marL="457200" indent="-457200" algn="just">
              <a:buAutoNum type="arabicPeriod"/>
            </a:pPr>
            <a:r>
              <a:rPr lang="fr-CA" sz="1800" dirty="0" smtClean="0"/>
              <a:t>Branchez le cordon d’alimentation à une prise de courant électrique.</a:t>
            </a:r>
          </a:p>
          <a:p>
            <a:pPr marL="457200" indent="-457200" algn="just">
              <a:buAutoNum type="arabicPeriod"/>
            </a:pPr>
            <a:r>
              <a:rPr lang="fr-CA" sz="1800" dirty="0" smtClean="0"/>
              <a:t>Assurez-vous que l’autre extrémité du cordon d’alimentation est bien branché au pousse-seringue </a:t>
            </a:r>
            <a:r>
              <a:rPr lang="fr-CA" sz="1800" i="1" dirty="0" err="1" smtClean="0"/>
              <a:t>Medfusion</a:t>
            </a:r>
            <a:r>
              <a:rPr lang="fr-CA" sz="1800" i="1" dirty="0" smtClean="0"/>
              <a:t> 4000</a:t>
            </a:r>
            <a:r>
              <a:rPr lang="fr-CA" sz="1800" dirty="0" smtClean="0"/>
              <a:t>.</a:t>
            </a:r>
          </a:p>
          <a:p>
            <a:pPr marL="457200" indent="-457200" algn="just">
              <a:buAutoNum type="arabicPeriod"/>
            </a:pPr>
            <a:r>
              <a:rPr lang="fr-CA" sz="1800" dirty="0" smtClean="0"/>
              <a:t>Vérifiez que l’indicateur DEL de charge situé à l’avant de la pompe est allumé (témoin vert). </a:t>
            </a:r>
            <a:endParaRPr lang="fr-CA" sz="600" dirty="0" smtClean="0"/>
          </a:p>
          <a:p>
            <a:pPr algn="just"/>
            <a:r>
              <a:rPr lang="fr-CA" sz="1800" dirty="0"/>
              <a:t>	</a:t>
            </a:r>
            <a:endParaRPr lang="fr-CA" sz="1800" dirty="0" smtClean="0"/>
          </a:p>
          <a:p>
            <a:pPr algn="just"/>
            <a:r>
              <a:rPr lang="fr-CA" sz="1800" dirty="0"/>
              <a:t>	</a:t>
            </a:r>
            <a:r>
              <a:rPr lang="fr-CA" sz="1800" dirty="0" smtClean="0"/>
              <a:t>Avant de charger la batterie, vérifiez que l’appareil est bien sec. Le 	non-respect de cette précaution peut compromettre la sécurité de 	l’usager !</a:t>
            </a:r>
          </a:p>
          <a:p>
            <a:pPr marL="457200" indent="-457200" algn="just">
              <a:buAutoNum type="arabicPeriod"/>
            </a:pPr>
            <a:endParaRPr lang="fr-CA" sz="18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6</a:t>
            </a:fld>
            <a:endParaRPr lang="fr-CA"/>
          </a:p>
        </p:txBody>
      </p:sp>
      <p:pic>
        <p:nvPicPr>
          <p:cNvPr id="5" name="Image 4"/>
          <p:cNvPicPr>
            <a:picLocks noChangeAspect="1"/>
          </p:cNvPicPr>
          <p:nvPr/>
        </p:nvPicPr>
        <p:blipFill rotWithShape="1">
          <a:blip r:embed="rId3"/>
          <a:srcRect l="20951" t="60159" r="73313" b="32222"/>
          <a:stretch/>
        </p:blipFill>
        <p:spPr>
          <a:xfrm>
            <a:off x="909620" y="5352142"/>
            <a:ext cx="713679" cy="740229"/>
          </a:xfrm>
          <a:prstGeom prst="rect">
            <a:avLst/>
          </a:prstGeom>
        </p:spPr>
      </p:pic>
    </p:spTree>
    <p:extLst>
      <p:ext uri="{BB962C8B-B14F-4D97-AF65-F5344CB8AC3E}">
        <p14:creationId xmlns:p14="http://schemas.microsoft.com/office/powerpoint/2010/main" val="23754822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Mise sous tension du pousse-seringue</a:t>
            </a:r>
            <a:endParaRPr lang="fr-CA" dirty="0"/>
          </a:p>
        </p:txBody>
      </p:sp>
      <p:sp>
        <p:nvSpPr>
          <p:cNvPr id="3" name="Espace réservé du contenu 2"/>
          <p:cNvSpPr>
            <a:spLocks noGrp="1"/>
          </p:cNvSpPr>
          <p:nvPr>
            <p:ph idx="1"/>
          </p:nvPr>
        </p:nvSpPr>
        <p:spPr>
          <a:xfrm>
            <a:off x="628650" y="1405467"/>
            <a:ext cx="7613650" cy="4910666"/>
          </a:xfrm>
        </p:spPr>
        <p:txBody>
          <a:bodyPr/>
          <a:lstStyle/>
          <a:p>
            <a:pPr algn="just">
              <a:lnSpc>
                <a:spcPct val="100000"/>
              </a:lnSpc>
            </a:pPr>
            <a:r>
              <a:rPr lang="fr-CA" dirty="0" smtClean="0"/>
              <a:t>Mise en marche de la pompe</a:t>
            </a:r>
          </a:p>
          <a:p>
            <a:pPr marL="1028700" lvl="1" indent="-342900" algn="just">
              <a:lnSpc>
                <a:spcPct val="100000"/>
              </a:lnSpc>
            </a:pPr>
            <a:r>
              <a:rPr lang="fr-CA" dirty="0" smtClean="0"/>
              <a:t>Appuyez sur la touche     située dans le coin inférieur gauche du pousse-seringue.</a:t>
            </a:r>
          </a:p>
          <a:p>
            <a:pPr marL="342900" indent="-342900" algn="just">
              <a:lnSpc>
                <a:spcPct val="100000"/>
              </a:lnSpc>
              <a:buFont typeface="Arial" panose="020B0604020202020204" pitchFamily="34" charset="0"/>
              <a:buChar char="•"/>
            </a:pPr>
            <a:endParaRPr lang="fr-CA" dirty="0"/>
          </a:p>
          <a:p>
            <a:pPr algn="just">
              <a:lnSpc>
                <a:spcPct val="100000"/>
              </a:lnSpc>
            </a:pPr>
            <a:r>
              <a:rPr lang="fr-CA" dirty="0" smtClean="0"/>
              <a:t>Mise hors tension de la pompe</a:t>
            </a:r>
          </a:p>
          <a:p>
            <a:pPr marL="1028700" lvl="1" indent="-342900" algn="just">
              <a:lnSpc>
                <a:spcPct val="100000"/>
              </a:lnSpc>
            </a:pPr>
            <a:r>
              <a:rPr lang="fr-CA" dirty="0" smtClean="0"/>
              <a:t>Appuyez sur la touche        et maintenir enfoncée jusqu’à la mise hors tension du pousse-seringue.</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7</a:t>
            </a:fld>
            <a:endParaRPr lang="fr-CA"/>
          </a:p>
        </p:txBody>
      </p:sp>
      <p:pic>
        <p:nvPicPr>
          <p:cNvPr id="6" name="Image 5"/>
          <p:cNvPicPr>
            <a:picLocks noChangeAspect="1"/>
          </p:cNvPicPr>
          <p:nvPr/>
        </p:nvPicPr>
        <p:blipFill rotWithShape="1">
          <a:blip r:embed="rId3"/>
          <a:srcRect l="10148" t="35185" r="84815" b="59444"/>
          <a:stretch/>
        </p:blipFill>
        <p:spPr>
          <a:xfrm>
            <a:off x="4423752" y="1852245"/>
            <a:ext cx="431800" cy="368300"/>
          </a:xfrm>
          <a:prstGeom prst="rect">
            <a:avLst/>
          </a:prstGeom>
        </p:spPr>
      </p:pic>
      <p:pic>
        <p:nvPicPr>
          <p:cNvPr id="7" name="Image 6"/>
          <p:cNvPicPr>
            <a:picLocks noChangeAspect="1"/>
          </p:cNvPicPr>
          <p:nvPr/>
        </p:nvPicPr>
        <p:blipFill rotWithShape="1">
          <a:blip r:embed="rId3"/>
          <a:srcRect l="10148" t="35185" r="84815" b="59444"/>
          <a:stretch/>
        </p:blipFill>
        <p:spPr>
          <a:xfrm>
            <a:off x="4332654" y="3516921"/>
            <a:ext cx="431800" cy="368300"/>
          </a:xfrm>
          <a:prstGeom prst="rect">
            <a:avLst/>
          </a:prstGeom>
        </p:spPr>
      </p:pic>
    </p:spTree>
    <p:extLst>
      <p:ext uri="{BB962C8B-B14F-4D97-AF65-F5344CB8AC3E}">
        <p14:creationId xmlns:p14="http://schemas.microsoft.com/office/powerpoint/2010/main" val="126703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Préparation de la perfusion</a:t>
            </a:r>
            <a:endParaRPr lang="fr-CA" dirty="0"/>
          </a:p>
        </p:txBody>
      </p:sp>
      <p:sp>
        <p:nvSpPr>
          <p:cNvPr id="3" name="Espace réservé du contenu 2"/>
          <p:cNvSpPr>
            <a:spLocks noGrp="1"/>
          </p:cNvSpPr>
          <p:nvPr>
            <p:ph idx="1"/>
          </p:nvPr>
        </p:nvSpPr>
        <p:spPr/>
        <p:txBody>
          <a:bodyPr>
            <a:noAutofit/>
          </a:bodyPr>
          <a:lstStyle/>
          <a:p>
            <a:pPr marL="457200" indent="-457200" algn="just">
              <a:buAutoNum type="arabicPeriod"/>
            </a:pPr>
            <a:r>
              <a:rPr lang="fr-CA" sz="1800" dirty="0" smtClean="0"/>
              <a:t>Mettez la pompe en marche.</a:t>
            </a:r>
          </a:p>
          <a:p>
            <a:pPr marL="457200" indent="-457200" algn="just">
              <a:buAutoNum type="arabicPeriod"/>
            </a:pPr>
            <a:r>
              <a:rPr lang="fr-CA" sz="1800" dirty="0" smtClean="0"/>
              <a:t>Insérez la seringue dans le pousse-seringue.</a:t>
            </a:r>
          </a:p>
          <a:p>
            <a:pPr marL="1143000" lvl="1" indent="-457200" algn="just">
              <a:buFont typeface="+mj-lt"/>
              <a:buAutoNum type="alphaUcPeriod"/>
            </a:pPr>
            <a:r>
              <a:rPr lang="fr-CA" sz="1600" dirty="0" smtClean="0"/>
              <a:t>Identifiez le modèle et le volume de la seringue, puis l’indiquez à l’écran.</a:t>
            </a:r>
          </a:p>
          <a:p>
            <a:pPr marL="1143000" lvl="1" indent="-457200" algn="just">
              <a:buFont typeface="+mj-lt"/>
              <a:buAutoNum type="alphaUcPeriod"/>
            </a:pPr>
            <a:r>
              <a:rPr lang="fr-CA" sz="1600" dirty="0" smtClean="0"/>
              <a:t>Soulevez la pince pour retenir la seringue et la tournez vers la gauche.</a:t>
            </a:r>
          </a:p>
          <a:p>
            <a:pPr marL="1143000" lvl="1" indent="-457200" algn="just">
              <a:buFont typeface="+mj-lt"/>
              <a:buAutoNum type="alphaUcPeriod"/>
            </a:pPr>
            <a:r>
              <a:rPr lang="fr-CA" sz="1600" dirty="0" smtClean="0"/>
              <a:t>Appuyez sur le levier de déverrouillage du pousse-seringue, puis tirez doucement vers l’extérieur pour l’ouvrir.</a:t>
            </a:r>
          </a:p>
          <a:p>
            <a:pPr marL="1143000" lvl="1" indent="-457200" algn="just">
              <a:buFont typeface="+mj-lt"/>
              <a:buAutoNum type="alphaUcPeriod"/>
            </a:pPr>
            <a:r>
              <a:rPr lang="fr-CA" sz="1600" dirty="0" smtClean="0"/>
              <a:t>Insérez la seringue dans le pousse-seringue.</a:t>
            </a:r>
          </a:p>
          <a:p>
            <a:pPr marL="1143000" lvl="1" indent="-457200" algn="just">
              <a:buFont typeface="+mj-lt"/>
              <a:buAutoNum type="alphaUcPeriod"/>
            </a:pPr>
            <a:r>
              <a:rPr lang="fr-CA" sz="1600" dirty="0" smtClean="0"/>
              <a:t>Refermez le levier de déverrouillage sur les ailettes du piston de la seringue.</a:t>
            </a:r>
          </a:p>
          <a:p>
            <a:pPr marL="1143000" lvl="1" indent="-457200" algn="just">
              <a:buFont typeface="+mj-lt"/>
              <a:buAutoNum type="alphaUcPeriod"/>
            </a:pPr>
            <a:r>
              <a:rPr lang="fr-CA" sz="1600" dirty="0" smtClean="0"/>
              <a:t>Tournez la pince sur le dessus du pousse-seringue pour retenir la seringue.</a:t>
            </a:r>
          </a:p>
          <a:p>
            <a:pPr marL="1143000" lvl="1" indent="-457200" algn="just">
              <a:buFont typeface="+mj-lt"/>
              <a:buAutoNum type="alphaUcPeriod"/>
            </a:pPr>
            <a:r>
              <a:rPr lang="fr-CA" sz="1600" dirty="0" smtClean="0"/>
              <a:t>S’assurez que le pousse-seringue affiche le bon volume et le bon modèle de seringue utilisée.</a:t>
            </a:r>
          </a:p>
          <a:p>
            <a:pPr marL="1143000" lvl="1" indent="-457200" algn="just">
              <a:buFont typeface="+mj-lt"/>
              <a:buAutoNum type="alphaUcPeriod"/>
            </a:pPr>
            <a:r>
              <a:rPr lang="fr-CA" sz="1600" dirty="0" smtClean="0"/>
              <a:t>Glissez la tubulure entre les trois fentes du support à tubulure.</a:t>
            </a:r>
          </a:p>
          <a:p>
            <a:pPr marL="1143000" lvl="1" indent="-457200" algn="just">
              <a:buFont typeface="+mj-lt"/>
              <a:buAutoNum type="alphaUcPeriod"/>
            </a:pPr>
            <a:endParaRPr lang="fr-CA" sz="1600" dirty="0"/>
          </a:p>
          <a:p>
            <a:pPr lvl="1" indent="0" algn="just">
              <a:buNone/>
            </a:pPr>
            <a:r>
              <a:rPr lang="fr-CA" sz="1600" dirty="0" smtClean="0"/>
              <a:t>Le vide d’air de la tubulure doit être fait avant d’insérer la seringue dans le pousse-seringue.</a:t>
            </a:r>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8</a:t>
            </a:fld>
            <a:endParaRPr lang="fr-CA"/>
          </a:p>
        </p:txBody>
      </p:sp>
      <p:pic>
        <p:nvPicPr>
          <p:cNvPr id="5" name="Image 4"/>
          <p:cNvPicPr>
            <a:picLocks noChangeAspect="1"/>
          </p:cNvPicPr>
          <p:nvPr/>
        </p:nvPicPr>
        <p:blipFill rotWithShape="1">
          <a:blip r:embed="rId2"/>
          <a:srcRect l="20951" t="60159" r="73313" b="32222"/>
          <a:stretch/>
        </p:blipFill>
        <p:spPr>
          <a:xfrm>
            <a:off x="628650" y="5525104"/>
            <a:ext cx="713679" cy="740229"/>
          </a:xfrm>
          <a:prstGeom prst="rect">
            <a:avLst/>
          </a:prstGeom>
        </p:spPr>
      </p:pic>
    </p:spTree>
    <p:extLst>
      <p:ext uri="{BB962C8B-B14F-4D97-AF65-F5344CB8AC3E}">
        <p14:creationId xmlns:p14="http://schemas.microsoft.com/office/powerpoint/2010/main" val="4197889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a:t>Préparation de la perfusion </a:t>
            </a:r>
            <a:r>
              <a:rPr lang="fr-CA" sz="1400" dirty="0"/>
              <a:t>(suite)</a:t>
            </a:r>
            <a:endParaRPr lang="fr-CA" dirty="0"/>
          </a:p>
        </p:txBody>
      </p:sp>
      <p:sp>
        <p:nvSpPr>
          <p:cNvPr id="3" name="Espace réservé du contenu 2"/>
          <p:cNvSpPr>
            <a:spLocks noGrp="1"/>
          </p:cNvSpPr>
          <p:nvPr>
            <p:ph idx="1"/>
          </p:nvPr>
        </p:nvSpPr>
        <p:spPr/>
        <p:txBody>
          <a:bodyPr>
            <a:normAutofit/>
          </a:bodyPr>
          <a:lstStyle/>
          <a:p>
            <a:pPr algn="just"/>
            <a:r>
              <a:rPr lang="fr-CA" sz="1600" dirty="0" smtClean="0"/>
              <a:t>Les différentes manipulations pour l’insertion de la tubulure dans le pousse-seringue sont imagées ci-dessous :</a:t>
            </a:r>
            <a:endParaRPr lang="fr-CA" sz="1600" dirty="0"/>
          </a:p>
        </p:txBody>
      </p:sp>
      <p:sp>
        <p:nvSpPr>
          <p:cNvPr id="4" name="Espace réservé du numéro de diapositive 3"/>
          <p:cNvSpPr>
            <a:spLocks noGrp="1"/>
          </p:cNvSpPr>
          <p:nvPr>
            <p:ph type="sldNum" sz="quarter" idx="12"/>
          </p:nvPr>
        </p:nvSpPr>
        <p:spPr/>
        <p:txBody>
          <a:bodyPr/>
          <a:lstStyle/>
          <a:p>
            <a:fld id="{EC1A4259-C848-47AA-8FC5-63A0EB1896A5}" type="slidenum">
              <a:rPr lang="fr-CA" smtClean="0"/>
              <a:t>9</a:t>
            </a:fld>
            <a:endParaRPr lang="fr-CA"/>
          </a:p>
        </p:txBody>
      </p:sp>
      <p:pic>
        <p:nvPicPr>
          <p:cNvPr id="5" name="Image 4"/>
          <p:cNvPicPr>
            <a:picLocks noChangeAspect="1"/>
          </p:cNvPicPr>
          <p:nvPr/>
        </p:nvPicPr>
        <p:blipFill rotWithShape="1">
          <a:blip r:embed="rId2"/>
          <a:srcRect l="52862" t="37886" r="23203" b="36748"/>
          <a:stretch/>
        </p:blipFill>
        <p:spPr>
          <a:xfrm>
            <a:off x="808897" y="2075940"/>
            <a:ext cx="1650129" cy="1065617"/>
          </a:xfrm>
          <a:prstGeom prst="rect">
            <a:avLst/>
          </a:prstGeom>
        </p:spPr>
      </p:pic>
      <p:pic>
        <p:nvPicPr>
          <p:cNvPr id="6" name="Image 5"/>
          <p:cNvPicPr>
            <a:picLocks noChangeAspect="1"/>
          </p:cNvPicPr>
          <p:nvPr/>
        </p:nvPicPr>
        <p:blipFill rotWithShape="1">
          <a:blip r:embed="rId3"/>
          <a:srcRect l="50650" t="40325" r="18650" b="37399"/>
          <a:stretch/>
        </p:blipFill>
        <p:spPr>
          <a:xfrm>
            <a:off x="3469304" y="2075940"/>
            <a:ext cx="1841113" cy="1128830"/>
          </a:xfrm>
          <a:prstGeom prst="rect">
            <a:avLst/>
          </a:prstGeom>
        </p:spPr>
      </p:pic>
      <p:pic>
        <p:nvPicPr>
          <p:cNvPr id="7" name="Image 6"/>
          <p:cNvPicPr>
            <a:picLocks noChangeAspect="1"/>
          </p:cNvPicPr>
          <p:nvPr/>
        </p:nvPicPr>
        <p:blipFill rotWithShape="1">
          <a:blip r:embed="rId3"/>
          <a:srcRect l="50131" t="65690" r="19300" b="11545"/>
          <a:stretch/>
        </p:blipFill>
        <p:spPr>
          <a:xfrm>
            <a:off x="6320698" y="2129603"/>
            <a:ext cx="1784444" cy="1063073"/>
          </a:xfrm>
          <a:prstGeom prst="rect">
            <a:avLst/>
          </a:prstGeom>
        </p:spPr>
      </p:pic>
      <p:pic>
        <p:nvPicPr>
          <p:cNvPr id="8" name="Image 7"/>
          <p:cNvPicPr>
            <a:picLocks noChangeAspect="1"/>
          </p:cNvPicPr>
          <p:nvPr/>
        </p:nvPicPr>
        <p:blipFill rotWithShape="1">
          <a:blip r:embed="rId4"/>
          <a:srcRect l="51641" t="11111" r="18684" b="65299"/>
          <a:stretch/>
        </p:blipFill>
        <p:spPr>
          <a:xfrm>
            <a:off x="902860" y="4138968"/>
            <a:ext cx="1546035" cy="983192"/>
          </a:xfrm>
          <a:prstGeom prst="rect">
            <a:avLst/>
          </a:prstGeom>
        </p:spPr>
      </p:pic>
      <p:pic>
        <p:nvPicPr>
          <p:cNvPr id="9" name="Image 8"/>
          <p:cNvPicPr>
            <a:picLocks noChangeAspect="1"/>
          </p:cNvPicPr>
          <p:nvPr/>
        </p:nvPicPr>
        <p:blipFill rotWithShape="1">
          <a:blip r:embed="rId4"/>
          <a:srcRect l="51368" t="55556" r="18820" b="22051"/>
          <a:stretch/>
        </p:blipFill>
        <p:spPr>
          <a:xfrm>
            <a:off x="3469303" y="4053245"/>
            <a:ext cx="1841113" cy="1106357"/>
          </a:xfrm>
          <a:prstGeom prst="rect">
            <a:avLst/>
          </a:prstGeom>
        </p:spPr>
      </p:pic>
      <p:pic>
        <p:nvPicPr>
          <p:cNvPr id="10" name="Image 9"/>
          <p:cNvPicPr>
            <a:picLocks noChangeAspect="1"/>
          </p:cNvPicPr>
          <p:nvPr/>
        </p:nvPicPr>
        <p:blipFill rotWithShape="1">
          <a:blip r:embed="rId5"/>
          <a:srcRect l="50410" t="45812" r="18821" b="21025"/>
          <a:stretch/>
        </p:blipFill>
        <p:spPr>
          <a:xfrm>
            <a:off x="6320698" y="3964145"/>
            <a:ext cx="1784444" cy="1182437"/>
          </a:xfrm>
          <a:prstGeom prst="rect">
            <a:avLst/>
          </a:prstGeom>
        </p:spPr>
      </p:pic>
      <p:cxnSp>
        <p:nvCxnSpPr>
          <p:cNvPr id="12" name="Connecteur droit avec flèche 11"/>
          <p:cNvCxnSpPr/>
          <p:nvPr/>
        </p:nvCxnSpPr>
        <p:spPr>
          <a:xfrm>
            <a:off x="2641600" y="2661139"/>
            <a:ext cx="6350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p:cNvCxnSpPr/>
          <p:nvPr/>
        </p:nvCxnSpPr>
        <p:spPr>
          <a:xfrm>
            <a:off x="5499100" y="2666024"/>
            <a:ext cx="6350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p:cNvCxnSpPr/>
          <p:nvPr/>
        </p:nvCxnSpPr>
        <p:spPr>
          <a:xfrm>
            <a:off x="2641600" y="4673600"/>
            <a:ext cx="6350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5499100" y="4638379"/>
            <a:ext cx="635000" cy="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en angle 17"/>
          <p:cNvCxnSpPr>
            <a:stCxn id="7" idx="2"/>
          </p:cNvCxnSpPr>
          <p:nvPr/>
        </p:nvCxnSpPr>
        <p:spPr>
          <a:xfrm rot="5400000">
            <a:off x="4134700" y="489270"/>
            <a:ext cx="374815" cy="5781627"/>
          </a:xfrm>
          <a:prstGeom prst="bentConnector2">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p:nvPr/>
        </p:nvCxnSpPr>
        <p:spPr>
          <a:xfrm>
            <a:off x="1653932" y="3567491"/>
            <a:ext cx="0" cy="468320"/>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1223753" y="3406691"/>
            <a:ext cx="410208" cy="369332"/>
          </a:xfrm>
          <a:prstGeom prst="rect">
            <a:avLst/>
          </a:prstGeom>
          <a:solidFill>
            <a:schemeClr val="bg1"/>
          </a:solidFill>
        </p:spPr>
        <p:txBody>
          <a:bodyPr wrap="square" rtlCol="0">
            <a:spAutoFit/>
          </a:bodyPr>
          <a:lstStyle/>
          <a:p>
            <a:endParaRPr lang="fr-CA" dirty="0"/>
          </a:p>
        </p:txBody>
      </p:sp>
      <p:sp>
        <p:nvSpPr>
          <p:cNvPr id="27" name="ZoneTexte 26"/>
          <p:cNvSpPr txBox="1"/>
          <p:nvPr/>
        </p:nvSpPr>
        <p:spPr>
          <a:xfrm>
            <a:off x="1115512" y="5623635"/>
            <a:ext cx="6246580" cy="1169551"/>
          </a:xfrm>
          <a:prstGeom prst="rect">
            <a:avLst/>
          </a:prstGeom>
          <a:noFill/>
        </p:spPr>
        <p:txBody>
          <a:bodyPr wrap="square" rtlCol="0">
            <a:spAutoFit/>
          </a:bodyPr>
          <a:lstStyle/>
          <a:p>
            <a:pPr algn="just"/>
            <a:r>
              <a:rPr lang="fr-CA" sz="1400" dirty="0"/>
              <a:t>Les volumes de seringue acceptés sont de 1 à 60 </a:t>
            </a:r>
            <a:r>
              <a:rPr lang="fr-CA" sz="1400" dirty="0" err="1"/>
              <a:t>mL</a:t>
            </a:r>
            <a:r>
              <a:rPr lang="fr-CA" sz="1400" dirty="0" smtClean="0"/>
              <a:t>. Vous devez toujours utiliser </a:t>
            </a:r>
            <a:r>
              <a:rPr lang="fr-CA" sz="1400" dirty="0"/>
              <a:t>la plus petite seringue possible pour administrer le volume désiré, </a:t>
            </a:r>
            <a:r>
              <a:rPr lang="fr-CA" sz="1400" dirty="0" smtClean="0"/>
              <a:t>afin </a:t>
            </a:r>
            <a:r>
              <a:rPr lang="fr-CA" sz="1400" dirty="0"/>
              <a:t>éviter d’avoir de faibles débits qui peuvent engendrer des problématiques avec le pousse-seringue, incluant la détection d’occlusion.</a:t>
            </a:r>
          </a:p>
          <a:p>
            <a:pPr algn="just"/>
            <a:endParaRPr lang="fr-CA" sz="1400" dirty="0"/>
          </a:p>
        </p:txBody>
      </p:sp>
      <p:pic>
        <p:nvPicPr>
          <p:cNvPr id="28" name="Image 27"/>
          <p:cNvPicPr>
            <a:picLocks noChangeAspect="1"/>
          </p:cNvPicPr>
          <p:nvPr/>
        </p:nvPicPr>
        <p:blipFill rotWithShape="1">
          <a:blip r:embed="rId6"/>
          <a:srcRect l="20951" t="60159" r="73313" b="32222"/>
          <a:stretch/>
        </p:blipFill>
        <p:spPr>
          <a:xfrm>
            <a:off x="438523" y="5623635"/>
            <a:ext cx="713679" cy="740229"/>
          </a:xfrm>
          <a:prstGeom prst="rect">
            <a:avLst/>
          </a:prstGeom>
        </p:spPr>
      </p:pic>
    </p:spTree>
    <p:extLst>
      <p:ext uri="{BB962C8B-B14F-4D97-AF65-F5344CB8AC3E}">
        <p14:creationId xmlns:p14="http://schemas.microsoft.com/office/powerpoint/2010/main" val="3668980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itre et contenu">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724</TotalTime>
  <Words>1295</Words>
  <Application>Microsoft Office PowerPoint</Application>
  <PresentationFormat>Affichage à l'écran (4:3)</PresentationFormat>
  <Paragraphs>212</Paragraphs>
  <Slides>16</Slides>
  <Notes>5</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Calibri</vt:lpstr>
      <vt:lpstr>Titre et contenu</vt:lpstr>
      <vt:lpstr>Pousse-seringue Medfusion 4000 de Smiths Medical  </vt:lpstr>
      <vt:lpstr>Contenu de la formation</vt:lpstr>
      <vt:lpstr>Présentation de l’appareil</vt:lpstr>
      <vt:lpstr>Écran principal</vt:lpstr>
      <vt:lpstr>Écran principal</vt:lpstr>
      <vt:lpstr>Branchement de l’appareil</vt:lpstr>
      <vt:lpstr>Mise sous tension du pousse-seringue</vt:lpstr>
      <vt:lpstr>Préparation de la perfusion</vt:lpstr>
      <vt:lpstr>Préparation de la perfusion (suite)</vt:lpstr>
      <vt:lpstr>Préparation de la perfusion (suite)</vt:lpstr>
      <vt:lpstr>Préparation de la perfusion (suite)</vt:lpstr>
      <vt:lpstr>Mise en attente</vt:lpstr>
      <vt:lpstr>Fin de la perfusion</vt:lpstr>
      <vt:lpstr>Nettoyage et désinfection de l’appareil</vt:lpstr>
      <vt:lpstr>Gestion des alarmes – Occlusion </vt:lpstr>
      <vt:lpstr>Références et évaluation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Morin Caroline</dc:creator>
  <cp:lastModifiedBy>Valérie Fortin</cp:lastModifiedBy>
  <cp:revision>76</cp:revision>
  <cp:lastPrinted>2018-06-06T18:11:39Z</cp:lastPrinted>
  <dcterms:created xsi:type="dcterms:W3CDTF">2015-08-07T15:05:58Z</dcterms:created>
  <dcterms:modified xsi:type="dcterms:W3CDTF">2018-07-19T15:37:15Z</dcterms:modified>
</cp:coreProperties>
</file>