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handoutMasterIdLst>
    <p:handoutMasterId r:id="rId18"/>
  </p:handoutMasterIdLst>
  <p:sldIdLst>
    <p:sldId id="256" r:id="rId2"/>
    <p:sldId id="280" r:id="rId3"/>
    <p:sldId id="279" r:id="rId4"/>
    <p:sldId id="281" r:id="rId5"/>
    <p:sldId id="282" r:id="rId6"/>
    <p:sldId id="283" r:id="rId7"/>
    <p:sldId id="284" r:id="rId8"/>
    <p:sldId id="285" r:id="rId9"/>
    <p:sldId id="289" r:id="rId10"/>
    <p:sldId id="288" r:id="rId11"/>
    <p:sldId id="287" r:id="rId12"/>
    <p:sldId id="290" r:id="rId13"/>
    <p:sldId id="291" r:id="rId14"/>
    <p:sldId id="293" r:id="rId15"/>
    <p:sldId id="294" r:id="rId16"/>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E9E9"/>
    <a:srgbClr val="006C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85240" autoAdjust="0"/>
  </p:normalViewPr>
  <p:slideViewPr>
    <p:cSldViewPr snapToGrid="0">
      <p:cViewPr varScale="1">
        <p:scale>
          <a:sx n="58" d="100"/>
          <a:sy n="58" d="100"/>
        </p:scale>
        <p:origin x="56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2BA851FD-6E6D-48F5-9D63-ED3ED9D91967}" type="datetimeFigureOut">
              <a:rPr lang="fr-CA" smtClean="0"/>
              <a:pPr/>
              <a:t>2018-07-19</a:t>
            </a:fld>
            <a:endParaRPr lang="fr-CA"/>
          </a:p>
        </p:txBody>
      </p:sp>
      <p:sp>
        <p:nvSpPr>
          <p:cNvPr id="4" name="Espace réservé du pied de page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B987CB16-7D79-49AA-AFC4-7EDB492C0BF6}" type="slidenum">
              <a:rPr lang="fr-CA" smtClean="0"/>
              <a:pPr/>
              <a:t>‹N°›</a:t>
            </a:fld>
            <a:endParaRPr lang="fr-CA"/>
          </a:p>
        </p:txBody>
      </p:sp>
    </p:spTree>
    <p:extLst>
      <p:ext uri="{BB962C8B-B14F-4D97-AF65-F5344CB8AC3E}">
        <p14:creationId xmlns:p14="http://schemas.microsoft.com/office/powerpoint/2010/main" val="3608800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pPr/>
              <a:t>2018-07-19</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pPr/>
              <a:t>‹N°›</a:t>
            </a:fld>
            <a:endParaRPr lang="fr-CA"/>
          </a:p>
        </p:txBody>
      </p:sp>
    </p:spTree>
    <p:extLst>
      <p:ext uri="{BB962C8B-B14F-4D97-AF65-F5344CB8AC3E}">
        <p14:creationId xmlns:p14="http://schemas.microsoft.com/office/powerpoint/2010/main"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4</a:t>
            </a:fld>
            <a:endParaRPr lang="fr-CA"/>
          </a:p>
        </p:txBody>
      </p:sp>
    </p:spTree>
    <p:extLst>
      <p:ext uri="{BB962C8B-B14F-4D97-AF65-F5344CB8AC3E}">
        <p14:creationId xmlns:p14="http://schemas.microsoft.com/office/powerpoint/2010/main" val="4035884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7</a:t>
            </a:fld>
            <a:endParaRPr lang="fr-CA"/>
          </a:p>
        </p:txBody>
      </p:sp>
    </p:spTree>
    <p:extLst>
      <p:ext uri="{BB962C8B-B14F-4D97-AF65-F5344CB8AC3E}">
        <p14:creationId xmlns:p14="http://schemas.microsoft.com/office/powerpoint/2010/main" val="1541279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8</a:t>
            </a:fld>
            <a:endParaRPr lang="fr-CA"/>
          </a:p>
        </p:txBody>
      </p:sp>
    </p:spTree>
    <p:extLst>
      <p:ext uri="{BB962C8B-B14F-4D97-AF65-F5344CB8AC3E}">
        <p14:creationId xmlns:p14="http://schemas.microsoft.com/office/powerpoint/2010/main" val="3241487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12</a:t>
            </a:fld>
            <a:endParaRPr lang="fr-CA"/>
          </a:p>
        </p:txBody>
      </p:sp>
    </p:spTree>
    <p:extLst>
      <p:ext uri="{BB962C8B-B14F-4D97-AF65-F5344CB8AC3E}">
        <p14:creationId xmlns:p14="http://schemas.microsoft.com/office/powerpoint/2010/main" val="217192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13</a:t>
            </a:fld>
            <a:endParaRPr lang="fr-CA"/>
          </a:p>
        </p:txBody>
      </p:sp>
    </p:spTree>
    <p:extLst>
      <p:ext uri="{BB962C8B-B14F-4D97-AF65-F5344CB8AC3E}">
        <p14:creationId xmlns:p14="http://schemas.microsoft.com/office/powerpoint/2010/main" val="30953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14</a:t>
            </a:fld>
            <a:endParaRPr lang="fr-CA"/>
          </a:p>
        </p:txBody>
      </p:sp>
    </p:spTree>
    <p:extLst>
      <p:ext uri="{BB962C8B-B14F-4D97-AF65-F5344CB8AC3E}">
        <p14:creationId xmlns:p14="http://schemas.microsoft.com/office/powerpoint/2010/main" val="14073645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800" b="1">
                <a:solidFill>
                  <a:schemeClr val="bg1"/>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416774187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pPr/>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8190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pPr/>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6651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76025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pPr/>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77612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pPr/>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16239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pPr/>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79730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67310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24751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val="3277577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fr.surveymonkey.com/r/PlumAHospira" TargetMode="External"/><Relationship Id="rId2" Type="http://schemas.openxmlformats.org/officeDocument/2006/relationships/hyperlink" Target="https://www.hospira.ca/fr/images/EPS-12139-002_tcm102-97418.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a:lnSpc>
                <a:spcPct val="130000"/>
              </a:lnSpc>
            </a:pPr>
            <a:r>
              <a:rPr lang="en-CA" sz="3600" dirty="0" err="1" smtClean="0"/>
              <a:t>Pompe</a:t>
            </a:r>
            <a:r>
              <a:rPr lang="en-CA" sz="3600" dirty="0" smtClean="0"/>
              <a:t> à perfusion </a:t>
            </a:r>
            <a:r>
              <a:rPr lang="en-CA" sz="3600" dirty="0" err="1" smtClean="0"/>
              <a:t>volumétrique</a:t>
            </a:r>
            <a:r>
              <a:rPr lang="en-CA" sz="3600" dirty="0" smtClean="0"/>
              <a:t/>
            </a:r>
            <a:br>
              <a:rPr lang="en-CA" sz="3600" dirty="0" smtClean="0"/>
            </a:br>
            <a:r>
              <a:rPr lang="en-CA" sz="3600" i="1" dirty="0" smtClean="0"/>
              <a:t>Plum A+ </a:t>
            </a:r>
            <a:r>
              <a:rPr lang="en-CA" sz="3600" dirty="0" err="1" smtClean="0"/>
              <a:t>d’Hospira</a:t>
            </a:r>
            <a:r>
              <a:rPr lang="en-CA" sz="3600" dirty="0" smtClean="0"/>
              <a:t/>
            </a:r>
            <a:br>
              <a:rPr lang="en-CA" sz="3600" dirty="0" smtClean="0"/>
            </a:br>
            <a:endParaRPr lang="fr-CA" sz="3600" dirty="0"/>
          </a:p>
        </p:txBody>
      </p:sp>
      <p:sp>
        <p:nvSpPr>
          <p:cNvPr id="3" name="Sous-titre 2"/>
          <p:cNvSpPr>
            <a:spLocks noGrp="1"/>
          </p:cNvSpPr>
          <p:nvPr>
            <p:ph type="subTitle" idx="1"/>
          </p:nvPr>
        </p:nvSpPr>
        <p:spPr/>
        <p:txBody>
          <a:bodyPr>
            <a:normAutofit/>
          </a:bodyPr>
          <a:lstStyle/>
          <a:p>
            <a:pPr algn="just"/>
            <a:r>
              <a:rPr lang="fr-CA" sz="2400" dirty="0" smtClean="0"/>
              <a:t>Direction des soins infirmiers et de l’enseignement universitaire (DSIEU)</a:t>
            </a:r>
            <a:endParaRPr lang="fr-CA" sz="2400" dirty="0"/>
          </a:p>
        </p:txBody>
      </p:sp>
      <p:sp>
        <p:nvSpPr>
          <p:cNvPr id="4" name="Subtitle 2"/>
          <p:cNvSpPr txBox="1">
            <a:spLocks/>
          </p:cNvSpPr>
          <p:nvPr/>
        </p:nvSpPr>
        <p:spPr>
          <a:xfrm>
            <a:off x="728131" y="6339840"/>
            <a:ext cx="7747003" cy="518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800" b="0" dirty="0" smtClean="0"/>
              <a:t>Juin 2018</a:t>
            </a:r>
            <a:endParaRPr lang="en-US" sz="1800" b="0" dirty="0"/>
          </a:p>
        </p:txBody>
      </p:sp>
      <p:pic>
        <p:nvPicPr>
          <p:cNvPr id="5" name="Image 4"/>
          <p:cNvPicPr>
            <a:picLocks noChangeAspect="1"/>
          </p:cNvPicPr>
          <p:nvPr/>
        </p:nvPicPr>
        <p:blipFill rotWithShape="1">
          <a:blip r:embed="rId2" cstate="print">
            <a:extLst>
              <a:ext uri="{28A0092B-C50C-407E-A947-70E740481C1C}">
                <a14:useLocalDpi xmlns:a14="http://schemas.microsoft.com/office/drawing/2010/main" val="0"/>
              </a:ext>
            </a:extLst>
          </a:blip>
          <a:srcRect l="2712" t="26363" r="5107" b="20626"/>
          <a:stretch/>
        </p:blipFill>
        <p:spPr>
          <a:xfrm>
            <a:off x="5529535" y="3230636"/>
            <a:ext cx="1495210" cy="1592301"/>
          </a:xfrm>
          <a:prstGeom prst="rect">
            <a:avLst/>
          </a:prstGeom>
        </p:spPr>
      </p:pic>
    </p:spTree>
    <p:extLst>
      <p:ext uri="{BB962C8B-B14F-4D97-AF65-F5344CB8AC3E}">
        <p14:creationId xmlns:p14="http://schemas.microsoft.com/office/powerpoint/2010/main" val="1452013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à zéro</a:t>
            </a:r>
            <a:endParaRPr lang="fr-CA" dirty="0"/>
          </a:p>
        </p:txBody>
      </p:sp>
      <p:sp>
        <p:nvSpPr>
          <p:cNvPr id="3" name="Espace réservé du contenu 2"/>
          <p:cNvSpPr>
            <a:spLocks noGrp="1"/>
          </p:cNvSpPr>
          <p:nvPr>
            <p:ph idx="1"/>
          </p:nvPr>
        </p:nvSpPr>
        <p:spPr/>
        <p:txBody>
          <a:bodyPr>
            <a:normAutofit/>
          </a:bodyPr>
          <a:lstStyle/>
          <a:p>
            <a:pPr marL="457200" indent="-457200" algn="just">
              <a:buAutoNum type="arabicPeriod"/>
            </a:pPr>
            <a:r>
              <a:rPr lang="fr-CA" sz="2000" dirty="0" smtClean="0"/>
              <a:t>Sélectionnez l’option </a:t>
            </a:r>
            <a:r>
              <a:rPr lang="fr-CA" sz="2000" b="1" dirty="0" smtClean="0"/>
              <a:t>« Options/Vol. </a:t>
            </a:r>
            <a:r>
              <a:rPr lang="fr-CA" sz="2000" b="1" dirty="0" err="1" smtClean="0"/>
              <a:t>inf</a:t>
            </a:r>
            <a:r>
              <a:rPr lang="fr-CA" sz="2000" b="1" dirty="0" smtClean="0"/>
              <a:t> ». </a:t>
            </a:r>
          </a:p>
          <a:p>
            <a:pPr marL="457200" indent="-457200" algn="just">
              <a:buAutoNum type="arabicPeriod"/>
            </a:pPr>
            <a:r>
              <a:rPr lang="fr-CA" sz="2000" dirty="0" smtClean="0"/>
              <a:t>Sélectionnez l’option </a:t>
            </a:r>
            <a:r>
              <a:rPr lang="fr-CA" sz="2000" b="1" dirty="0" smtClean="0"/>
              <a:t>« Volumes perfusés »</a:t>
            </a:r>
            <a:r>
              <a:rPr lang="fr-CA" sz="2000" dirty="0" smtClean="0"/>
              <a:t> → </a:t>
            </a:r>
            <a:r>
              <a:rPr lang="fr-CA" sz="2000" b="1" dirty="0" smtClean="0"/>
              <a:t>« Choisir ».</a:t>
            </a:r>
            <a:r>
              <a:rPr lang="fr-CA" sz="2000" dirty="0" smtClean="0"/>
              <a:t> Les volumes perfusés depuis la dernière mise à zéro apparaissent à l’écran.</a:t>
            </a:r>
            <a:endParaRPr lang="fr-CA" sz="2000" b="1" dirty="0" smtClean="0"/>
          </a:p>
          <a:p>
            <a:pPr marL="457200" indent="-457200" algn="just">
              <a:buAutoNum type="arabicPeriod"/>
            </a:pPr>
            <a:r>
              <a:rPr lang="fr-CA" sz="2000" dirty="0" smtClean="0"/>
              <a:t>Appuyez sur </a:t>
            </a:r>
            <a:r>
              <a:rPr lang="fr-CA" sz="2000" b="1" dirty="0" smtClean="0"/>
              <a:t>« EFF »</a:t>
            </a:r>
            <a:r>
              <a:rPr lang="fr-CA" sz="2000" dirty="0" smtClean="0"/>
              <a:t> pour effacer les volumes indiqués.</a:t>
            </a:r>
          </a:p>
          <a:p>
            <a:pPr marL="457200" indent="-457200" algn="just">
              <a:buAutoNum type="arabicPeriod"/>
            </a:pPr>
            <a:r>
              <a:rPr lang="fr-CA" sz="2000" dirty="0" smtClean="0"/>
              <a:t>Appuyez sur </a:t>
            </a:r>
            <a:r>
              <a:rPr lang="fr-CA" sz="2000" b="1" dirty="0" smtClean="0"/>
              <a:t>« Entrer »</a:t>
            </a:r>
            <a:r>
              <a:rPr lang="fr-CA" sz="2000" dirty="0" smtClean="0"/>
              <a:t>.</a:t>
            </a:r>
          </a:p>
          <a:p>
            <a:pPr marL="457200" indent="-457200" algn="just">
              <a:buAutoNum type="arabicPeriod"/>
            </a:pPr>
            <a:endParaRPr lang="fr-CA" sz="2000" dirty="0"/>
          </a:p>
          <a:p>
            <a:pPr marL="623888" algn="just"/>
            <a:r>
              <a:rPr lang="fr-CA" sz="2000" dirty="0"/>
              <a:t>La mise à zéro des volumes perfusés doit être minimalement faite à la fin de chaque quart de travail ou lorsqu’une perfusion est modifiée ou cessée.</a:t>
            </a:r>
          </a:p>
          <a:p>
            <a:pPr algn="just"/>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10</a:t>
            </a:fld>
            <a:endParaRPr lang="fr-CA"/>
          </a:p>
        </p:txBody>
      </p:sp>
      <p:pic>
        <p:nvPicPr>
          <p:cNvPr id="5" name="Image 4"/>
          <p:cNvPicPr>
            <a:picLocks noChangeAspect="1"/>
          </p:cNvPicPr>
          <p:nvPr/>
        </p:nvPicPr>
        <p:blipFill rotWithShape="1">
          <a:blip r:embed="rId2" cstate="print"/>
          <a:srcRect l="20951" t="60159" r="73313" b="32222"/>
          <a:stretch/>
        </p:blipFill>
        <p:spPr>
          <a:xfrm>
            <a:off x="628650" y="4025684"/>
            <a:ext cx="713679" cy="740229"/>
          </a:xfrm>
          <a:prstGeom prst="rect">
            <a:avLst/>
          </a:prstGeom>
        </p:spPr>
      </p:pic>
    </p:spTree>
    <p:extLst>
      <p:ext uri="{BB962C8B-B14F-4D97-AF65-F5344CB8AC3E}">
        <p14:creationId xmlns:p14="http://schemas.microsoft.com/office/powerpoint/2010/main" val="3924235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Fin de la perfusion</a:t>
            </a:r>
            <a:endParaRPr lang="fr-CA" dirty="0"/>
          </a:p>
        </p:txBody>
      </p:sp>
      <p:sp>
        <p:nvSpPr>
          <p:cNvPr id="3" name="Espace réservé du contenu 2"/>
          <p:cNvSpPr>
            <a:spLocks noGrp="1"/>
          </p:cNvSpPr>
          <p:nvPr>
            <p:ph idx="1"/>
          </p:nvPr>
        </p:nvSpPr>
        <p:spPr/>
        <p:txBody>
          <a:bodyPr>
            <a:normAutofit/>
          </a:bodyPr>
          <a:lstStyle/>
          <a:p>
            <a:pPr marL="457200" indent="-457200">
              <a:buFont typeface="+mj-lt"/>
              <a:buAutoNum type="arabicPeriod"/>
            </a:pPr>
            <a:r>
              <a:rPr lang="fr-CA" sz="2000" dirty="0" smtClean="0"/>
              <a:t>Sélectionnez la touche </a:t>
            </a:r>
            <a:r>
              <a:rPr lang="fr-CA" sz="2000" b="1" dirty="0" smtClean="0"/>
              <a:t>« Fin »</a:t>
            </a:r>
            <a:r>
              <a:rPr lang="fr-CA" sz="2000" dirty="0" smtClean="0"/>
              <a:t>.</a:t>
            </a:r>
          </a:p>
          <a:p>
            <a:pPr marL="457200" indent="-457200">
              <a:buFont typeface="+mj-lt"/>
              <a:buAutoNum type="arabicPeriod"/>
            </a:pPr>
            <a:r>
              <a:rPr lang="fr-CA" sz="2000" dirty="0" smtClean="0"/>
              <a:t>Sélectionnez l’option désirée : </a:t>
            </a:r>
          </a:p>
          <a:p>
            <a:pPr marL="1143000" lvl="1" indent="-457200"/>
            <a:r>
              <a:rPr lang="fr-CA" sz="1800" b="1" dirty="0" smtClean="0"/>
              <a:t>Arrêter tout </a:t>
            </a:r>
            <a:r>
              <a:rPr lang="fr-CA" sz="1800" dirty="0" smtClean="0"/>
              <a:t>: Permet d’arrêter l’ensemble de la perfusion.</a:t>
            </a:r>
          </a:p>
          <a:p>
            <a:pPr marL="1143000" lvl="1" indent="-457200"/>
            <a:r>
              <a:rPr lang="fr-CA" sz="1800" b="1" dirty="0" smtClean="0"/>
              <a:t>Arrêter A </a:t>
            </a:r>
            <a:r>
              <a:rPr lang="fr-CA" sz="1800" dirty="0" smtClean="0"/>
              <a:t>: Permet d’arrêter la perfusion primaire.</a:t>
            </a:r>
          </a:p>
          <a:p>
            <a:pPr marL="1143000" lvl="1" indent="-457200"/>
            <a:r>
              <a:rPr lang="fr-CA" sz="1800" b="1" dirty="0" smtClean="0"/>
              <a:t>Arrêter B </a:t>
            </a:r>
            <a:r>
              <a:rPr lang="fr-CA" sz="1800" dirty="0" smtClean="0"/>
              <a:t>: Permet d’arrêter la perfusion secondaire.</a:t>
            </a:r>
          </a:p>
          <a:p>
            <a:pPr marL="457200" indent="-457200">
              <a:buFont typeface="+mj-lt"/>
              <a:buAutoNum type="arabicPeriod"/>
            </a:pPr>
            <a:r>
              <a:rPr lang="fr-CA" sz="2000" dirty="0" smtClean="0"/>
              <a:t>Retirez la tubulure de la pompe à perfusion.</a:t>
            </a:r>
          </a:p>
          <a:p>
            <a:pPr marL="1143000" lvl="1" indent="-457200" algn="just">
              <a:buFont typeface="+mj-lt"/>
              <a:buAutoNum type="alphaUcPeriod"/>
            </a:pPr>
            <a:r>
              <a:rPr lang="fr-CA" sz="1800" dirty="0" smtClean="0"/>
              <a:t>Fermer </a:t>
            </a:r>
            <a:r>
              <a:rPr lang="fr-CA" sz="1800" dirty="0"/>
              <a:t>le clamp coulissant </a:t>
            </a:r>
            <a:r>
              <a:rPr lang="fr-CA" sz="1800" dirty="0" smtClean="0"/>
              <a:t>de la </a:t>
            </a:r>
            <a:r>
              <a:rPr lang="fr-CA" sz="1800" dirty="0"/>
              <a:t>tubulure </a:t>
            </a:r>
            <a:r>
              <a:rPr lang="fr-CA" sz="1800" dirty="0" smtClean="0"/>
              <a:t>primaire et la pince régulatrice de débit de la tubulure secondaire.</a:t>
            </a:r>
          </a:p>
          <a:p>
            <a:pPr marL="1143000" lvl="1" indent="-457200" algn="just">
              <a:buFont typeface="+mj-lt"/>
              <a:buAutoNum type="alphaUcPeriod"/>
            </a:pPr>
            <a:r>
              <a:rPr lang="fr-CA" sz="1800" dirty="0" smtClean="0"/>
              <a:t>Déconnectez la tubulure de l’usager.</a:t>
            </a:r>
          </a:p>
          <a:p>
            <a:pPr marL="1143000" lvl="1" indent="-457200" algn="just">
              <a:buFont typeface="+mj-lt"/>
              <a:buAutoNum type="alphaUcPeriod"/>
            </a:pPr>
            <a:r>
              <a:rPr lang="fr-CA" sz="1800" dirty="0" smtClean="0"/>
              <a:t>Ouvrez </a:t>
            </a:r>
            <a:r>
              <a:rPr lang="fr-CA" sz="1800" dirty="0"/>
              <a:t>la porte de la pompe en soulevant la poignée.</a:t>
            </a:r>
          </a:p>
          <a:p>
            <a:pPr marL="1143000" lvl="1" indent="-457200" algn="just">
              <a:buFont typeface="+mj-lt"/>
              <a:buAutoNum type="alphaUcPeriod"/>
            </a:pPr>
            <a:r>
              <a:rPr lang="fr-CA" sz="1800" dirty="0" smtClean="0"/>
              <a:t>Retirez </a:t>
            </a:r>
            <a:r>
              <a:rPr lang="fr-CA" sz="1800" dirty="0"/>
              <a:t>la cassette </a:t>
            </a:r>
            <a:r>
              <a:rPr lang="fr-CA" sz="1800" dirty="0" smtClean="0"/>
              <a:t>en </a:t>
            </a:r>
            <a:r>
              <a:rPr lang="fr-CA" sz="1800" dirty="0"/>
              <a:t>tenant les ailettes.</a:t>
            </a:r>
          </a:p>
          <a:p>
            <a:pPr marL="1143000" lvl="1" indent="-457200" algn="just">
              <a:buFont typeface="+mj-lt"/>
              <a:buAutoNum type="alphaUcPeriod"/>
            </a:pPr>
            <a:r>
              <a:rPr lang="fr-CA" sz="1800" dirty="0"/>
              <a:t>Fermez la porte</a:t>
            </a:r>
            <a:r>
              <a:rPr lang="fr-CA" sz="1800" dirty="0" smtClean="0"/>
              <a:t>.</a:t>
            </a:r>
          </a:p>
          <a:p>
            <a:pPr marL="457200" indent="-457200" algn="just">
              <a:buFont typeface="+mj-lt"/>
              <a:buAutoNum type="arabicPeriod"/>
            </a:pPr>
            <a:r>
              <a:rPr lang="fr-CA" sz="2000" dirty="0" smtClean="0"/>
              <a:t>Éteignez l’appareil en appuyant sur la touche       . </a:t>
            </a:r>
          </a:p>
          <a:p>
            <a:pPr marL="457200" indent="-457200" algn="just">
              <a:buFont typeface="+mj-lt"/>
              <a:buAutoNum type="arabicPeriod"/>
            </a:pPr>
            <a:endParaRPr lang="fr-CA" sz="2000" dirty="0"/>
          </a:p>
          <a:p>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11</a:t>
            </a:fld>
            <a:endParaRPr lang="fr-CA"/>
          </a:p>
        </p:txBody>
      </p:sp>
      <p:pic>
        <p:nvPicPr>
          <p:cNvPr id="5" name="Image 4"/>
          <p:cNvPicPr>
            <a:picLocks noChangeAspect="1"/>
          </p:cNvPicPr>
          <p:nvPr/>
        </p:nvPicPr>
        <p:blipFill rotWithShape="1">
          <a:blip r:embed="rId2" cstate="print"/>
          <a:srcRect l="51155" t="66885" r="45809" b="30711"/>
          <a:stretch/>
        </p:blipFill>
        <p:spPr>
          <a:xfrm>
            <a:off x="6316549" y="5395379"/>
            <a:ext cx="417737" cy="264567"/>
          </a:xfrm>
          <a:prstGeom prst="rect">
            <a:avLst/>
          </a:prstGeom>
        </p:spPr>
      </p:pic>
    </p:spTree>
    <p:extLst>
      <p:ext uri="{BB962C8B-B14F-4D97-AF65-F5344CB8AC3E}">
        <p14:creationId xmlns:p14="http://schemas.microsoft.com/office/powerpoint/2010/main" val="2549942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Nettoyage et désinfection de l’appareil</a:t>
            </a:r>
            <a:endParaRPr lang="fr-CA" dirty="0"/>
          </a:p>
        </p:txBody>
      </p:sp>
      <p:sp>
        <p:nvSpPr>
          <p:cNvPr id="3" name="Espace réservé du contenu 2"/>
          <p:cNvSpPr>
            <a:spLocks noGrp="1"/>
          </p:cNvSpPr>
          <p:nvPr>
            <p:ph idx="1"/>
          </p:nvPr>
        </p:nvSpPr>
        <p:spPr>
          <a:xfrm>
            <a:off x="628650" y="1405467"/>
            <a:ext cx="7052310" cy="4910666"/>
          </a:xfrm>
        </p:spPr>
        <p:txBody>
          <a:bodyPr>
            <a:normAutofit/>
          </a:bodyPr>
          <a:lstStyle/>
          <a:p>
            <a:pPr algn="just">
              <a:lnSpc>
                <a:spcPct val="100000"/>
              </a:lnSpc>
            </a:pPr>
            <a:r>
              <a:rPr lang="fr-CA" sz="1800" dirty="0" smtClean="0"/>
              <a:t>Après l’utilisation de la pompe à perfusion </a:t>
            </a:r>
            <a:r>
              <a:rPr lang="fr-CA" sz="1800" i="1" dirty="0" err="1" smtClean="0"/>
              <a:t>Plum</a:t>
            </a:r>
            <a:r>
              <a:rPr lang="fr-CA" sz="1800" i="1" dirty="0" smtClean="0"/>
              <a:t> A+ </a:t>
            </a:r>
            <a:r>
              <a:rPr lang="fr-CA" sz="1800" dirty="0" smtClean="0"/>
              <a:t>chez un usager, elle doit être nettoyée et désinfectée conformément au protocole en vigueur dans l’établissement. </a:t>
            </a:r>
          </a:p>
          <a:p>
            <a:pPr algn="just"/>
            <a:r>
              <a:rPr lang="fr-CA" sz="1800" dirty="0" smtClean="0"/>
              <a:t>Lorsque la pompe à perfusion </a:t>
            </a:r>
            <a:r>
              <a:rPr lang="fr-CA" sz="1800" i="1" dirty="0" err="1" smtClean="0"/>
              <a:t>Plum</a:t>
            </a:r>
            <a:r>
              <a:rPr lang="fr-CA" sz="1800" i="1" dirty="0" smtClean="0"/>
              <a:t> A+ </a:t>
            </a:r>
            <a:r>
              <a:rPr lang="fr-CA" sz="1800" dirty="0" smtClean="0"/>
              <a:t>a été utilisée chez un usager en précautions additionnelles, utilisez les lingettes désinfectantes appropriées.</a:t>
            </a:r>
          </a:p>
          <a:p>
            <a:pPr marL="360363" algn="just"/>
            <a:r>
              <a:rPr lang="fr-CA" sz="1600" dirty="0" smtClean="0"/>
              <a:t>Par exemple, chez  un usager en précautions additionnelles </a:t>
            </a:r>
            <a:r>
              <a:rPr lang="fr-CA" sz="1600" i="1" dirty="0" smtClean="0"/>
              <a:t>Clostridium</a:t>
            </a:r>
            <a:r>
              <a:rPr lang="fr-CA" sz="1600" dirty="0" smtClean="0"/>
              <a:t> </a:t>
            </a:r>
            <a:r>
              <a:rPr lang="fr-CA" sz="1600" i="1" dirty="0" smtClean="0"/>
              <a:t>difficile</a:t>
            </a:r>
            <a:r>
              <a:rPr lang="fr-CA" sz="1600" dirty="0" smtClean="0"/>
              <a:t>, ce sont les lingettes humide d’eau de Javel qui doivent être utilisées.</a:t>
            </a:r>
          </a:p>
          <a:p>
            <a:pPr marL="360363" algn="just"/>
            <a:endParaRPr lang="fr-CA" sz="1600" dirty="0" smtClean="0"/>
          </a:p>
          <a:p>
            <a:pPr algn="just"/>
            <a:r>
              <a:rPr lang="fr-CA" sz="1800" dirty="0" smtClean="0"/>
              <a:t>Avant le nettoyage et la désinfection de la pompe, vérifiez que:</a:t>
            </a:r>
          </a:p>
          <a:p>
            <a:pPr marL="1028700" lvl="1" indent="-342900" algn="just"/>
            <a:r>
              <a:rPr lang="fr-CA" sz="1400" dirty="0" smtClean="0"/>
              <a:t>La pompe est déconnectée de l’usager.</a:t>
            </a:r>
          </a:p>
          <a:p>
            <a:pPr marL="1028700" lvl="1" indent="-342900" algn="just"/>
            <a:r>
              <a:rPr lang="fr-CA" sz="1400" dirty="0" smtClean="0"/>
              <a:t>La tubulure a été retirée de la pompe.</a:t>
            </a:r>
          </a:p>
          <a:p>
            <a:pPr marL="1028700" lvl="1" indent="-342900" algn="just"/>
            <a:r>
              <a:rPr lang="fr-CA" sz="1400" dirty="0" smtClean="0"/>
              <a:t>La pompe est hors tension.</a:t>
            </a:r>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12</a:t>
            </a:fld>
            <a:endParaRPr lang="fr-CA"/>
          </a:p>
        </p:txBody>
      </p:sp>
      <p:pic>
        <p:nvPicPr>
          <p:cNvPr id="7" name="Image 6"/>
          <p:cNvPicPr>
            <a:picLocks noChangeAspect="1"/>
          </p:cNvPicPr>
          <p:nvPr/>
        </p:nvPicPr>
        <p:blipFill rotWithShape="1">
          <a:blip r:embed="rId3" cstate="print"/>
          <a:srcRect l="38280" t="17613" r="41309" b="33992"/>
          <a:stretch/>
        </p:blipFill>
        <p:spPr>
          <a:xfrm>
            <a:off x="7245798" y="3994497"/>
            <a:ext cx="905581" cy="1717681"/>
          </a:xfrm>
          <a:prstGeom prst="rect">
            <a:avLst/>
          </a:prstGeom>
        </p:spPr>
      </p:pic>
    </p:spTree>
    <p:extLst>
      <p:ext uri="{BB962C8B-B14F-4D97-AF65-F5344CB8AC3E}">
        <p14:creationId xmlns:p14="http://schemas.microsoft.com/office/powerpoint/2010/main" val="1582472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Air dans la tubulure</a:t>
            </a:r>
            <a:endParaRPr lang="fr-CA" dirty="0"/>
          </a:p>
        </p:txBody>
      </p:sp>
      <p:sp>
        <p:nvSpPr>
          <p:cNvPr id="3" name="Espace réservé du contenu 2"/>
          <p:cNvSpPr>
            <a:spLocks noGrp="1"/>
          </p:cNvSpPr>
          <p:nvPr>
            <p:ph idx="1"/>
          </p:nvPr>
        </p:nvSpPr>
        <p:spPr/>
        <p:txBody>
          <a:bodyPr>
            <a:normAutofit/>
          </a:bodyPr>
          <a:lstStyle/>
          <a:p>
            <a:pPr algn="just">
              <a:lnSpc>
                <a:spcPct val="100000"/>
              </a:lnSpc>
            </a:pPr>
            <a:r>
              <a:rPr lang="fr-CA" sz="1800" dirty="0"/>
              <a:t>L’écran de la pompe affiche le message </a:t>
            </a:r>
            <a:r>
              <a:rPr lang="fr-CA" sz="1800" dirty="0" smtClean="0"/>
              <a:t>: </a:t>
            </a:r>
            <a:r>
              <a:rPr lang="fr-CA" sz="1800" b="1" dirty="0" smtClean="0"/>
              <a:t>AIR AU PROX., PURGE RÉTRO.</a:t>
            </a:r>
            <a:r>
              <a:rPr lang="fr-CA" sz="1800" dirty="0" smtClean="0"/>
              <a:t> </a:t>
            </a:r>
            <a:r>
              <a:rPr lang="fr-CA" sz="1800" dirty="0"/>
              <a:t>La pompe s’arrête automatiquement, car le système a détecté une bulle d’air dans la tubulure d’administration</a:t>
            </a:r>
            <a:r>
              <a:rPr lang="fr-CA" sz="1800" dirty="0" smtClean="0"/>
              <a:t>.</a:t>
            </a:r>
          </a:p>
          <a:p>
            <a:pPr marL="457200" indent="-457200" algn="just">
              <a:lnSpc>
                <a:spcPct val="100000"/>
              </a:lnSpc>
              <a:buAutoNum type="arabicPeriod"/>
            </a:pPr>
            <a:r>
              <a:rPr lang="fr-CA" sz="1800" dirty="0" smtClean="0"/>
              <a:t>Si aucune perfusion secondaire n’a été débutée, retirez le bouchon protecteur blanc de la voie B et désinfectez l’embout à l’aide d’un tampon d’alcool.</a:t>
            </a:r>
          </a:p>
          <a:p>
            <a:pPr marL="457200" indent="-457200" algn="just">
              <a:lnSpc>
                <a:spcPct val="100000"/>
              </a:lnSpc>
              <a:buAutoNum type="arabicPeriod"/>
            </a:pPr>
            <a:r>
              <a:rPr lang="fr-CA" sz="1800" dirty="0" smtClean="0"/>
              <a:t>Fixez une seringue de 10 ou 20 </a:t>
            </a:r>
            <a:r>
              <a:rPr lang="fr-CA" sz="1800" dirty="0" err="1" smtClean="0"/>
              <a:t>mL</a:t>
            </a:r>
            <a:r>
              <a:rPr lang="fr-CA" sz="1800" dirty="0" smtClean="0"/>
              <a:t> à l’embout.</a:t>
            </a:r>
          </a:p>
          <a:p>
            <a:pPr marL="457200" indent="-457200" algn="just">
              <a:lnSpc>
                <a:spcPct val="100000"/>
              </a:lnSpc>
              <a:buAutoNum type="arabicPeriod"/>
            </a:pPr>
            <a:r>
              <a:rPr lang="fr-CA" sz="1800" dirty="0" smtClean="0"/>
              <a:t>Appuyez sur la touche </a:t>
            </a:r>
            <a:r>
              <a:rPr lang="fr-CA" sz="1800" b="1" dirty="0" smtClean="0"/>
              <a:t>« Purge retro »</a:t>
            </a:r>
            <a:r>
              <a:rPr lang="fr-CA" sz="1800" dirty="0" smtClean="0"/>
              <a:t> et maintenez-la enfoncée jusqu’à ce que l’air contenu dans la cassette soit évacuée dans la seringue. En relâchant la touche, un test de cassette est exécuté pour confirmer que la cassette est prête pour la perfusion.</a:t>
            </a:r>
          </a:p>
          <a:p>
            <a:pPr marL="457200" indent="-457200" algn="just">
              <a:lnSpc>
                <a:spcPct val="100000"/>
              </a:lnSpc>
              <a:buAutoNum type="arabicPeriod"/>
            </a:pPr>
            <a:r>
              <a:rPr lang="fr-CA" sz="1800" dirty="0" smtClean="0"/>
              <a:t>Appuyez sur la touche </a:t>
            </a:r>
            <a:r>
              <a:rPr lang="fr-CA" sz="1800" b="1" dirty="0" smtClean="0"/>
              <a:t>« Début »</a:t>
            </a:r>
            <a:r>
              <a:rPr lang="fr-CA" sz="1800" dirty="0" smtClean="0"/>
              <a:t> pour reprendre la perfusion.</a:t>
            </a:r>
            <a:endParaRPr lang="fr-CA" sz="1800" dirty="0"/>
          </a:p>
          <a:p>
            <a:endParaRPr lang="fr-CA" sz="20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13</a:t>
            </a:fld>
            <a:endParaRPr lang="fr-CA"/>
          </a:p>
        </p:txBody>
      </p:sp>
    </p:spTree>
    <p:extLst>
      <p:ext uri="{BB962C8B-B14F-4D97-AF65-F5344CB8AC3E}">
        <p14:creationId xmlns:p14="http://schemas.microsoft.com/office/powerpoint/2010/main" val="2958339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Occlusion </a:t>
            </a:r>
            <a:endParaRPr lang="fr-CA" dirty="0"/>
          </a:p>
        </p:txBody>
      </p:sp>
      <p:sp>
        <p:nvSpPr>
          <p:cNvPr id="3" name="Espace réservé du contenu 2"/>
          <p:cNvSpPr>
            <a:spLocks noGrp="1"/>
          </p:cNvSpPr>
          <p:nvPr>
            <p:ph idx="1"/>
          </p:nvPr>
        </p:nvSpPr>
        <p:spPr>
          <a:xfrm>
            <a:off x="628649" y="1405467"/>
            <a:ext cx="8120239" cy="4910666"/>
          </a:xfrm>
        </p:spPr>
        <p:txBody>
          <a:bodyPr>
            <a:normAutofit/>
          </a:bodyPr>
          <a:lstStyle/>
          <a:p>
            <a:pPr algn="just">
              <a:lnSpc>
                <a:spcPct val="100000"/>
              </a:lnSpc>
            </a:pPr>
            <a:r>
              <a:rPr lang="fr-CA" sz="1800" dirty="0"/>
              <a:t>L’écran de la pompe affiche </a:t>
            </a:r>
            <a:r>
              <a:rPr lang="fr-CA" sz="1800" dirty="0" smtClean="0"/>
              <a:t>les messages </a:t>
            </a:r>
            <a:r>
              <a:rPr lang="fr-CA" sz="1800" dirty="0"/>
              <a:t>: </a:t>
            </a:r>
            <a:r>
              <a:rPr lang="fr-CA" sz="1800" b="1" dirty="0" smtClean="0"/>
              <a:t>OCCLUSION DISTALE </a:t>
            </a:r>
            <a:r>
              <a:rPr lang="fr-CA" sz="1800" dirty="0" smtClean="0"/>
              <a:t>ou </a:t>
            </a:r>
            <a:r>
              <a:rPr lang="fr-CA" sz="1800" b="1" dirty="0" smtClean="0"/>
              <a:t> OCC. PROX. </a:t>
            </a:r>
            <a:r>
              <a:rPr lang="fr-CA" sz="1800" dirty="0" smtClean="0"/>
              <a:t>(occlusion proximale).</a:t>
            </a:r>
            <a:r>
              <a:rPr lang="fr-CA" sz="1800" b="1" dirty="0" smtClean="0"/>
              <a:t> </a:t>
            </a:r>
            <a:r>
              <a:rPr lang="fr-CA" sz="1800" dirty="0" smtClean="0"/>
              <a:t>La </a:t>
            </a:r>
            <a:r>
              <a:rPr lang="fr-CA" sz="1800" dirty="0"/>
              <a:t>pompe s’arrête automatiquement</a:t>
            </a:r>
            <a:r>
              <a:rPr lang="fr-CA" sz="1800" dirty="0" smtClean="0"/>
              <a:t>.</a:t>
            </a:r>
          </a:p>
          <a:p>
            <a:pPr marL="1028700" lvl="1" indent="-342900" algn="just">
              <a:lnSpc>
                <a:spcPct val="100000"/>
              </a:lnSpc>
            </a:pPr>
            <a:r>
              <a:rPr lang="fr-CA" sz="1600" dirty="0" smtClean="0"/>
              <a:t>Occlusion distale : Occlusion entre la pompe et l’usager.</a:t>
            </a:r>
          </a:p>
          <a:p>
            <a:pPr marL="1028700" lvl="1" indent="-342900" algn="just">
              <a:lnSpc>
                <a:spcPct val="100000"/>
              </a:lnSpc>
            </a:pPr>
            <a:r>
              <a:rPr lang="fr-CA" sz="1600" dirty="0" smtClean="0"/>
              <a:t>Occlusion proximale : Occlusion entre le sac de soluté et l’usager. La pompe à perfusion va identifier la voie d’administration occluse (A ou B).</a:t>
            </a:r>
          </a:p>
          <a:p>
            <a:pPr marL="0" lvl="1" indent="0" algn="just">
              <a:buNone/>
            </a:pPr>
            <a:endParaRPr lang="fr-CA" sz="1600" dirty="0" smtClean="0"/>
          </a:p>
          <a:p>
            <a:pPr marL="457200" lvl="1" indent="-457200" algn="just">
              <a:lnSpc>
                <a:spcPct val="100000"/>
              </a:lnSpc>
              <a:buAutoNum type="arabicPeriod"/>
            </a:pPr>
            <a:r>
              <a:rPr lang="fr-CA" sz="1800" dirty="0" smtClean="0"/>
              <a:t>Trouvez la solution au problème à l’origine de l’occlusion en vérifiant que : </a:t>
            </a:r>
          </a:p>
          <a:p>
            <a:pPr marL="914400" lvl="2" indent="-457200" algn="just">
              <a:lnSpc>
                <a:spcPct val="100000"/>
              </a:lnSpc>
            </a:pPr>
            <a:r>
              <a:rPr lang="fr-CA" dirty="0" smtClean="0"/>
              <a:t>Le clamp coulissant et la pince régulatrice de débit sont bien ouverts.</a:t>
            </a:r>
          </a:p>
          <a:p>
            <a:pPr marL="914400" lvl="2" indent="-457200" algn="just">
              <a:lnSpc>
                <a:spcPct val="100000"/>
              </a:lnSpc>
            </a:pPr>
            <a:r>
              <a:rPr lang="fr-CA" dirty="0" smtClean="0"/>
              <a:t>La cassette est bien insérée dans la pompe.</a:t>
            </a:r>
          </a:p>
          <a:p>
            <a:pPr marL="914400" lvl="2" indent="-457200" algn="just">
              <a:lnSpc>
                <a:spcPct val="100000"/>
              </a:lnSpc>
            </a:pPr>
            <a:r>
              <a:rPr lang="fr-CA" dirty="0" smtClean="0"/>
              <a:t>La tubulure n’est pas coincée, ni pliée.</a:t>
            </a:r>
          </a:p>
          <a:p>
            <a:pPr marL="914400" lvl="2" indent="-457200" algn="just">
              <a:lnSpc>
                <a:spcPct val="100000"/>
              </a:lnSpc>
            </a:pPr>
            <a:r>
              <a:rPr lang="fr-CA" dirty="0" smtClean="0"/>
              <a:t>La connexion à l’usager est exempte d’occlusion (ex. perméabilité de la veine).</a:t>
            </a:r>
          </a:p>
          <a:p>
            <a:pPr marL="342900" lvl="1" indent="-342900" algn="just">
              <a:lnSpc>
                <a:spcPct val="100000"/>
              </a:lnSpc>
              <a:buFont typeface="+mj-lt"/>
              <a:buAutoNum type="arabicPeriod"/>
            </a:pPr>
            <a:r>
              <a:rPr lang="fr-CA" sz="1800" dirty="0" smtClean="0"/>
              <a:t>Lorsque la cause de l’occlusion est éliminée, redémarrez la perfusion en appuyant sur la touche </a:t>
            </a:r>
            <a:r>
              <a:rPr lang="fr-CA" sz="1800" b="1" dirty="0" smtClean="0"/>
              <a:t>« Départ »</a:t>
            </a:r>
            <a:r>
              <a:rPr lang="fr-CA" sz="1800" dirty="0" smtClean="0"/>
              <a:t>. </a:t>
            </a:r>
          </a:p>
          <a:p>
            <a:pPr marL="0" lvl="1" indent="0" algn="just">
              <a:buNone/>
            </a:pPr>
            <a:endParaRPr lang="fr-CA" sz="1800" dirty="0" smtClean="0"/>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14</a:t>
            </a:fld>
            <a:endParaRPr lang="fr-CA"/>
          </a:p>
        </p:txBody>
      </p:sp>
    </p:spTree>
    <p:extLst>
      <p:ext uri="{BB962C8B-B14F-4D97-AF65-F5344CB8AC3E}">
        <p14:creationId xmlns:p14="http://schemas.microsoft.com/office/powerpoint/2010/main" val="225563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Références et évaluation</a:t>
            </a:r>
            <a:endParaRPr lang="fr-CA" dirty="0"/>
          </a:p>
        </p:txBody>
      </p:sp>
      <p:sp>
        <p:nvSpPr>
          <p:cNvPr id="3" name="Espace réservé du contenu 2"/>
          <p:cNvSpPr>
            <a:spLocks noGrp="1"/>
          </p:cNvSpPr>
          <p:nvPr>
            <p:ph idx="1"/>
          </p:nvPr>
        </p:nvSpPr>
        <p:spPr/>
        <p:txBody>
          <a:bodyPr>
            <a:normAutofit/>
          </a:bodyPr>
          <a:lstStyle/>
          <a:p>
            <a:pPr marL="538163" indent="-538163" algn="just">
              <a:spcAft>
                <a:spcPts val="600"/>
              </a:spcAft>
            </a:pPr>
            <a:r>
              <a:rPr lang="fr-CA" sz="1800" dirty="0" smtClean="0"/>
              <a:t>Centre de santé et de services sociaux Jardins-Roussillon (2010). </a:t>
            </a:r>
            <a:r>
              <a:rPr lang="fr-CA" sz="1800" i="1" dirty="0" smtClean="0"/>
              <a:t>Méthode de soins : Utilisation de la pompe volumétrique </a:t>
            </a:r>
            <a:r>
              <a:rPr lang="fr-CA" sz="1800" i="1" dirty="0" err="1" smtClean="0"/>
              <a:t>Plum</a:t>
            </a:r>
            <a:r>
              <a:rPr lang="fr-CA" sz="1800" i="1" dirty="0" smtClean="0"/>
              <a:t> A+ d’</a:t>
            </a:r>
            <a:r>
              <a:rPr lang="fr-CA" sz="1800" i="1" dirty="0" err="1" smtClean="0"/>
              <a:t>Hospira</a:t>
            </a:r>
            <a:r>
              <a:rPr lang="fr-CA" sz="1800" i="1" dirty="0" smtClean="0"/>
              <a:t>.</a:t>
            </a:r>
          </a:p>
          <a:p>
            <a:pPr marL="538163" indent="-538163" algn="just">
              <a:spcAft>
                <a:spcPts val="600"/>
              </a:spcAft>
            </a:pPr>
            <a:r>
              <a:rPr lang="fr-CA" sz="1800" dirty="0" smtClean="0"/>
              <a:t>Centre de santé et de services sociaux Jardins-</a:t>
            </a:r>
            <a:r>
              <a:rPr lang="fr-CA" sz="1800" dirty="0" err="1" smtClean="0"/>
              <a:t>Roussillons</a:t>
            </a:r>
            <a:r>
              <a:rPr lang="fr-CA" sz="1800" dirty="0" smtClean="0"/>
              <a:t> (2013). </a:t>
            </a:r>
            <a:r>
              <a:rPr lang="fr-CA" sz="1800" i="1" dirty="0" smtClean="0"/>
              <a:t>Maintien des compétences Pompe volumétrique PLUM A+.</a:t>
            </a:r>
            <a:endParaRPr lang="fr-CA" sz="1800" dirty="0" smtClean="0"/>
          </a:p>
          <a:p>
            <a:pPr marL="538163" indent="-538163" algn="just">
              <a:spcAft>
                <a:spcPts val="600"/>
              </a:spcAft>
            </a:pPr>
            <a:r>
              <a:rPr lang="fr-CA" sz="1800" dirty="0" err="1" smtClean="0"/>
              <a:t>Hospira</a:t>
            </a:r>
            <a:r>
              <a:rPr lang="fr-CA" sz="1800" dirty="0" smtClean="0"/>
              <a:t> (2013). </a:t>
            </a:r>
            <a:r>
              <a:rPr lang="fr-CA" sz="1800" i="1" dirty="0" smtClean="0"/>
              <a:t>Manuel d’utilisation du système </a:t>
            </a:r>
            <a:r>
              <a:rPr lang="fr-CA" sz="1800" i="1" dirty="0" err="1" smtClean="0"/>
              <a:t>Plum</a:t>
            </a:r>
            <a:r>
              <a:rPr lang="fr-CA" sz="1800" i="1" dirty="0" smtClean="0"/>
              <a:t> A+. </a:t>
            </a:r>
            <a:r>
              <a:rPr lang="fr-CA" sz="1800" dirty="0"/>
              <a:t>Repéré à </a:t>
            </a:r>
            <a:r>
              <a:rPr lang="fr-CA" sz="1800" dirty="0">
                <a:hlinkClick r:id="rId2"/>
              </a:rPr>
              <a:t>https://</a:t>
            </a:r>
            <a:r>
              <a:rPr lang="fr-CA" sz="1800" dirty="0" smtClean="0">
                <a:hlinkClick r:id="rId2"/>
              </a:rPr>
              <a:t>www.hospira.ca/fr/images/EPS-12139-002_tcm102-97418.pdf</a:t>
            </a:r>
            <a:endParaRPr lang="fr-CA" sz="1800" dirty="0" smtClean="0"/>
          </a:p>
          <a:p>
            <a:pPr marL="538163" indent="-538163" algn="just">
              <a:spcAft>
                <a:spcPts val="600"/>
              </a:spcAft>
            </a:pPr>
            <a:endParaRPr lang="en-CA" sz="1800" dirty="0"/>
          </a:p>
          <a:p>
            <a:r>
              <a:rPr lang="fr-CA" sz="1800" b="1" dirty="0"/>
              <a:t>Évaluation à compléter</a:t>
            </a:r>
          </a:p>
          <a:p>
            <a:pPr marL="538163" indent="-538163" algn="just">
              <a:spcAft>
                <a:spcPts val="600"/>
              </a:spcAft>
            </a:pPr>
            <a:r>
              <a:rPr lang="fr-CA" sz="1800" dirty="0">
                <a:hlinkClick r:id="rId3"/>
              </a:rPr>
              <a:t>https://</a:t>
            </a:r>
            <a:r>
              <a:rPr lang="fr-CA" sz="1800" dirty="0" smtClean="0">
                <a:hlinkClick r:id="rId3"/>
              </a:rPr>
              <a:t>fr.surveymonkey.com/r/PlumAHospira</a:t>
            </a:r>
            <a:endParaRPr lang="fr-CA" sz="1800" dirty="0" smtClean="0"/>
          </a:p>
          <a:p>
            <a:r>
              <a:rPr lang="en-CA" sz="1800" smtClean="0"/>
              <a:t>Cliquez</a:t>
            </a:r>
            <a:r>
              <a:rPr lang="en-CA" sz="1800" dirty="0" smtClean="0"/>
              <a:t> </a:t>
            </a:r>
            <a:r>
              <a:rPr lang="en-CA" sz="1800" dirty="0"/>
              <a:t>sur le lien pour </a:t>
            </a:r>
            <a:r>
              <a:rPr lang="en-CA" sz="1800" dirty="0" err="1"/>
              <a:t>procéder</a:t>
            </a:r>
            <a:r>
              <a:rPr lang="en-CA" sz="1800" dirty="0"/>
              <a:t> à </a:t>
            </a:r>
            <a:r>
              <a:rPr lang="en-CA" sz="1800" dirty="0" err="1"/>
              <a:t>l’évaluation</a:t>
            </a:r>
            <a:r>
              <a:rPr lang="en-CA" sz="1800" dirty="0"/>
              <a:t> (sur le WEB).</a:t>
            </a:r>
            <a:endParaRPr lang="fr-CA" sz="1800" dirty="0"/>
          </a:p>
          <a:p>
            <a:pPr marL="538163" indent="-538163" algn="just">
              <a:spcAft>
                <a:spcPts val="600"/>
              </a:spcAft>
            </a:pPr>
            <a:endParaRPr lang="en-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15</a:t>
            </a:fld>
            <a:endParaRPr lang="fr-CA"/>
          </a:p>
        </p:txBody>
      </p:sp>
    </p:spTree>
    <p:extLst>
      <p:ext uri="{BB962C8B-B14F-4D97-AF65-F5344CB8AC3E}">
        <p14:creationId xmlns:p14="http://schemas.microsoft.com/office/powerpoint/2010/main" val="3149056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Contenu de la formation</a:t>
            </a:r>
            <a:endParaRPr lang="fr-CA" dirty="0"/>
          </a:p>
        </p:txBody>
      </p:sp>
      <p:sp>
        <p:nvSpPr>
          <p:cNvPr id="3" name="Espace réservé du contenu 2"/>
          <p:cNvSpPr>
            <a:spLocks noGrp="1"/>
          </p:cNvSpPr>
          <p:nvPr>
            <p:ph idx="1"/>
          </p:nvPr>
        </p:nvSpPr>
        <p:spPr>
          <a:xfrm>
            <a:off x="628650" y="1319405"/>
            <a:ext cx="7886700" cy="5096933"/>
          </a:xfrm>
        </p:spPr>
        <p:txBody>
          <a:bodyPr>
            <a:normAutofit fontScale="85000" lnSpcReduction="20000"/>
          </a:bodyPr>
          <a:lstStyle/>
          <a:p>
            <a:pPr algn="just">
              <a:lnSpc>
                <a:spcPct val="120000"/>
              </a:lnSpc>
            </a:pPr>
            <a:r>
              <a:rPr lang="fr-CA" sz="1800" dirty="0" smtClean="0"/>
              <a:t>La formation présente les informations nécessaires pour assurer une utilisation sécuritaire et optimale de la pompe à perfusion </a:t>
            </a:r>
            <a:r>
              <a:rPr lang="fr-CA" sz="1800" i="1" dirty="0" err="1" smtClean="0"/>
              <a:t>Plum</a:t>
            </a:r>
            <a:r>
              <a:rPr lang="fr-CA" sz="1800" i="1" dirty="0" smtClean="0"/>
              <a:t> A+ </a:t>
            </a:r>
            <a:r>
              <a:rPr lang="fr-CA" sz="1800" dirty="0" smtClean="0"/>
              <a:t>d’</a:t>
            </a:r>
            <a:r>
              <a:rPr lang="fr-CA" sz="1800" dirty="0" err="1" smtClean="0"/>
              <a:t>Hospira</a:t>
            </a:r>
            <a:r>
              <a:rPr lang="fr-CA" sz="1800" dirty="0" smtClean="0"/>
              <a:t>. Elle inclut la description des principales fonctionnalités utilisées par les infirmières et les </a:t>
            </a:r>
            <a:r>
              <a:rPr lang="fr-CA" sz="1800" dirty="0" err="1" smtClean="0"/>
              <a:t>inhalothérapeutes</a:t>
            </a:r>
            <a:r>
              <a:rPr lang="fr-CA" sz="1800" dirty="0" smtClean="0"/>
              <a:t>.</a:t>
            </a:r>
          </a:p>
          <a:p>
            <a:pPr algn="just">
              <a:lnSpc>
                <a:spcPct val="120000"/>
              </a:lnSpc>
            </a:pPr>
            <a:r>
              <a:rPr lang="fr-CA" sz="1800" dirty="0" smtClean="0"/>
              <a:t>En tout temps, n’hésitez pas à communiquer avec les ressources conseil de votre secteur si vous avez des questionnements ou désirez avoir de l’information supplémentaire.</a:t>
            </a:r>
          </a:p>
          <a:p>
            <a:pPr algn="just">
              <a:lnSpc>
                <a:spcPct val="120000"/>
              </a:lnSpc>
            </a:pPr>
            <a:r>
              <a:rPr lang="fr-CA" sz="1800" dirty="0" smtClean="0"/>
              <a:t>Suite à la formation, l’évaluation de compétences associée doit être complétée.</a:t>
            </a:r>
          </a:p>
          <a:p>
            <a:pPr algn="just"/>
            <a:endParaRPr lang="fr-CA" sz="1800" dirty="0"/>
          </a:p>
          <a:p>
            <a:pPr algn="just"/>
            <a:r>
              <a:rPr lang="fr-CA" sz="1800" dirty="0" smtClean="0"/>
              <a:t>Les thèmes abordés dans le cadre de cette formation sont : </a:t>
            </a:r>
          </a:p>
          <a:p>
            <a:pPr marL="457200" indent="-457200" algn="just">
              <a:buAutoNum type="arabicPeriod"/>
            </a:pPr>
            <a:r>
              <a:rPr lang="fr-CA" sz="1600" dirty="0" smtClean="0"/>
              <a:t>Présentation de l’appareil</a:t>
            </a:r>
          </a:p>
          <a:p>
            <a:pPr marL="457200" indent="-457200" algn="just">
              <a:buAutoNum type="arabicPeriod"/>
            </a:pPr>
            <a:r>
              <a:rPr lang="fr-CA" sz="1600" dirty="0" smtClean="0"/>
              <a:t>Branchement de l’appareil</a:t>
            </a:r>
          </a:p>
          <a:p>
            <a:pPr marL="457200" indent="-457200" algn="just">
              <a:buAutoNum type="arabicPeriod"/>
            </a:pPr>
            <a:r>
              <a:rPr lang="fr-CA" sz="1600" dirty="0" smtClean="0"/>
              <a:t>Mise sous tension</a:t>
            </a:r>
          </a:p>
          <a:p>
            <a:pPr marL="457200" indent="-457200" algn="just">
              <a:lnSpc>
                <a:spcPct val="120000"/>
              </a:lnSpc>
              <a:buAutoNum type="arabicPeriod"/>
            </a:pPr>
            <a:r>
              <a:rPr lang="fr-CA" sz="1600" dirty="0" smtClean="0"/>
              <a:t>Préparation de la perfusion (insertion de la tubulure, programmation d’une perfusion primaire et secondaire)</a:t>
            </a:r>
          </a:p>
          <a:p>
            <a:pPr marL="457200" indent="-457200" algn="just">
              <a:buAutoNum type="arabicPeriod"/>
            </a:pPr>
            <a:r>
              <a:rPr lang="fr-CA" sz="1600" dirty="0" smtClean="0"/>
              <a:t>Verrouillage de la pompe</a:t>
            </a:r>
          </a:p>
          <a:p>
            <a:pPr marL="457200" indent="-457200" algn="just">
              <a:buFont typeface="Arial" panose="020B0604020202020204" pitchFamily="34" charset="0"/>
              <a:buAutoNum type="arabicPeriod"/>
            </a:pPr>
            <a:r>
              <a:rPr lang="fr-CA" sz="1600" dirty="0"/>
              <a:t>Mise à zéro</a:t>
            </a:r>
          </a:p>
          <a:p>
            <a:pPr marL="457200" indent="-457200" algn="just">
              <a:buAutoNum type="arabicPeriod"/>
            </a:pPr>
            <a:r>
              <a:rPr lang="fr-CA" sz="1600" dirty="0" smtClean="0"/>
              <a:t>Fin de la perfusion</a:t>
            </a:r>
          </a:p>
          <a:p>
            <a:pPr marL="457200" indent="-457200" algn="just">
              <a:buAutoNum type="arabicPeriod"/>
            </a:pPr>
            <a:r>
              <a:rPr lang="fr-CA" sz="1600" dirty="0" smtClean="0"/>
              <a:t>Nettoyage et désinfection de l’appareil</a:t>
            </a:r>
          </a:p>
          <a:p>
            <a:pPr marL="457200" indent="-457200" algn="just">
              <a:buAutoNum type="arabicPeriod"/>
            </a:pPr>
            <a:r>
              <a:rPr lang="fr-CA" sz="1600" dirty="0" smtClean="0"/>
              <a:t>Gestion des alarmes</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2</a:t>
            </a:fld>
            <a:endParaRPr lang="fr-CA"/>
          </a:p>
        </p:txBody>
      </p:sp>
    </p:spTree>
    <p:extLst>
      <p:ext uri="{BB962C8B-B14F-4D97-AF65-F5344CB8AC3E}">
        <p14:creationId xmlns:p14="http://schemas.microsoft.com/office/powerpoint/2010/main" val="3849440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 </a:t>
            </a:r>
            <a:r>
              <a:rPr lang="fr-CA" sz="1400" dirty="0" smtClean="0"/>
              <a:t>(suite)</a:t>
            </a:r>
            <a:endParaRPr lang="fr-CA" dirty="0"/>
          </a:p>
        </p:txBody>
      </p:sp>
      <p:sp>
        <p:nvSpPr>
          <p:cNvPr id="3" name="Espace réservé du contenu 2"/>
          <p:cNvSpPr>
            <a:spLocks noGrp="1"/>
          </p:cNvSpPr>
          <p:nvPr>
            <p:ph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3</a:t>
            </a:fld>
            <a:endParaRPr lang="fr-CA"/>
          </a:p>
        </p:txBody>
      </p:sp>
      <p:pic>
        <p:nvPicPr>
          <p:cNvPr id="5" name="Image 4"/>
          <p:cNvPicPr>
            <a:picLocks noChangeAspect="1"/>
          </p:cNvPicPr>
          <p:nvPr/>
        </p:nvPicPr>
        <p:blipFill rotWithShape="1">
          <a:blip r:embed="rId2" cstate="print"/>
          <a:srcRect l="42220" t="26980" r="24526" b="20314"/>
          <a:stretch/>
        </p:blipFill>
        <p:spPr>
          <a:xfrm>
            <a:off x="2762026" y="1405467"/>
            <a:ext cx="3619948" cy="4589822"/>
          </a:xfrm>
          <a:prstGeom prst="rect">
            <a:avLst/>
          </a:prstGeom>
        </p:spPr>
      </p:pic>
    </p:spTree>
    <p:extLst>
      <p:ext uri="{BB962C8B-B14F-4D97-AF65-F5344CB8AC3E}">
        <p14:creationId xmlns:p14="http://schemas.microsoft.com/office/powerpoint/2010/main" val="1616654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Branchement de l’appareil</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Arial" panose="020B0604020202020204" pitchFamily="34" charset="0"/>
              <a:buChar char="•"/>
            </a:pPr>
            <a:r>
              <a:rPr lang="fr-CA" sz="1800" dirty="0" smtClean="0"/>
              <a:t>Afin d’assurer une charge maximale et complète lors des situations d’urgence, l’appareil doit être branché en tout temps.</a:t>
            </a:r>
          </a:p>
          <a:p>
            <a:pPr marL="342900" indent="-342900" algn="just">
              <a:lnSpc>
                <a:spcPct val="100000"/>
              </a:lnSpc>
              <a:buFont typeface="Arial" panose="020B0604020202020204" pitchFamily="34" charset="0"/>
              <a:buChar char="•"/>
            </a:pPr>
            <a:r>
              <a:rPr lang="fr-CA" sz="1800" dirty="0" smtClean="0"/>
              <a:t>Le mode d’alimentation par batterie doit être utilisé uniquement dans les situations d’urgence et lors du déplacement des usagers dans l’hôpital.</a:t>
            </a:r>
          </a:p>
          <a:p>
            <a:pPr marL="342900" indent="-342900" algn="just">
              <a:lnSpc>
                <a:spcPct val="100000"/>
              </a:lnSpc>
              <a:buFont typeface="Arial" panose="020B0604020202020204" pitchFamily="34" charset="0"/>
              <a:buChar char="•"/>
            </a:pPr>
            <a:endParaRPr lang="fr-CA" sz="600" dirty="0"/>
          </a:p>
          <a:p>
            <a:pPr algn="just">
              <a:lnSpc>
                <a:spcPct val="100000"/>
              </a:lnSpc>
            </a:pPr>
            <a:r>
              <a:rPr lang="fr-CA" sz="1800" dirty="0" smtClean="0"/>
              <a:t>Pour charger la batterie : </a:t>
            </a:r>
          </a:p>
          <a:p>
            <a:pPr marL="457200" indent="-457200" algn="just">
              <a:lnSpc>
                <a:spcPct val="100000"/>
              </a:lnSpc>
              <a:buAutoNum type="arabicPeriod"/>
            </a:pPr>
            <a:r>
              <a:rPr lang="fr-CA" sz="1800" dirty="0" smtClean="0"/>
              <a:t>Branchez le cordon d’alimentation à une prise de courant électrique.</a:t>
            </a:r>
          </a:p>
          <a:p>
            <a:pPr marL="457200" indent="-457200" algn="just">
              <a:lnSpc>
                <a:spcPct val="100000"/>
              </a:lnSpc>
              <a:buAutoNum type="arabicPeriod"/>
            </a:pPr>
            <a:r>
              <a:rPr lang="fr-CA" sz="1800" dirty="0" smtClean="0"/>
              <a:t>Assurez-vous que l’autre extrémité du cordon d’alimentation est bien branché à la pompe </a:t>
            </a:r>
            <a:r>
              <a:rPr lang="fr-CA" sz="1800" i="1" dirty="0" err="1" smtClean="0"/>
              <a:t>Plum</a:t>
            </a:r>
            <a:r>
              <a:rPr lang="fr-CA" sz="1800" i="1" dirty="0" smtClean="0"/>
              <a:t> A+</a:t>
            </a:r>
            <a:r>
              <a:rPr lang="fr-CA" sz="1800" dirty="0" smtClean="0"/>
              <a:t>. </a:t>
            </a:r>
          </a:p>
          <a:p>
            <a:pPr algn="just">
              <a:lnSpc>
                <a:spcPct val="100000"/>
              </a:lnSpc>
            </a:pPr>
            <a:endParaRPr lang="fr-CA" sz="600" dirty="0" smtClean="0"/>
          </a:p>
          <a:p>
            <a:pPr algn="just">
              <a:lnSpc>
                <a:spcPct val="100000"/>
              </a:lnSpc>
            </a:pPr>
            <a:r>
              <a:rPr lang="fr-CA" sz="1800" dirty="0"/>
              <a:t>	</a:t>
            </a:r>
            <a:r>
              <a:rPr lang="fr-CA" sz="1800" dirty="0" smtClean="0"/>
              <a:t>Avant de charger la batterie, vérifiez que l’appareil est bien sec. Le 	non-respect de cette précaution peut compromettre la sécurité de 	l’usager!</a:t>
            </a:r>
          </a:p>
          <a:p>
            <a:pPr marL="457200" indent="-457200" algn="jus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4</a:t>
            </a:fld>
            <a:endParaRPr lang="fr-CA"/>
          </a:p>
        </p:txBody>
      </p:sp>
      <p:pic>
        <p:nvPicPr>
          <p:cNvPr id="5" name="Image 4"/>
          <p:cNvPicPr>
            <a:picLocks noChangeAspect="1"/>
          </p:cNvPicPr>
          <p:nvPr/>
        </p:nvPicPr>
        <p:blipFill rotWithShape="1">
          <a:blip r:embed="rId3" cstate="print"/>
          <a:srcRect l="20951" t="60159" r="73313" b="32222"/>
          <a:stretch/>
        </p:blipFill>
        <p:spPr>
          <a:xfrm>
            <a:off x="848492" y="4727457"/>
            <a:ext cx="713679" cy="740229"/>
          </a:xfrm>
          <a:prstGeom prst="rect">
            <a:avLst/>
          </a:prstGeom>
        </p:spPr>
      </p:pic>
    </p:spTree>
    <p:extLst>
      <p:ext uri="{BB962C8B-B14F-4D97-AF65-F5344CB8AC3E}">
        <p14:creationId xmlns:p14="http://schemas.microsoft.com/office/powerpoint/2010/main" val="4272600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a:t>
            </a:r>
            <a:endParaRPr lang="fr-CA" dirty="0"/>
          </a:p>
        </p:txBody>
      </p:sp>
      <p:sp>
        <p:nvSpPr>
          <p:cNvPr id="3" name="Espace réservé du contenu 2"/>
          <p:cNvSpPr>
            <a:spLocks noGrp="1"/>
          </p:cNvSpPr>
          <p:nvPr>
            <p:ph idx="1"/>
          </p:nvPr>
        </p:nvSpPr>
        <p:spPr/>
        <p:txBody>
          <a:bodyPr>
            <a:normAutofit/>
          </a:bodyPr>
          <a:lstStyle/>
          <a:p>
            <a:pPr marL="457200" indent="-457200" algn="just">
              <a:lnSpc>
                <a:spcPct val="100000"/>
              </a:lnSpc>
              <a:buAutoNum type="arabicPeriod"/>
            </a:pPr>
            <a:r>
              <a:rPr lang="fr-CA" sz="1800" dirty="0" smtClean="0"/>
              <a:t>Mettre la pompe sous tension en appuyant sur la touche      pour mettre l’appareil sous tension. Le message </a:t>
            </a:r>
            <a:r>
              <a:rPr lang="fr-CA" sz="1800" b="1" dirty="0" smtClean="0"/>
              <a:t>AUTOTEST DE DÉMARRAGE EN COURS</a:t>
            </a:r>
            <a:r>
              <a:rPr lang="fr-CA" sz="1800" dirty="0" smtClean="0"/>
              <a:t> s’affiche. Lorsque les autotests se terminent avec succès, le prochain affichage apparaît à l’écran.</a:t>
            </a:r>
          </a:p>
          <a:p>
            <a:pPr algn="just">
              <a:lnSpc>
                <a:spcPct val="100000"/>
              </a:lnSpc>
            </a:pPr>
            <a:endParaRPr lang="fr-CA" sz="400" dirty="0" smtClean="0"/>
          </a:p>
          <a:p>
            <a:pPr marL="457200" indent="-457200" algn="just">
              <a:lnSpc>
                <a:spcPct val="100000"/>
              </a:lnSpc>
              <a:buFont typeface="+mj-lt"/>
              <a:buAutoNum type="arabicPeriod" startAt="2"/>
            </a:pPr>
            <a:r>
              <a:rPr lang="fr-CA" sz="1800" dirty="0" smtClean="0"/>
              <a:t>Chargez la tubulure d’administration.</a:t>
            </a:r>
          </a:p>
          <a:p>
            <a:pPr marL="1143000" lvl="1" indent="-457200" algn="just">
              <a:lnSpc>
                <a:spcPct val="100000"/>
              </a:lnSpc>
              <a:buFont typeface="+mj-lt"/>
              <a:buAutoNum type="alphaUcPeriod"/>
            </a:pPr>
            <a:r>
              <a:rPr lang="fr-CA" sz="1600" dirty="0" smtClean="0"/>
              <a:t>Faites préalablement le vide d’air de la tubulure, puis fermez le clamp coulissant avant de charger la tubulure dans la pompe.</a:t>
            </a:r>
          </a:p>
          <a:p>
            <a:pPr marL="1143000" lvl="1" indent="-457200" algn="just">
              <a:lnSpc>
                <a:spcPct val="100000"/>
              </a:lnSpc>
              <a:buFont typeface="+mj-lt"/>
              <a:buAutoNum type="alphaUcPeriod"/>
            </a:pPr>
            <a:r>
              <a:rPr lang="fr-CA" sz="1600" dirty="0" smtClean="0"/>
              <a:t>Ouvrez la porte de la pompe en soulevant la poignée.</a:t>
            </a:r>
          </a:p>
          <a:p>
            <a:pPr marL="1143000" lvl="1" indent="-457200" algn="just">
              <a:lnSpc>
                <a:spcPct val="100000"/>
              </a:lnSpc>
              <a:buFont typeface="+mj-lt"/>
              <a:buAutoNum type="alphaUcPeriod"/>
            </a:pPr>
            <a:r>
              <a:rPr lang="fr-CA" sz="1600" dirty="0" smtClean="0"/>
              <a:t>Insérez la cassette dans les guides en tenant les ailettes.</a:t>
            </a:r>
          </a:p>
          <a:p>
            <a:pPr marL="1143000" lvl="1" indent="-457200" algn="just">
              <a:lnSpc>
                <a:spcPct val="100000"/>
              </a:lnSpc>
              <a:buFont typeface="+mj-lt"/>
              <a:buAutoNum type="alphaUcPeriod"/>
            </a:pPr>
            <a:r>
              <a:rPr lang="fr-CA" sz="1600" dirty="0" smtClean="0"/>
              <a:t>Fermez la porte.</a:t>
            </a:r>
          </a:p>
          <a:p>
            <a:pPr marL="1143000" lvl="1" indent="-457200" algn="just">
              <a:lnSpc>
                <a:spcPct val="100000"/>
              </a:lnSpc>
              <a:buFont typeface="+mj-lt"/>
              <a:buAutoNum type="alphaUcPeriod"/>
            </a:pPr>
            <a:r>
              <a:rPr lang="fr-CA" sz="1600" dirty="0" smtClean="0"/>
              <a:t>Le message </a:t>
            </a:r>
            <a:r>
              <a:rPr lang="fr-CA" sz="1600" b="1" dirty="0" smtClean="0"/>
              <a:t>EFFACER PARAMÈTRES? </a:t>
            </a:r>
            <a:r>
              <a:rPr lang="fr-CA" sz="1600" dirty="0" smtClean="0"/>
              <a:t>va alors apparaître à l’écran. Sélectionnez </a:t>
            </a:r>
            <a:r>
              <a:rPr lang="fr-CA" sz="1600" b="1" dirty="0" smtClean="0"/>
              <a:t>« Oui »</a:t>
            </a:r>
            <a:r>
              <a:rPr lang="fr-CA" sz="1600" dirty="0" smtClean="0"/>
              <a:t> pour effacer les valeurs de tous les paramètres. Effacez les valeurs pour chaque nouvel usager ou pour changer des valeurs de paramètres de programmation multiples.</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5</a:t>
            </a:fld>
            <a:endParaRPr lang="fr-CA"/>
          </a:p>
        </p:txBody>
      </p:sp>
      <p:pic>
        <p:nvPicPr>
          <p:cNvPr id="5" name="Image 4"/>
          <p:cNvPicPr>
            <a:picLocks noChangeAspect="1"/>
          </p:cNvPicPr>
          <p:nvPr/>
        </p:nvPicPr>
        <p:blipFill rotWithShape="1">
          <a:blip r:embed="rId2" cstate="print"/>
          <a:srcRect l="51155" t="66885" r="45809" b="30711"/>
          <a:stretch/>
        </p:blipFill>
        <p:spPr>
          <a:xfrm>
            <a:off x="6918978" y="1481053"/>
            <a:ext cx="330506" cy="209321"/>
          </a:xfrm>
          <a:prstGeom prst="rect">
            <a:avLst/>
          </a:prstGeom>
        </p:spPr>
      </p:pic>
    </p:spTree>
    <p:extLst>
      <p:ext uri="{BB962C8B-B14F-4D97-AF65-F5344CB8AC3E}">
        <p14:creationId xmlns:p14="http://schemas.microsoft.com/office/powerpoint/2010/main" val="3199623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3" name="Espace réservé du contenu 2"/>
          <p:cNvSpPr>
            <a:spLocks noGrp="1"/>
          </p:cNvSpPr>
          <p:nvPr>
            <p:ph idx="1"/>
          </p:nvPr>
        </p:nvSpPr>
        <p:spPr/>
        <p:txBody>
          <a:bodyPr>
            <a:normAutofit/>
          </a:bodyPr>
          <a:lstStyle/>
          <a:p>
            <a:pPr algn="just"/>
            <a:endParaRPr lang="fr-CA" sz="1800" dirty="0" smtClean="0"/>
          </a:p>
          <a:p>
            <a:pPr algn="just"/>
            <a:r>
              <a:rPr lang="fr-CA" sz="1800" dirty="0" smtClean="0"/>
              <a:t>Les différentes manipulations pour l’insertion de la cassette de la tubulure dans la pompe à perfusion sont imagées ci-dessous :</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6</a:t>
            </a:fld>
            <a:endParaRPr lang="fr-CA"/>
          </a:p>
        </p:txBody>
      </p:sp>
      <p:sp>
        <p:nvSpPr>
          <p:cNvPr id="7" name="Flèche droite 6"/>
          <p:cNvSpPr/>
          <p:nvPr/>
        </p:nvSpPr>
        <p:spPr>
          <a:xfrm>
            <a:off x="3958814" y="3765176"/>
            <a:ext cx="1107904" cy="15688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A"/>
          </a:p>
        </p:txBody>
      </p:sp>
      <p:pic>
        <p:nvPicPr>
          <p:cNvPr id="8" name="Image 7"/>
          <p:cNvPicPr>
            <a:picLocks noChangeAspect="1"/>
          </p:cNvPicPr>
          <p:nvPr/>
        </p:nvPicPr>
        <p:blipFill>
          <a:blip r:embed="rId2" cstate="print"/>
          <a:stretch>
            <a:fillRect/>
          </a:stretch>
        </p:blipFill>
        <p:spPr>
          <a:xfrm>
            <a:off x="1290783" y="2777265"/>
            <a:ext cx="2293115" cy="2535813"/>
          </a:xfrm>
          <a:prstGeom prst="rect">
            <a:avLst/>
          </a:prstGeom>
        </p:spPr>
      </p:pic>
      <p:pic>
        <p:nvPicPr>
          <p:cNvPr id="9" name="Image 8"/>
          <p:cNvPicPr>
            <a:picLocks noChangeAspect="1"/>
          </p:cNvPicPr>
          <p:nvPr/>
        </p:nvPicPr>
        <p:blipFill>
          <a:blip r:embed="rId3" cstate="print"/>
          <a:stretch>
            <a:fillRect/>
          </a:stretch>
        </p:blipFill>
        <p:spPr>
          <a:xfrm>
            <a:off x="5441634" y="2777265"/>
            <a:ext cx="2352184" cy="2535813"/>
          </a:xfrm>
          <a:prstGeom prst="rect">
            <a:avLst/>
          </a:prstGeom>
        </p:spPr>
      </p:pic>
    </p:spTree>
    <p:extLst>
      <p:ext uri="{BB962C8B-B14F-4D97-AF65-F5344CB8AC3E}">
        <p14:creationId xmlns:p14="http://schemas.microsoft.com/office/powerpoint/2010/main" val="3624388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mj-lt"/>
              <a:buAutoNum type="arabicPeriod" startAt="3"/>
            </a:pPr>
            <a:r>
              <a:rPr lang="fr-CA" sz="2000" dirty="0" smtClean="0"/>
              <a:t>Programmez la </a:t>
            </a:r>
            <a:r>
              <a:rPr lang="fr-CA" sz="2000" b="1" dirty="0" smtClean="0"/>
              <a:t>perfusion primaire</a:t>
            </a:r>
            <a:r>
              <a:rPr lang="fr-CA" sz="2000" dirty="0" smtClean="0"/>
              <a:t>.</a:t>
            </a:r>
          </a:p>
          <a:p>
            <a:pPr marL="1028700" lvl="1" indent="-342900" algn="just">
              <a:lnSpc>
                <a:spcPct val="100000"/>
              </a:lnSpc>
              <a:buFont typeface="+mj-lt"/>
              <a:buAutoNum type="alphaUcPeriod"/>
            </a:pPr>
            <a:r>
              <a:rPr lang="fr-CA" sz="1800" dirty="0" smtClean="0"/>
              <a:t>Sélectionnez la voie d’administration « </a:t>
            </a:r>
            <a:r>
              <a:rPr lang="fr-CA" sz="1800" b="1" dirty="0" smtClean="0"/>
              <a:t>A</a:t>
            </a:r>
            <a:r>
              <a:rPr lang="fr-CA" sz="1800" dirty="0" smtClean="0"/>
              <a:t> ».</a:t>
            </a:r>
          </a:p>
          <a:p>
            <a:pPr marL="1028700" lvl="1" indent="-342900" algn="just">
              <a:lnSpc>
                <a:spcPct val="100000"/>
              </a:lnSpc>
              <a:buFont typeface="+mj-lt"/>
              <a:buAutoNum type="alphaUcPeriod"/>
            </a:pPr>
            <a:r>
              <a:rPr lang="fr-CA" sz="1800" dirty="0" smtClean="0"/>
              <a:t>Entrez un débit de perfusion en utilisant le clavier numérique.</a:t>
            </a:r>
          </a:p>
          <a:p>
            <a:pPr marL="1028700" lvl="1" indent="-342900" algn="just">
              <a:lnSpc>
                <a:spcPct val="100000"/>
              </a:lnSpc>
              <a:buFont typeface="+mj-lt"/>
              <a:buAutoNum type="alphaUcPeriod"/>
            </a:pPr>
            <a:r>
              <a:rPr lang="fr-CA" sz="1800" dirty="0" smtClean="0"/>
              <a:t>Utilisez les touches         pour passer au champ </a:t>
            </a:r>
            <a:r>
              <a:rPr lang="fr-CA" sz="1800" b="1" dirty="0" smtClean="0"/>
              <a:t>« </a:t>
            </a:r>
            <a:r>
              <a:rPr lang="fr-CA" sz="1800" b="1" dirty="0" err="1" smtClean="0"/>
              <a:t>Vadm</a:t>
            </a:r>
            <a:r>
              <a:rPr lang="fr-CA" sz="1800" b="1" dirty="0" smtClean="0"/>
              <a:t> »</a:t>
            </a:r>
            <a:r>
              <a:rPr lang="fr-CA" sz="1800" dirty="0" smtClean="0"/>
              <a:t>.</a:t>
            </a:r>
          </a:p>
          <a:p>
            <a:pPr marL="1028700" lvl="1" indent="-342900" algn="just">
              <a:lnSpc>
                <a:spcPct val="100000"/>
              </a:lnSpc>
              <a:buFont typeface="+mj-lt"/>
              <a:buAutoNum type="alphaUcPeriod"/>
            </a:pPr>
            <a:r>
              <a:rPr lang="fr-CA" sz="1800" dirty="0" smtClean="0"/>
              <a:t>Entrez le volume à administrer (</a:t>
            </a:r>
            <a:r>
              <a:rPr lang="fr-CA" sz="1800" dirty="0" err="1" smtClean="0"/>
              <a:t>VAdm</a:t>
            </a:r>
            <a:r>
              <a:rPr lang="fr-CA" sz="1800" dirty="0" smtClean="0"/>
              <a:t>) en utilisant le clavier numérique. La durée est alors automatiquement calculée. Si la valeurs calculée est supérieure à 99:59, des tirets (- -) vont apparaître.</a:t>
            </a:r>
          </a:p>
          <a:p>
            <a:pPr marL="1028700" lvl="1" indent="-342900" algn="just">
              <a:lnSpc>
                <a:spcPct val="100000"/>
              </a:lnSpc>
              <a:buFont typeface="+mj-lt"/>
              <a:buAutoNum type="alphaUcPeriod"/>
            </a:pPr>
            <a:r>
              <a:rPr lang="fr-CA" sz="1800" dirty="0" smtClean="0"/>
              <a:t>Utilisez la touche       pour passer au champ </a:t>
            </a:r>
            <a:r>
              <a:rPr lang="fr-CA" sz="1800" b="1" dirty="0" smtClean="0"/>
              <a:t>« Durée ».</a:t>
            </a:r>
            <a:r>
              <a:rPr lang="fr-CA" sz="1800" dirty="0" smtClean="0"/>
              <a:t> Si la durée calculée automatiquement est acceptable, passez à la prochaine étape. Sinon, utilisez le clavier numérique pour changer les heures. Notez toutefois que la modification de l’un des paramètres entraîne automatiquement le calcul des autres paramètres.</a:t>
            </a:r>
          </a:p>
          <a:p>
            <a:pPr marL="1028700" lvl="1" indent="-342900" algn="just">
              <a:lnSpc>
                <a:spcPct val="100000"/>
              </a:lnSpc>
              <a:buFont typeface="+mj-lt"/>
              <a:buAutoNum type="alphaUcPeriod"/>
            </a:pPr>
            <a:r>
              <a:rPr lang="fr-CA" sz="1800" dirty="0" smtClean="0"/>
              <a:t>Appuyez sur la touche </a:t>
            </a:r>
            <a:r>
              <a:rPr lang="fr-CA" sz="1800" b="1" dirty="0" smtClean="0"/>
              <a:t>« Début »</a:t>
            </a:r>
            <a:r>
              <a:rPr lang="fr-CA" sz="1800" dirty="0" smtClean="0"/>
              <a:t> pour démarrer la perfusion.</a:t>
            </a:r>
          </a:p>
          <a:p>
            <a:pPr marL="1028700" lvl="1" indent="-342900" algn="just">
              <a:buFont typeface="+mj-lt"/>
              <a:buAutoNum type="alphaUcPeriod"/>
            </a:pPr>
            <a:endParaRPr lang="fr-CA" sz="1800" dirty="0" smtClean="0"/>
          </a:p>
          <a:p>
            <a:pPr marL="1028700" lvl="1" indent="-342900" algn="just">
              <a:buFont typeface="+mj-lt"/>
              <a:buAutoNum type="alphaU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7</a:t>
            </a:fld>
            <a:endParaRPr lang="fr-CA"/>
          </a:p>
        </p:txBody>
      </p:sp>
      <p:pic>
        <p:nvPicPr>
          <p:cNvPr id="5" name="Image 4"/>
          <p:cNvPicPr>
            <a:picLocks noChangeAspect="1"/>
          </p:cNvPicPr>
          <p:nvPr/>
        </p:nvPicPr>
        <p:blipFill rotWithShape="1">
          <a:blip r:embed="rId3" cstate="print"/>
          <a:srcRect l="56149" t="73099" r="39459" b="23764"/>
          <a:stretch/>
        </p:blipFill>
        <p:spPr>
          <a:xfrm>
            <a:off x="3765177" y="2500761"/>
            <a:ext cx="484094" cy="276624"/>
          </a:xfrm>
          <a:prstGeom prst="rect">
            <a:avLst/>
          </a:prstGeom>
        </p:spPr>
      </p:pic>
      <p:pic>
        <p:nvPicPr>
          <p:cNvPr id="10" name="Image 9"/>
          <p:cNvPicPr>
            <a:picLocks noChangeAspect="1"/>
          </p:cNvPicPr>
          <p:nvPr/>
        </p:nvPicPr>
        <p:blipFill rotWithShape="1">
          <a:blip r:embed="rId3" cstate="print"/>
          <a:srcRect l="56149" t="73099" r="39459" b="23764"/>
          <a:stretch/>
        </p:blipFill>
        <p:spPr>
          <a:xfrm>
            <a:off x="3625328" y="4001772"/>
            <a:ext cx="484094" cy="276624"/>
          </a:xfrm>
          <a:prstGeom prst="rect">
            <a:avLst/>
          </a:prstGeom>
        </p:spPr>
      </p:pic>
    </p:spTree>
    <p:extLst>
      <p:ext uri="{BB962C8B-B14F-4D97-AF65-F5344CB8AC3E}">
        <p14:creationId xmlns:p14="http://schemas.microsoft.com/office/powerpoint/2010/main" val="2799651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mj-lt"/>
              <a:buAutoNum type="arabicPeriod" startAt="3"/>
            </a:pPr>
            <a:r>
              <a:rPr lang="fr-CA" sz="2000" dirty="0" smtClean="0"/>
              <a:t>Programmez la </a:t>
            </a:r>
            <a:r>
              <a:rPr lang="fr-CA" sz="2000" b="1" dirty="0" smtClean="0"/>
              <a:t>perfusion secondaire</a:t>
            </a:r>
            <a:r>
              <a:rPr lang="fr-CA" sz="2000" dirty="0" smtClean="0"/>
              <a:t>, si nécessaire.</a:t>
            </a:r>
          </a:p>
          <a:p>
            <a:pPr marL="1028700" lvl="1" indent="-342900" algn="just">
              <a:lnSpc>
                <a:spcPct val="100000"/>
              </a:lnSpc>
              <a:buFont typeface="+mj-lt"/>
              <a:buAutoNum type="alphaUcPeriod"/>
            </a:pPr>
            <a:r>
              <a:rPr lang="fr-CA" sz="1800" dirty="0" smtClean="0"/>
              <a:t>Fixez la tubulure de la perfusion secondaire ou la seringue à l’embout de la cassette de la tubulure à perfusion primaire. Seulement les seringues de 10 et 20 </a:t>
            </a:r>
            <a:r>
              <a:rPr lang="fr-CA" sz="1800" dirty="0" err="1" smtClean="0"/>
              <a:t>mL</a:t>
            </a:r>
            <a:r>
              <a:rPr lang="fr-CA" sz="1800" dirty="0" smtClean="0"/>
              <a:t> peuvent être utilisées.</a:t>
            </a:r>
          </a:p>
          <a:p>
            <a:pPr marL="1028700" lvl="1" indent="-342900" algn="just">
              <a:lnSpc>
                <a:spcPct val="100000"/>
              </a:lnSpc>
              <a:buFont typeface="+mj-lt"/>
              <a:buAutoNum type="alphaUcPeriod"/>
            </a:pPr>
            <a:r>
              <a:rPr lang="fr-CA" sz="1800" dirty="0" smtClean="0"/>
              <a:t>Sélectionnez la voie d’administration « </a:t>
            </a:r>
            <a:r>
              <a:rPr lang="fr-CA" sz="1800" b="1" dirty="0" smtClean="0"/>
              <a:t>B</a:t>
            </a:r>
            <a:r>
              <a:rPr lang="fr-CA" sz="1800" dirty="0" smtClean="0"/>
              <a:t> ».</a:t>
            </a:r>
          </a:p>
          <a:p>
            <a:pPr marL="1028700" lvl="1" indent="-342900" algn="just">
              <a:lnSpc>
                <a:spcPct val="100000"/>
              </a:lnSpc>
              <a:buFont typeface="+mj-lt"/>
              <a:buAutoNum type="alphaUcPeriod"/>
            </a:pPr>
            <a:r>
              <a:rPr lang="fr-CA" sz="1800" dirty="0" smtClean="0"/>
              <a:t>Configurez les paramètres de la perfusion avec la même procédure que pour la programmation de la perfusion primaire.</a:t>
            </a:r>
          </a:p>
          <a:p>
            <a:pPr marL="1028700" lvl="1" indent="-342900" algn="just">
              <a:lnSpc>
                <a:spcPct val="100000"/>
              </a:lnSpc>
              <a:buFont typeface="+mj-lt"/>
              <a:buAutoNum type="alphaUcPeriod"/>
            </a:pPr>
            <a:r>
              <a:rPr lang="fr-CA" sz="1800" dirty="0" smtClean="0"/>
              <a:t>Appuyez sur la touche </a:t>
            </a:r>
            <a:r>
              <a:rPr lang="fr-CA" sz="1800" b="1" dirty="0" smtClean="0"/>
              <a:t>« Début »</a:t>
            </a:r>
            <a:r>
              <a:rPr lang="fr-CA" sz="1800" dirty="0" smtClean="0"/>
              <a:t> pour démarrer la perfusion.</a:t>
            </a:r>
          </a:p>
          <a:p>
            <a:pPr marL="1028700" lvl="1" indent="-342900" algn="just">
              <a:lnSpc>
                <a:spcPct val="100000"/>
              </a:lnSpc>
              <a:buFont typeface="+mj-lt"/>
              <a:buAutoNum type="alphaUcPeriod"/>
            </a:pPr>
            <a:r>
              <a:rPr lang="fr-CA" sz="1800" dirty="0" smtClean="0"/>
              <a:t>Sélectionnez le mode d’administration désiré en appuyant sur </a:t>
            </a:r>
            <a:r>
              <a:rPr lang="fr-CA" sz="1800" b="1" dirty="0" smtClean="0"/>
              <a:t>« Modifier mode »</a:t>
            </a:r>
            <a:r>
              <a:rPr lang="fr-CA" sz="1800" dirty="0" smtClean="0"/>
              <a:t>. </a:t>
            </a:r>
          </a:p>
          <a:p>
            <a:pPr marL="1485900" lvl="2" indent="-342900" algn="just">
              <a:lnSpc>
                <a:spcPct val="100000"/>
              </a:lnSpc>
            </a:pPr>
            <a:r>
              <a:rPr lang="fr-CA" dirty="0" smtClean="0"/>
              <a:t>Mode alterné : La perfusion de la voie A est arrêtée jusqu’à ce que le volume d’administration de la voit B soit atteint.</a:t>
            </a:r>
          </a:p>
          <a:p>
            <a:pPr marL="1485900" lvl="2" indent="-342900" algn="just">
              <a:lnSpc>
                <a:spcPct val="100000"/>
              </a:lnSpc>
            </a:pPr>
            <a:r>
              <a:rPr lang="fr-CA" dirty="0" smtClean="0"/>
              <a:t>Mode simultané : Ce mode permet l’administration simultanée de deux solutions (primaire et secondaire) à des débits indépendants.</a:t>
            </a:r>
          </a:p>
          <a:p>
            <a:pPr marL="1028700" lvl="1" indent="-342900" algn="just">
              <a:lnSpc>
                <a:spcPct val="100000"/>
              </a:lnSpc>
              <a:buFont typeface="+mj-lt"/>
              <a:buAutoNum type="alphaUcPeriod"/>
            </a:pPr>
            <a:r>
              <a:rPr lang="fr-CA" sz="1800" dirty="0" smtClean="0"/>
              <a:t>Appuyez sur le bouton </a:t>
            </a:r>
            <a:r>
              <a:rPr lang="fr-CA" sz="1800" b="1" dirty="0" smtClean="0"/>
              <a:t>« Début »</a:t>
            </a:r>
            <a:r>
              <a:rPr lang="fr-CA" sz="1800" dirty="0" smtClean="0"/>
              <a:t> pour démarrer la perfusion.</a:t>
            </a:r>
          </a:p>
          <a:p>
            <a:pPr marL="1028700" lvl="1" indent="-342900" algn="just">
              <a:buFont typeface="+mj-lt"/>
              <a:buAutoNum type="alphaUcPeriod"/>
            </a:pPr>
            <a:endParaRPr lang="fr-CA" sz="1800" dirty="0" smtClean="0"/>
          </a:p>
          <a:p>
            <a:pPr marL="1028700" lvl="1" indent="-342900" algn="just">
              <a:buFont typeface="+mj-lt"/>
              <a:buAutoNum type="alphaU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8</a:t>
            </a:fld>
            <a:endParaRPr lang="fr-CA"/>
          </a:p>
        </p:txBody>
      </p:sp>
    </p:spTree>
    <p:extLst>
      <p:ext uri="{BB962C8B-B14F-4D97-AF65-F5344CB8AC3E}">
        <p14:creationId xmlns:p14="http://schemas.microsoft.com/office/powerpoint/2010/main" val="1158497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Verrouillage de la pompe à perfusion</a:t>
            </a:r>
            <a:endParaRPr lang="fr-CA" dirty="0"/>
          </a:p>
        </p:txBody>
      </p:sp>
      <p:sp>
        <p:nvSpPr>
          <p:cNvPr id="3" name="Espace réservé du contenu 2"/>
          <p:cNvSpPr>
            <a:spLocks noGrp="1"/>
          </p:cNvSpPr>
          <p:nvPr>
            <p:ph idx="1"/>
          </p:nvPr>
        </p:nvSpPr>
        <p:spPr/>
        <p:txBody>
          <a:bodyPr/>
          <a:lstStyle/>
          <a:p>
            <a:pPr algn="just">
              <a:lnSpc>
                <a:spcPct val="100000"/>
              </a:lnSpc>
            </a:pPr>
            <a:r>
              <a:rPr lang="fr-CA" sz="2000" dirty="0" smtClean="0"/>
              <a:t>La fonction de verrouillage empêche le personnel non autorisé ainsi que l’usager et sa famille de modifier les paramètres de la pompe à perfusion.</a:t>
            </a:r>
          </a:p>
          <a:p>
            <a:pPr algn="just">
              <a:lnSpc>
                <a:spcPct val="150000"/>
              </a:lnSpc>
            </a:pPr>
            <a:r>
              <a:rPr lang="fr-CA" sz="2000" dirty="0" smtClean="0"/>
              <a:t>Le clavier peut être verrouillé de deux manières différentes: </a:t>
            </a:r>
          </a:p>
          <a:p>
            <a:pPr marL="1028700" lvl="1" indent="-342900" algn="just">
              <a:lnSpc>
                <a:spcPct val="150000"/>
              </a:lnSpc>
            </a:pPr>
            <a:r>
              <a:rPr lang="fr-CA" dirty="0" smtClean="0"/>
              <a:t>Utilisez l’interrupteur derrière la pompe.</a:t>
            </a:r>
          </a:p>
          <a:p>
            <a:pPr marL="1028700" lvl="1" indent="-342900" algn="just">
              <a:lnSpc>
                <a:spcPct val="150000"/>
              </a:lnSpc>
            </a:pPr>
            <a:r>
              <a:rPr lang="fr-CA" dirty="0" smtClean="0"/>
              <a:t>Entrez le code : </a:t>
            </a:r>
            <a:r>
              <a:rPr lang="fr-CA" b="1" dirty="0" smtClean="0"/>
              <a:t>, 9 6 3 </a:t>
            </a:r>
            <a:r>
              <a:rPr lang="fr-CA" dirty="0" smtClean="0"/>
              <a:t>sur le clavier.</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9</a:t>
            </a:fld>
            <a:endParaRPr lang="fr-CA"/>
          </a:p>
        </p:txBody>
      </p:sp>
    </p:spTree>
    <p:extLst>
      <p:ext uri="{BB962C8B-B14F-4D97-AF65-F5344CB8AC3E}">
        <p14:creationId xmlns:p14="http://schemas.microsoft.com/office/powerpoint/2010/main" val="3751531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665</TotalTime>
  <Words>964</Words>
  <Application>Microsoft Office PowerPoint</Application>
  <PresentationFormat>Affichage à l'écran (4:3)</PresentationFormat>
  <Paragraphs>137</Paragraphs>
  <Slides>15</Slides>
  <Notes>6</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15</vt:i4>
      </vt:variant>
    </vt:vector>
  </HeadingPairs>
  <TitlesOfParts>
    <vt:vector size="18" baseType="lpstr">
      <vt:lpstr>Arial</vt:lpstr>
      <vt:lpstr>Calibri</vt:lpstr>
      <vt:lpstr>Titre et contenu</vt:lpstr>
      <vt:lpstr>Pompe à perfusion volumétrique Plum A+ d’Hospira </vt:lpstr>
      <vt:lpstr>Contenu de la formation</vt:lpstr>
      <vt:lpstr>Présentation de l’appareil (suite)</vt:lpstr>
      <vt:lpstr>Branchement de l’appareil</vt:lpstr>
      <vt:lpstr>Préparation de la perfusion</vt:lpstr>
      <vt:lpstr>Préparation de la perfusion (suite)</vt:lpstr>
      <vt:lpstr>Préparation de la perfusion (suite)</vt:lpstr>
      <vt:lpstr>Préparation de la perfusion (suite)</vt:lpstr>
      <vt:lpstr>Verrouillage de la pompe à perfusion</vt:lpstr>
      <vt:lpstr>Mise à zéro</vt:lpstr>
      <vt:lpstr>Fin de la perfusion</vt:lpstr>
      <vt:lpstr>Nettoyage et désinfection de l’appareil</vt:lpstr>
      <vt:lpstr>Gestion des alarmes – Air dans la tubulure</vt:lpstr>
      <vt:lpstr>Gestion des alarmes – Occlusion </vt:lpstr>
      <vt:lpstr>Références et évaluation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Valérie Fortin</cp:lastModifiedBy>
  <cp:revision>56</cp:revision>
  <cp:lastPrinted>2018-06-22T20:06:26Z</cp:lastPrinted>
  <dcterms:created xsi:type="dcterms:W3CDTF">2015-08-07T15:05:58Z</dcterms:created>
  <dcterms:modified xsi:type="dcterms:W3CDTF">2018-07-19T17:18:05Z</dcterms:modified>
</cp:coreProperties>
</file>