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handoutMasterIdLst>
    <p:handoutMasterId r:id="rId23"/>
  </p:handoutMasterIdLst>
  <p:sldIdLst>
    <p:sldId id="256" r:id="rId2"/>
    <p:sldId id="297" r:id="rId3"/>
    <p:sldId id="279" r:id="rId4"/>
    <p:sldId id="280" r:id="rId5"/>
    <p:sldId id="281" r:id="rId6"/>
    <p:sldId id="282" r:id="rId7"/>
    <p:sldId id="283" r:id="rId8"/>
    <p:sldId id="284" r:id="rId9"/>
    <p:sldId id="285" r:id="rId10"/>
    <p:sldId id="286" r:id="rId11"/>
    <p:sldId id="287" r:id="rId12"/>
    <p:sldId id="288" r:id="rId13"/>
    <p:sldId id="289" r:id="rId14"/>
    <p:sldId id="291" r:id="rId15"/>
    <p:sldId id="290" r:id="rId16"/>
    <p:sldId id="293" r:id="rId17"/>
    <p:sldId id="292" r:id="rId18"/>
    <p:sldId id="294" r:id="rId19"/>
    <p:sldId id="295" r:id="rId20"/>
    <p:sldId id="296" r:id="rId21"/>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00"/>
    <a:srgbClr val="00E9E9"/>
    <a:srgbClr val="006CB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81304" autoAdjust="0"/>
  </p:normalViewPr>
  <p:slideViewPr>
    <p:cSldViewPr snapToGrid="0">
      <p:cViewPr varScale="1">
        <p:scale>
          <a:sx n="55" d="100"/>
          <a:sy n="55" d="100"/>
        </p:scale>
        <p:origin x="-162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82687D22-6B4B-4601-8D26-29FC8374CD8B}" type="datetimeFigureOut">
              <a:rPr lang="fr-CA" smtClean="0"/>
              <a:pPr/>
              <a:t>2018-07-12</a:t>
            </a:fld>
            <a:endParaRPr lang="fr-CA"/>
          </a:p>
        </p:txBody>
      </p:sp>
      <p:sp>
        <p:nvSpPr>
          <p:cNvPr id="4" name="Espace réservé du pied de page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CEC8BF86-C8F9-4E80-BF21-EFC045AACACE}" type="slidenum">
              <a:rPr lang="fr-CA" smtClean="0"/>
              <a:pPr/>
              <a:t>‹N°›</a:t>
            </a:fld>
            <a:endParaRPr lang="fr-CA"/>
          </a:p>
        </p:txBody>
      </p:sp>
    </p:spTree>
    <p:extLst>
      <p:ext uri="{BB962C8B-B14F-4D97-AF65-F5344CB8AC3E}">
        <p14:creationId xmlns:p14="http://schemas.microsoft.com/office/powerpoint/2010/main" xmlns="" val="19191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pPr/>
              <a:t>2018-07-12</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pPr/>
              <a:t>‹N°›</a:t>
            </a:fld>
            <a:endParaRPr lang="fr-CA"/>
          </a:p>
        </p:txBody>
      </p:sp>
    </p:spTree>
    <p:extLst>
      <p:ext uri="{BB962C8B-B14F-4D97-AF65-F5344CB8AC3E}">
        <p14:creationId xmlns:p14="http://schemas.microsoft.com/office/powerpoint/2010/main" xmlns=""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a:t>
            </a:fld>
            <a:endParaRPr lang="fr-CA"/>
          </a:p>
        </p:txBody>
      </p:sp>
    </p:spTree>
    <p:extLst>
      <p:ext uri="{BB962C8B-B14F-4D97-AF65-F5344CB8AC3E}">
        <p14:creationId xmlns:p14="http://schemas.microsoft.com/office/powerpoint/2010/main" xmlns="" val="686800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6</a:t>
            </a:fld>
            <a:endParaRPr lang="fr-CA"/>
          </a:p>
        </p:txBody>
      </p:sp>
    </p:spTree>
    <p:extLst>
      <p:ext uri="{BB962C8B-B14F-4D97-AF65-F5344CB8AC3E}">
        <p14:creationId xmlns:p14="http://schemas.microsoft.com/office/powerpoint/2010/main" xmlns="" val="954946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17</a:t>
            </a:fld>
            <a:endParaRPr lang="fr-CA"/>
          </a:p>
        </p:txBody>
      </p:sp>
    </p:spTree>
    <p:extLst>
      <p:ext uri="{BB962C8B-B14F-4D97-AF65-F5344CB8AC3E}">
        <p14:creationId xmlns:p14="http://schemas.microsoft.com/office/powerpoint/2010/main" xmlns="" val="4331196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pPr/>
              <a:t>19</a:t>
            </a:fld>
            <a:endParaRPr lang="fr-CA"/>
          </a:p>
        </p:txBody>
      </p:sp>
    </p:spTree>
    <p:extLst>
      <p:ext uri="{BB962C8B-B14F-4D97-AF65-F5344CB8AC3E}">
        <p14:creationId xmlns:p14="http://schemas.microsoft.com/office/powerpoint/2010/main" xmlns="" val="23073975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800" b="1">
                <a:solidFill>
                  <a:schemeClr val="bg1"/>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xmlns="" val="4167741873"/>
      </p:ext>
    </p:extLst>
  </p:cSld>
  <p:clrMapOvr>
    <a:masterClrMapping/>
  </p:clrMapOvr>
  <p:extLst mod="1">
    <p:ext uri="{DCECCB84-F9BA-43D5-87BE-67443E8EF086}">
      <p15:sldGuideLst xmlns:p15="http://schemas.microsoft.com/office/powerpoint/2012/main" xmlns="">
        <p15:guide id="1" pos="52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pPr/>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248190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pPr/>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406651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276025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pPr/>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177612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pPr/>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416239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pPr/>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79730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167310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pPr/>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xmlns="" val="424751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xmlns="" val="3277577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fr.surveymonkey.com/r/PompeColleagueBaxter"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54810" y="1452034"/>
            <a:ext cx="8220324" cy="3086100"/>
          </a:xfrm>
        </p:spPr>
        <p:txBody>
          <a:bodyPr>
            <a:normAutofit/>
          </a:bodyPr>
          <a:lstStyle/>
          <a:p>
            <a:pPr>
              <a:lnSpc>
                <a:spcPct val="130000"/>
              </a:lnSpc>
            </a:pPr>
            <a:r>
              <a:rPr lang="fr-CA" sz="4000" dirty="0" smtClean="0"/>
              <a:t>Pompe à perfusion volumétrique </a:t>
            </a:r>
            <a:br>
              <a:rPr lang="fr-CA" sz="4000" dirty="0" smtClean="0"/>
            </a:br>
            <a:r>
              <a:rPr lang="fr-CA" sz="4000" i="1" dirty="0" err="1" smtClean="0"/>
              <a:t>Colleague</a:t>
            </a:r>
            <a:r>
              <a:rPr lang="fr-CA" sz="4000" i="1" dirty="0" smtClean="0"/>
              <a:t> CXE </a:t>
            </a:r>
            <a:r>
              <a:rPr lang="fr-CA" sz="4000" dirty="0" smtClean="0"/>
              <a:t>de</a:t>
            </a:r>
            <a:r>
              <a:rPr lang="fr-CA" sz="4000" i="1" dirty="0" smtClean="0"/>
              <a:t> Baxter</a:t>
            </a:r>
            <a:endParaRPr lang="fr-CA" sz="4000" dirty="0"/>
          </a:p>
        </p:txBody>
      </p:sp>
      <p:sp>
        <p:nvSpPr>
          <p:cNvPr id="3" name="Sous-titre 2"/>
          <p:cNvSpPr>
            <a:spLocks noGrp="1"/>
          </p:cNvSpPr>
          <p:nvPr>
            <p:ph type="subTitle" idx="1"/>
          </p:nvPr>
        </p:nvSpPr>
        <p:spPr/>
        <p:txBody>
          <a:bodyPr>
            <a:normAutofit/>
          </a:bodyPr>
          <a:lstStyle/>
          <a:p>
            <a:pPr algn="just"/>
            <a:r>
              <a:rPr lang="fr-CA" sz="2400" dirty="0" smtClean="0"/>
              <a:t>Direction des soins infirmiers et de l’enseignement universitaire</a:t>
            </a:r>
            <a:r>
              <a:rPr lang="fr-CA" sz="2400" dirty="0"/>
              <a:t> </a:t>
            </a:r>
            <a:r>
              <a:rPr lang="fr-CA" sz="2400" dirty="0" smtClean="0"/>
              <a:t>(DSIEU)</a:t>
            </a:r>
          </a:p>
        </p:txBody>
      </p:sp>
      <p:sp>
        <p:nvSpPr>
          <p:cNvPr id="4" name="Subtitle 2"/>
          <p:cNvSpPr txBox="1">
            <a:spLocks/>
          </p:cNvSpPr>
          <p:nvPr/>
        </p:nvSpPr>
        <p:spPr>
          <a:xfrm>
            <a:off x="728131" y="6339840"/>
            <a:ext cx="7747003" cy="518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800" b="0" dirty="0" smtClean="0"/>
              <a:t>Juin 2018</a:t>
            </a:r>
            <a:endParaRPr lang="en-US" sz="1800" b="0" dirty="0"/>
          </a:p>
        </p:txBody>
      </p:sp>
      <p:pic>
        <p:nvPicPr>
          <p:cNvPr id="6" name="Image 5"/>
          <p:cNvPicPr>
            <a:picLocks noChangeAspect="1"/>
          </p:cNvPicPr>
          <p:nvPr/>
        </p:nvPicPr>
        <p:blipFill rotWithShape="1">
          <a:blip r:embed="rId3" cstate="print"/>
          <a:srcRect l="50394" t="32263" r="18791" b="19506"/>
          <a:stretch/>
        </p:blipFill>
        <p:spPr>
          <a:xfrm>
            <a:off x="6728177" y="2983411"/>
            <a:ext cx="1359310" cy="1702041"/>
          </a:xfrm>
          <a:prstGeom prst="rect">
            <a:avLst/>
          </a:prstGeom>
        </p:spPr>
      </p:pic>
    </p:spTree>
    <p:extLst>
      <p:ext uri="{BB962C8B-B14F-4D97-AF65-F5344CB8AC3E}">
        <p14:creationId xmlns:p14="http://schemas.microsoft.com/office/powerpoint/2010/main" xmlns="" val="1452013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Préparation de la perfusion </a:t>
            </a:r>
            <a:r>
              <a:rPr lang="fr-CA" sz="1400" dirty="0"/>
              <a:t>(suite)</a:t>
            </a:r>
            <a:endParaRPr lang="fr-CA" dirty="0"/>
          </a:p>
        </p:txBody>
      </p:sp>
      <p:sp>
        <p:nvSpPr>
          <p:cNvPr id="3" name="Espace réservé du contenu 2"/>
          <p:cNvSpPr>
            <a:spLocks noGrp="1"/>
          </p:cNvSpPr>
          <p:nvPr>
            <p:ph idx="1"/>
          </p:nvPr>
        </p:nvSpPr>
        <p:spPr/>
        <p:txBody>
          <a:bodyPr>
            <a:noAutofit/>
          </a:bodyPr>
          <a:lstStyle/>
          <a:p>
            <a:pPr marL="457200" indent="-457200" algn="just">
              <a:lnSpc>
                <a:spcPct val="100000"/>
              </a:lnSpc>
              <a:buFont typeface="+mj-lt"/>
              <a:buAutoNum type="arabicPeriod" startAt="3"/>
            </a:pPr>
            <a:r>
              <a:rPr lang="fr-CA" sz="1600" dirty="0" smtClean="0"/>
              <a:t>Programmez la </a:t>
            </a:r>
            <a:r>
              <a:rPr lang="fr-CA" sz="1600" b="1" dirty="0" smtClean="0"/>
              <a:t>perfusion primaire</a:t>
            </a:r>
          </a:p>
          <a:p>
            <a:pPr marL="1143000" lvl="1" indent="-457200" algn="just">
              <a:lnSpc>
                <a:spcPct val="100000"/>
              </a:lnSpc>
              <a:buFont typeface="+mj-lt"/>
              <a:buAutoNum type="alphaUcPeriod"/>
            </a:pPr>
            <a:r>
              <a:rPr lang="fr-CA" sz="1400" dirty="0" smtClean="0"/>
              <a:t>Pour programmer une pompe à voie unique, appuyez sur la touche </a:t>
            </a:r>
            <a:r>
              <a:rPr lang="fr-CA" sz="1400" b="1" dirty="0" smtClean="0"/>
              <a:t>« Primaire »</a:t>
            </a:r>
            <a:r>
              <a:rPr lang="fr-CA" sz="1400" dirty="0" smtClean="0"/>
              <a:t>. Dans le cadre d’une pompe à trois (3) voies, identifiez la voie de pompe souhaitée (A, B ou C), puis appuyez sur la touche </a:t>
            </a:r>
            <a:r>
              <a:rPr lang="fr-CA" sz="1400" b="1" dirty="0" smtClean="0"/>
              <a:t>«</a:t>
            </a:r>
            <a:r>
              <a:rPr lang="fr-CA" sz="1400" dirty="0" smtClean="0"/>
              <a:t> </a:t>
            </a:r>
            <a:r>
              <a:rPr lang="fr-CA" sz="1400" b="1" dirty="0" smtClean="0"/>
              <a:t>Sélection voie » </a:t>
            </a:r>
            <a:r>
              <a:rPr lang="fr-CA" sz="1400" dirty="0" smtClean="0"/>
              <a:t>correspondante.</a:t>
            </a:r>
          </a:p>
          <a:p>
            <a:pPr marL="1143000" lvl="1" indent="-457200" algn="just">
              <a:lnSpc>
                <a:spcPct val="100000"/>
              </a:lnSpc>
              <a:buFont typeface="+mj-lt"/>
              <a:buAutoNum type="alphaUcPeriod"/>
            </a:pPr>
            <a:r>
              <a:rPr lang="fr-CA" sz="1400" dirty="0" smtClean="0"/>
              <a:t>L’écran de programmation </a:t>
            </a:r>
            <a:r>
              <a:rPr lang="fr-CA" sz="1400" b="1" dirty="0" smtClean="0"/>
              <a:t>« Primaire Débit-Volume » </a:t>
            </a:r>
            <a:r>
              <a:rPr lang="fr-CA" sz="1400" dirty="0" smtClean="0"/>
              <a:t>s’affiche et le champ </a:t>
            </a:r>
            <a:r>
              <a:rPr lang="fr-CA" sz="1400" b="1" dirty="0" smtClean="0"/>
              <a:t>« Débit »</a:t>
            </a:r>
            <a:r>
              <a:rPr lang="fr-CA" sz="1400" dirty="0" smtClean="0"/>
              <a:t> est mis en évidence.</a:t>
            </a:r>
          </a:p>
          <a:p>
            <a:pPr marL="1143000" lvl="1" indent="-457200" algn="just">
              <a:lnSpc>
                <a:spcPct val="100000"/>
              </a:lnSpc>
              <a:buFont typeface="+mj-lt"/>
              <a:buAutoNum type="alphaUcPeriod"/>
            </a:pPr>
            <a:r>
              <a:rPr lang="fr-CA" sz="1400" dirty="0" smtClean="0"/>
              <a:t>À l’aide du clavier numérique, saisissez le débit prescrit.</a:t>
            </a:r>
          </a:p>
          <a:p>
            <a:pPr marL="1143000" lvl="1" indent="-457200" algn="just">
              <a:lnSpc>
                <a:spcPct val="100000"/>
              </a:lnSpc>
              <a:buFont typeface="+mj-lt"/>
              <a:buAutoNum type="alphaUcPeriod"/>
            </a:pPr>
            <a:r>
              <a:rPr lang="fr-CA" sz="1400" dirty="0" smtClean="0"/>
              <a:t>Appuyez sur la touche </a:t>
            </a:r>
            <a:r>
              <a:rPr lang="fr-CA" sz="1400" b="1" dirty="0" smtClean="0"/>
              <a:t>« Vol. »</a:t>
            </a:r>
            <a:r>
              <a:rPr lang="fr-CA" sz="1400" dirty="0" smtClean="0"/>
              <a:t> ou utilisez les touches </a:t>
            </a:r>
            <a:r>
              <a:rPr lang="fr-CA" sz="1400" b="1" dirty="0" smtClean="0"/>
              <a:t>« </a:t>
            </a:r>
            <a:r>
              <a:rPr lang="fr-CA" sz="1400" b="1" dirty="0" smtClean="0">
                <a:sym typeface="Symbol" panose="05050102010706020507" pitchFamily="18" charset="2"/>
              </a:rPr>
              <a:t> » </a:t>
            </a:r>
            <a:r>
              <a:rPr lang="fr-CA" sz="1400" dirty="0" smtClean="0">
                <a:sym typeface="Symbol" panose="05050102010706020507" pitchFamily="18" charset="2"/>
              </a:rPr>
              <a:t>pour mettre en évidence la zone </a:t>
            </a:r>
            <a:r>
              <a:rPr lang="fr-CA" sz="1400" b="1" dirty="0" smtClean="0">
                <a:sym typeface="Symbol" panose="05050102010706020507" pitchFamily="18" charset="2"/>
              </a:rPr>
              <a:t>«</a:t>
            </a:r>
            <a:r>
              <a:rPr lang="fr-CA" sz="1400" dirty="0" smtClean="0">
                <a:sym typeface="Symbol" panose="05050102010706020507" pitchFamily="18" charset="2"/>
              </a:rPr>
              <a:t> </a:t>
            </a:r>
            <a:r>
              <a:rPr lang="fr-CA" sz="1400" b="1" dirty="0" smtClean="0">
                <a:sym typeface="Symbol" panose="05050102010706020507" pitchFamily="18" charset="2"/>
              </a:rPr>
              <a:t>Volume à perfuser »</a:t>
            </a:r>
            <a:r>
              <a:rPr lang="fr-CA" sz="1400" dirty="0" smtClean="0">
                <a:sym typeface="Symbol" panose="05050102010706020507" pitchFamily="18" charset="2"/>
              </a:rPr>
              <a:t> pour la programmation.</a:t>
            </a:r>
          </a:p>
          <a:p>
            <a:pPr marL="1143000" lvl="1" indent="-457200" algn="just">
              <a:lnSpc>
                <a:spcPct val="100000"/>
              </a:lnSpc>
              <a:buFont typeface="+mj-lt"/>
              <a:buAutoNum type="alphaUcPeriod"/>
            </a:pPr>
            <a:r>
              <a:rPr lang="fr-CA" sz="1400" dirty="0" smtClean="0">
                <a:sym typeface="Symbol" panose="05050102010706020507" pitchFamily="18" charset="2"/>
              </a:rPr>
              <a:t>À l’aide du clavier numérique, programmez le volume à perfuser. </a:t>
            </a:r>
            <a:r>
              <a:rPr lang="fr-CA" sz="1400" dirty="0">
                <a:sym typeface="Symbol" panose="05050102010706020507" pitchFamily="18" charset="2"/>
              </a:rPr>
              <a:t>L</a:t>
            </a:r>
            <a:r>
              <a:rPr lang="fr-CA" sz="1400" dirty="0" smtClean="0">
                <a:sym typeface="Symbol" panose="05050102010706020507" pitchFamily="18" charset="2"/>
              </a:rPr>
              <a:t>e volume à perfuser ne doit pas être supérieur à la quantité de volume disponible dans le soluté.</a:t>
            </a:r>
          </a:p>
          <a:p>
            <a:pPr marL="1143000" lvl="1" indent="-457200" algn="just">
              <a:lnSpc>
                <a:spcPct val="100000"/>
              </a:lnSpc>
              <a:buFont typeface="+mj-lt"/>
              <a:buAutoNum type="alphaUcPeriod"/>
            </a:pPr>
            <a:r>
              <a:rPr lang="fr-CA" sz="1400" dirty="0" smtClean="0">
                <a:sym typeface="Symbol" panose="05050102010706020507" pitchFamily="18" charset="2"/>
              </a:rPr>
              <a:t>Pour amorcer la perfusion, appuyez sur la touche </a:t>
            </a:r>
            <a:r>
              <a:rPr lang="fr-CA" sz="1400" b="1" dirty="0" smtClean="0">
                <a:sym typeface="Symbol" panose="05050102010706020507" pitchFamily="18" charset="2"/>
              </a:rPr>
              <a:t>« Départ »</a:t>
            </a:r>
            <a:r>
              <a:rPr lang="fr-CA" sz="1400" dirty="0" smtClean="0">
                <a:sym typeface="Symbol" panose="05050102010706020507" pitchFamily="18" charset="2"/>
              </a:rPr>
              <a:t>. Le voyant DEL de marche s’allume et l’icône de goutte animée s’affiche sur l’écran principal.</a:t>
            </a:r>
          </a:p>
          <a:p>
            <a:pPr marL="1143000" lvl="1" indent="-457200" algn="just">
              <a:lnSpc>
                <a:spcPct val="100000"/>
              </a:lnSpc>
              <a:buFont typeface="+mj-lt"/>
              <a:buAutoNum type="alphaUcPeriod"/>
            </a:pPr>
            <a:r>
              <a:rPr lang="fr-CA" sz="1400" dirty="0" smtClean="0">
                <a:sym typeface="Symbol" panose="05050102010706020507" pitchFamily="18" charset="2"/>
              </a:rPr>
              <a:t>Confirmez que le liquide s’écoule en observant les gouttes qui tombent dans la chambre compte-gouttes.</a:t>
            </a:r>
            <a:endParaRPr lang="fr-CA" sz="14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10</a:t>
            </a:fld>
            <a:endParaRPr lang="fr-CA"/>
          </a:p>
        </p:txBody>
      </p:sp>
    </p:spTree>
    <p:extLst>
      <p:ext uri="{BB962C8B-B14F-4D97-AF65-F5344CB8AC3E}">
        <p14:creationId xmlns:p14="http://schemas.microsoft.com/office/powerpoint/2010/main" xmlns="" val="2792782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Préparation de la perfusion </a:t>
            </a:r>
            <a:r>
              <a:rPr lang="fr-CA" sz="1400" dirty="0"/>
              <a:t>(suite)</a:t>
            </a:r>
            <a:endParaRPr lang="fr-CA" dirty="0"/>
          </a:p>
        </p:txBody>
      </p:sp>
      <p:sp>
        <p:nvSpPr>
          <p:cNvPr id="3" name="Espace réservé du contenu 2"/>
          <p:cNvSpPr>
            <a:spLocks noGrp="1"/>
          </p:cNvSpPr>
          <p:nvPr>
            <p:ph idx="1"/>
          </p:nvPr>
        </p:nvSpPr>
        <p:spPr>
          <a:xfrm>
            <a:off x="628650" y="1326444"/>
            <a:ext cx="7886700" cy="4910666"/>
          </a:xfrm>
        </p:spPr>
        <p:txBody>
          <a:bodyPr>
            <a:normAutofit fontScale="85000" lnSpcReduction="20000"/>
          </a:bodyPr>
          <a:lstStyle/>
          <a:p>
            <a:pPr marL="457200" indent="-457200" algn="just">
              <a:lnSpc>
                <a:spcPct val="120000"/>
              </a:lnSpc>
              <a:spcBef>
                <a:spcPts val="600"/>
              </a:spcBef>
              <a:buFont typeface="+mj-lt"/>
              <a:buAutoNum type="arabicPeriod" startAt="4"/>
            </a:pPr>
            <a:r>
              <a:rPr lang="fr-CA" sz="1600" dirty="0" smtClean="0"/>
              <a:t>Programmez une </a:t>
            </a:r>
            <a:r>
              <a:rPr lang="fr-CA" sz="1600" b="1" dirty="0" smtClean="0"/>
              <a:t>perfusion secondaire</a:t>
            </a:r>
            <a:r>
              <a:rPr lang="fr-CA" sz="1600" dirty="0" smtClean="0"/>
              <a:t>, si nécessaire</a:t>
            </a:r>
          </a:p>
          <a:p>
            <a:pPr marL="450850" algn="just">
              <a:lnSpc>
                <a:spcPct val="120000"/>
              </a:lnSpc>
              <a:spcBef>
                <a:spcPts val="600"/>
              </a:spcBef>
            </a:pPr>
            <a:r>
              <a:rPr lang="fr-CA" sz="1400" dirty="0" smtClean="0"/>
              <a:t>Cette fonction de programmation optionnelle permet à la pompe de faire écouler du liquide d’un second sac à soluté à un débit et selon un volume indépendants de la perfusion primaire. Lorsque cette perfusion secondaire est terminée, la pompe passe automatiquement au débit primaire programmé ou au débit MVO (30 </a:t>
            </a:r>
            <a:r>
              <a:rPr lang="fr-CA" sz="1400" dirty="0" err="1" smtClean="0"/>
              <a:t>mL</a:t>
            </a:r>
            <a:r>
              <a:rPr lang="fr-CA" sz="1400" dirty="0" smtClean="0"/>
              <a:t>/h) lorsqu’aucune perfusion primaire n’a été programmée.</a:t>
            </a:r>
          </a:p>
          <a:p>
            <a:pPr marL="793750" indent="-342900" algn="just">
              <a:lnSpc>
                <a:spcPct val="120000"/>
              </a:lnSpc>
              <a:buFont typeface="+mj-lt"/>
              <a:buAutoNum type="alphaUcPeriod"/>
            </a:pPr>
            <a:r>
              <a:rPr lang="fr-CA" sz="1400" dirty="0" smtClean="0"/>
              <a:t>Branchez la tubulure du sac de soluté secondaire dans le « Y » de la tubulure primaire avant qu’elle ne passe dans la pompe. Abaissez le sac de soluté primaire à l’aide du crochet de suspension fourni avec la tubulure secondaire. Assurez-vous que le crochet de suspension est entièrement déplié.</a:t>
            </a:r>
          </a:p>
          <a:p>
            <a:pPr marL="793750" indent="-342900" algn="just">
              <a:lnSpc>
                <a:spcPct val="120000"/>
              </a:lnSpc>
              <a:buFont typeface="+mj-lt"/>
              <a:buAutoNum type="alphaUcPeriod"/>
            </a:pPr>
            <a:r>
              <a:rPr lang="fr-CA" sz="1400" dirty="0" smtClean="0"/>
              <a:t>Dans le cadre d’une pompe à voie unique, appuyez sur la touche </a:t>
            </a:r>
            <a:r>
              <a:rPr lang="fr-CA" sz="1400" b="1" dirty="0" smtClean="0"/>
              <a:t>« Secondaire »</a:t>
            </a:r>
            <a:r>
              <a:rPr lang="fr-CA" sz="1400" dirty="0" smtClean="0"/>
              <a:t> de l’écran de Programmation Primaire. Dans le cadre d’une pompe à trois (3) voies, identifiez la voie de pompe souhaitée (A, B ou C), appuyez sur la touche </a:t>
            </a:r>
            <a:r>
              <a:rPr lang="fr-CA" sz="1400" b="1" dirty="0" smtClean="0"/>
              <a:t>« Sélection de voie »</a:t>
            </a:r>
            <a:r>
              <a:rPr lang="fr-CA" sz="1400" dirty="0" smtClean="0"/>
              <a:t> correspondante, puis sélectionnez la touche </a:t>
            </a:r>
            <a:r>
              <a:rPr lang="fr-CA" sz="1400" b="1" dirty="0" smtClean="0"/>
              <a:t>« Secondaire ».</a:t>
            </a:r>
          </a:p>
          <a:p>
            <a:pPr marL="793750" indent="-342900" algn="just">
              <a:lnSpc>
                <a:spcPct val="120000"/>
              </a:lnSpc>
              <a:buFont typeface="+mj-lt"/>
              <a:buAutoNum type="alphaUcPeriod"/>
            </a:pPr>
            <a:r>
              <a:rPr lang="fr-CA" sz="1400" dirty="0" smtClean="0"/>
              <a:t>À l’aide du clavier numérique, saisissez le débit prescrit.</a:t>
            </a:r>
          </a:p>
          <a:p>
            <a:pPr marL="793750" indent="-342900" algn="just">
              <a:lnSpc>
                <a:spcPct val="120000"/>
              </a:lnSpc>
              <a:buFont typeface="+mj-lt"/>
              <a:buAutoNum type="alphaUcPeriod"/>
            </a:pPr>
            <a:r>
              <a:rPr lang="fr-CA" sz="1400" dirty="0" smtClean="0"/>
              <a:t>Appuyez sur la touche </a:t>
            </a:r>
            <a:r>
              <a:rPr lang="fr-CA" sz="1400" b="1" dirty="0" smtClean="0"/>
              <a:t>« Vol. »</a:t>
            </a:r>
            <a:r>
              <a:rPr lang="fr-CA" sz="1400" dirty="0" smtClean="0"/>
              <a:t> ou utilisez les flèches </a:t>
            </a:r>
            <a:r>
              <a:rPr lang="fr-CA" sz="1400" b="1" dirty="0" smtClean="0"/>
              <a:t>« </a:t>
            </a:r>
            <a:r>
              <a:rPr lang="fr-CA" sz="1400" b="1" dirty="0" smtClean="0">
                <a:sym typeface="Symbol" panose="05050102010706020507" pitchFamily="18" charset="2"/>
              </a:rPr>
              <a:t> » </a:t>
            </a:r>
            <a:r>
              <a:rPr lang="fr-CA" sz="1400" dirty="0" smtClean="0">
                <a:sym typeface="Symbol" panose="05050102010706020507" pitchFamily="18" charset="2"/>
              </a:rPr>
              <a:t>pour mettre en évidence la zone </a:t>
            </a:r>
            <a:r>
              <a:rPr lang="fr-CA" sz="1400" b="1" dirty="0" smtClean="0">
                <a:sym typeface="Symbol" panose="05050102010706020507" pitchFamily="18" charset="2"/>
              </a:rPr>
              <a:t>« Volume à perfuser »</a:t>
            </a:r>
            <a:r>
              <a:rPr lang="fr-CA" sz="1400" dirty="0" smtClean="0">
                <a:sym typeface="Symbol" panose="05050102010706020507" pitchFamily="18" charset="2"/>
              </a:rPr>
              <a:t> pour la programmation.</a:t>
            </a:r>
          </a:p>
          <a:p>
            <a:pPr marL="793750" indent="-342900" algn="just">
              <a:lnSpc>
                <a:spcPct val="120000"/>
              </a:lnSpc>
              <a:buFont typeface="+mj-lt"/>
              <a:buAutoNum type="alphaUcPeriod"/>
            </a:pPr>
            <a:r>
              <a:rPr lang="fr-CA" sz="1400" dirty="0" smtClean="0">
                <a:sym typeface="Symbol" panose="05050102010706020507" pitchFamily="18" charset="2"/>
              </a:rPr>
              <a:t>À l’aide du clavier numérique, programmez le volume à perfuser.</a:t>
            </a:r>
          </a:p>
          <a:p>
            <a:pPr marL="793750" indent="-342900" algn="just">
              <a:lnSpc>
                <a:spcPct val="120000"/>
              </a:lnSpc>
              <a:buFont typeface="+mj-lt"/>
              <a:buAutoNum type="alphaUcPeriod"/>
            </a:pPr>
            <a:r>
              <a:rPr lang="fr-CA" sz="1400" dirty="0" smtClean="0">
                <a:sym typeface="Symbol" panose="05050102010706020507" pitchFamily="18" charset="2"/>
              </a:rPr>
              <a:t>Ouvrez le clamp de la tubulure secondaire et appuyez sur la touche </a:t>
            </a:r>
            <a:r>
              <a:rPr lang="fr-CA" sz="1400" b="1" dirty="0" smtClean="0">
                <a:sym typeface="Symbol" panose="05050102010706020507" pitchFamily="18" charset="2"/>
              </a:rPr>
              <a:t>« Départ »</a:t>
            </a:r>
            <a:r>
              <a:rPr lang="fr-CA" sz="1400" dirty="0" smtClean="0">
                <a:sym typeface="Symbol" panose="05050102010706020507" pitchFamily="18" charset="2"/>
              </a:rPr>
              <a:t> pour commencer la perfusion secondaire.</a:t>
            </a:r>
          </a:p>
          <a:p>
            <a:pPr marL="793750" indent="-342900" algn="just">
              <a:lnSpc>
                <a:spcPct val="120000"/>
              </a:lnSpc>
              <a:buFont typeface="+mj-lt"/>
              <a:buAutoNum type="alphaUcPeriod"/>
            </a:pPr>
            <a:r>
              <a:rPr lang="fr-CA" sz="1400" dirty="0" smtClean="0">
                <a:sym typeface="Symbol" panose="05050102010706020507" pitchFamily="18" charset="2"/>
              </a:rPr>
              <a:t>Confirmez que le liquide s’écoule du soluté secondaire en observant les gouttes qui tombent dans la chambre compte-gouttes secondaire.</a:t>
            </a:r>
            <a:endParaRPr lang="fr-CA" sz="1400" dirty="0" smtClean="0"/>
          </a:p>
          <a:p>
            <a:pPr marL="1143000" lvl="1" indent="-457200">
              <a:buFont typeface="+mj-lt"/>
              <a:buAutoNum type="alphaUcPeriod"/>
            </a:pP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11</a:t>
            </a:fld>
            <a:endParaRPr lang="fr-CA"/>
          </a:p>
        </p:txBody>
      </p:sp>
    </p:spTree>
    <p:extLst>
      <p:ext uri="{BB962C8B-B14F-4D97-AF65-F5344CB8AC3E}">
        <p14:creationId xmlns:p14="http://schemas.microsoft.com/office/powerpoint/2010/main" xmlns="" val="15639502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Fonction </a:t>
            </a:r>
            <a:r>
              <a:rPr lang="fr-CA" i="1" dirty="0" err="1" smtClean="0"/>
              <a:t>Colleague</a:t>
            </a:r>
            <a:r>
              <a:rPr lang="fr-CA" i="1" dirty="0" smtClean="0"/>
              <a:t> Guardian</a:t>
            </a:r>
            <a:endParaRPr lang="fr-CA" dirty="0"/>
          </a:p>
        </p:txBody>
      </p:sp>
      <p:sp>
        <p:nvSpPr>
          <p:cNvPr id="3" name="Espace réservé du contenu 2"/>
          <p:cNvSpPr>
            <a:spLocks noGrp="1"/>
          </p:cNvSpPr>
          <p:nvPr>
            <p:ph idx="1"/>
          </p:nvPr>
        </p:nvSpPr>
        <p:spPr/>
        <p:txBody>
          <a:bodyPr>
            <a:normAutofit fontScale="85000" lnSpcReduction="20000"/>
          </a:bodyPr>
          <a:lstStyle/>
          <a:p>
            <a:pPr algn="just">
              <a:lnSpc>
                <a:spcPct val="120000"/>
              </a:lnSpc>
            </a:pPr>
            <a:r>
              <a:rPr lang="fr-CA" sz="1600" dirty="0" smtClean="0"/>
              <a:t>La fonction </a:t>
            </a:r>
            <a:r>
              <a:rPr lang="fr-CA" sz="1600" i="1" dirty="0" err="1" smtClean="0"/>
              <a:t>Colleague</a:t>
            </a:r>
            <a:r>
              <a:rPr lang="fr-CA" sz="1600" i="1" dirty="0" smtClean="0"/>
              <a:t> Guardian</a:t>
            </a:r>
            <a:r>
              <a:rPr lang="fr-CA" sz="1600" dirty="0" smtClean="0"/>
              <a:t> est une bibliothèque pharmaceutique qui permet de prédéterminer des paramètres pour différents médicaments communément administrés. Lorsqu’un médicament est identifié, la pompe alerte l’utilisateur lorsqu’une valeur est hors limite. Il s’agit d’une mesure de sécurité additionnelle pour éviter les erreurs de programmation de la pompe, mais ne remplace pas la double vérification indépendante de la pompe (DVP).</a:t>
            </a:r>
          </a:p>
          <a:p>
            <a:pPr marL="342900" indent="-342900" algn="just">
              <a:lnSpc>
                <a:spcPct val="120000"/>
              </a:lnSpc>
              <a:buAutoNum type="arabicPeriod"/>
            </a:pPr>
            <a:r>
              <a:rPr lang="fr-CA" sz="1600" dirty="0" smtClean="0"/>
              <a:t>Dans le cas d’une pompe à voie unique, appuyez sur la touche </a:t>
            </a:r>
            <a:r>
              <a:rPr lang="fr-CA" sz="1600" b="1" dirty="0" smtClean="0"/>
              <a:t>« Primaire »</a:t>
            </a:r>
            <a:r>
              <a:rPr lang="fr-CA" sz="1600" dirty="0" smtClean="0"/>
              <a:t> pour accéder à l’écran </a:t>
            </a:r>
            <a:r>
              <a:rPr lang="fr-CA" sz="1600" b="1" dirty="0" smtClean="0"/>
              <a:t>« Programmation primaire »</a:t>
            </a:r>
            <a:r>
              <a:rPr lang="fr-CA" sz="1600" dirty="0" smtClean="0"/>
              <a:t>. Dans le cas d’une pompe à trois (3) voies, déterminez la voie souhaitée (A, B ou C), puis appuyez sur la touche </a:t>
            </a:r>
            <a:r>
              <a:rPr lang="fr-CA" sz="1600" b="1" dirty="0" smtClean="0"/>
              <a:t>« Sélection voie »</a:t>
            </a:r>
            <a:r>
              <a:rPr lang="fr-CA" sz="1600" dirty="0" smtClean="0"/>
              <a:t> correspondante pour accéder à l’écran </a:t>
            </a:r>
            <a:r>
              <a:rPr lang="fr-CA" sz="1600" b="1" dirty="0" smtClean="0"/>
              <a:t>« Programmation primaire »</a:t>
            </a:r>
            <a:r>
              <a:rPr lang="fr-CA" sz="1600" dirty="0" smtClean="0"/>
              <a:t>.</a:t>
            </a:r>
          </a:p>
          <a:p>
            <a:pPr marL="342900" indent="-342900" algn="just">
              <a:lnSpc>
                <a:spcPct val="120000"/>
              </a:lnSpc>
              <a:buAutoNum type="arabicPeriod"/>
            </a:pPr>
            <a:r>
              <a:rPr lang="fr-CA" sz="1600" dirty="0" smtClean="0"/>
              <a:t>Appuyez sur la touche </a:t>
            </a:r>
            <a:r>
              <a:rPr lang="fr-CA" sz="1600" b="1" dirty="0" smtClean="0"/>
              <a:t>« </a:t>
            </a:r>
            <a:r>
              <a:rPr lang="fr-CA" sz="1600" b="1" dirty="0" err="1" smtClean="0"/>
              <a:t>Colleague</a:t>
            </a:r>
            <a:r>
              <a:rPr lang="fr-CA" sz="1600" b="1" dirty="0" smtClean="0"/>
              <a:t> Guardian »</a:t>
            </a:r>
            <a:r>
              <a:rPr lang="fr-CA" sz="1600" dirty="0" smtClean="0"/>
              <a:t>.</a:t>
            </a:r>
          </a:p>
          <a:p>
            <a:pPr marL="342900" indent="-342900" algn="just">
              <a:lnSpc>
                <a:spcPct val="120000"/>
              </a:lnSpc>
              <a:buAutoNum type="arabicPeriod"/>
            </a:pPr>
            <a:r>
              <a:rPr lang="fr-CA" sz="1600" dirty="0" smtClean="0"/>
              <a:t>À l’aide des touches </a:t>
            </a:r>
            <a:r>
              <a:rPr lang="fr-CA" sz="1600" b="1" dirty="0" smtClean="0"/>
              <a:t>« </a:t>
            </a:r>
            <a:r>
              <a:rPr lang="fr-CA" sz="1600" b="1" dirty="0" smtClean="0">
                <a:sym typeface="Symbol" panose="05050102010706020507" pitchFamily="18" charset="2"/>
              </a:rPr>
              <a:t> »</a:t>
            </a:r>
            <a:r>
              <a:rPr lang="fr-CA" sz="1600" dirty="0" smtClean="0">
                <a:sym typeface="Symbol" panose="05050102010706020507" pitchFamily="18" charset="2"/>
              </a:rPr>
              <a:t>, mettre en évidence le médicament ou la solution désiré, puis appuyez sur la touche </a:t>
            </a:r>
            <a:r>
              <a:rPr lang="fr-CA" sz="1600" b="1" dirty="0" smtClean="0">
                <a:sym typeface="Symbol" panose="05050102010706020507" pitchFamily="18" charset="2"/>
              </a:rPr>
              <a:t>« Sélect »</a:t>
            </a:r>
            <a:r>
              <a:rPr lang="fr-CA" sz="1600" dirty="0" smtClean="0">
                <a:sym typeface="Symbol" panose="05050102010706020507" pitchFamily="18" charset="2"/>
              </a:rPr>
              <a:t>.</a:t>
            </a:r>
          </a:p>
          <a:p>
            <a:pPr marL="342900" indent="-342900" algn="just">
              <a:lnSpc>
                <a:spcPct val="120000"/>
              </a:lnSpc>
              <a:buAutoNum type="arabicPeriod"/>
            </a:pPr>
            <a:r>
              <a:rPr lang="fr-CA" sz="1600" dirty="0" smtClean="0">
                <a:sym typeface="Symbol" panose="05050102010706020507" pitchFamily="18" charset="2"/>
              </a:rPr>
              <a:t>Pour afficher les limites d’un médicament, appuyez sur la touche </a:t>
            </a:r>
            <a:r>
              <a:rPr lang="fr-CA" sz="1600" b="1" dirty="0" smtClean="0">
                <a:sym typeface="Symbol" panose="05050102010706020507" pitchFamily="18" charset="2"/>
              </a:rPr>
              <a:t>« Afficher limites »</a:t>
            </a:r>
            <a:r>
              <a:rPr lang="fr-CA" sz="1600" dirty="0" smtClean="0">
                <a:sym typeface="Symbol" panose="05050102010706020507" pitchFamily="18" charset="2"/>
              </a:rPr>
              <a:t>. La fenêtre instantanée d’affichage des limites vous présentera les limites préconfigurées. Appuyez sur la touche </a:t>
            </a:r>
            <a:r>
              <a:rPr lang="fr-CA" sz="1600" b="1" dirty="0" smtClean="0">
                <a:sym typeface="Symbol" panose="05050102010706020507" pitchFamily="18" charset="2"/>
              </a:rPr>
              <a:t>« Fin »</a:t>
            </a:r>
            <a:r>
              <a:rPr lang="fr-CA" sz="1600" dirty="0" smtClean="0">
                <a:sym typeface="Symbol" panose="05050102010706020507" pitchFamily="18" charset="2"/>
              </a:rPr>
              <a:t> pour retourner à l’écran précédent.</a:t>
            </a:r>
          </a:p>
          <a:p>
            <a:pPr marL="342900" indent="-342900" algn="just">
              <a:lnSpc>
                <a:spcPct val="120000"/>
              </a:lnSpc>
              <a:buAutoNum type="arabicPeriod"/>
            </a:pPr>
            <a:r>
              <a:rPr lang="fr-CA" sz="1600" dirty="0" smtClean="0">
                <a:sym typeface="Symbol" panose="05050102010706020507" pitchFamily="18" charset="2"/>
              </a:rPr>
              <a:t>Programmez les valeurs désirés. Appuyez ensuite sur la touche </a:t>
            </a:r>
            <a:r>
              <a:rPr lang="fr-CA" sz="1600" b="1" dirty="0" smtClean="0">
                <a:sym typeface="Symbol" panose="05050102010706020507" pitchFamily="18" charset="2"/>
              </a:rPr>
              <a:t>« Confirmer valeurs »</a:t>
            </a:r>
            <a:r>
              <a:rPr lang="fr-CA" sz="1600" dirty="0" smtClean="0">
                <a:sym typeface="Symbol" panose="05050102010706020507" pitchFamily="18" charset="2"/>
              </a:rPr>
              <a:t>. Une alarme sonore sera déclenchée et une fenêtre instantanée apparaîtra lorsque les valeurs sont hors limites.</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12</a:t>
            </a:fld>
            <a:endParaRPr lang="fr-CA"/>
          </a:p>
        </p:txBody>
      </p:sp>
    </p:spTree>
    <p:extLst>
      <p:ext uri="{BB962C8B-B14F-4D97-AF65-F5344CB8AC3E}">
        <p14:creationId xmlns:p14="http://schemas.microsoft.com/office/powerpoint/2010/main" xmlns="" val="30508371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en attente</a:t>
            </a:r>
            <a:endParaRPr lang="fr-CA" dirty="0"/>
          </a:p>
        </p:txBody>
      </p:sp>
      <p:sp>
        <p:nvSpPr>
          <p:cNvPr id="3" name="Espace réservé du contenu 2"/>
          <p:cNvSpPr>
            <a:spLocks noGrp="1"/>
          </p:cNvSpPr>
          <p:nvPr>
            <p:ph idx="1"/>
          </p:nvPr>
        </p:nvSpPr>
        <p:spPr>
          <a:xfrm>
            <a:off x="558800" y="1158540"/>
            <a:ext cx="7886700" cy="4910666"/>
          </a:xfrm>
        </p:spPr>
        <p:txBody>
          <a:bodyPr>
            <a:noAutofit/>
          </a:bodyPr>
          <a:lstStyle/>
          <a:p>
            <a:pPr algn="just"/>
            <a:r>
              <a:rPr lang="fr-CA" sz="1800" dirty="0" smtClean="0"/>
              <a:t>Pompe à voie unique</a:t>
            </a:r>
          </a:p>
          <a:p>
            <a:pPr marL="457200" indent="-457200" algn="just">
              <a:buAutoNum type="arabicPeriod"/>
            </a:pPr>
            <a:r>
              <a:rPr lang="fr-CA" sz="1600" dirty="0" smtClean="0"/>
              <a:t>Arrêtez la perfusion.</a:t>
            </a:r>
          </a:p>
          <a:p>
            <a:pPr marL="457200" indent="-457200" algn="just">
              <a:buAutoNum type="arabicPeriod"/>
            </a:pPr>
            <a:r>
              <a:rPr lang="fr-CA" sz="1600" dirty="0" smtClean="0"/>
              <a:t>Appuyez sur la touche </a:t>
            </a:r>
            <a:r>
              <a:rPr lang="fr-CA" sz="1600" b="1" dirty="0" smtClean="0"/>
              <a:t>« Primaire ».</a:t>
            </a:r>
          </a:p>
          <a:p>
            <a:pPr marL="457200" indent="-457200" algn="just">
              <a:buAutoNum type="arabicPeriod"/>
            </a:pPr>
            <a:r>
              <a:rPr lang="fr-CA" sz="1600" dirty="0" smtClean="0"/>
              <a:t>Appuyez sur la touche </a:t>
            </a:r>
            <a:r>
              <a:rPr lang="fr-CA" sz="1600" b="1" dirty="0" smtClean="0"/>
              <a:t>« Modifier mode ».</a:t>
            </a:r>
          </a:p>
          <a:p>
            <a:pPr marL="457200" indent="-457200" algn="just">
              <a:buAutoNum type="arabicPeriod"/>
            </a:pPr>
            <a:r>
              <a:rPr lang="fr-CA" sz="1600" dirty="0" smtClean="0"/>
              <a:t>Utilisez les touches </a:t>
            </a:r>
            <a:r>
              <a:rPr lang="fr-CA" sz="1600" b="1" dirty="0" smtClean="0"/>
              <a:t>« </a:t>
            </a:r>
            <a:r>
              <a:rPr lang="fr-CA" sz="1600" b="1" dirty="0" smtClean="0">
                <a:sym typeface="Symbol" panose="05050102010706020507" pitchFamily="18" charset="2"/>
              </a:rPr>
              <a:t></a:t>
            </a:r>
            <a:r>
              <a:rPr lang="fr-CA" sz="1600" dirty="0" smtClean="0">
                <a:sym typeface="Symbol" panose="05050102010706020507" pitchFamily="18" charset="2"/>
              </a:rPr>
              <a:t> » ou les touches </a:t>
            </a:r>
            <a:r>
              <a:rPr lang="fr-CA" sz="1600" b="1" dirty="0" smtClean="0">
                <a:sym typeface="Symbol" panose="05050102010706020507" pitchFamily="18" charset="2"/>
              </a:rPr>
              <a:t>« Page précédente »</a:t>
            </a:r>
            <a:r>
              <a:rPr lang="fr-CA" sz="1600" dirty="0" smtClean="0">
                <a:sym typeface="Symbol" panose="05050102010706020507" pitchFamily="18" charset="2"/>
              </a:rPr>
              <a:t> et </a:t>
            </a:r>
            <a:r>
              <a:rPr lang="fr-CA" sz="1600" b="1" dirty="0" smtClean="0">
                <a:sym typeface="Symbol" panose="05050102010706020507" pitchFamily="18" charset="2"/>
              </a:rPr>
              <a:t>« Page suivante »</a:t>
            </a:r>
            <a:r>
              <a:rPr lang="fr-CA" sz="1600" dirty="0" smtClean="0">
                <a:sym typeface="Symbol" panose="05050102010706020507" pitchFamily="18" charset="2"/>
              </a:rPr>
              <a:t> pour faire défiler le curseur jusqu’au mode de </a:t>
            </a:r>
            <a:r>
              <a:rPr lang="fr-CA" sz="1600" b="1" dirty="0" smtClean="0">
                <a:sym typeface="Symbol" panose="05050102010706020507" pitchFamily="18" charset="2"/>
              </a:rPr>
              <a:t>« Mise</a:t>
            </a:r>
            <a:r>
              <a:rPr lang="fr-CA" sz="1600" dirty="0" smtClean="0">
                <a:sym typeface="Symbol" panose="05050102010706020507" pitchFamily="18" charset="2"/>
              </a:rPr>
              <a:t> </a:t>
            </a:r>
            <a:r>
              <a:rPr lang="fr-CA" sz="1600" b="1" dirty="0" smtClean="0">
                <a:sym typeface="Symbol" panose="05050102010706020507" pitchFamily="18" charset="2"/>
              </a:rPr>
              <a:t>en</a:t>
            </a:r>
            <a:r>
              <a:rPr lang="fr-CA" sz="1600" dirty="0" smtClean="0">
                <a:sym typeface="Symbol" panose="05050102010706020507" pitchFamily="18" charset="2"/>
              </a:rPr>
              <a:t> </a:t>
            </a:r>
            <a:r>
              <a:rPr lang="fr-CA" sz="1600" b="1" dirty="0" smtClean="0">
                <a:sym typeface="Symbol" panose="05050102010706020507" pitchFamily="18" charset="2"/>
              </a:rPr>
              <a:t>attente »</a:t>
            </a:r>
            <a:r>
              <a:rPr lang="fr-CA" sz="1600" dirty="0" smtClean="0">
                <a:sym typeface="Symbol" panose="05050102010706020507" pitchFamily="18" charset="2"/>
              </a:rPr>
              <a:t>.</a:t>
            </a:r>
          </a:p>
          <a:p>
            <a:pPr marL="457200" indent="-457200" algn="just">
              <a:buAutoNum type="arabicPeriod"/>
            </a:pPr>
            <a:r>
              <a:rPr lang="fr-CA" sz="1600" dirty="0" smtClean="0">
                <a:sym typeface="Symbol" panose="05050102010706020507" pitchFamily="18" charset="2"/>
              </a:rPr>
              <a:t>Appuyez sur la touche </a:t>
            </a:r>
            <a:r>
              <a:rPr lang="fr-CA" sz="1600" b="1" dirty="0" smtClean="0">
                <a:sym typeface="Symbol" panose="05050102010706020507" pitchFamily="18" charset="2"/>
              </a:rPr>
              <a:t>« Select ».</a:t>
            </a:r>
          </a:p>
          <a:p>
            <a:pPr marL="457200" indent="-457200" algn="just">
              <a:buAutoNum type="arabicPeriod"/>
            </a:pPr>
            <a:r>
              <a:rPr lang="fr-CA" sz="1600" dirty="0" smtClean="0">
                <a:sym typeface="Symbol" panose="05050102010706020507" pitchFamily="18" charset="2"/>
              </a:rPr>
              <a:t>Appuyez sur la touche </a:t>
            </a:r>
            <a:r>
              <a:rPr lang="fr-CA" sz="1600" b="1" dirty="0" smtClean="0">
                <a:sym typeface="Symbol" panose="05050102010706020507" pitchFamily="18" charset="2"/>
              </a:rPr>
              <a:t>«  » </a:t>
            </a:r>
            <a:r>
              <a:rPr lang="fr-CA" sz="1600" dirty="0" smtClean="0">
                <a:sym typeface="Symbol" panose="05050102010706020507" pitchFamily="18" charset="2"/>
              </a:rPr>
              <a:t>située à côté de l’option </a:t>
            </a:r>
            <a:r>
              <a:rPr lang="fr-CA" sz="1600" b="1" dirty="0" smtClean="0">
                <a:sym typeface="Symbol" panose="05050102010706020507" pitchFamily="18" charset="2"/>
              </a:rPr>
              <a:t>« Oui »</a:t>
            </a:r>
            <a:r>
              <a:rPr lang="fr-CA" sz="1600" dirty="0" smtClean="0">
                <a:sym typeface="Symbol" panose="05050102010706020507" pitchFamily="18" charset="2"/>
              </a:rPr>
              <a:t> pour mettre la voie en attente.</a:t>
            </a:r>
          </a:p>
          <a:p>
            <a:pPr algn="just"/>
            <a:endParaRPr lang="fr-CA" sz="100" dirty="0">
              <a:sym typeface="Symbol" panose="05050102010706020507" pitchFamily="18" charset="2"/>
            </a:endParaRPr>
          </a:p>
          <a:p>
            <a:pPr algn="just"/>
            <a:r>
              <a:rPr lang="fr-CA" sz="1800" dirty="0" smtClean="0">
                <a:sym typeface="Symbol" panose="05050102010706020507" pitchFamily="18" charset="2"/>
              </a:rPr>
              <a:t>Pompe à trois (3) voies</a:t>
            </a:r>
          </a:p>
          <a:p>
            <a:pPr marL="457200" indent="-457200" algn="just">
              <a:buFont typeface="+mj-lt"/>
              <a:buAutoNum type="arabicPeriod"/>
            </a:pPr>
            <a:r>
              <a:rPr lang="fr-CA" sz="1600" dirty="0" smtClean="0">
                <a:sym typeface="Symbol" panose="05050102010706020507" pitchFamily="18" charset="2"/>
              </a:rPr>
              <a:t>Interrompez la perfusion en sélectionnant la voie que vous souhaitez mettre en attente (A, B ou C).</a:t>
            </a:r>
          </a:p>
          <a:p>
            <a:pPr marL="457200" indent="-457200" algn="just">
              <a:buFont typeface="+mj-lt"/>
              <a:buAutoNum type="arabicPeriod"/>
            </a:pPr>
            <a:r>
              <a:rPr lang="fr-CA" sz="1600" dirty="0" smtClean="0">
                <a:sym typeface="Symbol" panose="05050102010706020507" pitchFamily="18" charset="2"/>
              </a:rPr>
              <a:t>Appuyez deux fois sur la touche </a:t>
            </a:r>
            <a:r>
              <a:rPr lang="fr-CA" sz="1600" b="1" dirty="0" smtClean="0">
                <a:sym typeface="Symbol" panose="05050102010706020507" pitchFamily="18" charset="2"/>
              </a:rPr>
              <a:t>« Sélection voie »</a:t>
            </a:r>
            <a:r>
              <a:rPr lang="fr-CA" sz="1600" dirty="0" smtClean="0">
                <a:sym typeface="Symbol" panose="05050102010706020507" pitchFamily="18" charset="2"/>
              </a:rPr>
              <a:t> afin d’afficher la fenêtre instantanée de mise en attente.</a:t>
            </a:r>
          </a:p>
          <a:p>
            <a:pPr marL="457200" indent="-457200" algn="just">
              <a:buFont typeface="+mj-lt"/>
              <a:buAutoNum type="arabicPeriod"/>
            </a:pPr>
            <a:r>
              <a:rPr lang="fr-CA" sz="1600" dirty="0">
                <a:sym typeface="Symbol" panose="05050102010706020507" pitchFamily="18" charset="2"/>
              </a:rPr>
              <a:t>Appuyez sur la touche </a:t>
            </a:r>
            <a:r>
              <a:rPr lang="fr-CA" sz="1600" b="1" dirty="0" smtClean="0">
                <a:sym typeface="Symbol" panose="05050102010706020507" pitchFamily="18" charset="2"/>
              </a:rPr>
              <a:t>«  » </a:t>
            </a:r>
            <a:r>
              <a:rPr lang="fr-CA" sz="1600" dirty="0">
                <a:sym typeface="Symbol" panose="05050102010706020507" pitchFamily="18" charset="2"/>
              </a:rPr>
              <a:t>située à côté de l’option </a:t>
            </a:r>
            <a:r>
              <a:rPr lang="fr-CA" sz="1600" b="1" dirty="0" smtClean="0">
                <a:sym typeface="Symbol" panose="05050102010706020507" pitchFamily="18" charset="2"/>
              </a:rPr>
              <a:t>« Oui »</a:t>
            </a:r>
            <a:r>
              <a:rPr lang="fr-CA" sz="1600" dirty="0" smtClean="0">
                <a:sym typeface="Symbol" panose="05050102010706020507" pitchFamily="18" charset="2"/>
              </a:rPr>
              <a:t> </a:t>
            </a:r>
            <a:r>
              <a:rPr lang="fr-CA" sz="1600" dirty="0">
                <a:sym typeface="Symbol" panose="05050102010706020507" pitchFamily="18" charset="2"/>
              </a:rPr>
              <a:t>pour mettre la voie en attente</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13</a:t>
            </a:fld>
            <a:endParaRPr lang="fr-CA"/>
          </a:p>
        </p:txBody>
      </p:sp>
    </p:spTree>
    <p:extLst>
      <p:ext uri="{BB962C8B-B14F-4D97-AF65-F5344CB8AC3E}">
        <p14:creationId xmlns:p14="http://schemas.microsoft.com/office/powerpoint/2010/main" xmlns="" val="7322809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à zéro</a:t>
            </a:r>
            <a:endParaRPr lang="fr-CA" dirty="0"/>
          </a:p>
        </p:txBody>
      </p:sp>
      <p:sp>
        <p:nvSpPr>
          <p:cNvPr id="3" name="Espace réservé du contenu 2"/>
          <p:cNvSpPr>
            <a:spLocks noGrp="1"/>
          </p:cNvSpPr>
          <p:nvPr>
            <p:ph idx="1"/>
          </p:nvPr>
        </p:nvSpPr>
        <p:spPr>
          <a:xfrm>
            <a:off x="628650" y="1405467"/>
            <a:ext cx="7578372" cy="4910666"/>
          </a:xfrm>
        </p:spPr>
        <p:txBody>
          <a:bodyPr>
            <a:normAutofit/>
          </a:bodyPr>
          <a:lstStyle/>
          <a:p>
            <a:pPr marL="457200" indent="-457200" algn="just">
              <a:lnSpc>
                <a:spcPct val="100000"/>
              </a:lnSpc>
              <a:buFont typeface="+mj-lt"/>
              <a:buAutoNum type="arabicPeriod"/>
            </a:pPr>
            <a:r>
              <a:rPr lang="fr-CA" sz="1800" dirty="0" smtClean="0"/>
              <a:t>Appuyez sur la touche </a:t>
            </a:r>
            <a:r>
              <a:rPr lang="fr-CA" sz="1800" b="1" dirty="0" smtClean="0"/>
              <a:t>« Historique volume »</a:t>
            </a:r>
            <a:r>
              <a:rPr lang="fr-CA" sz="1800" dirty="0" smtClean="0"/>
              <a:t> pour accéder aux volumes perfusés selon les voies d’administration.</a:t>
            </a:r>
          </a:p>
          <a:p>
            <a:pPr marL="457200" indent="-457200" algn="just">
              <a:lnSpc>
                <a:spcPct val="100000"/>
              </a:lnSpc>
              <a:buFont typeface="+mj-lt"/>
              <a:buAutoNum type="arabicPeriod"/>
            </a:pPr>
            <a:r>
              <a:rPr lang="fr-CA" sz="1800" dirty="0" smtClean="0"/>
              <a:t>Appuyez sur la touche </a:t>
            </a:r>
            <a:r>
              <a:rPr lang="fr-CA" sz="1800" b="1" dirty="0" smtClean="0"/>
              <a:t>« Effacer volume »</a:t>
            </a:r>
            <a:r>
              <a:rPr lang="fr-CA" sz="1800" dirty="0" smtClean="0"/>
              <a:t> pour effacer les données enregistrées.</a:t>
            </a:r>
          </a:p>
          <a:p>
            <a:pPr algn="just">
              <a:lnSpc>
                <a:spcPct val="100000"/>
              </a:lnSpc>
            </a:pPr>
            <a:endParaRPr lang="fr-CA" sz="1800" dirty="0" smtClean="0"/>
          </a:p>
          <a:p>
            <a:pPr marL="450850" algn="just">
              <a:lnSpc>
                <a:spcPct val="100000"/>
              </a:lnSpc>
            </a:pPr>
            <a:r>
              <a:rPr lang="fr-CA" sz="1800" dirty="0" smtClean="0"/>
              <a:t>La mise à zéro des volumes perfusés doit être minimalement faite à la fin de chaque quart de travail ou lorsqu’une perfusion est modifiée ou cessée.</a:t>
            </a:r>
          </a:p>
          <a:p>
            <a:pPr marL="457200" indent="-457200" algn="just">
              <a:lnSpc>
                <a:spcPct val="100000"/>
              </a:lnSpc>
              <a:buFont typeface="+mj-l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14</a:t>
            </a:fld>
            <a:endParaRPr lang="fr-CA"/>
          </a:p>
        </p:txBody>
      </p:sp>
      <p:pic>
        <p:nvPicPr>
          <p:cNvPr id="5" name="Image 4"/>
          <p:cNvPicPr>
            <a:picLocks noChangeAspect="1"/>
          </p:cNvPicPr>
          <p:nvPr/>
        </p:nvPicPr>
        <p:blipFill rotWithShape="1">
          <a:blip r:embed="rId2" cstate="print"/>
          <a:srcRect l="20951" t="60159" r="73313" b="32222"/>
          <a:stretch/>
        </p:blipFill>
        <p:spPr>
          <a:xfrm>
            <a:off x="432397" y="3272650"/>
            <a:ext cx="713679" cy="740229"/>
          </a:xfrm>
          <a:prstGeom prst="rect">
            <a:avLst/>
          </a:prstGeom>
        </p:spPr>
      </p:pic>
    </p:spTree>
    <p:extLst>
      <p:ext uri="{BB962C8B-B14F-4D97-AF65-F5344CB8AC3E}">
        <p14:creationId xmlns:p14="http://schemas.microsoft.com/office/powerpoint/2010/main" xmlns="" val="39029006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Fin de la perfusion</a:t>
            </a:r>
            <a:endParaRPr lang="fr-CA" dirty="0"/>
          </a:p>
        </p:txBody>
      </p:sp>
      <p:sp>
        <p:nvSpPr>
          <p:cNvPr id="3" name="Espace réservé du contenu 2"/>
          <p:cNvSpPr>
            <a:spLocks noGrp="1"/>
          </p:cNvSpPr>
          <p:nvPr>
            <p:ph idx="1"/>
          </p:nvPr>
        </p:nvSpPr>
        <p:spPr>
          <a:xfrm>
            <a:off x="513759" y="1163789"/>
            <a:ext cx="7589661" cy="4910666"/>
          </a:xfrm>
        </p:spPr>
        <p:txBody>
          <a:bodyPr>
            <a:noAutofit/>
          </a:bodyPr>
          <a:lstStyle/>
          <a:p>
            <a:pPr marL="457200" indent="-457200" algn="just">
              <a:lnSpc>
                <a:spcPct val="100000"/>
              </a:lnSpc>
              <a:buAutoNum type="arabicPeriod"/>
            </a:pPr>
            <a:r>
              <a:rPr lang="fr-CA" sz="1600" dirty="0" smtClean="0"/>
              <a:t>Déchargez la tubulure d’administration</a:t>
            </a:r>
          </a:p>
          <a:p>
            <a:pPr marL="1143000" lvl="1" indent="-457200" algn="just">
              <a:lnSpc>
                <a:spcPct val="100000"/>
              </a:lnSpc>
              <a:buFont typeface="+mj-lt"/>
              <a:buAutoNum type="alphaUcPeriod"/>
            </a:pPr>
            <a:r>
              <a:rPr lang="fr-CA" sz="1400" dirty="0"/>
              <a:t>Dans le cadre d’une pompe à trois (3) voies, identifiez la voie de pompe souhaitée (A, B ou C), puis appuyez sur la touche </a:t>
            </a:r>
            <a:r>
              <a:rPr lang="fr-CA" sz="1400" b="1" dirty="0"/>
              <a:t>« Sélection voie » </a:t>
            </a:r>
            <a:r>
              <a:rPr lang="fr-CA" sz="1400" dirty="0"/>
              <a:t>correspondante. </a:t>
            </a:r>
          </a:p>
          <a:p>
            <a:pPr marL="1143000" lvl="1" indent="-457200" algn="just">
              <a:lnSpc>
                <a:spcPct val="100000"/>
              </a:lnSpc>
              <a:buFont typeface="+mj-lt"/>
              <a:buAutoNum type="alphaUcPeriod"/>
            </a:pPr>
            <a:r>
              <a:rPr lang="fr-CA" sz="1400" dirty="0"/>
              <a:t>Si la pompe est en marche, appuyez sur la touche </a:t>
            </a:r>
            <a:r>
              <a:rPr lang="fr-CA" sz="1400" b="1" dirty="0"/>
              <a:t>« Arrêt »</a:t>
            </a:r>
            <a:r>
              <a:rPr lang="fr-CA" sz="1400" dirty="0"/>
              <a:t> pour interrompre la perfusion.</a:t>
            </a:r>
          </a:p>
          <a:p>
            <a:pPr marL="1143000" lvl="1" indent="-457200" algn="just">
              <a:lnSpc>
                <a:spcPct val="100000"/>
              </a:lnSpc>
              <a:buFont typeface="+mj-lt"/>
              <a:buAutoNum type="alphaUcPeriod"/>
            </a:pPr>
            <a:r>
              <a:rPr lang="fr-CA" sz="1400" dirty="0" smtClean="0"/>
              <a:t>Fermez </a:t>
            </a:r>
            <a:r>
              <a:rPr lang="fr-CA" sz="1400" dirty="0"/>
              <a:t>la pince régulatrice de </a:t>
            </a:r>
            <a:r>
              <a:rPr lang="fr-CA" sz="1400" dirty="0" smtClean="0"/>
              <a:t>débit.</a:t>
            </a:r>
            <a:endParaRPr lang="fr-CA" sz="1400" dirty="0"/>
          </a:p>
          <a:p>
            <a:pPr marL="1143000" lvl="1" indent="-457200" algn="just">
              <a:lnSpc>
                <a:spcPct val="100000"/>
              </a:lnSpc>
              <a:buFont typeface="+mj-lt"/>
              <a:buAutoNum type="alphaUcPeriod"/>
            </a:pPr>
            <a:r>
              <a:rPr lang="fr-CA" sz="1400" dirty="0" smtClean="0"/>
              <a:t>Déconnectez la tubulure de l’usager.</a:t>
            </a:r>
          </a:p>
          <a:p>
            <a:pPr marL="1143000" lvl="1" indent="-457200" algn="just">
              <a:lnSpc>
                <a:spcPct val="100000"/>
              </a:lnSpc>
              <a:buFont typeface="+mj-lt"/>
              <a:buAutoNum type="alphaUcPeriod"/>
            </a:pPr>
            <a:r>
              <a:rPr lang="fr-CA" sz="1400" dirty="0" smtClean="0"/>
              <a:t>Appuyez sur la touche </a:t>
            </a:r>
            <a:r>
              <a:rPr lang="fr-CA" sz="1400" b="1" dirty="0" smtClean="0"/>
              <a:t>« Ouvrir »</a:t>
            </a:r>
            <a:r>
              <a:rPr lang="fr-CA" sz="1400" dirty="0" smtClean="0"/>
              <a:t>. Le mécanisme ferme le clamp coulissant à clé et ouvre la voie de la tubulure.</a:t>
            </a:r>
          </a:p>
          <a:p>
            <a:pPr marL="1143000" lvl="1" indent="-457200" algn="just">
              <a:lnSpc>
                <a:spcPct val="100000"/>
              </a:lnSpc>
              <a:buFont typeface="+mj-lt"/>
              <a:buAutoNum type="alphaUcPeriod"/>
            </a:pPr>
            <a:r>
              <a:rPr lang="fr-CA" sz="1400" dirty="0" smtClean="0"/>
              <a:t>Une fois la voie de tubulure complètement ouverte, saisissez la tubulure des deux côtés de la pompe, puis retirez-la de la pompe.</a:t>
            </a:r>
          </a:p>
          <a:p>
            <a:pPr marL="1143000" lvl="1" indent="-457200" algn="just">
              <a:lnSpc>
                <a:spcPct val="100000"/>
              </a:lnSpc>
              <a:buFont typeface="+mj-lt"/>
              <a:buAutoNum type="alphaUcPeriod"/>
            </a:pPr>
            <a:endParaRPr lang="fr-CA" sz="100" dirty="0" smtClean="0"/>
          </a:p>
          <a:p>
            <a:pPr marL="457200" indent="-457200" algn="just">
              <a:lnSpc>
                <a:spcPct val="100000"/>
              </a:lnSpc>
              <a:buAutoNum type="arabicPeriod"/>
            </a:pPr>
            <a:r>
              <a:rPr lang="fr-CA" sz="1600" dirty="0" smtClean="0"/>
              <a:t>Mettre la pompe hors tension</a:t>
            </a:r>
          </a:p>
          <a:p>
            <a:pPr marL="1143000" lvl="1" indent="-457200" algn="just">
              <a:lnSpc>
                <a:spcPct val="100000"/>
              </a:lnSpc>
              <a:buFont typeface="+mj-lt"/>
              <a:buAutoNum type="alphaUcPeriod"/>
            </a:pPr>
            <a:r>
              <a:rPr lang="fr-CA" sz="1400" dirty="0" smtClean="0"/>
              <a:t>Appuyez sur la touche      pour mettre la pompe hors tension. Une fenêtre instantanée s’affiche pour vous inviter à confirmer la mise hors tension de la pompe.</a:t>
            </a:r>
          </a:p>
          <a:p>
            <a:pPr marL="1143000" lvl="1" indent="-457200" algn="just">
              <a:lnSpc>
                <a:spcPct val="100000"/>
              </a:lnSpc>
              <a:buFont typeface="+mj-lt"/>
              <a:buAutoNum type="alphaUcPeriod"/>
            </a:pPr>
            <a:r>
              <a:rPr lang="fr-CA" sz="1400" dirty="0" smtClean="0"/>
              <a:t>Appuyez de nouveau sur la touche        pour mettre la pompe hors tension.</a:t>
            </a:r>
            <a:endParaRPr lang="fr-CA" sz="14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15</a:t>
            </a:fld>
            <a:endParaRPr lang="fr-CA"/>
          </a:p>
        </p:txBody>
      </p:sp>
      <p:pic>
        <p:nvPicPr>
          <p:cNvPr id="5" name="Image 4"/>
          <p:cNvPicPr>
            <a:picLocks noChangeAspect="1"/>
          </p:cNvPicPr>
          <p:nvPr/>
        </p:nvPicPr>
        <p:blipFill rotWithShape="1">
          <a:blip r:embed="rId2" cstate="print"/>
          <a:srcRect l="14384" t="22146" r="76076" b="68781"/>
          <a:stretch/>
        </p:blipFill>
        <p:spPr>
          <a:xfrm>
            <a:off x="3675910" y="4667721"/>
            <a:ext cx="294013" cy="223705"/>
          </a:xfrm>
          <a:prstGeom prst="rect">
            <a:avLst/>
          </a:prstGeom>
        </p:spPr>
      </p:pic>
      <p:pic>
        <p:nvPicPr>
          <p:cNvPr id="6" name="Image 5"/>
          <p:cNvPicPr>
            <a:picLocks noChangeAspect="1"/>
          </p:cNvPicPr>
          <p:nvPr/>
        </p:nvPicPr>
        <p:blipFill rotWithShape="1">
          <a:blip r:embed="rId2" cstate="print"/>
          <a:srcRect l="14384" t="22146" r="76076" b="68781"/>
          <a:stretch/>
        </p:blipFill>
        <p:spPr>
          <a:xfrm>
            <a:off x="4534422" y="5405844"/>
            <a:ext cx="294013" cy="223705"/>
          </a:xfrm>
          <a:prstGeom prst="rect">
            <a:avLst/>
          </a:prstGeom>
        </p:spPr>
      </p:pic>
    </p:spTree>
    <p:extLst>
      <p:ext uri="{BB962C8B-B14F-4D97-AF65-F5344CB8AC3E}">
        <p14:creationId xmlns:p14="http://schemas.microsoft.com/office/powerpoint/2010/main" xmlns="" val="13107072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Déchargement manuel de la tubulure</a:t>
            </a:r>
            <a:endParaRPr lang="fr-CA" dirty="0"/>
          </a:p>
        </p:txBody>
      </p:sp>
      <p:sp>
        <p:nvSpPr>
          <p:cNvPr id="3" name="Espace réservé du contenu 2"/>
          <p:cNvSpPr>
            <a:spLocks noGrp="1"/>
          </p:cNvSpPr>
          <p:nvPr>
            <p:ph idx="1"/>
          </p:nvPr>
        </p:nvSpPr>
        <p:spPr>
          <a:xfrm>
            <a:off x="504472" y="1292578"/>
            <a:ext cx="7886700" cy="4910666"/>
          </a:xfrm>
        </p:spPr>
        <p:txBody>
          <a:bodyPr>
            <a:noAutofit/>
          </a:bodyPr>
          <a:lstStyle/>
          <a:p>
            <a:pPr algn="just">
              <a:lnSpc>
                <a:spcPct val="100000"/>
              </a:lnSpc>
            </a:pPr>
            <a:r>
              <a:rPr lang="fr-CA" sz="1400" dirty="0" smtClean="0"/>
              <a:t>La fonctionnalité de dégagement manuel de la tubulure doit être utilisée en cas d’urgence uniquement. N’utilisez jamais cette fonctionnalité pour charger ou décharger la tubulure à perfusion lorsque la pompe fonctionne normalement.</a:t>
            </a:r>
          </a:p>
          <a:p>
            <a:pPr marL="457200" indent="-457200" algn="just">
              <a:lnSpc>
                <a:spcPct val="100000"/>
              </a:lnSpc>
              <a:buAutoNum type="arabicPeriod"/>
            </a:pPr>
            <a:r>
              <a:rPr lang="fr-CA" sz="1400" dirty="0" smtClean="0"/>
              <a:t>Fermez la pince régulatrice de débit de la tubulure d’administration.</a:t>
            </a:r>
          </a:p>
          <a:p>
            <a:pPr marL="457200" indent="-457200" algn="just">
              <a:lnSpc>
                <a:spcPct val="100000"/>
              </a:lnSpc>
              <a:buAutoNum type="arabicPeriod"/>
            </a:pPr>
            <a:r>
              <a:rPr lang="fr-CA" sz="1400" dirty="0" smtClean="0"/>
              <a:t>En vous positionnant face au clavier, repérez le mécanisme souhaité de dégagement manuel de la tubulure sur le côté droit de la pompe.</a:t>
            </a:r>
          </a:p>
          <a:p>
            <a:pPr marL="457200" indent="-457200" algn="just">
              <a:lnSpc>
                <a:spcPct val="100000"/>
              </a:lnSpc>
              <a:buAutoNum type="arabicPeriod"/>
            </a:pPr>
            <a:r>
              <a:rPr lang="fr-CA" sz="1400" dirty="0" smtClean="0"/>
              <a:t>Exercez une pression vers l’intérieur, puis saisissez la languette.</a:t>
            </a:r>
          </a:p>
          <a:p>
            <a:pPr marL="457200" indent="-457200" algn="just">
              <a:lnSpc>
                <a:spcPct val="100000"/>
              </a:lnSpc>
              <a:buAutoNum type="arabicPeriod"/>
            </a:pPr>
            <a:r>
              <a:rPr lang="fr-CA" sz="1400" dirty="0" smtClean="0"/>
              <a:t>Faites pivoter la languette dans le sens antihoraire jusqu’à ce qu’elle bloque. Cette opération provoque la fermeture du clamp coulissant à clé et l’ouverture du mécanisme de la pompe, vous permettant ainsi de retirer la tubulure d’administration. Une alarme </a:t>
            </a:r>
            <a:r>
              <a:rPr lang="fr-CA" sz="1400" b="1" dirty="0" smtClean="0"/>
              <a:t>DÉGAGEMENT MANUEL DE LA TUBULURE</a:t>
            </a:r>
            <a:r>
              <a:rPr lang="fr-CA" sz="1400" dirty="0" smtClean="0"/>
              <a:t> retentira automatiquement</a:t>
            </a:r>
          </a:p>
          <a:p>
            <a:pPr marL="457200" indent="-457200" algn="just">
              <a:lnSpc>
                <a:spcPct val="100000"/>
              </a:lnSpc>
              <a:buAutoNum type="arabicPeriod"/>
            </a:pPr>
            <a:r>
              <a:rPr lang="fr-CA" sz="1400" dirty="0" smtClean="0"/>
              <a:t>Saisissez la tubulure d’administration des deux côtés de la pompe, puis retirez-la de la voie de la tubulure.</a:t>
            </a:r>
          </a:p>
          <a:p>
            <a:pPr marL="457200" indent="-457200" algn="just">
              <a:lnSpc>
                <a:spcPct val="100000"/>
              </a:lnSpc>
              <a:buAutoNum type="arabicPeriod"/>
            </a:pPr>
            <a:r>
              <a:rPr lang="fr-CA" sz="1400" dirty="0" smtClean="0"/>
              <a:t>Faites pivoter la languette de dégagement manuel dans le sens horaire jusqu’à ce qu’elle bloque. </a:t>
            </a:r>
          </a:p>
          <a:p>
            <a:pPr marL="457200" indent="-457200" algn="just">
              <a:lnSpc>
                <a:spcPct val="100000"/>
              </a:lnSpc>
              <a:buAutoNum type="arabicPeriod"/>
            </a:pPr>
            <a:r>
              <a:rPr lang="fr-CA" sz="1400" dirty="0" smtClean="0"/>
              <a:t>Replacez la languette dans son logement en appuyant dessus.</a:t>
            </a:r>
          </a:p>
          <a:p>
            <a:pPr marL="457200" indent="-457200" algn="just">
              <a:lnSpc>
                <a:spcPct val="100000"/>
              </a:lnSpc>
              <a:buAutoNum type="arabicPeriod"/>
            </a:pPr>
            <a:r>
              <a:rPr lang="fr-CA" sz="1400" dirty="0" smtClean="0"/>
              <a:t>Appuyez sur la touche </a:t>
            </a:r>
            <a:r>
              <a:rPr lang="fr-CA" sz="1400" b="1" dirty="0" smtClean="0"/>
              <a:t>« Fin »</a:t>
            </a:r>
            <a:r>
              <a:rPr lang="fr-CA" sz="1400" dirty="0" smtClean="0"/>
              <a:t> pour acquitter de l’alarme.</a:t>
            </a:r>
            <a:endParaRPr lang="fr-CA" sz="14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16</a:t>
            </a:fld>
            <a:endParaRPr lang="fr-CA"/>
          </a:p>
        </p:txBody>
      </p:sp>
    </p:spTree>
    <p:extLst>
      <p:ext uri="{BB962C8B-B14F-4D97-AF65-F5344CB8AC3E}">
        <p14:creationId xmlns:p14="http://schemas.microsoft.com/office/powerpoint/2010/main" xmlns="" val="21214296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Nettoyage et désinfection de l’appareil</a:t>
            </a:r>
            <a:endParaRPr lang="fr-CA" dirty="0"/>
          </a:p>
        </p:txBody>
      </p:sp>
      <p:sp>
        <p:nvSpPr>
          <p:cNvPr id="3" name="Espace réservé du contenu 2"/>
          <p:cNvSpPr>
            <a:spLocks noGrp="1"/>
          </p:cNvSpPr>
          <p:nvPr>
            <p:ph idx="1"/>
          </p:nvPr>
        </p:nvSpPr>
        <p:spPr>
          <a:xfrm>
            <a:off x="628650" y="1405467"/>
            <a:ext cx="6979627" cy="4910666"/>
          </a:xfrm>
        </p:spPr>
        <p:txBody>
          <a:bodyPr>
            <a:normAutofit/>
          </a:bodyPr>
          <a:lstStyle/>
          <a:p>
            <a:pPr algn="just">
              <a:lnSpc>
                <a:spcPct val="100000"/>
              </a:lnSpc>
            </a:pPr>
            <a:r>
              <a:rPr lang="fr-CA" sz="1800" dirty="0" smtClean="0"/>
              <a:t>Après l’utilisation de la pompe à perfusion </a:t>
            </a:r>
            <a:r>
              <a:rPr lang="fr-CA" sz="1800" i="1" dirty="0" err="1" smtClean="0"/>
              <a:t>Colleague</a:t>
            </a:r>
            <a:r>
              <a:rPr lang="fr-CA" sz="1800" i="1" dirty="0" smtClean="0"/>
              <a:t> CXE </a:t>
            </a:r>
            <a:r>
              <a:rPr lang="fr-CA" sz="1800" dirty="0" smtClean="0"/>
              <a:t>chez un usager, elle doit être nettoyée et désinfectée conformément au protocole en vigueur dans l’établissement. </a:t>
            </a:r>
          </a:p>
          <a:p>
            <a:pPr algn="just"/>
            <a:r>
              <a:rPr lang="fr-CA" sz="1800" dirty="0" smtClean="0"/>
              <a:t>Lorsque la pompe à perfusion </a:t>
            </a:r>
            <a:r>
              <a:rPr lang="fr-CA" sz="1800" i="1" dirty="0" err="1" smtClean="0"/>
              <a:t>Colleague</a:t>
            </a:r>
            <a:r>
              <a:rPr lang="fr-CA" sz="1800" i="1" dirty="0" smtClean="0"/>
              <a:t> CXE </a:t>
            </a:r>
            <a:r>
              <a:rPr lang="fr-CA" sz="1800" dirty="0" smtClean="0"/>
              <a:t>a été utilisée chez un usager en précautions additionnelles, utilisez les lingettes désinfectantes appropriées.</a:t>
            </a:r>
          </a:p>
          <a:p>
            <a:pPr marL="360363" algn="just"/>
            <a:r>
              <a:rPr lang="fr-CA" sz="1600" dirty="0" smtClean="0"/>
              <a:t>Par exemple, chez un usager en précautions additionnelles </a:t>
            </a:r>
            <a:r>
              <a:rPr lang="fr-CA" sz="1600" i="1" dirty="0" smtClean="0"/>
              <a:t>Clostridium</a:t>
            </a:r>
            <a:r>
              <a:rPr lang="fr-CA" sz="1600" dirty="0" smtClean="0"/>
              <a:t> </a:t>
            </a:r>
            <a:r>
              <a:rPr lang="fr-CA" sz="1600" i="1" dirty="0" smtClean="0"/>
              <a:t>difficile</a:t>
            </a:r>
            <a:r>
              <a:rPr lang="fr-CA" sz="1600" dirty="0" smtClean="0"/>
              <a:t>, ce sont les lingettes humide d’eau de Javel qui doivent être utilisées.</a:t>
            </a:r>
          </a:p>
          <a:p>
            <a:pPr marL="360363" algn="just"/>
            <a:endParaRPr lang="fr-CA" sz="1800" dirty="0" smtClean="0"/>
          </a:p>
          <a:p>
            <a:pPr algn="just"/>
            <a:r>
              <a:rPr lang="fr-CA" sz="1800" dirty="0" smtClean="0"/>
              <a:t>Avant le nettoyage et la désinfection de la pompe, vérifiez que:</a:t>
            </a:r>
          </a:p>
          <a:p>
            <a:pPr marL="1028700" lvl="1" indent="-342900" algn="just"/>
            <a:r>
              <a:rPr lang="fr-CA" sz="1600" dirty="0" smtClean="0"/>
              <a:t>La pompe est déconnectée de l’usager.</a:t>
            </a:r>
          </a:p>
          <a:p>
            <a:pPr marL="1028700" lvl="1" indent="-342900" algn="just"/>
            <a:r>
              <a:rPr lang="fr-CA" sz="1600" dirty="0" smtClean="0"/>
              <a:t>La pompe est exempte de la tubulure et de ses accessoires.</a:t>
            </a:r>
          </a:p>
          <a:p>
            <a:pPr marL="1028700" lvl="1" indent="-342900" algn="just"/>
            <a:r>
              <a:rPr lang="fr-CA" sz="1600" dirty="0" smtClean="0"/>
              <a:t>La pompe est hors tension.</a:t>
            </a:r>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17</a:t>
            </a:fld>
            <a:endParaRPr lang="fr-CA"/>
          </a:p>
        </p:txBody>
      </p:sp>
      <p:pic>
        <p:nvPicPr>
          <p:cNvPr id="7" name="Image 6"/>
          <p:cNvPicPr>
            <a:picLocks noChangeAspect="1"/>
          </p:cNvPicPr>
          <p:nvPr/>
        </p:nvPicPr>
        <p:blipFill rotWithShape="1">
          <a:blip r:embed="rId3" cstate="print"/>
          <a:srcRect l="38280" t="17613" r="41309" b="33992"/>
          <a:stretch/>
        </p:blipFill>
        <p:spPr>
          <a:xfrm>
            <a:off x="7679619" y="3142727"/>
            <a:ext cx="905581" cy="1717681"/>
          </a:xfrm>
          <a:prstGeom prst="rect">
            <a:avLst/>
          </a:prstGeom>
        </p:spPr>
      </p:pic>
    </p:spTree>
    <p:extLst>
      <p:ext uri="{BB962C8B-B14F-4D97-AF65-F5344CB8AC3E}">
        <p14:creationId xmlns:p14="http://schemas.microsoft.com/office/powerpoint/2010/main" xmlns="" val="1335141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Air dans la tubulure</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18</a:t>
            </a:fld>
            <a:endParaRPr lang="fr-CA"/>
          </a:p>
        </p:txBody>
      </p:sp>
      <p:sp>
        <p:nvSpPr>
          <p:cNvPr id="6" name="Espace réservé du contenu 2"/>
          <p:cNvSpPr>
            <a:spLocks noGrp="1"/>
          </p:cNvSpPr>
          <p:nvPr>
            <p:ph idx="1"/>
          </p:nvPr>
        </p:nvSpPr>
        <p:spPr>
          <a:xfrm>
            <a:off x="628650" y="1405467"/>
            <a:ext cx="7886700" cy="4910666"/>
          </a:xfrm>
        </p:spPr>
        <p:txBody>
          <a:bodyPr>
            <a:normAutofit fontScale="85000" lnSpcReduction="10000"/>
          </a:bodyPr>
          <a:lstStyle/>
          <a:p>
            <a:pPr algn="just">
              <a:lnSpc>
                <a:spcPct val="110000"/>
              </a:lnSpc>
            </a:pPr>
            <a:r>
              <a:rPr lang="fr-CA" sz="1800" dirty="0" smtClean="0"/>
              <a:t>L’écran de la pompe affiche le message : </a:t>
            </a:r>
            <a:r>
              <a:rPr lang="fr-CA" sz="1800" b="1" dirty="0" smtClean="0"/>
              <a:t>AIR</a:t>
            </a:r>
            <a:r>
              <a:rPr lang="fr-CA" sz="1800" dirty="0" smtClean="0"/>
              <a:t>. La pompe s’arrête automatiquement, car le système a détecté une bulle d’air dans la tubulure d’administration.</a:t>
            </a:r>
          </a:p>
          <a:p>
            <a:pPr algn="just">
              <a:lnSpc>
                <a:spcPct val="110000"/>
              </a:lnSpc>
            </a:pPr>
            <a:endParaRPr lang="fr-CA" sz="500" dirty="0"/>
          </a:p>
          <a:p>
            <a:pPr marL="457200" indent="-457200" algn="just">
              <a:lnSpc>
                <a:spcPct val="110000"/>
              </a:lnSpc>
              <a:buFont typeface="Arial" panose="020B0604020202020204" pitchFamily="34" charset="0"/>
              <a:buAutoNum type="arabicPeriod"/>
            </a:pPr>
            <a:r>
              <a:rPr lang="fr-CA" sz="1800" dirty="0"/>
              <a:t>Assurez-vous de débrancher la tubulure de l’usager avant d’entreprendre les démarches pour éliminer l’air dans la tubulure.</a:t>
            </a:r>
          </a:p>
          <a:p>
            <a:pPr marL="457200" indent="-457200" algn="just">
              <a:lnSpc>
                <a:spcPct val="110000"/>
              </a:lnSpc>
              <a:buAutoNum type="arabicPeriod"/>
            </a:pPr>
            <a:r>
              <a:rPr lang="fr-CA" sz="1800" dirty="0" smtClean="0"/>
              <a:t>Dans le cadre d’une pompe à trois (3) voies, appuyez sur la touche </a:t>
            </a:r>
            <a:r>
              <a:rPr lang="fr-CA" sz="1800" b="1" dirty="0" smtClean="0"/>
              <a:t>« Sélection voie »</a:t>
            </a:r>
            <a:r>
              <a:rPr lang="fr-CA" sz="1800" dirty="0" smtClean="0"/>
              <a:t> pour accéder à l’écran de programmation approprié. La fenêtre </a:t>
            </a:r>
            <a:r>
              <a:rPr lang="fr-CA" sz="1800" b="1" dirty="0" smtClean="0"/>
              <a:t>« Avancer air »</a:t>
            </a:r>
            <a:r>
              <a:rPr lang="fr-CA" sz="1800" dirty="0" smtClean="0"/>
              <a:t> s’affiche.</a:t>
            </a:r>
          </a:p>
          <a:p>
            <a:pPr marL="457200" indent="-457200" algn="just">
              <a:lnSpc>
                <a:spcPct val="110000"/>
              </a:lnSpc>
              <a:buAutoNum type="arabicPeriod"/>
            </a:pPr>
            <a:r>
              <a:rPr lang="fr-CA" sz="1800" dirty="0" smtClean="0"/>
              <a:t>Deux possibilités s’offrent à vous : </a:t>
            </a:r>
          </a:p>
          <a:p>
            <a:pPr marL="1143000" lvl="1" indent="-457200" algn="just">
              <a:lnSpc>
                <a:spcPct val="110000"/>
              </a:lnSpc>
            </a:pPr>
            <a:r>
              <a:rPr lang="fr-CA" sz="1600" dirty="0" smtClean="0"/>
              <a:t>Appuyez sur la touche </a:t>
            </a:r>
            <a:r>
              <a:rPr lang="fr-CA" sz="1600" b="1" dirty="0" smtClean="0"/>
              <a:t>« </a:t>
            </a:r>
            <a:r>
              <a:rPr lang="fr-CA" sz="1600" b="1" dirty="0" smtClean="0">
                <a:sym typeface="Symbol" panose="05050102010706020507" pitchFamily="18" charset="2"/>
              </a:rPr>
              <a:t> »</a:t>
            </a:r>
            <a:r>
              <a:rPr lang="fr-CA" sz="1600" dirty="0" smtClean="0">
                <a:sym typeface="Symbol" panose="05050102010706020507" pitchFamily="18" charset="2"/>
              </a:rPr>
              <a:t> située à côté de l’option </a:t>
            </a:r>
            <a:r>
              <a:rPr lang="fr-CA" sz="1600" b="1" dirty="0" smtClean="0">
                <a:sym typeface="Symbol" panose="05050102010706020507" pitchFamily="18" charset="2"/>
              </a:rPr>
              <a:t>« Non »</a:t>
            </a:r>
            <a:r>
              <a:rPr lang="fr-CA" sz="1600" dirty="0" smtClean="0">
                <a:sym typeface="Symbol" panose="05050102010706020507" pitchFamily="18" charset="2"/>
              </a:rPr>
              <a:t>, déchargez la tubulure, puis purgez manuellement l’air. Rechargez correctement la tubulure une fois l’air purgé.</a:t>
            </a:r>
          </a:p>
          <a:p>
            <a:pPr marL="1143000" lvl="1" indent="-457200" algn="just">
              <a:lnSpc>
                <a:spcPct val="110000"/>
              </a:lnSpc>
            </a:pPr>
            <a:r>
              <a:rPr lang="fr-CA" sz="1600" dirty="0" smtClean="0">
                <a:sym typeface="Symbol" panose="05050102010706020507" pitchFamily="18" charset="2"/>
              </a:rPr>
              <a:t>Appuyez sur la touche </a:t>
            </a:r>
            <a:r>
              <a:rPr lang="fr-CA" sz="1600" b="1" dirty="0" smtClean="0">
                <a:sym typeface="Symbol" panose="05050102010706020507" pitchFamily="18" charset="2"/>
              </a:rPr>
              <a:t>«  »</a:t>
            </a:r>
            <a:r>
              <a:rPr lang="fr-CA" sz="1600" dirty="0" smtClean="0">
                <a:sym typeface="Symbol" panose="05050102010706020507" pitchFamily="18" charset="2"/>
              </a:rPr>
              <a:t> située à côté de l’option </a:t>
            </a:r>
            <a:r>
              <a:rPr lang="fr-CA" sz="1600" b="1" dirty="0" smtClean="0">
                <a:sym typeface="Symbol" panose="05050102010706020507" pitchFamily="18" charset="2"/>
              </a:rPr>
              <a:t>« Oui »</a:t>
            </a:r>
            <a:r>
              <a:rPr lang="fr-CA" sz="1600" dirty="0" smtClean="0">
                <a:sym typeface="Symbol" panose="05050102010706020507" pitchFamily="18" charset="2"/>
              </a:rPr>
              <a:t>, puis appuyez sur la touche </a:t>
            </a:r>
            <a:r>
              <a:rPr lang="fr-CA" sz="1600" b="1" dirty="0" smtClean="0">
                <a:sym typeface="Symbol" panose="05050102010706020507" pitchFamily="18" charset="2"/>
              </a:rPr>
              <a:t>« Avancer air ».</a:t>
            </a:r>
            <a:r>
              <a:rPr lang="fr-CA" sz="1600" dirty="0" smtClean="0">
                <a:sym typeface="Symbol" panose="05050102010706020507" pitchFamily="18" charset="2"/>
              </a:rPr>
              <a:t> Lorsque la pompe détecte du liquide, l’alarme est réinitialisée. Inspectez visuellement la bulle d’air, puis supprimer manuellement la bulle d’air.</a:t>
            </a:r>
          </a:p>
          <a:p>
            <a:pPr marL="457200" indent="-457200" algn="just">
              <a:lnSpc>
                <a:spcPct val="110000"/>
              </a:lnSpc>
              <a:buFont typeface="+mj-lt"/>
              <a:buAutoNum type="arabicPeriod"/>
            </a:pPr>
            <a:r>
              <a:rPr lang="fr-CA" sz="1800" dirty="0" smtClean="0">
                <a:sym typeface="Symbol" panose="05050102010706020507" pitchFamily="18" charset="2"/>
              </a:rPr>
              <a:t>Rebranchez la tubulure. Redémarrez la perfusion en appuyant sur la touche </a:t>
            </a:r>
            <a:r>
              <a:rPr lang="fr-CA" sz="1800" b="1" dirty="0" smtClean="0">
                <a:sym typeface="Symbol" panose="05050102010706020507" pitchFamily="18" charset="2"/>
              </a:rPr>
              <a:t>« Départ ».</a:t>
            </a:r>
            <a:endParaRPr lang="fr-CA" sz="1800" dirty="0" smtClean="0"/>
          </a:p>
        </p:txBody>
      </p:sp>
    </p:spTree>
    <p:extLst>
      <p:ext uri="{BB962C8B-B14F-4D97-AF65-F5344CB8AC3E}">
        <p14:creationId xmlns:p14="http://schemas.microsoft.com/office/powerpoint/2010/main" xmlns="" val="25422069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Occlusion </a:t>
            </a:r>
            <a:endParaRPr lang="fr-CA" dirty="0"/>
          </a:p>
        </p:txBody>
      </p:sp>
      <p:sp>
        <p:nvSpPr>
          <p:cNvPr id="3" name="Espace réservé du contenu 2"/>
          <p:cNvSpPr>
            <a:spLocks noGrp="1"/>
          </p:cNvSpPr>
          <p:nvPr>
            <p:ph idx="1"/>
          </p:nvPr>
        </p:nvSpPr>
        <p:spPr>
          <a:xfrm>
            <a:off x="628649" y="1405467"/>
            <a:ext cx="8120239" cy="4910666"/>
          </a:xfrm>
        </p:spPr>
        <p:txBody>
          <a:bodyPr>
            <a:normAutofit/>
          </a:bodyPr>
          <a:lstStyle/>
          <a:p>
            <a:pPr algn="just">
              <a:lnSpc>
                <a:spcPct val="100000"/>
              </a:lnSpc>
            </a:pPr>
            <a:r>
              <a:rPr lang="fr-CA" sz="1800" dirty="0"/>
              <a:t>L’écran de la pompe affiche </a:t>
            </a:r>
            <a:r>
              <a:rPr lang="fr-CA" sz="1800" dirty="0" smtClean="0"/>
              <a:t>les messages </a:t>
            </a:r>
            <a:r>
              <a:rPr lang="fr-CA" sz="1800" dirty="0"/>
              <a:t>: </a:t>
            </a:r>
            <a:r>
              <a:rPr lang="fr-CA" sz="1800" b="1" dirty="0" smtClean="0"/>
              <a:t>AMONT </a:t>
            </a:r>
            <a:r>
              <a:rPr lang="fr-CA" sz="1800" dirty="0" smtClean="0"/>
              <a:t>(occlusion en amont) ou </a:t>
            </a:r>
            <a:r>
              <a:rPr lang="fr-CA" sz="1800" b="1" dirty="0" smtClean="0"/>
              <a:t> OCC AVAL </a:t>
            </a:r>
            <a:r>
              <a:rPr lang="fr-CA" sz="1800" dirty="0" smtClean="0"/>
              <a:t>(occlusion en aval).</a:t>
            </a:r>
            <a:r>
              <a:rPr lang="fr-CA" sz="1800" b="1" dirty="0" smtClean="0"/>
              <a:t> </a:t>
            </a:r>
            <a:r>
              <a:rPr lang="fr-CA" sz="1800" dirty="0" smtClean="0"/>
              <a:t>La </a:t>
            </a:r>
            <a:r>
              <a:rPr lang="fr-CA" sz="1800" dirty="0"/>
              <a:t>pompe s’arrête automatiquement</a:t>
            </a:r>
            <a:r>
              <a:rPr lang="fr-CA" sz="1800" dirty="0" smtClean="0"/>
              <a:t>.</a:t>
            </a:r>
          </a:p>
          <a:p>
            <a:pPr marL="1028700" lvl="1" indent="-342900" algn="just">
              <a:lnSpc>
                <a:spcPct val="100000"/>
              </a:lnSpc>
            </a:pPr>
            <a:r>
              <a:rPr lang="fr-CA" sz="1600" dirty="0" smtClean="0"/>
              <a:t>Occlusion en amont : Occlusion entre le sac de perfusion et la pompe.</a:t>
            </a:r>
          </a:p>
          <a:p>
            <a:pPr marL="1028700" lvl="1" indent="-342900" algn="just">
              <a:lnSpc>
                <a:spcPct val="100000"/>
              </a:lnSpc>
            </a:pPr>
            <a:r>
              <a:rPr lang="fr-CA" sz="1600" dirty="0" smtClean="0"/>
              <a:t>Occlusion en aval : Occlusion entre la pompe et l’usager.</a:t>
            </a:r>
          </a:p>
          <a:p>
            <a:pPr marL="0" lvl="1" indent="0" algn="just">
              <a:buNone/>
            </a:pPr>
            <a:endParaRPr lang="fr-CA" sz="1600" dirty="0" smtClean="0"/>
          </a:p>
          <a:p>
            <a:pPr marL="457200" lvl="1" indent="-457200" algn="just">
              <a:lnSpc>
                <a:spcPct val="100000"/>
              </a:lnSpc>
              <a:buAutoNum type="arabicPeriod"/>
            </a:pPr>
            <a:r>
              <a:rPr lang="fr-CA" sz="1800" dirty="0" smtClean="0"/>
              <a:t>Trouvez la solution au problème à l’origine de l’occlusion en vérifiant que : </a:t>
            </a:r>
          </a:p>
          <a:p>
            <a:pPr marL="914400" lvl="2" indent="-457200" algn="just">
              <a:lnSpc>
                <a:spcPct val="100000"/>
              </a:lnSpc>
            </a:pPr>
            <a:r>
              <a:rPr lang="fr-CA" dirty="0" smtClean="0"/>
              <a:t>Le clamp coulissant à clé et la pince régulatrice de débit sont bien ouverts.</a:t>
            </a:r>
          </a:p>
          <a:p>
            <a:pPr marL="914400" lvl="2" indent="-457200" algn="just">
              <a:lnSpc>
                <a:spcPct val="100000"/>
              </a:lnSpc>
            </a:pPr>
            <a:r>
              <a:rPr lang="fr-CA" dirty="0" smtClean="0"/>
              <a:t>La tubulure est bien insérée dans la pompe.</a:t>
            </a:r>
          </a:p>
          <a:p>
            <a:pPr marL="914400" lvl="2" indent="-457200" algn="just">
              <a:lnSpc>
                <a:spcPct val="100000"/>
              </a:lnSpc>
            </a:pPr>
            <a:r>
              <a:rPr lang="fr-CA" dirty="0" smtClean="0"/>
              <a:t>La tubulure n’est pas coincée, ni pliée.</a:t>
            </a:r>
          </a:p>
          <a:p>
            <a:pPr marL="914400" lvl="2" indent="-457200" algn="just">
              <a:lnSpc>
                <a:spcPct val="100000"/>
              </a:lnSpc>
            </a:pPr>
            <a:r>
              <a:rPr lang="fr-CA" dirty="0" smtClean="0"/>
              <a:t>La connexion à l’usager est exempte d’occlusion (ex. perméabilité de la veine).</a:t>
            </a:r>
          </a:p>
          <a:p>
            <a:pPr marL="342900" lvl="1" indent="-342900" algn="just">
              <a:lnSpc>
                <a:spcPct val="100000"/>
              </a:lnSpc>
              <a:buFont typeface="+mj-lt"/>
              <a:buAutoNum type="arabicPeriod"/>
            </a:pPr>
            <a:r>
              <a:rPr lang="fr-CA" sz="1800" dirty="0" smtClean="0"/>
              <a:t>Lorsque la cause de l’occlusion est éliminée, appuyez sur </a:t>
            </a:r>
            <a:r>
              <a:rPr lang="fr-CA" sz="1800" b="1" dirty="0" smtClean="0"/>
              <a:t>« Sélection voie » </a:t>
            </a:r>
            <a:r>
              <a:rPr lang="fr-CA" sz="1800" dirty="0" smtClean="0"/>
              <a:t>(dans le cadre d’une pompe à trois (3) voies), puis sur la touche </a:t>
            </a:r>
            <a:r>
              <a:rPr lang="fr-CA" sz="1800" b="1" dirty="0" smtClean="0"/>
              <a:t>« Primaire » </a:t>
            </a:r>
            <a:r>
              <a:rPr lang="fr-CA" sz="1800" dirty="0" smtClean="0"/>
              <a:t>ou </a:t>
            </a:r>
            <a:r>
              <a:rPr lang="fr-CA" sz="1800" b="1" dirty="0" smtClean="0"/>
              <a:t>« Secondaire »</a:t>
            </a:r>
            <a:r>
              <a:rPr lang="fr-CA" sz="1800" dirty="0" smtClean="0"/>
              <a:t>. Sélectionnez la touche </a:t>
            </a:r>
            <a:r>
              <a:rPr lang="fr-CA" sz="1800" b="1" dirty="0" smtClean="0"/>
              <a:t>« Départ »</a:t>
            </a:r>
            <a:r>
              <a:rPr lang="fr-CA" sz="1800" dirty="0" smtClean="0"/>
              <a:t> pour que la perfusion reprenne.</a:t>
            </a:r>
          </a:p>
          <a:p>
            <a:pPr marL="0" lvl="1" indent="0" algn="just">
              <a:buNone/>
            </a:pPr>
            <a:endParaRPr lang="fr-CA" sz="1800" dirty="0" smtClean="0"/>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19</a:t>
            </a:fld>
            <a:endParaRPr lang="fr-CA"/>
          </a:p>
        </p:txBody>
      </p:sp>
    </p:spTree>
    <p:extLst>
      <p:ext uri="{BB962C8B-B14F-4D97-AF65-F5344CB8AC3E}">
        <p14:creationId xmlns:p14="http://schemas.microsoft.com/office/powerpoint/2010/main" xmlns="" val="30737233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Contenu de la formation</a:t>
            </a:r>
            <a:endParaRPr lang="fr-CA" dirty="0"/>
          </a:p>
        </p:txBody>
      </p:sp>
      <p:sp>
        <p:nvSpPr>
          <p:cNvPr id="3" name="Espace réservé du contenu 2"/>
          <p:cNvSpPr>
            <a:spLocks noGrp="1"/>
          </p:cNvSpPr>
          <p:nvPr>
            <p:ph idx="1"/>
          </p:nvPr>
        </p:nvSpPr>
        <p:spPr>
          <a:xfrm>
            <a:off x="628650" y="1405466"/>
            <a:ext cx="7886700" cy="5096933"/>
          </a:xfrm>
        </p:spPr>
        <p:txBody>
          <a:bodyPr>
            <a:normAutofit fontScale="77500" lnSpcReduction="20000"/>
          </a:bodyPr>
          <a:lstStyle/>
          <a:p>
            <a:pPr algn="just">
              <a:lnSpc>
                <a:spcPct val="120000"/>
              </a:lnSpc>
            </a:pPr>
            <a:r>
              <a:rPr lang="fr-CA" sz="1800" dirty="0" smtClean="0"/>
              <a:t>La formation présente les informations nécessaires pour assurer une utilisation sécuritaire et optimale de la pompe à perfusion </a:t>
            </a:r>
            <a:r>
              <a:rPr lang="fr-CA" sz="1800" i="1" dirty="0" err="1" smtClean="0"/>
              <a:t>Colleague</a:t>
            </a:r>
            <a:r>
              <a:rPr lang="fr-CA" sz="1800" i="1" dirty="0" smtClean="0"/>
              <a:t> CXE</a:t>
            </a:r>
            <a:r>
              <a:rPr lang="fr-CA" sz="1800" dirty="0" smtClean="0"/>
              <a:t> de Baxter. Elle inclut la description des principales fonctionnalités utilisées par les infirmières et les </a:t>
            </a:r>
            <a:r>
              <a:rPr lang="fr-CA" sz="1800" dirty="0" err="1" smtClean="0"/>
              <a:t>inhalothérapeutes</a:t>
            </a:r>
            <a:r>
              <a:rPr lang="fr-CA" sz="1800" dirty="0" smtClean="0"/>
              <a:t>.</a:t>
            </a:r>
          </a:p>
          <a:p>
            <a:pPr algn="just">
              <a:lnSpc>
                <a:spcPct val="120000"/>
              </a:lnSpc>
            </a:pPr>
            <a:r>
              <a:rPr lang="fr-CA" sz="1800" dirty="0" smtClean="0"/>
              <a:t>En tout temps, n’hésitez pas à communiquer avec les ressources conseil de votre secteur si vous avez des questionnements ou désirez avoir de l’information supplémentaire.</a:t>
            </a:r>
          </a:p>
          <a:p>
            <a:pPr algn="just">
              <a:lnSpc>
                <a:spcPct val="120000"/>
              </a:lnSpc>
            </a:pPr>
            <a:r>
              <a:rPr lang="fr-CA" sz="1800" dirty="0" smtClean="0"/>
              <a:t>Suite à la formation, l’évaluation de compétences associée doit être complétée.</a:t>
            </a:r>
          </a:p>
          <a:p>
            <a:pPr algn="just"/>
            <a:endParaRPr lang="fr-CA" sz="1800" dirty="0"/>
          </a:p>
          <a:p>
            <a:pPr algn="just"/>
            <a:r>
              <a:rPr lang="fr-CA" sz="1800" dirty="0" smtClean="0"/>
              <a:t>Les thèmes abordés dans le cadre de cette formation sont : </a:t>
            </a:r>
          </a:p>
          <a:p>
            <a:pPr marL="457200" indent="-457200" algn="just">
              <a:buAutoNum type="arabicPeriod"/>
            </a:pPr>
            <a:r>
              <a:rPr lang="fr-CA" sz="1600" dirty="0" smtClean="0"/>
              <a:t>Présentation de l’appareil</a:t>
            </a:r>
          </a:p>
          <a:p>
            <a:pPr marL="457200" indent="-457200" algn="just">
              <a:buAutoNum type="arabicPeriod"/>
            </a:pPr>
            <a:r>
              <a:rPr lang="fr-CA" sz="1600" dirty="0" smtClean="0"/>
              <a:t>Branchement de l’appareil</a:t>
            </a:r>
          </a:p>
          <a:p>
            <a:pPr marL="457200" indent="-457200" algn="just">
              <a:buAutoNum type="arabicPeriod"/>
            </a:pPr>
            <a:r>
              <a:rPr lang="fr-CA" sz="1600" dirty="0" smtClean="0"/>
              <a:t>Mise sous tension</a:t>
            </a:r>
          </a:p>
          <a:p>
            <a:pPr marL="457200" indent="-457200" algn="just">
              <a:buAutoNum type="arabicPeriod"/>
            </a:pPr>
            <a:r>
              <a:rPr lang="fr-CA" sz="1600" dirty="0" smtClean="0"/>
              <a:t>Préparation de la perfusion (insertion de la tubulure, programmation d’une perfusion primaire et secondaire)</a:t>
            </a:r>
          </a:p>
          <a:p>
            <a:pPr marL="457200" indent="-457200" algn="just">
              <a:buAutoNum type="arabicPeriod"/>
            </a:pPr>
            <a:r>
              <a:rPr lang="fr-CA" sz="1600" dirty="0" smtClean="0"/>
              <a:t>Fonction </a:t>
            </a:r>
            <a:r>
              <a:rPr lang="fr-CA" sz="1600" i="1" dirty="0" err="1" smtClean="0"/>
              <a:t>Colleague</a:t>
            </a:r>
            <a:r>
              <a:rPr lang="fr-CA" sz="1600" dirty="0" smtClean="0"/>
              <a:t> </a:t>
            </a:r>
            <a:r>
              <a:rPr lang="fr-CA" sz="1600" i="1" dirty="0" smtClean="0"/>
              <a:t>Guardian</a:t>
            </a:r>
          </a:p>
          <a:p>
            <a:pPr marL="457200" indent="-457200" algn="just">
              <a:buAutoNum type="arabicPeriod"/>
            </a:pPr>
            <a:r>
              <a:rPr lang="fr-CA" sz="1600" dirty="0" smtClean="0"/>
              <a:t>Mise en attente</a:t>
            </a:r>
          </a:p>
          <a:p>
            <a:pPr marL="457200" indent="-457200" algn="just">
              <a:buFont typeface="Arial" panose="020B0604020202020204" pitchFamily="34" charset="0"/>
              <a:buAutoNum type="arabicPeriod"/>
            </a:pPr>
            <a:r>
              <a:rPr lang="fr-CA" sz="1600" dirty="0"/>
              <a:t>Mise à zéro</a:t>
            </a:r>
          </a:p>
          <a:p>
            <a:pPr marL="457200" indent="-457200" algn="just">
              <a:buAutoNum type="arabicPeriod"/>
            </a:pPr>
            <a:r>
              <a:rPr lang="fr-CA" sz="1600" dirty="0" smtClean="0"/>
              <a:t>Fin de la perfusion</a:t>
            </a:r>
          </a:p>
          <a:p>
            <a:pPr marL="457200" indent="-457200" algn="just">
              <a:buAutoNum type="arabicPeriod"/>
            </a:pPr>
            <a:r>
              <a:rPr lang="fr-CA" sz="1600" dirty="0" smtClean="0"/>
              <a:t>Déchargement manuel de la tubulure</a:t>
            </a:r>
          </a:p>
          <a:p>
            <a:pPr marL="457200" indent="-457200" algn="just">
              <a:buAutoNum type="arabicPeriod"/>
            </a:pPr>
            <a:r>
              <a:rPr lang="fr-CA" sz="1600" dirty="0" smtClean="0"/>
              <a:t>Nettoyage et désinfection de l’appareil</a:t>
            </a:r>
          </a:p>
          <a:p>
            <a:pPr marL="457200" indent="-457200" algn="just">
              <a:buAutoNum type="arabicPeriod"/>
            </a:pPr>
            <a:r>
              <a:rPr lang="fr-CA" sz="1600" dirty="0" smtClean="0"/>
              <a:t>Gestion des alarmes</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2</a:t>
            </a:fld>
            <a:endParaRPr lang="fr-CA"/>
          </a:p>
        </p:txBody>
      </p:sp>
    </p:spTree>
    <p:extLst>
      <p:ext uri="{BB962C8B-B14F-4D97-AF65-F5344CB8AC3E}">
        <p14:creationId xmlns:p14="http://schemas.microsoft.com/office/powerpoint/2010/main" xmlns="" val="2217711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  et évaluation des compétences</a:t>
            </a:r>
            <a:endParaRPr lang="fr-CA" dirty="0"/>
          </a:p>
        </p:txBody>
      </p:sp>
      <p:sp>
        <p:nvSpPr>
          <p:cNvPr id="3" name="Espace réservé du contenu 2"/>
          <p:cNvSpPr>
            <a:spLocks noGrp="1"/>
          </p:cNvSpPr>
          <p:nvPr>
            <p:ph idx="1"/>
          </p:nvPr>
        </p:nvSpPr>
        <p:spPr/>
        <p:txBody>
          <a:bodyPr>
            <a:normAutofit/>
          </a:bodyPr>
          <a:lstStyle/>
          <a:p>
            <a:r>
              <a:rPr lang="fr-CA" sz="1800" b="1" dirty="0" smtClean="0"/>
              <a:t>Référence </a:t>
            </a:r>
            <a:endParaRPr lang="fr-CA" sz="1800" b="1" dirty="0" smtClean="0"/>
          </a:p>
          <a:p>
            <a:r>
              <a:rPr lang="fr-CA" sz="1800" dirty="0" smtClean="0"/>
              <a:t>Centre </a:t>
            </a:r>
            <a:r>
              <a:rPr lang="fr-CA" sz="1800" dirty="0" smtClean="0"/>
              <a:t>de santé et de services sociaux du Suroît (2014). </a:t>
            </a:r>
            <a:r>
              <a:rPr lang="fr-CA" sz="1800" i="1" dirty="0" smtClean="0"/>
              <a:t>Manuel de techniques de soins infirmiers : Pompe à perfusion volumétrique </a:t>
            </a:r>
            <a:r>
              <a:rPr lang="fr-CA" sz="1800" i="1" dirty="0" err="1" smtClean="0"/>
              <a:t>Colleague</a:t>
            </a:r>
            <a:r>
              <a:rPr lang="fr-CA" sz="1800" i="1" dirty="0" smtClean="0"/>
              <a:t> </a:t>
            </a:r>
            <a:r>
              <a:rPr lang="fr-CA" sz="1800" i="1" dirty="0" smtClean="0"/>
              <a:t>CXE</a:t>
            </a:r>
            <a:r>
              <a:rPr lang="fr-CA" sz="1800" dirty="0" smtClean="0"/>
              <a:t>. </a:t>
            </a:r>
            <a:endParaRPr lang="fr-CA" sz="1800" dirty="0" smtClean="0"/>
          </a:p>
          <a:p>
            <a:pPr marL="541338" indent="-541338"/>
            <a:endParaRPr lang="en-CA" sz="1800" dirty="0" smtClean="0"/>
          </a:p>
          <a:p>
            <a:r>
              <a:rPr lang="fr-CA" sz="1800" b="1" dirty="0" smtClean="0"/>
              <a:t>É</a:t>
            </a:r>
            <a:r>
              <a:rPr lang="fr-CA" sz="1800" b="1" dirty="0" smtClean="0"/>
              <a:t>valuation à compléter</a:t>
            </a:r>
          </a:p>
          <a:p>
            <a:r>
              <a:rPr lang="fr-CA" sz="1800" dirty="0" smtClean="0">
                <a:hlinkClick r:id="rId2"/>
              </a:rPr>
              <a:t>https</a:t>
            </a:r>
            <a:r>
              <a:rPr lang="fr-CA" sz="1800" dirty="0" smtClean="0">
                <a:hlinkClick r:id="rId2"/>
              </a:rPr>
              <a:t>://</a:t>
            </a:r>
            <a:r>
              <a:rPr lang="fr-CA" sz="1800" dirty="0" smtClean="0">
                <a:hlinkClick r:id="rId2"/>
              </a:rPr>
              <a:t>fr.surveymonkey.com/r/PompeColleagueBaxter</a:t>
            </a:r>
            <a:endParaRPr lang="fr-CA" sz="1800" dirty="0" smtClean="0"/>
          </a:p>
          <a:p>
            <a:r>
              <a:rPr lang="en-CA" sz="1800" dirty="0" err="1" smtClean="0"/>
              <a:t>Cliquez</a:t>
            </a:r>
            <a:r>
              <a:rPr lang="en-CA" sz="1800" dirty="0" smtClean="0"/>
              <a:t> </a:t>
            </a:r>
            <a:r>
              <a:rPr lang="en-CA" sz="1800" dirty="0" err="1" smtClean="0"/>
              <a:t>sur</a:t>
            </a:r>
            <a:r>
              <a:rPr lang="en-CA" sz="1800" dirty="0" smtClean="0"/>
              <a:t> le lien pour </a:t>
            </a:r>
            <a:r>
              <a:rPr lang="en-CA" sz="1800" dirty="0" err="1" smtClean="0"/>
              <a:t>procéder</a:t>
            </a:r>
            <a:r>
              <a:rPr lang="en-CA" sz="1800" dirty="0" smtClean="0"/>
              <a:t> à </a:t>
            </a:r>
            <a:r>
              <a:rPr lang="en-CA" sz="1800" dirty="0" err="1" smtClean="0"/>
              <a:t>l’évaluation</a:t>
            </a:r>
            <a:r>
              <a:rPr lang="en-CA" sz="1800" dirty="0" smtClean="0"/>
              <a:t> (</a:t>
            </a:r>
            <a:r>
              <a:rPr lang="en-CA" sz="1800" dirty="0" err="1" smtClean="0"/>
              <a:t>sur</a:t>
            </a:r>
            <a:r>
              <a:rPr lang="en-CA" sz="1800" dirty="0" smtClean="0"/>
              <a:t> le WEB).</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20</a:t>
            </a:fld>
            <a:endParaRPr lang="fr-CA"/>
          </a:p>
        </p:txBody>
      </p:sp>
    </p:spTree>
    <p:extLst>
      <p:ext uri="{BB962C8B-B14F-4D97-AF65-F5344CB8AC3E}">
        <p14:creationId xmlns:p14="http://schemas.microsoft.com/office/powerpoint/2010/main" xmlns="" val="1922583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a:t>
            </a:r>
            <a:endParaRPr lang="fr-CA" dirty="0"/>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xmlns="" val="156149472"/>
              </p:ext>
            </p:extLst>
          </p:nvPr>
        </p:nvGraphicFramePr>
        <p:xfrm>
          <a:off x="3887564" y="833623"/>
          <a:ext cx="5057144" cy="5836804"/>
        </p:xfrm>
        <a:graphic>
          <a:graphicData uri="http://schemas.openxmlformats.org/drawingml/2006/table">
            <a:tbl>
              <a:tblPr firstRow="1" bandRow="1">
                <a:tableStyleId>{5C22544A-7EE6-4342-B048-85BDC9FD1C3A}</a:tableStyleId>
              </a:tblPr>
              <a:tblGrid>
                <a:gridCol w="837790"/>
                <a:gridCol w="4219354"/>
              </a:tblGrid>
              <a:tr h="213876">
                <a:tc>
                  <a:txBody>
                    <a:bodyPr/>
                    <a:lstStyle/>
                    <a:p>
                      <a:pPr algn="ctr"/>
                      <a:r>
                        <a:rPr lang="fr-CA" sz="800" dirty="0" smtClean="0"/>
                        <a:t>Éléments</a:t>
                      </a:r>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fr-CA" sz="800" dirty="0" smtClean="0"/>
                        <a:t>Description</a:t>
                      </a:r>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Cette touche permet d’accéder à l’écran</a:t>
                      </a:r>
                      <a:r>
                        <a:rPr lang="fr-CA" sz="800" baseline="0" dirty="0" smtClean="0"/>
                        <a:t> principal à partir de tous les autres écrans d’exploitation.</a:t>
                      </a:r>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b="0" dirty="0" smtClean="0"/>
                    </a:p>
                    <a:p>
                      <a:pPr algn="just"/>
                      <a:r>
                        <a:rPr lang="fr-CA" sz="800" b="0" dirty="0" smtClean="0"/>
                        <a:t>Cette touche donne accès à l’écran de l’historique des</a:t>
                      </a:r>
                      <a:r>
                        <a:rPr lang="fr-CA" sz="800" b="0" baseline="0" dirty="0" smtClean="0"/>
                        <a:t> volumes perfusés.</a:t>
                      </a:r>
                      <a:endParaRPr lang="fr-CA" sz="8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b="0" dirty="0" smtClean="0"/>
                    </a:p>
                    <a:p>
                      <a:pPr algn="just"/>
                      <a:r>
                        <a:rPr lang="fr-CA" sz="800" b="0" dirty="0" smtClean="0"/>
                        <a:t>Cette touche interrompt les alarmes et les alertes pendant deux minutes.</a:t>
                      </a:r>
                      <a:endParaRPr lang="fr-CA" sz="8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b="0" dirty="0" smtClean="0"/>
                    </a:p>
                    <a:p>
                      <a:pPr algn="just"/>
                      <a:r>
                        <a:rPr lang="fr-CA" sz="800" b="0" dirty="0" smtClean="0"/>
                        <a:t>Cette touche sert à éteindre l’éclairage des écrans.</a:t>
                      </a:r>
                    </a:p>
                    <a:p>
                      <a:pPr algn="just"/>
                      <a:endParaRPr lang="fr-CA" sz="8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b="0" dirty="0" smtClean="0"/>
                    </a:p>
                    <a:p>
                      <a:pPr algn="just"/>
                      <a:r>
                        <a:rPr lang="fr-CA" sz="800" b="0" dirty="0" smtClean="0"/>
                        <a:t>Cette touche permet de sélectionner</a:t>
                      </a:r>
                      <a:r>
                        <a:rPr lang="fr-CA" sz="800" b="0" baseline="0" dirty="0" smtClean="0"/>
                        <a:t> un débit de perfusion.</a:t>
                      </a:r>
                      <a:endParaRPr lang="fr-CA" sz="8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b="0" dirty="0" smtClean="0"/>
                    </a:p>
                    <a:p>
                      <a:pPr algn="just"/>
                      <a:r>
                        <a:rPr lang="fr-CA" sz="800" b="0" dirty="0" smtClean="0"/>
                        <a:t>Cette touche permet de sélectionner</a:t>
                      </a:r>
                      <a:r>
                        <a:rPr lang="fr-CA" sz="800" b="0" baseline="0" dirty="0" smtClean="0"/>
                        <a:t> un volume à perfuser,</a:t>
                      </a:r>
                      <a:endParaRPr lang="fr-CA" sz="800" b="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80521">
                <a:tc>
                  <a:txBody>
                    <a:bodyPr/>
                    <a:lstStyle/>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Cette touche permet de démarrer la perfusion à partir de n’importe quel écran de programmation si toutes les valeurs de programmation ont été saisies.</a:t>
                      </a:r>
                    </a:p>
                    <a:p>
                      <a:pPr algn="just"/>
                      <a:r>
                        <a:rPr lang="fr-CA" sz="800" dirty="0" smtClean="0"/>
                        <a:t>Après la</a:t>
                      </a:r>
                      <a:r>
                        <a:rPr lang="fr-CA" sz="800" baseline="0" dirty="0" smtClean="0"/>
                        <a:t> résolution d’une alarme, en appuyant sur la touche « Départ », ceci annule l’avis d’alarme et démarre la perfusion.</a:t>
                      </a:r>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endParaRPr lang="fr-CA" sz="800" dirty="0" smtClean="0"/>
                    </a:p>
                    <a:p>
                      <a:pPr algn="just"/>
                      <a:r>
                        <a:rPr lang="fr-CA" sz="800" dirty="0" smtClean="0"/>
                        <a:t>Cette touche sert</a:t>
                      </a:r>
                      <a:r>
                        <a:rPr lang="fr-CA" sz="800" baseline="0" dirty="0" smtClean="0"/>
                        <a:t> à mettre la pompe sous ou hors tension.</a:t>
                      </a:r>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9347">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Les touches numériques</a:t>
                      </a:r>
                      <a:r>
                        <a:rPr lang="fr-CA" sz="800" baseline="0" dirty="0" smtClean="0"/>
                        <a:t> et la décimale servent à saisir les valeurs de programmation.</a:t>
                      </a:r>
                      <a:endParaRPr lang="fr-CA"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Cette touche supprime les valeurs</a:t>
                      </a:r>
                      <a:r>
                        <a:rPr lang="fr-CA" sz="800" baseline="0" dirty="0" smtClean="0"/>
                        <a:t> apparaissant dans la zone de l’écran. En appuyant une deuxième fois sur cette touche, les dernières valeurs enregistrées sont rétablies.</a:t>
                      </a:r>
                      <a:endParaRPr lang="fr-CA"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Cet icône verte s’allume en permanence lorsque la pompe est branchée sur une source d’alimentation électrique. Elle s’allume aussi pendant la recharge</a:t>
                      </a:r>
                      <a:r>
                        <a:rPr lang="fr-CA" sz="800" baseline="0" dirty="0" smtClean="0"/>
                        <a:t> de la batterie.</a:t>
                      </a:r>
                      <a:endParaRPr lang="fr-CA"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58306">
                <a:tc>
                  <a:txBody>
                    <a:bodyPr/>
                    <a:lstStyle/>
                    <a:p>
                      <a:endParaRPr lang="fr-CA" sz="800" dirty="0" smtClean="0"/>
                    </a:p>
                    <a:p>
                      <a:endParaRPr lang="fr-CA" sz="800" dirty="0" smtClean="0"/>
                    </a:p>
                    <a:p>
                      <a:endParaRPr lang="fr-CA" sz="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r>
                        <a:rPr lang="fr-CA" sz="800" dirty="0" smtClean="0"/>
                        <a:t>Cette icône</a:t>
                      </a:r>
                      <a:r>
                        <a:rPr lang="fr-CA" sz="800" baseline="0" dirty="0" smtClean="0"/>
                        <a:t> jaune s’allume lorsque la pompe fonctionne en mode d’alimentation par batterie.</a:t>
                      </a:r>
                      <a:endParaRPr lang="fr-CA" sz="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 name="Espace réservé du numéro de diapositive 3"/>
          <p:cNvSpPr>
            <a:spLocks noGrp="1"/>
          </p:cNvSpPr>
          <p:nvPr>
            <p:ph type="sldNum" sz="quarter" idx="12"/>
          </p:nvPr>
        </p:nvSpPr>
        <p:spPr/>
        <p:txBody>
          <a:bodyPr/>
          <a:lstStyle/>
          <a:p>
            <a:fld id="{EC1A4259-C848-47AA-8FC5-63A0EB1896A5}" type="slidenum">
              <a:rPr lang="fr-CA" smtClean="0"/>
              <a:pPr/>
              <a:t>3</a:t>
            </a:fld>
            <a:endParaRPr lang="fr-CA"/>
          </a:p>
        </p:txBody>
      </p:sp>
      <p:pic>
        <p:nvPicPr>
          <p:cNvPr id="5" name="Image 4"/>
          <p:cNvPicPr>
            <a:picLocks noChangeAspect="1"/>
          </p:cNvPicPr>
          <p:nvPr/>
        </p:nvPicPr>
        <p:blipFill rotWithShape="1">
          <a:blip r:embed="rId2" cstate="print"/>
          <a:srcRect l="20766" t="28971" r="47234" b="19176"/>
          <a:stretch/>
        </p:blipFill>
        <p:spPr>
          <a:xfrm>
            <a:off x="790221" y="1780089"/>
            <a:ext cx="3002846" cy="3892577"/>
          </a:xfrm>
          <a:prstGeom prst="rect">
            <a:avLst/>
          </a:prstGeom>
        </p:spPr>
      </p:pic>
      <p:pic>
        <p:nvPicPr>
          <p:cNvPr id="6" name="Image 5"/>
          <p:cNvPicPr>
            <a:picLocks noChangeAspect="1"/>
          </p:cNvPicPr>
          <p:nvPr/>
        </p:nvPicPr>
        <p:blipFill rotWithShape="1">
          <a:blip r:embed="rId3" cstate="print"/>
          <a:srcRect l="16212" t="38769" r="78229" b="51194"/>
          <a:stretch/>
        </p:blipFill>
        <p:spPr>
          <a:xfrm>
            <a:off x="4161463" y="1077617"/>
            <a:ext cx="257376" cy="371765"/>
          </a:xfrm>
          <a:prstGeom prst="rect">
            <a:avLst/>
          </a:prstGeom>
        </p:spPr>
      </p:pic>
      <p:pic>
        <p:nvPicPr>
          <p:cNvPr id="8" name="Image 7"/>
          <p:cNvPicPr>
            <a:picLocks noChangeAspect="1"/>
          </p:cNvPicPr>
          <p:nvPr/>
        </p:nvPicPr>
        <p:blipFill rotWithShape="1">
          <a:blip r:embed="rId4" cstate="print"/>
          <a:srcRect l="16043" t="60252" r="78149" b="32490"/>
          <a:stretch/>
        </p:blipFill>
        <p:spPr>
          <a:xfrm>
            <a:off x="4151988" y="5378095"/>
            <a:ext cx="328246" cy="328246"/>
          </a:xfrm>
          <a:prstGeom prst="rect">
            <a:avLst/>
          </a:prstGeom>
        </p:spPr>
      </p:pic>
      <p:pic>
        <p:nvPicPr>
          <p:cNvPr id="10" name="Image 9"/>
          <p:cNvPicPr>
            <a:picLocks noChangeAspect="1"/>
          </p:cNvPicPr>
          <p:nvPr/>
        </p:nvPicPr>
        <p:blipFill rotWithShape="1">
          <a:blip r:embed="rId5" cstate="print"/>
          <a:srcRect l="11688" t="31605" r="74002" b="42597"/>
          <a:stretch/>
        </p:blipFill>
        <p:spPr>
          <a:xfrm>
            <a:off x="4184423" y="4869747"/>
            <a:ext cx="270160" cy="389630"/>
          </a:xfrm>
          <a:prstGeom prst="rect">
            <a:avLst/>
          </a:prstGeom>
        </p:spPr>
      </p:pic>
      <p:pic>
        <p:nvPicPr>
          <p:cNvPr id="11" name="Image 10"/>
          <p:cNvPicPr>
            <a:picLocks noChangeAspect="1"/>
          </p:cNvPicPr>
          <p:nvPr/>
        </p:nvPicPr>
        <p:blipFill rotWithShape="1">
          <a:blip r:embed="rId4" cstate="print"/>
          <a:srcRect l="14384" t="22146" r="76076" b="68781"/>
          <a:stretch/>
        </p:blipFill>
        <p:spPr>
          <a:xfrm>
            <a:off x="4147100" y="4480484"/>
            <a:ext cx="369780" cy="281354"/>
          </a:xfrm>
          <a:prstGeom prst="rect">
            <a:avLst/>
          </a:prstGeom>
        </p:spPr>
      </p:pic>
      <p:pic>
        <p:nvPicPr>
          <p:cNvPr id="12" name="Image 11"/>
          <p:cNvPicPr>
            <a:picLocks noChangeAspect="1"/>
          </p:cNvPicPr>
          <p:nvPr/>
        </p:nvPicPr>
        <p:blipFill rotWithShape="1">
          <a:blip r:embed="rId4" cstate="print"/>
          <a:srcRect l="14595" t="79146" r="77316" b="14634"/>
          <a:stretch/>
        </p:blipFill>
        <p:spPr>
          <a:xfrm>
            <a:off x="4141044" y="6280348"/>
            <a:ext cx="457201" cy="281353"/>
          </a:xfrm>
          <a:prstGeom prst="rect">
            <a:avLst/>
          </a:prstGeom>
        </p:spPr>
      </p:pic>
      <p:pic>
        <p:nvPicPr>
          <p:cNvPr id="13" name="Image 12"/>
          <p:cNvPicPr>
            <a:picLocks noChangeAspect="1"/>
          </p:cNvPicPr>
          <p:nvPr/>
        </p:nvPicPr>
        <p:blipFill rotWithShape="1">
          <a:blip r:embed="rId4" cstate="print"/>
          <a:srcRect l="13557" t="72407" r="76279" b="21113"/>
          <a:stretch/>
        </p:blipFill>
        <p:spPr>
          <a:xfrm>
            <a:off x="4021796" y="5825059"/>
            <a:ext cx="574430" cy="293075"/>
          </a:xfrm>
          <a:prstGeom prst="rect">
            <a:avLst/>
          </a:prstGeom>
        </p:spPr>
      </p:pic>
      <p:pic>
        <p:nvPicPr>
          <p:cNvPr id="15" name="Image 14"/>
          <p:cNvPicPr>
            <a:picLocks noChangeAspect="1"/>
          </p:cNvPicPr>
          <p:nvPr/>
        </p:nvPicPr>
        <p:blipFill rotWithShape="1">
          <a:blip r:embed="rId6" cstate="print"/>
          <a:srcRect l="14190" t="62288" r="76493" b="28628"/>
          <a:stretch/>
        </p:blipFill>
        <p:spPr>
          <a:xfrm>
            <a:off x="4074762" y="3896754"/>
            <a:ext cx="468499" cy="365429"/>
          </a:xfrm>
          <a:prstGeom prst="rect">
            <a:avLst/>
          </a:prstGeom>
        </p:spPr>
      </p:pic>
      <p:pic>
        <p:nvPicPr>
          <p:cNvPr id="16" name="Image 15"/>
          <p:cNvPicPr>
            <a:picLocks noChangeAspect="1"/>
          </p:cNvPicPr>
          <p:nvPr/>
        </p:nvPicPr>
        <p:blipFill rotWithShape="1">
          <a:blip r:embed="rId6" cstate="print"/>
          <a:srcRect l="15494" t="53669" r="77425" b="38178"/>
          <a:stretch/>
        </p:blipFill>
        <p:spPr>
          <a:xfrm>
            <a:off x="4127901" y="3396680"/>
            <a:ext cx="390203" cy="359397"/>
          </a:xfrm>
          <a:prstGeom prst="rect">
            <a:avLst/>
          </a:prstGeom>
        </p:spPr>
      </p:pic>
      <p:pic>
        <p:nvPicPr>
          <p:cNvPr id="17" name="Image 16"/>
          <p:cNvPicPr>
            <a:picLocks noChangeAspect="1"/>
          </p:cNvPicPr>
          <p:nvPr/>
        </p:nvPicPr>
        <p:blipFill rotWithShape="1">
          <a:blip r:embed="rId6" cstate="print"/>
          <a:srcRect l="15679" t="44817" r="77425" b="46564"/>
          <a:stretch/>
        </p:blipFill>
        <p:spPr>
          <a:xfrm>
            <a:off x="4108508" y="2941632"/>
            <a:ext cx="401008" cy="401008"/>
          </a:xfrm>
          <a:prstGeom prst="rect">
            <a:avLst/>
          </a:prstGeom>
        </p:spPr>
      </p:pic>
      <p:pic>
        <p:nvPicPr>
          <p:cNvPr id="18" name="Image 17"/>
          <p:cNvPicPr>
            <a:picLocks noChangeAspect="1"/>
          </p:cNvPicPr>
          <p:nvPr/>
        </p:nvPicPr>
        <p:blipFill rotWithShape="1">
          <a:blip r:embed="rId6" cstate="print"/>
          <a:srcRect l="15493" t="31072" r="77425" b="58445"/>
          <a:stretch/>
        </p:blipFill>
        <p:spPr>
          <a:xfrm>
            <a:off x="4165778" y="2461203"/>
            <a:ext cx="343451" cy="406717"/>
          </a:xfrm>
          <a:prstGeom prst="rect">
            <a:avLst/>
          </a:prstGeom>
        </p:spPr>
      </p:pic>
      <p:pic>
        <p:nvPicPr>
          <p:cNvPr id="19" name="Image 18"/>
          <p:cNvPicPr>
            <a:picLocks noChangeAspect="1"/>
          </p:cNvPicPr>
          <p:nvPr/>
        </p:nvPicPr>
        <p:blipFill rotWithShape="1">
          <a:blip r:embed="rId6" cstate="print"/>
          <a:srcRect l="15847" t="19403" r="77983" b="69628"/>
          <a:stretch/>
        </p:blipFill>
        <p:spPr>
          <a:xfrm>
            <a:off x="4173416" y="2004646"/>
            <a:ext cx="281168" cy="400040"/>
          </a:xfrm>
          <a:prstGeom prst="rect">
            <a:avLst/>
          </a:prstGeom>
        </p:spPr>
      </p:pic>
      <p:pic>
        <p:nvPicPr>
          <p:cNvPr id="20" name="Image 19"/>
          <p:cNvPicPr>
            <a:picLocks noChangeAspect="1"/>
          </p:cNvPicPr>
          <p:nvPr/>
        </p:nvPicPr>
        <p:blipFill rotWithShape="1">
          <a:blip r:embed="rId7" cstate="print"/>
          <a:srcRect l="16366" t="49963" r="78229" b="40193"/>
          <a:stretch/>
        </p:blipFill>
        <p:spPr>
          <a:xfrm>
            <a:off x="4161464" y="1536823"/>
            <a:ext cx="293120" cy="411306"/>
          </a:xfrm>
          <a:prstGeom prst="rect">
            <a:avLst/>
          </a:prstGeom>
        </p:spPr>
      </p:pic>
    </p:spTree>
    <p:extLst>
      <p:ext uri="{BB962C8B-B14F-4D97-AF65-F5344CB8AC3E}">
        <p14:creationId xmlns:p14="http://schemas.microsoft.com/office/powerpoint/2010/main" xmlns="" val="443294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 </a:t>
            </a:r>
            <a:r>
              <a:rPr lang="fr-CA" sz="1400" dirty="0" smtClean="0"/>
              <a:t>(suite)</a:t>
            </a:r>
            <a:endParaRPr lang="fr-CA" dirty="0"/>
          </a:p>
        </p:txBody>
      </p:sp>
      <p:sp>
        <p:nvSpPr>
          <p:cNvPr id="3" name="Espace réservé du contenu 2"/>
          <p:cNvSpPr>
            <a:spLocks noGrp="1"/>
          </p:cNvSpPr>
          <p:nvPr>
            <p:ph idx="1"/>
          </p:nvPr>
        </p:nvSpPr>
        <p:spPr/>
        <p:txBody>
          <a:bodyPr/>
          <a:lstStyle/>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4</a:t>
            </a:fld>
            <a:endParaRPr lang="fr-CA"/>
          </a:p>
        </p:txBody>
      </p:sp>
      <p:pic>
        <p:nvPicPr>
          <p:cNvPr id="5" name="Image 4"/>
          <p:cNvPicPr>
            <a:picLocks noChangeAspect="1"/>
          </p:cNvPicPr>
          <p:nvPr/>
        </p:nvPicPr>
        <p:blipFill rotWithShape="1">
          <a:blip r:embed="rId2" cstate="print"/>
          <a:srcRect l="44119" t="31624" r="9932" b="19145"/>
          <a:stretch/>
        </p:blipFill>
        <p:spPr>
          <a:xfrm>
            <a:off x="1488830" y="1306286"/>
            <a:ext cx="5697415" cy="4883498"/>
          </a:xfrm>
          <a:prstGeom prst="rect">
            <a:avLst/>
          </a:prstGeom>
        </p:spPr>
      </p:pic>
      <p:sp useBgFill="1">
        <p:nvSpPr>
          <p:cNvPr id="6" name="ZoneTexte 5"/>
          <p:cNvSpPr txBox="1"/>
          <p:nvPr/>
        </p:nvSpPr>
        <p:spPr>
          <a:xfrm>
            <a:off x="1488830" y="1738489"/>
            <a:ext cx="1118903" cy="338554"/>
          </a:xfrm>
          <a:prstGeom prst="rect">
            <a:avLst/>
          </a:prstGeom>
        </p:spPr>
        <p:txBody>
          <a:bodyPr wrap="square" rtlCol="0">
            <a:spAutoFit/>
          </a:bodyPr>
          <a:lstStyle/>
          <a:p>
            <a:pPr algn="r"/>
            <a:r>
              <a:rPr lang="fr-CA" sz="800" dirty="0" smtClean="0"/>
              <a:t>Réglage du volume du haut-parleur</a:t>
            </a:r>
            <a:endParaRPr lang="fr-CA" sz="800" dirty="0"/>
          </a:p>
        </p:txBody>
      </p:sp>
      <p:sp useBgFill="1">
        <p:nvSpPr>
          <p:cNvPr id="7" name="ZoneTexte 6"/>
          <p:cNvSpPr txBox="1"/>
          <p:nvPr/>
        </p:nvSpPr>
        <p:spPr>
          <a:xfrm>
            <a:off x="1227871" y="2176224"/>
            <a:ext cx="1118903" cy="215444"/>
          </a:xfrm>
          <a:prstGeom prst="rect">
            <a:avLst/>
          </a:prstGeom>
        </p:spPr>
        <p:txBody>
          <a:bodyPr wrap="square" rtlCol="0">
            <a:spAutoFit/>
          </a:bodyPr>
          <a:lstStyle/>
          <a:p>
            <a:pPr algn="r"/>
            <a:r>
              <a:rPr lang="fr-CA" sz="800" dirty="0" smtClean="0"/>
              <a:t>Porte-fusible</a:t>
            </a:r>
            <a:endParaRPr lang="fr-CA" sz="800" dirty="0"/>
          </a:p>
        </p:txBody>
      </p:sp>
      <p:sp useBgFill="1">
        <p:nvSpPr>
          <p:cNvPr id="9" name="ZoneTexte 8"/>
          <p:cNvSpPr txBox="1"/>
          <p:nvPr/>
        </p:nvSpPr>
        <p:spPr>
          <a:xfrm>
            <a:off x="1488830" y="2677199"/>
            <a:ext cx="1253463" cy="215444"/>
          </a:xfrm>
          <a:prstGeom prst="rect">
            <a:avLst/>
          </a:prstGeom>
        </p:spPr>
        <p:txBody>
          <a:bodyPr wrap="square" rtlCol="0">
            <a:spAutoFit/>
          </a:bodyPr>
          <a:lstStyle/>
          <a:p>
            <a:pPr algn="r"/>
            <a:r>
              <a:rPr lang="fr-CA" sz="800" dirty="0" smtClean="0"/>
              <a:t>Avertisseur auxiliaire</a:t>
            </a:r>
            <a:endParaRPr lang="fr-CA" sz="800" dirty="0"/>
          </a:p>
        </p:txBody>
      </p:sp>
      <p:sp useBgFill="1">
        <p:nvSpPr>
          <p:cNvPr id="10" name="ZoneTexte 9"/>
          <p:cNvSpPr txBox="1"/>
          <p:nvPr/>
        </p:nvSpPr>
        <p:spPr>
          <a:xfrm>
            <a:off x="1441045" y="3239777"/>
            <a:ext cx="1747536" cy="461665"/>
          </a:xfrm>
          <a:prstGeom prst="rect">
            <a:avLst/>
          </a:prstGeom>
        </p:spPr>
        <p:txBody>
          <a:bodyPr wrap="square" rtlCol="0">
            <a:spAutoFit/>
          </a:bodyPr>
          <a:lstStyle/>
          <a:p>
            <a:pPr algn="r"/>
            <a:endParaRPr lang="fr-CA" sz="800" dirty="0" smtClean="0"/>
          </a:p>
          <a:p>
            <a:pPr algn="r"/>
            <a:endParaRPr lang="fr-CA" sz="800" dirty="0" smtClean="0"/>
          </a:p>
          <a:p>
            <a:pPr algn="r"/>
            <a:r>
              <a:rPr lang="fr-CA" sz="800" dirty="0" smtClean="0"/>
              <a:t>Cordon d’alimentation</a:t>
            </a:r>
            <a:endParaRPr lang="fr-CA" sz="800" dirty="0"/>
          </a:p>
        </p:txBody>
      </p:sp>
      <p:sp useBgFill="1">
        <p:nvSpPr>
          <p:cNvPr id="11" name="ZoneTexte 10"/>
          <p:cNvSpPr txBox="1"/>
          <p:nvPr/>
        </p:nvSpPr>
        <p:spPr>
          <a:xfrm>
            <a:off x="1160590" y="4726953"/>
            <a:ext cx="1253463" cy="461665"/>
          </a:xfrm>
          <a:prstGeom prst="rect">
            <a:avLst/>
          </a:prstGeom>
        </p:spPr>
        <p:txBody>
          <a:bodyPr wrap="square" rtlCol="0">
            <a:spAutoFit/>
          </a:bodyPr>
          <a:lstStyle/>
          <a:p>
            <a:pPr algn="r"/>
            <a:r>
              <a:rPr lang="fr-CA" sz="800" dirty="0" smtClean="0"/>
              <a:t>Mécanisme de </a:t>
            </a:r>
          </a:p>
          <a:p>
            <a:pPr algn="r"/>
            <a:r>
              <a:rPr lang="fr-CA" sz="800" dirty="0" smtClean="0"/>
              <a:t>dégagement manuel</a:t>
            </a:r>
          </a:p>
          <a:p>
            <a:pPr algn="r"/>
            <a:r>
              <a:rPr lang="fr-CA" sz="800" dirty="0" smtClean="0"/>
              <a:t>de la tubulure</a:t>
            </a:r>
            <a:endParaRPr lang="fr-CA" sz="800" dirty="0"/>
          </a:p>
        </p:txBody>
      </p:sp>
      <p:sp useBgFill="1">
        <p:nvSpPr>
          <p:cNvPr id="12" name="ZoneTexte 11"/>
          <p:cNvSpPr txBox="1"/>
          <p:nvPr/>
        </p:nvSpPr>
        <p:spPr>
          <a:xfrm>
            <a:off x="6165237" y="1652115"/>
            <a:ext cx="1253463" cy="461665"/>
          </a:xfrm>
          <a:prstGeom prst="rect">
            <a:avLst/>
          </a:prstGeom>
        </p:spPr>
        <p:txBody>
          <a:bodyPr wrap="square" rtlCol="0">
            <a:spAutoFit/>
          </a:bodyPr>
          <a:lstStyle/>
          <a:p>
            <a:r>
              <a:rPr lang="fr-CA" sz="800" dirty="0" smtClean="0"/>
              <a:t>Réglage du contraste de l’écran principal</a:t>
            </a:r>
          </a:p>
          <a:p>
            <a:endParaRPr lang="fr-CA" sz="800" dirty="0"/>
          </a:p>
        </p:txBody>
      </p:sp>
      <p:sp useBgFill="1">
        <p:nvSpPr>
          <p:cNvPr id="14" name="ZoneTexte 13"/>
          <p:cNvSpPr txBox="1"/>
          <p:nvPr/>
        </p:nvSpPr>
        <p:spPr>
          <a:xfrm>
            <a:off x="6165237" y="2151358"/>
            <a:ext cx="1253463" cy="338554"/>
          </a:xfrm>
          <a:prstGeom prst="rect">
            <a:avLst/>
          </a:prstGeom>
        </p:spPr>
        <p:txBody>
          <a:bodyPr wrap="square" rtlCol="0">
            <a:spAutoFit/>
          </a:bodyPr>
          <a:lstStyle/>
          <a:p>
            <a:r>
              <a:rPr lang="fr-CA" sz="800" dirty="0" smtClean="0"/>
              <a:t>Bouton de verrouillage du clavier</a:t>
            </a:r>
            <a:endParaRPr lang="fr-CA" sz="800" dirty="0"/>
          </a:p>
        </p:txBody>
      </p:sp>
      <p:sp useBgFill="1">
        <p:nvSpPr>
          <p:cNvPr id="15" name="ZoneTexte 14"/>
          <p:cNvSpPr txBox="1"/>
          <p:nvPr/>
        </p:nvSpPr>
        <p:spPr>
          <a:xfrm>
            <a:off x="6165237" y="2568588"/>
            <a:ext cx="1253463" cy="338554"/>
          </a:xfrm>
          <a:prstGeom prst="rect">
            <a:avLst/>
          </a:prstGeom>
        </p:spPr>
        <p:txBody>
          <a:bodyPr wrap="square" rtlCol="0">
            <a:spAutoFit/>
          </a:bodyPr>
          <a:lstStyle/>
          <a:p>
            <a:r>
              <a:rPr lang="fr-CA" sz="800" dirty="0" smtClean="0"/>
              <a:t>Port de </a:t>
            </a:r>
          </a:p>
          <a:p>
            <a:r>
              <a:rPr lang="fr-CA" sz="800" dirty="0" smtClean="0"/>
              <a:t>communication</a:t>
            </a:r>
            <a:endParaRPr lang="fr-CA" sz="800" dirty="0"/>
          </a:p>
        </p:txBody>
      </p:sp>
      <p:sp useBgFill="1">
        <p:nvSpPr>
          <p:cNvPr id="17" name="ZoneTexte 16"/>
          <p:cNvSpPr txBox="1"/>
          <p:nvPr/>
        </p:nvSpPr>
        <p:spPr>
          <a:xfrm>
            <a:off x="6165237" y="3855853"/>
            <a:ext cx="1253463" cy="338554"/>
          </a:xfrm>
          <a:prstGeom prst="rect">
            <a:avLst/>
          </a:prstGeom>
        </p:spPr>
        <p:txBody>
          <a:bodyPr wrap="square" rtlCol="0">
            <a:spAutoFit/>
          </a:bodyPr>
          <a:lstStyle/>
          <a:p>
            <a:r>
              <a:rPr lang="fr-CA" sz="800" dirty="0" smtClean="0"/>
              <a:t>Avertisseur</a:t>
            </a:r>
          </a:p>
          <a:p>
            <a:r>
              <a:rPr lang="fr-CA" sz="800" dirty="0" smtClean="0"/>
              <a:t>Haut-parleur</a:t>
            </a:r>
            <a:endParaRPr lang="fr-CA" sz="800" dirty="0"/>
          </a:p>
        </p:txBody>
      </p:sp>
      <p:sp useBgFill="1">
        <p:nvSpPr>
          <p:cNvPr id="18" name="ZoneTexte 17"/>
          <p:cNvSpPr txBox="1"/>
          <p:nvPr/>
        </p:nvSpPr>
        <p:spPr>
          <a:xfrm>
            <a:off x="6061535" y="4202987"/>
            <a:ext cx="1253463" cy="584775"/>
          </a:xfrm>
          <a:prstGeom prst="rect">
            <a:avLst/>
          </a:prstGeom>
        </p:spPr>
        <p:txBody>
          <a:bodyPr wrap="square" rtlCol="0">
            <a:spAutoFit/>
          </a:bodyPr>
          <a:lstStyle/>
          <a:p>
            <a:r>
              <a:rPr lang="fr-CA" sz="800" dirty="0" smtClean="0"/>
              <a:t>Verrou de</a:t>
            </a:r>
          </a:p>
          <a:p>
            <a:r>
              <a:rPr lang="fr-CA" sz="800" dirty="0" smtClean="0"/>
              <a:t>déblocage de la </a:t>
            </a:r>
          </a:p>
          <a:p>
            <a:r>
              <a:rPr lang="fr-CA" sz="800" dirty="0" smtClean="0"/>
              <a:t>pince de fixation</a:t>
            </a:r>
          </a:p>
          <a:p>
            <a:endParaRPr lang="fr-CA" sz="800" dirty="0"/>
          </a:p>
        </p:txBody>
      </p:sp>
      <p:sp useBgFill="1">
        <p:nvSpPr>
          <p:cNvPr id="19" name="ZoneTexte 18"/>
          <p:cNvSpPr txBox="1"/>
          <p:nvPr/>
        </p:nvSpPr>
        <p:spPr>
          <a:xfrm>
            <a:off x="4374913" y="5044393"/>
            <a:ext cx="1253463" cy="461665"/>
          </a:xfrm>
          <a:prstGeom prst="rect">
            <a:avLst/>
          </a:prstGeom>
        </p:spPr>
        <p:txBody>
          <a:bodyPr wrap="square" rtlCol="0">
            <a:spAutoFit/>
          </a:bodyPr>
          <a:lstStyle/>
          <a:p>
            <a:r>
              <a:rPr lang="fr-CA" sz="800" dirty="0" smtClean="0"/>
              <a:t>Bouton de </a:t>
            </a:r>
          </a:p>
          <a:p>
            <a:r>
              <a:rPr lang="fr-CA" sz="800" dirty="0" smtClean="0"/>
              <a:t>serrage de la</a:t>
            </a:r>
          </a:p>
          <a:p>
            <a:r>
              <a:rPr lang="fr-CA" sz="800" dirty="0" smtClean="0"/>
              <a:t>pince de fixation</a:t>
            </a:r>
          </a:p>
        </p:txBody>
      </p:sp>
      <p:sp useBgFill="1">
        <p:nvSpPr>
          <p:cNvPr id="20" name="ZoneTexte 19"/>
          <p:cNvSpPr txBox="1"/>
          <p:nvPr/>
        </p:nvSpPr>
        <p:spPr>
          <a:xfrm>
            <a:off x="1488830" y="1350345"/>
            <a:ext cx="1554995" cy="307777"/>
          </a:xfrm>
          <a:prstGeom prst="rect">
            <a:avLst/>
          </a:prstGeom>
        </p:spPr>
        <p:txBody>
          <a:bodyPr wrap="square" rtlCol="0">
            <a:spAutoFit/>
          </a:bodyPr>
          <a:lstStyle/>
          <a:p>
            <a:r>
              <a:rPr lang="fr-CA" sz="1400" dirty="0" smtClean="0"/>
              <a:t>Panneau arrière </a:t>
            </a:r>
            <a:endParaRPr lang="fr-CA" sz="1400" dirty="0"/>
          </a:p>
        </p:txBody>
      </p:sp>
    </p:spTree>
    <p:extLst>
      <p:ext uri="{BB962C8B-B14F-4D97-AF65-F5344CB8AC3E}">
        <p14:creationId xmlns:p14="http://schemas.microsoft.com/office/powerpoint/2010/main" xmlns="" val="3304324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 </a:t>
            </a:r>
            <a:r>
              <a:rPr lang="fr-CA" sz="1400" dirty="0" smtClean="0"/>
              <a:t>(suite)</a:t>
            </a:r>
            <a:endParaRPr lang="fr-CA" dirty="0"/>
          </a:p>
        </p:txBody>
      </p:sp>
      <p:sp>
        <p:nvSpPr>
          <p:cNvPr id="3" name="Espace réservé du contenu 2"/>
          <p:cNvSpPr>
            <a:spLocks noGrp="1"/>
          </p:cNvSpPr>
          <p:nvPr>
            <p:ph idx="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5</a:t>
            </a:fld>
            <a:endParaRPr lang="fr-CA"/>
          </a:p>
        </p:txBody>
      </p:sp>
      <p:pic>
        <p:nvPicPr>
          <p:cNvPr id="5" name="Image 4"/>
          <p:cNvPicPr>
            <a:picLocks noChangeAspect="1"/>
          </p:cNvPicPr>
          <p:nvPr/>
        </p:nvPicPr>
        <p:blipFill rotWithShape="1">
          <a:blip r:embed="rId2" cstate="print"/>
          <a:srcRect l="7881" t="21710" r="14855" b="38462"/>
          <a:stretch/>
        </p:blipFill>
        <p:spPr>
          <a:xfrm>
            <a:off x="2116014" y="1190622"/>
            <a:ext cx="4712677" cy="1943458"/>
          </a:xfrm>
          <a:prstGeom prst="rect">
            <a:avLst/>
          </a:prstGeom>
        </p:spPr>
      </p:pic>
      <p:pic>
        <p:nvPicPr>
          <p:cNvPr id="7" name="Image 6"/>
          <p:cNvPicPr>
            <a:picLocks noChangeAspect="1"/>
          </p:cNvPicPr>
          <p:nvPr/>
        </p:nvPicPr>
        <p:blipFill rotWithShape="1">
          <a:blip r:embed="rId3" cstate="print"/>
          <a:srcRect l="8427" t="12650" r="10342" b="10257"/>
          <a:stretch/>
        </p:blipFill>
        <p:spPr>
          <a:xfrm>
            <a:off x="2262554" y="3307647"/>
            <a:ext cx="4419598" cy="3355620"/>
          </a:xfrm>
          <a:prstGeom prst="rect">
            <a:avLst/>
          </a:prstGeom>
        </p:spPr>
      </p:pic>
    </p:spTree>
    <p:extLst>
      <p:ext uri="{BB962C8B-B14F-4D97-AF65-F5344CB8AC3E}">
        <p14:creationId xmlns:p14="http://schemas.microsoft.com/office/powerpoint/2010/main" xmlns="" val="8384461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Branchement de l’appareil</a:t>
            </a:r>
            <a:endParaRPr lang="fr-CA" dirty="0"/>
          </a:p>
        </p:txBody>
      </p:sp>
      <p:sp>
        <p:nvSpPr>
          <p:cNvPr id="3" name="Espace réservé du contenu 2"/>
          <p:cNvSpPr>
            <a:spLocks noGrp="1"/>
          </p:cNvSpPr>
          <p:nvPr>
            <p:ph idx="1"/>
          </p:nvPr>
        </p:nvSpPr>
        <p:spPr/>
        <p:txBody>
          <a:bodyPr>
            <a:normAutofit/>
          </a:bodyPr>
          <a:lstStyle/>
          <a:p>
            <a:pPr marL="342900" indent="-342900" algn="just">
              <a:lnSpc>
                <a:spcPct val="100000"/>
              </a:lnSpc>
              <a:buFont typeface="Arial" panose="020B0604020202020204" pitchFamily="34" charset="0"/>
              <a:buChar char="•"/>
            </a:pPr>
            <a:r>
              <a:rPr lang="fr-CA" sz="1800" dirty="0" smtClean="0"/>
              <a:t>Afin d’assurer une charge maximale et complète lors de situations d’urgence, l’appareil doit être branché en tout temps.</a:t>
            </a:r>
          </a:p>
          <a:p>
            <a:pPr marL="342900" indent="-342900" algn="just">
              <a:lnSpc>
                <a:spcPct val="100000"/>
              </a:lnSpc>
              <a:buFont typeface="Arial" panose="020B0604020202020204" pitchFamily="34" charset="0"/>
              <a:buChar char="•"/>
            </a:pPr>
            <a:r>
              <a:rPr lang="fr-CA" sz="1800" dirty="0" smtClean="0"/>
              <a:t>Le mode d’alimentation par batterie doit être utilisé uniquement dans les situations d’urgence et lors du déplacement des usagers dans l’hôpital.</a:t>
            </a:r>
          </a:p>
          <a:p>
            <a:pPr marL="342900" indent="-342900" algn="just">
              <a:lnSpc>
                <a:spcPct val="100000"/>
              </a:lnSpc>
              <a:buFont typeface="Arial" panose="020B0604020202020204" pitchFamily="34" charset="0"/>
              <a:buChar char="•"/>
            </a:pPr>
            <a:endParaRPr lang="fr-CA" sz="600" dirty="0"/>
          </a:p>
          <a:p>
            <a:pPr algn="just">
              <a:lnSpc>
                <a:spcPct val="100000"/>
              </a:lnSpc>
            </a:pPr>
            <a:r>
              <a:rPr lang="fr-CA" sz="1800" dirty="0" smtClean="0"/>
              <a:t>Pour charger la batterie : </a:t>
            </a:r>
          </a:p>
          <a:p>
            <a:pPr marL="457200" indent="-457200" algn="just">
              <a:lnSpc>
                <a:spcPct val="100000"/>
              </a:lnSpc>
              <a:buAutoNum type="arabicPeriod"/>
            </a:pPr>
            <a:r>
              <a:rPr lang="fr-CA" sz="1800" dirty="0" smtClean="0"/>
              <a:t>Branchez le cordon d’alimentation à une prise de courant électrique.</a:t>
            </a:r>
          </a:p>
          <a:p>
            <a:pPr marL="457200" indent="-457200" algn="just">
              <a:lnSpc>
                <a:spcPct val="100000"/>
              </a:lnSpc>
              <a:buAutoNum type="arabicPeriod"/>
            </a:pPr>
            <a:r>
              <a:rPr lang="fr-CA" sz="1800" dirty="0" smtClean="0"/>
              <a:t>Assurez-vous que l’autre extrémité du cordon d’alimentation est bien branché à la pompe </a:t>
            </a:r>
            <a:r>
              <a:rPr lang="fr-CA" sz="1800" i="1" dirty="0" err="1" smtClean="0"/>
              <a:t>Colleague</a:t>
            </a:r>
            <a:r>
              <a:rPr lang="fr-CA" sz="1800" i="1" dirty="0" smtClean="0"/>
              <a:t> CXE</a:t>
            </a:r>
            <a:r>
              <a:rPr lang="fr-CA" sz="1800" dirty="0" smtClean="0"/>
              <a:t>. L’icône verte        s’allume lorsque la pompe est branchée à une source d’alimentation électrique.</a:t>
            </a:r>
          </a:p>
          <a:p>
            <a:pPr algn="just">
              <a:lnSpc>
                <a:spcPct val="100000"/>
              </a:lnSpc>
            </a:pPr>
            <a:endParaRPr lang="fr-CA" sz="600" dirty="0" smtClean="0"/>
          </a:p>
          <a:p>
            <a:pPr algn="just">
              <a:lnSpc>
                <a:spcPct val="100000"/>
              </a:lnSpc>
            </a:pPr>
            <a:r>
              <a:rPr lang="fr-CA" sz="1800" dirty="0"/>
              <a:t>	</a:t>
            </a:r>
            <a:r>
              <a:rPr lang="fr-CA" sz="1800" dirty="0" smtClean="0"/>
              <a:t>Avant de charger la batterie, vérifiez que l’appareil est bien sec. Le 	non-respect de cette précaution peut compromettre la sécurité de 	l’usager!</a:t>
            </a:r>
          </a:p>
          <a:p>
            <a:pPr marL="457200" indent="-457200" algn="jus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6</a:t>
            </a:fld>
            <a:endParaRPr lang="fr-CA"/>
          </a:p>
        </p:txBody>
      </p:sp>
      <p:pic>
        <p:nvPicPr>
          <p:cNvPr id="5" name="Image 4"/>
          <p:cNvPicPr>
            <a:picLocks noChangeAspect="1"/>
          </p:cNvPicPr>
          <p:nvPr/>
        </p:nvPicPr>
        <p:blipFill rotWithShape="1">
          <a:blip r:embed="rId3" cstate="print"/>
          <a:srcRect l="20951" t="60159" r="73313" b="32222"/>
          <a:stretch/>
        </p:blipFill>
        <p:spPr>
          <a:xfrm>
            <a:off x="791167" y="5095575"/>
            <a:ext cx="713679" cy="740229"/>
          </a:xfrm>
          <a:prstGeom prst="rect">
            <a:avLst/>
          </a:prstGeom>
        </p:spPr>
      </p:pic>
      <p:pic>
        <p:nvPicPr>
          <p:cNvPr id="6" name="Image 5"/>
          <p:cNvPicPr>
            <a:picLocks noChangeAspect="1"/>
          </p:cNvPicPr>
          <p:nvPr/>
        </p:nvPicPr>
        <p:blipFill rotWithShape="1">
          <a:blip r:embed="rId4" cstate="print"/>
          <a:srcRect l="13557" t="72407" r="76279" b="21113"/>
          <a:stretch/>
        </p:blipFill>
        <p:spPr>
          <a:xfrm>
            <a:off x="6289006" y="4154329"/>
            <a:ext cx="387366" cy="197635"/>
          </a:xfrm>
          <a:prstGeom prst="rect">
            <a:avLst/>
          </a:prstGeom>
        </p:spPr>
      </p:pic>
    </p:spTree>
    <p:extLst>
      <p:ext uri="{BB962C8B-B14F-4D97-AF65-F5344CB8AC3E}">
        <p14:creationId xmlns:p14="http://schemas.microsoft.com/office/powerpoint/2010/main" xmlns="" val="30813583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sous tension </a:t>
            </a:r>
            <a:endParaRPr lang="fr-CA" dirty="0"/>
          </a:p>
        </p:txBody>
      </p:sp>
      <p:sp>
        <p:nvSpPr>
          <p:cNvPr id="3" name="Espace réservé du contenu 2"/>
          <p:cNvSpPr>
            <a:spLocks noGrp="1"/>
          </p:cNvSpPr>
          <p:nvPr>
            <p:ph idx="1"/>
          </p:nvPr>
        </p:nvSpPr>
        <p:spPr>
          <a:xfrm>
            <a:off x="628650" y="1215026"/>
            <a:ext cx="7886700" cy="5273456"/>
          </a:xfrm>
        </p:spPr>
        <p:txBody>
          <a:bodyPr>
            <a:normAutofit fontScale="70000" lnSpcReduction="20000"/>
          </a:bodyPr>
          <a:lstStyle/>
          <a:p>
            <a:pPr marL="457200" indent="-457200" algn="just">
              <a:lnSpc>
                <a:spcPct val="120000"/>
              </a:lnSpc>
              <a:buFont typeface="+mj-lt"/>
              <a:buAutoNum type="arabicPeriod"/>
            </a:pPr>
            <a:r>
              <a:rPr lang="fr-CA" dirty="0" smtClean="0"/>
              <a:t>Appuyez sur la touche       pour mettre l’appareil sous tension.  </a:t>
            </a:r>
            <a:endParaRPr lang="fr-CA" dirty="0"/>
          </a:p>
          <a:p>
            <a:pPr marL="457200" indent="-457200" algn="just">
              <a:lnSpc>
                <a:spcPct val="120000"/>
              </a:lnSpc>
              <a:buFont typeface="+mj-lt"/>
              <a:buAutoNum type="arabicPeriod"/>
            </a:pPr>
            <a:r>
              <a:rPr lang="fr-CA" dirty="0" smtClean="0"/>
              <a:t>L’écran principal affiche un message vous demandant d’effectuer un test du haut-parleur (obligatoire). Celui-ci permet de s’assurer que les alarmes et les alertes peuvent être entendues et que le volume soit adapté à l’unité de soins.</a:t>
            </a:r>
          </a:p>
          <a:p>
            <a:pPr marL="457200" indent="-457200" algn="just">
              <a:lnSpc>
                <a:spcPct val="120000"/>
              </a:lnSpc>
              <a:buFont typeface="+mj-lt"/>
              <a:buAutoNum type="arabicPeriod"/>
            </a:pPr>
            <a:r>
              <a:rPr lang="fr-CA" dirty="0" smtClean="0"/>
              <a:t>Ajustez le volume en utilisant la roulette située sur la poignée de la pompe de manière à entendre le haut-parleur, si nécessaire.</a:t>
            </a:r>
          </a:p>
          <a:p>
            <a:pPr marL="457200" indent="-457200" algn="just">
              <a:lnSpc>
                <a:spcPct val="120000"/>
              </a:lnSpc>
              <a:buFont typeface="+mj-lt"/>
              <a:buAutoNum type="arabicPeriod"/>
            </a:pPr>
            <a:r>
              <a:rPr lang="fr-CA" dirty="0" smtClean="0"/>
              <a:t>Appuyez sur la touche « </a:t>
            </a:r>
            <a:r>
              <a:rPr lang="fr-CA" b="1" dirty="0" smtClean="0"/>
              <a:t>Test haut-parleur »</a:t>
            </a:r>
            <a:r>
              <a:rPr lang="fr-CA" dirty="0" smtClean="0"/>
              <a:t> jusqu’à ce que les options « </a:t>
            </a:r>
            <a:r>
              <a:rPr lang="fr-CA" b="1" dirty="0" smtClean="0"/>
              <a:t>Oui » </a:t>
            </a:r>
            <a:r>
              <a:rPr lang="fr-CA" dirty="0" smtClean="0"/>
              <a:t>et « </a:t>
            </a:r>
            <a:r>
              <a:rPr lang="fr-CA" b="1" dirty="0" smtClean="0"/>
              <a:t>Non »</a:t>
            </a:r>
            <a:r>
              <a:rPr lang="fr-CA" dirty="0" smtClean="0"/>
              <a:t> apparaissent. La pompe va émettre un son tant que la touche « </a:t>
            </a:r>
            <a:r>
              <a:rPr lang="fr-CA" b="1" dirty="0" smtClean="0"/>
              <a:t>Test haut-parleur »</a:t>
            </a:r>
            <a:r>
              <a:rPr lang="fr-CA" dirty="0" smtClean="0"/>
              <a:t> est maintenue enfoncée.</a:t>
            </a:r>
          </a:p>
          <a:p>
            <a:pPr marL="457200" indent="-457200" algn="just">
              <a:lnSpc>
                <a:spcPct val="120000"/>
              </a:lnSpc>
              <a:buFont typeface="+mj-lt"/>
              <a:buAutoNum type="arabicPeriod"/>
            </a:pPr>
            <a:r>
              <a:rPr lang="fr-CA" dirty="0" smtClean="0"/>
              <a:t>Effectuez l’une des actions suivantes: </a:t>
            </a:r>
          </a:p>
          <a:p>
            <a:pPr marL="1143000" lvl="1" indent="-457200" algn="just">
              <a:lnSpc>
                <a:spcPct val="120000"/>
              </a:lnSpc>
              <a:buFont typeface="+mj-lt"/>
              <a:buAutoNum type="alphaUcPeriod"/>
            </a:pPr>
            <a:r>
              <a:rPr lang="fr-CA" dirty="0" smtClean="0"/>
              <a:t>Si vous entendez un son, appuyez sur « </a:t>
            </a:r>
            <a:r>
              <a:rPr lang="fr-CA" b="1" dirty="0" smtClean="0"/>
              <a:t>Oui ».</a:t>
            </a:r>
            <a:endParaRPr lang="fr-CA" dirty="0" smtClean="0"/>
          </a:p>
          <a:p>
            <a:pPr marL="1143000" lvl="1" indent="-457200" algn="just">
              <a:lnSpc>
                <a:spcPct val="120000"/>
              </a:lnSpc>
              <a:buFont typeface="+mj-lt"/>
              <a:buAutoNum type="alphaUcPeriod"/>
            </a:pPr>
            <a:r>
              <a:rPr lang="fr-CA" dirty="0" smtClean="0"/>
              <a:t>Si vous n’entendez pas de son, même après avoir réglé le volume du haut-parleur, appuyez sur « </a:t>
            </a:r>
            <a:r>
              <a:rPr lang="fr-CA" b="1" dirty="0" smtClean="0"/>
              <a:t>Non »</a:t>
            </a:r>
            <a:r>
              <a:rPr lang="fr-CA" dirty="0" smtClean="0"/>
              <a:t>. N’utilisez pas la pompe.</a:t>
            </a:r>
          </a:p>
          <a:p>
            <a:pPr marL="457200" indent="-457200" algn="just">
              <a:lnSpc>
                <a:spcPct val="120000"/>
              </a:lnSpc>
              <a:buFont typeface="+mj-lt"/>
              <a:buAutoNum type="arabicPeriod"/>
            </a:pPr>
            <a:r>
              <a:rPr lang="fr-CA" dirty="0" smtClean="0"/>
              <a:t>Pour effacer les données préalablement programmées ainsi que les données de l’historique de volume, appuyez sur la touche « </a:t>
            </a:r>
            <a:r>
              <a:rPr lang="fr-CA" b="1" dirty="0" smtClean="0"/>
              <a:t>Nouveau patient »</a:t>
            </a:r>
            <a:r>
              <a:rPr lang="fr-CA" dirty="0" smtClean="0"/>
              <a:t>. </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7</a:t>
            </a:fld>
            <a:endParaRPr lang="fr-CA"/>
          </a:p>
        </p:txBody>
      </p:sp>
      <p:pic>
        <p:nvPicPr>
          <p:cNvPr id="5" name="Image 4"/>
          <p:cNvPicPr>
            <a:picLocks noChangeAspect="1"/>
          </p:cNvPicPr>
          <p:nvPr/>
        </p:nvPicPr>
        <p:blipFill rotWithShape="1">
          <a:blip r:embed="rId2" cstate="print"/>
          <a:srcRect l="14384" t="22146" r="76076" b="68781"/>
          <a:stretch/>
        </p:blipFill>
        <p:spPr>
          <a:xfrm>
            <a:off x="3369873" y="1290182"/>
            <a:ext cx="294013" cy="223705"/>
          </a:xfrm>
          <a:prstGeom prst="rect">
            <a:avLst/>
          </a:prstGeom>
        </p:spPr>
      </p:pic>
    </p:spTree>
    <p:extLst>
      <p:ext uri="{BB962C8B-B14F-4D97-AF65-F5344CB8AC3E}">
        <p14:creationId xmlns:p14="http://schemas.microsoft.com/office/powerpoint/2010/main" xmlns="" val="21924073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a:t>
            </a:r>
            <a:endParaRPr lang="fr-CA" dirty="0"/>
          </a:p>
        </p:txBody>
      </p:sp>
      <p:sp>
        <p:nvSpPr>
          <p:cNvPr id="3" name="Espace réservé du contenu 2"/>
          <p:cNvSpPr>
            <a:spLocks noGrp="1"/>
          </p:cNvSpPr>
          <p:nvPr>
            <p:ph idx="1"/>
          </p:nvPr>
        </p:nvSpPr>
        <p:spPr/>
        <p:txBody>
          <a:bodyPr>
            <a:normAutofit lnSpcReduction="10000"/>
          </a:bodyPr>
          <a:lstStyle/>
          <a:p>
            <a:pPr marL="457200" indent="-457200" algn="just">
              <a:lnSpc>
                <a:spcPct val="100000"/>
              </a:lnSpc>
              <a:buAutoNum type="arabicPeriod"/>
            </a:pPr>
            <a:r>
              <a:rPr lang="fr-CA" sz="1600" dirty="0" smtClean="0"/>
              <a:t>Mettez la pompe en marche.</a:t>
            </a:r>
          </a:p>
          <a:p>
            <a:pPr marL="457200" indent="-457200" algn="just">
              <a:lnSpc>
                <a:spcPct val="100000"/>
              </a:lnSpc>
              <a:buAutoNum type="arabicPeriod"/>
            </a:pPr>
            <a:r>
              <a:rPr lang="fr-CA" sz="1600" dirty="0" smtClean="0"/>
              <a:t>Chargez la tubulure d’administration.</a:t>
            </a:r>
          </a:p>
          <a:p>
            <a:pPr marL="1143000" lvl="1" indent="-457200" algn="just">
              <a:lnSpc>
                <a:spcPct val="100000"/>
              </a:lnSpc>
              <a:buFont typeface="+mj-lt"/>
              <a:buAutoNum type="alphaUcPeriod"/>
            </a:pPr>
            <a:r>
              <a:rPr lang="fr-CA" sz="1400" dirty="0" smtClean="0"/>
              <a:t>Faites préalablement le vide d’air de la tubulure, puis fermez la pince régulatrice de débit et le clamp coulissant à clé avant de charger la tubulure dans la pompe.</a:t>
            </a:r>
          </a:p>
          <a:p>
            <a:pPr marL="1143000" lvl="1" indent="-457200" algn="just">
              <a:lnSpc>
                <a:spcPct val="100000"/>
              </a:lnSpc>
              <a:buFont typeface="+mj-lt"/>
              <a:buAutoNum type="alphaUcPeriod"/>
            </a:pPr>
            <a:r>
              <a:rPr lang="fr-CA" sz="1400" dirty="0" smtClean="0"/>
              <a:t>Dans le cadre d’une pompe à trois (3) voies, identifiez la voie de pompe (A, B ou C), puis appuyez sur la touche </a:t>
            </a:r>
            <a:r>
              <a:rPr lang="fr-CA" sz="1400" b="1" dirty="0" smtClean="0"/>
              <a:t>«</a:t>
            </a:r>
            <a:r>
              <a:rPr lang="fr-CA" sz="1400" dirty="0" smtClean="0"/>
              <a:t> </a:t>
            </a:r>
            <a:r>
              <a:rPr lang="fr-CA" sz="1400" b="1" dirty="0" smtClean="0"/>
              <a:t>Sélection voie »</a:t>
            </a:r>
            <a:r>
              <a:rPr lang="fr-CA" sz="1400" dirty="0" smtClean="0"/>
              <a:t> correspondante.</a:t>
            </a:r>
          </a:p>
          <a:p>
            <a:pPr marL="1143000" lvl="1" indent="-457200" algn="just">
              <a:lnSpc>
                <a:spcPct val="100000"/>
              </a:lnSpc>
              <a:buFont typeface="+mj-lt"/>
              <a:buAutoNum type="alphaUcPeriod"/>
            </a:pPr>
            <a:r>
              <a:rPr lang="fr-CA" sz="1400" dirty="0" smtClean="0"/>
              <a:t>Appuyez sur la touche </a:t>
            </a:r>
            <a:r>
              <a:rPr lang="fr-CA" sz="1400" b="1" dirty="0" smtClean="0"/>
              <a:t>«</a:t>
            </a:r>
            <a:r>
              <a:rPr lang="fr-CA" sz="1400" dirty="0" smtClean="0"/>
              <a:t> </a:t>
            </a:r>
            <a:r>
              <a:rPr lang="fr-CA" sz="1400" b="1" dirty="0" smtClean="0"/>
              <a:t>Ouvrir »</a:t>
            </a:r>
            <a:r>
              <a:rPr lang="fr-CA" sz="1400" dirty="0" smtClean="0"/>
              <a:t>. Le mécanisme de chargement automatique de la tubulure s’ouvre. L’écran de la pompe affiche le message </a:t>
            </a:r>
            <a:r>
              <a:rPr lang="fr-CA" sz="1400" b="1" dirty="0" smtClean="0"/>
              <a:t>PATIENT</a:t>
            </a:r>
            <a:r>
              <a:rPr lang="fr-CA" sz="1400" dirty="0" smtClean="0"/>
              <a:t> en alternance avec les symboles </a:t>
            </a:r>
            <a:r>
              <a:rPr lang="fr-CA" sz="1400" b="1" dirty="0" smtClean="0"/>
              <a:t>----&gt;&gt;&gt;&gt;</a:t>
            </a:r>
            <a:r>
              <a:rPr lang="fr-CA" sz="1400" dirty="0" smtClean="0"/>
              <a:t>.</a:t>
            </a:r>
          </a:p>
          <a:p>
            <a:pPr marL="1143000" lvl="1" indent="-457200" algn="just">
              <a:lnSpc>
                <a:spcPct val="100000"/>
              </a:lnSpc>
              <a:buFont typeface="+mj-lt"/>
              <a:buAutoNum type="alphaUcPeriod"/>
            </a:pPr>
            <a:r>
              <a:rPr lang="fr-CA" sz="1400" dirty="0" smtClean="0"/>
              <a:t>Maintenez la tubulure de sorte que le cheminement du liquide se fasse de gauche vers la droite, puis insérez le clamp coulissant à clé dans la fente de la pompe située à gauche de la voie de tubulure.</a:t>
            </a:r>
          </a:p>
          <a:p>
            <a:pPr marL="1143000" lvl="1" indent="-457200" algn="just">
              <a:lnSpc>
                <a:spcPct val="100000"/>
              </a:lnSpc>
              <a:buFont typeface="+mj-lt"/>
              <a:buAutoNum type="alphaUcPeriod"/>
            </a:pPr>
            <a:r>
              <a:rPr lang="fr-CA" sz="1400" dirty="0" smtClean="0"/>
              <a:t>En maintenant la tubulure tendue, faites-la glisser entièrement dans la voie de tubulure tout au long de cette dernière. Le message </a:t>
            </a:r>
            <a:r>
              <a:rPr lang="fr-CA" sz="1400" b="1" dirty="0" smtClean="0"/>
              <a:t>CHARGEMENT</a:t>
            </a:r>
            <a:r>
              <a:rPr lang="fr-CA" sz="1400" dirty="0" smtClean="0"/>
              <a:t> s’affiche sur l’écran de la pompe.</a:t>
            </a:r>
          </a:p>
          <a:p>
            <a:pPr marL="1143000" lvl="1" indent="-457200" algn="just">
              <a:lnSpc>
                <a:spcPct val="100000"/>
              </a:lnSpc>
              <a:buFont typeface="+mj-lt"/>
              <a:buAutoNum type="alphaUcPeriod"/>
            </a:pPr>
            <a:r>
              <a:rPr lang="fr-CA" sz="1400" dirty="0" smtClean="0"/>
              <a:t>Lorsque la pompe détecte la tubulure, le mécanisme de chargement se ferme et charge automatiquement la tubulure dans la pompe. Une fois le processus de chargement terminé, le message </a:t>
            </a:r>
            <a:r>
              <a:rPr lang="fr-CA" sz="1400" b="1" dirty="0" smtClean="0"/>
              <a:t>ARRÊTÉE</a:t>
            </a:r>
            <a:r>
              <a:rPr lang="fr-CA" sz="1400" dirty="0" smtClean="0"/>
              <a:t> s’affiche sur l’écran de la pompe.</a:t>
            </a:r>
          </a:p>
          <a:p>
            <a:pPr marL="1143000" lvl="1" indent="-457200" algn="just">
              <a:lnSpc>
                <a:spcPct val="100000"/>
              </a:lnSpc>
              <a:buFont typeface="+mj-lt"/>
              <a:buAutoNum type="alphaUcPeriod"/>
            </a:pPr>
            <a:r>
              <a:rPr lang="fr-CA" sz="1400" dirty="0" smtClean="0"/>
              <a:t>Ouvrez la pince régulatrice de débit. Assurez-vous qu’aucune goutte ne tombe dans la chambre compte-gouttes.</a:t>
            </a:r>
          </a:p>
          <a:p>
            <a:pPr marL="457200" indent="-457200" algn="jus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8</a:t>
            </a:fld>
            <a:endParaRPr lang="fr-CA"/>
          </a:p>
        </p:txBody>
      </p:sp>
    </p:spTree>
    <p:extLst>
      <p:ext uri="{BB962C8B-B14F-4D97-AF65-F5344CB8AC3E}">
        <p14:creationId xmlns:p14="http://schemas.microsoft.com/office/powerpoint/2010/main" xmlns="" val="1353071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3" name="Espace réservé du contenu 2"/>
          <p:cNvSpPr>
            <a:spLocks noGrp="1"/>
          </p:cNvSpPr>
          <p:nvPr>
            <p:ph idx="1"/>
          </p:nvPr>
        </p:nvSpPr>
        <p:spPr/>
        <p:txBody>
          <a:bodyPr>
            <a:normAutofit/>
          </a:bodyPr>
          <a:lstStyle/>
          <a:p>
            <a:pPr algn="just"/>
            <a:endParaRPr lang="fr-CA" sz="1800" dirty="0" smtClean="0"/>
          </a:p>
          <a:p>
            <a:pPr algn="just"/>
            <a:r>
              <a:rPr lang="fr-CA" sz="1800" dirty="0" smtClean="0"/>
              <a:t>Les différentes manipulations pour l’insertion de la tubulure dans la pompe à perfusion sont imagées ci-dessous : </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9</a:t>
            </a:fld>
            <a:endParaRPr lang="fr-CA"/>
          </a:p>
        </p:txBody>
      </p:sp>
      <p:pic>
        <p:nvPicPr>
          <p:cNvPr id="5" name="Image 4"/>
          <p:cNvPicPr>
            <a:picLocks noChangeAspect="1"/>
          </p:cNvPicPr>
          <p:nvPr/>
        </p:nvPicPr>
        <p:blipFill rotWithShape="1">
          <a:blip r:embed="rId2" cstate="print"/>
          <a:srcRect l="16276" t="9023" r="40734" b="51686"/>
          <a:stretch/>
        </p:blipFill>
        <p:spPr>
          <a:xfrm>
            <a:off x="348689" y="2937091"/>
            <a:ext cx="1674027" cy="1224000"/>
          </a:xfrm>
          <a:prstGeom prst="rect">
            <a:avLst/>
          </a:prstGeom>
        </p:spPr>
      </p:pic>
      <p:pic>
        <p:nvPicPr>
          <p:cNvPr id="6" name="Image 5"/>
          <p:cNvPicPr>
            <a:picLocks noChangeAspect="1"/>
          </p:cNvPicPr>
          <p:nvPr/>
        </p:nvPicPr>
        <p:blipFill rotWithShape="1">
          <a:blip r:embed="rId3" cstate="print"/>
          <a:srcRect l="16276" t="49613" r="40734" b="10572"/>
          <a:stretch/>
        </p:blipFill>
        <p:spPr>
          <a:xfrm>
            <a:off x="2586814" y="2937091"/>
            <a:ext cx="1717269" cy="1224000"/>
          </a:xfrm>
          <a:prstGeom prst="rect">
            <a:avLst/>
          </a:prstGeom>
        </p:spPr>
      </p:pic>
      <p:pic>
        <p:nvPicPr>
          <p:cNvPr id="7" name="Image 6"/>
          <p:cNvPicPr>
            <a:picLocks noChangeAspect="1"/>
          </p:cNvPicPr>
          <p:nvPr/>
        </p:nvPicPr>
        <p:blipFill rotWithShape="1">
          <a:blip r:embed="rId4" cstate="print"/>
          <a:srcRect l="12290" t="14546" r="56141" b="55151"/>
          <a:stretch/>
        </p:blipFill>
        <p:spPr>
          <a:xfrm>
            <a:off x="4863499" y="2919091"/>
            <a:ext cx="1723262" cy="1260000"/>
          </a:xfrm>
          <a:prstGeom prst="rect">
            <a:avLst/>
          </a:prstGeom>
        </p:spPr>
      </p:pic>
      <p:pic>
        <p:nvPicPr>
          <p:cNvPr id="8" name="Image 7"/>
          <p:cNvPicPr>
            <a:picLocks noChangeAspect="1"/>
          </p:cNvPicPr>
          <p:nvPr/>
        </p:nvPicPr>
        <p:blipFill rotWithShape="1">
          <a:blip r:embed="rId4" cstate="print"/>
          <a:srcRect l="12290" t="44512" r="56141" b="25118"/>
          <a:stretch/>
        </p:blipFill>
        <p:spPr>
          <a:xfrm>
            <a:off x="7150665" y="2937091"/>
            <a:ext cx="1717269" cy="1246792"/>
          </a:xfrm>
          <a:prstGeom prst="rect">
            <a:avLst/>
          </a:prstGeom>
        </p:spPr>
      </p:pic>
      <p:sp>
        <p:nvSpPr>
          <p:cNvPr id="11" name="Flèche droite 10"/>
          <p:cNvSpPr/>
          <p:nvPr/>
        </p:nvSpPr>
        <p:spPr>
          <a:xfrm>
            <a:off x="2022716" y="3420533"/>
            <a:ext cx="564098" cy="12855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A"/>
          </a:p>
        </p:txBody>
      </p:sp>
      <p:sp>
        <p:nvSpPr>
          <p:cNvPr id="12" name="Flèche droite 11"/>
          <p:cNvSpPr/>
          <p:nvPr/>
        </p:nvSpPr>
        <p:spPr>
          <a:xfrm>
            <a:off x="4323389" y="3420533"/>
            <a:ext cx="564098" cy="12855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A"/>
          </a:p>
        </p:txBody>
      </p:sp>
      <p:sp>
        <p:nvSpPr>
          <p:cNvPr id="13" name="Flèche droite 12"/>
          <p:cNvSpPr/>
          <p:nvPr/>
        </p:nvSpPr>
        <p:spPr>
          <a:xfrm>
            <a:off x="6600364" y="3426176"/>
            <a:ext cx="564098" cy="12855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xmlns="" val="13245961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1316</TotalTime>
  <Words>1538</Words>
  <Application>Microsoft Office PowerPoint</Application>
  <PresentationFormat>Affichage à l'écran (4:3)</PresentationFormat>
  <Paragraphs>230</Paragraphs>
  <Slides>20</Slides>
  <Notes>4</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Titre et contenu</vt:lpstr>
      <vt:lpstr>Pompe à perfusion volumétrique  Colleague CXE de Baxter</vt:lpstr>
      <vt:lpstr>Contenu de la formation</vt:lpstr>
      <vt:lpstr>Présentation de l’appareil</vt:lpstr>
      <vt:lpstr>Présentation de l’appareil (suite)</vt:lpstr>
      <vt:lpstr>Présentation de l’appareil (suite)</vt:lpstr>
      <vt:lpstr>Branchement de l’appareil</vt:lpstr>
      <vt:lpstr>Mise sous tension </vt:lpstr>
      <vt:lpstr>Préparation de la perfusion</vt:lpstr>
      <vt:lpstr>Préparation de la perfusion (suite)</vt:lpstr>
      <vt:lpstr>Préparation de la perfusion (suite)</vt:lpstr>
      <vt:lpstr>Préparation de la perfusion (suite)</vt:lpstr>
      <vt:lpstr>Fonction Colleague Guardian</vt:lpstr>
      <vt:lpstr>Mise en attente</vt:lpstr>
      <vt:lpstr>Mise à zéro</vt:lpstr>
      <vt:lpstr>Fin de la perfusion</vt:lpstr>
      <vt:lpstr>Déchargement manuel de la tubulure</vt:lpstr>
      <vt:lpstr>Nettoyage et désinfection de l’appareil</vt:lpstr>
      <vt:lpstr>Gestion des alarmes – Air dans la tubulure</vt:lpstr>
      <vt:lpstr>Gestion des alarmes – Occlusion </vt:lpstr>
      <vt:lpstr>Référence  et évaluation des compétences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Eric</cp:lastModifiedBy>
  <cp:revision>98</cp:revision>
  <cp:lastPrinted>2018-05-15T15:34:32Z</cp:lastPrinted>
  <dcterms:created xsi:type="dcterms:W3CDTF">2015-08-07T15:05:58Z</dcterms:created>
  <dcterms:modified xsi:type="dcterms:W3CDTF">2018-07-13T01:27:03Z</dcterms:modified>
</cp:coreProperties>
</file>