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9"/>
  </p:notesMasterIdLst>
  <p:handoutMasterIdLst>
    <p:handoutMasterId r:id="rId30"/>
  </p:handoutMasterIdLst>
  <p:sldIdLst>
    <p:sldId id="256" r:id="rId2"/>
    <p:sldId id="288" r:id="rId3"/>
    <p:sldId id="257" r:id="rId4"/>
    <p:sldId id="272" r:id="rId5"/>
    <p:sldId id="273" r:id="rId6"/>
    <p:sldId id="258" r:id="rId7"/>
    <p:sldId id="259" r:id="rId8"/>
    <p:sldId id="260" r:id="rId9"/>
    <p:sldId id="275" r:id="rId10"/>
    <p:sldId id="276" r:id="rId11"/>
    <p:sldId id="274" r:id="rId12"/>
    <p:sldId id="277" r:id="rId13"/>
    <p:sldId id="278" r:id="rId14"/>
    <p:sldId id="279" r:id="rId15"/>
    <p:sldId id="280" r:id="rId16"/>
    <p:sldId id="281" r:id="rId17"/>
    <p:sldId id="287" r:id="rId18"/>
    <p:sldId id="283" r:id="rId19"/>
    <p:sldId id="282" r:id="rId20"/>
    <p:sldId id="261" r:id="rId21"/>
    <p:sldId id="262" r:id="rId22"/>
    <p:sldId id="271" r:id="rId23"/>
    <p:sldId id="284" r:id="rId24"/>
    <p:sldId id="264" r:id="rId25"/>
    <p:sldId id="268" r:id="rId26"/>
    <p:sldId id="285" r:id="rId27"/>
    <p:sldId id="286" r:id="rId28"/>
  </p:sldIdLst>
  <p:sldSz cx="9144000" cy="6858000" type="screen4x3"/>
  <p:notesSz cx="7023100" cy="93091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E9E9"/>
    <a:srgbClr val="006C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1" autoAdjust="0"/>
    <p:restoredTop sz="79213" autoAdjust="0"/>
  </p:normalViewPr>
  <p:slideViewPr>
    <p:cSldViewPr snapToGrid="0">
      <p:cViewPr varScale="1">
        <p:scale>
          <a:sx n="54" d="100"/>
          <a:sy n="54" d="100"/>
        </p:scale>
        <p:origin x="684"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a:defRPr sz="1200"/>
            </a:lvl1pPr>
          </a:lstStyle>
          <a:p>
            <a:fld id="{24A05CEC-0096-49FF-8298-D37643D4E3E3}" type="datetimeFigureOut">
              <a:rPr lang="fr-CA" smtClean="0"/>
              <a:t>2018-07-19</a:t>
            </a:fld>
            <a:endParaRPr lang="fr-CA"/>
          </a:p>
        </p:txBody>
      </p:sp>
      <p:sp>
        <p:nvSpPr>
          <p:cNvPr id="4" name="Espace réservé du pied de page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78275" y="8842375"/>
            <a:ext cx="3043238" cy="466725"/>
          </a:xfrm>
          <a:prstGeom prst="rect">
            <a:avLst/>
          </a:prstGeom>
        </p:spPr>
        <p:txBody>
          <a:bodyPr vert="horz" lIns="91440" tIns="45720" rIns="91440" bIns="45720" rtlCol="0" anchor="b"/>
          <a:lstStyle>
            <a:lvl1pPr algn="r">
              <a:defRPr sz="1200"/>
            </a:lvl1pPr>
          </a:lstStyle>
          <a:p>
            <a:fld id="{39A18512-C65B-437B-9D7C-660BC3E19A96}" type="slidenum">
              <a:rPr lang="fr-CA" smtClean="0"/>
              <a:t>‹N°›</a:t>
            </a:fld>
            <a:endParaRPr lang="fr-CA"/>
          </a:p>
        </p:txBody>
      </p:sp>
    </p:spTree>
    <p:extLst>
      <p:ext uri="{BB962C8B-B14F-4D97-AF65-F5344CB8AC3E}">
        <p14:creationId xmlns:p14="http://schemas.microsoft.com/office/powerpoint/2010/main" val="41425723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fr-CA"/>
          </a:p>
        </p:txBody>
      </p:sp>
      <p:sp>
        <p:nvSpPr>
          <p:cNvPr id="3" name="Espace réservé de la date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C23F80CE-644F-4435-B8BC-79E33B9DE6EC}" type="datetimeFigureOut">
              <a:rPr lang="fr-CA" smtClean="0"/>
              <a:t>2018-07-19</a:t>
            </a:fld>
            <a:endParaRPr lang="fr-CA"/>
          </a:p>
        </p:txBody>
      </p:sp>
      <p:sp>
        <p:nvSpPr>
          <p:cNvPr id="4" name="Espace réservé de l'image des diapositives 3"/>
          <p:cNvSpPr>
            <a:spLocks noGrp="1" noRot="1" noChangeAspect="1"/>
          </p:cNvSpPr>
          <p:nvPr>
            <p:ph type="sldImg" idx="2"/>
          </p:nvPr>
        </p:nvSpPr>
        <p:spPr>
          <a:xfrm>
            <a:off x="1417638" y="1163638"/>
            <a:ext cx="4187825" cy="3141662"/>
          </a:xfrm>
          <a:prstGeom prst="rect">
            <a:avLst/>
          </a:prstGeom>
          <a:noFill/>
          <a:ln w="12700">
            <a:solidFill>
              <a:prstClr val="black"/>
            </a:solidFill>
          </a:ln>
        </p:spPr>
        <p:txBody>
          <a:bodyPr vert="horz" lIns="93324" tIns="46662" rIns="93324" bIns="46662" rtlCol="0" anchor="ctr"/>
          <a:lstStyle/>
          <a:p>
            <a:endParaRPr lang="fr-CA"/>
          </a:p>
        </p:txBody>
      </p:sp>
      <p:sp>
        <p:nvSpPr>
          <p:cNvPr id="5" name="Espace réservé des commentaires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5B74614A-F0D0-49C8-BFD7-5EF6301991A6}" type="slidenum">
              <a:rPr lang="fr-CA" smtClean="0"/>
              <a:t>‹N°›</a:t>
            </a:fld>
            <a:endParaRPr lang="fr-CA"/>
          </a:p>
        </p:txBody>
      </p:sp>
    </p:spTree>
    <p:extLst>
      <p:ext uri="{BB962C8B-B14F-4D97-AF65-F5344CB8AC3E}">
        <p14:creationId xmlns:p14="http://schemas.microsoft.com/office/powerpoint/2010/main" val="386095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Ne placez pas le cordon de commande du bolus a un endroit ou le bouton peut être actionne par inadvertance au risque d’administrer accidentellement un bolus a la demande.</a:t>
            </a:r>
          </a:p>
          <a:p>
            <a:r>
              <a:rPr lang="fr-CA" dirty="0"/>
              <a:t>PCA et PCEA : l’option Bolus demande doit être utilisée par le patient uniquement. L’administration d’un bolus a la demande par quelqu’un d’autre que le patient (particulièrement lorsque celui-ci est endormi ou sous sédatif) est associée a un risque de surdose potentiellement mortelle.</a:t>
            </a:r>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3</a:t>
            </a:fld>
            <a:endParaRPr lang="fr-CA"/>
          </a:p>
        </p:txBody>
      </p:sp>
    </p:spTree>
    <p:extLst>
      <p:ext uri="{BB962C8B-B14F-4D97-AF65-F5344CB8AC3E}">
        <p14:creationId xmlns:p14="http://schemas.microsoft.com/office/powerpoint/2010/main" val="31147713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12</a:t>
            </a:fld>
            <a:endParaRPr lang="fr-CA"/>
          </a:p>
        </p:txBody>
      </p:sp>
    </p:spTree>
    <p:extLst>
      <p:ext uri="{BB962C8B-B14F-4D97-AF65-F5344CB8AC3E}">
        <p14:creationId xmlns:p14="http://schemas.microsoft.com/office/powerpoint/2010/main" val="14862951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13</a:t>
            </a:fld>
            <a:endParaRPr lang="fr-CA"/>
          </a:p>
        </p:txBody>
      </p:sp>
    </p:spTree>
    <p:extLst>
      <p:ext uri="{BB962C8B-B14F-4D97-AF65-F5344CB8AC3E}">
        <p14:creationId xmlns:p14="http://schemas.microsoft.com/office/powerpoint/2010/main" val="26101794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14</a:t>
            </a:fld>
            <a:endParaRPr lang="fr-CA"/>
          </a:p>
        </p:txBody>
      </p:sp>
    </p:spTree>
    <p:extLst>
      <p:ext uri="{BB962C8B-B14F-4D97-AF65-F5344CB8AC3E}">
        <p14:creationId xmlns:p14="http://schemas.microsoft.com/office/powerpoint/2010/main" val="34224368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15</a:t>
            </a:fld>
            <a:endParaRPr lang="fr-CA"/>
          </a:p>
        </p:txBody>
      </p:sp>
    </p:spTree>
    <p:extLst>
      <p:ext uri="{BB962C8B-B14F-4D97-AF65-F5344CB8AC3E}">
        <p14:creationId xmlns:p14="http://schemas.microsoft.com/office/powerpoint/2010/main" val="1280130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16</a:t>
            </a:fld>
            <a:endParaRPr lang="fr-CA"/>
          </a:p>
        </p:txBody>
      </p:sp>
    </p:spTree>
    <p:extLst>
      <p:ext uri="{BB962C8B-B14F-4D97-AF65-F5344CB8AC3E}">
        <p14:creationId xmlns:p14="http://schemas.microsoft.com/office/powerpoint/2010/main" val="6076958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17</a:t>
            </a:fld>
            <a:endParaRPr lang="fr-CA"/>
          </a:p>
        </p:txBody>
      </p:sp>
    </p:spTree>
    <p:extLst>
      <p:ext uri="{BB962C8B-B14F-4D97-AF65-F5344CB8AC3E}">
        <p14:creationId xmlns:p14="http://schemas.microsoft.com/office/powerpoint/2010/main" val="42948800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18</a:t>
            </a:fld>
            <a:endParaRPr lang="fr-CA"/>
          </a:p>
        </p:txBody>
      </p:sp>
    </p:spTree>
    <p:extLst>
      <p:ext uri="{BB962C8B-B14F-4D97-AF65-F5344CB8AC3E}">
        <p14:creationId xmlns:p14="http://schemas.microsoft.com/office/powerpoint/2010/main" val="9875202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19</a:t>
            </a:fld>
            <a:endParaRPr lang="fr-CA"/>
          </a:p>
        </p:txBody>
      </p:sp>
    </p:spTree>
    <p:extLst>
      <p:ext uri="{BB962C8B-B14F-4D97-AF65-F5344CB8AC3E}">
        <p14:creationId xmlns:p14="http://schemas.microsoft.com/office/powerpoint/2010/main" val="15434478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20</a:t>
            </a:fld>
            <a:endParaRPr lang="fr-CA"/>
          </a:p>
        </p:txBody>
      </p:sp>
    </p:spTree>
    <p:extLst>
      <p:ext uri="{BB962C8B-B14F-4D97-AF65-F5344CB8AC3E}">
        <p14:creationId xmlns:p14="http://schemas.microsoft.com/office/powerpoint/2010/main" val="2309108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21</a:t>
            </a:fld>
            <a:endParaRPr lang="fr-CA"/>
          </a:p>
        </p:txBody>
      </p:sp>
    </p:spTree>
    <p:extLst>
      <p:ext uri="{BB962C8B-B14F-4D97-AF65-F5344CB8AC3E}">
        <p14:creationId xmlns:p14="http://schemas.microsoft.com/office/powerpoint/2010/main" val="4189987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4</a:t>
            </a:fld>
            <a:endParaRPr lang="fr-CA"/>
          </a:p>
        </p:txBody>
      </p:sp>
    </p:spTree>
    <p:extLst>
      <p:ext uri="{BB962C8B-B14F-4D97-AF65-F5344CB8AC3E}">
        <p14:creationId xmlns:p14="http://schemas.microsoft.com/office/powerpoint/2010/main" val="28408739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22</a:t>
            </a:fld>
            <a:endParaRPr lang="fr-CA"/>
          </a:p>
        </p:txBody>
      </p:sp>
    </p:spTree>
    <p:extLst>
      <p:ext uri="{BB962C8B-B14F-4D97-AF65-F5344CB8AC3E}">
        <p14:creationId xmlns:p14="http://schemas.microsoft.com/office/powerpoint/2010/main" val="33005906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24</a:t>
            </a:fld>
            <a:endParaRPr lang="fr-CA"/>
          </a:p>
        </p:txBody>
      </p:sp>
    </p:spTree>
    <p:extLst>
      <p:ext uri="{BB962C8B-B14F-4D97-AF65-F5344CB8AC3E}">
        <p14:creationId xmlns:p14="http://schemas.microsoft.com/office/powerpoint/2010/main" val="18753247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26</a:t>
            </a:fld>
            <a:endParaRPr lang="fr-CA"/>
          </a:p>
        </p:txBody>
      </p:sp>
    </p:spTree>
    <p:extLst>
      <p:ext uri="{BB962C8B-B14F-4D97-AF65-F5344CB8AC3E}">
        <p14:creationId xmlns:p14="http://schemas.microsoft.com/office/powerpoint/2010/main" val="12125196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27</a:t>
            </a:fld>
            <a:endParaRPr lang="fr-CA"/>
          </a:p>
        </p:txBody>
      </p:sp>
    </p:spTree>
    <p:extLst>
      <p:ext uri="{BB962C8B-B14F-4D97-AF65-F5344CB8AC3E}">
        <p14:creationId xmlns:p14="http://schemas.microsoft.com/office/powerpoint/2010/main" val="32780275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5</a:t>
            </a:fld>
            <a:endParaRPr lang="fr-CA"/>
          </a:p>
        </p:txBody>
      </p:sp>
    </p:spTree>
    <p:extLst>
      <p:ext uri="{BB962C8B-B14F-4D97-AF65-F5344CB8AC3E}">
        <p14:creationId xmlns:p14="http://schemas.microsoft.com/office/powerpoint/2010/main" val="2326416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6</a:t>
            </a:fld>
            <a:endParaRPr lang="fr-CA"/>
          </a:p>
        </p:txBody>
      </p:sp>
    </p:spTree>
    <p:extLst>
      <p:ext uri="{BB962C8B-B14F-4D97-AF65-F5344CB8AC3E}">
        <p14:creationId xmlns:p14="http://schemas.microsoft.com/office/powerpoint/2010/main" val="16240399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7</a:t>
            </a:fld>
            <a:endParaRPr lang="fr-CA"/>
          </a:p>
        </p:txBody>
      </p:sp>
    </p:spTree>
    <p:extLst>
      <p:ext uri="{BB962C8B-B14F-4D97-AF65-F5344CB8AC3E}">
        <p14:creationId xmlns:p14="http://schemas.microsoft.com/office/powerpoint/2010/main" val="2672649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8</a:t>
            </a:fld>
            <a:endParaRPr lang="fr-CA"/>
          </a:p>
        </p:txBody>
      </p:sp>
    </p:spTree>
    <p:extLst>
      <p:ext uri="{BB962C8B-B14F-4D97-AF65-F5344CB8AC3E}">
        <p14:creationId xmlns:p14="http://schemas.microsoft.com/office/powerpoint/2010/main" val="33749342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9</a:t>
            </a:fld>
            <a:endParaRPr lang="fr-CA"/>
          </a:p>
        </p:txBody>
      </p:sp>
    </p:spTree>
    <p:extLst>
      <p:ext uri="{BB962C8B-B14F-4D97-AF65-F5344CB8AC3E}">
        <p14:creationId xmlns:p14="http://schemas.microsoft.com/office/powerpoint/2010/main" val="42363857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10</a:t>
            </a:fld>
            <a:endParaRPr lang="fr-CA"/>
          </a:p>
        </p:txBody>
      </p:sp>
    </p:spTree>
    <p:extLst>
      <p:ext uri="{BB962C8B-B14F-4D97-AF65-F5344CB8AC3E}">
        <p14:creationId xmlns:p14="http://schemas.microsoft.com/office/powerpoint/2010/main" val="29218329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11</a:t>
            </a:fld>
            <a:endParaRPr lang="fr-CA"/>
          </a:p>
        </p:txBody>
      </p:sp>
    </p:spTree>
    <p:extLst>
      <p:ext uri="{BB962C8B-B14F-4D97-AF65-F5344CB8AC3E}">
        <p14:creationId xmlns:p14="http://schemas.microsoft.com/office/powerpoint/2010/main" val="26085690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02734" y="1892300"/>
            <a:ext cx="7772400" cy="3086100"/>
          </a:xfrm>
        </p:spPr>
        <p:txBody>
          <a:bodyPr anchor="ctr" anchorCtr="0">
            <a:normAutofit/>
          </a:bodyPr>
          <a:lstStyle>
            <a:lvl1pPr algn="l">
              <a:defRPr sz="4800" b="1">
                <a:solidFill>
                  <a:schemeClr val="bg1"/>
                </a:solidFill>
              </a:defRPr>
            </a:lvl1pPr>
          </a:lstStyle>
          <a:p>
            <a:r>
              <a:rPr lang="fr-FR" dirty="0" smtClean="0"/>
              <a:t>Modifiez le style du titre</a:t>
            </a:r>
            <a:endParaRPr lang="en-US" dirty="0"/>
          </a:p>
        </p:txBody>
      </p:sp>
      <p:sp>
        <p:nvSpPr>
          <p:cNvPr id="3" name="Subtitle 2"/>
          <p:cNvSpPr>
            <a:spLocks noGrp="1"/>
          </p:cNvSpPr>
          <p:nvPr>
            <p:ph type="subTitle" idx="1"/>
          </p:nvPr>
        </p:nvSpPr>
        <p:spPr>
          <a:xfrm>
            <a:off x="728131" y="5117574"/>
            <a:ext cx="7747003" cy="927629"/>
          </a:xfrm>
        </p:spPr>
        <p:txBody>
          <a:bodyPr>
            <a:normAutofit/>
          </a:bodyPr>
          <a:lstStyle>
            <a:lvl1pPr marL="0" indent="0" algn="l">
              <a:buNone/>
              <a:defRPr sz="28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smtClean="0"/>
              <a:t>Modifiez le style des sous-titres du masque</a:t>
            </a:r>
            <a:endParaRPr lang="en-US" dirty="0"/>
          </a:p>
        </p:txBody>
      </p:sp>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37702" y="6073668"/>
            <a:ext cx="1347219" cy="533401"/>
          </a:xfrm>
          <a:prstGeom prst="rect">
            <a:avLst/>
          </a:prstGeom>
        </p:spPr>
      </p:pic>
    </p:spTree>
    <p:extLst>
      <p:ext uri="{BB962C8B-B14F-4D97-AF65-F5344CB8AC3E}">
        <p14:creationId xmlns:p14="http://schemas.microsoft.com/office/powerpoint/2010/main" val="4167741873"/>
      </p:ext>
    </p:extLst>
  </p:cSld>
  <p:clrMapOvr>
    <a:masterClrMapping/>
  </p:clrMapOvr>
  <p:extLst mod="1">
    <p:ext uri="{DCECCB84-F9BA-43D5-87BE-67443E8EF086}">
      <p15:sldGuideLst xmlns:p15="http://schemas.microsoft.com/office/powerpoint/2012/main">
        <p15:guide id="1" pos="521"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fr-FR" dirty="0" smtClean="0"/>
              <a:t>Modifiez le style du titre</a:t>
            </a:r>
            <a:endParaRPr lang="en-US" dirty="0"/>
          </a:p>
        </p:txBody>
      </p:sp>
      <p:sp>
        <p:nvSpPr>
          <p:cNvPr id="3" name="Content Placeholder 2"/>
          <p:cNvSpPr>
            <a:spLocks noGrp="1"/>
          </p:cNvSpPr>
          <p:nvPr>
            <p:ph idx="1"/>
          </p:nvPr>
        </p:nvSpPr>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6" name="Slide Number Placeholder 5"/>
          <p:cNvSpPr>
            <a:spLocks noGrp="1"/>
          </p:cNvSpPr>
          <p:nvPr>
            <p:ph type="sldNum" sz="quarter" idx="12"/>
          </p:nvPr>
        </p:nvSpPr>
        <p:spPr/>
        <p:txBody>
          <a:bodyPr/>
          <a:lstStyle/>
          <a:p>
            <a:fld id="{EC1A4259-C848-47AA-8FC5-63A0EB1896A5}" type="slidenum">
              <a:rPr lang="fr-CA" smtClean="0"/>
              <a:t>‹N°›</a:t>
            </a:fld>
            <a:endParaRPr lang="fr-CA"/>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2481900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fr-FR" smtClean="0"/>
              <a:t>Modifiez le style du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6" name="Slide Number Placeholder 5"/>
          <p:cNvSpPr>
            <a:spLocks noGrp="1"/>
          </p:cNvSpPr>
          <p:nvPr>
            <p:ph type="sldNum" sz="quarter" idx="12"/>
          </p:nvPr>
        </p:nvSpPr>
        <p:spPr/>
        <p:txBody>
          <a:bodyPr/>
          <a:lstStyle/>
          <a:p>
            <a:fld id="{EC1A4259-C848-47AA-8FC5-63A0EB1896A5}" type="slidenum">
              <a:rPr lang="fr-CA" smtClean="0"/>
              <a:t>‹N°›</a:t>
            </a:fld>
            <a:endParaRPr lang="fr-CA"/>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4066511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Slide Number Placeholder 6"/>
          <p:cNvSpPr>
            <a:spLocks noGrp="1"/>
          </p:cNvSpPr>
          <p:nvPr>
            <p:ph type="sldNum" sz="quarter" idx="12"/>
          </p:nvPr>
        </p:nvSpPr>
        <p:spPr/>
        <p:txBody>
          <a:bodyPr/>
          <a:lstStyle/>
          <a:p>
            <a:fld id="{EC1A4259-C848-47AA-8FC5-63A0EB1896A5}" type="slidenum">
              <a:rPr lang="fr-CA" smtClean="0"/>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2760255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9" name="Slide Number Placeholder 8"/>
          <p:cNvSpPr>
            <a:spLocks noGrp="1"/>
          </p:cNvSpPr>
          <p:nvPr>
            <p:ph type="sldNum" sz="quarter" idx="12"/>
          </p:nvPr>
        </p:nvSpPr>
        <p:spPr/>
        <p:txBody>
          <a:bodyPr/>
          <a:lstStyle/>
          <a:p>
            <a:fld id="{EC1A4259-C848-47AA-8FC5-63A0EB1896A5}" type="slidenum">
              <a:rPr lang="fr-CA" smtClean="0"/>
              <a:t>‹N°›</a:t>
            </a:fld>
            <a:endParaRPr lang="fr-CA"/>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1776125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5" name="Slide Number Placeholder 4"/>
          <p:cNvSpPr>
            <a:spLocks noGrp="1"/>
          </p:cNvSpPr>
          <p:nvPr>
            <p:ph type="sldNum" sz="quarter" idx="12"/>
          </p:nvPr>
        </p:nvSpPr>
        <p:spPr/>
        <p:txBody>
          <a:bodyPr/>
          <a:lstStyle/>
          <a:p>
            <a:fld id="{EC1A4259-C848-47AA-8FC5-63A0EB1896A5}" type="slidenum">
              <a:rPr lang="fr-CA" smtClean="0"/>
              <a:t>‹N°›</a:t>
            </a:fld>
            <a:endParaRPr lang="fr-CA"/>
          </a:p>
        </p:txBody>
      </p:sp>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4162399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C1A4259-C848-47AA-8FC5-63A0EB1896A5}" type="slidenum">
              <a:rPr lang="fr-CA" smtClean="0"/>
              <a:t>‹N°›</a:t>
            </a:fld>
            <a:endParaRPr lang="fr-CA"/>
          </a:p>
        </p:txBody>
      </p:sp>
      <p:pic>
        <p:nvPicPr>
          <p:cNvPr id="3" name="Imag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797300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smtClean="0"/>
              <a:t>Modifiez le style du titre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7" name="Slide Number Placeholder 6"/>
          <p:cNvSpPr>
            <a:spLocks noGrp="1"/>
          </p:cNvSpPr>
          <p:nvPr>
            <p:ph type="sldNum" sz="quarter" idx="12"/>
          </p:nvPr>
        </p:nvSpPr>
        <p:spPr/>
        <p:txBody>
          <a:bodyPr/>
          <a:lstStyle/>
          <a:p>
            <a:fld id="{EC1A4259-C848-47AA-8FC5-63A0EB1896A5}" type="slidenum">
              <a:rPr lang="fr-CA" smtClean="0"/>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1673100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7" name="Slide Number Placeholder 6"/>
          <p:cNvSpPr>
            <a:spLocks noGrp="1"/>
          </p:cNvSpPr>
          <p:nvPr>
            <p:ph type="sldNum" sz="quarter" idx="12"/>
          </p:nvPr>
        </p:nvSpPr>
        <p:spPr/>
        <p:txBody>
          <a:bodyPr/>
          <a:lstStyle/>
          <a:p>
            <a:fld id="{EC1A4259-C848-47AA-8FC5-63A0EB1896A5}" type="slidenum">
              <a:rPr lang="fr-CA" smtClean="0"/>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42475199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0"/>
            <a:ext cx="7886700" cy="1058333"/>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Text Placeholder 2"/>
          <p:cNvSpPr>
            <a:spLocks noGrp="1"/>
          </p:cNvSpPr>
          <p:nvPr>
            <p:ph type="body" idx="1"/>
          </p:nvPr>
        </p:nvSpPr>
        <p:spPr>
          <a:xfrm>
            <a:off x="628650" y="1405467"/>
            <a:ext cx="7886700" cy="4910666"/>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p:txBody>
      </p:sp>
      <p:sp>
        <p:nvSpPr>
          <p:cNvPr id="6" name="Slide Number Placeholder 5"/>
          <p:cNvSpPr>
            <a:spLocks noGrp="1"/>
          </p:cNvSpPr>
          <p:nvPr>
            <p:ph type="sldNum" sz="quarter" idx="4"/>
          </p:nvPr>
        </p:nvSpPr>
        <p:spPr>
          <a:xfrm>
            <a:off x="8585200" y="-1"/>
            <a:ext cx="558799" cy="1058333"/>
          </a:xfrm>
          <a:prstGeom prst="rect">
            <a:avLst/>
          </a:prstGeom>
        </p:spPr>
        <p:txBody>
          <a:bodyPr vert="horz" lIns="91440" tIns="45720" rIns="91440" bIns="45720" rtlCol="0" anchor="ctr"/>
          <a:lstStyle>
            <a:lvl1pPr algn="ctr">
              <a:defRPr sz="1600" b="1">
                <a:solidFill>
                  <a:schemeClr val="bg1"/>
                </a:solidFill>
              </a:defRPr>
            </a:lvl1pPr>
          </a:lstStyle>
          <a:p>
            <a:fld id="{EC1A4259-C848-47AA-8FC5-63A0EB1896A5}" type="slidenum">
              <a:rPr lang="fr-CA" smtClean="0"/>
              <a:pPr/>
              <a:t>‹N°›</a:t>
            </a:fld>
            <a:endParaRPr lang="fr-CA" dirty="0"/>
          </a:p>
        </p:txBody>
      </p:sp>
    </p:spTree>
    <p:extLst>
      <p:ext uri="{BB962C8B-B14F-4D97-AF65-F5344CB8AC3E}">
        <p14:creationId xmlns:p14="http://schemas.microsoft.com/office/powerpoint/2010/main" val="32775772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dt="0"/>
  <p:txStyles>
    <p:titleStyle>
      <a:lvl1pPr algn="l" defTabSz="914400" rtl="0" eaLnBrk="1" latinLnBrk="0" hangingPunct="1">
        <a:lnSpc>
          <a:spcPct val="90000"/>
        </a:lnSpc>
        <a:spcBef>
          <a:spcPct val="0"/>
        </a:spcBef>
        <a:buNone/>
        <a:defRPr sz="2800" b="1" kern="1200">
          <a:solidFill>
            <a:schemeClr val="bg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00000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0.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fr.surveymonkey.com/r/SapphireHospira"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fontScale="90000"/>
          </a:bodyPr>
          <a:lstStyle/>
          <a:p>
            <a:pPr>
              <a:lnSpc>
                <a:spcPct val="130000"/>
              </a:lnSpc>
            </a:pPr>
            <a:r>
              <a:rPr lang="fr-CA" sz="4000" dirty="0" smtClean="0"/>
              <a:t>Pompe à perfusion </a:t>
            </a:r>
            <a:br>
              <a:rPr lang="fr-CA" sz="4000" dirty="0" smtClean="0"/>
            </a:br>
            <a:r>
              <a:rPr lang="fr-CA" sz="4000" i="1" dirty="0" err="1" smtClean="0"/>
              <a:t>Sapphire</a:t>
            </a:r>
            <a:r>
              <a:rPr lang="fr-CA" sz="4000" i="1" dirty="0" smtClean="0"/>
              <a:t> </a:t>
            </a:r>
            <a:r>
              <a:rPr lang="fr-CA" sz="4000" dirty="0" smtClean="0"/>
              <a:t>d’</a:t>
            </a:r>
            <a:r>
              <a:rPr lang="fr-CA" sz="4000" dirty="0" err="1" smtClean="0"/>
              <a:t>Hospira</a:t>
            </a:r>
            <a:r>
              <a:rPr lang="fr-CA" sz="4000" dirty="0" smtClean="0"/>
              <a:t/>
            </a:r>
            <a:br>
              <a:rPr lang="fr-CA" sz="4000" dirty="0" smtClean="0"/>
            </a:br>
            <a:r>
              <a:rPr lang="fr-CA" sz="4000" dirty="0" smtClean="0"/>
              <a:t>(épidurale et ACP)</a:t>
            </a:r>
            <a:r>
              <a:rPr lang="fr-CA" sz="4000" dirty="0"/>
              <a:t/>
            </a:r>
            <a:br>
              <a:rPr lang="fr-CA" sz="4000" dirty="0"/>
            </a:br>
            <a:endParaRPr lang="fr-CA" sz="4000" dirty="0"/>
          </a:p>
        </p:txBody>
      </p:sp>
      <p:sp>
        <p:nvSpPr>
          <p:cNvPr id="3" name="Sous-titre 2"/>
          <p:cNvSpPr>
            <a:spLocks noGrp="1"/>
          </p:cNvSpPr>
          <p:nvPr>
            <p:ph type="subTitle" idx="1"/>
          </p:nvPr>
        </p:nvSpPr>
        <p:spPr/>
        <p:txBody>
          <a:bodyPr>
            <a:normAutofit/>
          </a:bodyPr>
          <a:lstStyle/>
          <a:p>
            <a:pPr algn="just"/>
            <a:r>
              <a:rPr lang="fr-CA" sz="2400" dirty="0" smtClean="0"/>
              <a:t>Direction des soins infirmiers et de l’enseignement universitaire (DSIEU)</a:t>
            </a:r>
            <a:endParaRPr lang="fr-CA" sz="2400" dirty="0"/>
          </a:p>
        </p:txBody>
      </p:sp>
      <p:sp>
        <p:nvSpPr>
          <p:cNvPr id="4" name="Subtitle 2"/>
          <p:cNvSpPr txBox="1">
            <a:spLocks/>
          </p:cNvSpPr>
          <p:nvPr/>
        </p:nvSpPr>
        <p:spPr>
          <a:xfrm>
            <a:off x="728131" y="6339840"/>
            <a:ext cx="7747003" cy="51816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fr-FR" sz="1800" b="0" dirty="0" smtClean="0"/>
              <a:t>Juin 2018</a:t>
            </a:r>
            <a:endParaRPr lang="en-US" sz="1800" b="0" dirty="0"/>
          </a:p>
        </p:txBody>
      </p:sp>
      <p:pic>
        <p:nvPicPr>
          <p:cNvPr id="5" name="Image 4"/>
          <p:cNvPicPr>
            <a:picLocks noChangeAspect="1"/>
          </p:cNvPicPr>
          <p:nvPr/>
        </p:nvPicPr>
        <p:blipFill rotWithShape="1">
          <a:blip r:embed="rId2" cstate="print">
            <a:extLst>
              <a:ext uri="{28A0092B-C50C-407E-A947-70E740481C1C}">
                <a14:useLocalDpi xmlns:a14="http://schemas.microsoft.com/office/drawing/2010/main" val="0"/>
              </a:ext>
            </a:extLst>
          </a:blip>
          <a:srcRect l="15200" t="6200" r="13000" b="10400"/>
          <a:stretch/>
        </p:blipFill>
        <p:spPr>
          <a:xfrm>
            <a:off x="5899175" y="1769790"/>
            <a:ext cx="1224446" cy="1422268"/>
          </a:xfrm>
          <a:prstGeom prst="rect">
            <a:avLst/>
          </a:prstGeom>
        </p:spPr>
      </p:pic>
      <p:pic>
        <p:nvPicPr>
          <p:cNvPr id="6" name="Image 5"/>
          <p:cNvPicPr>
            <a:picLocks noChangeAspect="1"/>
          </p:cNvPicPr>
          <p:nvPr/>
        </p:nvPicPr>
        <p:blipFill rotWithShape="1">
          <a:blip r:embed="rId3" cstate="print">
            <a:extLst>
              <a:ext uri="{28A0092B-C50C-407E-A947-70E740481C1C}">
                <a14:useLocalDpi xmlns:a14="http://schemas.microsoft.com/office/drawing/2010/main" val="0"/>
              </a:ext>
            </a:extLst>
          </a:blip>
          <a:srcRect l="19614" r="7313"/>
          <a:stretch/>
        </p:blipFill>
        <p:spPr>
          <a:xfrm>
            <a:off x="7270571" y="3192058"/>
            <a:ext cx="1102586" cy="1508895"/>
          </a:xfrm>
          <a:prstGeom prst="rect">
            <a:avLst/>
          </a:prstGeom>
        </p:spPr>
      </p:pic>
    </p:spTree>
    <p:extLst>
      <p:ext uri="{BB962C8B-B14F-4D97-AF65-F5344CB8AC3E}">
        <p14:creationId xmlns:p14="http://schemas.microsoft.com/office/powerpoint/2010/main" val="14520136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Préparation de la perfusion </a:t>
            </a:r>
            <a:r>
              <a:rPr lang="fr-CA" sz="1600" dirty="0" smtClean="0"/>
              <a:t>(suite)</a:t>
            </a:r>
            <a:endParaRPr lang="fr-CA" dirty="0"/>
          </a:p>
        </p:txBody>
      </p:sp>
      <p:sp>
        <p:nvSpPr>
          <p:cNvPr id="3" name="Espace réservé du contenu 2"/>
          <p:cNvSpPr>
            <a:spLocks noGrp="1"/>
          </p:cNvSpPr>
          <p:nvPr>
            <p:ph idx="1"/>
          </p:nvPr>
        </p:nvSpPr>
        <p:spPr>
          <a:xfrm>
            <a:off x="628649" y="1405467"/>
            <a:ext cx="8064589" cy="4910666"/>
          </a:xfrm>
        </p:spPr>
        <p:txBody>
          <a:bodyPr>
            <a:normAutofit/>
          </a:bodyPr>
          <a:lstStyle/>
          <a:p>
            <a:pPr marL="457200" indent="-457200" algn="just">
              <a:lnSpc>
                <a:spcPct val="100000"/>
              </a:lnSpc>
              <a:buFont typeface="+mj-lt"/>
              <a:buAutoNum type="arabicPeriod" startAt="5"/>
            </a:pPr>
            <a:r>
              <a:rPr lang="fr-CA" sz="2000" dirty="0" smtClean="0"/>
              <a:t>Purgez la tubulure à l’aide de la pompe.</a:t>
            </a:r>
          </a:p>
          <a:p>
            <a:pPr marL="1143000" lvl="1" indent="-457200" algn="just">
              <a:lnSpc>
                <a:spcPct val="100000"/>
              </a:lnSpc>
              <a:buFont typeface="+mj-lt"/>
              <a:buAutoNum type="alphaUcPeriod"/>
            </a:pPr>
            <a:r>
              <a:rPr lang="fr-CA" sz="1800" dirty="0" smtClean="0"/>
              <a:t>Dans la barre d’outils de l’écran, appuyer sur la touche </a:t>
            </a:r>
            <a:r>
              <a:rPr lang="fr-CA" sz="1800" b="1" dirty="0" smtClean="0"/>
              <a:t>Purger</a:t>
            </a:r>
            <a:r>
              <a:rPr lang="fr-CA" sz="1800" dirty="0" smtClean="0"/>
              <a:t>. </a:t>
            </a:r>
          </a:p>
          <a:p>
            <a:pPr marL="1143000" lvl="1" indent="-457200" algn="just">
              <a:lnSpc>
                <a:spcPct val="100000"/>
              </a:lnSpc>
              <a:buFont typeface="+mj-lt"/>
              <a:buAutoNum type="alphaUcPeriod"/>
            </a:pPr>
            <a:r>
              <a:rPr lang="fr-CA" sz="1800" dirty="0" smtClean="0"/>
              <a:t>Validez sur la tubulure est déconnecté de l’usager en appuyant sur la touche </a:t>
            </a:r>
            <a:r>
              <a:rPr lang="fr-CA" sz="1800" b="1" dirty="0" smtClean="0"/>
              <a:t>« OK »</a:t>
            </a:r>
            <a:r>
              <a:rPr lang="fr-CA" sz="1800" dirty="0" smtClean="0"/>
              <a:t>. La purge commence.</a:t>
            </a:r>
          </a:p>
          <a:p>
            <a:pPr marL="1143000" lvl="1" indent="-457200" algn="just">
              <a:lnSpc>
                <a:spcPct val="100000"/>
              </a:lnSpc>
              <a:buFont typeface="+mj-lt"/>
              <a:buAutoNum type="alphaUcPeriod"/>
            </a:pPr>
            <a:r>
              <a:rPr lang="fr-CA" sz="1800" dirty="0" smtClean="0"/>
              <a:t>Pendant la purge, un cercle de progression s’affiche à l’écran indiquant un décompte. Par défaut, le temps de purge est de deux (2) minutes.  </a:t>
            </a:r>
          </a:p>
          <a:p>
            <a:pPr marL="1143000" lvl="1" indent="-457200" algn="just">
              <a:lnSpc>
                <a:spcPct val="100000"/>
              </a:lnSpc>
              <a:buFont typeface="+mj-lt"/>
              <a:buAutoNum type="alphaUcPeriod"/>
            </a:pPr>
            <a:r>
              <a:rPr lang="fr-CA" sz="1800" dirty="0" smtClean="0"/>
              <a:t>Si la purge est terminé avant le temps d’arrêt par défaut, la purge automatique peut être arrêtée en appuyant sur la touche </a:t>
            </a:r>
            <a:r>
              <a:rPr lang="fr-CA" sz="1800" b="1" dirty="0" smtClean="0"/>
              <a:t>« </a:t>
            </a:r>
            <a:r>
              <a:rPr lang="fr-CA" sz="1800" b="1" dirty="0" err="1" smtClean="0"/>
              <a:t>Termin</a:t>
            </a:r>
            <a:r>
              <a:rPr lang="fr-CA" sz="1800" b="1" dirty="0" smtClean="0"/>
              <a:t>. Purge »</a:t>
            </a:r>
            <a:r>
              <a:rPr lang="fr-CA" sz="1800" dirty="0" smtClean="0"/>
              <a:t> ou en appuyant sur le bouton </a:t>
            </a:r>
            <a:r>
              <a:rPr lang="fr-CA" sz="1800" b="1" dirty="0" smtClean="0"/>
              <a:t>« STOP »</a:t>
            </a:r>
            <a:r>
              <a:rPr lang="fr-CA" sz="1800" dirty="0" smtClean="0"/>
              <a:t>.</a:t>
            </a:r>
          </a:p>
          <a:p>
            <a:pPr lvl="1" indent="0" algn="just">
              <a:lnSpc>
                <a:spcPct val="100000"/>
              </a:lnSpc>
              <a:buNone/>
            </a:pPr>
            <a:r>
              <a:rPr lang="fr-CA" sz="1800" dirty="0" smtClean="0"/>
              <a:t>Durant la purge automatique par la pompe, les alarmes de détection d’air et d’occlusion sont inactivées. Vérifiez que tous les clamps sont ouverts et que la tubulure est exempte d’occlusion. Vérifiez que seul du liquide, et non de l’air, entre dans la tubulure.</a:t>
            </a:r>
          </a:p>
          <a:p>
            <a:pPr lvl="1" indent="0" algn="just">
              <a:buNone/>
            </a:pPr>
            <a:endParaRPr lang="fr-CA" sz="1000" dirty="0" smtClean="0"/>
          </a:p>
          <a:p>
            <a:pPr marL="457200" indent="-457200" algn="just">
              <a:buAutoNum type="arabicPeriod" startAt="5"/>
            </a:pPr>
            <a:r>
              <a:rPr lang="fr-CA" sz="2000" dirty="0" smtClean="0"/>
              <a:t>Connectez la tubulure à l’usager.</a:t>
            </a:r>
            <a:endParaRPr lang="fr-CA" sz="20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10</a:t>
            </a:fld>
            <a:endParaRPr lang="fr-CA"/>
          </a:p>
        </p:txBody>
      </p:sp>
      <p:pic>
        <p:nvPicPr>
          <p:cNvPr id="6" name="Image 5"/>
          <p:cNvPicPr>
            <a:picLocks noChangeAspect="1"/>
          </p:cNvPicPr>
          <p:nvPr/>
        </p:nvPicPr>
        <p:blipFill rotWithShape="1">
          <a:blip r:embed="rId3"/>
          <a:srcRect l="20951" t="60159" r="73313" b="32222"/>
          <a:stretch/>
        </p:blipFill>
        <p:spPr>
          <a:xfrm>
            <a:off x="628649" y="4563177"/>
            <a:ext cx="713679" cy="740229"/>
          </a:xfrm>
          <a:prstGeom prst="rect">
            <a:avLst/>
          </a:prstGeom>
        </p:spPr>
      </p:pic>
    </p:spTree>
    <p:extLst>
      <p:ext uri="{BB962C8B-B14F-4D97-AF65-F5344CB8AC3E}">
        <p14:creationId xmlns:p14="http://schemas.microsoft.com/office/powerpoint/2010/main" val="36113691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Préparation de la perfusion </a:t>
            </a:r>
            <a:r>
              <a:rPr lang="fr-CA" sz="1600" dirty="0" smtClean="0"/>
              <a:t>(suite)</a:t>
            </a:r>
            <a:endParaRPr lang="fr-CA" dirty="0"/>
          </a:p>
        </p:txBody>
      </p:sp>
      <p:sp>
        <p:nvSpPr>
          <p:cNvPr id="3" name="Espace réservé du contenu 2"/>
          <p:cNvSpPr>
            <a:spLocks noGrp="1"/>
          </p:cNvSpPr>
          <p:nvPr>
            <p:ph idx="1"/>
          </p:nvPr>
        </p:nvSpPr>
        <p:spPr/>
        <p:txBody>
          <a:bodyPr>
            <a:normAutofit/>
          </a:bodyPr>
          <a:lstStyle/>
          <a:p>
            <a:pPr algn="just"/>
            <a:r>
              <a:rPr lang="fr-CA" sz="1800" dirty="0" smtClean="0"/>
              <a:t>Les différentes étapes pour la préparation de la perfusion sont présentées dans la figure suivante : </a:t>
            </a:r>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11</a:t>
            </a:fld>
            <a:endParaRPr lang="fr-CA"/>
          </a:p>
        </p:txBody>
      </p:sp>
      <p:pic>
        <p:nvPicPr>
          <p:cNvPr id="5" name="Image 4"/>
          <p:cNvPicPr>
            <a:picLocks noChangeAspect="1"/>
          </p:cNvPicPr>
          <p:nvPr/>
        </p:nvPicPr>
        <p:blipFill rotWithShape="1">
          <a:blip r:embed="rId3"/>
          <a:srcRect l="16857" t="13968" r="23588" b="17143"/>
          <a:stretch/>
        </p:blipFill>
        <p:spPr>
          <a:xfrm>
            <a:off x="628650" y="2359256"/>
            <a:ext cx="3698921" cy="3422882"/>
          </a:xfrm>
          <a:prstGeom prst="rect">
            <a:avLst/>
          </a:prstGeom>
        </p:spPr>
      </p:pic>
      <p:sp>
        <p:nvSpPr>
          <p:cNvPr id="6" name="ZoneTexte 5"/>
          <p:cNvSpPr txBox="1"/>
          <p:nvPr/>
        </p:nvSpPr>
        <p:spPr>
          <a:xfrm>
            <a:off x="4564578" y="2789758"/>
            <a:ext cx="4020622" cy="2339102"/>
          </a:xfrm>
          <a:prstGeom prst="rect">
            <a:avLst/>
          </a:prstGeom>
          <a:noFill/>
        </p:spPr>
        <p:txBody>
          <a:bodyPr wrap="square" rtlCol="0">
            <a:spAutoFit/>
          </a:bodyPr>
          <a:lstStyle/>
          <a:p>
            <a:pPr marL="457200" indent="-457200" algn="just">
              <a:buAutoNum type="arabicPeriod"/>
            </a:pPr>
            <a:r>
              <a:rPr lang="fr-CA" sz="1600" dirty="0"/>
              <a:t>Mettez la pompe en marche.</a:t>
            </a:r>
          </a:p>
          <a:p>
            <a:pPr marL="457200" indent="-457200" algn="just">
              <a:buAutoNum type="arabicPeriod"/>
            </a:pPr>
            <a:r>
              <a:rPr lang="fr-CA" sz="1600" dirty="0"/>
              <a:t>Connectez le conteneur destiné à la perfusion</a:t>
            </a:r>
            <a:r>
              <a:rPr lang="fr-CA" sz="1600" dirty="0" smtClean="0"/>
              <a:t>.</a:t>
            </a:r>
          </a:p>
          <a:p>
            <a:pPr marL="457200" indent="-457200" algn="just">
              <a:buAutoNum type="arabicPeriod"/>
            </a:pPr>
            <a:r>
              <a:rPr lang="fr-CA" sz="1600" dirty="0" smtClean="0"/>
              <a:t>Ouvrez la porte de sécurité.</a:t>
            </a:r>
          </a:p>
          <a:p>
            <a:pPr marL="457200" indent="-457200" algn="just">
              <a:buAutoNum type="arabicPeriod"/>
            </a:pPr>
            <a:r>
              <a:rPr lang="fr-CA" sz="1600" dirty="0" smtClean="0"/>
              <a:t>Insérez la cassette.</a:t>
            </a:r>
          </a:p>
          <a:p>
            <a:pPr marL="457200" indent="-457200" algn="just">
              <a:buAutoNum type="arabicPeriod"/>
            </a:pPr>
            <a:r>
              <a:rPr lang="fr-CA" sz="1600" dirty="0" smtClean="0"/>
              <a:t>Purger la tubulure à l’aide de la pompe.</a:t>
            </a:r>
          </a:p>
          <a:p>
            <a:pPr marL="457200" indent="-457200" algn="just">
              <a:buAutoNum type="arabicPeriod"/>
            </a:pPr>
            <a:r>
              <a:rPr lang="fr-CA" sz="1600" dirty="0" smtClean="0"/>
              <a:t>Connectez la tubulure à l’usager.</a:t>
            </a:r>
            <a:endParaRPr lang="fr-CA" sz="1600" dirty="0"/>
          </a:p>
          <a:p>
            <a:r>
              <a:rPr lang="fr-CA" sz="1600" dirty="0" smtClean="0"/>
              <a:t> </a:t>
            </a:r>
            <a:endParaRPr lang="fr-CA" sz="1600" dirty="0"/>
          </a:p>
        </p:txBody>
      </p:sp>
    </p:spTree>
    <p:extLst>
      <p:ext uri="{BB962C8B-B14F-4D97-AF65-F5344CB8AC3E}">
        <p14:creationId xmlns:p14="http://schemas.microsoft.com/office/powerpoint/2010/main" val="30221030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CA" sz="2600" dirty="0" smtClean="0"/>
              <a:t>Mode Analgésie contrôlée par le patient (ACP)</a:t>
            </a:r>
            <a:endParaRPr lang="fr-CA" sz="2600" dirty="0"/>
          </a:p>
        </p:txBody>
      </p:sp>
      <p:sp>
        <p:nvSpPr>
          <p:cNvPr id="3" name="Espace réservé du contenu 2"/>
          <p:cNvSpPr>
            <a:spLocks noGrp="1"/>
          </p:cNvSpPr>
          <p:nvPr>
            <p:ph idx="1"/>
          </p:nvPr>
        </p:nvSpPr>
        <p:spPr>
          <a:xfrm>
            <a:off x="628650" y="1405467"/>
            <a:ext cx="6423079" cy="4910666"/>
          </a:xfrm>
        </p:spPr>
        <p:txBody>
          <a:bodyPr>
            <a:normAutofit/>
          </a:bodyPr>
          <a:lstStyle/>
          <a:p>
            <a:pPr marL="342900" indent="-342900" algn="just">
              <a:lnSpc>
                <a:spcPct val="100000"/>
              </a:lnSpc>
              <a:buFont typeface="Arial" panose="020B0604020202020204" pitchFamily="34" charset="0"/>
              <a:buChar char="•"/>
            </a:pPr>
            <a:r>
              <a:rPr lang="fr-CA" sz="1600" dirty="0" smtClean="0"/>
              <a:t>Le mode ACP permet à la pompe d’administrer à une vitesse continue (facultatif) un médicament et permet d’administrer un nombre limité de bolus activés par l’usager.</a:t>
            </a:r>
          </a:p>
          <a:p>
            <a:pPr marL="342900" indent="-342900" algn="just">
              <a:lnSpc>
                <a:spcPct val="100000"/>
              </a:lnSpc>
              <a:buFont typeface="Arial" panose="020B0604020202020204" pitchFamily="34" charset="0"/>
              <a:buChar char="•"/>
            </a:pPr>
            <a:r>
              <a:rPr lang="fr-CA" sz="1600" dirty="0"/>
              <a:t>La pompe </a:t>
            </a:r>
            <a:r>
              <a:rPr lang="fr-CA" sz="1600" i="1" dirty="0" err="1"/>
              <a:t>Sapphire</a:t>
            </a:r>
            <a:r>
              <a:rPr lang="fr-CA" sz="1600" dirty="0"/>
              <a:t> </a:t>
            </a:r>
            <a:r>
              <a:rPr lang="fr-CA" sz="1600" dirty="0" smtClean="0"/>
              <a:t>pour le mode de perfusion ACP est </a:t>
            </a:r>
            <a:r>
              <a:rPr lang="fr-CA" sz="1600" dirty="0"/>
              <a:t>de couleur </a:t>
            </a:r>
            <a:r>
              <a:rPr lang="fr-CA" sz="1600" dirty="0" smtClean="0"/>
              <a:t>grise </a:t>
            </a:r>
            <a:r>
              <a:rPr lang="fr-CA" sz="1600" dirty="0"/>
              <a:t>au CISSS Montérégie-Ouest.</a:t>
            </a:r>
          </a:p>
          <a:p>
            <a:pPr marL="342900" indent="-342900" algn="just">
              <a:lnSpc>
                <a:spcPct val="100000"/>
              </a:lnSpc>
              <a:buFont typeface="Arial" panose="020B0604020202020204" pitchFamily="34" charset="0"/>
              <a:buChar char="•"/>
            </a:pPr>
            <a:r>
              <a:rPr lang="fr-CA" sz="1600" dirty="0" smtClean="0"/>
              <a:t>Les paramètres suivants doivent être définis : </a:t>
            </a:r>
            <a:endParaRPr lang="fr-CA" sz="16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12</a:t>
            </a:fld>
            <a:endParaRPr lang="fr-CA"/>
          </a:p>
        </p:txBody>
      </p:sp>
      <p:pic>
        <p:nvPicPr>
          <p:cNvPr id="5" name="Image 4"/>
          <p:cNvPicPr>
            <a:picLocks noChangeAspect="1"/>
          </p:cNvPicPr>
          <p:nvPr/>
        </p:nvPicPr>
        <p:blipFill rotWithShape="1">
          <a:blip r:embed="rId3"/>
          <a:srcRect l="18301" t="21408" r="19653" b="30516"/>
          <a:stretch/>
        </p:blipFill>
        <p:spPr>
          <a:xfrm>
            <a:off x="1517847" y="3308151"/>
            <a:ext cx="4644683" cy="2879028"/>
          </a:xfrm>
          <a:prstGeom prst="rect">
            <a:avLst/>
          </a:prstGeom>
        </p:spPr>
      </p:pic>
      <p:pic>
        <p:nvPicPr>
          <p:cNvPr id="6" name="Image 5"/>
          <p:cNvPicPr>
            <a:picLocks noChangeAspect="1"/>
          </p:cNvPicPr>
          <p:nvPr/>
        </p:nvPicPr>
        <p:blipFill rotWithShape="1">
          <a:blip r:embed="rId4">
            <a:extLst>
              <a:ext uri="{28A0092B-C50C-407E-A947-70E740481C1C}">
                <a14:useLocalDpi xmlns:a14="http://schemas.microsoft.com/office/drawing/2010/main" val="0"/>
              </a:ext>
            </a:extLst>
          </a:blip>
          <a:srcRect l="15200" t="6200" r="13000" b="10400"/>
          <a:stretch/>
        </p:blipFill>
        <p:spPr>
          <a:xfrm>
            <a:off x="7209632" y="1665013"/>
            <a:ext cx="1525613" cy="1772092"/>
          </a:xfrm>
          <a:prstGeom prst="rect">
            <a:avLst/>
          </a:prstGeom>
        </p:spPr>
      </p:pic>
    </p:spTree>
    <p:extLst>
      <p:ext uri="{BB962C8B-B14F-4D97-AF65-F5344CB8AC3E}">
        <p14:creationId xmlns:p14="http://schemas.microsoft.com/office/powerpoint/2010/main" val="27849256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CA" sz="2600" dirty="0"/>
              <a:t>Mode Analgésie contrôlée par le patient (ACP)</a:t>
            </a:r>
          </a:p>
        </p:txBody>
      </p:sp>
      <p:sp>
        <p:nvSpPr>
          <p:cNvPr id="3" name="Espace réservé du contenu 2"/>
          <p:cNvSpPr>
            <a:spLocks noGrp="1"/>
          </p:cNvSpPr>
          <p:nvPr>
            <p:ph idx="1"/>
          </p:nvPr>
        </p:nvSpPr>
        <p:spPr/>
        <p:txBody>
          <a:bodyPr>
            <a:normAutofit/>
          </a:bodyPr>
          <a:lstStyle/>
          <a:p>
            <a:pPr algn="just">
              <a:lnSpc>
                <a:spcPct val="100000"/>
              </a:lnSpc>
            </a:pPr>
            <a:r>
              <a:rPr lang="fr-CA" sz="1600" u="sng" dirty="0" smtClean="0"/>
              <a:t>Démarrage d’une perfusion ACP</a:t>
            </a:r>
          </a:p>
          <a:p>
            <a:pPr marL="457200" indent="-457200" algn="just">
              <a:lnSpc>
                <a:spcPct val="100000"/>
              </a:lnSpc>
              <a:buAutoNum type="arabicPeriod"/>
            </a:pPr>
            <a:r>
              <a:rPr lang="fr-CA" sz="1600" dirty="0" smtClean="0"/>
              <a:t>Dans la barre des indicateurs, vérifiez que la pompe est en mode ACP.</a:t>
            </a:r>
          </a:p>
          <a:p>
            <a:pPr marL="457200" indent="-457200" algn="just">
              <a:lnSpc>
                <a:spcPct val="100000"/>
              </a:lnSpc>
              <a:buAutoNum type="arabicPeriod"/>
            </a:pPr>
            <a:r>
              <a:rPr lang="fr-CA" sz="1600" dirty="0" smtClean="0"/>
              <a:t>Sélectionnez la touche </a:t>
            </a:r>
            <a:r>
              <a:rPr lang="fr-CA" sz="1600" b="1" dirty="0" smtClean="0"/>
              <a:t>« </a:t>
            </a:r>
            <a:r>
              <a:rPr lang="fr-CA" sz="1600" b="1" dirty="0" err="1" smtClean="0"/>
              <a:t>Nvelle</a:t>
            </a:r>
            <a:r>
              <a:rPr lang="fr-CA" sz="1600" b="1" dirty="0" smtClean="0"/>
              <a:t> </a:t>
            </a:r>
            <a:r>
              <a:rPr lang="fr-CA" sz="1600" b="1" dirty="0" err="1" smtClean="0"/>
              <a:t>perfus</a:t>
            </a:r>
            <a:r>
              <a:rPr lang="fr-CA" sz="1600" b="1" dirty="0" smtClean="0"/>
              <a:t>. »</a:t>
            </a:r>
            <a:r>
              <a:rPr lang="fr-CA" sz="1600" dirty="0" smtClean="0"/>
              <a:t>.</a:t>
            </a:r>
          </a:p>
          <a:p>
            <a:pPr marL="457200" indent="-457200" algn="just">
              <a:lnSpc>
                <a:spcPct val="100000"/>
              </a:lnSpc>
              <a:buAutoNum type="arabicPeriod"/>
            </a:pPr>
            <a:r>
              <a:rPr lang="fr-CA" sz="1600" dirty="0" smtClean="0"/>
              <a:t>Si l’écran </a:t>
            </a:r>
            <a:r>
              <a:rPr lang="fr-CA" sz="1600" i="1" dirty="0" smtClean="0"/>
              <a:t>Méthode de dosage</a:t>
            </a:r>
            <a:r>
              <a:rPr lang="fr-CA" sz="1600" dirty="0" smtClean="0"/>
              <a:t> s’affiche, sélectionnez l’option </a:t>
            </a:r>
            <a:r>
              <a:rPr lang="fr-CA" sz="1600" b="1" dirty="0" smtClean="0"/>
              <a:t>« ml/h »</a:t>
            </a:r>
            <a:r>
              <a:rPr lang="fr-CA" sz="1600" dirty="0" smtClean="0"/>
              <a:t>.</a:t>
            </a:r>
          </a:p>
          <a:p>
            <a:pPr marL="457200" indent="-457200" algn="just">
              <a:lnSpc>
                <a:spcPct val="100000"/>
              </a:lnSpc>
              <a:buAutoNum type="arabicPeriod"/>
            </a:pPr>
            <a:r>
              <a:rPr lang="fr-CA" sz="1600" dirty="0" smtClean="0"/>
              <a:t>Saisissez la valeur </a:t>
            </a:r>
            <a:r>
              <a:rPr lang="fr-CA" sz="1600" b="1" dirty="0" smtClean="0"/>
              <a:t>« </a:t>
            </a:r>
            <a:r>
              <a:rPr lang="fr-CA" sz="1600" b="1" dirty="0" err="1" smtClean="0"/>
              <a:t>Vadm</a:t>
            </a:r>
            <a:r>
              <a:rPr lang="fr-CA" sz="1600" b="1" dirty="0" smtClean="0"/>
              <a:t> » </a:t>
            </a:r>
            <a:r>
              <a:rPr lang="fr-CA" sz="1600" b="1" dirty="0" smtClean="0">
                <a:latin typeface="Arial" panose="020B0604020202020204" pitchFamily="34" charset="0"/>
                <a:cs typeface="Arial" panose="020B0604020202020204" pitchFamily="34" charset="0"/>
              </a:rPr>
              <a:t>→ « OK ».</a:t>
            </a:r>
          </a:p>
          <a:p>
            <a:pPr marL="457200" indent="-457200" algn="just">
              <a:lnSpc>
                <a:spcPct val="100000"/>
              </a:lnSpc>
              <a:buAutoNum type="arabicPeriod"/>
            </a:pPr>
            <a:r>
              <a:rPr lang="fr-CA" sz="1600" dirty="0" smtClean="0">
                <a:latin typeface="Arial" panose="020B0604020202020204" pitchFamily="34" charset="0"/>
                <a:cs typeface="Arial" panose="020B0604020202020204" pitchFamily="34" charset="0"/>
              </a:rPr>
              <a:t>Saisissez la valeur </a:t>
            </a:r>
            <a:r>
              <a:rPr lang="fr-CA" sz="1600" b="1" dirty="0" smtClean="0">
                <a:latin typeface="Arial" panose="020B0604020202020204" pitchFamily="34" charset="0"/>
                <a:cs typeface="Arial" panose="020B0604020202020204" pitchFamily="34" charset="0"/>
              </a:rPr>
              <a:t>« Débit continu » → « OK ». </a:t>
            </a:r>
            <a:r>
              <a:rPr lang="fr-CA" sz="1600" dirty="0" smtClean="0">
                <a:latin typeface="Arial" panose="020B0604020202020204" pitchFamily="34" charset="0"/>
                <a:cs typeface="Arial" panose="020B0604020202020204" pitchFamily="34" charset="0"/>
              </a:rPr>
              <a:t>(Le débit continu peut être de zéro.)</a:t>
            </a:r>
          </a:p>
          <a:p>
            <a:pPr marL="457200" indent="-457200" algn="just">
              <a:lnSpc>
                <a:spcPct val="100000"/>
              </a:lnSpc>
              <a:buAutoNum type="arabicPeriod"/>
            </a:pPr>
            <a:r>
              <a:rPr lang="fr-CA" sz="1600" dirty="0" smtClean="0">
                <a:latin typeface="Arial" panose="020B0604020202020204" pitchFamily="34" charset="0"/>
                <a:cs typeface="Arial" panose="020B0604020202020204" pitchFamily="34" charset="0"/>
              </a:rPr>
              <a:t>Entrez la valeur pour le </a:t>
            </a:r>
            <a:r>
              <a:rPr lang="fr-CA" sz="1600" b="1" dirty="0" smtClean="0">
                <a:latin typeface="Arial" panose="020B0604020202020204" pitchFamily="34" charset="0"/>
                <a:cs typeface="Arial" panose="020B0604020202020204" pitchFamily="34" charset="0"/>
              </a:rPr>
              <a:t>« Bolus demandé » </a:t>
            </a:r>
            <a:r>
              <a:rPr lang="fr-CA" sz="1600" b="1" dirty="0">
                <a:latin typeface="Arial" panose="020B0604020202020204" pitchFamily="34" charset="0"/>
                <a:cs typeface="Arial" panose="020B0604020202020204" pitchFamily="34" charset="0"/>
              </a:rPr>
              <a:t>→ </a:t>
            </a:r>
            <a:r>
              <a:rPr lang="fr-CA" sz="1600" b="1" dirty="0" smtClean="0">
                <a:latin typeface="Arial" panose="020B0604020202020204" pitchFamily="34" charset="0"/>
                <a:cs typeface="Arial" panose="020B0604020202020204" pitchFamily="34" charset="0"/>
              </a:rPr>
              <a:t>« OK ».</a:t>
            </a:r>
          </a:p>
          <a:p>
            <a:pPr marL="457200" indent="-457200" algn="just">
              <a:lnSpc>
                <a:spcPct val="100000"/>
              </a:lnSpc>
              <a:buAutoNum type="arabicPeriod"/>
            </a:pPr>
            <a:r>
              <a:rPr lang="fr-CA" sz="1600" dirty="0" smtClean="0">
                <a:latin typeface="Arial" panose="020B0604020202020204" pitchFamily="34" charset="0"/>
                <a:cs typeface="Arial" panose="020B0604020202020204" pitchFamily="34" charset="0"/>
              </a:rPr>
              <a:t>Entrez la valeur </a:t>
            </a:r>
            <a:r>
              <a:rPr lang="fr-CA" sz="1600" b="1" dirty="0" smtClean="0">
                <a:latin typeface="Arial" panose="020B0604020202020204" pitchFamily="34" charset="0"/>
                <a:cs typeface="Arial" panose="020B0604020202020204" pitchFamily="34" charset="0"/>
              </a:rPr>
              <a:t>« Verrou bolus » </a:t>
            </a:r>
            <a:r>
              <a:rPr lang="fr-CA" sz="1600" b="1" dirty="0">
                <a:latin typeface="Arial" panose="020B0604020202020204" pitchFamily="34" charset="0"/>
                <a:cs typeface="Arial" panose="020B0604020202020204" pitchFamily="34" charset="0"/>
              </a:rPr>
              <a:t>→ </a:t>
            </a:r>
            <a:r>
              <a:rPr lang="fr-CA" sz="1600" b="1" dirty="0" smtClean="0">
                <a:latin typeface="Arial" panose="020B0604020202020204" pitchFamily="34" charset="0"/>
                <a:cs typeface="Arial" panose="020B0604020202020204" pitchFamily="34" charset="0"/>
              </a:rPr>
              <a:t>« OK ».</a:t>
            </a:r>
          </a:p>
          <a:p>
            <a:pPr marL="457200" indent="-457200" algn="just">
              <a:lnSpc>
                <a:spcPct val="100000"/>
              </a:lnSpc>
              <a:buFont typeface="Arial" panose="020B0604020202020204" pitchFamily="34" charset="0"/>
              <a:buAutoNum type="arabicPeriod"/>
            </a:pPr>
            <a:r>
              <a:rPr lang="fr-CA" sz="1600" dirty="0" smtClean="0">
                <a:latin typeface="Arial" panose="020B0604020202020204" pitchFamily="34" charset="0"/>
                <a:cs typeface="Arial" panose="020B0604020202020204" pitchFamily="34" charset="0"/>
              </a:rPr>
              <a:t>Entrez le nombre maximal de bolus pouvant être administrés sur une période d’une (1) ou quatre (4) heures </a:t>
            </a:r>
            <a:r>
              <a:rPr lang="fr-CA" sz="1600" b="1" dirty="0">
                <a:latin typeface="Arial" panose="020B0604020202020204" pitchFamily="34" charset="0"/>
                <a:cs typeface="Arial" panose="020B0604020202020204" pitchFamily="34" charset="0"/>
              </a:rPr>
              <a:t>→ </a:t>
            </a:r>
            <a:r>
              <a:rPr lang="fr-CA" sz="1600" b="1" dirty="0" smtClean="0">
                <a:latin typeface="Arial" panose="020B0604020202020204" pitchFamily="34" charset="0"/>
                <a:cs typeface="Arial" panose="020B0604020202020204" pitchFamily="34" charset="0"/>
              </a:rPr>
              <a:t>« OK ».</a:t>
            </a:r>
            <a:endParaRPr lang="fr-CA" sz="1600" b="1" dirty="0">
              <a:latin typeface="Arial" panose="020B0604020202020204" pitchFamily="34" charset="0"/>
              <a:cs typeface="Arial" panose="020B0604020202020204" pitchFamily="34" charset="0"/>
            </a:endParaRPr>
          </a:p>
          <a:p>
            <a:pPr marL="457200" indent="-457200" algn="just">
              <a:lnSpc>
                <a:spcPct val="100000"/>
              </a:lnSpc>
              <a:buAutoNum type="arabicPeriod"/>
            </a:pPr>
            <a:r>
              <a:rPr lang="fr-CA" sz="1600" dirty="0" smtClean="0">
                <a:latin typeface="Arial" panose="020B0604020202020204" pitchFamily="34" charset="0"/>
                <a:cs typeface="Arial" panose="020B0604020202020204" pitchFamily="34" charset="0"/>
              </a:rPr>
              <a:t>Vérifiez les paramètres affichés à l’écran, puis appuyez sur </a:t>
            </a:r>
            <a:r>
              <a:rPr lang="fr-CA" sz="1600" b="1" dirty="0" smtClean="0">
                <a:latin typeface="Arial" panose="020B0604020202020204" pitchFamily="34" charset="0"/>
                <a:cs typeface="Arial" panose="020B0604020202020204" pitchFamily="34" charset="0"/>
              </a:rPr>
              <a:t>« Confirmer »</a:t>
            </a:r>
            <a:r>
              <a:rPr lang="fr-CA" sz="1600" dirty="0" smtClean="0">
                <a:latin typeface="Arial" panose="020B0604020202020204" pitchFamily="34" charset="0"/>
                <a:cs typeface="Arial" panose="020B0604020202020204" pitchFamily="34" charset="0"/>
              </a:rPr>
              <a:t>.</a:t>
            </a:r>
          </a:p>
          <a:p>
            <a:pPr marL="457200" indent="-457200" algn="just">
              <a:lnSpc>
                <a:spcPct val="100000"/>
              </a:lnSpc>
              <a:buAutoNum type="arabicPeriod"/>
            </a:pPr>
            <a:r>
              <a:rPr lang="fr-CA" sz="1600" dirty="0" smtClean="0">
                <a:latin typeface="Arial" panose="020B0604020202020204" pitchFamily="34" charset="0"/>
                <a:cs typeface="Arial" panose="020B0604020202020204" pitchFamily="34" charset="0"/>
              </a:rPr>
              <a:t>Pour commencer la perfusion, appuyez sur </a:t>
            </a:r>
            <a:r>
              <a:rPr lang="fr-CA" sz="1600" b="1" dirty="0" smtClean="0">
                <a:latin typeface="Arial" panose="020B0604020202020204" pitchFamily="34" charset="0"/>
                <a:cs typeface="Arial" panose="020B0604020202020204" pitchFamily="34" charset="0"/>
              </a:rPr>
              <a:t>« Début »</a:t>
            </a:r>
            <a:r>
              <a:rPr lang="fr-CA" sz="1600" dirty="0" smtClean="0">
                <a:latin typeface="Arial" panose="020B0604020202020204" pitchFamily="34" charset="0"/>
                <a:cs typeface="Arial" panose="020B0604020202020204" pitchFamily="34" charset="0"/>
              </a:rPr>
              <a:t>. L’écran </a:t>
            </a:r>
            <a:r>
              <a:rPr lang="fr-CA" sz="1600" b="1" dirty="0" smtClean="0">
                <a:latin typeface="Arial" panose="020B0604020202020204" pitchFamily="34" charset="0"/>
                <a:cs typeface="Arial" panose="020B0604020202020204" pitchFamily="34" charset="0"/>
              </a:rPr>
              <a:t>Perfuse</a:t>
            </a:r>
            <a:r>
              <a:rPr lang="fr-CA" sz="1600" dirty="0" smtClean="0">
                <a:latin typeface="Arial" panose="020B0604020202020204" pitchFamily="34" charset="0"/>
                <a:cs typeface="Arial" panose="020B0604020202020204" pitchFamily="34" charset="0"/>
              </a:rPr>
              <a:t> apparaît et la perfusion commence.</a:t>
            </a:r>
          </a:p>
          <a:p>
            <a:pPr marL="457200" indent="-457200" algn="just">
              <a:buAutoNum type="arabicPeriod"/>
            </a:pPr>
            <a:endParaRPr lang="fr-CA" sz="1800" dirty="0" smtClean="0"/>
          </a:p>
          <a:p>
            <a:pPr marL="457200" indent="-457200" algn="just">
              <a:buAutoNum type="arabicPeriod"/>
            </a:pPr>
            <a:endParaRPr lang="fr-CA" sz="1800" dirty="0" smtClean="0"/>
          </a:p>
          <a:p>
            <a:pPr algn="just"/>
            <a:endParaRPr lang="fr-CA" sz="1800" dirty="0" smtClean="0"/>
          </a:p>
          <a:p>
            <a:pPr marL="457200" indent="-457200" algn="just">
              <a:buAutoNum type="arabicPeriod"/>
            </a:pPr>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13</a:t>
            </a:fld>
            <a:endParaRPr lang="fr-CA"/>
          </a:p>
        </p:txBody>
      </p:sp>
    </p:spTree>
    <p:extLst>
      <p:ext uri="{BB962C8B-B14F-4D97-AF65-F5344CB8AC3E}">
        <p14:creationId xmlns:p14="http://schemas.microsoft.com/office/powerpoint/2010/main" val="2505847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CA" sz="2600" dirty="0"/>
              <a:t>Mode Analgésie contrôlée par le patient (ACP)</a:t>
            </a:r>
          </a:p>
        </p:txBody>
      </p:sp>
      <p:sp>
        <p:nvSpPr>
          <p:cNvPr id="3" name="Espace réservé du contenu 2"/>
          <p:cNvSpPr>
            <a:spLocks noGrp="1"/>
          </p:cNvSpPr>
          <p:nvPr>
            <p:ph idx="1"/>
          </p:nvPr>
        </p:nvSpPr>
        <p:spPr/>
        <p:txBody>
          <a:bodyPr>
            <a:normAutofit/>
          </a:bodyPr>
          <a:lstStyle/>
          <a:p>
            <a:pPr algn="just">
              <a:lnSpc>
                <a:spcPct val="100000"/>
              </a:lnSpc>
            </a:pPr>
            <a:r>
              <a:rPr lang="fr-CA" sz="1800" u="sng" dirty="0" smtClean="0"/>
              <a:t>Modification des paramètres</a:t>
            </a:r>
          </a:p>
          <a:p>
            <a:pPr marL="457200" indent="-457200" algn="just">
              <a:lnSpc>
                <a:spcPct val="100000"/>
              </a:lnSpc>
              <a:buAutoNum type="arabicPeriod"/>
            </a:pPr>
            <a:r>
              <a:rPr lang="fr-CA" sz="1800" dirty="0" smtClean="0"/>
              <a:t>Interrompez la perfusion en appuyant sur la touche </a:t>
            </a:r>
            <a:r>
              <a:rPr lang="fr-CA" sz="1800" b="1" dirty="0" smtClean="0"/>
              <a:t>« Pause »</a:t>
            </a:r>
            <a:r>
              <a:rPr lang="fr-CA" sz="1800" dirty="0" smtClean="0"/>
              <a:t> ou, en cas d’urgence, à l’aide du bouton </a:t>
            </a:r>
            <a:r>
              <a:rPr lang="fr-CA" sz="1800" b="1" dirty="0" smtClean="0"/>
              <a:t>« STOP ».</a:t>
            </a:r>
            <a:endParaRPr lang="fr-CA" sz="1800" dirty="0" smtClean="0"/>
          </a:p>
          <a:p>
            <a:pPr marL="457200" indent="-457200" algn="just">
              <a:lnSpc>
                <a:spcPct val="100000"/>
              </a:lnSpc>
              <a:buAutoNum type="arabicPeriod"/>
            </a:pPr>
            <a:r>
              <a:rPr lang="fr-CA" sz="1800" dirty="0" smtClean="0"/>
              <a:t>Dans la barre d’outils, appuyez sur </a:t>
            </a:r>
            <a:r>
              <a:rPr lang="fr-CA" sz="1800" b="1" dirty="0" smtClean="0"/>
              <a:t>« </a:t>
            </a:r>
            <a:r>
              <a:rPr lang="fr-CA" sz="1800" b="1" dirty="0" err="1" smtClean="0"/>
              <a:t>Aff</a:t>
            </a:r>
            <a:r>
              <a:rPr lang="fr-CA" sz="1800" b="1" dirty="0" smtClean="0"/>
              <a:t>/</a:t>
            </a:r>
            <a:r>
              <a:rPr lang="fr-CA" sz="1800" b="1" dirty="0" err="1" smtClean="0"/>
              <a:t>Modif</a:t>
            </a:r>
            <a:r>
              <a:rPr lang="fr-CA" sz="1800" b="1" dirty="0" smtClean="0"/>
              <a:t> ».</a:t>
            </a:r>
            <a:endParaRPr lang="fr-CA" sz="1800" dirty="0" smtClean="0"/>
          </a:p>
          <a:p>
            <a:pPr marL="457200" indent="-457200" algn="just">
              <a:lnSpc>
                <a:spcPct val="100000"/>
              </a:lnSpc>
              <a:buAutoNum type="arabicPeriod"/>
            </a:pPr>
            <a:r>
              <a:rPr lang="fr-CA" sz="1800" dirty="0" smtClean="0"/>
              <a:t>Sélectionnez la case du paramètre à modifier.</a:t>
            </a:r>
          </a:p>
          <a:p>
            <a:pPr marL="457200" indent="-457200" algn="just">
              <a:lnSpc>
                <a:spcPct val="100000"/>
              </a:lnSpc>
              <a:buFont typeface="Arial" panose="020B0604020202020204" pitchFamily="34" charset="0"/>
              <a:buAutoNum type="arabicPeriod"/>
            </a:pPr>
            <a:r>
              <a:rPr lang="fr-CA" sz="1800" dirty="0" smtClean="0"/>
              <a:t>Entrez la nouvelle valeur du paramètre </a:t>
            </a:r>
            <a:r>
              <a:rPr lang="fr-CA" sz="1800" dirty="0" smtClean="0">
                <a:latin typeface="Arial" panose="020B0604020202020204" pitchFamily="34" charset="0"/>
                <a:cs typeface="Arial" panose="020B0604020202020204" pitchFamily="34" charset="0"/>
              </a:rPr>
              <a:t>→ </a:t>
            </a:r>
            <a:r>
              <a:rPr lang="fr-CA" sz="1800" b="1" dirty="0" smtClean="0">
                <a:latin typeface="Arial" panose="020B0604020202020204" pitchFamily="34" charset="0"/>
                <a:cs typeface="Arial" panose="020B0604020202020204" pitchFamily="34" charset="0"/>
              </a:rPr>
              <a:t>« OK ».</a:t>
            </a:r>
          </a:p>
          <a:p>
            <a:pPr marL="457200" indent="-457200" algn="just">
              <a:lnSpc>
                <a:spcPct val="100000"/>
              </a:lnSpc>
              <a:buFont typeface="Arial" panose="020B0604020202020204" pitchFamily="34" charset="0"/>
              <a:buAutoNum type="arabicPeriod"/>
            </a:pPr>
            <a:r>
              <a:rPr lang="fr-CA" sz="1800" dirty="0"/>
              <a:t>Pour confirmer et enregistrer les modifications, appuyez sur </a:t>
            </a:r>
            <a:r>
              <a:rPr lang="fr-CA" sz="1800" b="1" dirty="0" smtClean="0"/>
              <a:t>« OK »</a:t>
            </a:r>
            <a:r>
              <a:rPr lang="fr-CA" sz="1800" dirty="0" smtClean="0"/>
              <a:t>.</a:t>
            </a:r>
          </a:p>
          <a:p>
            <a:pPr marL="457200" indent="-457200" algn="just">
              <a:lnSpc>
                <a:spcPct val="100000"/>
              </a:lnSpc>
              <a:buFont typeface="Arial" panose="020B0604020202020204" pitchFamily="34" charset="0"/>
              <a:buAutoNum type="arabicPeriod"/>
            </a:pPr>
            <a:r>
              <a:rPr lang="fr-CA" sz="1800" dirty="0">
                <a:latin typeface="Arial" panose="020B0604020202020204" pitchFamily="34" charset="0"/>
                <a:cs typeface="Arial" panose="020B0604020202020204" pitchFamily="34" charset="0"/>
              </a:rPr>
              <a:t>Reprendre la perfusion en appuyant sur </a:t>
            </a:r>
            <a:r>
              <a:rPr lang="fr-CA" sz="1800" b="1" dirty="0" smtClean="0">
                <a:latin typeface="Arial" panose="020B0604020202020204" pitchFamily="34" charset="0"/>
                <a:cs typeface="Arial" panose="020B0604020202020204" pitchFamily="34" charset="0"/>
              </a:rPr>
              <a:t>« </a:t>
            </a:r>
            <a:r>
              <a:rPr lang="fr-CA" sz="1800" b="1" dirty="0" err="1" smtClean="0">
                <a:latin typeface="Arial" panose="020B0604020202020204" pitchFamily="34" charset="0"/>
                <a:cs typeface="Arial" panose="020B0604020202020204" pitchFamily="34" charset="0"/>
              </a:rPr>
              <a:t>Contin</a:t>
            </a:r>
            <a:r>
              <a:rPr lang="fr-CA" sz="1800" b="1" dirty="0">
                <a:latin typeface="Arial" panose="020B0604020202020204" pitchFamily="34" charset="0"/>
                <a:cs typeface="Arial" panose="020B0604020202020204" pitchFamily="34" charset="0"/>
              </a:rPr>
              <a:t>. Perf</a:t>
            </a:r>
            <a:r>
              <a:rPr lang="fr-CA" sz="1800" b="1" dirty="0" smtClean="0">
                <a:latin typeface="Arial" panose="020B0604020202020204" pitchFamily="34" charset="0"/>
                <a:cs typeface="Arial" panose="020B0604020202020204" pitchFamily="34" charset="0"/>
              </a:rPr>
              <a:t>. » </a:t>
            </a:r>
            <a:r>
              <a:rPr lang="fr-CA" sz="1800" dirty="0">
                <a:latin typeface="Arial" panose="020B0604020202020204" pitchFamily="34" charset="0"/>
                <a:cs typeface="Arial" panose="020B0604020202020204" pitchFamily="34" charset="0"/>
              </a:rPr>
              <a:t>→ </a:t>
            </a:r>
            <a:r>
              <a:rPr lang="fr-CA" sz="1800" b="1" dirty="0" smtClean="0">
                <a:latin typeface="Arial" panose="020B0604020202020204" pitchFamily="34" charset="0"/>
                <a:cs typeface="Arial" panose="020B0604020202020204" pitchFamily="34" charset="0"/>
              </a:rPr>
              <a:t>« OK »</a:t>
            </a:r>
            <a:r>
              <a:rPr lang="fr-CA" sz="1800" dirty="0" smtClean="0">
                <a:latin typeface="Arial" panose="020B0604020202020204" pitchFamily="34" charset="0"/>
                <a:cs typeface="Arial" panose="020B0604020202020204" pitchFamily="34" charset="0"/>
              </a:rPr>
              <a:t>.</a:t>
            </a:r>
            <a:endParaRPr lang="fr-CA" sz="1800" dirty="0">
              <a:latin typeface="Arial" panose="020B0604020202020204" pitchFamily="34" charset="0"/>
              <a:cs typeface="Arial" panose="020B0604020202020204" pitchFamily="34" charset="0"/>
            </a:endParaRPr>
          </a:p>
          <a:p>
            <a:pPr marL="457200" indent="-457200" algn="just">
              <a:lnSpc>
                <a:spcPct val="100000"/>
              </a:lnSpc>
              <a:buFont typeface="Arial" panose="020B0604020202020204" pitchFamily="34" charset="0"/>
              <a:buAutoNum type="arabicPeriod"/>
            </a:pPr>
            <a:endParaRPr lang="fr-CA" sz="1800" b="1" dirty="0" smtClean="0">
              <a:latin typeface="Arial" panose="020B0604020202020204" pitchFamily="34" charset="0"/>
              <a:cs typeface="Arial" panose="020B0604020202020204" pitchFamily="34" charset="0"/>
            </a:endParaRPr>
          </a:p>
          <a:p>
            <a:pPr marL="449263" algn="just">
              <a:lnSpc>
                <a:spcPct val="100000"/>
              </a:lnSpc>
            </a:pPr>
            <a:r>
              <a:rPr lang="fr-CA" sz="1800" dirty="0" smtClean="0"/>
              <a:t>La </a:t>
            </a:r>
            <a:r>
              <a:rPr lang="fr-CA" sz="1800" dirty="0"/>
              <a:t>perfusion doit être interrompue avant toute modification des paramètres. </a:t>
            </a:r>
          </a:p>
          <a:p>
            <a:pPr marL="457200" indent="-457200" algn="just">
              <a:buAutoNum type="arabicPeriod"/>
            </a:pPr>
            <a:endParaRPr lang="fr-CA" sz="2000" dirty="0" smtClean="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14</a:t>
            </a:fld>
            <a:endParaRPr lang="fr-CA"/>
          </a:p>
        </p:txBody>
      </p:sp>
      <p:pic>
        <p:nvPicPr>
          <p:cNvPr id="5" name="Image 4"/>
          <p:cNvPicPr>
            <a:picLocks noChangeAspect="1"/>
          </p:cNvPicPr>
          <p:nvPr/>
        </p:nvPicPr>
        <p:blipFill rotWithShape="1">
          <a:blip r:embed="rId3"/>
          <a:srcRect l="20951" t="60159" r="73313" b="32222"/>
          <a:stretch/>
        </p:blipFill>
        <p:spPr>
          <a:xfrm>
            <a:off x="456332" y="4896155"/>
            <a:ext cx="713679" cy="740229"/>
          </a:xfrm>
          <a:prstGeom prst="rect">
            <a:avLst/>
          </a:prstGeom>
        </p:spPr>
      </p:pic>
    </p:spTree>
    <p:extLst>
      <p:ext uri="{BB962C8B-B14F-4D97-AF65-F5344CB8AC3E}">
        <p14:creationId xmlns:p14="http://schemas.microsoft.com/office/powerpoint/2010/main" val="24909758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Mode Péridurale</a:t>
            </a:r>
            <a:endParaRPr lang="fr-CA" dirty="0"/>
          </a:p>
        </p:txBody>
      </p:sp>
      <p:sp>
        <p:nvSpPr>
          <p:cNvPr id="3" name="Espace réservé du contenu 2"/>
          <p:cNvSpPr>
            <a:spLocks noGrp="1"/>
          </p:cNvSpPr>
          <p:nvPr>
            <p:ph idx="1"/>
          </p:nvPr>
        </p:nvSpPr>
        <p:spPr>
          <a:xfrm>
            <a:off x="628650" y="1405467"/>
            <a:ext cx="6516069" cy="4910666"/>
          </a:xfrm>
        </p:spPr>
        <p:txBody>
          <a:bodyPr>
            <a:normAutofit/>
          </a:bodyPr>
          <a:lstStyle/>
          <a:p>
            <a:pPr marL="342900" indent="-342900" algn="just">
              <a:buFont typeface="Arial" panose="020B0604020202020204" pitchFamily="34" charset="0"/>
              <a:buChar char="•"/>
            </a:pPr>
            <a:r>
              <a:rPr lang="fr-CA" sz="1600" dirty="0" smtClean="0"/>
              <a:t>Le mode Péridurale permet à la pompe d’administrer des perfusion épidurales.</a:t>
            </a:r>
          </a:p>
          <a:p>
            <a:pPr marL="342900" indent="-342900" algn="just">
              <a:buFont typeface="Arial" panose="020B0604020202020204" pitchFamily="34" charset="0"/>
              <a:buChar char="•"/>
            </a:pPr>
            <a:r>
              <a:rPr lang="fr-CA" sz="1600" dirty="0" smtClean="0"/>
              <a:t>L’administration épidurale doit être effectuée à l’aide de cathéters spécialement conçus pour ce type de perfusion (tubulure jaune). </a:t>
            </a:r>
          </a:p>
          <a:p>
            <a:pPr marL="342900" indent="-342900" algn="just">
              <a:buFont typeface="Arial" panose="020B0604020202020204" pitchFamily="34" charset="0"/>
              <a:buChar char="•"/>
            </a:pPr>
            <a:r>
              <a:rPr lang="fr-CA" sz="1600" dirty="0" smtClean="0"/>
              <a:t>La pompe </a:t>
            </a:r>
            <a:r>
              <a:rPr lang="fr-CA" sz="1600" i="1" dirty="0" smtClean="0"/>
              <a:t>Sapphire</a:t>
            </a:r>
            <a:r>
              <a:rPr lang="fr-CA" sz="1600" dirty="0" smtClean="0"/>
              <a:t> pour les perfusions épidurales est de couleur jaune au CISSS Montérégie-Ouest.</a:t>
            </a:r>
          </a:p>
          <a:p>
            <a:pPr marL="342900" indent="-342900" algn="just">
              <a:buFont typeface="Arial" panose="020B0604020202020204" pitchFamily="34" charset="0"/>
              <a:buChar char="•"/>
            </a:pPr>
            <a:r>
              <a:rPr lang="fr-CA" sz="1600" dirty="0"/>
              <a:t>Les paramètres suivants doivent être définis : </a:t>
            </a:r>
          </a:p>
          <a:p>
            <a:pPr marL="342900" indent="-342900" algn="just">
              <a:buFont typeface="Arial" panose="020B0604020202020204" pitchFamily="34" charset="0"/>
              <a:buChar char="•"/>
            </a:pPr>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15</a:t>
            </a:fld>
            <a:endParaRPr lang="fr-CA"/>
          </a:p>
        </p:txBody>
      </p:sp>
      <p:pic>
        <p:nvPicPr>
          <p:cNvPr id="5" name="Image 4"/>
          <p:cNvPicPr>
            <a:picLocks noChangeAspect="1"/>
          </p:cNvPicPr>
          <p:nvPr/>
        </p:nvPicPr>
        <p:blipFill rotWithShape="1">
          <a:blip r:embed="rId3" cstate="print">
            <a:extLst>
              <a:ext uri="{28A0092B-C50C-407E-A947-70E740481C1C}">
                <a14:useLocalDpi xmlns:a14="http://schemas.microsoft.com/office/drawing/2010/main" val="0"/>
              </a:ext>
            </a:extLst>
          </a:blip>
          <a:srcRect l="19614" r="7313"/>
          <a:stretch/>
        </p:blipFill>
        <p:spPr>
          <a:xfrm>
            <a:off x="7321787" y="1405467"/>
            <a:ext cx="1691640" cy="2315018"/>
          </a:xfrm>
          <a:prstGeom prst="rect">
            <a:avLst/>
          </a:prstGeom>
        </p:spPr>
      </p:pic>
      <p:pic>
        <p:nvPicPr>
          <p:cNvPr id="6" name="Image 5"/>
          <p:cNvPicPr>
            <a:picLocks noChangeAspect="1"/>
          </p:cNvPicPr>
          <p:nvPr/>
        </p:nvPicPr>
        <p:blipFill rotWithShape="1">
          <a:blip r:embed="rId4"/>
          <a:srcRect l="12757" t="20791" r="25593" b="23390"/>
          <a:stretch/>
        </p:blipFill>
        <p:spPr>
          <a:xfrm>
            <a:off x="2781945" y="3563374"/>
            <a:ext cx="3580110" cy="2593217"/>
          </a:xfrm>
          <a:prstGeom prst="rect">
            <a:avLst/>
          </a:prstGeom>
        </p:spPr>
      </p:pic>
    </p:spTree>
    <p:extLst>
      <p:ext uri="{BB962C8B-B14F-4D97-AF65-F5344CB8AC3E}">
        <p14:creationId xmlns:p14="http://schemas.microsoft.com/office/powerpoint/2010/main" val="38150099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Mode Péridurale</a:t>
            </a:r>
            <a:endParaRPr lang="fr-CA" dirty="0"/>
          </a:p>
        </p:txBody>
      </p:sp>
      <p:sp>
        <p:nvSpPr>
          <p:cNvPr id="3" name="Espace réservé du contenu 2"/>
          <p:cNvSpPr>
            <a:spLocks noGrp="1"/>
          </p:cNvSpPr>
          <p:nvPr>
            <p:ph idx="1"/>
          </p:nvPr>
        </p:nvSpPr>
        <p:spPr>
          <a:xfrm>
            <a:off x="628650" y="1289539"/>
            <a:ext cx="7886700" cy="5096933"/>
          </a:xfrm>
        </p:spPr>
        <p:txBody>
          <a:bodyPr>
            <a:noAutofit/>
          </a:bodyPr>
          <a:lstStyle/>
          <a:p>
            <a:pPr algn="just">
              <a:lnSpc>
                <a:spcPct val="100000"/>
              </a:lnSpc>
            </a:pPr>
            <a:r>
              <a:rPr lang="fr-CA" sz="1800" u="sng" dirty="0" smtClean="0"/>
              <a:t>Démarrage d’une perfusion épidurale</a:t>
            </a:r>
          </a:p>
          <a:p>
            <a:pPr marL="457200" indent="-457200" algn="just">
              <a:lnSpc>
                <a:spcPct val="100000"/>
              </a:lnSpc>
              <a:buAutoNum type="arabicPeriod"/>
            </a:pPr>
            <a:r>
              <a:rPr lang="fr-CA" sz="1800" dirty="0"/>
              <a:t>Dans la barre des indicateurs, vérifiez que la pompe est en mode </a:t>
            </a:r>
            <a:r>
              <a:rPr lang="fr-CA" sz="1800" dirty="0" smtClean="0"/>
              <a:t>Péridurale.</a:t>
            </a:r>
            <a:endParaRPr lang="fr-CA" sz="1800" dirty="0"/>
          </a:p>
          <a:p>
            <a:pPr marL="457200" indent="-457200" algn="just">
              <a:lnSpc>
                <a:spcPct val="100000"/>
              </a:lnSpc>
              <a:buAutoNum type="arabicPeriod"/>
            </a:pPr>
            <a:r>
              <a:rPr lang="fr-CA" sz="1800" dirty="0"/>
              <a:t>Sélectionner la touche </a:t>
            </a:r>
            <a:r>
              <a:rPr lang="fr-CA" sz="1800" b="1" dirty="0" smtClean="0"/>
              <a:t>« </a:t>
            </a:r>
            <a:r>
              <a:rPr lang="fr-CA" sz="1800" b="1" dirty="0" err="1" smtClean="0"/>
              <a:t>Nvelle</a:t>
            </a:r>
            <a:r>
              <a:rPr lang="fr-CA" sz="1800" b="1" dirty="0" smtClean="0"/>
              <a:t> </a:t>
            </a:r>
            <a:r>
              <a:rPr lang="fr-CA" sz="1800" b="1" dirty="0" err="1"/>
              <a:t>perfus</a:t>
            </a:r>
            <a:r>
              <a:rPr lang="fr-CA" sz="1800" b="1" dirty="0" smtClean="0"/>
              <a:t>. »</a:t>
            </a:r>
            <a:r>
              <a:rPr lang="fr-CA" sz="1800" dirty="0" smtClean="0"/>
              <a:t>.</a:t>
            </a:r>
            <a:endParaRPr lang="fr-CA" sz="1800" b="1" dirty="0" smtClean="0"/>
          </a:p>
          <a:p>
            <a:pPr marL="457200" indent="-457200" algn="just">
              <a:lnSpc>
                <a:spcPct val="100000"/>
              </a:lnSpc>
              <a:buFont typeface="Arial" panose="020B0604020202020204" pitchFamily="34" charset="0"/>
              <a:buAutoNum type="arabicPeriod"/>
            </a:pPr>
            <a:r>
              <a:rPr lang="fr-CA" sz="1800" dirty="0"/>
              <a:t>Si l’écran </a:t>
            </a:r>
            <a:r>
              <a:rPr lang="fr-CA" sz="1800" b="1" dirty="0"/>
              <a:t>Méthode de dosage </a:t>
            </a:r>
            <a:r>
              <a:rPr lang="fr-CA" sz="1800" dirty="0"/>
              <a:t>s’affiche, sélectionnez l’option </a:t>
            </a:r>
            <a:r>
              <a:rPr lang="fr-CA" sz="1800" b="1" dirty="0" smtClean="0"/>
              <a:t>« ml/h »</a:t>
            </a:r>
            <a:r>
              <a:rPr lang="fr-CA" sz="1800" dirty="0" smtClean="0"/>
              <a:t>.</a:t>
            </a:r>
          </a:p>
          <a:p>
            <a:pPr marL="457200" indent="-457200" algn="just">
              <a:lnSpc>
                <a:spcPct val="100000"/>
              </a:lnSpc>
              <a:buAutoNum type="arabicPeriod"/>
            </a:pPr>
            <a:r>
              <a:rPr lang="fr-CA" sz="1800" dirty="0"/>
              <a:t>Saisissez la valeur </a:t>
            </a:r>
            <a:r>
              <a:rPr lang="fr-CA" sz="1800" b="1" dirty="0" smtClean="0"/>
              <a:t>« </a:t>
            </a:r>
            <a:r>
              <a:rPr lang="fr-CA" sz="1800" b="1" dirty="0" err="1" smtClean="0"/>
              <a:t>Vadm</a:t>
            </a:r>
            <a:r>
              <a:rPr lang="fr-CA" sz="1800" b="1" dirty="0" smtClean="0"/>
              <a:t> » </a:t>
            </a:r>
            <a:r>
              <a:rPr lang="fr-CA" sz="1800" b="1" dirty="0">
                <a:latin typeface="Arial" panose="020B0604020202020204" pitchFamily="34" charset="0"/>
                <a:cs typeface="Arial" panose="020B0604020202020204" pitchFamily="34" charset="0"/>
              </a:rPr>
              <a:t>→</a:t>
            </a:r>
            <a:r>
              <a:rPr lang="fr-CA" sz="1800" b="1" dirty="0" smtClean="0">
                <a:latin typeface="Arial" panose="020B0604020202020204" pitchFamily="34" charset="0"/>
                <a:cs typeface="Arial" panose="020B0604020202020204" pitchFamily="34" charset="0"/>
              </a:rPr>
              <a:t> « OK »</a:t>
            </a:r>
            <a:r>
              <a:rPr lang="fr-CA" sz="1800" dirty="0" smtClean="0">
                <a:latin typeface="Arial" panose="020B0604020202020204" pitchFamily="34" charset="0"/>
                <a:cs typeface="Arial" panose="020B0604020202020204" pitchFamily="34" charset="0"/>
              </a:rPr>
              <a:t>.</a:t>
            </a:r>
            <a:endParaRPr lang="fr-CA" sz="1800" b="1" dirty="0">
              <a:latin typeface="Arial" panose="020B0604020202020204" pitchFamily="34" charset="0"/>
              <a:cs typeface="Arial" panose="020B0604020202020204" pitchFamily="34" charset="0"/>
            </a:endParaRPr>
          </a:p>
          <a:p>
            <a:pPr marL="457200" indent="-457200" algn="just">
              <a:lnSpc>
                <a:spcPct val="100000"/>
              </a:lnSpc>
              <a:buAutoNum type="arabicPeriod"/>
            </a:pPr>
            <a:r>
              <a:rPr lang="fr-CA" sz="1800" dirty="0">
                <a:latin typeface="Arial" panose="020B0604020202020204" pitchFamily="34" charset="0"/>
                <a:cs typeface="Arial" panose="020B0604020202020204" pitchFamily="34" charset="0"/>
              </a:rPr>
              <a:t>Saisissez la valeur </a:t>
            </a:r>
            <a:r>
              <a:rPr lang="fr-CA" sz="1800" b="1" dirty="0" smtClean="0">
                <a:latin typeface="Arial" panose="020B0604020202020204" pitchFamily="34" charset="0"/>
                <a:cs typeface="Arial" panose="020B0604020202020204" pitchFamily="34" charset="0"/>
              </a:rPr>
              <a:t>« Débit continu » </a:t>
            </a:r>
            <a:r>
              <a:rPr lang="fr-CA" sz="1800" b="1" dirty="0">
                <a:latin typeface="Arial" panose="020B0604020202020204" pitchFamily="34" charset="0"/>
                <a:cs typeface="Arial" panose="020B0604020202020204" pitchFamily="34" charset="0"/>
              </a:rPr>
              <a:t>→ </a:t>
            </a:r>
            <a:r>
              <a:rPr lang="fr-CA" sz="1800" b="1" dirty="0" smtClean="0">
                <a:latin typeface="Arial" panose="020B0604020202020204" pitchFamily="34" charset="0"/>
                <a:cs typeface="Arial" panose="020B0604020202020204" pitchFamily="34" charset="0"/>
              </a:rPr>
              <a:t>« OK ». </a:t>
            </a:r>
          </a:p>
          <a:p>
            <a:pPr marL="457200" indent="-457200" algn="just">
              <a:lnSpc>
                <a:spcPct val="100000"/>
              </a:lnSpc>
              <a:buAutoNum type="arabicPeriod"/>
            </a:pPr>
            <a:r>
              <a:rPr lang="fr-CA" sz="1800" dirty="0" smtClean="0">
                <a:latin typeface="Arial" panose="020B0604020202020204" pitchFamily="34" charset="0"/>
                <a:cs typeface="Arial" panose="020B0604020202020204" pitchFamily="34" charset="0"/>
              </a:rPr>
              <a:t>Entrez </a:t>
            </a:r>
            <a:r>
              <a:rPr lang="fr-CA" sz="1800" dirty="0">
                <a:latin typeface="Arial" panose="020B0604020202020204" pitchFamily="34" charset="0"/>
                <a:cs typeface="Arial" panose="020B0604020202020204" pitchFamily="34" charset="0"/>
              </a:rPr>
              <a:t>la valeur pour le </a:t>
            </a:r>
            <a:r>
              <a:rPr lang="fr-CA" sz="1800" b="1" dirty="0" smtClean="0">
                <a:latin typeface="Arial" panose="020B0604020202020204" pitchFamily="34" charset="0"/>
                <a:cs typeface="Arial" panose="020B0604020202020204" pitchFamily="34" charset="0"/>
              </a:rPr>
              <a:t>« Bolus demandé » </a:t>
            </a:r>
            <a:r>
              <a:rPr lang="fr-CA" sz="1800" b="1" dirty="0">
                <a:latin typeface="Arial" panose="020B0604020202020204" pitchFamily="34" charset="0"/>
                <a:cs typeface="Arial" panose="020B0604020202020204" pitchFamily="34" charset="0"/>
              </a:rPr>
              <a:t>→ </a:t>
            </a:r>
            <a:r>
              <a:rPr lang="fr-CA" sz="1800" b="1" dirty="0" smtClean="0">
                <a:latin typeface="Arial" panose="020B0604020202020204" pitchFamily="34" charset="0"/>
                <a:cs typeface="Arial" panose="020B0604020202020204" pitchFamily="34" charset="0"/>
              </a:rPr>
              <a:t>« OK »</a:t>
            </a:r>
            <a:r>
              <a:rPr lang="fr-CA" sz="1800" dirty="0" smtClean="0">
                <a:latin typeface="Arial" panose="020B0604020202020204" pitchFamily="34" charset="0"/>
                <a:cs typeface="Arial" panose="020B0604020202020204" pitchFamily="34" charset="0"/>
              </a:rPr>
              <a:t>.</a:t>
            </a:r>
            <a:r>
              <a:rPr lang="fr-CA" sz="1800" b="1" dirty="0" smtClean="0">
                <a:latin typeface="Arial" panose="020B0604020202020204" pitchFamily="34" charset="0"/>
                <a:cs typeface="Arial" panose="020B0604020202020204" pitchFamily="34" charset="0"/>
              </a:rPr>
              <a:t> </a:t>
            </a:r>
            <a:r>
              <a:rPr lang="fr-CA" sz="1800" dirty="0" smtClean="0">
                <a:latin typeface="Arial" panose="020B0604020202020204" pitchFamily="34" charset="0"/>
                <a:cs typeface="Arial" panose="020B0604020202020204" pitchFamily="34" charset="0"/>
              </a:rPr>
              <a:t>(La valeur peut être de zéro).</a:t>
            </a:r>
            <a:endParaRPr lang="fr-CA" sz="1800" b="1" dirty="0"/>
          </a:p>
          <a:p>
            <a:endParaRPr lang="fr-CA" sz="20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16</a:t>
            </a:fld>
            <a:endParaRPr lang="fr-CA"/>
          </a:p>
        </p:txBody>
      </p:sp>
    </p:spTree>
    <p:extLst>
      <p:ext uri="{BB962C8B-B14F-4D97-AF65-F5344CB8AC3E}">
        <p14:creationId xmlns:p14="http://schemas.microsoft.com/office/powerpoint/2010/main" val="21119750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Mode Péridurale</a:t>
            </a:r>
            <a:endParaRPr lang="fr-CA" dirty="0"/>
          </a:p>
        </p:txBody>
      </p:sp>
      <p:sp>
        <p:nvSpPr>
          <p:cNvPr id="3" name="Espace réservé du contenu 2"/>
          <p:cNvSpPr>
            <a:spLocks noGrp="1"/>
          </p:cNvSpPr>
          <p:nvPr>
            <p:ph idx="1"/>
          </p:nvPr>
        </p:nvSpPr>
        <p:spPr>
          <a:xfrm>
            <a:off x="628650" y="1277815"/>
            <a:ext cx="7694735" cy="5096933"/>
          </a:xfrm>
        </p:spPr>
        <p:txBody>
          <a:bodyPr>
            <a:noAutofit/>
          </a:bodyPr>
          <a:lstStyle/>
          <a:p>
            <a:pPr marL="457200" indent="-457200" algn="just">
              <a:lnSpc>
                <a:spcPct val="100000"/>
              </a:lnSpc>
              <a:buFont typeface="+mj-lt"/>
              <a:buAutoNum type="arabicPeriod" startAt="7"/>
            </a:pPr>
            <a:r>
              <a:rPr lang="fr-CA" sz="1800" dirty="0" smtClean="0">
                <a:latin typeface="Arial" panose="020B0604020202020204" pitchFamily="34" charset="0"/>
                <a:cs typeface="Arial" panose="020B0604020202020204" pitchFamily="34" charset="0"/>
              </a:rPr>
              <a:t>Entrez </a:t>
            </a:r>
            <a:r>
              <a:rPr lang="fr-CA" sz="1800" dirty="0">
                <a:latin typeface="Arial" panose="020B0604020202020204" pitchFamily="34" charset="0"/>
                <a:cs typeface="Arial" panose="020B0604020202020204" pitchFamily="34" charset="0"/>
              </a:rPr>
              <a:t>la valeur </a:t>
            </a:r>
            <a:r>
              <a:rPr lang="fr-CA" sz="1800" b="1" dirty="0" smtClean="0">
                <a:latin typeface="Arial" panose="020B0604020202020204" pitchFamily="34" charset="0"/>
                <a:cs typeface="Arial" panose="020B0604020202020204" pitchFamily="34" charset="0"/>
              </a:rPr>
              <a:t>« Verrou bolus » </a:t>
            </a:r>
            <a:r>
              <a:rPr lang="fr-CA" sz="1800" b="1" dirty="0">
                <a:latin typeface="Arial" panose="020B0604020202020204" pitchFamily="34" charset="0"/>
                <a:cs typeface="Arial" panose="020B0604020202020204" pitchFamily="34" charset="0"/>
              </a:rPr>
              <a:t>→ </a:t>
            </a:r>
            <a:r>
              <a:rPr lang="fr-CA" sz="1800" b="1" dirty="0" smtClean="0">
                <a:latin typeface="Arial" panose="020B0604020202020204" pitchFamily="34" charset="0"/>
                <a:cs typeface="Arial" panose="020B0604020202020204" pitchFamily="34" charset="0"/>
              </a:rPr>
              <a:t>« OK ».</a:t>
            </a:r>
            <a:endParaRPr lang="fr-CA" sz="1800" b="1" dirty="0">
              <a:latin typeface="Arial" panose="020B0604020202020204" pitchFamily="34" charset="0"/>
              <a:cs typeface="Arial" panose="020B0604020202020204" pitchFamily="34" charset="0"/>
            </a:endParaRPr>
          </a:p>
          <a:p>
            <a:pPr marL="457200" indent="-457200" algn="just">
              <a:lnSpc>
                <a:spcPct val="100000"/>
              </a:lnSpc>
              <a:buFont typeface="Arial" panose="020B0604020202020204" pitchFamily="34" charset="0"/>
              <a:buAutoNum type="arabicPeriod" startAt="7"/>
            </a:pPr>
            <a:r>
              <a:rPr lang="fr-CA" sz="1800" dirty="0">
                <a:latin typeface="Arial" panose="020B0604020202020204" pitchFamily="34" charset="0"/>
                <a:cs typeface="Arial" panose="020B0604020202020204" pitchFamily="34" charset="0"/>
              </a:rPr>
              <a:t>Entrez le nombre maximal de bolus pouvant être administrés sur une période d’une (1) ou quatre (4) heures </a:t>
            </a:r>
            <a:r>
              <a:rPr lang="fr-CA" sz="1800" b="1" dirty="0">
                <a:latin typeface="Arial" panose="020B0604020202020204" pitchFamily="34" charset="0"/>
                <a:cs typeface="Arial" panose="020B0604020202020204" pitchFamily="34" charset="0"/>
              </a:rPr>
              <a:t>→ </a:t>
            </a:r>
            <a:r>
              <a:rPr lang="fr-CA" sz="1800" b="1" dirty="0" smtClean="0">
                <a:latin typeface="Arial" panose="020B0604020202020204" pitchFamily="34" charset="0"/>
                <a:cs typeface="Arial" panose="020B0604020202020204" pitchFamily="34" charset="0"/>
              </a:rPr>
              <a:t>« OK »</a:t>
            </a:r>
            <a:r>
              <a:rPr lang="fr-CA" sz="1800" dirty="0" smtClean="0">
                <a:latin typeface="Arial" panose="020B0604020202020204" pitchFamily="34" charset="0"/>
                <a:cs typeface="Arial" panose="020B0604020202020204" pitchFamily="34" charset="0"/>
              </a:rPr>
              <a:t>.</a:t>
            </a:r>
            <a:endParaRPr lang="fr-CA" sz="1800" b="1" dirty="0">
              <a:latin typeface="Arial" panose="020B0604020202020204" pitchFamily="34" charset="0"/>
              <a:cs typeface="Arial" panose="020B0604020202020204" pitchFamily="34" charset="0"/>
            </a:endParaRPr>
          </a:p>
          <a:p>
            <a:pPr marL="457200" indent="-457200" algn="just">
              <a:lnSpc>
                <a:spcPct val="100000"/>
              </a:lnSpc>
              <a:buAutoNum type="arabicPeriod" startAt="7"/>
            </a:pPr>
            <a:r>
              <a:rPr lang="fr-CA" sz="1800" dirty="0" smtClean="0">
                <a:latin typeface="Arial" panose="020B0604020202020204" pitchFamily="34" charset="0"/>
                <a:cs typeface="Arial" panose="020B0604020202020204" pitchFamily="34" charset="0"/>
              </a:rPr>
              <a:t>Si le message </a:t>
            </a:r>
            <a:r>
              <a:rPr lang="fr-CA" sz="1800" b="1" dirty="0" smtClean="0">
                <a:latin typeface="Arial" panose="020B0604020202020204" pitchFamily="34" charset="0"/>
                <a:cs typeface="Arial" panose="020B0604020202020204" pitchFamily="34" charset="0"/>
              </a:rPr>
              <a:t>Ajouter dose de charge </a:t>
            </a:r>
            <a:r>
              <a:rPr lang="fr-CA" sz="1800" dirty="0" smtClean="0">
                <a:latin typeface="Arial" panose="020B0604020202020204" pitchFamily="34" charset="0"/>
                <a:cs typeface="Arial" panose="020B0604020202020204" pitchFamily="34" charset="0"/>
              </a:rPr>
              <a:t>s’affiche, spécifiez si vous souhaitez une dose de charge. Si oui, entrez la valeur pour la </a:t>
            </a:r>
            <a:r>
              <a:rPr lang="fr-CA" sz="1800" b="1" dirty="0" smtClean="0">
                <a:latin typeface="Arial" panose="020B0604020202020204" pitchFamily="34" charset="0"/>
                <a:cs typeface="Arial" panose="020B0604020202020204" pitchFamily="34" charset="0"/>
              </a:rPr>
              <a:t>« Dose de charge » </a:t>
            </a:r>
            <a:r>
              <a:rPr lang="fr-CA" sz="1800" b="1" dirty="0">
                <a:latin typeface="Arial" panose="020B0604020202020204" pitchFamily="34" charset="0"/>
                <a:cs typeface="Arial" panose="020B0604020202020204" pitchFamily="34" charset="0"/>
              </a:rPr>
              <a:t>→ </a:t>
            </a:r>
            <a:r>
              <a:rPr lang="fr-CA" sz="1800" b="1" dirty="0" smtClean="0">
                <a:latin typeface="Arial" panose="020B0604020202020204" pitchFamily="34" charset="0"/>
                <a:cs typeface="Arial" panose="020B0604020202020204" pitchFamily="34" charset="0"/>
              </a:rPr>
              <a:t>« OK »</a:t>
            </a:r>
            <a:r>
              <a:rPr lang="fr-CA" sz="1800" dirty="0" smtClean="0">
                <a:latin typeface="Arial" panose="020B0604020202020204" pitchFamily="34" charset="0"/>
                <a:cs typeface="Arial" panose="020B0604020202020204" pitchFamily="34" charset="0"/>
              </a:rPr>
              <a:t>.</a:t>
            </a:r>
          </a:p>
          <a:p>
            <a:pPr marL="457200" indent="-457200" algn="just">
              <a:lnSpc>
                <a:spcPct val="100000"/>
              </a:lnSpc>
              <a:buAutoNum type="arabicPeriod" startAt="7"/>
            </a:pPr>
            <a:r>
              <a:rPr lang="fr-CA" sz="1800" dirty="0" smtClean="0">
                <a:latin typeface="Arial" panose="020B0604020202020204" pitchFamily="34" charset="0"/>
                <a:cs typeface="Arial" panose="020B0604020202020204" pitchFamily="34" charset="0"/>
              </a:rPr>
              <a:t>Vérifiez </a:t>
            </a:r>
            <a:r>
              <a:rPr lang="fr-CA" sz="1800" dirty="0">
                <a:latin typeface="Arial" panose="020B0604020202020204" pitchFamily="34" charset="0"/>
                <a:cs typeface="Arial" panose="020B0604020202020204" pitchFamily="34" charset="0"/>
              </a:rPr>
              <a:t>les paramètres affichés à l’écran, puis appuyez sur </a:t>
            </a:r>
            <a:r>
              <a:rPr lang="fr-CA" sz="1800" b="1" dirty="0" smtClean="0">
                <a:latin typeface="Arial" panose="020B0604020202020204" pitchFamily="34" charset="0"/>
                <a:cs typeface="Arial" panose="020B0604020202020204" pitchFamily="34" charset="0"/>
              </a:rPr>
              <a:t>« Confirmer »</a:t>
            </a:r>
            <a:r>
              <a:rPr lang="fr-CA" sz="1800" dirty="0" smtClean="0">
                <a:latin typeface="Arial" panose="020B0604020202020204" pitchFamily="34" charset="0"/>
                <a:cs typeface="Arial" panose="020B0604020202020204" pitchFamily="34" charset="0"/>
              </a:rPr>
              <a:t>.</a:t>
            </a:r>
            <a:endParaRPr lang="fr-CA" sz="1800" dirty="0">
              <a:latin typeface="Arial" panose="020B0604020202020204" pitchFamily="34" charset="0"/>
              <a:cs typeface="Arial" panose="020B0604020202020204" pitchFamily="34" charset="0"/>
            </a:endParaRPr>
          </a:p>
          <a:p>
            <a:pPr marL="457200" indent="-457200" algn="just">
              <a:lnSpc>
                <a:spcPct val="100000"/>
              </a:lnSpc>
              <a:buAutoNum type="arabicPeriod" startAt="7"/>
            </a:pPr>
            <a:r>
              <a:rPr lang="fr-CA" sz="1800" dirty="0">
                <a:latin typeface="Arial" panose="020B0604020202020204" pitchFamily="34" charset="0"/>
                <a:cs typeface="Arial" panose="020B0604020202020204" pitchFamily="34" charset="0"/>
              </a:rPr>
              <a:t>Pour commencer la perfusion, appuyez sur </a:t>
            </a:r>
            <a:r>
              <a:rPr lang="fr-CA" sz="1800" b="1" dirty="0" smtClean="0">
                <a:latin typeface="Arial" panose="020B0604020202020204" pitchFamily="34" charset="0"/>
                <a:cs typeface="Arial" panose="020B0604020202020204" pitchFamily="34" charset="0"/>
              </a:rPr>
              <a:t>« Début »</a:t>
            </a:r>
            <a:r>
              <a:rPr lang="fr-CA" sz="1800" dirty="0" smtClean="0">
                <a:latin typeface="Arial" panose="020B0604020202020204" pitchFamily="34" charset="0"/>
                <a:cs typeface="Arial" panose="020B0604020202020204" pitchFamily="34" charset="0"/>
              </a:rPr>
              <a:t>.</a:t>
            </a:r>
            <a:r>
              <a:rPr lang="fr-CA" sz="1800" dirty="0">
                <a:latin typeface="Arial" panose="020B0604020202020204" pitchFamily="34" charset="0"/>
                <a:cs typeface="Arial" panose="020B0604020202020204" pitchFamily="34" charset="0"/>
              </a:rPr>
              <a:t/>
            </a:r>
            <a:br>
              <a:rPr lang="fr-CA" sz="1800" dirty="0">
                <a:latin typeface="Arial" panose="020B0604020202020204" pitchFamily="34" charset="0"/>
                <a:cs typeface="Arial" panose="020B0604020202020204" pitchFamily="34" charset="0"/>
              </a:rPr>
            </a:br>
            <a:r>
              <a:rPr lang="fr-CA" sz="1800" dirty="0">
                <a:latin typeface="Arial" panose="020B0604020202020204" pitchFamily="34" charset="0"/>
                <a:cs typeface="Arial" panose="020B0604020202020204" pitchFamily="34" charset="0"/>
              </a:rPr>
              <a:t>L’écran </a:t>
            </a:r>
            <a:r>
              <a:rPr lang="fr-CA" sz="1800" b="1" dirty="0">
                <a:latin typeface="Arial" panose="020B0604020202020204" pitchFamily="34" charset="0"/>
                <a:cs typeface="Arial" panose="020B0604020202020204" pitchFamily="34" charset="0"/>
              </a:rPr>
              <a:t>Perfuse</a:t>
            </a:r>
            <a:r>
              <a:rPr lang="fr-CA" sz="1800" dirty="0">
                <a:latin typeface="Arial" panose="020B0604020202020204" pitchFamily="34" charset="0"/>
                <a:cs typeface="Arial" panose="020B0604020202020204" pitchFamily="34" charset="0"/>
              </a:rPr>
              <a:t> apparaît et la perfusion commence</a:t>
            </a:r>
            <a:r>
              <a:rPr lang="fr-CA" sz="1800" dirty="0" smtClean="0">
                <a:latin typeface="Arial" panose="020B0604020202020204" pitchFamily="34" charset="0"/>
                <a:cs typeface="Arial" panose="020B0604020202020204" pitchFamily="34" charset="0"/>
              </a:rPr>
              <a:t>.</a:t>
            </a:r>
          </a:p>
          <a:p>
            <a:pPr marL="457200" indent="-457200" algn="just">
              <a:lnSpc>
                <a:spcPct val="100000"/>
              </a:lnSpc>
              <a:buAutoNum type="arabicPeriod" startAt="7"/>
            </a:pPr>
            <a:endParaRPr lang="fr-CA" sz="1100" dirty="0">
              <a:latin typeface="Arial" panose="020B0604020202020204" pitchFamily="34" charset="0"/>
              <a:cs typeface="Arial" panose="020B0604020202020204" pitchFamily="34" charset="0"/>
            </a:endParaRPr>
          </a:p>
          <a:p>
            <a:pPr marL="457200" lvl="1" indent="0" algn="just">
              <a:lnSpc>
                <a:spcPct val="100000"/>
              </a:lnSpc>
              <a:buNone/>
            </a:pPr>
            <a:r>
              <a:rPr lang="fr-CA" sz="1800" dirty="0" smtClean="0"/>
              <a:t>Lors </a:t>
            </a:r>
            <a:r>
              <a:rPr lang="fr-CA" sz="1800" dirty="0"/>
              <a:t>de l’initiation d’une nouvelle perfusion, il faut déduire 10 </a:t>
            </a:r>
            <a:r>
              <a:rPr lang="fr-CA" sz="1800" dirty="0" err="1" smtClean="0"/>
              <a:t>mL</a:t>
            </a:r>
            <a:r>
              <a:rPr lang="fr-CA" sz="1800" dirty="0" smtClean="0"/>
              <a:t> </a:t>
            </a:r>
            <a:r>
              <a:rPr lang="fr-CA" sz="1800" dirty="0"/>
              <a:t>(volume de la tubulure) du VAP pour éviter d’avoir de l’air dans la tubulure. </a:t>
            </a:r>
            <a:r>
              <a:rPr lang="fr-CA" sz="1800" dirty="0" smtClean="0"/>
              <a:t>Par </a:t>
            </a:r>
            <a:r>
              <a:rPr lang="fr-CA" sz="1800" dirty="0"/>
              <a:t>exemple, pour l’administration d’un sac de 100 </a:t>
            </a:r>
            <a:r>
              <a:rPr lang="fr-CA" sz="1800" dirty="0" err="1" smtClean="0"/>
              <a:t>mL</a:t>
            </a:r>
            <a:r>
              <a:rPr lang="fr-CA" sz="1800" dirty="0" smtClean="0"/>
              <a:t> </a:t>
            </a:r>
            <a:r>
              <a:rPr lang="fr-CA" sz="1800" dirty="0"/>
              <a:t>de solution, il faudrait indiquer 90 </a:t>
            </a:r>
            <a:r>
              <a:rPr lang="fr-CA" sz="1800" dirty="0" err="1" smtClean="0"/>
              <a:t>mL</a:t>
            </a:r>
            <a:r>
              <a:rPr lang="fr-CA" sz="1800" dirty="0" smtClean="0"/>
              <a:t> </a:t>
            </a:r>
            <a:r>
              <a:rPr lang="fr-CA" sz="1800" dirty="0"/>
              <a:t>pour le VAP.</a:t>
            </a:r>
          </a:p>
          <a:p>
            <a:pPr algn="just"/>
            <a:endParaRPr lang="fr-CA" sz="2000" dirty="0"/>
          </a:p>
          <a:p>
            <a:pPr marL="457200" indent="-457200" algn="just">
              <a:buAutoNum type="arabicPeriod" startAt="7"/>
            </a:pPr>
            <a:endParaRPr lang="fr-CA" sz="2000" b="1" dirty="0"/>
          </a:p>
          <a:p>
            <a:pPr algn="just"/>
            <a:endParaRPr lang="fr-CA" sz="20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17</a:t>
            </a:fld>
            <a:endParaRPr lang="fr-CA"/>
          </a:p>
        </p:txBody>
      </p:sp>
      <p:pic>
        <p:nvPicPr>
          <p:cNvPr id="5" name="Image 4"/>
          <p:cNvPicPr>
            <a:picLocks noChangeAspect="1"/>
          </p:cNvPicPr>
          <p:nvPr/>
        </p:nvPicPr>
        <p:blipFill rotWithShape="1">
          <a:blip r:embed="rId3"/>
          <a:srcRect l="20951" t="60159" r="73313" b="32222"/>
          <a:stretch/>
        </p:blipFill>
        <p:spPr>
          <a:xfrm>
            <a:off x="442758" y="4920530"/>
            <a:ext cx="713679" cy="740229"/>
          </a:xfrm>
          <a:prstGeom prst="rect">
            <a:avLst/>
          </a:prstGeom>
        </p:spPr>
      </p:pic>
    </p:spTree>
    <p:extLst>
      <p:ext uri="{BB962C8B-B14F-4D97-AF65-F5344CB8AC3E}">
        <p14:creationId xmlns:p14="http://schemas.microsoft.com/office/powerpoint/2010/main" val="33597644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CA" sz="2600" dirty="0"/>
              <a:t>Mode </a:t>
            </a:r>
            <a:r>
              <a:rPr lang="fr-CA" sz="2600" dirty="0" smtClean="0"/>
              <a:t>Péridurale</a:t>
            </a:r>
            <a:endParaRPr lang="fr-CA" sz="2600" dirty="0"/>
          </a:p>
        </p:txBody>
      </p:sp>
      <p:sp>
        <p:nvSpPr>
          <p:cNvPr id="3" name="Espace réservé du contenu 2"/>
          <p:cNvSpPr>
            <a:spLocks noGrp="1"/>
          </p:cNvSpPr>
          <p:nvPr>
            <p:ph idx="1"/>
          </p:nvPr>
        </p:nvSpPr>
        <p:spPr/>
        <p:txBody>
          <a:bodyPr>
            <a:normAutofit/>
          </a:bodyPr>
          <a:lstStyle/>
          <a:p>
            <a:pPr algn="just">
              <a:lnSpc>
                <a:spcPct val="100000"/>
              </a:lnSpc>
            </a:pPr>
            <a:r>
              <a:rPr lang="fr-CA" sz="1800" u="sng" dirty="0" smtClean="0"/>
              <a:t>Modification des paramètres</a:t>
            </a:r>
          </a:p>
          <a:p>
            <a:pPr marL="457200" indent="-457200" algn="just">
              <a:lnSpc>
                <a:spcPct val="100000"/>
              </a:lnSpc>
              <a:buAutoNum type="arabicPeriod"/>
            </a:pPr>
            <a:r>
              <a:rPr lang="fr-CA" sz="1800" dirty="0" smtClean="0"/>
              <a:t>Interrompez la perfusion en appuyant sur la touche </a:t>
            </a:r>
            <a:r>
              <a:rPr lang="fr-CA" sz="1800" b="1" dirty="0" smtClean="0"/>
              <a:t>« Pause »</a:t>
            </a:r>
            <a:r>
              <a:rPr lang="fr-CA" sz="1800" dirty="0" smtClean="0"/>
              <a:t> ou, en cas d’urgence, à l’aide du bouton </a:t>
            </a:r>
            <a:r>
              <a:rPr lang="fr-CA" sz="1800" b="1" dirty="0" smtClean="0"/>
              <a:t>« STOP »</a:t>
            </a:r>
            <a:r>
              <a:rPr lang="fr-CA" sz="1800" dirty="0" smtClean="0"/>
              <a:t>.</a:t>
            </a:r>
          </a:p>
          <a:p>
            <a:pPr marL="457200" indent="-457200" algn="just">
              <a:lnSpc>
                <a:spcPct val="100000"/>
              </a:lnSpc>
              <a:buAutoNum type="arabicPeriod"/>
            </a:pPr>
            <a:r>
              <a:rPr lang="fr-CA" sz="1800" dirty="0" smtClean="0"/>
              <a:t>Dans la barre d’outils, appuyez sur </a:t>
            </a:r>
            <a:r>
              <a:rPr lang="fr-CA" sz="1800" b="1" dirty="0" smtClean="0"/>
              <a:t>« </a:t>
            </a:r>
            <a:r>
              <a:rPr lang="fr-CA" sz="1800" b="1" dirty="0" err="1" smtClean="0"/>
              <a:t>Aff</a:t>
            </a:r>
            <a:r>
              <a:rPr lang="fr-CA" sz="1800" b="1" dirty="0" smtClean="0"/>
              <a:t>/</a:t>
            </a:r>
            <a:r>
              <a:rPr lang="fr-CA" sz="1800" b="1" dirty="0" err="1" smtClean="0"/>
              <a:t>Modif</a:t>
            </a:r>
            <a:r>
              <a:rPr lang="fr-CA" sz="1800" b="1" dirty="0" smtClean="0"/>
              <a:t> »</a:t>
            </a:r>
            <a:r>
              <a:rPr lang="fr-CA" sz="1800" dirty="0" smtClean="0"/>
              <a:t>.</a:t>
            </a:r>
          </a:p>
          <a:p>
            <a:pPr marL="457200" indent="-457200" algn="just">
              <a:lnSpc>
                <a:spcPct val="100000"/>
              </a:lnSpc>
              <a:buAutoNum type="arabicPeriod"/>
            </a:pPr>
            <a:r>
              <a:rPr lang="fr-CA" sz="1800" dirty="0" smtClean="0"/>
              <a:t>Sélectionnez la case du paramètre à modifier.</a:t>
            </a:r>
          </a:p>
          <a:p>
            <a:pPr marL="457200" indent="-457200" algn="just">
              <a:lnSpc>
                <a:spcPct val="100000"/>
              </a:lnSpc>
              <a:buFont typeface="Arial" panose="020B0604020202020204" pitchFamily="34" charset="0"/>
              <a:buAutoNum type="arabicPeriod"/>
            </a:pPr>
            <a:r>
              <a:rPr lang="fr-CA" sz="1800" dirty="0" smtClean="0"/>
              <a:t>Entrez la nouvelle valeur du paramètre </a:t>
            </a:r>
            <a:r>
              <a:rPr lang="fr-CA" sz="1800" dirty="0" smtClean="0">
                <a:latin typeface="Arial" panose="020B0604020202020204" pitchFamily="34" charset="0"/>
                <a:cs typeface="Arial" panose="020B0604020202020204" pitchFamily="34" charset="0"/>
              </a:rPr>
              <a:t>→ </a:t>
            </a:r>
            <a:r>
              <a:rPr lang="fr-CA" sz="1800" b="1" dirty="0" smtClean="0">
                <a:latin typeface="Arial" panose="020B0604020202020204" pitchFamily="34" charset="0"/>
                <a:cs typeface="Arial" panose="020B0604020202020204" pitchFamily="34" charset="0"/>
              </a:rPr>
              <a:t>« OK »</a:t>
            </a:r>
            <a:r>
              <a:rPr lang="fr-CA" sz="1800" dirty="0" smtClean="0">
                <a:latin typeface="Arial" panose="020B0604020202020204" pitchFamily="34" charset="0"/>
                <a:cs typeface="Arial" panose="020B0604020202020204" pitchFamily="34" charset="0"/>
              </a:rPr>
              <a:t>.</a:t>
            </a:r>
            <a:endParaRPr lang="fr-CA" sz="1800" b="1" dirty="0" smtClean="0">
              <a:latin typeface="Arial" panose="020B0604020202020204" pitchFamily="34" charset="0"/>
              <a:cs typeface="Arial" panose="020B0604020202020204" pitchFamily="34" charset="0"/>
            </a:endParaRPr>
          </a:p>
          <a:p>
            <a:pPr marL="457200" indent="-457200" algn="just">
              <a:lnSpc>
                <a:spcPct val="100000"/>
              </a:lnSpc>
              <a:buFont typeface="Arial" panose="020B0604020202020204" pitchFamily="34" charset="0"/>
              <a:buAutoNum type="arabicPeriod"/>
            </a:pPr>
            <a:r>
              <a:rPr lang="fr-CA" sz="1800" dirty="0"/>
              <a:t>Pour confirmer et enregistrer les modifications, appuyez sur </a:t>
            </a:r>
            <a:r>
              <a:rPr lang="fr-CA" sz="1800" b="1" dirty="0" smtClean="0"/>
              <a:t>« OK »</a:t>
            </a:r>
            <a:r>
              <a:rPr lang="fr-CA" sz="1800" dirty="0" smtClean="0"/>
              <a:t>.</a:t>
            </a:r>
          </a:p>
          <a:p>
            <a:pPr marL="457200" indent="-457200" algn="just">
              <a:lnSpc>
                <a:spcPct val="100000"/>
              </a:lnSpc>
              <a:buFont typeface="Arial" panose="020B0604020202020204" pitchFamily="34" charset="0"/>
              <a:buAutoNum type="arabicPeriod"/>
            </a:pPr>
            <a:r>
              <a:rPr lang="fr-CA" sz="1800" dirty="0" smtClean="0">
                <a:latin typeface="Arial" panose="020B0604020202020204" pitchFamily="34" charset="0"/>
                <a:cs typeface="Arial" panose="020B0604020202020204" pitchFamily="34" charset="0"/>
              </a:rPr>
              <a:t>Reprenez la perfusion en appuyant sur </a:t>
            </a:r>
            <a:r>
              <a:rPr lang="fr-CA" sz="1800" b="1" dirty="0" smtClean="0">
                <a:latin typeface="Arial" panose="020B0604020202020204" pitchFamily="34" charset="0"/>
                <a:cs typeface="Arial" panose="020B0604020202020204" pitchFamily="34" charset="0"/>
              </a:rPr>
              <a:t>« </a:t>
            </a:r>
            <a:r>
              <a:rPr lang="fr-CA" sz="1800" b="1" dirty="0" err="1" smtClean="0">
                <a:latin typeface="Arial" panose="020B0604020202020204" pitchFamily="34" charset="0"/>
                <a:cs typeface="Arial" panose="020B0604020202020204" pitchFamily="34" charset="0"/>
              </a:rPr>
              <a:t>Contin</a:t>
            </a:r>
            <a:r>
              <a:rPr lang="fr-CA" sz="1800" b="1" dirty="0" smtClean="0">
                <a:latin typeface="Arial" panose="020B0604020202020204" pitchFamily="34" charset="0"/>
                <a:cs typeface="Arial" panose="020B0604020202020204" pitchFamily="34" charset="0"/>
              </a:rPr>
              <a:t>. Perf. » </a:t>
            </a:r>
            <a:r>
              <a:rPr lang="fr-CA" sz="1800" dirty="0">
                <a:latin typeface="Arial" panose="020B0604020202020204" pitchFamily="34" charset="0"/>
                <a:cs typeface="Arial" panose="020B0604020202020204" pitchFamily="34" charset="0"/>
              </a:rPr>
              <a:t>→ </a:t>
            </a:r>
            <a:r>
              <a:rPr lang="fr-CA" sz="1800" dirty="0" smtClean="0">
                <a:latin typeface="Arial" panose="020B0604020202020204" pitchFamily="34" charset="0"/>
                <a:cs typeface="Arial" panose="020B0604020202020204" pitchFamily="34" charset="0"/>
              </a:rPr>
              <a:t>« </a:t>
            </a:r>
            <a:r>
              <a:rPr lang="fr-CA" sz="1800" b="1" dirty="0" smtClean="0">
                <a:latin typeface="Arial" panose="020B0604020202020204" pitchFamily="34" charset="0"/>
                <a:cs typeface="Arial" panose="020B0604020202020204" pitchFamily="34" charset="0"/>
              </a:rPr>
              <a:t>OK »</a:t>
            </a:r>
            <a:r>
              <a:rPr lang="fr-CA" sz="1800" dirty="0" smtClean="0">
                <a:latin typeface="Arial" panose="020B0604020202020204" pitchFamily="34" charset="0"/>
                <a:cs typeface="Arial" panose="020B0604020202020204" pitchFamily="34" charset="0"/>
              </a:rPr>
              <a:t>.</a:t>
            </a:r>
            <a:endParaRPr lang="fr-CA" sz="1800" b="1" dirty="0" smtClean="0">
              <a:latin typeface="Arial" panose="020B0604020202020204" pitchFamily="34" charset="0"/>
              <a:cs typeface="Arial" panose="020B0604020202020204" pitchFamily="34" charset="0"/>
            </a:endParaRPr>
          </a:p>
          <a:p>
            <a:pPr marL="457200" indent="-457200" algn="just">
              <a:lnSpc>
                <a:spcPct val="100000"/>
              </a:lnSpc>
              <a:buFont typeface="Arial" panose="020B0604020202020204" pitchFamily="34" charset="0"/>
              <a:buAutoNum type="arabicPeriod"/>
            </a:pPr>
            <a:endParaRPr lang="fr-CA" sz="1800" dirty="0" smtClean="0">
              <a:latin typeface="Arial" panose="020B0604020202020204" pitchFamily="34" charset="0"/>
              <a:cs typeface="Arial" panose="020B0604020202020204" pitchFamily="34" charset="0"/>
            </a:endParaRPr>
          </a:p>
          <a:p>
            <a:pPr marL="449263" algn="just">
              <a:lnSpc>
                <a:spcPct val="100000"/>
              </a:lnSpc>
            </a:pPr>
            <a:r>
              <a:rPr lang="fr-CA" sz="1800" dirty="0" smtClean="0"/>
              <a:t>La </a:t>
            </a:r>
            <a:r>
              <a:rPr lang="fr-CA" sz="1800" dirty="0"/>
              <a:t>perfusion doit être interrompue avant toute modification des paramètres. </a:t>
            </a:r>
          </a:p>
          <a:p>
            <a:pPr marL="457200" indent="-457200" algn="just">
              <a:buAutoNum type="arabicPeriod"/>
            </a:pPr>
            <a:endParaRPr lang="fr-CA" sz="2000" dirty="0" smtClean="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18</a:t>
            </a:fld>
            <a:endParaRPr lang="fr-CA"/>
          </a:p>
        </p:txBody>
      </p:sp>
      <p:pic>
        <p:nvPicPr>
          <p:cNvPr id="5" name="Image 4"/>
          <p:cNvPicPr>
            <a:picLocks noChangeAspect="1"/>
          </p:cNvPicPr>
          <p:nvPr/>
        </p:nvPicPr>
        <p:blipFill rotWithShape="1">
          <a:blip r:embed="rId3"/>
          <a:srcRect l="20951" t="60159" r="73313" b="32222"/>
          <a:stretch/>
        </p:blipFill>
        <p:spPr>
          <a:xfrm>
            <a:off x="454482" y="4850192"/>
            <a:ext cx="713679" cy="740229"/>
          </a:xfrm>
          <a:prstGeom prst="rect">
            <a:avLst/>
          </a:prstGeom>
        </p:spPr>
      </p:pic>
    </p:spTree>
    <p:extLst>
      <p:ext uri="{BB962C8B-B14F-4D97-AF65-F5344CB8AC3E}">
        <p14:creationId xmlns:p14="http://schemas.microsoft.com/office/powerpoint/2010/main" val="7460192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Mode Péridurale</a:t>
            </a:r>
            <a:endParaRPr lang="fr-CA" dirty="0"/>
          </a:p>
        </p:txBody>
      </p:sp>
      <p:sp>
        <p:nvSpPr>
          <p:cNvPr id="3" name="Espace réservé du contenu 2"/>
          <p:cNvSpPr>
            <a:spLocks noGrp="1"/>
          </p:cNvSpPr>
          <p:nvPr>
            <p:ph idx="1"/>
          </p:nvPr>
        </p:nvSpPr>
        <p:spPr/>
        <p:txBody>
          <a:bodyPr>
            <a:normAutofit/>
          </a:bodyPr>
          <a:lstStyle/>
          <a:p>
            <a:pPr algn="just">
              <a:lnSpc>
                <a:spcPct val="100000"/>
              </a:lnSpc>
            </a:pPr>
            <a:r>
              <a:rPr lang="fr-CA" sz="1800" u="sng" dirty="0" smtClean="0"/>
              <a:t>Administration d’un bolus par l’infirmière</a:t>
            </a:r>
          </a:p>
          <a:p>
            <a:pPr marL="457200" indent="-457200" algn="just">
              <a:lnSpc>
                <a:spcPct val="100000"/>
              </a:lnSpc>
              <a:buAutoNum type="arabicPeriod"/>
            </a:pPr>
            <a:r>
              <a:rPr lang="fr-CA" sz="1800" dirty="0" smtClean="0"/>
              <a:t>Dans la barre d’outils de l’écran, appuyez sur </a:t>
            </a:r>
            <a:r>
              <a:rPr lang="fr-CA" sz="1800" b="1" dirty="0" smtClean="0"/>
              <a:t>« </a:t>
            </a:r>
            <a:r>
              <a:rPr lang="fr-CA" sz="1800" b="1" dirty="0" err="1" smtClean="0"/>
              <a:t>Aff</a:t>
            </a:r>
            <a:r>
              <a:rPr lang="fr-CA" sz="1800" b="1" dirty="0" smtClean="0"/>
              <a:t>/</a:t>
            </a:r>
            <a:r>
              <a:rPr lang="fr-CA" sz="1800" b="1" dirty="0" err="1" smtClean="0"/>
              <a:t>Modif</a:t>
            </a:r>
            <a:r>
              <a:rPr lang="fr-CA" sz="1800" b="1" dirty="0" smtClean="0"/>
              <a:t> »</a:t>
            </a:r>
            <a:r>
              <a:rPr lang="fr-CA" sz="1800" dirty="0" smtClean="0"/>
              <a:t>.</a:t>
            </a:r>
            <a:endParaRPr lang="fr-CA" sz="1800" b="1" dirty="0" smtClean="0"/>
          </a:p>
          <a:p>
            <a:pPr marL="457200" indent="-457200" algn="just">
              <a:lnSpc>
                <a:spcPct val="100000"/>
              </a:lnSpc>
              <a:buAutoNum type="arabicPeriod"/>
            </a:pPr>
            <a:r>
              <a:rPr lang="fr-CA" sz="1800" dirty="0" smtClean="0"/>
              <a:t>Sélectionnez </a:t>
            </a:r>
            <a:r>
              <a:rPr lang="fr-CA" sz="1800" b="1" dirty="0" smtClean="0"/>
              <a:t>« Bolus médecin »</a:t>
            </a:r>
            <a:r>
              <a:rPr lang="fr-CA" sz="1800" dirty="0" smtClean="0"/>
              <a:t>.</a:t>
            </a:r>
          </a:p>
          <a:p>
            <a:pPr marL="457200" indent="-457200" algn="just">
              <a:lnSpc>
                <a:spcPct val="100000"/>
              </a:lnSpc>
              <a:buAutoNum type="arabicPeriod"/>
            </a:pPr>
            <a:r>
              <a:rPr lang="fr-CA" sz="1800" dirty="0" smtClean="0"/>
              <a:t>Saisissez le mot de passe approprié → </a:t>
            </a:r>
            <a:r>
              <a:rPr lang="fr-CA" sz="1800" b="1" dirty="0" smtClean="0"/>
              <a:t>« OK »</a:t>
            </a:r>
            <a:r>
              <a:rPr lang="fr-CA" sz="1800" dirty="0" smtClean="0"/>
              <a:t>.</a:t>
            </a:r>
          </a:p>
          <a:p>
            <a:pPr indent="444500" algn="just">
              <a:lnSpc>
                <a:spcPct val="100000"/>
              </a:lnSpc>
            </a:pPr>
            <a:r>
              <a:rPr lang="fr-CA" sz="1800" dirty="0" smtClean="0">
                <a:solidFill>
                  <a:srgbClr val="FF0000"/>
                </a:solidFill>
              </a:rPr>
              <a:t>Le mot de passe au CISSS Montérégie-Ouest est 1300.</a:t>
            </a:r>
          </a:p>
          <a:p>
            <a:pPr marL="457200" indent="-457200" algn="just">
              <a:lnSpc>
                <a:spcPct val="100000"/>
              </a:lnSpc>
              <a:buFont typeface="Arial" panose="020B0604020202020204" pitchFamily="34" charset="0"/>
              <a:buAutoNum type="arabicPeriod"/>
            </a:pPr>
            <a:r>
              <a:rPr lang="fr-CA" sz="1800" dirty="0" smtClean="0"/>
              <a:t>Saisissez le volume du bolus </a:t>
            </a:r>
            <a:r>
              <a:rPr lang="fr-CA" sz="1800" dirty="0"/>
              <a:t>→ </a:t>
            </a:r>
            <a:r>
              <a:rPr lang="fr-CA" sz="1800" b="1" dirty="0" smtClean="0"/>
              <a:t>« OK »</a:t>
            </a:r>
            <a:r>
              <a:rPr lang="fr-CA" sz="1800" dirty="0" smtClean="0"/>
              <a:t>.</a:t>
            </a:r>
            <a:endParaRPr lang="fr-CA" sz="1800" dirty="0"/>
          </a:p>
          <a:p>
            <a:pPr marL="457200" indent="-457200" algn="just">
              <a:lnSpc>
                <a:spcPct val="100000"/>
              </a:lnSpc>
              <a:buAutoNum type="arabicPeriod"/>
            </a:pPr>
            <a:r>
              <a:rPr lang="fr-CA" sz="1800" dirty="0" smtClean="0"/>
              <a:t>Pour lancer le bolus, appuyez sur </a:t>
            </a:r>
            <a:r>
              <a:rPr lang="fr-CA" sz="1800" b="1" dirty="0" smtClean="0"/>
              <a:t>« OK »</a:t>
            </a:r>
            <a:r>
              <a:rPr lang="fr-CA" sz="1800" dirty="0" smtClean="0"/>
              <a:t>.</a:t>
            </a:r>
          </a:p>
          <a:p>
            <a:pPr indent="444500" algn="just">
              <a:lnSpc>
                <a:spcPct val="100000"/>
              </a:lnSpc>
            </a:pPr>
            <a:r>
              <a:rPr lang="fr-CA" sz="1800" dirty="0" smtClean="0"/>
              <a:t>Le message </a:t>
            </a:r>
            <a:r>
              <a:rPr lang="fr-CA" sz="1800" b="1" dirty="0" smtClean="0"/>
              <a:t>Bolus médecin </a:t>
            </a:r>
            <a:r>
              <a:rPr lang="fr-CA" sz="1800" dirty="0" smtClean="0"/>
              <a:t>apparaît et le bolus est lancé.</a:t>
            </a:r>
          </a:p>
          <a:p>
            <a:pPr algn="just"/>
            <a:endParaRPr lang="fr-CA" sz="20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19</a:t>
            </a:fld>
            <a:endParaRPr lang="fr-CA"/>
          </a:p>
        </p:txBody>
      </p:sp>
    </p:spTree>
    <p:extLst>
      <p:ext uri="{BB962C8B-B14F-4D97-AF65-F5344CB8AC3E}">
        <p14:creationId xmlns:p14="http://schemas.microsoft.com/office/powerpoint/2010/main" val="25749812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Contenu de la formation</a:t>
            </a:r>
            <a:endParaRPr lang="fr-CA" dirty="0"/>
          </a:p>
        </p:txBody>
      </p:sp>
      <p:sp>
        <p:nvSpPr>
          <p:cNvPr id="3" name="Espace réservé du contenu 2"/>
          <p:cNvSpPr>
            <a:spLocks noGrp="1"/>
          </p:cNvSpPr>
          <p:nvPr>
            <p:ph idx="1"/>
          </p:nvPr>
        </p:nvSpPr>
        <p:spPr>
          <a:xfrm>
            <a:off x="628650" y="1319405"/>
            <a:ext cx="7886700" cy="5233795"/>
          </a:xfrm>
        </p:spPr>
        <p:txBody>
          <a:bodyPr>
            <a:normAutofit fontScale="70000" lnSpcReduction="20000"/>
          </a:bodyPr>
          <a:lstStyle/>
          <a:p>
            <a:pPr algn="just">
              <a:lnSpc>
                <a:spcPct val="120000"/>
              </a:lnSpc>
            </a:pPr>
            <a:r>
              <a:rPr lang="fr-CA" sz="1800" dirty="0" smtClean="0"/>
              <a:t>La formation présente les informations nécessaires pour assurer une utilisation sécuritaire et optimale de la pompe à perfusion </a:t>
            </a:r>
            <a:r>
              <a:rPr lang="fr-CA" sz="1800" i="1" dirty="0" err="1" smtClean="0"/>
              <a:t>Sapphire</a:t>
            </a:r>
            <a:r>
              <a:rPr lang="fr-CA" sz="1800" i="1" dirty="0" smtClean="0"/>
              <a:t> </a:t>
            </a:r>
            <a:r>
              <a:rPr lang="fr-CA" sz="1800" dirty="0" smtClean="0"/>
              <a:t>d’</a:t>
            </a:r>
            <a:r>
              <a:rPr lang="fr-CA" sz="1800" dirty="0" err="1" smtClean="0"/>
              <a:t>Hospira</a:t>
            </a:r>
            <a:r>
              <a:rPr lang="fr-CA" sz="1800" dirty="0" smtClean="0"/>
              <a:t>. Elle inclut la description des principales fonctionnalités utilisées par les infirmières et les </a:t>
            </a:r>
            <a:r>
              <a:rPr lang="fr-CA" sz="1800" dirty="0" err="1" smtClean="0"/>
              <a:t>inhalothérapeutes</a:t>
            </a:r>
            <a:r>
              <a:rPr lang="fr-CA" sz="1800" dirty="0" smtClean="0"/>
              <a:t>.</a:t>
            </a:r>
          </a:p>
          <a:p>
            <a:pPr algn="just">
              <a:lnSpc>
                <a:spcPct val="120000"/>
              </a:lnSpc>
            </a:pPr>
            <a:r>
              <a:rPr lang="fr-CA" sz="1800" dirty="0" smtClean="0"/>
              <a:t>En tout temps, n’hésitez pas à communiquer avec les ressources conseil de votre secteur si vous avez des questionnements ou désirez avoir de l’information supplémentaire.</a:t>
            </a:r>
          </a:p>
          <a:p>
            <a:pPr algn="just">
              <a:lnSpc>
                <a:spcPct val="120000"/>
              </a:lnSpc>
            </a:pPr>
            <a:r>
              <a:rPr lang="fr-CA" sz="1800" dirty="0" smtClean="0"/>
              <a:t>Suite à la formation, l’évaluation de compétences associée doit être complétée.</a:t>
            </a:r>
          </a:p>
          <a:p>
            <a:pPr algn="just"/>
            <a:endParaRPr lang="fr-CA" sz="1800" dirty="0"/>
          </a:p>
          <a:p>
            <a:pPr algn="just"/>
            <a:r>
              <a:rPr lang="fr-CA" sz="1800" dirty="0" smtClean="0"/>
              <a:t>Les thèmes abordés dans le cadre de cette formation sont : </a:t>
            </a:r>
          </a:p>
          <a:p>
            <a:pPr marL="457200" indent="-457200" algn="just">
              <a:buAutoNum type="arabicPeriod"/>
            </a:pPr>
            <a:r>
              <a:rPr lang="fr-CA" sz="1600" dirty="0" smtClean="0"/>
              <a:t>Présentation de l’appareil</a:t>
            </a:r>
          </a:p>
          <a:p>
            <a:pPr marL="457200" indent="-457200" algn="just">
              <a:buAutoNum type="arabicPeriod"/>
            </a:pPr>
            <a:r>
              <a:rPr lang="fr-CA" sz="1600" dirty="0" smtClean="0"/>
              <a:t>Autres accessoires de la pompe</a:t>
            </a:r>
          </a:p>
          <a:p>
            <a:pPr marL="457200" indent="-457200" algn="just">
              <a:buAutoNum type="arabicPeriod"/>
            </a:pPr>
            <a:r>
              <a:rPr lang="fr-CA" sz="1600" dirty="0" smtClean="0"/>
              <a:t>Branchement de l’appareil</a:t>
            </a:r>
          </a:p>
          <a:p>
            <a:pPr marL="457200" indent="-457200" algn="just">
              <a:buAutoNum type="arabicPeriod"/>
            </a:pPr>
            <a:r>
              <a:rPr lang="fr-CA" sz="1600" dirty="0" smtClean="0"/>
              <a:t>Mise sous tension</a:t>
            </a:r>
          </a:p>
          <a:p>
            <a:pPr marL="457200" indent="-457200" algn="just">
              <a:lnSpc>
                <a:spcPct val="120000"/>
              </a:lnSpc>
              <a:buAutoNum type="arabicPeriod"/>
            </a:pPr>
            <a:r>
              <a:rPr lang="fr-CA" sz="1600" dirty="0" smtClean="0"/>
              <a:t>Préparation de la perfusion (insertion de la tubulure et programmation d’une perfusion)</a:t>
            </a:r>
          </a:p>
          <a:p>
            <a:pPr marL="457200" indent="-457200" algn="just">
              <a:lnSpc>
                <a:spcPct val="120000"/>
              </a:lnSpc>
              <a:buAutoNum type="arabicPeriod"/>
            </a:pPr>
            <a:r>
              <a:rPr lang="fr-CA" sz="1600" dirty="0" smtClean="0"/>
              <a:t>Mode Analgésie contrôlée par le patient (ACP)</a:t>
            </a:r>
          </a:p>
          <a:p>
            <a:pPr marL="457200" indent="-457200" algn="just">
              <a:lnSpc>
                <a:spcPct val="120000"/>
              </a:lnSpc>
              <a:buAutoNum type="arabicPeriod"/>
            </a:pPr>
            <a:r>
              <a:rPr lang="fr-CA" sz="1600" dirty="0" smtClean="0"/>
              <a:t>Mode Péridurale</a:t>
            </a:r>
          </a:p>
          <a:p>
            <a:pPr marL="457200" indent="-457200" algn="just">
              <a:buAutoNum type="arabicPeriod"/>
            </a:pPr>
            <a:r>
              <a:rPr lang="fr-CA" sz="1600" dirty="0" smtClean="0"/>
              <a:t>Activation de la fonction Verrou Patient</a:t>
            </a:r>
          </a:p>
          <a:p>
            <a:pPr marL="457200" indent="-457200" algn="just">
              <a:buAutoNum type="arabicPeriod"/>
            </a:pPr>
            <a:r>
              <a:rPr lang="fr-CA" sz="1600" dirty="0" smtClean="0"/>
              <a:t>Fin de la perfusion</a:t>
            </a:r>
          </a:p>
          <a:p>
            <a:pPr marL="457200" indent="-457200" algn="just">
              <a:buAutoNum type="arabicPeriod"/>
            </a:pPr>
            <a:r>
              <a:rPr lang="fr-CA" sz="1600" dirty="0" smtClean="0"/>
              <a:t>Historique des bolus et de l’administration</a:t>
            </a:r>
          </a:p>
          <a:p>
            <a:pPr marL="457200" indent="-457200" algn="just">
              <a:buAutoNum type="arabicPeriod"/>
            </a:pPr>
            <a:r>
              <a:rPr lang="fr-CA" sz="1600" dirty="0" smtClean="0"/>
              <a:t>Nettoyage et désinfection de l’appareil</a:t>
            </a:r>
          </a:p>
          <a:p>
            <a:pPr marL="457200" indent="-457200" algn="just">
              <a:buAutoNum type="arabicPeriod"/>
            </a:pPr>
            <a:r>
              <a:rPr lang="fr-CA" sz="1600" dirty="0" smtClean="0"/>
              <a:t>Gestion des alarmes</a:t>
            </a:r>
            <a:endParaRPr lang="fr-CA" sz="16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2</a:t>
            </a:fld>
            <a:endParaRPr lang="fr-CA"/>
          </a:p>
        </p:txBody>
      </p:sp>
    </p:spTree>
    <p:extLst>
      <p:ext uri="{BB962C8B-B14F-4D97-AF65-F5344CB8AC3E}">
        <p14:creationId xmlns:p14="http://schemas.microsoft.com/office/powerpoint/2010/main" val="10772254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Activation de la fonction Verrou Patient</a:t>
            </a:r>
            <a:endParaRPr lang="fr-CA" dirty="0"/>
          </a:p>
        </p:txBody>
      </p:sp>
      <p:sp>
        <p:nvSpPr>
          <p:cNvPr id="3" name="Espace réservé du contenu 2"/>
          <p:cNvSpPr>
            <a:spLocks noGrp="1"/>
          </p:cNvSpPr>
          <p:nvPr>
            <p:ph idx="1"/>
          </p:nvPr>
        </p:nvSpPr>
        <p:spPr>
          <a:xfrm>
            <a:off x="546588" y="1370298"/>
            <a:ext cx="7886700" cy="5030502"/>
          </a:xfrm>
        </p:spPr>
        <p:txBody>
          <a:bodyPr>
            <a:normAutofit fontScale="85000" lnSpcReduction="20000"/>
          </a:bodyPr>
          <a:lstStyle/>
          <a:p>
            <a:pPr marL="342900" indent="-342900" algn="just">
              <a:lnSpc>
                <a:spcPct val="110000"/>
              </a:lnSpc>
              <a:buFont typeface="Arial" panose="020B0604020202020204" pitchFamily="34" charset="0"/>
              <a:buChar char="•"/>
            </a:pPr>
            <a:r>
              <a:rPr lang="fr-CA" sz="2000" dirty="0" smtClean="0"/>
              <a:t>La fonction Verrou Patient empêche le personnel non autorisé ainsi que l’usager et sa famille de modifier les paramètres de la pompe à perfusion.</a:t>
            </a:r>
          </a:p>
          <a:p>
            <a:pPr marL="342900" indent="-342900" algn="just">
              <a:lnSpc>
                <a:spcPct val="110000"/>
              </a:lnSpc>
              <a:buFont typeface="Arial" panose="020B0604020202020204" pitchFamily="34" charset="0"/>
              <a:buChar char="•"/>
            </a:pPr>
            <a:r>
              <a:rPr lang="fr-CA" sz="2000" dirty="0" smtClean="0"/>
              <a:t>Lorsque cette fonction est activée, seules des fonctionnalités limitées sont disponibles. Durant le verrouillage patient, la touche de fonction </a:t>
            </a:r>
            <a:r>
              <a:rPr lang="fr-CA" sz="2000" b="1" dirty="0" smtClean="0"/>
              <a:t>« Pause »</a:t>
            </a:r>
            <a:r>
              <a:rPr lang="fr-CA" sz="2000" dirty="0" smtClean="0"/>
              <a:t> n’est pas disponible. Pour interrompre la perfusion, la touche </a:t>
            </a:r>
            <a:r>
              <a:rPr lang="fr-CA" sz="2000" b="1" dirty="0" smtClean="0"/>
              <a:t>« STOP »</a:t>
            </a:r>
            <a:r>
              <a:rPr lang="fr-CA" sz="2000" dirty="0" smtClean="0"/>
              <a:t> doit être utilisée.</a:t>
            </a:r>
          </a:p>
          <a:p>
            <a:pPr marL="342900" indent="-342900" algn="just">
              <a:lnSpc>
                <a:spcPct val="110000"/>
              </a:lnSpc>
              <a:buFont typeface="Arial" panose="020B0604020202020204" pitchFamily="34" charset="0"/>
              <a:buChar char="•"/>
            </a:pPr>
            <a:r>
              <a:rPr lang="fr-CA" sz="2000" dirty="0" smtClean="0"/>
              <a:t>Un mot de passe est requis pour déverrouiller la pompe. </a:t>
            </a:r>
          </a:p>
          <a:p>
            <a:pPr indent="360363" algn="just">
              <a:lnSpc>
                <a:spcPct val="110000"/>
              </a:lnSpc>
            </a:pPr>
            <a:r>
              <a:rPr lang="fr-CA" sz="2000" dirty="0" smtClean="0">
                <a:solidFill>
                  <a:srgbClr val="FF0000"/>
                </a:solidFill>
              </a:rPr>
              <a:t>Au CISSS Montérégie-Ouest, le mot de passe est 1300.</a:t>
            </a:r>
          </a:p>
          <a:p>
            <a:pPr indent="360363" algn="just">
              <a:lnSpc>
                <a:spcPct val="110000"/>
              </a:lnSpc>
            </a:pPr>
            <a:endParaRPr lang="fr-CA" sz="1200" dirty="0"/>
          </a:p>
          <a:p>
            <a:pPr algn="just">
              <a:lnSpc>
                <a:spcPct val="110000"/>
              </a:lnSpc>
            </a:pPr>
            <a:r>
              <a:rPr lang="fr-CA" sz="2000" dirty="0" smtClean="0"/>
              <a:t>Pour activer la fonction Verrou Patient : </a:t>
            </a:r>
          </a:p>
          <a:p>
            <a:pPr marL="457200" indent="-457200" algn="just">
              <a:lnSpc>
                <a:spcPct val="110000"/>
              </a:lnSpc>
              <a:buAutoNum type="arabicPeriod"/>
            </a:pPr>
            <a:r>
              <a:rPr lang="fr-CA" sz="2000" dirty="0" smtClean="0"/>
              <a:t>Dans la barre d’outils, appuyez sur </a:t>
            </a:r>
            <a:r>
              <a:rPr lang="fr-CA" sz="2000" b="1" dirty="0" smtClean="0"/>
              <a:t>« Verrou ».</a:t>
            </a:r>
            <a:endParaRPr lang="fr-CA" sz="2000" dirty="0" smtClean="0"/>
          </a:p>
          <a:p>
            <a:pPr marL="457200" indent="-457200" algn="just">
              <a:lnSpc>
                <a:spcPct val="110000"/>
              </a:lnSpc>
              <a:buAutoNum type="arabicPeriod"/>
            </a:pPr>
            <a:r>
              <a:rPr lang="fr-CA" sz="2000" dirty="0" smtClean="0"/>
              <a:t>Sélectionnez </a:t>
            </a:r>
            <a:r>
              <a:rPr lang="fr-CA" sz="2000" b="1" dirty="0" smtClean="0"/>
              <a:t>« Verrou patient ». </a:t>
            </a:r>
          </a:p>
          <a:p>
            <a:pPr algn="just">
              <a:lnSpc>
                <a:spcPct val="110000"/>
              </a:lnSpc>
            </a:pPr>
            <a:endParaRPr lang="fr-CA" sz="1200" dirty="0" smtClean="0"/>
          </a:p>
          <a:p>
            <a:pPr algn="just">
              <a:lnSpc>
                <a:spcPct val="110000"/>
              </a:lnSpc>
            </a:pPr>
            <a:r>
              <a:rPr lang="fr-CA" sz="2000" dirty="0" smtClean="0"/>
              <a:t>Pour désactiver la fonction Verrou Patient : </a:t>
            </a:r>
          </a:p>
          <a:p>
            <a:pPr marL="457200" indent="-457200" algn="just">
              <a:lnSpc>
                <a:spcPct val="110000"/>
              </a:lnSpc>
              <a:buAutoNum type="arabicPeriod"/>
            </a:pPr>
            <a:r>
              <a:rPr lang="fr-CA" sz="2000" dirty="0" smtClean="0"/>
              <a:t>Appuyez sur </a:t>
            </a:r>
            <a:r>
              <a:rPr lang="fr-CA" sz="2000" b="1" dirty="0" smtClean="0"/>
              <a:t>« App. Pr. </a:t>
            </a:r>
            <a:r>
              <a:rPr lang="fr-CA" sz="2000" b="1" dirty="0" err="1" smtClean="0"/>
              <a:t>Déver</a:t>
            </a:r>
            <a:r>
              <a:rPr lang="fr-CA" sz="2000" b="1" dirty="0" smtClean="0"/>
              <a:t>. Patient ».</a:t>
            </a:r>
          </a:p>
          <a:p>
            <a:pPr marL="457200" indent="-457200" algn="just">
              <a:lnSpc>
                <a:spcPct val="110000"/>
              </a:lnSpc>
              <a:buAutoNum type="arabicPeriod"/>
            </a:pPr>
            <a:r>
              <a:rPr lang="fr-CA" sz="2000" dirty="0" smtClean="0"/>
              <a:t>Saisissez le mot de passe à l’aide du clavier, puis appuyez sur </a:t>
            </a:r>
            <a:r>
              <a:rPr lang="fr-CA" sz="2000" b="1" dirty="0" smtClean="0"/>
              <a:t>« OK ».</a:t>
            </a:r>
            <a:endParaRPr lang="fr-CA" sz="2000" dirty="0" smtClean="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20</a:t>
            </a:fld>
            <a:endParaRPr lang="fr-CA"/>
          </a:p>
        </p:txBody>
      </p:sp>
    </p:spTree>
    <p:extLst>
      <p:ext uri="{BB962C8B-B14F-4D97-AF65-F5344CB8AC3E}">
        <p14:creationId xmlns:p14="http://schemas.microsoft.com/office/powerpoint/2010/main" val="41368619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Fin de la perfusion</a:t>
            </a:r>
            <a:endParaRPr lang="fr-CA" dirty="0"/>
          </a:p>
        </p:txBody>
      </p:sp>
      <p:sp>
        <p:nvSpPr>
          <p:cNvPr id="3" name="Espace réservé du contenu 2"/>
          <p:cNvSpPr>
            <a:spLocks noGrp="1"/>
          </p:cNvSpPr>
          <p:nvPr>
            <p:ph idx="1"/>
          </p:nvPr>
        </p:nvSpPr>
        <p:spPr/>
        <p:txBody>
          <a:bodyPr>
            <a:normAutofit/>
          </a:bodyPr>
          <a:lstStyle/>
          <a:p>
            <a:pPr>
              <a:lnSpc>
                <a:spcPct val="100000"/>
              </a:lnSpc>
            </a:pPr>
            <a:r>
              <a:rPr lang="fr-CA" sz="2000" dirty="0" smtClean="0"/>
              <a:t>Lorsque la perfusion est terminée (</a:t>
            </a:r>
            <a:r>
              <a:rPr lang="fr-CA" sz="2000" dirty="0" err="1" smtClean="0"/>
              <a:t>Vadm</a:t>
            </a:r>
            <a:r>
              <a:rPr lang="fr-CA" sz="2000" dirty="0" smtClean="0"/>
              <a:t> programmé entièrement administré), la pompe active automatiquement la valeur MVO, soit la valeur par défaut ou le débit de la perfusion selon le plus faible des deux, et affiche le récapitulatif de la perfusion : </a:t>
            </a:r>
          </a:p>
          <a:p>
            <a:pPr marL="1028700" lvl="1" indent="-342900">
              <a:lnSpc>
                <a:spcPct val="100000"/>
              </a:lnSpc>
            </a:pPr>
            <a:r>
              <a:rPr lang="fr-CA" sz="1800" dirty="0" smtClean="0"/>
              <a:t>VI : Volume perfusé.</a:t>
            </a:r>
          </a:p>
          <a:p>
            <a:pPr marL="1028700" lvl="1" indent="-342900">
              <a:lnSpc>
                <a:spcPct val="100000"/>
              </a:lnSpc>
            </a:pPr>
            <a:r>
              <a:rPr lang="fr-CA" sz="1800" dirty="0" smtClean="0"/>
              <a:t>Débit : Débit final auquel la perfusion a été administré.</a:t>
            </a:r>
          </a:p>
          <a:p>
            <a:pPr marL="1028700" lvl="1" indent="-342900">
              <a:lnSpc>
                <a:spcPct val="100000"/>
              </a:lnSpc>
            </a:pPr>
            <a:r>
              <a:rPr lang="fr-CA" sz="1800" dirty="0"/>
              <a:t>Temps total </a:t>
            </a:r>
            <a:r>
              <a:rPr lang="fr-CA" sz="1800" dirty="0" smtClean="0"/>
              <a:t>: Durée </a:t>
            </a:r>
            <a:r>
              <a:rPr lang="fr-CA" sz="1800" dirty="0"/>
              <a:t>totale de la </a:t>
            </a:r>
            <a:r>
              <a:rPr lang="fr-CA" sz="1800" dirty="0" smtClean="0"/>
              <a:t>perfusion.</a:t>
            </a:r>
          </a:p>
          <a:p>
            <a:pPr marL="1028700" lvl="1" indent="-342900"/>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21</a:t>
            </a:fld>
            <a:endParaRPr lang="fr-CA"/>
          </a:p>
        </p:txBody>
      </p:sp>
    </p:spTree>
    <p:extLst>
      <p:ext uri="{BB962C8B-B14F-4D97-AF65-F5344CB8AC3E}">
        <p14:creationId xmlns:p14="http://schemas.microsoft.com/office/powerpoint/2010/main" val="8468793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Historique des bolus</a:t>
            </a:r>
            <a:endParaRPr lang="fr-CA" dirty="0"/>
          </a:p>
        </p:txBody>
      </p:sp>
      <p:sp>
        <p:nvSpPr>
          <p:cNvPr id="3" name="Espace réservé du contenu 2"/>
          <p:cNvSpPr>
            <a:spLocks noGrp="1"/>
          </p:cNvSpPr>
          <p:nvPr>
            <p:ph idx="1"/>
          </p:nvPr>
        </p:nvSpPr>
        <p:spPr/>
        <p:txBody>
          <a:bodyPr>
            <a:normAutofit/>
          </a:bodyPr>
          <a:lstStyle/>
          <a:p>
            <a:pPr marL="342900" indent="-342900" algn="just">
              <a:lnSpc>
                <a:spcPct val="100000"/>
              </a:lnSpc>
              <a:buFont typeface="Arial" panose="020B0604020202020204" pitchFamily="34" charset="0"/>
              <a:buChar char="•"/>
            </a:pPr>
            <a:r>
              <a:rPr lang="fr-CA" sz="1800" dirty="0" smtClean="0"/>
              <a:t>Cet écran s’affiche uniquement dans le mode de perfusion ACP.</a:t>
            </a:r>
          </a:p>
          <a:p>
            <a:pPr marL="342900" indent="-342900" algn="just">
              <a:lnSpc>
                <a:spcPct val="100000"/>
              </a:lnSpc>
              <a:buFont typeface="Arial" panose="020B0604020202020204" pitchFamily="34" charset="0"/>
              <a:buChar char="•"/>
            </a:pPr>
            <a:r>
              <a:rPr lang="fr-CA" sz="1800" dirty="0" smtClean="0"/>
              <a:t>Il fournit un récapitulatif de tous les évènements de bolus qui se sont produits pendant une période définie.</a:t>
            </a:r>
          </a:p>
          <a:p>
            <a:pPr marL="342900" indent="-342900" algn="just">
              <a:lnSpc>
                <a:spcPct val="100000"/>
              </a:lnSpc>
              <a:buFont typeface="Arial" panose="020B0604020202020204" pitchFamily="34" charset="0"/>
              <a:buChar char="•"/>
            </a:pPr>
            <a:r>
              <a:rPr lang="fr-CA" sz="1800" dirty="0" smtClean="0"/>
              <a:t>Pour accéder à l’écran </a:t>
            </a:r>
            <a:r>
              <a:rPr lang="fr-CA" sz="1800" b="1" dirty="0" smtClean="0"/>
              <a:t>« </a:t>
            </a:r>
            <a:r>
              <a:rPr lang="fr-CA" sz="1800" b="1" dirty="0" err="1" smtClean="0"/>
              <a:t>Histor</a:t>
            </a:r>
            <a:r>
              <a:rPr lang="fr-CA" sz="1800" b="1" dirty="0" smtClean="0"/>
              <a:t>. Bolus »</a:t>
            </a:r>
            <a:r>
              <a:rPr lang="fr-CA" sz="1800" dirty="0" smtClean="0"/>
              <a:t>, appuyez sur </a:t>
            </a:r>
            <a:r>
              <a:rPr lang="fr-CA" sz="1800" b="1" dirty="0" smtClean="0"/>
              <a:t>« </a:t>
            </a:r>
            <a:r>
              <a:rPr lang="fr-CA" sz="1800" b="1" dirty="0" err="1" smtClean="0"/>
              <a:t>Aff</a:t>
            </a:r>
            <a:r>
              <a:rPr lang="fr-CA" sz="1800" b="1" dirty="0" smtClean="0"/>
              <a:t>/</a:t>
            </a:r>
            <a:r>
              <a:rPr lang="fr-CA" sz="1800" b="1" dirty="0" err="1" smtClean="0"/>
              <a:t>Modif</a:t>
            </a:r>
            <a:r>
              <a:rPr lang="fr-CA" sz="1800" b="1" dirty="0" smtClean="0"/>
              <a:t> »</a:t>
            </a:r>
            <a:r>
              <a:rPr lang="fr-CA" sz="1800" dirty="0" smtClean="0"/>
              <a:t>, puis sur </a:t>
            </a:r>
            <a:r>
              <a:rPr lang="fr-CA" sz="1800" b="1" dirty="0" smtClean="0"/>
              <a:t>« </a:t>
            </a:r>
            <a:r>
              <a:rPr lang="fr-CA" sz="1800" b="1" dirty="0" err="1" smtClean="0"/>
              <a:t>Histor</a:t>
            </a:r>
            <a:r>
              <a:rPr lang="fr-CA" sz="1800" b="1" dirty="0" smtClean="0"/>
              <a:t>. Bolus »</a:t>
            </a:r>
            <a:r>
              <a:rPr lang="fr-CA" sz="1800" dirty="0" smtClean="0"/>
              <a:t>. </a:t>
            </a:r>
          </a:p>
          <a:p>
            <a:pPr marL="342900" indent="-342900" algn="just">
              <a:lnSpc>
                <a:spcPct val="100000"/>
              </a:lnSpc>
              <a:buFont typeface="Arial" panose="020B0604020202020204" pitchFamily="34" charset="0"/>
              <a:buChar char="•"/>
            </a:pPr>
            <a:r>
              <a:rPr lang="fr-CA" sz="1800" dirty="0" smtClean="0"/>
              <a:t>Les informations accessible à partir de l’historique des bolus :</a:t>
            </a:r>
          </a:p>
          <a:p>
            <a:pPr marL="342900" indent="-342900" algn="just">
              <a:buFont typeface="Arial" panose="020B0604020202020204" pitchFamily="34" charset="0"/>
              <a:buChar char="•"/>
            </a:pPr>
            <a:endParaRPr lang="fr-CA" sz="2000" dirty="0" smtClean="0"/>
          </a:p>
          <a:p>
            <a:pPr algn="just"/>
            <a:endParaRPr lang="fr-CA" sz="20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22</a:t>
            </a:fld>
            <a:endParaRPr lang="fr-CA"/>
          </a:p>
        </p:txBody>
      </p:sp>
      <p:pic>
        <p:nvPicPr>
          <p:cNvPr id="5" name="Image 4"/>
          <p:cNvPicPr>
            <a:picLocks noChangeAspect="1"/>
          </p:cNvPicPr>
          <p:nvPr/>
        </p:nvPicPr>
        <p:blipFill rotWithShape="1">
          <a:blip r:embed="rId3"/>
          <a:srcRect l="12667" t="26491" r="25158" b="20000"/>
          <a:stretch/>
        </p:blipFill>
        <p:spPr>
          <a:xfrm>
            <a:off x="2764640" y="3589112"/>
            <a:ext cx="3614719" cy="2488690"/>
          </a:xfrm>
          <a:prstGeom prst="rect">
            <a:avLst/>
          </a:prstGeom>
        </p:spPr>
      </p:pic>
    </p:spTree>
    <p:extLst>
      <p:ext uri="{BB962C8B-B14F-4D97-AF65-F5344CB8AC3E}">
        <p14:creationId xmlns:p14="http://schemas.microsoft.com/office/powerpoint/2010/main" val="6052497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Historique de l’administration</a:t>
            </a:r>
            <a:endParaRPr lang="fr-CA" dirty="0"/>
          </a:p>
        </p:txBody>
      </p:sp>
      <p:sp>
        <p:nvSpPr>
          <p:cNvPr id="3" name="Espace réservé du contenu 2"/>
          <p:cNvSpPr>
            <a:spLocks noGrp="1"/>
          </p:cNvSpPr>
          <p:nvPr>
            <p:ph idx="1"/>
          </p:nvPr>
        </p:nvSpPr>
        <p:spPr/>
        <p:txBody>
          <a:bodyPr>
            <a:normAutofit/>
          </a:bodyPr>
          <a:lstStyle/>
          <a:p>
            <a:pPr marL="342900" indent="-342900" algn="just">
              <a:lnSpc>
                <a:spcPct val="100000"/>
              </a:lnSpc>
              <a:buFont typeface="Arial" panose="020B0604020202020204" pitchFamily="34" charset="0"/>
              <a:buChar char="•"/>
            </a:pPr>
            <a:r>
              <a:rPr lang="fr-CA" sz="1800" dirty="0" smtClean="0"/>
              <a:t>Cet écran </a:t>
            </a:r>
            <a:r>
              <a:rPr lang="fr-CA" sz="1800" dirty="0"/>
              <a:t>fournit un récapitulatif </a:t>
            </a:r>
            <a:r>
              <a:rPr lang="fr-CA" sz="1800" dirty="0" smtClean="0"/>
              <a:t>du volume administré pendant </a:t>
            </a:r>
            <a:r>
              <a:rPr lang="fr-CA" sz="1800" dirty="0"/>
              <a:t>une période définie.</a:t>
            </a:r>
          </a:p>
          <a:p>
            <a:pPr marL="342900" indent="-342900" algn="just">
              <a:lnSpc>
                <a:spcPct val="100000"/>
              </a:lnSpc>
              <a:buFont typeface="Arial" panose="020B0604020202020204" pitchFamily="34" charset="0"/>
              <a:buChar char="•"/>
            </a:pPr>
            <a:r>
              <a:rPr lang="fr-CA" sz="1800" dirty="0"/>
              <a:t>Pour accéder à </a:t>
            </a:r>
            <a:r>
              <a:rPr lang="fr-CA" sz="1800" dirty="0" smtClean="0"/>
              <a:t>l’écran d’historique de l’administration, </a:t>
            </a:r>
            <a:r>
              <a:rPr lang="fr-CA" sz="1800" dirty="0"/>
              <a:t>appuyez sur </a:t>
            </a:r>
            <a:r>
              <a:rPr lang="fr-CA" sz="1800" b="1" dirty="0" smtClean="0"/>
              <a:t>« </a:t>
            </a:r>
            <a:r>
              <a:rPr lang="fr-CA" sz="1800" b="1" dirty="0" err="1" smtClean="0"/>
              <a:t>Aff</a:t>
            </a:r>
            <a:r>
              <a:rPr lang="fr-CA" sz="1800" b="1" dirty="0" smtClean="0"/>
              <a:t>/</a:t>
            </a:r>
            <a:r>
              <a:rPr lang="fr-CA" sz="1800" b="1" dirty="0" err="1" smtClean="0"/>
              <a:t>Modif</a:t>
            </a:r>
            <a:r>
              <a:rPr lang="fr-CA" sz="1800" b="1" dirty="0" smtClean="0"/>
              <a:t> »</a:t>
            </a:r>
            <a:r>
              <a:rPr lang="fr-CA" sz="1800" dirty="0" smtClean="0"/>
              <a:t>, </a:t>
            </a:r>
            <a:r>
              <a:rPr lang="fr-CA" sz="1800" dirty="0"/>
              <a:t>puis sur </a:t>
            </a:r>
            <a:r>
              <a:rPr lang="fr-CA" sz="1800" b="1" dirty="0" smtClean="0"/>
              <a:t>« </a:t>
            </a:r>
            <a:r>
              <a:rPr lang="fr-CA" sz="1800" b="1" dirty="0" err="1" smtClean="0"/>
              <a:t>Histor</a:t>
            </a:r>
            <a:r>
              <a:rPr lang="fr-CA" sz="1800" b="1" dirty="0"/>
              <a:t>. </a:t>
            </a:r>
            <a:r>
              <a:rPr lang="fr-CA" sz="1800" b="1" dirty="0" smtClean="0"/>
              <a:t>Admin ».</a:t>
            </a:r>
          </a:p>
          <a:p>
            <a:pPr algn="just">
              <a:lnSpc>
                <a:spcPct val="100000"/>
              </a:lnSpc>
            </a:pPr>
            <a:endParaRPr lang="fr-CA" sz="1800" b="1" dirty="0"/>
          </a:p>
          <a:p>
            <a:pPr algn="just">
              <a:lnSpc>
                <a:spcPct val="100000"/>
              </a:lnSpc>
            </a:pPr>
            <a:r>
              <a:rPr lang="fr-CA" sz="1800" u="sng" dirty="0" smtClean="0"/>
              <a:t>Effacement du volume perfusé cumulé</a:t>
            </a:r>
          </a:p>
          <a:p>
            <a:pPr marL="457200" indent="-457200" algn="just">
              <a:lnSpc>
                <a:spcPct val="100000"/>
              </a:lnSpc>
              <a:buAutoNum type="arabicPeriod"/>
            </a:pPr>
            <a:r>
              <a:rPr lang="fr-CA" sz="1800" dirty="0" smtClean="0"/>
              <a:t>Appuyez sur </a:t>
            </a:r>
            <a:r>
              <a:rPr lang="fr-CA" sz="1800" b="1" dirty="0" smtClean="0"/>
              <a:t>« App. Pr. </a:t>
            </a:r>
            <a:r>
              <a:rPr lang="fr-CA" sz="1800" b="1" dirty="0" err="1" smtClean="0"/>
              <a:t>Déver</a:t>
            </a:r>
            <a:r>
              <a:rPr lang="fr-CA" sz="1800" b="1" dirty="0" smtClean="0"/>
              <a:t>. Patient »</a:t>
            </a:r>
            <a:r>
              <a:rPr lang="fr-CA" sz="1800" dirty="0" smtClean="0"/>
              <a:t>.</a:t>
            </a:r>
            <a:r>
              <a:rPr lang="fr-CA" sz="1800" b="1" dirty="0" smtClean="0"/>
              <a:t> </a:t>
            </a:r>
          </a:p>
          <a:p>
            <a:pPr marL="457200" indent="-457200" algn="just">
              <a:lnSpc>
                <a:spcPct val="100000"/>
              </a:lnSpc>
              <a:buAutoNum type="arabicPeriod"/>
            </a:pPr>
            <a:r>
              <a:rPr lang="fr-CA" sz="1800" dirty="0" smtClean="0"/>
              <a:t>Entrez le mot de passe → </a:t>
            </a:r>
            <a:r>
              <a:rPr lang="fr-CA" sz="1800" b="1" dirty="0" smtClean="0"/>
              <a:t>« OK »</a:t>
            </a:r>
            <a:r>
              <a:rPr lang="fr-CA" sz="1800" dirty="0" smtClean="0"/>
              <a:t>.</a:t>
            </a:r>
            <a:endParaRPr lang="fr-CA" sz="1800" b="1" dirty="0" smtClean="0"/>
          </a:p>
          <a:p>
            <a:pPr marL="457200" indent="-457200" algn="just">
              <a:lnSpc>
                <a:spcPct val="100000"/>
              </a:lnSpc>
              <a:buAutoNum type="arabicPeriod"/>
            </a:pPr>
            <a:r>
              <a:rPr lang="fr-CA" sz="1800" dirty="0" smtClean="0"/>
              <a:t>Appuyez sur </a:t>
            </a:r>
            <a:r>
              <a:rPr lang="fr-CA" sz="1800" b="1" dirty="0" smtClean="0"/>
              <a:t>« </a:t>
            </a:r>
            <a:r>
              <a:rPr lang="fr-CA" sz="1800" b="1" dirty="0" err="1" smtClean="0"/>
              <a:t>Aff</a:t>
            </a:r>
            <a:r>
              <a:rPr lang="fr-CA" sz="1800" b="1" dirty="0" smtClean="0"/>
              <a:t>/</a:t>
            </a:r>
            <a:r>
              <a:rPr lang="fr-CA" sz="1800" b="1" dirty="0" err="1" smtClean="0"/>
              <a:t>Modif</a:t>
            </a:r>
            <a:r>
              <a:rPr lang="fr-CA" sz="1800" b="1" dirty="0" smtClean="0"/>
              <a:t> »</a:t>
            </a:r>
            <a:r>
              <a:rPr lang="fr-CA" sz="1800" dirty="0" smtClean="0"/>
              <a:t>.</a:t>
            </a:r>
            <a:endParaRPr lang="fr-CA" sz="1800" b="1" dirty="0" smtClean="0"/>
          </a:p>
          <a:p>
            <a:pPr marL="457200" indent="-457200" algn="just">
              <a:lnSpc>
                <a:spcPct val="100000"/>
              </a:lnSpc>
              <a:buAutoNum type="arabicPeriod"/>
            </a:pPr>
            <a:r>
              <a:rPr lang="fr-CA" sz="1800" dirty="0" smtClean="0"/>
              <a:t>Appuyez sur </a:t>
            </a:r>
            <a:r>
              <a:rPr lang="fr-CA" sz="1800" b="1" dirty="0" smtClean="0"/>
              <a:t>« </a:t>
            </a:r>
            <a:r>
              <a:rPr lang="fr-CA" sz="1800" b="1" dirty="0" err="1" smtClean="0"/>
              <a:t>Eff</a:t>
            </a:r>
            <a:r>
              <a:rPr lang="fr-CA" sz="1800" b="1" dirty="0" smtClean="0"/>
              <a:t>. Vol. Perf. »</a:t>
            </a:r>
            <a:r>
              <a:rPr lang="fr-CA" sz="1800" dirty="0" smtClean="0"/>
              <a:t>.</a:t>
            </a:r>
            <a:endParaRPr lang="fr-CA" sz="1800" b="1" dirty="0" smtClean="0"/>
          </a:p>
          <a:p>
            <a:pPr marL="457200" indent="-457200" algn="just">
              <a:lnSpc>
                <a:spcPct val="100000"/>
              </a:lnSpc>
              <a:buAutoNum type="arabicPeriod"/>
            </a:pPr>
            <a:r>
              <a:rPr lang="fr-CA" sz="1800" dirty="0" smtClean="0"/>
              <a:t>Répondez </a:t>
            </a:r>
            <a:r>
              <a:rPr lang="fr-CA" sz="1800" b="1" dirty="0" smtClean="0"/>
              <a:t>« Oui »</a:t>
            </a:r>
            <a:r>
              <a:rPr lang="fr-CA" sz="1800" dirty="0" smtClean="0"/>
              <a:t> à la question : Effacer volume perfusé (VP) cumulé?  La volume total administré sera mis à zéro (0) ml.</a:t>
            </a:r>
            <a:endParaRPr lang="fr-CA" sz="1800" dirty="0"/>
          </a:p>
          <a:p>
            <a:pPr marL="342900" indent="-342900">
              <a:buFont typeface="Arial" panose="020B0604020202020204" pitchFamily="34" charset="0"/>
              <a:buChar char="•"/>
            </a:pPr>
            <a:endParaRPr lang="fr-CA" sz="1800" dirty="0" smtClean="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23</a:t>
            </a:fld>
            <a:endParaRPr lang="fr-CA"/>
          </a:p>
        </p:txBody>
      </p:sp>
    </p:spTree>
    <p:extLst>
      <p:ext uri="{BB962C8B-B14F-4D97-AF65-F5344CB8AC3E}">
        <p14:creationId xmlns:p14="http://schemas.microsoft.com/office/powerpoint/2010/main" val="8028545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Nettoyage et désinfection de l’appareil</a:t>
            </a:r>
            <a:endParaRPr lang="fr-CA" dirty="0"/>
          </a:p>
        </p:txBody>
      </p:sp>
      <p:sp>
        <p:nvSpPr>
          <p:cNvPr id="3" name="Espace réservé du contenu 2"/>
          <p:cNvSpPr>
            <a:spLocks noGrp="1"/>
          </p:cNvSpPr>
          <p:nvPr>
            <p:ph idx="1"/>
          </p:nvPr>
        </p:nvSpPr>
        <p:spPr>
          <a:xfrm>
            <a:off x="628649" y="1405467"/>
            <a:ext cx="7576887" cy="4910666"/>
          </a:xfrm>
        </p:spPr>
        <p:txBody>
          <a:bodyPr>
            <a:normAutofit/>
          </a:bodyPr>
          <a:lstStyle/>
          <a:p>
            <a:pPr marL="342900" indent="-342900" algn="just">
              <a:lnSpc>
                <a:spcPct val="100000"/>
              </a:lnSpc>
              <a:buFont typeface="Arial" panose="020B0604020202020204" pitchFamily="34" charset="0"/>
              <a:buChar char="•"/>
            </a:pPr>
            <a:r>
              <a:rPr lang="fr-CA" sz="1600" dirty="0" smtClean="0"/>
              <a:t>Après l’utilisation de la pompe </a:t>
            </a:r>
            <a:r>
              <a:rPr lang="fr-CA" sz="1600" i="1" dirty="0" smtClean="0"/>
              <a:t>Sapphire</a:t>
            </a:r>
            <a:r>
              <a:rPr lang="fr-CA" sz="1600" dirty="0" smtClean="0"/>
              <a:t> chez un usager, elle doit être nettoyée et désinfectée conformément au protocole en vigueur dans l’établissement. </a:t>
            </a:r>
          </a:p>
          <a:p>
            <a:pPr marL="342900" indent="-342900" algn="just">
              <a:lnSpc>
                <a:spcPct val="100000"/>
              </a:lnSpc>
              <a:buFont typeface="Arial" panose="020B0604020202020204" pitchFamily="34" charset="0"/>
              <a:buChar char="•"/>
            </a:pPr>
            <a:r>
              <a:rPr lang="fr-CA" sz="1600" dirty="0" smtClean="0"/>
              <a:t>Lorsque la pompe </a:t>
            </a:r>
            <a:r>
              <a:rPr lang="fr-CA" sz="1600" i="1" dirty="0" smtClean="0"/>
              <a:t>Sapphire</a:t>
            </a:r>
            <a:r>
              <a:rPr lang="fr-CA" sz="1600" dirty="0" smtClean="0"/>
              <a:t> a été utilisée chez un usager en précautions additionnelles, utilisez les lingettes désinfectantes appropriées.</a:t>
            </a:r>
          </a:p>
          <a:p>
            <a:pPr marL="714375" algn="just">
              <a:lnSpc>
                <a:spcPct val="100000"/>
              </a:lnSpc>
            </a:pPr>
            <a:r>
              <a:rPr lang="fr-CA" sz="1400" dirty="0" smtClean="0"/>
              <a:t>Par exemple, chez  un usager en précautions additionnelles SARM, ce sont les lingettes humides de peroxyde d’hydrogène qui doivent être utilisées.</a:t>
            </a:r>
          </a:p>
          <a:p>
            <a:pPr marL="342900" indent="-342900" algn="just">
              <a:lnSpc>
                <a:spcPct val="100000"/>
              </a:lnSpc>
              <a:buFont typeface="Arial" panose="020B0604020202020204" pitchFamily="34" charset="0"/>
              <a:buChar char="•"/>
            </a:pPr>
            <a:r>
              <a:rPr lang="fr-CA" sz="1600" dirty="0" smtClean="0"/>
              <a:t>Avant le nettoyage et la désinfection de la pompe, vérifiez que:</a:t>
            </a:r>
          </a:p>
          <a:p>
            <a:pPr marL="1028700" lvl="1" indent="-342900" algn="just">
              <a:lnSpc>
                <a:spcPct val="100000"/>
              </a:lnSpc>
            </a:pPr>
            <a:r>
              <a:rPr lang="fr-CA" sz="1400" dirty="0" smtClean="0"/>
              <a:t>La pompe est déconnectée de l’usager.</a:t>
            </a:r>
          </a:p>
          <a:p>
            <a:pPr marL="1028700" lvl="1" indent="-342900" algn="just">
              <a:lnSpc>
                <a:spcPct val="100000"/>
              </a:lnSpc>
            </a:pPr>
            <a:r>
              <a:rPr lang="fr-CA" sz="1400" dirty="0" smtClean="0"/>
              <a:t>La tubulure a été retirée de la pompe.</a:t>
            </a:r>
          </a:p>
          <a:p>
            <a:pPr marL="1028700" lvl="1" indent="-342900" algn="just">
              <a:lnSpc>
                <a:spcPct val="100000"/>
              </a:lnSpc>
            </a:pPr>
            <a:r>
              <a:rPr lang="fr-CA" sz="1400" dirty="0" smtClean="0"/>
              <a:t>La pompe est hors tension.</a:t>
            </a:r>
          </a:p>
          <a:p>
            <a:pPr lvl="1" indent="0" algn="just">
              <a:lnSpc>
                <a:spcPct val="100000"/>
              </a:lnSpc>
              <a:buNone/>
            </a:pPr>
            <a:endParaRPr lang="fr-CA" sz="1200" dirty="0" smtClean="0"/>
          </a:p>
          <a:p>
            <a:pPr marL="714375" algn="just">
              <a:lnSpc>
                <a:spcPct val="100000"/>
              </a:lnSpc>
            </a:pPr>
            <a:r>
              <a:rPr lang="fr-CA" sz="1600" dirty="0" smtClean="0"/>
              <a:t>Ne laissez pas de liquide pénétrer dans le corps de la pompe, les orifice du haut-parleur ou le logement de la batterie pendant le nettoyage et la désinfection de la pompe.</a:t>
            </a:r>
          </a:p>
          <a:p>
            <a:pPr algn="just"/>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24</a:t>
            </a:fld>
            <a:endParaRPr lang="fr-CA"/>
          </a:p>
        </p:txBody>
      </p:sp>
      <p:pic>
        <p:nvPicPr>
          <p:cNvPr id="5" name="Image 4"/>
          <p:cNvPicPr>
            <a:picLocks noChangeAspect="1"/>
          </p:cNvPicPr>
          <p:nvPr/>
        </p:nvPicPr>
        <p:blipFill rotWithShape="1">
          <a:blip r:embed="rId3"/>
          <a:srcRect l="20951" t="60159" r="73313" b="32222"/>
          <a:stretch/>
        </p:blipFill>
        <p:spPr>
          <a:xfrm>
            <a:off x="628649" y="4947679"/>
            <a:ext cx="713679" cy="740229"/>
          </a:xfrm>
          <a:prstGeom prst="rect">
            <a:avLst/>
          </a:prstGeom>
        </p:spPr>
      </p:pic>
    </p:spTree>
    <p:extLst>
      <p:ext uri="{BB962C8B-B14F-4D97-AF65-F5344CB8AC3E}">
        <p14:creationId xmlns:p14="http://schemas.microsoft.com/office/powerpoint/2010/main" val="8864954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Gestion des alarmes – Air dans la tubulure</a:t>
            </a:r>
            <a:endParaRPr lang="fr-CA" dirty="0"/>
          </a:p>
        </p:txBody>
      </p:sp>
      <p:sp>
        <p:nvSpPr>
          <p:cNvPr id="3" name="Espace réservé du contenu 2"/>
          <p:cNvSpPr>
            <a:spLocks noGrp="1"/>
          </p:cNvSpPr>
          <p:nvPr>
            <p:ph idx="1"/>
          </p:nvPr>
        </p:nvSpPr>
        <p:spPr/>
        <p:txBody>
          <a:bodyPr>
            <a:normAutofit/>
          </a:bodyPr>
          <a:lstStyle/>
          <a:p>
            <a:pPr algn="just">
              <a:lnSpc>
                <a:spcPct val="100000"/>
              </a:lnSpc>
            </a:pPr>
            <a:r>
              <a:rPr lang="fr-CA" sz="1800" dirty="0" smtClean="0"/>
              <a:t>L’écran de la pompe affiche le message : </a:t>
            </a:r>
            <a:r>
              <a:rPr lang="fr-CA" sz="1800" b="1" dirty="0" smtClean="0"/>
              <a:t>AIR DANS LA TUBULURE</a:t>
            </a:r>
            <a:r>
              <a:rPr lang="fr-CA" sz="1800" dirty="0" smtClean="0"/>
              <a:t>. La pompe s’arrête automatiquement.</a:t>
            </a:r>
          </a:p>
          <a:p>
            <a:pPr algn="just">
              <a:lnSpc>
                <a:spcPct val="100000"/>
              </a:lnSpc>
            </a:pPr>
            <a:endParaRPr lang="fr-CA" sz="1800" dirty="0" smtClean="0"/>
          </a:p>
          <a:p>
            <a:pPr marL="342900" indent="-342900" algn="just">
              <a:lnSpc>
                <a:spcPct val="100000"/>
              </a:lnSpc>
              <a:buFont typeface="Arial" panose="020B0604020202020204" pitchFamily="34" charset="0"/>
              <a:buChar char="•"/>
            </a:pPr>
            <a:r>
              <a:rPr lang="fr-CA" sz="1800" dirty="0" smtClean="0"/>
              <a:t>Assurez-vous de déconnecter la tubulure de l’usager avant d’entreprendre les démarches pour éliminer l’air dans la tubulure.</a:t>
            </a:r>
          </a:p>
          <a:p>
            <a:pPr algn="just">
              <a:lnSpc>
                <a:spcPct val="100000"/>
              </a:lnSpc>
            </a:pPr>
            <a:endParaRPr lang="fr-CA" sz="1800" dirty="0"/>
          </a:p>
          <a:p>
            <a:pPr marL="457200" indent="-457200" algn="just">
              <a:lnSpc>
                <a:spcPct val="100000"/>
              </a:lnSpc>
              <a:buAutoNum type="arabicPeriod"/>
            </a:pPr>
            <a:r>
              <a:rPr lang="fr-CA" sz="1800" dirty="0" smtClean="0"/>
              <a:t>Appuyez sur </a:t>
            </a:r>
            <a:r>
              <a:rPr lang="fr-CA" sz="1800" b="1" dirty="0" smtClean="0"/>
              <a:t>« Silence » → « OK »</a:t>
            </a:r>
            <a:r>
              <a:rPr lang="fr-CA" sz="1800" dirty="0" smtClean="0"/>
              <a:t>.</a:t>
            </a:r>
            <a:endParaRPr lang="fr-CA" sz="1800" b="1" dirty="0" smtClean="0"/>
          </a:p>
          <a:p>
            <a:pPr marL="457200" indent="-457200" algn="just">
              <a:lnSpc>
                <a:spcPct val="100000"/>
              </a:lnSpc>
              <a:buFont typeface="Arial" panose="020B0604020202020204" pitchFamily="34" charset="0"/>
              <a:buAutoNum type="arabicPeriod"/>
            </a:pPr>
            <a:r>
              <a:rPr lang="fr-CA" sz="1800" dirty="0" smtClean="0"/>
              <a:t>Entrez le mot de passe </a:t>
            </a:r>
            <a:r>
              <a:rPr lang="fr-CA" sz="1800" b="1" dirty="0"/>
              <a:t>→ « OK »</a:t>
            </a:r>
            <a:r>
              <a:rPr lang="fr-CA" sz="1800" dirty="0"/>
              <a:t>.</a:t>
            </a:r>
            <a:endParaRPr lang="fr-CA" sz="1800" b="1" dirty="0"/>
          </a:p>
          <a:p>
            <a:pPr marL="457200" indent="-457200" algn="just">
              <a:lnSpc>
                <a:spcPct val="100000"/>
              </a:lnSpc>
              <a:buAutoNum type="arabicPeriod"/>
            </a:pPr>
            <a:r>
              <a:rPr lang="fr-CA" sz="1800" dirty="0" smtClean="0"/>
              <a:t>Appuyez sur </a:t>
            </a:r>
            <a:r>
              <a:rPr lang="fr-CA" sz="1800" b="1" dirty="0" smtClean="0"/>
              <a:t>« Purger »</a:t>
            </a:r>
            <a:r>
              <a:rPr lang="fr-CA" sz="1800" dirty="0" smtClean="0"/>
              <a:t> et suivez les instructions à l’écran jusqu’à la purge complète de l’air dans la tubulure.</a:t>
            </a:r>
          </a:p>
          <a:p>
            <a:pPr marL="457200" indent="-457200" algn="just">
              <a:lnSpc>
                <a:spcPct val="100000"/>
              </a:lnSpc>
              <a:buAutoNum type="arabicPeriod"/>
            </a:pPr>
            <a:r>
              <a:rPr lang="fr-CA" sz="1800" dirty="0" smtClean="0"/>
              <a:t>Reconnectez la tubulure à l’usager.</a:t>
            </a:r>
          </a:p>
          <a:p>
            <a:pPr marL="457200" indent="-457200" algn="just">
              <a:lnSpc>
                <a:spcPct val="100000"/>
              </a:lnSpc>
              <a:buAutoNum type="arabicPeriod"/>
            </a:pPr>
            <a:r>
              <a:rPr lang="fr-CA" sz="1800" dirty="0" smtClean="0"/>
              <a:t>Appuyez sur </a:t>
            </a:r>
            <a:r>
              <a:rPr lang="fr-CA" sz="1800" b="1" dirty="0" smtClean="0"/>
              <a:t>« </a:t>
            </a:r>
            <a:r>
              <a:rPr lang="fr-CA" sz="1800" b="1" dirty="0" err="1" smtClean="0"/>
              <a:t>Contin</a:t>
            </a:r>
            <a:r>
              <a:rPr lang="fr-CA" sz="1800" b="1" dirty="0" smtClean="0"/>
              <a:t>. Perf. » </a:t>
            </a:r>
            <a:r>
              <a:rPr lang="fr-CA" sz="1800" dirty="0" smtClean="0"/>
              <a:t>pour redémarrer la perfusion.</a:t>
            </a:r>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25</a:t>
            </a:fld>
            <a:endParaRPr lang="fr-CA"/>
          </a:p>
        </p:txBody>
      </p:sp>
      <p:pic>
        <p:nvPicPr>
          <p:cNvPr id="5" name="Image 4"/>
          <p:cNvPicPr>
            <a:picLocks noChangeAspect="1"/>
          </p:cNvPicPr>
          <p:nvPr/>
        </p:nvPicPr>
        <p:blipFill rotWithShape="1">
          <a:blip r:embed="rId2"/>
          <a:srcRect l="20951" t="60159" r="73313" b="32222"/>
          <a:stretch/>
        </p:blipFill>
        <p:spPr>
          <a:xfrm>
            <a:off x="271810" y="2539512"/>
            <a:ext cx="713679" cy="740229"/>
          </a:xfrm>
          <a:prstGeom prst="rect">
            <a:avLst/>
          </a:prstGeom>
        </p:spPr>
      </p:pic>
    </p:spTree>
    <p:extLst>
      <p:ext uri="{BB962C8B-B14F-4D97-AF65-F5344CB8AC3E}">
        <p14:creationId xmlns:p14="http://schemas.microsoft.com/office/powerpoint/2010/main" val="254690233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Gestion des alarmes – Occlusion </a:t>
            </a:r>
            <a:endParaRPr lang="fr-CA" dirty="0"/>
          </a:p>
        </p:txBody>
      </p:sp>
      <p:sp>
        <p:nvSpPr>
          <p:cNvPr id="3" name="Espace réservé du contenu 2"/>
          <p:cNvSpPr>
            <a:spLocks noGrp="1"/>
          </p:cNvSpPr>
          <p:nvPr>
            <p:ph idx="1"/>
          </p:nvPr>
        </p:nvSpPr>
        <p:spPr>
          <a:xfrm>
            <a:off x="504092" y="1405467"/>
            <a:ext cx="8194740" cy="4910666"/>
          </a:xfrm>
        </p:spPr>
        <p:txBody>
          <a:bodyPr>
            <a:normAutofit/>
          </a:bodyPr>
          <a:lstStyle/>
          <a:p>
            <a:pPr algn="just">
              <a:lnSpc>
                <a:spcPct val="100000"/>
              </a:lnSpc>
            </a:pPr>
            <a:r>
              <a:rPr lang="fr-CA" sz="1800" dirty="0"/>
              <a:t>L’écran de la pompe affiche le message : </a:t>
            </a:r>
            <a:r>
              <a:rPr lang="fr-CA" sz="1800" b="1" dirty="0" smtClean="0"/>
              <a:t>OCCLUSION EN AMONT, OCCLUSION </a:t>
            </a:r>
            <a:r>
              <a:rPr lang="fr-CA" sz="1800" dirty="0" smtClean="0"/>
              <a:t>ou </a:t>
            </a:r>
            <a:r>
              <a:rPr lang="fr-CA" sz="1800" b="1" dirty="0" smtClean="0"/>
              <a:t>OCCLUSION EN AVAL. </a:t>
            </a:r>
            <a:r>
              <a:rPr lang="fr-CA" sz="1800" dirty="0" smtClean="0"/>
              <a:t>La </a:t>
            </a:r>
            <a:r>
              <a:rPr lang="fr-CA" sz="1800" dirty="0"/>
              <a:t>pompe s’arrête automatiquement</a:t>
            </a:r>
            <a:r>
              <a:rPr lang="fr-CA" sz="1800" dirty="0" smtClean="0"/>
              <a:t>.</a:t>
            </a:r>
          </a:p>
          <a:p>
            <a:pPr marL="1028700" lvl="1" indent="-342900" algn="just">
              <a:lnSpc>
                <a:spcPct val="100000"/>
              </a:lnSpc>
            </a:pPr>
            <a:r>
              <a:rPr lang="fr-CA" sz="1600" dirty="0" smtClean="0"/>
              <a:t>Occlusion en amont : Occlusion entre le sac de perfusion et la pompe.</a:t>
            </a:r>
          </a:p>
          <a:p>
            <a:pPr marL="1028700" lvl="1" indent="-342900" algn="just">
              <a:lnSpc>
                <a:spcPct val="100000"/>
              </a:lnSpc>
            </a:pPr>
            <a:r>
              <a:rPr lang="fr-CA" sz="1600" dirty="0" smtClean="0"/>
              <a:t>Occlusion en aval : Occlusion entre la pompe et l’usager.</a:t>
            </a:r>
          </a:p>
          <a:p>
            <a:pPr marL="0" lvl="1" indent="0" algn="just">
              <a:lnSpc>
                <a:spcPct val="100000"/>
              </a:lnSpc>
              <a:buNone/>
            </a:pPr>
            <a:endParaRPr lang="fr-CA" sz="1600" dirty="0" smtClean="0"/>
          </a:p>
          <a:p>
            <a:pPr marL="457200" lvl="1" indent="-457200" algn="just">
              <a:lnSpc>
                <a:spcPct val="100000"/>
              </a:lnSpc>
              <a:buAutoNum type="arabicPeriod"/>
            </a:pPr>
            <a:r>
              <a:rPr lang="fr-CA" sz="1800" dirty="0" smtClean="0"/>
              <a:t>Appuyez sur </a:t>
            </a:r>
            <a:r>
              <a:rPr lang="fr-CA" sz="1800" b="1" dirty="0" smtClean="0"/>
              <a:t>« Silence » → « OK »</a:t>
            </a:r>
            <a:r>
              <a:rPr lang="fr-CA" sz="1800" dirty="0" smtClean="0"/>
              <a:t>.</a:t>
            </a:r>
            <a:endParaRPr lang="fr-CA" sz="1800" b="1" dirty="0" smtClean="0"/>
          </a:p>
          <a:p>
            <a:pPr marL="457200" lvl="1" indent="-457200" algn="just">
              <a:lnSpc>
                <a:spcPct val="100000"/>
              </a:lnSpc>
              <a:buAutoNum type="arabicPeriod"/>
            </a:pPr>
            <a:r>
              <a:rPr lang="fr-CA" sz="1800" dirty="0" smtClean="0"/>
              <a:t>Appuyez sur </a:t>
            </a:r>
            <a:r>
              <a:rPr lang="fr-CA" sz="1800" b="1" dirty="0" smtClean="0"/>
              <a:t>« App. Pr. </a:t>
            </a:r>
            <a:r>
              <a:rPr lang="fr-CA" sz="1800" b="1" dirty="0" err="1" smtClean="0"/>
              <a:t>Déver</a:t>
            </a:r>
            <a:r>
              <a:rPr lang="fr-CA" sz="1800" b="1" dirty="0" smtClean="0"/>
              <a:t>. Patient »</a:t>
            </a:r>
            <a:r>
              <a:rPr lang="fr-CA" sz="1800" dirty="0" smtClean="0"/>
              <a:t>.</a:t>
            </a:r>
          </a:p>
          <a:p>
            <a:pPr marL="457200" lvl="1" indent="-457200" algn="just">
              <a:lnSpc>
                <a:spcPct val="100000"/>
              </a:lnSpc>
              <a:buFont typeface="Arial" panose="020B0604020202020204" pitchFamily="34" charset="0"/>
              <a:buAutoNum type="arabicPeriod"/>
            </a:pPr>
            <a:r>
              <a:rPr lang="fr-CA" sz="1800" dirty="0" smtClean="0"/>
              <a:t>Entrez le mot de passe </a:t>
            </a:r>
            <a:r>
              <a:rPr lang="fr-CA" sz="1800" b="1" dirty="0"/>
              <a:t>→ « OK »</a:t>
            </a:r>
            <a:r>
              <a:rPr lang="fr-CA" sz="1800" dirty="0"/>
              <a:t>.</a:t>
            </a:r>
            <a:endParaRPr lang="fr-CA" sz="1800" b="1" dirty="0"/>
          </a:p>
          <a:p>
            <a:pPr marL="457200" lvl="1" indent="-457200" algn="just">
              <a:lnSpc>
                <a:spcPct val="100000"/>
              </a:lnSpc>
              <a:buAutoNum type="arabicPeriod"/>
            </a:pPr>
            <a:r>
              <a:rPr lang="fr-CA" sz="1800" dirty="0" smtClean="0"/>
              <a:t>Pour éliminer les occlusions, vérifiez que : </a:t>
            </a:r>
          </a:p>
          <a:p>
            <a:pPr marL="914400" lvl="2" indent="-457200" algn="just">
              <a:lnSpc>
                <a:spcPct val="100000"/>
              </a:lnSpc>
            </a:pPr>
            <a:r>
              <a:rPr lang="fr-CA" dirty="0" smtClean="0"/>
              <a:t>Les clamps sont bien ouverts.</a:t>
            </a:r>
          </a:p>
          <a:p>
            <a:pPr marL="914400" lvl="2" indent="-457200" algn="just">
              <a:lnSpc>
                <a:spcPct val="100000"/>
              </a:lnSpc>
            </a:pPr>
            <a:r>
              <a:rPr lang="fr-CA" dirty="0" smtClean="0"/>
              <a:t>La cassette de perfusion est bien placée.</a:t>
            </a:r>
          </a:p>
          <a:p>
            <a:pPr marL="914400" lvl="2" indent="-457200" algn="just">
              <a:lnSpc>
                <a:spcPct val="100000"/>
              </a:lnSpc>
            </a:pPr>
            <a:r>
              <a:rPr lang="fr-CA" dirty="0" smtClean="0"/>
              <a:t>La tubulure n’est pas coincée, ni pliée.</a:t>
            </a:r>
          </a:p>
          <a:p>
            <a:pPr marL="914400" lvl="2" indent="-457200" algn="just">
              <a:lnSpc>
                <a:spcPct val="100000"/>
              </a:lnSpc>
            </a:pPr>
            <a:r>
              <a:rPr lang="fr-CA" dirty="0" smtClean="0"/>
              <a:t>La connexion à l’usager est exempte d’occlusion (ex. perméabilité de la veine).</a:t>
            </a:r>
          </a:p>
          <a:p>
            <a:pPr marL="342900" lvl="1" indent="-342900" algn="just">
              <a:lnSpc>
                <a:spcPct val="100000"/>
              </a:lnSpc>
              <a:buFont typeface="+mj-lt"/>
              <a:buAutoNum type="arabicPeriod"/>
            </a:pPr>
            <a:r>
              <a:rPr lang="fr-CA" sz="1800" dirty="0" smtClean="0"/>
              <a:t>Lorsque l’occlusion est éliminée, appuyez sur </a:t>
            </a:r>
            <a:r>
              <a:rPr lang="fr-CA" sz="1800" b="1" dirty="0" smtClean="0"/>
              <a:t>« OK » </a:t>
            </a:r>
            <a:r>
              <a:rPr lang="fr-CA" sz="1800" dirty="0" smtClean="0"/>
              <a:t>pour continuer.</a:t>
            </a:r>
          </a:p>
          <a:p>
            <a:pPr marL="0" lvl="1" indent="0" algn="just">
              <a:buNone/>
            </a:pPr>
            <a:endParaRPr lang="fr-CA" dirty="0" smtClean="0"/>
          </a:p>
          <a:p>
            <a:pPr algn="just"/>
            <a:endParaRPr lang="fr-CA" sz="20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26</a:t>
            </a:fld>
            <a:endParaRPr lang="fr-CA"/>
          </a:p>
        </p:txBody>
      </p:sp>
    </p:spTree>
    <p:extLst>
      <p:ext uri="{BB962C8B-B14F-4D97-AF65-F5344CB8AC3E}">
        <p14:creationId xmlns:p14="http://schemas.microsoft.com/office/powerpoint/2010/main" val="377168853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Références et évaluation</a:t>
            </a:r>
            <a:endParaRPr lang="fr-CA" dirty="0"/>
          </a:p>
        </p:txBody>
      </p:sp>
      <p:sp>
        <p:nvSpPr>
          <p:cNvPr id="3" name="Espace réservé du contenu 2"/>
          <p:cNvSpPr>
            <a:spLocks noGrp="1"/>
          </p:cNvSpPr>
          <p:nvPr>
            <p:ph idx="1"/>
          </p:nvPr>
        </p:nvSpPr>
        <p:spPr/>
        <p:txBody>
          <a:bodyPr>
            <a:normAutofit/>
          </a:bodyPr>
          <a:lstStyle/>
          <a:p>
            <a:pPr marL="541338" indent="-541338" algn="just"/>
            <a:r>
              <a:rPr lang="fr-CA" sz="1800" dirty="0" smtClean="0"/>
              <a:t>QCORE </a:t>
            </a:r>
            <a:r>
              <a:rPr lang="fr-CA" sz="1800" dirty="0" err="1" smtClean="0"/>
              <a:t>Medical</a:t>
            </a:r>
            <a:r>
              <a:rPr lang="fr-CA" sz="1800" dirty="0" smtClean="0"/>
              <a:t> Ltd (2013). </a:t>
            </a:r>
            <a:r>
              <a:rPr lang="fr-CA" sz="1800" i="1" dirty="0" smtClean="0"/>
              <a:t>Manuel d’utilisation : Pompes à perfusion dédiées et traitement combiné Sapphire </a:t>
            </a:r>
            <a:r>
              <a:rPr lang="fr-CA" sz="1800" dirty="0" smtClean="0"/>
              <a:t>[PDF]. </a:t>
            </a:r>
            <a:r>
              <a:rPr lang="fr-CA" sz="1800" dirty="0"/>
              <a:t>Repéré à </a:t>
            </a:r>
            <a:r>
              <a:rPr lang="fr-CA" sz="1800" dirty="0" smtClean="0"/>
              <a:t>https</a:t>
            </a:r>
            <a:r>
              <a:rPr lang="fr-CA" sz="1800" dirty="0"/>
              <a:t>://</a:t>
            </a:r>
            <a:r>
              <a:rPr lang="fr-CA" sz="1800" dirty="0" smtClean="0"/>
              <a:t>services.telesantebretagne.org/lrportal/documents/138946/313588/hospira_sapphire_manuel_utillisation.pdf/2c00aa04-a5b5-46f2-9068-892ac968e37b</a:t>
            </a:r>
          </a:p>
          <a:p>
            <a:pPr marL="541338" indent="-541338" algn="just"/>
            <a:r>
              <a:rPr lang="fr-CA" sz="1800" dirty="0" smtClean="0"/>
              <a:t>Pompe à perfusion Sapphire – Aide-mémoire. Mode ACP avec bibliothèque de médicaments</a:t>
            </a:r>
            <a:r>
              <a:rPr lang="fr-CA" sz="1800" dirty="0" smtClean="0"/>
              <a:t>.</a:t>
            </a:r>
          </a:p>
          <a:p>
            <a:pPr marL="541338" indent="-541338" algn="just"/>
            <a:endParaRPr lang="en-CA" sz="1800" dirty="0"/>
          </a:p>
          <a:p>
            <a:r>
              <a:rPr lang="fr-CA" sz="1800" b="1" dirty="0"/>
              <a:t>Évaluation à compléter</a:t>
            </a:r>
          </a:p>
          <a:p>
            <a:pPr marL="541338" indent="-541338" algn="just"/>
            <a:r>
              <a:rPr lang="fr-CA" sz="1800" dirty="0">
                <a:hlinkClick r:id="rId3"/>
              </a:rPr>
              <a:t>https://</a:t>
            </a:r>
            <a:r>
              <a:rPr lang="fr-CA" sz="1800" dirty="0" smtClean="0">
                <a:hlinkClick r:id="rId3"/>
              </a:rPr>
              <a:t>fr.surveymonkey.com/r/SapphireHospira</a:t>
            </a:r>
            <a:endParaRPr lang="fr-CA" sz="1800" dirty="0" smtClean="0"/>
          </a:p>
          <a:p>
            <a:r>
              <a:rPr lang="en-CA" sz="1800" dirty="0" err="1" smtClean="0"/>
              <a:t>Cliquez</a:t>
            </a:r>
            <a:r>
              <a:rPr lang="en-CA" sz="1800" dirty="0" smtClean="0"/>
              <a:t> </a:t>
            </a:r>
            <a:r>
              <a:rPr lang="en-CA" sz="1800" dirty="0"/>
              <a:t>sur le lien pour </a:t>
            </a:r>
            <a:r>
              <a:rPr lang="en-CA" sz="1800" dirty="0" err="1"/>
              <a:t>procéder</a:t>
            </a:r>
            <a:r>
              <a:rPr lang="en-CA" sz="1800" dirty="0"/>
              <a:t> à </a:t>
            </a:r>
            <a:r>
              <a:rPr lang="en-CA" sz="1800" dirty="0" err="1"/>
              <a:t>l’évaluation</a:t>
            </a:r>
            <a:r>
              <a:rPr lang="en-CA" sz="1800" dirty="0"/>
              <a:t> (sur le WEB).</a:t>
            </a:r>
            <a:endParaRPr lang="fr-CA" sz="1800" dirty="0"/>
          </a:p>
          <a:p>
            <a:pPr marL="541338" indent="-541338" algn="just"/>
            <a:endParaRPr lang="en-CA" sz="1800" dirty="0" smtClean="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27</a:t>
            </a:fld>
            <a:endParaRPr lang="fr-CA"/>
          </a:p>
        </p:txBody>
      </p:sp>
    </p:spTree>
    <p:extLst>
      <p:ext uri="{BB962C8B-B14F-4D97-AF65-F5344CB8AC3E}">
        <p14:creationId xmlns:p14="http://schemas.microsoft.com/office/powerpoint/2010/main" val="35523680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Présentation de l’appareil</a:t>
            </a:r>
            <a:endParaRPr lang="fr-CA" dirty="0"/>
          </a:p>
        </p:txBody>
      </p:sp>
      <p:pic>
        <p:nvPicPr>
          <p:cNvPr id="9" name="Espace réservé du contenu 8"/>
          <p:cNvPicPr>
            <a:picLocks noGrp="1" noChangeAspect="1"/>
          </p:cNvPicPr>
          <p:nvPr>
            <p:ph idx="1"/>
          </p:nvPr>
        </p:nvPicPr>
        <p:blipFill rotWithShape="1">
          <a:blip r:embed="rId3"/>
          <a:srcRect l="8689" t="20191" r="9752" b="15980"/>
          <a:stretch/>
        </p:blipFill>
        <p:spPr>
          <a:xfrm>
            <a:off x="3857170" y="1899559"/>
            <a:ext cx="5007429" cy="3135086"/>
          </a:xfrm>
          <a:prstGeom prst="rect">
            <a:avLst/>
          </a:prstGeom>
        </p:spPr>
      </p:pic>
      <p:sp>
        <p:nvSpPr>
          <p:cNvPr id="4" name="Espace réservé du numéro de diapositive 3"/>
          <p:cNvSpPr>
            <a:spLocks noGrp="1"/>
          </p:cNvSpPr>
          <p:nvPr>
            <p:ph type="sldNum" sz="quarter" idx="12"/>
          </p:nvPr>
        </p:nvSpPr>
        <p:spPr/>
        <p:txBody>
          <a:bodyPr/>
          <a:lstStyle/>
          <a:p>
            <a:fld id="{EC1A4259-C848-47AA-8FC5-63A0EB1896A5}" type="slidenum">
              <a:rPr lang="fr-CA" smtClean="0"/>
              <a:t>3</a:t>
            </a:fld>
            <a:endParaRPr lang="fr-CA"/>
          </a:p>
        </p:txBody>
      </p:sp>
      <p:pic>
        <p:nvPicPr>
          <p:cNvPr id="5" name="Image 4"/>
          <p:cNvPicPr>
            <a:picLocks noChangeAspect="1"/>
          </p:cNvPicPr>
          <p:nvPr/>
        </p:nvPicPr>
        <p:blipFill rotWithShape="1">
          <a:blip r:embed="rId4"/>
          <a:srcRect l="36669" t="21746" r="38316" b="43810"/>
          <a:stretch/>
        </p:blipFill>
        <p:spPr>
          <a:xfrm>
            <a:off x="460918" y="1665514"/>
            <a:ext cx="3251112" cy="3581401"/>
          </a:xfrm>
          <a:prstGeom prst="rect">
            <a:avLst/>
          </a:prstGeom>
        </p:spPr>
      </p:pic>
      <p:pic>
        <p:nvPicPr>
          <p:cNvPr id="10" name="Image 9"/>
          <p:cNvPicPr>
            <a:picLocks noChangeAspect="1"/>
          </p:cNvPicPr>
          <p:nvPr/>
        </p:nvPicPr>
        <p:blipFill rotWithShape="1">
          <a:blip r:embed="rId5"/>
          <a:srcRect l="9561" t="46107" r="9366" b="43767"/>
          <a:stretch/>
        </p:blipFill>
        <p:spPr>
          <a:xfrm>
            <a:off x="3900714" y="5034645"/>
            <a:ext cx="5011056" cy="500743"/>
          </a:xfrm>
          <a:prstGeom prst="rect">
            <a:avLst/>
          </a:prstGeom>
        </p:spPr>
      </p:pic>
    </p:spTree>
    <p:extLst>
      <p:ext uri="{BB962C8B-B14F-4D97-AF65-F5344CB8AC3E}">
        <p14:creationId xmlns:p14="http://schemas.microsoft.com/office/powerpoint/2010/main" val="4208288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Écran principal</a:t>
            </a:r>
            <a:endParaRPr lang="fr-CA" dirty="0"/>
          </a:p>
        </p:txBody>
      </p:sp>
      <p:sp>
        <p:nvSpPr>
          <p:cNvPr id="3" name="Espace réservé du contenu 2"/>
          <p:cNvSpPr>
            <a:spLocks noGrp="1"/>
          </p:cNvSpPr>
          <p:nvPr>
            <p:ph idx="1"/>
          </p:nvPr>
        </p:nvSpPr>
        <p:spPr/>
        <p:txBody>
          <a:bodyPr>
            <a:normAutofit/>
          </a:bodyPr>
          <a:lstStyle/>
          <a:p>
            <a:pPr marL="285750" indent="-285750" algn="just">
              <a:lnSpc>
                <a:spcPct val="100000"/>
              </a:lnSpc>
              <a:buFont typeface="Arial" panose="020B0604020202020204" pitchFamily="34" charset="0"/>
              <a:buChar char="•"/>
            </a:pPr>
            <a:r>
              <a:rPr lang="fr-CA" sz="1600" dirty="0" smtClean="0"/>
              <a:t>L’écran d’affichage principal consiste en un écran tactile destiné à la programmation des paramètres de perfusion et à la sélection des modes de perfusion. </a:t>
            </a:r>
          </a:p>
          <a:p>
            <a:pPr marL="285750" indent="-285750" algn="just">
              <a:lnSpc>
                <a:spcPct val="100000"/>
              </a:lnSpc>
              <a:buFont typeface="Arial" panose="020B0604020202020204" pitchFamily="34" charset="0"/>
              <a:buChar char="•"/>
            </a:pPr>
            <a:r>
              <a:rPr lang="fr-CA" sz="1600" dirty="0" smtClean="0"/>
              <a:t>Lorsqu’une perfusion est en cours, les paramètres de perfusion sélectionnés et d’autres informations pertinentes, telles que le temps restant avant la fin de la perfusion, apparaissent sur l’écran d’affichage principal.</a:t>
            </a:r>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4</a:t>
            </a:fld>
            <a:endParaRPr lang="fr-CA"/>
          </a:p>
        </p:txBody>
      </p:sp>
      <p:pic>
        <p:nvPicPr>
          <p:cNvPr id="8" name="Image 7"/>
          <p:cNvPicPr>
            <a:picLocks noChangeAspect="1"/>
          </p:cNvPicPr>
          <p:nvPr/>
        </p:nvPicPr>
        <p:blipFill rotWithShape="1">
          <a:blip r:embed="rId3"/>
          <a:srcRect l="22741" t="10909" r="22418" b="10573"/>
          <a:stretch/>
        </p:blipFill>
        <p:spPr>
          <a:xfrm>
            <a:off x="3106336" y="3204184"/>
            <a:ext cx="2716950" cy="3111949"/>
          </a:xfrm>
          <a:prstGeom prst="rect">
            <a:avLst/>
          </a:prstGeom>
        </p:spPr>
      </p:pic>
      <p:pic>
        <p:nvPicPr>
          <p:cNvPr id="9" name="Image 8"/>
          <p:cNvPicPr>
            <a:picLocks noChangeAspect="1"/>
          </p:cNvPicPr>
          <p:nvPr/>
        </p:nvPicPr>
        <p:blipFill rotWithShape="1">
          <a:blip r:embed="rId4"/>
          <a:srcRect l="28134" t="17487" r="65509" b="80224"/>
          <a:stretch/>
        </p:blipFill>
        <p:spPr>
          <a:xfrm>
            <a:off x="4168274" y="3932284"/>
            <a:ext cx="463883" cy="133661"/>
          </a:xfrm>
          <a:prstGeom prst="rect">
            <a:avLst/>
          </a:prstGeom>
        </p:spPr>
      </p:pic>
    </p:spTree>
    <p:extLst>
      <p:ext uri="{BB962C8B-B14F-4D97-AF65-F5344CB8AC3E}">
        <p14:creationId xmlns:p14="http://schemas.microsoft.com/office/powerpoint/2010/main" val="25895771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Autres accessoires de la pompe</a:t>
            </a:r>
            <a:endParaRPr lang="fr-CA" dirty="0"/>
          </a:p>
        </p:txBody>
      </p:sp>
      <p:sp>
        <p:nvSpPr>
          <p:cNvPr id="3" name="Espace réservé du contenu 2"/>
          <p:cNvSpPr>
            <a:spLocks noGrp="1"/>
          </p:cNvSpPr>
          <p:nvPr>
            <p:ph idx="1"/>
          </p:nvPr>
        </p:nvSpPr>
        <p:spPr>
          <a:xfrm>
            <a:off x="628650" y="1405467"/>
            <a:ext cx="6751864" cy="4910666"/>
          </a:xfrm>
        </p:spPr>
        <p:txBody>
          <a:bodyPr>
            <a:noAutofit/>
          </a:bodyPr>
          <a:lstStyle/>
          <a:p>
            <a:pPr algn="just">
              <a:lnSpc>
                <a:spcPct val="100000"/>
              </a:lnSpc>
            </a:pPr>
            <a:r>
              <a:rPr lang="fr-CA" sz="1800" dirty="0" smtClean="0"/>
              <a:t>Boîtier verrouillable </a:t>
            </a:r>
          </a:p>
          <a:p>
            <a:pPr marL="1028700" lvl="1" indent="-342900" algn="just">
              <a:lnSpc>
                <a:spcPct val="100000"/>
              </a:lnSpc>
            </a:pPr>
            <a:r>
              <a:rPr lang="fr-CA" sz="1600" dirty="0" smtClean="0"/>
              <a:t>Les boîtiers verrouillables sont des boîtiers de protection spécialement conçus pour empêcher l’accès au conteneur de médicament.</a:t>
            </a:r>
          </a:p>
          <a:p>
            <a:pPr marL="1028700" lvl="1" indent="-342900" algn="just">
              <a:lnSpc>
                <a:spcPct val="100000"/>
              </a:lnSpc>
            </a:pPr>
            <a:r>
              <a:rPr lang="fr-CA" sz="1600" dirty="0" smtClean="0"/>
              <a:t>Les boîtiers est fixé à un poteau au moyen d’un mini-support et permet d’installer des solutés de perfusion d’une capacité maximale de 500 ml.</a:t>
            </a:r>
            <a:endParaRPr lang="fr-CA" sz="1600" dirty="0"/>
          </a:p>
          <a:p>
            <a:pPr marL="1028700" lvl="1" indent="-342900" algn="just">
              <a:lnSpc>
                <a:spcPct val="100000"/>
              </a:lnSpc>
            </a:pPr>
            <a:endParaRPr lang="fr-CA" sz="1600" dirty="0" smtClean="0"/>
          </a:p>
          <a:p>
            <a:pPr marL="342900" indent="-342900" algn="just">
              <a:lnSpc>
                <a:spcPct val="100000"/>
              </a:lnSpc>
            </a:pPr>
            <a:r>
              <a:rPr lang="fr-CA" sz="1800" dirty="0" smtClean="0"/>
              <a:t>Cordon bolus ACP</a:t>
            </a:r>
          </a:p>
          <a:p>
            <a:pPr marL="1028700" lvl="1" indent="-342900" algn="just">
              <a:lnSpc>
                <a:spcPct val="100000"/>
              </a:lnSpc>
            </a:pPr>
            <a:r>
              <a:rPr lang="fr-CA" sz="1600" dirty="0" smtClean="0"/>
              <a:t>Le cordon bolus à distance permet à l’usager d’administrer des bolus à la demande (dans les limites programmées par le personnel).</a:t>
            </a:r>
          </a:p>
          <a:p>
            <a:pPr marL="1028700" lvl="1" indent="-342900" algn="just">
              <a:lnSpc>
                <a:spcPct val="100000"/>
              </a:lnSpc>
            </a:pPr>
            <a:r>
              <a:rPr lang="fr-CA" sz="1600" dirty="0" smtClean="0"/>
              <a:t>La demande de bolus s’effectue en appuyant sur le bouton bleu du levier. </a:t>
            </a:r>
          </a:p>
          <a:p>
            <a:pPr marL="1028700" lvl="1" indent="-342900" algn="just">
              <a:lnSpc>
                <a:spcPct val="100000"/>
              </a:lnSpc>
            </a:pPr>
            <a:r>
              <a:rPr lang="fr-CA" sz="1600" dirty="0" smtClean="0"/>
              <a:t>Une pression sur le cordon bolus déclenche un signal sonore.</a:t>
            </a:r>
            <a:endParaRPr lang="fr-CA" sz="16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5</a:t>
            </a:fld>
            <a:endParaRPr lang="fr-CA"/>
          </a:p>
        </p:txBody>
      </p:sp>
      <p:pic>
        <p:nvPicPr>
          <p:cNvPr id="5" name="Image 4"/>
          <p:cNvPicPr>
            <a:picLocks noChangeAspect="1"/>
          </p:cNvPicPr>
          <p:nvPr/>
        </p:nvPicPr>
        <p:blipFill rotWithShape="1">
          <a:blip r:embed="rId3"/>
          <a:srcRect l="43143" t="54286" r="44540" b="25873"/>
          <a:stretch/>
        </p:blipFill>
        <p:spPr>
          <a:xfrm>
            <a:off x="7529284" y="1775581"/>
            <a:ext cx="1055916" cy="1360715"/>
          </a:xfrm>
          <a:prstGeom prst="rect">
            <a:avLst/>
          </a:prstGeom>
        </p:spPr>
      </p:pic>
      <p:pic>
        <p:nvPicPr>
          <p:cNvPr id="6" name="Image 5"/>
          <p:cNvPicPr>
            <a:picLocks noChangeAspect="1"/>
          </p:cNvPicPr>
          <p:nvPr/>
        </p:nvPicPr>
        <p:blipFill rotWithShape="1">
          <a:blip r:embed="rId4"/>
          <a:srcRect l="35905" t="26984" r="37301" b="57461"/>
          <a:stretch/>
        </p:blipFill>
        <p:spPr>
          <a:xfrm>
            <a:off x="7387769" y="4500597"/>
            <a:ext cx="1513114" cy="702774"/>
          </a:xfrm>
          <a:prstGeom prst="rect">
            <a:avLst/>
          </a:prstGeom>
        </p:spPr>
      </p:pic>
    </p:spTree>
    <p:extLst>
      <p:ext uri="{BB962C8B-B14F-4D97-AF65-F5344CB8AC3E}">
        <p14:creationId xmlns:p14="http://schemas.microsoft.com/office/powerpoint/2010/main" val="17596127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Branchement de l’appareil</a:t>
            </a:r>
            <a:endParaRPr lang="fr-CA" dirty="0"/>
          </a:p>
        </p:txBody>
      </p:sp>
      <p:sp>
        <p:nvSpPr>
          <p:cNvPr id="3" name="Espace réservé du contenu 2"/>
          <p:cNvSpPr>
            <a:spLocks noGrp="1"/>
          </p:cNvSpPr>
          <p:nvPr>
            <p:ph idx="1"/>
          </p:nvPr>
        </p:nvSpPr>
        <p:spPr/>
        <p:txBody>
          <a:bodyPr>
            <a:normAutofit/>
          </a:bodyPr>
          <a:lstStyle/>
          <a:p>
            <a:pPr marL="342900" indent="-342900" algn="just">
              <a:buFont typeface="Arial" panose="020B0604020202020204" pitchFamily="34" charset="0"/>
              <a:buChar char="•"/>
            </a:pPr>
            <a:r>
              <a:rPr lang="fr-CA" sz="1600" dirty="0" smtClean="0"/>
              <a:t>Afin d’assurer une charge maximale et complète lors des situations d’urgence, l’appareil doit être branché en tout temps.</a:t>
            </a:r>
          </a:p>
          <a:p>
            <a:pPr marL="342900" indent="-342900" algn="just">
              <a:buFont typeface="Arial" panose="020B0604020202020204" pitchFamily="34" charset="0"/>
              <a:buChar char="•"/>
            </a:pPr>
            <a:r>
              <a:rPr lang="fr-CA" sz="1600" dirty="0" smtClean="0"/>
              <a:t>Le mode d’alimentation par batterie doit être utilisé uniquement dans les situations d’urgence et lors du déplacement des usagers dans l’hôpital.</a:t>
            </a:r>
          </a:p>
          <a:p>
            <a:pPr marL="342900" indent="-342900" algn="just">
              <a:buFont typeface="Arial" panose="020B0604020202020204" pitchFamily="34" charset="0"/>
              <a:buChar char="•"/>
            </a:pPr>
            <a:endParaRPr lang="fr-CA" sz="500" dirty="0"/>
          </a:p>
          <a:p>
            <a:pPr algn="just"/>
            <a:r>
              <a:rPr lang="fr-CA" sz="1600" dirty="0" smtClean="0"/>
              <a:t>Pour charger la batterie : </a:t>
            </a:r>
          </a:p>
          <a:p>
            <a:pPr marL="457200" indent="-457200" algn="just">
              <a:buAutoNum type="arabicPeriod"/>
            </a:pPr>
            <a:r>
              <a:rPr lang="fr-CA" sz="1600" dirty="0" smtClean="0"/>
              <a:t>Branchez le cordon d’alimentation à une prise de courant électrique.</a:t>
            </a:r>
          </a:p>
          <a:p>
            <a:pPr marL="457200" indent="-457200" algn="just">
              <a:buAutoNum type="arabicPeriod"/>
            </a:pPr>
            <a:r>
              <a:rPr lang="fr-CA" sz="1600" dirty="0" smtClean="0"/>
              <a:t>Assurez-vous que l’autre extrémité du cordon d’alimentation est bien branché à la pompe </a:t>
            </a:r>
            <a:r>
              <a:rPr lang="fr-CA" sz="1600" i="1" dirty="0" smtClean="0"/>
              <a:t>Sapphire</a:t>
            </a:r>
            <a:r>
              <a:rPr lang="fr-CA" sz="1600" dirty="0" smtClean="0"/>
              <a:t>.</a:t>
            </a:r>
          </a:p>
          <a:p>
            <a:pPr marL="457200" indent="-457200" algn="just">
              <a:buAutoNum type="arabicPeriod"/>
            </a:pPr>
            <a:r>
              <a:rPr lang="fr-CA" sz="1600" dirty="0" smtClean="0"/>
              <a:t>Vérifiez que l’indicateur DEL de charge situé à l’avant de la pompe est allumé (témoin jaune clignotant). L’indicateur DEL cessera de clignoter lorsque la batterie sera complètement chargée.</a:t>
            </a:r>
          </a:p>
          <a:p>
            <a:pPr algn="just"/>
            <a:endParaRPr lang="fr-CA" sz="500" dirty="0" smtClean="0"/>
          </a:p>
          <a:p>
            <a:pPr algn="just"/>
            <a:r>
              <a:rPr lang="fr-CA" sz="1600" dirty="0"/>
              <a:t>	</a:t>
            </a:r>
            <a:r>
              <a:rPr lang="fr-CA" sz="1600" dirty="0" smtClean="0"/>
              <a:t>Avant de charger la batterie, vérifiez que l’appareil est bien sec. Le 	non-respect de cette précaution peut compromettre la sécurité de 	l’usager!</a:t>
            </a:r>
          </a:p>
          <a:p>
            <a:pPr marL="457200" indent="-457200" algn="just">
              <a:buAutoNum type="arabicPeriod"/>
            </a:pPr>
            <a:endParaRPr lang="fr-CA" sz="16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6</a:t>
            </a:fld>
            <a:endParaRPr lang="fr-CA"/>
          </a:p>
        </p:txBody>
      </p:sp>
      <p:pic>
        <p:nvPicPr>
          <p:cNvPr id="5" name="Image 4"/>
          <p:cNvPicPr>
            <a:picLocks noChangeAspect="1"/>
          </p:cNvPicPr>
          <p:nvPr/>
        </p:nvPicPr>
        <p:blipFill rotWithShape="1">
          <a:blip r:embed="rId3"/>
          <a:srcRect l="20951" t="60159" r="73313" b="32222"/>
          <a:stretch/>
        </p:blipFill>
        <p:spPr>
          <a:xfrm>
            <a:off x="851005" y="4965280"/>
            <a:ext cx="713679" cy="740229"/>
          </a:xfrm>
          <a:prstGeom prst="rect">
            <a:avLst/>
          </a:prstGeom>
        </p:spPr>
      </p:pic>
    </p:spTree>
    <p:extLst>
      <p:ext uri="{BB962C8B-B14F-4D97-AF65-F5344CB8AC3E}">
        <p14:creationId xmlns:p14="http://schemas.microsoft.com/office/powerpoint/2010/main" val="7727710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Mise sous tension de l’appareil</a:t>
            </a:r>
            <a:endParaRPr lang="fr-CA" dirty="0"/>
          </a:p>
        </p:txBody>
      </p:sp>
      <p:sp>
        <p:nvSpPr>
          <p:cNvPr id="3" name="Espace réservé du contenu 2"/>
          <p:cNvSpPr>
            <a:spLocks noGrp="1"/>
          </p:cNvSpPr>
          <p:nvPr>
            <p:ph idx="1"/>
          </p:nvPr>
        </p:nvSpPr>
        <p:spPr>
          <a:xfrm>
            <a:off x="628651" y="1405467"/>
            <a:ext cx="5859236" cy="4910666"/>
          </a:xfrm>
        </p:spPr>
        <p:txBody>
          <a:bodyPr>
            <a:normAutofit/>
          </a:bodyPr>
          <a:lstStyle/>
          <a:p>
            <a:pPr algn="just">
              <a:lnSpc>
                <a:spcPct val="100000"/>
              </a:lnSpc>
            </a:pPr>
            <a:r>
              <a:rPr lang="fr-CA" sz="2000" dirty="0" smtClean="0"/>
              <a:t>Mise en marche de la pompe</a:t>
            </a:r>
          </a:p>
          <a:p>
            <a:pPr marL="1028700" lvl="1" indent="-342900" algn="just">
              <a:lnSpc>
                <a:spcPct val="100000"/>
              </a:lnSpc>
            </a:pPr>
            <a:r>
              <a:rPr lang="fr-CA" sz="1800" dirty="0" smtClean="0"/>
              <a:t>Appuyez sur la touche </a:t>
            </a:r>
            <a:r>
              <a:rPr lang="fr-CA" sz="1800" b="1" dirty="0" smtClean="0"/>
              <a:t>« On/Off »</a:t>
            </a:r>
            <a:r>
              <a:rPr lang="fr-CA" sz="1800" dirty="0" smtClean="0"/>
              <a:t> située dans le coin inférieur droit de la pompe.</a:t>
            </a:r>
          </a:p>
          <a:p>
            <a:pPr marL="342900" indent="-342900" algn="just">
              <a:lnSpc>
                <a:spcPct val="100000"/>
              </a:lnSpc>
              <a:buFont typeface="Arial" panose="020B0604020202020204" pitchFamily="34" charset="0"/>
              <a:buChar char="•"/>
            </a:pPr>
            <a:endParaRPr lang="fr-CA" sz="1000" dirty="0"/>
          </a:p>
          <a:p>
            <a:pPr algn="just">
              <a:lnSpc>
                <a:spcPct val="100000"/>
              </a:lnSpc>
            </a:pPr>
            <a:r>
              <a:rPr lang="fr-CA" sz="2000" dirty="0" smtClean="0"/>
              <a:t>Mise hors tension de la pompe</a:t>
            </a:r>
          </a:p>
          <a:p>
            <a:pPr marL="1028700" lvl="1" indent="-342900" algn="just">
              <a:lnSpc>
                <a:spcPct val="100000"/>
              </a:lnSpc>
            </a:pPr>
            <a:r>
              <a:rPr lang="fr-CA" sz="1800" dirty="0" smtClean="0"/>
              <a:t>Appuyez sur la touche </a:t>
            </a:r>
            <a:r>
              <a:rPr lang="fr-CA" sz="1800" b="1" dirty="0" smtClean="0"/>
              <a:t>« On/Off »</a:t>
            </a:r>
            <a:r>
              <a:rPr lang="fr-CA" sz="1800" dirty="0" smtClean="0"/>
              <a:t> durant cinq (5) secondes sans interruption. </a:t>
            </a:r>
          </a:p>
          <a:p>
            <a:pPr marL="1028700" lvl="1" indent="-342900" algn="just">
              <a:lnSpc>
                <a:spcPct val="100000"/>
              </a:lnSpc>
            </a:pPr>
            <a:r>
              <a:rPr lang="fr-CA" sz="1800" dirty="0" smtClean="0"/>
              <a:t>Autre possibilité : Appuyez sur la touche </a:t>
            </a:r>
            <a:r>
              <a:rPr lang="fr-CA" sz="1800" b="1" dirty="0" smtClean="0"/>
              <a:t>« On/Off »</a:t>
            </a:r>
            <a:r>
              <a:rPr lang="fr-CA" sz="1800" dirty="0" smtClean="0"/>
              <a:t> et ensuite sur </a:t>
            </a:r>
            <a:r>
              <a:rPr lang="fr-CA" sz="1800" b="1" dirty="0" smtClean="0"/>
              <a:t>« Off »</a:t>
            </a:r>
            <a:r>
              <a:rPr lang="fr-CA" sz="1800" dirty="0" smtClean="0"/>
              <a:t> à partir de l’écran tactile.</a:t>
            </a:r>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7</a:t>
            </a:fld>
            <a:endParaRPr lang="fr-CA"/>
          </a:p>
        </p:txBody>
      </p:sp>
      <p:pic>
        <p:nvPicPr>
          <p:cNvPr id="5" name="Image 4"/>
          <p:cNvPicPr>
            <a:picLocks noChangeAspect="1"/>
          </p:cNvPicPr>
          <p:nvPr/>
        </p:nvPicPr>
        <p:blipFill rotWithShape="1">
          <a:blip r:embed="rId3"/>
          <a:srcRect l="36539" t="42063" r="40222" b="20000"/>
          <a:stretch/>
        </p:blipFill>
        <p:spPr>
          <a:xfrm>
            <a:off x="6683830" y="1730829"/>
            <a:ext cx="2041072" cy="2665662"/>
          </a:xfrm>
          <a:prstGeom prst="rect">
            <a:avLst/>
          </a:prstGeom>
        </p:spPr>
      </p:pic>
    </p:spTree>
    <p:extLst>
      <p:ext uri="{BB962C8B-B14F-4D97-AF65-F5344CB8AC3E}">
        <p14:creationId xmlns:p14="http://schemas.microsoft.com/office/powerpoint/2010/main" val="9819679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Préparation de la perfusion</a:t>
            </a:r>
            <a:endParaRPr lang="fr-CA" dirty="0"/>
          </a:p>
        </p:txBody>
      </p:sp>
      <p:sp>
        <p:nvSpPr>
          <p:cNvPr id="3" name="Espace réservé du contenu 2"/>
          <p:cNvSpPr>
            <a:spLocks noGrp="1"/>
          </p:cNvSpPr>
          <p:nvPr>
            <p:ph idx="1"/>
          </p:nvPr>
        </p:nvSpPr>
        <p:spPr/>
        <p:txBody>
          <a:bodyPr>
            <a:normAutofit/>
          </a:bodyPr>
          <a:lstStyle/>
          <a:p>
            <a:pPr marL="457200" indent="-457200" algn="just">
              <a:lnSpc>
                <a:spcPct val="100000"/>
              </a:lnSpc>
              <a:buAutoNum type="arabicPeriod"/>
            </a:pPr>
            <a:r>
              <a:rPr lang="fr-CA" sz="2000" dirty="0" smtClean="0"/>
              <a:t>Mettez la pompe en marche.</a:t>
            </a:r>
          </a:p>
          <a:p>
            <a:pPr marL="457200" indent="-457200" algn="just">
              <a:lnSpc>
                <a:spcPct val="100000"/>
              </a:lnSpc>
              <a:buAutoNum type="arabicPeriod"/>
            </a:pPr>
            <a:r>
              <a:rPr lang="fr-CA" sz="2000" dirty="0" smtClean="0"/>
              <a:t>Connectez le conteneur destiné à la perfusion.</a:t>
            </a:r>
          </a:p>
          <a:p>
            <a:pPr marL="1143000" lvl="1" indent="-457200" algn="just">
              <a:lnSpc>
                <a:spcPct val="100000"/>
              </a:lnSpc>
              <a:buFont typeface="+mj-lt"/>
              <a:buAutoNum type="alphaUcPeriod"/>
            </a:pPr>
            <a:r>
              <a:rPr lang="fr-CA" sz="1800" dirty="0" smtClean="0"/>
              <a:t>Ouvrez l’emballage stérile de la tubulure.</a:t>
            </a:r>
          </a:p>
          <a:p>
            <a:pPr marL="1143000" lvl="1" indent="-457200" algn="just">
              <a:lnSpc>
                <a:spcPct val="100000"/>
              </a:lnSpc>
              <a:buFont typeface="+mj-lt"/>
              <a:buAutoNum type="alphaUcPeriod"/>
            </a:pPr>
            <a:r>
              <a:rPr lang="fr-CA" sz="1800" dirty="0" smtClean="0"/>
              <a:t>Fermez les clamps de la tubulure.</a:t>
            </a:r>
          </a:p>
          <a:p>
            <a:pPr marL="1143000" lvl="1" indent="-457200" algn="just">
              <a:lnSpc>
                <a:spcPct val="100000"/>
              </a:lnSpc>
              <a:buFont typeface="+mj-lt"/>
              <a:buAutoNum type="alphaUcPeriod"/>
            </a:pPr>
            <a:r>
              <a:rPr lang="fr-CA" sz="1800" dirty="0" smtClean="0"/>
              <a:t>Perforez le réservoir de la solution avec la tubulure.</a:t>
            </a:r>
          </a:p>
          <a:p>
            <a:pPr lvl="1" indent="0" algn="just">
              <a:lnSpc>
                <a:spcPct val="100000"/>
              </a:lnSpc>
              <a:buNone/>
            </a:pPr>
            <a:r>
              <a:rPr lang="fr-CA" sz="1800" dirty="0" smtClean="0"/>
              <a:t>Vérifiez que la flèche de la cassette de perfusion est bien dirigée dans le sans de l’écoulement du liquide (vers le bas).</a:t>
            </a:r>
          </a:p>
          <a:p>
            <a:pPr lvl="1" indent="0" algn="just">
              <a:buNone/>
            </a:pPr>
            <a:endParaRPr lang="fr-CA" sz="1800" dirty="0" smtClean="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8</a:t>
            </a:fld>
            <a:endParaRPr lang="fr-CA"/>
          </a:p>
        </p:txBody>
      </p:sp>
      <p:pic>
        <p:nvPicPr>
          <p:cNvPr id="7" name="Image 6"/>
          <p:cNvPicPr>
            <a:picLocks noChangeAspect="1"/>
          </p:cNvPicPr>
          <p:nvPr/>
        </p:nvPicPr>
        <p:blipFill rotWithShape="1">
          <a:blip r:embed="rId3"/>
          <a:srcRect l="20951" t="60159" r="73313" b="32222"/>
          <a:stretch/>
        </p:blipFill>
        <p:spPr>
          <a:xfrm>
            <a:off x="628650" y="3280994"/>
            <a:ext cx="713679" cy="740229"/>
          </a:xfrm>
          <a:prstGeom prst="rect">
            <a:avLst/>
          </a:prstGeom>
        </p:spPr>
      </p:pic>
      <p:pic>
        <p:nvPicPr>
          <p:cNvPr id="8" name="Image 7"/>
          <p:cNvPicPr>
            <a:picLocks noChangeAspect="1"/>
          </p:cNvPicPr>
          <p:nvPr/>
        </p:nvPicPr>
        <p:blipFill rotWithShape="1">
          <a:blip r:embed="rId4"/>
          <a:srcRect l="41746" t="41111" r="42381" b="33650"/>
          <a:stretch/>
        </p:blipFill>
        <p:spPr>
          <a:xfrm>
            <a:off x="6984546" y="3853543"/>
            <a:ext cx="1360715" cy="1730829"/>
          </a:xfrm>
          <a:prstGeom prst="rect">
            <a:avLst/>
          </a:prstGeom>
        </p:spPr>
      </p:pic>
      <p:sp>
        <p:nvSpPr>
          <p:cNvPr id="9" name="Espace réservé du contenu 2"/>
          <p:cNvSpPr txBox="1">
            <a:spLocks/>
          </p:cNvSpPr>
          <p:nvPr/>
        </p:nvSpPr>
        <p:spPr>
          <a:xfrm>
            <a:off x="595993" y="3853543"/>
            <a:ext cx="6558642" cy="246259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00000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indent="0" algn="just">
              <a:buFont typeface="Arial" panose="020B0604020202020204" pitchFamily="34" charset="0"/>
              <a:buNone/>
            </a:pPr>
            <a:endParaRPr lang="fr-CA" dirty="0" smtClean="0"/>
          </a:p>
        </p:txBody>
      </p:sp>
      <p:sp>
        <p:nvSpPr>
          <p:cNvPr id="10" name="Espace réservé du contenu 2"/>
          <p:cNvSpPr txBox="1">
            <a:spLocks/>
          </p:cNvSpPr>
          <p:nvPr/>
        </p:nvSpPr>
        <p:spPr>
          <a:xfrm>
            <a:off x="628650" y="3448674"/>
            <a:ext cx="6185807" cy="491066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00000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indent="0" algn="just">
              <a:lnSpc>
                <a:spcPct val="100000"/>
              </a:lnSpc>
              <a:buFont typeface="Arial" panose="020B0604020202020204" pitchFamily="34" charset="0"/>
              <a:buNone/>
            </a:pPr>
            <a:endParaRPr lang="fr-CA" sz="1800" dirty="0" smtClean="0"/>
          </a:p>
          <a:p>
            <a:pPr marL="457200" indent="-457200" algn="just">
              <a:lnSpc>
                <a:spcPct val="100000"/>
              </a:lnSpc>
              <a:buFont typeface="+mj-lt"/>
              <a:buAutoNum type="arabicPeriod" startAt="3"/>
            </a:pPr>
            <a:r>
              <a:rPr lang="fr-CA" sz="2000" dirty="0" smtClean="0"/>
              <a:t>Ouvrez la porte de sécurité.</a:t>
            </a:r>
          </a:p>
          <a:p>
            <a:pPr marL="1143000" lvl="1" indent="-457200" algn="just">
              <a:lnSpc>
                <a:spcPct val="100000"/>
              </a:lnSpc>
              <a:buFont typeface="+mj-lt"/>
              <a:buAutoNum type="alphaUcPeriod"/>
            </a:pPr>
            <a:r>
              <a:rPr lang="fr-CA" sz="1800" dirty="0" smtClean="0"/>
              <a:t>À l’aide du pouce, poussez la porte vers l’extérieur.</a:t>
            </a:r>
          </a:p>
          <a:p>
            <a:pPr marL="1143000" lvl="1" indent="-457200" algn="just">
              <a:lnSpc>
                <a:spcPct val="100000"/>
              </a:lnSpc>
              <a:buFont typeface="+mj-lt"/>
              <a:buAutoNum type="alphaUcPeriod"/>
            </a:pPr>
            <a:r>
              <a:rPr lang="fr-CA" sz="1800" dirty="0" smtClean="0"/>
              <a:t>Maintenez la pression et ouvrez la porte de sécurité.</a:t>
            </a:r>
          </a:p>
        </p:txBody>
      </p:sp>
    </p:spTree>
    <p:extLst>
      <p:ext uri="{BB962C8B-B14F-4D97-AF65-F5344CB8AC3E}">
        <p14:creationId xmlns:p14="http://schemas.microsoft.com/office/powerpoint/2010/main" val="18595725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Préparation de la perfusion </a:t>
            </a:r>
            <a:r>
              <a:rPr lang="fr-CA" sz="1600" dirty="0" smtClean="0"/>
              <a:t>(suite)</a:t>
            </a:r>
            <a:endParaRPr lang="fr-CA" sz="1600" dirty="0"/>
          </a:p>
        </p:txBody>
      </p:sp>
      <p:sp>
        <p:nvSpPr>
          <p:cNvPr id="3" name="Espace réservé du contenu 2"/>
          <p:cNvSpPr>
            <a:spLocks noGrp="1"/>
          </p:cNvSpPr>
          <p:nvPr>
            <p:ph idx="1"/>
          </p:nvPr>
        </p:nvSpPr>
        <p:spPr>
          <a:xfrm>
            <a:off x="628650" y="1405467"/>
            <a:ext cx="7956550" cy="4910666"/>
          </a:xfrm>
        </p:spPr>
        <p:txBody>
          <a:bodyPr>
            <a:normAutofit/>
          </a:bodyPr>
          <a:lstStyle/>
          <a:p>
            <a:pPr marL="457200" indent="-457200" algn="just">
              <a:lnSpc>
                <a:spcPct val="100000"/>
              </a:lnSpc>
              <a:buFont typeface="+mj-lt"/>
              <a:buAutoNum type="arabicPeriod" startAt="4"/>
            </a:pPr>
            <a:r>
              <a:rPr lang="fr-CA" sz="2000" dirty="0" smtClean="0"/>
              <a:t>Insérez la cassette.</a:t>
            </a:r>
          </a:p>
          <a:p>
            <a:pPr marL="1143000" lvl="1" indent="-457200" algn="just">
              <a:lnSpc>
                <a:spcPct val="100000"/>
              </a:lnSpc>
              <a:buFont typeface="+mj-lt"/>
              <a:buAutoNum type="alphaUcPeriod"/>
            </a:pPr>
            <a:r>
              <a:rPr lang="fr-CA" sz="1800" dirty="0" smtClean="0"/>
              <a:t>Insérez la cassette dans un angle, en plaçant la base dans la fixation métallique du compartiment de la cassette. Vérifiez que la flèche de la cassette pointe vers le bas.</a:t>
            </a:r>
          </a:p>
          <a:p>
            <a:pPr marL="1143000" lvl="1" indent="-457200" algn="just">
              <a:lnSpc>
                <a:spcPct val="100000"/>
              </a:lnSpc>
              <a:buFont typeface="+mj-lt"/>
              <a:buAutoNum type="alphaUcPeriod"/>
            </a:pPr>
            <a:r>
              <a:rPr lang="fr-CA" sz="1800" dirty="0" smtClean="0"/>
              <a:t>Cliquez sur la partie supérieure de la cassette de perfusion dans la fixation métallique.</a:t>
            </a:r>
          </a:p>
          <a:p>
            <a:pPr marL="1143000" lvl="1" indent="-457200" algn="just">
              <a:lnSpc>
                <a:spcPct val="100000"/>
              </a:lnSpc>
              <a:buFont typeface="+mj-lt"/>
              <a:buAutoNum type="alphaUcPeriod"/>
            </a:pPr>
            <a:r>
              <a:rPr lang="fr-CA" sz="1800" dirty="0" smtClean="0"/>
              <a:t>Vérifiez que les collerettes sont positionnées de chaque côté de la cassette de perfusion et qu’elles sont à l’intérieur du compartiment.</a:t>
            </a:r>
          </a:p>
          <a:p>
            <a:pPr marL="1143000" lvl="1" indent="-457200" algn="just">
              <a:buFont typeface="+mj-lt"/>
              <a:buAutoNum type="alphaUcPeriod"/>
            </a:pPr>
            <a:endParaRPr lang="fr-CA" sz="1800" dirty="0" smtClean="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9</a:t>
            </a:fld>
            <a:endParaRPr lang="fr-CA"/>
          </a:p>
        </p:txBody>
      </p:sp>
      <p:pic>
        <p:nvPicPr>
          <p:cNvPr id="5" name="Image 4"/>
          <p:cNvPicPr>
            <a:picLocks noChangeAspect="1"/>
          </p:cNvPicPr>
          <p:nvPr/>
        </p:nvPicPr>
        <p:blipFill rotWithShape="1">
          <a:blip r:embed="rId3"/>
          <a:srcRect l="51778" t="41746" r="22190" b="42063"/>
          <a:stretch/>
        </p:blipFill>
        <p:spPr>
          <a:xfrm>
            <a:off x="3106166" y="4387473"/>
            <a:ext cx="2931667" cy="1458685"/>
          </a:xfrm>
          <a:prstGeom prst="rect">
            <a:avLst/>
          </a:prstGeom>
        </p:spPr>
      </p:pic>
    </p:spTree>
    <p:extLst>
      <p:ext uri="{BB962C8B-B14F-4D97-AF65-F5344CB8AC3E}">
        <p14:creationId xmlns:p14="http://schemas.microsoft.com/office/powerpoint/2010/main" val="1716619059"/>
      </p:ext>
    </p:extLst>
  </p:cSld>
  <p:clrMapOvr>
    <a:masterClrMapping/>
  </p:clrMapOvr>
  <p:timing>
    <p:tnLst>
      <p:par>
        <p:cTn id="1" dur="indefinite" restart="never" nodeType="tmRoot"/>
      </p:par>
    </p:tnLst>
  </p:timing>
</p:sld>
</file>

<file path=ppt/theme/theme1.xml><?xml version="1.0" encoding="utf-8"?>
<a:theme xmlns:a="http://schemas.openxmlformats.org/drawingml/2006/main" name="Titre et contenu">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671</TotalTime>
  <Words>1595</Words>
  <Application>Microsoft Office PowerPoint</Application>
  <PresentationFormat>Affichage à l'écran (4:3)</PresentationFormat>
  <Paragraphs>279</Paragraphs>
  <Slides>27</Slides>
  <Notes>23</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27</vt:i4>
      </vt:variant>
    </vt:vector>
  </HeadingPairs>
  <TitlesOfParts>
    <vt:vector size="30" baseType="lpstr">
      <vt:lpstr>Arial</vt:lpstr>
      <vt:lpstr>Calibri</vt:lpstr>
      <vt:lpstr>Titre et contenu</vt:lpstr>
      <vt:lpstr>Pompe à perfusion  Sapphire d’Hospira (épidurale et ACP) </vt:lpstr>
      <vt:lpstr>Contenu de la formation</vt:lpstr>
      <vt:lpstr>Présentation de l’appareil</vt:lpstr>
      <vt:lpstr>Écran principal</vt:lpstr>
      <vt:lpstr>Autres accessoires de la pompe</vt:lpstr>
      <vt:lpstr>Branchement de l’appareil</vt:lpstr>
      <vt:lpstr>Mise sous tension de l’appareil</vt:lpstr>
      <vt:lpstr>Préparation de la perfusion</vt:lpstr>
      <vt:lpstr>Préparation de la perfusion (suite)</vt:lpstr>
      <vt:lpstr>Préparation de la perfusion (suite)</vt:lpstr>
      <vt:lpstr>Préparation de la perfusion (suite)</vt:lpstr>
      <vt:lpstr>Mode Analgésie contrôlée par le patient (ACP)</vt:lpstr>
      <vt:lpstr>Mode Analgésie contrôlée par le patient (ACP)</vt:lpstr>
      <vt:lpstr>Mode Analgésie contrôlée par le patient (ACP)</vt:lpstr>
      <vt:lpstr>Mode Péridurale</vt:lpstr>
      <vt:lpstr>Mode Péridurale</vt:lpstr>
      <vt:lpstr>Mode Péridurale</vt:lpstr>
      <vt:lpstr>Mode Péridurale</vt:lpstr>
      <vt:lpstr>Mode Péridurale</vt:lpstr>
      <vt:lpstr>Activation de la fonction Verrou Patient</vt:lpstr>
      <vt:lpstr>Fin de la perfusion</vt:lpstr>
      <vt:lpstr>Historique des bolus</vt:lpstr>
      <vt:lpstr>Historique de l’administration</vt:lpstr>
      <vt:lpstr>Nettoyage et désinfection de l’appareil</vt:lpstr>
      <vt:lpstr>Gestion des alarmes – Air dans la tubulure</vt:lpstr>
      <vt:lpstr>Gestion des alarmes – Occlusion </vt:lpstr>
      <vt:lpstr>Références et évaluation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Morin Caroline</dc:creator>
  <cp:lastModifiedBy>Valérie Fortin</cp:lastModifiedBy>
  <cp:revision>63</cp:revision>
  <cp:lastPrinted>2018-06-12T20:37:44Z</cp:lastPrinted>
  <dcterms:created xsi:type="dcterms:W3CDTF">2015-08-07T15:05:58Z</dcterms:created>
  <dcterms:modified xsi:type="dcterms:W3CDTF">2018-07-19T17:35:09Z</dcterms:modified>
</cp:coreProperties>
</file>