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8.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9.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14.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5.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16.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7.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18.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19.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0.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21.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22.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23.xml" ContentType="application/vnd.openxmlformats-officedocument.presentationml.notesSlide+xml"/>
  <Override PartName="/ppt/tags/tag51.xml" ContentType="application/vnd.openxmlformats-officedocument.presentationml.tags+xml"/>
  <Override PartName="/ppt/notesSlides/notesSlide24.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25.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6.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notesSlides/notesSlide27.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notesSlides/notesSlide28.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29.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30.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31.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32.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33.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notesSlides/notesSlide34.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notesSlides/notesSlide35.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notesSlides/notesSlide36.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notesSlides/notesSlide37.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notesSlides/notesSlide38.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notesSlides/notesSlide39.xml" ContentType="application/vnd.openxmlformats-officedocument.presentationml.notesSlide+xml"/>
  <Override PartName="/ppt/tags/tag89.xml" ContentType="application/vnd.openxmlformats-officedocument.presentationml.tags+xml"/>
  <Override PartName="/ppt/tags/tag90.xml" ContentType="application/vnd.openxmlformats-officedocument.presentationml.tags+xml"/>
  <Override PartName="/ppt/notesSlides/notesSlide40.xml" ContentType="application/vnd.openxmlformats-officedocument.presentationml.notesSlide+xml"/>
  <Override PartName="/ppt/tags/tag91.xml" ContentType="application/vnd.openxmlformats-officedocument.presentationml.tags+xml"/>
  <Override PartName="/ppt/tags/tag92.xml" ContentType="application/vnd.openxmlformats-officedocument.presentationml.tags+xml"/>
  <Override PartName="/ppt/notesSlides/notesSlide41.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notesSlides/notesSlide42.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notesSlides/notesSlide43.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notesSlides/notesSlide44.xml" ContentType="application/vnd.openxmlformats-officedocument.presentationml.notesSlide+xml"/>
  <Override PartName="/ppt/tags/tag99.xml" ContentType="application/vnd.openxmlformats-officedocument.presentationml.tags+xml"/>
  <Override PartName="/ppt/notesSlides/notesSlide45.xml" ContentType="application/vnd.openxmlformats-officedocument.presentationml.notesSlide+xml"/>
  <Override PartName="/ppt/tags/tag100.xml" ContentType="application/vnd.openxmlformats-officedocument.presentationml.tags+xml"/>
  <Override PartName="/ppt/notesSlides/notesSlide46.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notesSlides/notesSlide47.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notesSlides/notesSlide48.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49.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50.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notesSlides/notesSlide51.xml" ContentType="application/vnd.openxmlformats-officedocument.presentationml.notesSlide+xml"/>
  <Override PartName="/ppt/tags/tag117.xml" ContentType="application/vnd.openxmlformats-officedocument.presentationml.tags+xml"/>
  <Override PartName="/ppt/tags/tag118.xml" ContentType="application/vnd.openxmlformats-officedocument.presentationml.tags+xml"/>
  <Override PartName="/ppt/notesSlides/notesSlide52.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53.xml" ContentType="application/vnd.openxmlformats-officedocument.presentationml.notesSlide+xml"/>
  <Override PartName="/ppt/tags/tag123.xml" ContentType="application/vnd.openxmlformats-officedocument.presentationml.tags+xml"/>
  <Override PartName="/ppt/tags/tag124.xml" ContentType="application/vnd.openxmlformats-officedocument.presentationml.tags+xml"/>
  <Override PartName="/ppt/notesSlides/notesSlide54.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notesSlides/notesSlide55.xml" ContentType="application/vnd.openxmlformats-officedocument.presentationml.notesSlide+xml"/>
  <Override PartName="/ppt/tags/tag128.xml" ContentType="application/vnd.openxmlformats-officedocument.presentationml.tags+xml"/>
  <Override PartName="/ppt/notesSlides/notesSlide56.xml" ContentType="application/vnd.openxmlformats-officedocument.presentationml.notesSlide+xml"/>
  <Override PartName="/ppt/tags/tag129.xml" ContentType="application/vnd.openxmlformats-officedocument.presentationml.tags+xml"/>
  <Override PartName="/ppt/tags/tag130.xml" ContentType="application/vnd.openxmlformats-officedocument.presentationml.tags+xml"/>
  <Override PartName="/ppt/notesSlides/notesSlide57.xml" ContentType="application/vnd.openxmlformats-officedocument.presentationml.notesSlide+xml"/>
  <Override PartName="/ppt/tags/tag131.xml" ContentType="application/vnd.openxmlformats-officedocument.presentationml.tags+xml"/>
  <Override PartName="/ppt/tags/tag132.xml" ContentType="application/vnd.openxmlformats-officedocument.presentationml.tags+xml"/>
  <Override PartName="/ppt/notesSlides/notesSlide58.xml" ContentType="application/vnd.openxmlformats-officedocument.presentationml.notesSlide+xml"/>
  <Override PartName="/ppt/tags/tag133.xml" ContentType="application/vnd.openxmlformats-officedocument.presentationml.tags+xml"/>
  <Override PartName="/ppt/tags/tag134.xml" ContentType="application/vnd.openxmlformats-officedocument.presentationml.tags+xml"/>
  <Override PartName="/ppt/notesSlides/notesSlide59.xml" ContentType="application/vnd.openxmlformats-officedocument.presentationml.notesSlide+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notesSlides/notesSlide60.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notesSlides/notesSlide61.xml" ContentType="application/vnd.openxmlformats-officedocument.presentationml.notesSlide+xml"/>
  <Override PartName="/ppt/tags/tag143.xml" ContentType="application/vnd.openxmlformats-officedocument.presentationml.tags+xml"/>
  <Override PartName="/ppt/notesSlides/notesSlide62.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notesSlides/notesSlide63.xml" ContentType="application/vnd.openxmlformats-officedocument.presentationml.notesSl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64.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notesSlides/notesSlide65.xml" ContentType="application/vnd.openxmlformats-officedocument.presentationml.notesSlide+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66.xml" ContentType="application/vnd.openxmlformats-officedocument.presentationml.notesSlide+xml"/>
  <Override PartName="/ppt/tags/tag155.xml" ContentType="application/vnd.openxmlformats-officedocument.presentationml.tags+xml"/>
  <Override PartName="/ppt/tags/tag156.xml" ContentType="application/vnd.openxmlformats-officedocument.presentationml.tags+xml"/>
  <Override PartName="/ppt/notesSlides/notesSlide67.xml" ContentType="application/vnd.openxmlformats-officedocument.presentationml.notesSlide+xml"/>
  <Override PartName="/ppt/tags/tag157.xml" ContentType="application/vnd.openxmlformats-officedocument.presentationml.tags+xml"/>
  <Override PartName="/ppt/tags/tag158.xml" ContentType="application/vnd.openxmlformats-officedocument.presentationml.tags+xml"/>
  <Override PartName="/ppt/notesSlides/notesSlide68.xml" ContentType="application/vnd.openxmlformats-officedocument.presentationml.notesSlide+xml"/>
  <Override PartName="/ppt/tags/tag159.xml" ContentType="application/vnd.openxmlformats-officedocument.presentationml.tags+xml"/>
  <Override PartName="/ppt/tags/tag160.xml" ContentType="application/vnd.openxmlformats-officedocument.presentationml.tags+xml"/>
  <Override PartName="/ppt/notesSlides/notesSlide69.xml" ContentType="application/vnd.openxmlformats-officedocument.presentationml.notesSlide+xml"/>
  <Override PartName="/ppt/tags/tag161.xml" ContentType="application/vnd.openxmlformats-officedocument.presentationml.tags+xml"/>
  <Override PartName="/ppt/notesSlides/notesSlide70.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notesSlides/notesSlide71.xml" ContentType="application/vnd.openxmlformats-officedocument.presentationml.notesSlide+xml"/>
  <Override PartName="/ppt/tags/tag164.xml" ContentType="application/vnd.openxmlformats-officedocument.presentationml.tags+xml"/>
  <Override PartName="/ppt/tags/tag165.xml" ContentType="application/vnd.openxmlformats-officedocument.presentationml.tags+xml"/>
  <Override PartName="/ppt/notesSlides/notesSlide72.xml" ContentType="application/vnd.openxmlformats-officedocument.presentationml.notesSlide+xml"/>
  <Override PartName="/ppt/tags/tag166.xml" ContentType="application/vnd.openxmlformats-officedocument.presentationml.tags+xml"/>
  <Override PartName="/ppt/tags/tag167.xml" ContentType="application/vnd.openxmlformats-officedocument.presentationml.tags+xml"/>
  <Override PartName="/ppt/notesSlides/notesSlide73.xml" ContentType="application/vnd.openxmlformats-officedocument.presentationml.notesSlide+xml"/>
  <Override PartName="/ppt/tags/tag168.xml" ContentType="application/vnd.openxmlformats-officedocument.presentationml.tags+xml"/>
  <Override PartName="/ppt/tags/tag169.xml" ContentType="application/vnd.openxmlformats-officedocument.presentationml.tags+xml"/>
  <Override PartName="/ppt/notesSlides/notesSlide74.xml" ContentType="application/vnd.openxmlformats-officedocument.presentationml.notesSlide+xml"/>
  <Override PartName="/ppt/tags/tag170.xml" ContentType="application/vnd.openxmlformats-officedocument.presentationml.tags+xml"/>
  <Override PartName="/ppt/tags/tag171.xml" ContentType="application/vnd.openxmlformats-officedocument.presentationml.tags+xml"/>
  <Override PartName="/ppt/notesSlides/notesSlide75.xml" ContentType="application/vnd.openxmlformats-officedocument.presentationml.notesSlide+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1"/>
  </p:notesMasterIdLst>
  <p:handoutMasterIdLst>
    <p:handoutMasterId r:id="rId82"/>
  </p:handoutMasterIdLst>
  <p:sldIdLst>
    <p:sldId id="256" r:id="rId5"/>
    <p:sldId id="257" r:id="rId6"/>
    <p:sldId id="265" r:id="rId7"/>
    <p:sldId id="266" r:id="rId8"/>
    <p:sldId id="258" r:id="rId9"/>
    <p:sldId id="267" r:id="rId10"/>
    <p:sldId id="268" r:id="rId11"/>
    <p:sldId id="269" r:id="rId12"/>
    <p:sldId id="270" r:id="rId13"/>
    <p:sldId id="272" r:id="rId14"/>
    <p:sldId id="273" r:id="rId15"/>
    <p:sldId id="374" r:id="rId16"/>
    <p:sldId id="375" r:id="rId17"/>
    <p:sldId id="376" r:id="rId18"/>
    <p:sldId id="377" r:id="rId19"/>
    <p:sldId id="378" r:id="rId20"/>
    <p:sldId id="398" r:id="rId21"/>
    <p:sldId id="379" r:id="rId22"/>
    <p:sldId id="380" r:id="rId23"/>
    <p:sldId id="381" r:id="rId24"/>
    <p:sldId id="382" r:id="rId25"/>
    <p:sldId id="383" r:id="rId26"/>
    <p:sldId id="384" r:id="rId27"/>
    <p:sldId id="275" r:id="rId28"/>
    <p:sldId id="274" r:id="rId29"/>
    <p:sldId id="373" r:id="rId30"/>
    <p:sldId id="279" r:id="rId31"/>
    <p:sldId id="280" r:id="rId32"/>
    <p:sldId id="282" r:id="rId33"/>
    <p:sldId id="289" r:id="rId34"/>
    <p:sldId id="290" r:id="rId35"/>
    <p:sldId id="291" r:id="rId36"/>
    <p:sldId id="292" r:id="rId37"/>
    <p:sldId id="293" r:id="rId38"/>
    <p:sldId id="294" r:id="rId39"/>
    <p:sldId id="404" r:id="rId40"/>
    <p:sldId id="405" r:id="rId41"/>
    <p:sldId id="300" r:id="rId42"/>
    <p:sldId id="301" r:id="rId43"/>
    <p:sldId id="302" r:id="rId44"/>
    <p:sldId id="303" r:id="rId45"/>
    <p:sldId id="304" r:id="rId46"/>
    <p:sldId id="361" r:id="rId47"/>
    <p:sldId id="305" r:id="rId48"/>
    <p:sldId id="306" r:id="rId49"/>
    <p:sldId id="309" r:id="rId50"/>
    <p:sldId id="307" r:id="rId51"/>
    <p:sldId id="399" r:id="rId52"/>
    <p:sldId id="400" r:id="rId53"/>
    <p:sldId id="313" r:id="rId54"/>
    <p:sldId id="314" r:id="rId55"/>
    <p:sldId id="315" r:id="rId56"/>
    <p:sldId id="316" r:id="rId57"/>
    <p:sldId id="317" r:id="rId58"/>
    <p:sldId id="318" r:id="rId59"/>
    <p:sldId id="321" r:id="rId60"/>
    <p:sldId id="319" r:id="rId61"/>
    <p:sldId id="322" r:id="rId62"/>
    <p:sldId id="323" r:id="rId63"/>
    <p:sldId id="325" r:id="rId64"/>
    <p:sldId id="326" r:id="rId65"/>
    <p:sldId id="335" r:id="rId66"/>
    <p:sldId id="334" r:id="rId67"/>
    <p:sldId id="336" r:id="rId68"/>
    <p:sldId id="337" r:id="rId69"/>
    <p:sldId id="338" r:id="rId70"/>
    <p:sldId id="339" r:id="rId71"/>
    <p:sldId id="340" r:id="rId72"/>
    <p:sldId id="341" r:id="rId73"/>
    <p:sldId id="342" r:id="rId74"/>
    <p:sldId id="343" r:id="rId75"/>
    <p:sldId id="344" r:id="rId76"/>
    <p:sldId id="345" r:id="rId77"/>
    <p:sldId id="346" r:id="rId78"/>
    <p:sldId id="347" r:id="rId79"/>
    <p:sldId id="348" r:id="rId80"/>
  </p:sldIdLst>
  <p:sldSz cx="9144000" cy="6858000" type="screen4x3"/>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BFF"/>
    <a:srgbClr val="E35B21"/>
    <a:srgbClr val="FF9966"/>
    <a:srgbClr val="FEE9E6"/>
    <a:srgbClr val="FEDCD6"/>
    <a:srgbClr val="FDCBC3"/>
    <a:srgbClr val="FBCBC1"/>
    <a:srgbClr val="F2EFF5"/>
    <a:srgbClr val="EBF6F9"/>
    <a:srgbClr val="E1F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83" autoAdjust="0"/>
    <p:restoredTop sz="68881" autoAdjust="0"/>
  </p:normalViewPr>
  <p:slideViewPr>
    <p:cSldViewPr showGuides="1">
      <p:cViewPr varScale="1">
        <p:scale>
          <a:sx n="50" d="100"/>
          <a:sy n="50" d="100"/>
        </p:scale>
        <p:origin x="-1200"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19572"/>
    </p:cViewPr>
  </p:sorterViewPr>
  <p:notesViewPr>
    <p:cSldViewPr showGuides="1">
      <p:cViewPr>
        <p:scale>
          <a:sx n="130" d="100"/>
          <a:sy n="130" d="100"/>
        </p:scale>
        <p:origin x="936" y="-1206"/>
      </p:cViewPr>
      <p:guideLst>
        <p:guide orient="horz" pos="2932"/>
        <p:guide pos="221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handoutMaster" Target="handoutMasters/handoutMaster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notesMaster" Target="notesMasters/notesMaster1.xml"/><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3043343" cy="465455"/>
          </a:xfrm>
          <a:prstGeom prst="rect">
            <a:avLst/>
          </a:prstGeom>
        </p:spPr>
        <p:txBody>
          <a:bodyPr vert="horz" lIns="93303" tIns="46651" rIns="93303" bIns="46651" rtlCol="0"/>
          <a:lstStyle>
            <a:lvl1pPr algn="l">
              <a:defRPr sz="1200"/>
            </a:lvl1pPr>
          </a:lstStyle>
          <a:p>
            <a:endParaRPr lang="fr-CA"/>
          </a:p>
        </p:txBody>
      </p:sp>
      <p:sp>
        <p:nvSpPr>
          <p:cNvPr id="3" name="Espace réservé de la date 2"/>
          <p:cNvSpPr>
            <a:spLocks noGrp="1"/>
          </p:cNvSpPr>
          <p:nvPr>
            <p:ph type="dt" sz="quarter" idx="1"/>
          </p:nvPr>
        </p:nvSpPr>
        <p:spPr>
          <a:xfrm>
            <a:off x="3978133" y="1"/>
            <a:ext cx="3043343" cy="465455"/>
          </a:xfrm>
          <a:prstGeom prst="rect">
            <a:avLst/>
          </a:prstGeom>
        </p:spPr>
        <p:txBody>
          <a:bodyPr vert="horz" lIns="93303" tIns="46651" rIns="93303" bIns="46651" rtlCol="0"/>
          <a:lstStyle>
            <a:lvl1pPr algn="r">
              <a:defRPr sz="1200"/>
            </a:lvl1pPr>
          </a:lstStyle>
          <a:p>
            <a:fld id="{4C3F2349-9148-475E-B8A3-AB9B928E353B}" type="datetimeFigureOut">
              <a:rPr lang="fr-CA" smtClean="0"/>
              <a:t>2018-10-05</a:t>
            </a:fld>
            <a:endParaRPr lang="fr-CA"/>
          </a:p>
        </p:txBody>
      </p:sp>
      <p:sp>
        <p:nvSpPr>
          <p:cNvPr id="4" name="Espace réservé du pied de page 3"/>
          <p:cNvSpPr>
            <a:spLocks noGrp="1"/>
          </p:cNvSpPr>
          <p:nvPr>
            <p:ph type="ftr" sz="quarter" idx="2"/>
          </p:nvPr>
        </p:nvSpPr>
        <p:spPr>
          <a:xfrm>
            <a:off x="0" y="8842031"/>
            <a:ext cx="3043343" cy="465455"/>
          </a:xfrm>
          <a:prstGeom prst="rect">
            <a:avLst/>
          </a:prstGeom>
        </p:spPr>
        <p:txBody>
          <a:bodyPr vert="horz" lIns="93303" tIns="46651" rIns="93303" bIns="46651"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8133" y="8842031"/>
            <a:ext cx="3043343" cy="465455"/>
          </a:xfrm>
          <a:prstGeom prst="rect">
            <a:avLst/>
          </a:prstGeom>
        </p:spPr>
        <p:txBody>
          <a:bodyPr vert="horz" lIns="93303" tIns="46651" rIns="93303" bIns="46651" rtlCol="0" anchor="b"/>
          <a:lstStyle>
            <a:lvl1pPr algn="r">
              <a:defRPr sz="1200"/>
            </a:lvl1pPr>
          </a:lstStyle>
          <a:p>
            <a:fld id="{A1E37E1D-88F0-4059-9E0D-0CE3BB1ABC31}" type="slidenum">
              <a:rPr lang="fr-CA" smtClean="0"/>
              <a:t>‹N°›</a:t>
            </a:fld>
            <a:endParaRPr lang="fr-CA"/>
          </a:p>
        </p:txBody>
      </p:sp>
    </p:spTree>
    <p:extLst>
      <p:ext uri="{BB962C8B-B14F-4D97-AF65-F5344CB8AC3E}">
        <p14:creationId xmlns:p14="http://schemas.microsoft.com/office/powerpoint/2010/main" val="6657053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3043238" cy="466725"/>
          </a:xfrm>
          <a:prstGeom prst="rect">
            <a:avLst/>
          </a:prstGeom>
        </p:spPr>
        <p:txBody>
          <a:bodyPr vert="horz" lIns="91418" tIns="45709" rIns="91418" bIns="45709" rtlCol="0"/>
          <a:lstStyle>
            <a:lvl1pPr algn="l">
              <a:defRPr sz="1200"/>
            </a:lvl1pPr>
          </a:lstStyle>
          <a:p>
            <a:endParaRPr lang="fr-CA"/>
          </a:p>
        </p:txBody>
      </p:sp>
      <p:sp>
        <p:nvSpPr>
          <p:cNvPr id="3" name="Espace réservé de la date 2"/>
          <p:cNvSpPr>
            <a:spLocks noGrp="1"/>
          </p:cNvSpPr>
          <p:nvPr>
            <p:ph type="dt" idx="1"/>
          </p:nvPr>
        </p:nvSpPr>
        <p:spPr>
          <a:xfrm>
            <a:off x="3978276" y="1"/>
            <a:ext cx="3043238" cy="466725"/>
          </a:xfrm>
          <a:prstGeom prst="rect">
            <a:avLst/>
          </a:prstGeom>
        </p:spPr>
        <p:txBody>
          <a:bodyPr vert="horz" lIns="91418" tIns="45709" rIns="91418" bIns="45709" rtlCol="0"/>
          <a:lstStyle>
            <a:lvl1pPr algn="r">
              <a:defRPr sz="1200"/>
            </a:lvl1pPr>
          </a:lstStyle>
          <a:p>
            <a:fld id="{E97637B0-C263-4EDB-9AEE-8C018FB2ED96}" type="datetimeFigureOut">
              <a:rPr lang="fr-CA" smtClean="0"/>
              <a:t>2018-10-05</a:t>
            </a:fld>
            <a:endParaRPr lang="fr-CA"/>
          </a:p>
        </p:txBody>
      </p:sp>
      <p:sp>
        <p:nvSpPr>
          <p:cNvPr id="4" name="Espace réservé de l'image des diapositives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1418" tIns="45709" rIns="91418" bIns="45709" rtlCol="0" anchor="ctr"/>
          <a:lstStyle/>
          <a:p>
            <a:endParaRPr lang="fr-CA"/>
          </a:p>
        </p:txBody>
      </p:sp>
      <p:sp>
        <p:nvSpPr>
          <p:cNvPr id="5" name="Espace réservé des commentaires 4"/>
          <p:cNvSpPr>
            <a:spLocks noGrp="1"/>
          </p:cNvSpPr>
          <p:nvPr>
            <p:ph type="body" sz="quarter" idx="3"/>
          </p:nvPr>
        </p:nvSpPr>
        <p:spPr>
          <a:xfrm>
            <a:off x="701676" y="4479926"/>
            <a:ext cx="5619750" cy="3665538"/>
          </a:xfrm>
          <a:prstGeom prst="rect">
            <a:avLst/>
          </a:prstGeom>
        </p:spPr>
        <p:txBody>
          <a:bodyPr vert="horz" lIns="91418" tIns="45709" rIns="91418" bIns="45709"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1" y="8842376"/>
            <a:ext cx="3043238" cy="466725"/>
          </a:xfrm>
          <a:prstGeom prst="rect">
            <a:avLst/>
          </a:prstGeom>
        </p:spPr>
        <p:txBody>
          <a:bodyPr vert="horz" lIns="91418" tIns="45709" rIns="91418" bIns="45709"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8276" y="8842376"/>
            <a:ext cx="3043238" cy="466725"/>
          </a:xfrm>
          <a:prstGeom prst="rect">
            <a:avLst/>
          </a:prstGeom>
        </p:spPr>
        <p:txBody>
          <a:bodyPr vert="horz" lIns="91418" tIns="45709" rIns="91418" bIns="45709" rtlCol="0" anchor="b"/>
          <a:lstStyle>
            <a:lvl1pPr algn="r">
              <a:defRPr sz="1200"/>
            </a:lvl1pPr>
          </a:lstStyle>
          <a:p>
            <a:fld id="{00C257B2-F57B-4D3A-B834-01D7242497E8}" type="slidenum">
              <a:rPr lang="fr-CA" smtClean="0"/>
              <a:t>‹N°›</a:t>
            </a:fld>
            <a:endParaRPr lang="fr-CA"/>
          </a:p>
        </p:txBody>
      </p:sp>
    </p:spTree>
    <p:extLst>
      <p:ext uri="{BB962C8B-B14F-4D97-AF65-F5344CB8AC3E}">
        <p14:creationId xmlns:p14="http://schemas.microsoft.com/office/powerpoint/2010/main" val="28890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457092">
              <a:defRPr/>
            </a:pPr>
            <a:r>
              <a:rPr lang="fr-CA" altLang="fr-FR" dirty="0">
                <a:solidFill>
                  <a:prstClr val="black"/>
                </a:solidFill>
              </a:rPr>
              <a:t>PIQ</a:t>
            </a:r>
          </a:p>
          <a:p>
            <a:pPr defTabSz="457092">
              <a:defRPr/>
            </a:pPr>
            <a:r>
              <a:rPr lang="fr-CA" altLang="fr-FR" dirty="0">
                <a:solidFill>
                  <a:prstClr val="black"/>
                </a:solidFill>
              </a:rPr>
              <a:t>Affiche de promotion</a:t>
            </a:r>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1</a:t>
            </a:fld>
            <a:endParaRPr lang="fr-CA"/>
          </a:p>
        </p:txBody>
      </p:sp>
    </p:spTree>
    <p:extLst>
      <p:ext uri="{BB962C8B-B14F-4D97-AF65-F5344CB8AC3E}">
        <p14:creationId xmlns:p14="http://schemas.microsoft.com/office/powerpoint/2010/main" val="1311368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10</a:t>
            </a:fld>
            <a:endParaRPr lang="fr-CA"/>
          </a:p>
        </p:txBody>
      </p:sp>
    </p:spTree>
    <p:extLst>
      <p:ext uri="{BB962C8B-B14F-4D97-AF65-F5344CB8AC3E}">
        <p14:creationId xmlns:p14="http://schemas.microsoft.com/office/powerpoint/2010/main" val="3621713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aseline="0" dirty="0" smtClean="0"/>
              <a:t>Par contre, selon les données québécoises basées sur des études réalisées au cours des saisons 2011-2012 à 2015-2016, , le nombre d’hospitalisations serait plutôt de l’ordre de 6 000 (plus précisément 6 194) et le nombre de décès serait un peu plus de 400 (une moyenne annuelle de 417 décès pour ces 5 saisons).  Parmi ces décès environ 90% surviennent chez des personnes âgées de 75 ans et plus. </a:t>
            </a:r>
          </a:p>
          <a:p>
            <a:endParaRPr lang="fr-CA" baseline="0" dirty="0" smtClean="0"/>
          </a:p>
          <a:p>
            <a:r>
              <a:rPr lang="fr-CA" dirty="0" smtClean="0"/>
              <a:t>NB : La grippe est souvent sous-déclarée, car de nombreuses personnes ne consultent pas un médecin ou ne se soumettent pas à un dépistage viral</a:t>
            </a:r>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11</a:t>
            </a:fld>
            <a:endParaRPr lang="fr-CA"/>
          </a:p>
        </p:txBody>
      </p:sp>
    </p:spTree>
    <p:extLst>
      <p:ext uri="{BB962C8B-B14F-4D97-AF65-F5344CB8AC3E}">
        <p14:creationId xmlns:p14="http://schemas.microsoft.com/office/powerpoint/2010/main" val="1127453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050" dirty="0" smtClean="0"/>
              <a:t>Le 4 décembre 2015, le MSSS a demandé un avis scientifique du CIQ pour revoir l’ensemble du programme de vaccination contre l’influenza.</a:t>
            </a:r>
          </a:p>
          <a:p>
            <a:r>
              <a:rPr lang="fr-CA" sz="1050" b="1" dirty="0" smtClean="0"/>
              <a:t>Pourquoi ?</a:t>
            </a:r>
            <a:endParaRPr lang="fr-CA" sz="1050" b="1" dirty="0"/>
          </a:p>
          <a:p>
            <a:pPr marL="228600" indent="-228600" algn="just">
              <a:buFont typeface="+mj-lt"/>
              <a:buAutoNum type="arabicParenR"/>
            </a:pPr>
            <a:r>
              <a:rPr lang="fr-CA" sz="1050" dirty="0"/>
              <a:t>Des </a:t>
            </a:r>
            <a:r>
              <a:rPr lang="fr-CA" sz="1050" dirty="0" smtClean="0"/>
              <a:t>études </a:t>
            </a:r>
            <a:r>
              <a:rPr lang="fr-CA" sz="1050" dirty="0"/>
              <a:t>réalisées </a:t>
            </a:r>
            <a:r>
              <a:rPr lang="fr-CA" sz="1050" dirty="0" smtClean="0"/>
              <a:t>durant les 5 dernières années dans </a:t>
            </a:r>
            <a:r>
              <a:rPr lang="fr-CA" sz="1050" dirty="0"/>
              <a:t>des centres hospitaliers du Québec </a:t>
            </a:r>
            <a:r>
              <a:rPr lang="fr-CA" sz="1050" dirty="0" smtClean="0"/>
              <a:t>ainsi que des</a:t>
            </a:r>
            <a:r>
              <a:rPr lang="fr-CA" sz="1050" baseline="0" dirty="0" smtClean="0"/>
              <a:t> études basées sur plusieurs autres sources de données québécoises (fichier MED-ÉCHO, Fichier des décès, enquêtes sur les couvertures vaccinales, etc…) </a:t>
            </a:r>
            <a:r>
              <a:rPr lang="fr-CA" sz="1050" dirty="0" smtClean="0"/>
              <a:t>ont </a:t>
            </a:r>
            <a:r>
              <a:rPr lang="fr-CA" sz="1050" dirty="0"/>
              <a:t>permis de mieux </a:t>
            </a:r>
            <a:r>
              <a:rPr lang="fr-CA" sz="1050" b="1" dirty="0"/>
              <a:t>quantifier la contribution </a:t>
            </a:r>
            <a:r>
              <a:rPr lang="fr-CA" sz="1050" b="1" dirty="0" smtClean="0"/>
              <a:t>de </a:t>
            </a:r>
            <a:r>
              <a:rPr lang="fr-CA" sz="1050" b="1" dirty="0"/>
              <a:t>l’influenza </a:t>
            </a:r>
            <a:r>
              <a:rPr lang="fr-CA" sz="1050" dirty="0"/>
              <a:t>et des autres virus respiratoires dans la survenue des </a:t>
            </a:r>
            <a:r>
              <a:rPr lang="fr-CA" sz="1050" b="1" dirty="0"/>
              <a:t>hospitalisations</a:t>
            </a:r>
            <a:r>
              <a:rPr lang="fr-CA" sz="1050" dirty="0"/>
              <a:t> </a:t>
            </a:r>
            <a:r>
              <a:rPr lang="fr-CA" sz="1050" dirty="0" smtClean="0"/>
              <a:t>et </a:t>
            </a:r>
            <a:r>
              <a:rPr lang="fr-CA" sz="1050" dirty="0"/>
              <a:t>des </a:t>
            </a:r>
            <a:r>
              <a:rPr lang="fr-CA" sz="1050" b="1" dirty="0" smtClean="0"/>
              <a:t>décès. </a:t>
            </a:r>
            <a:r>
              <a:rPr lang="fr-CA" sz="1050" dirty="0" smtClean="0"/>
              <a:t>(Parmi les patients hospitalisés avec SAG pendant les pics des saisons influenza 2011-12 à 2016-17, moins de la moitié des cas étaient dus à l’influenza et moins du 1/3 chez les &lt; 18 ans).</a:t>
            </a:r>
          </a:p>
          <a:p>
            <a:pPr marL="228600" indent="-228600" algn="just">
              <a:buFont typeface="+mj-lt"/>
              <a:buAutoNum type="arabicParenR"/>
            </a:pPr>
            <a:r>
              <a:rPr lang="fr-CA" sz="1050" dirty="0" smtClean="0"/>
              <a:t>Aussi</a:t>
            </a:r>
            <a:r>
              <a:rPr lang="fr-CA" sz="1050" dirty="0"/>
              <a:t>, de nombreux pays, dont le Canada se sont mis à utiliser une </a:t>
            </a:r>
            <a:r>
              <a:rPr lang="fr-CA" sz="1050" b="1" dirty="0"/>
              <a:t>méthodologie rigoureuse et reproductible pour documenter l’efficacité annuelle des vaccins </a:t>
            </a:r>
            <a:r>
              <a:rPr lang="fr-CA" sz="1050" dirty="0"/>
              <a:t>contre la grippe, montrant ainsi que </a:t>
            </a:r>
            <a:r>
              <a:rPr lang="fr-CA" sz="1050" b="1" dirty="0"/>
              <a:t>l’efficacité réelle était beaucoup plus basse </a:t>
            </a:r>
            <a:r>
              <a:rPr lang="fr-CA" sz="1050" dirty="0"/>
              <a:t>que ce qui avait été </a:t>
            </a:r>
            <a:r>
              <a:rPr lang="fr-CA" sz="1050" dirty="0" smtClean="0"/>
              <a:t>documenté </a:t>
            </a:r>
            <a:r>
              <a:rPr lang="fr-CA" sz="1050" dirty="0"/>
              <a:t>antérieurement. C</a:t>
            </a:r>
            <a:r>
              <a:rPr lang="fr-CA" sz="1050" dirty="0" smtClean="0"/>
              <a:t>es </a:t>
            </a:r>
            <a:r>
              <a:rPr lang="fr-CA" sz="1050" dirty="0"/>
              <a:t>mêmes études ont permis de </a:t>
            </a:r>
            <a:r>
              <a:rPr lang="fr-CA" sz="1050" dirty="0" smtClean="0"/>
              <a:t>documenter que </a:t>
            </a:r>
            <a:r>
              <a:rPr lang="fr-CA" sz="1050" dirty="0"/>
              <a:t>le fait d’avoir été vacciné la saison précédente pouvait, pour certaines années, diminuer l’efficacité vaccinale. C’est ce qui a été appelé « </a:t>
            </a:r>
            <a:r>
              <a:rPr lang="fr-CA" sz="1050" b="1" dirty="0"/>
              <a:t>l’effet de la vaccination répétée</a:t>
            </a:r>
            <a:r>
              <a:rPr lang="fr-CA" sz="1050" dirty="0"/>
              <a:t> ». </a:t>
            </a:r>
            <a:endParaRPr lang="fr-CA" sz="1050" dirty="0" smtClean="0"/>
          </a:p>
          <a:p>
            <a:pPr marL="228600" indent="-228600" algn="just">
              <a:buFont typeface="+mj-lt"/>
              <a:buAutoNum type="arabicParenR"/>
            </a:pPr>
            <a:endParaRPr lang="fr-CA" sz="1050" dirty="0"/>
          </a:p>
          <a:p>
            <a:r>
              <a:rPr lang="fr-CA" sz="1050" dirty="0"/>
              <a:t>À la lumière de ces nouvelles informations, le MSSS a demandé </a:t>
            </a:r>
            <a:r>
              <a:rPr lang="fr-CA" sz="1050" dirty="0" smtClean="0"/>
              <a:t>au CIQ de revoir le PIIQ en </a:t>
            </a:r>
            <a:r>
              <a:rPr lang="fr-CA" sz="1050" dirty="0"/>
              <a:t>tenant compte notamment des connaissances sur les effets de la vaccination répétée sur l’efficacité du </a:t>
            </a:r>
            <a:r>
              <a:rPr lang="fr-CA" sz="1050" dirty="0" smtClean="0"/>
              <a:t>vaccin afin </a:t>
            </a:r>
            <a:r>
              <a:rPr lang="fr-CA" sz="1050" dirty="0"/>
              <a:t>de mieux comprendre </a:t>
            </a:r>
            <a:r>
              <a:rPr lang="fr-CA" sz="1050" dirty="0" smtClean="0"/>
              <a:t>leur impact particulièrement </a:t>
            </a:r>
            <a:r>
              <a:rPr lang="fr-CA" sz="1050" dirty="0"/>
              <a:t>sur les </a:t>
            </a:r>
            <a:r>
              <a:rPr lang="fr-CA" sz="1050" dirty="0" smtClean="0"/>
              <a:t>personnes en </a:t>
            </a:r>
            <a:r>
              <a:rPr lang="fr-CA" sz="1050" dirty="0"/>
              <a:t>bonne santé. </a:t>
            </a:r>
            <a:endParaRPr lang="fr-CA" sz="1050" dirty="0" smtClean="0"/>
          </a:p>
          <a:p>
            <a:endParaRPr lang="fr-CA" sz="1050" dirty="0" smtClean="0"/>
          </a:p>
          <a:p>
            <a:r>
              <a:rPr lang="fr-CA" sz="1050" dirty="0" smtClean="0"/>
              <a:t>Un </a:t>
            </a:r>
            <a:r>
              <a:rPr lang="fr-CA" sz="1050" dirty="0"/>
              <a:t>avis du CIQ a été transmis au MSSS le 17 mai 2018. </a:t>
            </a:r>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12</a:t>
            </a:fld>
            <a:endParaRPr lang="fr-CA">
              <a:solidFill>
                <a:prstClr val="black"/>
              </a:solidFill>
            </a:endParaRPr>
          </a:p>
        </p:txBody>
      </p:sp>
    </p:spTree>
    <p:extLst>
      <p:ext uri="{BB962C8B-B14F-4D97-AF65-F5344CB8AC3E}">
        <p14:creationId xmlns:p14="http://schemas.microsoft.com/office/powerpoint/2010/main" val="29477462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14306">
              <a:defRPr/>
            </a:pPr>
            <a:r>
              <a:rPr lang="fr-CA" sz="1100" dirty="0">
                <a:solidFill>
                  <a:srgbClr val="000000"/>
                </a:solidFill>
                <a:latin typeface="Calibri" panose="020F0502020204030204" pitchFamily="34" charset="0"/>
              </a:rPr>
              <a:t>Le but du PIIQ est d’assurer une protection pour les individus à risque élevé de complications associées à </a:t>
            </a:r>
            <a:r>
              <a:rPr lang="fr-CA" sz="1100" dirty="0" smtClean="0">
                <a:solidFill>
                  <a:srgbClr val="000000"/>
                </a:solidFill>
                <a:latin typeface="Calibri" panose="020F0502020204030204" pitchFamily="34" charset="0"/>
              </a:rPr>
              <a:t>l’influenza.</a:t>
            </a:r>
          </a:p>
          <a:p>
            <a:pPr defTabSz="914306">
              <a:defRPr/>
            </a:pPr>
            <a:endParaRPr lang="fr-CA" sz="1100" dirty="0" smtClean="0">
              <a:solidFill>
                <a:srgbClr val="000000"/>
              </a:solidFill>
              <a:latin typeface="Calibri" panose="020F0502020204030204" pitchFamily="34" charset="0"/>
            </a:endParaRPr>
          </a:p>
          <a:p>
            <a:pPr defTabSz="914306">
              <a:defRPr/>
            </a:pPr>
            <a:r>
              <a:rPr lang="fr-CA" sz="1100" dirty="0" smtClean="0">
                <a:solidFill>
                  <a:srgbClr val="000000"/>
                </a:solidFill>
                <a:latin typeface="Calibri" panose="020F0502020204030204" pitchFamily="34" charset="0"/>
              </a:rPr>
              <a:t>L’objectif principal du programme</a:t>
            </a:r>
            <a:r>
              <a:rPr lang="fr-CA" sz="1100" baseline="0" dirty="0" smtClean="0">
                <a:solidFill>
                  <a:srgbClr val="000000"/>
                </a:solidFill>
                <a:latin typeface="Calibri" panose="020F0502020204030204" pitchFamily="34" charset="0"/>
              </a:rPr>
              <a:t> est</a:t>
            </a:r>
            <a:r>
              <a:rPr lang="fr-CA" sz="1100" dirty="0" smtClean="0">
                <a:solidFill>
                  <a:srgbClr val="000000"/>
                </a:solidFill>
                <a:latin typeface="Calibri" panose="020F0502020204030204" pitchFamily="34" charset="0"/>
              </a:rPr>
              <a:t> </a:t>
            </a:r>
            <a:r>
              <a:rPr lang="fr-CA" sz="1100" dirty="0">
                <a:solidFill>
                  <a:srgbClr val="000000"/>
                </a:solidFill>
                <a:latin typeface="Calibri" panose="020F0502020204030204" pitchFamily="34" charset="0"/>
              </a:rPr>
              <a:t>de réduire </a:t>
            </a:r>
            <a:r>
              <a:rPr lang="fr-CA" sz="1100" dirty="0" smtClean="0">
                <a:solidFill>
                  <a:srgbClr val="000000"/>
                </a:solidFill>
                <a:latin typeface="Calibri" panose="020F0502020204030204" pitchFamily="34" charset="0"/>
              </a:rPr>
              <a:t>le fardeau de la maladie lié aux </a:t>
            </a:r>
            <a:r>
              <a:rPr lang="fr-CA" sz="1100" dirty="0">
                <a:solidFill>
                  <a:srgbClr val="000000"/>
                </a:solidFill>
                <a:latin typeface="Calibri" panose="020F0502020204030204" pitchFamily="34" charset="0"/>
              </a:rPr>
              <a:t>hospitalisations et </a:t>
            </a:r>
            <a:r>
              <a:rPr lang="fr-CA" sz="1100" dirty="0" smtClean="0">
                <a:solidFill>
                  <a:srgbClr val="000000"/>
                </a:solidFill>
                <a:latin typeface="Calibri" panose="020F0502020204030204" pitchFamily="34" charset="0"/>
              </a:rPr>
              <a:t>aux décès</a:t>
            </a:r>
            <a:r>
              <a:rPr lang="fr-CA" sz="1100" baseline="0" dirty="0" smtClean="0">
                <a:solidFill>
                  <a:srgbClr val="000000"/>
                </a:solidFill>
                <a:latin typeface="Calibri" panose="020F0502020204030204" pitchFamily="34" charset="0"/>
              </a:rPr>
              <a:t> et non </a:t>
            </a:r>
            <a:r>
              <a:rPr lang="fr-CA" sz="1100" dirty="0" smtClean="0">
                <a:solidFill>
                  <a:srgbClr val="000000"/>
                </a:solidFill>
                <a:latin typeface="Calibri" panose="020F0502020204030204" pitchFamily="34" charset="0"/>
              </a:rPr>
              <a:t>de </a:t>
            </a:r>
            <a:r>
              <a:rPr lang="fr-CA" sz="1100" dirty="0">
                <a:solidFill>
                  <a:srgbClr val="000000"/>
                </a:solidFill>
                <a:latin typeface="Calibri" panose="020F0502020204030204" pitchFamily="34" charset="0"/>
              </a:rPr>
              <a:t>réduire le nombre de </a:t>
            </a:r>
            <a:r>
              <a:rPr lang="fr-CA" sz="1100" dirty="0" smtClean="0">
                <a:solidFill>
                  <a:srgbClr val="000000"/>
                </a:solidFill>
                <a:latin typeface="Calibri" panose="020F0502020204030204" pitchFamily="34" charset="0"/>
              </a:rPr>
              <a:t>cas </a:t>
            </a:r>
            <a:r>
              <a:rPr lang="fr-CA" sz="1100" dirty="0">
                <a:solidFill>
                  <a:srgbClr val="000000"/>
                </a:solidFill>
                <a:latin typeface="Calibri" panose="020F0502020204030204" pitchFamily="34" charset="0"/>
              </a:rPr>
              <a:t>de </a:t>
            </a:r>
            <a:r>
              <a:rPr lang="fr-CA" sz="1100" dirty="0" smtClean="0">
                <a:solidFill>
                  <a:srgbClr val="000000"/>
                </a:solidFill>
                <a:latin typeface="Calibri" panose="020F0502020204030204" pitchFamily="34" charset="0"/>
              </a:rPr>
              <a:t>grippe. </a:t>
            </a:r>
          </a:p>
          <a:p>
            <a:pPr defTabSz="914306">
              <a:defRPr/>
            </a:pPr>
            <a:endParaRPr lang="fr-CA" sz="1100" dirty="0">
              <a:solidFill>
                <a:srgbClr val="000000"/>
              </a:solidFill>
              <a:latin typeface="Calibri" panose="020F0502020204030204" pitchFamily="34" charset="0"/>
            </a:endParaRPr>
          </a:p>
          <a:p>
            <a:pPr defTabSz="914306">
              <a:defRPr/>
            </a:pPr>
            <a:r>
              <a:rPr lang="fr-CA" sz="1100" dirty="0">
                <a:solidFill>
                  <a:srgbClr val="000000"/>
                </a:solidFill>
                <a:latin typeface="Calibri" panose="020F0502020204030204" pitchFamily="34" charset="0"/>
              </a:rPr>
              <a:t>La stratégie préconisée est de cibler les personnes vulnérables.</a:t>
            </a:r>
          </a:p>
          <a:p>
            <a:pPr defTabSz="914306">
              <a:defRPr/>
            </a:pPr>
            <a:r>
              <a:rPr lang="fr-CA" sz="1100" dirty="0">
                <a:solidFill>
                  <a:srgbClr val="000000"/>
                </a:solidFill>
                <a:latin typeface="Calibri" panose="020F0502020204030204" pitchFamily="34" charset="0"/>
              </a:rPr>
              <a:t>Le </a:t>
            </a:r>
            <a:r>
              <a:rPr lang="fr-CA" sz="1100" dirty="0" err="1">
                <a:solidFill>
                  <a:srgbClr val="000000"/>
                </a:solidFill>
                <a:latin typeface="Calibri" panose="020F0502020204030204" pitchFamily="34" charset="0"/>
              </a:rPr>
              <a:t>Qc</a:t>
            </a:r>
            <a:r>
              <a:rPr lang="fr-CA" sz="1100" dirty="0">
                <a:solidFill>
                  <a:srgbClr val="000000"/>
                </a:solidFill>
                <a:latin typeface="Calibri" panose="020F0502020204030204" pitchFamily="34" charset="0"/>
              </a:rPr>
              <a:t>, le N-B et la C-B sont les seules provinces au Canada à avoir un tel programme. Les autres juridictions ainsi que les États-Unis ont un programme universel, i.e. que toute la population est ciblée.</a:t>
            </a:r>
          </a:p>
          <a:p>
            <a:pPr defTabSz="914306">
              <a:defRPr/>
            </a:pPr>
            <a:endParaRPr lang="fr-CA" sz="1100" dirty="0">
              <a:solidFill>
                <a:srgbClr val="000000"/>
              </a:solidFill>
              <a:latin typeface="Calibri" panose="020F0502020204030204" pitchFamily="34" charset="0"/>
            </a:endParaRPr>
          </a:p>
          <a:p>
            <a:pPr defTabSz="914306">
              <a:defRPr/>
            </a:pPr>
            <a:endParaRPr lang="fr-CA" sz="1000" dirty="0">
              <a:solidFill>
                <a:srgbClr val="000000"/>
              </a:solidFill>
              <a:latin typeface="Calibri" panose="020F0502020204030204" pitchFamily="34" charset="0"/>
            </a:endParaRPr>
          </a:p>
          <a:p>
            <a:pPr defTabSz="914306">
              <a:defRPr/>
            </a:pPr>
            <a:endParaRPr lang="fr-CA" sz="1000" dirty="0">
              <a:solidFill>
                <a:srgbClr val="000000"/>
              </a:solidFill>
              <a:latin typeface="Calibri" panose="020F0502020204030204" pitchFamily="34" charset="0"/>
            </a:endParaRPr>
          </a:p>
          <a:p>
            <a:pPr defTabSz="914306">
              <a:defRPr/>
            </a:pPr>
            <a:endParaRPr lang="fr-CA" sz="1000" dirty="0">
              <a:solidFill>
                <a:srgbClr val="000000"/>
              </a:solidFill>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13</a:t>
            </a:fld>
            <a:endParaRPr lang="fr-CA">
              <a:solidFill>
                <a:prstClr val="black"/>
              </a:solidFill>
            </a:endParaRPr>
          </a:p>
        </p:txBody>
      </p:sp>
    </p:spTree>
    <p:extLst>
      <p:ext uri="{BB962C8B-B14F-4D97-AF65-F5344CB8AC3E}">
        <p14:creationId xmlns:p14="http://schemas.microsoft.com/office/powerpoint/2010/main" val="1562872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100" dirty="0"/>
              <a:t>À la lumière de l’évaluation des données scientifiques disponibles au début 2018 sur le fardeau de l’influenza, l’efficacité vaccinale, les couvertures vaccinales, de même que des résultats de l’évaluation économique, le CIQ recommande de:</a:t>
            </a:r>
          </a:p>
          <a:p>
            <a:endParaRPr lang="fr-CA" sz="1100" dirty="0"/>
          </a:p>
          <a:p>
            <a:pPr marL="220668" indent="-220668" algn="just">
              <a:buFont typeface="Wingdings" panose="05000000000000000000" pitchFamily="2" charset="2"/>
              <a:buChar char="Ø"/>
            </a:pPr>
            <a:r>
              <a:rPr lang="fr-CA" sz="1100" dirty="0"/>
              <a:t>Maintenir une stratégie de vaccination ciblée sur les personnes à risque élevé d’hospitalisation et de décès. La priorité sera mise sur l’atteinte d’une couverture vaccinale </a:t>
            </a:r>
            <a:r>
              <a:rPr lang="fr-CA" sz="1100" dirty="0" smtClean="0"/>
              <a:t> (C.V.) d’au </a:t>
            </a:r>
            <a:r>
              <a:rPr lang="fr-CA" sz="1100" dirty="0"/>
              <a:t>moins 80% dans ces groupes et les efforts seront concentrés sur la promotion et l’amélioration des services de vaccination de ces </a:t>
            </a:r>
            <a:r>
              <a:rPr lang="fr-CA" sz="1100" dirty="0" smtClean="0"/>
              <a:t>personnes.</a:t>
            </a:r>
          </a:p>
          <a:p>
            <a:pPr marL="677868" lvl="1" indent="-220668" algn="just">
              <a:buFont typeface="Wingdings" panose="05000000000000000000" pitchFamily="2" charset="2"/>
              <a:buChar char="v"/>
            </a:pPr>
            <a:r>
              <a:rPr lang="fr-CA" sz="1100" dirty="0" smtClean="0"/>
              <a:t>Actuellement, la C.V. de ces groupes est sous-optimale. Selon l’Enquête québécoise sur la vaccination contre la grippe saisonnière et le pneumocoque et sur les déterminants de la vaccination de l’INSPQ,, seuls 19% des malades chroniques âgés de 2 à 17 ans et 24% de ceux âgés de 18 à 59 ans étaient vaccinés contre l’influenza lors de la campagne 2015-2016. </a:t>
            </a:r>
            <a:endParaRPr lang="fr-CA" sz="1100" dirty="0"/>
          </a:p>
          <a:p>
            <a:pPr algn="just"/>
            <a:endParaRPr lang="fr-CA" sz="1100" dirty="0"/>
          </a:p>
          <a:p>
            <a:pPr marL="220668" indent="-220668" algn="just">
              <a:buFont typeface="Wingdings" panose="05000000000000000000" pitchFamily="2" charset="2"/>
              <a:buChar char="Ø"/>
            </a:pPr>
            <a:r>
              <a:rPr lang="fr-CA" sz="1100" dirty="0"/>
              <a:t>Retirer de la liste des groupes à risque élevé d’hospitalisation et de décès associés à l’influenza les enfants âgés de 6 à 23 mois ainsi que les adultes de 60 à 74 ans en bonne santé. Ces retraits ne visent pas à générer des économies en coupant sur le coût du programme puisqu’il faudra administrer le même nombre de vaccins annuellement pour augmenter la couverture vaccinale à au moins 80% dans les groupes à risque. </a:t>
            </a:r>
          </a:p>
          <a:p>
            <a:pPr marL="220668" indent="-220668" algn="just">
              <a:buFont typeface="Wingdings" panose="05000000000000000000" pitchFamily="2" charset="2"/>
              <a:buChar char="Ø"/>
            </a:pPr>
            <a:endParaRPr lang="fr-CA" sz="11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14</a:t>
            </a:fld>
            <a:endParaRPr lang="fr-CA">
              <a:solidFill>
                <a:prstClr val="black"/>
              </a:solidFill>
            </a:endParaRPr>
          </a:p>
        </p:txBody>
      </p:sp>
    </p:spTree>
    <p:extLst>
      <p:ext uri="{BB962C8B-B14F-4D97-AF65-F5344CB8AC3E}">
        <p14:creationId xmlns:p14="http://schemas.microsoft.com/office/powerpoint/2010/main" val="856972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CA" sz="1100" b="1" u="sng" dirty="0" smtClean="0"/>
              <a:t>2</a:t>
            </a:r>
            <a:r>
              <a:rPr lang="fr-CA" sz="1100" b="1" u="sng" baseline="30000" dirty="0" smtClean="0"/>
              <a:t>e</a:t>
            </a:r>
            <a:r>
              <a:rPr lang="fr-CA" sz="1100" b="1" u="sng" dirty="0" smtClean="0"/>
              <a:t> puce:</a:t>
            </a:r>
            <a:r>
              <a:rPr lang="fr-CA" sz="1100" b="1" dirty="0" smtClean="0"/>
              <a:t> </a:t>
            </a:r>
            <a:r>
              <a:rPr lang="fr-CA" sz="1100" dirty="0" smtClean="0"/>
              <a:t>Les enfants âgés</a:t>
            </a:r>
            <a:r>
              <a:rPr lang="fr-CA" sz="1100" baseline="0" dirty="0" smtClean="0"/>
              <a:t> de moins de 6 mois sont considérés comme étant à risque élevé de complication mais le vaccin n’est pas indiqué pour eux</a:t>
            </a:r>
            <a:endParaRPr lang="fr-CA" sz="1100" dirty="0" smtClean="0"/>
          </a:p>
          <a:p>
            <a:pPr algn="just"/>
            <a:r>
              <a:rPr lang="fr-CA" sz="1100" b="1" u="sng" dirty="0" smtClean="0"/>
              <a:t>4</a:t>
            </a:r>
            <a:r>
              <a:rPr lang="fr-CA" sz="1100" b="1" u="sng" baseline="30000" dirty="0" smtClean="0"/>
              <a:t>e</a:t>
            </a:r>
            <a:r>
              <a:rPr lang="fr-CA" sz="1100" b="1" u="sng" baseline="0" dirty="0" smtClean="0"/>
              <a:t> puce</a:t>
            </a:r>
            <a:r>
              <a:rPr lang="fr-CA" sz="1100" baseline="0" dirty="0" smtClean="0"/>
              <a:t>: Cette catégorie était antérieurement: « Résidants de tout âge des centres d’accueil ou des établissement de soins de longue durée »</a:t>
            </a:r>
          </a:p>
          <a:p>
            <a:pPr algn="just"/>
            <a:r>
              <a:rPr lang="fr-CA" sz="1100" b="1" u="sng" baseline="0" dirty="0" smtClean="0"/>
              <a:t>7</a:t>
            </a:r>
            <a:r>
              <a:rPr lang="fr-CA" sz="1100" b="1" u="sng" baseline="30000" dirty="0" smtClean="0"/>
              <a:t>e</a:t>
            </a:r>
            <a:r>
              <a:rPr lang="fr-CA" sz="1100" b="1" u="sng" baseline="0" dirty="0" smtClean="0"/>
              <a:t> puce</a:t>
            </a:r>
            <a:r>
              <a:rPr lang="fr-CA" sz="1100" baseline="0" dirty="0" smtClean="0"/>
              <a:t>: Voyageurs (région des tropiques: à l’année,  hémisphère sud du mois d’avril au mois de septembre)  </a:t>
            </a:r>
          </a:p>
          <a:p>
            <a:pPr algn="just"/>
            <a:endParaRPr lang="fr-CA" sz="1100" dirty="0"/>
          </a:p>
          <a:p>
            <a:pPr algn="just"/>
            <a:r>
              <a:rPr lang="fr-CA" sz="1100" b="1" dirty="0" smtClean="0"/>
              <a:t>Les maladies chroniques pour lesquelles la vaccination est recommandée sont les suivantes</a:t>
            </a:r>
            <a:r>
              <a:rPr lang="fr-CA" sz="1100" dirty="0" smtClean="0"/>
              <a:t>: </a:t>
            </a:r>
          </a:p>
          <a:p>
            <a:pPr marL="171450" indent="-171450" algn="just">
              <a:buFont typeface="Wingdings" panose="05000000000000000000" pitchFamily="2" charset="2"/>
              <a:buChar char="Ø"/>
            </a:pPr>
            <a:r>
              <a:rPr lang="fr-CA" sz="1100" dirty="0" smtClean="0"/>
              <a:t>Troubles cardiaques ou pulmonaires chroniques (dont la dysplasie </a:t>
            </a:r>
            <a:r>
              <a:rPr lang="fr-CA" sz="1100" dirty="0" err="1" smtClean="0"/>
              <a:t>bronchopulmonaire</a:t>
            </a:r>
            <a:r>
              <a:rPr lang="fr-CA" sz="1100" dirty="0" smtClean="0"/>
              <a:t>, la fibrose kystique et l’asthme) assez graves pour nécessiter un suivi médical régulier ou des soins hospitaliers;</a:t>
            </a:r>
          </a:p>
          <a:p>
            <a:pPr marL="171450" indent="-171450" algn="just">
              <a:buFont typeface="Wingdings" panose="05000000000000000000" pitchFamily="2" charset="2"/>
              <a:buChar char="Ø"/>
            </a:pPr>
            <a:r>
              <a:rPr lang="fr-CA" sz="1100" dirty="0" smtClean="0"/>
              <a:t>États chroniques tels qu’un diabète, des erreurs innées du métabolisme (ex.: </a:t>
            </a:r>
            <a:r>
              <a:rPr lang="fr-CA" sz="1100" dirty="0" err="1" smtClean="0"/>
              <a:t>tyrosinémie</a:t>
            </a:r>
            <a:r>
              <a:rPr lang="fr-CA" sz="1100" dirty="0" smtClean="0"/>
              <a:t> héréditaire de type 1), une obésité importante (à titre indicatif, IMC ≥ 40), des troubles hépatiques, rénaux ou hématologiques (incluant une </a:t>
            </a:r>
            <a:r>
              <a:rPr lang="fr-CA" sz="1100" dirty="0" err="1" smtClean="0"/>
              <a:t>asplénie</a:t>
            </a:r>
            <a:r>
              <a:rPr lang="fr-CA" sz="1100" dirty="0" smtClean="0"/>
              <a:t>, une anémie ou une hémoglobinopathie), un cancer, un déficit immunitaire ou une immunodépression causée par des médicaments ou autres;</a:t>
            </a:r>
          </a:p>
          <a:p>
            <a:pPr marL="171450" indent="-171450" algn="just">
              <a:buFont typeface="Wingdings" panose="05000000000000000000" pitchFamily="2" charset="2"/>
              <a:buChar char="Ø"/>
            </a:pPr>
            <a:r>
              <a:rPr lang="fr-CA" sz="1100" dirty="0" smtClean="0"/>
              <a:t>Conditions médicales </a:t>
            </a:r>
            <a:r>
              <a:rPr lang="fr-CA" sz="1100" dirty="0"/>
              <a:t>e</a:t>
            </a:r>
            <a:r>
              <a:rPr lang="fr-CA" sz="1100" dirty="0" smtClean="0"/>
              <a:t>ntraînant une diminution de l’évacuation des sécrétions respiratoires ou des risques d’aspiration (ex.: un trouble cognitif, une lésion médullaire, un trouble convulsif, des troubles neuromusculaires).</a:t>
            </a:r>
          </a:p>
          <a:p>
            <a:pPr marL="171450" indent="-171450" algn="just">
              <a:buFont typeface="Wingdings" panose="05000000000000000000" pitchFamily="2" charset="2"/>
              <a:buChar char="Ø"/>
            </a:pPr>
            <a:r>
              <a:rPr lang="fr-CA" sz="1100" dirty="0" smtClean="0"/>
              <a:t>Pour la liste complète des conditions médicales voir la </a:t>
            </a:r>
            <a:r>
              <a:rPr lang="fr-CA" sz="1100" b="1" i="1" dirty="0" smtClean="0"/>
              <a:t>Fiche indicative concernant la vaccination gratuite contre la grippe et contre les infections invasives à pneumocoque.</a:t>
            </a:r>
            <a:endParaRPr lang="fr-CA" sz="1100" b="1" i="1"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15</a:t>
            </a:fld>
            <a:endParaRPr lang="fr-CA">
              <a:solidFill>
                <a:prstClr val="black"/>
              </a:solidFill>
            </a:endParaRPr>
          </a:p>
        </p:txBody>
      </p:sp>
    </p:spTree>
    <p:extLst>
      <p:ext uri="{BB962C8B-B14F-4D97-AF65-F5344CB8AC3E}">
        <p14:creationId xmlns:p14="http://schemas.microsoft.com/office/powerpoint/2010/main" val="33380180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CA" sz="1050" dirty="0" smtClean="0"/>
              <a:t>1</a:t>
            </a:r>
            <a:r>
              <a:rPr lang="fr-CA" sz="1050" baseline="30000" dirty="0" smtClean="0"/>
              <a:t>ère</a:t>
            </a:r>
            <a:r>
              <a:rPr lang="fr-CA" sz="1050" dirty="0" smtClean="0"/>
              <a:t> puce: La définition de personne à risque a changé. Les travailleurs en service de garde ne sont plus ciblés par la vaccination.</a:t>
            </a:r>
          </a:p>
          <a:p>
            <a:pPr algn="just"/>
            <a:endParaRPr lang="fr-CA" sz="1050" dirty="0" smtClean="0"/>
          </a:p>
          <a:p>
            <a:pPr algn="just"/>
            <a:r>
              <a:rPr lang="fr-CA" sz="1050" dirty="0" smtClean="0"/>
              <a:t>2</a:t>
            </a:r>
            <a:r>
              <a:rPr lang="fr-CA" sz="1050" baseline="30000" dirty="0" smtClean="0"/>
              <a:t>e</a:t>
            </a:r>
            <a:r>
              <a:rPr lang="fr-CA" sz="1050" dirty="0" smtClean="0"/>
              <a:t> puce: Le CIQ recommande à tous les </a:t>
            </a:r>
            <a:r>
              <a:rPr lang="fr-CA" sz="1050" dirty="0" err="1" smtClean="0"/>
              <a:t>TdS</a:t>
            </a:r>
            <a:r>
              <a:rPr lang="fr-CA" sz="1050" dirty="0" smtClean="0"/>
              <a:t> de se faire vacciner</a:t>
            </a:r>
            <a:r>
              <a:rPr lang="fr-CA" sz="1050" baseline="0" dirty="0" smtClean="0"/>
              <a:t> afin de limiter la circulation du virus dans les établissements de soins et ainsi prévenir les cas.</a:t>
            </a:r>
            <a:r>
              <a:rPr lang="fr-CA" sz="1050" dirty="0" smtClean="0"/>
              <a:t> Comme les </a:t>
            </a:r>
            <a:r>
              <a:rPr lang="fr-CA" sz="1050" dirty="0" err="1" smtClean="0"/>
              <a:t>TdeS</a:t>
            </a:r>
            <a:r>
              <a:rPr lang="fr-CA" sz="1050" dirty="0" smtClean="0"/>
              <a:t> les plus susceptibles de transmettre l’influenza aux patients sont ceux qui sont symptomatiques et qui ont un contact rapproché</a:t>
            </a:r>
            <a:r>
              <a:rPr lang="fr-CA" sz="1050" baseline="0" dirty="0" smtClean="0"/>
              <a:t> avec les patients, l</a:t>
            </a:r>
            <a:r>
              <a:rPr lang="fr-CA" sz="1050" dirty="0" smtClean="0"/>
              <a:t>’offre de vaccination devrait mettre la priorité sur la vaccination des </a:t>
            </a:r>
            <a:r>
              <a:rPr lang="fr-CA" sz="1050" dirty="0" err="1" smtClean="0"/>
              <a:t>TdS</a:t>
            </a:r>
            <a:r>
              <a:rPr lang="fr-CA" sz="1050" dirty="0" smtClean="0"/>
              <a:t> qui donnent des soins</a:t>
            </a:r>
            <a:r>
              <a:rPr lang="fr-CA" sz="1050" baseline="0" dirty="0" smtClean="0"/>
              <a:t> directs aux usagers en CH ou en CHSLD où se trouvent les personnes les plus à risque de complications sévères</a:t>
            </a:r>
          </a:p>
          <a:p>
            <a:pPr algn="just"/>
            <a:endParaRPr lang="fr-CA" sz="1050" baseline="0" dirty="0" smtClean="0"/>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CA" sz="1050" b="1" i="0" u="none" strike="noStrike" kern="1200" cap="none" spc="0" normalizeH="0" baseline="0" noProof="0" dirty="0" smtClean="0">
                <a:ln>
                  <a:noFill/>
                </a:ln>
                <a:solidFill>
                  <a:prstClr val="black"/>
                </a:solidFill>
                <a:effectLst/>
                <a:uLnTx/>
                <a:uFillTx/>
              </a:rPr>
              <a:t>Définition de travailleurs de la santé </a:t>
            </a:r>
            <a:r>
              <a:rPr kumimoji="0" lang="fr-CA" sz="1050" b="1" i="0" u="sng" strike="noStrike" kern="1200" cap="none" spc="0" normalizeH="0" baseline="0" noProof="0" dirty="0" smtClean="0">
                <a:ln>
                  <a:noFill/>
                </a:ln>
                <a:solidFill>
                  <a:prstClr val="black"/>
                </a:solidFill>
                <a:effectLst/>
                <a:uLnTx/>
                <a:uFillTx/>
              </a:rPr>
              <a:t>révisée</a:t>
            </a:r>
            <a:r>
              <a:rPr kumimoji="0" lang="fr-CA" sz="1050" b="1" i="0" u="none" strike="noStrike" kern="1200" cap="none" spc="0" normalizeH="0" baseline="0" noProof="0" dirty="0" smtClean="0">
                <a:ln>
                  <a:noFill/>
                </a:ln>
                <a:solidFill>
                  <a:prstClr val="black"/>
                </a:solidFill>
                <a:effectLst/>
                <a:uLnTx/>
                <a:uFillTx/>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CA" sz="1050" b="0" i="0" u="none" strike="noStrike" kern="1200" cap="none" spc="0" normalizeH="0" baseline="0" noProof="0" dirty="0" smtClean="0">
                <a:ln>
                  <a:noFill/>
                </a:ln>
                <a:solidFill>
                  <a:prstClr val="black"/>
                </a:solidFill>
                <a:effectLst/>
                <a:uLnTx/>
                <a:uFillTx/>
              </a:rPr>
              <a:t>On n’inclut plus les personnes qui travaillent dans une installation de santé qui fournit des soins à des patients, telles que les travailleurs de soutien ou de l’administration d’une installation.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CA" sz="1050" b="0" i="0" u="none" strike="noStrike" kern="1200" cap="none" spc="0" normalizeH="0" baseline="0" noProof="0" dirty="0" smtClean="0">
                <a:ln>
                  <a:noFill/>
                </a:ln>
                <a:solidFill>
                  <a:prstClr val="black"/>
                </a:solidFill>
                <a:effectLst/>
                <a:uLnTx/>
                <a:uFillTx/>
              </a:rPr>
              <a:t>On parle plutôt de toute personne qui donne des soins de santé ou qui entre </a:t>
            </a:r>
            <a:r>
              <a:rPr kumimoji="0" lang="fr-CA" sz="1050" b="0" i="0" u="sng" strike="noStrike" kern="1200" cap="none" spc="0" normalizeH="0" baseline="0" noProof="0" dirty="0" smtClean="0">
                <a:ln>
                  <a:noFill/>
                </a:ln>
                <a:solidFill>
                  <a:prstClr val="black"/>
                </a:solidFill>
                <a:effectLst/>
                <a:uLnTx/>
                <a:uFillTx/>
              </a:rPr>
              <a:t>en contact étroit </a:t>
            </a:r>
            <a:r>
              <a:rPr kumimoji="0" lang="fr-CA" sz="1050" b="0" i="0" u="none" strike="noStrike" kern="1200" cap="none" spc="0" normalizeH="0" baseline="0" noProof="0" dirty="0" smtClean="0">
                <a:ln>
                  <a:noFill/>
                </a:ln>
                <a:solidFill>
                  <a:prstClr val="black"/>
                </a:solidFill>
                <a:effectLst/>
                <a:uLnTx/>
                <a:uFillTx/>
              </a:rPr>
              <a:t>avec des personnes à risque élevé, telles que définies par le PIIQ, soit dans un hôpital, en CHSLD, en clinique médicale ou dentaire, en CLSC ou dans un autre milieu de vie ou de soins (médecin, infirmière, ambulancier, pharmacien, professionnel dentaire, étudiant en soins infirmiers ou en médecine, technicien de laboratoire, bénévole (liste non exhaustive) Le terme inclut les stagiaires de la santé et leurs professeurs. En plus des travailleurs mentionnés, ce terme regroupe aussi les premiers répondants qui donnent des soins.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A" sz="1050" b="0" i="0" u="none" strike="noStrike" kern="1200" cap="none" spc="0" normalizeH="0" baseline="0" noProof="0" dirty="0" smtClean="0">
              <a:ln>
                <a:noFill/>
              </a:ln>
              <a:solidFill>
                <a:prstClr val="black"/>
              </a:solidFill>
              <a:effectLst/>
              <a:uLnTx/>
              <a:uFillTx/>
            </a:endParaRPr>
          </a:p>
          <a:p>
            <a:r>
              <a:rPr lang="fr-CA" sz="1050" b="1" dirty="0" smtClean="0"/>
              <a:t>NB Il n’y a pas de cible de couverture vaccinale pour les travailleurs de la santé.</a:t>
            </a:r>
            <a:endParaRPr lang="fr-CA" sz="1050" b="1"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16</a:t>
            </a:fld>
            <a:endParaRPr lang="fr-CA">
              <a:solidFill>
                <a:prstClr val="black"/>
              </a:solidFill>
            </a:endParaRPr>
          </a:p>
        </p:txBody>
      </p:sp>
    </p:spTree>
    <p:extLst>
      <p:ext uri="{BB962C8B-B14F-4D97-AF65-F5344CB8AC3E}">
        <p14:creationId xmlns:p14="http://schemas.microsoft.com/office/powerpoint/2010/main" val="36547241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En orange: ce qui a été retiré</a:t>
            </a:r>
          </a:p>
          <a:p>
            <a:r>
              <a:rPr lang="fr-CA" dirty="0" smtClean="0"/>
              <a:t>En turquoise: ce</a:t>
            </a:r>
            <a:r>
              <a:rPr lang="fr-CA" baseline="0" dirty="0" smtClean="0"/>
              <a:t> qui a été modifié dans la définition</a:t>
            </a: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17</a:t>
            </a:fld>
            <a:endParaRPr lang="fr-CA"/>
          </a:p>
        </p:txBody>
      </p:sp>
    </p:spTree>
    <p:extLst>
      <p:ext uri="{BB962C8B-B14F-4D97-AF65-F5344CB8AC3E}">
        <p14:creationId xmlns:p14="http://schemas.microsoft.com/office/powerpoint/2010/main" val="31615985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CA" sz="1100" baseline="0" dirty="0" smtClean="0"/>
              <a:t>Les communications du MSSS </a:t>
            </a:r>
            <a:r>
              <a:rPr lang="fr-CA" sz="1100" dirty="0" smtClean="0"/>
              <a:t>seront </a:t>
            </a:r>
            <a:r>
              <a:rPr lang="fr-CA" sz="1100" baseline="0" dirty="0" smtClean="0"/>
              <a:t>axées sur les malades chroniques. Actuellement, la</a:t>
            </a:r>
            <a:r>
              <a:rPr lang="fr-CA" sz="1100" dirty="0" smtClean="0"/>
              <a:t> </a:t>
            </a:r>
            <a:r>
              <a:rPr lang="fr-CA" sz="1100" baseline="0" dirty="0" smtClean="0"/>
              <a:t>C.V. de ce groupe est très basse au Québec (&lt; 25%)</a:t>
            </a:r>
            <a:r>
              <a:rPr lang="fr-CA" sz="1100" dirty="0" smtClean="0"/>
              <a:t> et on vise une C.V de 80%.</a:t>
            </a:r>
            <a:r>
              <a:rPr lang="fr-CA" sz="1100" baseline="0" dirty="0" smtClean="0"/>
              <a:t> </a:t>
            </a:r>
          </a:p>
          <a:p>
            <a:pPr algn="just"/>
            <a:endParaRPr lang="fr-CA" sz="1100" dirty="0"/>
          </a:p>
          <a:p>
            <a:pPr algn="just"/>
            <a:r>
              <a:rPr lang="fr-CA" sz="1100" baseline="0" dirty="0" smtClean="0"/>
              <a:t>Le MSSS vise à concentrer ses efforts de promotion et d’amélioration des services de vaccination chez les personnes les plus à risque d’hospitalisation et de décès.</a:t>
            </a:r>
          </a:p>
          <a:p>
            <a:pPr algn="just"/>
            <a:r>
              <a:rPr lang="fr-CA" sz="1100" baseline="0" dirty="0" smtClean="0"/>
              <a:t>Cela nécessitera un resserrement des stratégies ayant pour but de mieux cibler et de rejoindre les malades chroniques là où ils sont en contact avec le système de santé (par exemple, les cliniques externes de suivi de maladies chroniques). </a:t>
            </a:r>
          </a:p>
          <a:p>
            <a:pPr algn="just"/>
            <a:endParaRPr lang="fr-CA" sz="1100" baseline="0" dirty="0" smtClean="0"/>
          </a:p>
          <a:p>
            <a:pPr algn="just"/>
            <a:r>
              <a:rPr lang="fr-CA" sz="1100" baseline="0" dirty="0" smtClean="0"/>
              <a:t>Le registre de vaccination pourra également être utilisé pour établir des listes de personnes qui devront être vaccinées de façon à faire un rappel annuel à leur intention. </a:t>
            </a:r>
            <a:endParaRPr lang="fr-CA" sz="1050" baseline="0" dirty="0" smtClean="0"/>
          </a:p>
          <a:p>
            <a:pPr algn="just"/>
            <a:endParaRPr lang="fr-CA" sz="1050" baseline="0" dirty="0" smtClean="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18</a:t>
            </a:fld>
            <a:endParaRPr lang="fr-CA">
              <a:solidFill>
                <a:prstClr val="black"/>
              </a:solidFill>
            </a:endParaRPr>
          </a:p>
        </p:txBody>
      </p:sp>
    </p:spTree>
    <p:extLst>
      <p:ext uri="{BB962C8B-B14F-4D97-AF65-F5344CB8AC3E}">
        <p14:creationId xmlns:p14="http://schemas.microsoft.com/office/powerpoint/2010/main" val="19938281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33" indent="-171433" algn="just">
              <a:buFont typeface="Wingdings" panose="05000000000000000000" pitchFamily="2" charset="2"/>
              <a:buChar char="Ø"/>
            </a:pPr>
            <a:r>
              <a:rPr lang="fr-CA" sz="1050" dirty="0" smtClean="0"/>
              <a:t>Le</a:t>
            </a:r>
            <a:r>
              <a:rPr lang="fr-CA" sz="1050" baseline="0" dirty="0" smtClean="0"/>
              <a:t> fardeau de la maladie est moindre que prévu chez les personnes en bonne santé (sauf pour les 75 ans et plus). </a:t>
            </a:r>
            <a:r>
              <a:rPr lang="fr-CA" sz="1050" dirty="0" smtClean="0"/>
              <a:t>La</a:t>
            </a:r>
            <a:r>
              <a:rPr lang="fr-CA" sz="1050" baseline="0" dirty="0" smtClean="0"/>
              <a:t> majorité (80%) des hospitalisations attribuables à l’influenza surviennent chez les malades chroniques.</a:t>
            </a:r>
          </a:p>
          <a:p>
            <a:pPr marL="171433" indent="-171433" algn="just">
              <a:buFont typeface="Wingdings" panose="05000000000000000000" pitchFamily="2" charset="2"/>
              <a:buChar char="Ø"/>
            </a:pPr>
            <a:r>
              <a:rPr lang="fr-CA" sz="1050" baseline="0" dirty="0" smtClean="0"/>
              <a:t>L’efficacité du vaccin est sous-optimale.  Il y a une grande variabilité de l’efficacité selon la saison, l’appariement des sous-types qui circulent et ceux inclus dans le vaccin, la fréquence de la vaccination etc.. Dans les meilleures circonstances, cette efficacité se situe autour de 30 à 60%; elle est plus faible contre la souche H3N2 et chez les personne âgées. </a:t>
            </a:r>
          </a:p>
          <a:p>
            <a:pPr marL="171433" indent="-171433" algn="just">
              <a:buFont typeface="Wingdings" panose="05000000000000000000" pitchFamily="2" charset="2"/>
              <a:buChar char="Ø"/>
            </a:pPr>
            <a:r>
              <a:rPr lang="fr-CA" sz="1050" baseline="0" dirty="0" smtClean="0"/>
              <a:t>De plus, des préoccupations concernant les effets potentiels négatifs de la vaccination répétée observés lors de certaines saisons remettent en question les bénéfices escomptés de la vaccination annuelle des personnes à faible risque de complications, sauf dans les cas des contacts domiciliaires et des travailleurs de la santé, particulièrement ceux qui, en milieux de soins, sont en contact étroit avec les personnes atteintes de maladies chroniques.</a:t>
            </a:r>
          </a:p>
          <a:p>
            <a:pPr marL="171433" indent="-171433" algn="just">
              <a:buFont typeface="Wingdings" panose="05000000000000000000" pitchFamily="2" charset="2"/>
              <a:buChar char="Ø"/>
            </a:pPr>
            <a:r>
              <a:rPr lang="fr-CA" sz="1050" baseline="0" dirty="0" smtClean="0"/>
              <a:t>Une analyse économique du PIIQ a été effectuée dans une perspective du système de santé, en comparant son coût et ses bénéfices par groupe d’âge et présence ou non de maladies chroniques à un scénario d’absence de programme de vaccination contre l’influenza. L’analyse économique montre que le PIIQ n’atteint un coût-efficacité acceptable pour aucun des groupes d’âge considérés comme en bonne santé.</a:t>
            </a:r>
          </a:p>
          <a:p>
            <a:pPr marL="171433" indent="-171433" algn="just">
              <a:buFont typeface="Wingdings" panose="05000000000000000000" pitchFamily="2" charset="2"/>
              <a:buChar char="Ø"/>
            </a:pPr>
            <a:r>
              <a:rPr lang="fr-CA" sz="1050" baseline="0" dirty="0" smtClean="0"/>
              <a:t>Acceptabilité par la population et des professionnels de la santé qui est plus mitigée, comme le laisse croire les couvertures vaccinales.</a:t>
            </a:r>
            <a:endParaRPr lang="fr-CA" sz="105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19</a:t>
            </a:fld>
            <a:endParaRPr lang="fr-CA">
              <a:solidFill>
                <a:prstClr val="black"/>
              </a:solidFill>
            </a:endParaRPr>
          </a:p>
        </p:txBody>
      </p:sp>
    </p:spTree>
    <p:extLst>
      <p:ext uri="{BB962C8B-B14F-4D97-AF65-F5344CB8AC3E}">
        <p14:creationId xmlns:p14="http://schemas.microsoft.com/office/powerpoint/2010/main" val="292731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2</a:t>
            </a:fld>
            <a:endParaRPr lang="fr-CA"/>
          </a:p>
        </p:txBody>
      </p:sp>
    </p:spTree>
    <p:extLst>
      <p:ext uri="{BB962C8B-B14F-4D97-AF65-F5344CB8AC3E}">
        <p14:creationId xmlns:p14="http://schemas.microsoft.com/office/powerpoint/2010/main" val="37544753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707" indent="-171707" algn="just">
              <a:buFont typeface="Wingdings" panose="05000000000000000000" pitchFamily="2" charset="2"/>
              <a:buChar char="Ø"/>
            </a:pPr>
            <a:r>
              <a:rPr lang="fr-CA" sz="1100" dirty="0" smtClean="0"/>
              <a:t>Les prémisses initiales pour l’ajout de</a:t>
            </a:r>
            <a:r>
              <a:rPr lang="fr-CA" sz="1100" baseline="0" dirty="0" smtClean="0"/>
              <a:t> ce groupe </a:t>
            </a:r>
            <a:r>
              <a:rPr lang="fr-CA" sz="1100" dirty="0" smtClean="0"/>
              <a:t>au PIIQ en 2004 étaient</a:t>
            </a:r>
            <a:r>
              <a:rPr lang="fr-CA" sz="1100" baseline="0" dirty="0" smtClean="0"/>
              <a:t> basées sur les hospitalisations observées pendant une saison particulièrement sévère, sans égard à la présence de maladies chroniques.  Au cours des derniers mois, l’analyse des résultats a montré que le fardeau des hospitalisations était très bas dans ce groupe comparé aux enfants avec maladies chroniques. </a:t>
            </a:r>
          </a:p>
          <a:p>
            <a:pPr marL="171707" indent="-171707" algn="just">
              <a:buFont typeface="Wingdings" panose="05000000000000000000" pitchFamily="2" charset="2"/>
              <a:buChar char="Ø"/>
            </a:pPr>
            <a:endParaRPr lang="fr-CA" sz="1100" baseline="0" dirty="0" smtClean="0"/>
          </a:p>
          <a:p>
            <a:pPr marL="171707" indent="-171707" algn="just">
              <a:buFont typeface="Wingdings" panose="05000000000000000000" pitchFamily="2" charset="2"/>
              <a:buChar char="Ø"/>
            </a:pPr>
            <a:r>
              <a:rPr lang="fr-CA" sz="1100" baseline="0" dirty="0" smtClean="0"/>
              <a:t>La principale composante du fardeau de l’influenza chez les enfants sont les consultations qui ne sont pas un objectif du programme de vaccination influenza.</a:t>
            </a:r>
          </a:p>
          <a:p>
            <a:pPr marL="171707" indent="-171707" algn="just">
              <a:buFont typeface="Wingdings" panose="05000000000000000000" pitchFamily="2" charset="2"/>
              <a:buChar char="Ø"/>
            </a:pPr>
            <a:endParaRPr lang="fr-CA" sz="1100" baseline="0" dirty="0" smtClean="0"/>
          </a:p>
          <a:p>
            <a:pPr marL="171707" indent="-171707" algn="just">
              <a:buFont typeface="Wingdings" panose="05000000000000000000" pitchFamily="2" charset="2"/>
              <a:buChar char="Ø"/>
            </a:pPr>
            <a:r>
              <a:rPr lang="fr-CA" sz="1100" baseline="0" dirty="0" smtClean="0"/>
              <a:t>Les décès sont exceptionnels. Ils sont estimés à 1 ou 2 par million.</a:t>
            </a:r>
          </a:p>
          <a:p>
            <a:pPr marL="171707" indent="-171707" algn="just">
              <a:buFont typeface="Wingdings" panose="05000000000000000000" pitchFamily="2" charset="2"/>
              <a:buChar char="Ø"/>
            </a:pPr>
            <a:endParaRPr lang="fr-CA" sz="1100" baseline="0" dirty="0" smtClean="0"/>
          </a:p>
          <a:p>
            <a:pPr marL="171707" indent="-171707" algn="just">
              <a:buFont typeface="Wingdings" panose="05000000000000000000" pitchFamily="2" charset="2"/>
              <a:buChar char="Ø"/>
            </a:pPr>
            <a:r>
              <a:rPr lang="fr-CA" sz="1100" baseline="0" dirty="0" smtClean="0"/>
              <a:t>Les couvertures vaccinales sont basses (&lt; 20%) chez les 6 à 23 mois ce qui laisse présager une faible acceptabilité. </a:t>
            </a:r>
          </a:p>
          <a:p>
            <a:pPr marL="171707" indent="-171707" algn="just">
              <a:buFont typeface="Wingdings" panose="05000000000000000000" pitchFamily="2" charset="2"/>
              <a:buChar char="Ø"/>
            </a:pPr>
            <a:endParaRPr lang="fr-CA" sz="1100" baseline="0" dirty="0" smtClean="0"/>
          </a:p>
          <a:p>
            <a:pPr marL="171707" indent="-171707" algn="just">
              <a:buFont typeface="Wingdings" panose="05000000000000000000" pitchFamily="2" charset="2"/>
              <a:buChar char="Ø"/>
            </a:pPr>
            <a:r>
              <a:rPr lang="fr-CA" sz="1100" baseline="0" dirty="0" smtClean="0"/>
              <a:t>En Europe, seulement 9 pays sur 30 vaccinent les enfants contre l’influenza</a:t>
            </a:r>
          </a:p>
          <a:p>
            <a:pPr marL="171707" indent="-171707" algn="just">
              <a:buFont typeface="Wingdings" panose="05000000000000000000" pitchFamily="2" charset="2"/>
              <a:buChar char="Ø"/>
            </a:pPr>
            <a:endParaRPr lang="fr-CA" sz="1100" baseline="0" dirty="0" smtClean="0"/>
          </a:p>
          <a:p>
            <a:pPr marL="171707" indent="-171707" algn="just">
              <a:buFont typeface="Wingdings" panose="05000000000000000000" pitchFamily="2" charset="2"/>
              <a:buChar char="Ø"/>
            </a:pPr>
            <a:r>
              <a:rPr lang="fr-CA" sz="1100" baseline="0" dirty="0" smtClean="0"/>
              <a:t>L’incertitude quant aux impacts potentiels à long terme de la vaccination répétée a été prise en compte pour la décision.</a:t>
            </a:r>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20</a:t>
            </a:fld>
            <a:endParaRPr lang="fr-CA">
              <a:solidFill>
                <a:prstClr val="black"/>
              </a:solidFill>
            </a:endParaRPr>
          </a:p>
        </p:txBody>
      </p:sp>
    </p:spTree>
    <p:extLst>
      <p:ext uri="{BB962C8B-B14F-4D97-AF65-F5344CB8AC3E}">
        <p14:creationId xmlns:p14="http://schemas.microsoft.com/office/powerpoint/2010/main" val="34180201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CA" sz="1050" dirty="0"/>
              <a:t>Les personnes âgées de 60 à 64 ans ont été ajoutées au PIIQ en 2000 en vue d’un élargissement potentiel des indications de vaccination contre la grippe en préparation à la pandémie.  Un risque plus élevé de complications reliées à la grippe n’a pas été mis en évidence dans ce groupe.</a:t>
            </a:r>
          </a:p>
          <a:p>
            <a:pPr algn="just"/>
            <a:endParaRPr lang="fr-CA" sz="1050" dirty="0"/>
          </a:p>
          <a:p>
            <a:pPr algn="just"/>
            <a:r>
              <a:rPr lang="fr-CA" sz="1050" dirty="0"/>
              <a:t>Le fardeau des hospitalisations était jusqu’à maintenant estimé de façon agrégée. Le fait de séparer les hospitalisations en fonction de la présence d’une maladie chronique met en évidence que le fardeau est beaucoup moins important  parmi les personnes en bonne santé que chez les malades chroniques.  </a:t>
            </a:r>
            <a:endParaRPr lang="fr-CA" sz="1050" dirty="0" smtClean="0"/>
          </a:p>
          <a:p>
            <a:pPr algn="just"/>
            <a:endParaRPr lang="fr-CA" sz="1050" dirty="0"/>
          </a:p>
          <a:p>
            <a:pPr algn="just"/>
            <a:r>
              <a:rPr lang="fr-CA" sz="1050" b="1" dirty="0"/>
              <a:t>Risque d’hospitalisation en fonction de </a:t>
            </a:r>
            <a:r>
              <a:rPr lang="fr-CA" sz="1050" b="1" u="sng" dirty="0"/>
              <a:t>l’état de santé</a:t>
            </a:r>
            <a:r>
              <a:rPr lang="fr-CA" sz="1050" dirty="0"/>
              <a:t>: </a:t>
            </a:r>
          </a:p>
          <a:p>
            <a:pPr marL="171707" indent="-171707" algn="just">
              <a:buFont typeface="Wingdings" panose="05000000000000000000" pitchFamily="2" charset="2"/>
              <a:buChar char="Ø"/>
            </a:pPr>
            <a:r>
              <a:rPr lang="fr-CA" sz="1050" dirty="0" smtClean="0"/>
              <a:t>Chez </a:t>
            </a:r>
            <a:r>
              <a:rPr lang="fr-CA" sz="1050" dirty="0"/>
              <a:t>les personnes âgées de moins de 75 ans, le taux d’hospitalisation des adultes en bonne santé est 14 fois plus bas que </a:t>
            </a:r>
            <a:r>
              <a:rPr lang="fr-CA" sz="1050" dirty="0" smtClean="0"/>
              <a:t>celui des personnes </a:t>
            </a:r>
            <a:r>
              <a:rPr lang="fr-CA" sz="1050" dirty="0"/>
              <a:t>ayant une maladie chronique.</a:t>
            </a:r>
          </a:p>
          <a:p>
            <a:pPr algn="just"/>
            <a:endParaRPr lang="fr-CA" sz="1050" dirty="0"/>
          </a:p>
          <a:p>
            <a:pPr algn="just"/>
            <a:r>
              <a:rPr lang="fr-CA" sz="1050" b="1" dirty="0"/>
              <a:t>Risque d’hospitalisation en fonction de </a:t>
            </a:r>
            <a:r>
              <a:rPr lang="fr-CA" sz="1050" b="1" u="sng" dirty="0"/>
              <a:t>l’âge</a:t>
            </a:r>
            <a:r>
              <a:rPr lang="fr-CA" sz="1050" b="1" dirty="0"/>
              <a:t>:</a:t>
            </a:r>
          </a:p>
          <a:p>
            <a:pPr marL="171707" indent="-171707" algn="just">
              <a:buFont typeface="Wingdings" panose="05000000000000000000" pitchFamily="2" charset="2"/>
              <a:buChar char="Ø"/>
            </a:pPr>
            <a:r>
              <a:rPr lang="fr-CA" sz="1050" dirty="0"/>
              <a:t>Au </a:t>
            </a:r>
            <a:r>
              <a:rPr lang="fr-CA" sz="1050" dirty="0" smtClean="0"/>
              <a:t>Québec, de toutes les hospitalisations associées à l’influenza, 50% surviennent </a:t>
            </a:r>
            <a:r>
              <a:rPr lang="fr-CA" sz="1050" dirty="0"/>
              <a:t>chez les personnes </a:t>
            </a:r>
            <a:r>
              <a:rPr lang="fr-CA" sz="1050" dirty="0" smtClean="0"/>
              <a:t>âgées de </a:t>
            </a:r>
            <a:r>
              <a:rPr lang="fr-CA" sz="1050" dirty="0"/>
              <a:t>75 </a:t>
            </a:r>
            <a:r>
              <a:rPr lang="fr-CA" sz="1050" dirty="0" smtClean="0"/>
              <a:t>ans</a:t>
            </a:r>
            <a:r>
              <a:rPr lang="fr-CA" sz="1050" dirty="0"/>
              <a:t> </a:t>
            </a:r>
            <a:r>
              <a:rPr lang="fr-CA" sz="1050" dirty="0" smtClean="0"/>
              <a:t>et plus.</a:t>
            </a:r>
            <a:endParaRPr lang="fr-CA" sz="1050" dirty="0"/>
          </a:p>
          <a:p>
            <a:pPr marL="171707" indent="-171707" algn="just">
              <a:buFont typeface="Wingdings" panose="05000000000000000000" pitchFamily="2" charset="2"/>
              <a:buChar char="Ø"/>
            </a:pPr>
            <a:r>
              <a:rPr lang="fr-CA" sz="1050" dirty="0" smtClean="0"/>
              <a:t>Le taux d’hospitalisation des </a:t>
            </a:r>
            <a:r>
              <a:rPr lang="fr-CA" sz="1050" dirty="0"/>
              <a:t>personnes âgées de 60 à 74 ans </a:t>
            </a:r>
            <a:r>
              <a:rPr lang="fr-CA" sz="1050" dirty="0" smtClean="0"/>
              <a:t>est 8 fois </a:t>
            </a:r>
            <a:r>
              <a:rPr lang="fr-CA" sz="1050" dirty="0"/>
              <a:t>moins </a:t>
            </a:r>
            <a:r>
              <a:rPr lang="fr-CA" sz="1050" dirty="0" smtClean="0"/>
              <a:t>élevé </a:t>
            </a:r>
            <a:r>
              <a:rPr lang="fr-CA" sz="1050" dirty="0"/>
              <a:t>que </a:t>
            </a:r>
            <a:r>
              <a:rPr lang="fr-CA" sz="1050" dirty="0" smtClean="0"/>
              <a:t>celui des personnes </a:t>
            </a:r>
            <a:r>
              <a:rPr lang="fr-CA" sz="1050" dirty="0"/>
              <a:t>de 75 ans et plus.</a:t>
            </a:r>
          </a:p>
          <a:p>
            <a:pPr marL="171707" indent="-171707" algn="just">
              <a:buFont typeface="Wingdings" panose="05000000000000000000" pitchFamily="2" charset="2"/>
              <a:buChar char="Ø"/>
            </a:pPr>
            <a:endParaRPr lang="fr-CA" sz="1050" dirty="0"/>
          </a:p>
          <a:p>
            <a:pPr algn="just"/>
            <a:r>
              <a:rPr lang="fr-CA" sz="1050" dirty="0"/>
              <a:t>Les C.V basses laissent présager d’une faible acceptabilité.</a:t>
            </a:r>
          </a:p>
          <a:p>
            <a:endParaRPr lang="fr-CA" sz="1050" baseline="0" dirty="0" smtClean="0"/>
          </a:p>
          <a:p>
            <a:endParaRPr lang="fr-CA" sz="1050" baseline="0" dirty="0" smtClean="0"/>
          </a:p>
          <a:p>
            <a:endParaRPr lang="fr-CA" sz="1050" baseline="0" dirty="0" smtClean="0"/>
          </a:p>
          <a:p>
            <a:endParaRPr lang="fr-CA" sz="1050" baseline="0" dirty="0" smtClean="0"/>
          </a:p>
          <a:p>
            <a:endParaRPr lang="fr-CA" sz="1050" baseline="0" dirty="0" smtClean="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21</a:t>
            </a:fld>
            <a:endParaRPr lang="fr-CA">
              <a:solidFill>
                <a:prstClr val="black"/>
              </a:solidFill>
            </a:endParaRPr>
          </a:p>
        </p:txBody>
      </p:sp>
    </p:spTree>
    <p:extLst>
      <p:ext uri="{BB962C8B-B14F-4D97-AF65-F5344CB8AC3E}">
        <p14:creationId xmlns:p14="http://schemas.microsoft.com/office/powerpoint/2010/main" val="23152757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baseline="0" dirty="0" smtClean="0"/>
          </a:p>
          <a:p>
            <a:endParaRPr lang="fr-CA" baseline="0" dirty="0" smtClean="0"/>
          </a:p>
          <a:p>
            <a:endParaRPr lang="fr-CA" baseline="0" dirty="0" smtClean="0"/>
          </a:p>
          <a:p>
            <a:endParaRPr lang="fr-CA" baseline="0" dirty="0" smtClean="0"/>
          </a:p>
          <a:p>
            <a:endParaRPr lang="fr-CA" baseline="0" dirty="0" smtClean="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22</a:t>
            </a:fld>
            <a:endParaRPr lang="fr-CA">
              <a:solidFill>
                <a:prstClr val="black"/>
              </a:solidFill>
            </a:endParaRPr>
          </a:p>
        </p:txBody>
      </p:sp>
    </p:spTree>
    <p:extLst>
      <p:ext uri="{BB962C8B-B14F-4D97-AF65-F5344CB8AC3E}">
        <p14:creationId xmlns:p14="http://schemas.microsoft.com/office/powerpoint/2010/main" val="41566246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14306">
              <a:spcBef>
                <a:spcPct val="20000"/>
              </a:spcBef>
              <a:defRPr/>
            </a:pPr>
            <a:endParaRPr lang="fr-CA" sz="1100" dirty="0" smtClean="0">
              <a:solidFill>
                <a:prstClr val="black"/>
              </a:solidFill>
            </a:endParaRPr>
          </a:p>
          <a:p>
            <a:pPr marL="342865" indent="-342865" algn="just" defTabSz="914306">
              <a:spcBef>
                <a:spcPct val="20000"/>
              </a:spcBef>
              <a:buFont typeface="Wingdings" panose="05000000000000000000" pitchFamily="2" charset="2"/>
              <a:buChar char="Ø"/>
              <a:defRPr/>
            </a:pPr>
            <a:r>
              <a:rPr lang="fr-CA" sz="1100" dirty="0" smtClean="0">
                <a:solidFill>
                  <a:prstClr val="black"/>
                </a:solidFill>
              </a:rPr>
              <a:t>Les </a:t>
            </a:r>
            <a:r>
              <a:rPr lang="fr-CA" sz="1100" dirty="0" err="1" smtClean="0">
                <a:solidFill>
                  <a:prstClr val="black"/>
                </a:solidFill>
              </a:rPr>
              <a:t>TdeS</a:t>
            </a:r>
            <a:r>
              <a:rPr lang="fr-CA" sz="1100" dirty="0" smtClean="0">
                <a:solidFill>
                  <a:prstClr val="black"/>
                </a:solidFill>
              </a:rPr>
              <a:t> sont</a:t>
            </a:r>
            <a:r>
              <a:rPr lang="fr-CA" sz="1100" baseline="0" dirty="0" smtClean="0">
                <a:solidFill>
                  <a:prstClr val="black"/>
                </a:solidFill>
              </a:rPr>
              <a:t> exposés </a:t>
            </a:r>
            <a:r>
              <a:rPr lang="fr-CA" sz="1100" dirty="0" smtClean="0">
                <a:solidFill>
                  <a:prstClr val="black"/>
                </a:solidFill>
              </a:rPr>
              <a:t>comme toute autre personne dans la communauté à l’influenza et sont susceptibles d’acquérir la maladie au travail ou à l’extérieur.</a:t>
            </a:r>
          </a:p>
          <a:p>
            <a:pPr marL="342865" indent="-342865" algn="just" defTabSz="914306">
              <a:spcBef>
                <a:spcPct val="20000"/>
              </a:spcBef>
              <a:buFont typeface="Wingdings" panose="05000000000000000000" pitchFamily="2" charset="2"/>
              <a:buChar char="Ø"/>
              <a:defRPr/>
            </a:pPr>
            <a:endParaRPr lang="fr-CA" sz="1100" dirty="0" smtClean="0">
              <a:solidFill>
                <a:prstClr val="black"/>
              </a:solidFill>
            </a:endParaRPr>
          </a:p>
          <a:p>
            <a:pPr marL="342865" indent="-342865" algn="just" defTabSz="914306">
              <a:spcBef>
                <a:spcPct val="20000"/>
              </a:spcBef>
              <a:buFont typeface="Wingdings" panose="05000000000000000000" pitchFamily="2" charset="2"/>
              <a:buChar char="Ø"/>
              <a:defRPr/>
            </a:pPr>
            <a:r>
              <a:rPr lang="fr-CA" sz="1100" dirty="0" smtClean="0">
                <a:solidFill>
                  <a:prstClr val="black"/>
                </a:solidFill>
              </a:rPr>
              <a:t>Le </a:t>
            </a:r>
            <a:r>
              <a:rPr lang="fr-CA" sz="1100" dirty="0">
                <a:solidFill>
                  <a:prstClr val="black"/>
                </a:solidFill>
              </a:rPr>
              <a:t>vaccin contre l’influenza fournit une </a:t>
            </a:r>
            <a:r>
              <a:rPr lang="fr-CA" sz="1100" u="sng" dirty="0">
                <a:solidFill>
                  <a:prstClr val="black"/>
                </a:solidFill>
              </a:rPr>
              <a:t>protection directe </a:t>
            </a:r>
            <a:r>
              <a:rPr lang="fr-CA" sz="1100" dirty="0">
                <a:solidFill>
                  <a:prstClr val="black"/>
                </a:solidFill>
              </a:rPr>
              <a:t>aux </a:t>
            </a:r>
            <a:r>
              <a:rPr lang="fr-CA" sz="1100" dirty="0" err="1">
                <a:solidFill>
                  <a:prstClr val="black"/>
                </a:solidFill>
              </a:rPr>
              <a:t>TdeS</a:t>
            </a:r>
            <a:r>
              <a:rPr lang="fr-CA" sz="1100" dirty="0">
                <a:solidFill>
                  <a:prstClr val="black"/>
                </a:solidFill>
              </a:rPr>
              <a:t> qui est similaire à celle des autres personnes du même âge (protection individuelle</a:t>
            </a:r>
            <a:r>
              <a:rPr lang="fr-CA" sz="1100" dirty="0" smtClean="0">
                <a:solidFill>
                  <a:prstClr val="black"/>
                </a:solidFill>
              </a:rPr>
              <a:t>)</a:t>
            </a:r>
          </a:p>
          <a:p>
            <a:pPr marL="342865" indent="-342865" algn="just" defTabSz="914306">
              <a:spcBef>
                <a:spcPct val="20000"/>
              </a:spcBef>
              <a:buFont typeface="Wingdings" panose="05000000000000000000" pitchFamily="2" charset="2"/>
              <a:buChar char="Ø"/>
              <a:defRPr/>
            </a:pPr>
            <a:endParaRPr lang="fr-CA" sz="1100" dirty="0">
              <a:solidFill>
                <a:prstClr val="black"/>
              </a:solidFill>
            </a:endParaRPr>
          </a:p>
          <a:p>
            <a:pPr marL="342865" indent="-342865" algn="just" defTabSz="914306">
              <a:spcBef>
                <a:spcPct val="20000"/>
              </a:spcBef>
              <a:buFont typeface="Wingdings" panose="05000000000000000000" pitchFamily="2" charset="2"/>
              <a:buChar char="Ø"/>
              <a:defRPr/>
            </a:pPr>
            <a:r>
              <a:rPr lang="fr-CA" sz="1100" dirty="0">
                <a:solidFill>
                  <a:prstClr val="black"/>
                </a:solidFill>
              </a:rPr>
              <a:t>Bien que les preuves scientifiques de l’impact indirect de la vaccination des </a:t>
            </a:r>
            <a:r>
              <a:rPr lang="fr-CA" sz="1100" dirty="0" err="1">
                <a:solidFill>
                  <a:prstClr val="black"/>
                </a:solidFill>
              </a:rPr>
              <a:t>TdeS</a:t>
            </a:r>
            <a:r>
              <a:rPr lang="fr-CA" sz="1100" dirty="0">
                <a:solidFill>
                  <a:prstClr val="black"/>
                </a:solidFill>
              </a:rPr>
              <a:t> sur la réduction de la maladie et de la mortalité chez les patients soient de faible qualité, il reste vraisemblable que cette vaccination prévienne des cas chez les patients et facilite la gestion des éclosions d’influenza en diminuant le nombre de cas</a:t>
            </a:r>
            <a:r>
              <a:rPr lang="fr-CA" sz="1100" dirty="0" smtClean="0">
                <a:solidFill>
                  <a:prstClr val="black"/>
                </a:solidFill>
              </a:rPr>
              <a:t>.</a:t>
            </a:r>
          </a:p>
          <a:p>
            <a:pPr algn="just" defTabSz="914306">
              <a:spcBef>
                <a:spcPct val="20000"/>
              </a:spcBef>
              <a:defRPr/>
            </a:pPr>
            <a:endParaRPr lang="fr-CA" sz="1100" dirty="0">
              <a:solidFill>
                <a:prstClr val="black"/>
              </a:solidFill>
            </a:endParaRPr>
          </a:p>
          <a:p>
            <a:pPr defTabSz="914306">
              <a:spcBef>
                <a:spcPct val="20000"/>
              </a:spcBef>
              <a:defRPr/>
            </a:pPr>
            <a:r>
              <a:rPr lang="fr-CA" sz="1100" dirty="0">
                <a:solidFill>
                  <a:prstClr val="black"/>
                </a:solidFill>
              </a:rPr>
              <a:t>         </a:t>
            </a:r>
            <a:r>
              <a:rPr lang="fr-CA" sz="1100" b="1" dirty="0">
                <a:solidFill>
                  <a:prstClr val="black"/>
                </a:solidFill>
              </a:rPr>
              <a:t>Le CIQ recommande donc à tous les </a:t>
            </a:r>
            <a:r>
              <a:rPr lang="fr-CA" sz="1100" b="1" dirty="0" err="1">
                <a:solidFill>
                  <a:prstClr val="black"/>
                </a:solidFill>
              </a:rPr>
              <a:t>TdeS</a:t>
            </a:r>
            <a:r>
              <a:rPr lang="fr-CA" sz="1100" b="1" dirty="0">
                <a:solidFill>
                  <a:prstClr val="black"/>
                </a:solidFill>
              </a:rPr>
              <a:t> de se faire vacciner. </a:t>
            </a:r>
            <a:endParaRPr lang="fr-CA" sz="1100" dirty="0">
              <a:solidFill>
                <a:prstClr val="black"/>
              </a:solidFill>
            </a:endParaRPr>
          </a:p>
          <a:p>
            <a:pPr defTabSz="914306">
              <a:spcBef>
                <a:spcPct val="20000"/>
              </a:spcBef>
              <a:defRPr/>
            </a:pPr>
            <a:endParaRPr lang="fr-CA" dirty="0">
              <a:solidFill>
                <a:prstClr val="black"/>
              </a:solidFill>
            </a:endParaRPr>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23</a:t>
            </a:fld>
            <a:endParaRPr lang="fr-CA">
              <a:solidFill>
                <a:prstClr val="black"/>
              </a:solidFill>
            </a:endParaRPr>
          </a:p>
        </p:txBody>
      </p:sp>
    </p:spTree>
    <p:extLst>
      <p:ext uri="{BB962C8B-B14F-4D97-AF65-F5344CB8AC3E}">
        <p14:creationId xmlns:p14="http://schemas.microsoft.com/office/powerpoint/2010/main" val="21887165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La campagne de vaccination contre l’influenza débutera le 1</a:t>
            </a:r>
            <a:r>
              <a:rPr lang="fr-CA" baseline="30000" dirty="0" smtClean="0"/>
              <a:t>er</a:t>
            </a:r>
            <a:r>
              <a:rPr lang="fr-CA" dirty="0" smtClean="0"/>
              <a:t> novembre 2018 et elle se poursuivra jusqu’après le pic de l’épidémie grippale au Québec.</a:t>
            </a:r>
          </a:p>
          <a:p>
            <a:r>
              <a:rPr lang="fr-CA" dirty="0" smtClean="0"/>
              <a:t>La vaccination des résidents et des travailleurs de la santé en CHSLD doit débuter à la réception des vaccins et doit être administrée prioritairement en novembre. </a:t>
            </a:r>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24</a:t>
            </a:fld>
            <a:endParaRPr lang="fr-CA"/>
          </a:p>
        </p:txBody>
      </p:sp>
    </p:spTree>
    <p:extLst>
      <p:ext uri="{BB962C8B-B14F-4D97-AF65-F5344CB8AC3E}">
        <p14:creationId xmlns:p14="http://schemas.microsoft.com/office/powerpoint/2010/main" val="1885676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spcBef>
                <a:spcPct val="60000"/>
              </a:spcBef>
            </a:pPr>
            <a:r>
              <a:rPr lang="fr-CA" altLang="fr-FR" sz="1000" dirty="0"/>
              <a:t>Il est recommandé d’administrer annuellement le vaccin contre l’influenza en raison des mutations continues du virus (dérive antigénique)</a:t>
            </a:r>
          </a:p>
          <a:p>
            <a:pPr eaLnBrk="1" hangingPunct="1">
              <a:spcBef>
                <a:spcPct val="60000"/>
              </a:spcBef>
            </a:pPr>
            <a:endParaRPr lang="fr-CA" altLang="fr-FR" sz="1000" dirty="0"/>
          </a:p>
          <a:p>
            <a:pPr eaLnBrk="1" hangingPunct="1">
              <a:spcBef>
                <a:spcPct val="60000"/>
              </a:spcBef>
            </a:pPr>
            <a:r>
              <a:rPr lang="fr-CA" altLang="fr-FR" sz="1000" dirty="0"/>
              <a:t>Diminution de l’immunité avec le temps?</a:t>
            </a:r>
          </a:p>
          <a:p>
            <a:pPr eaLnBrk="1" hangingPunct="1">
              <a:spcBef>
                <a:spcPct val="60000"/>
              </a:spcBef>
            </a:pPr>
            <a:r>
              <a:rPr lang="fr-CA" altLang="fr-FR" sz="1000" dirty="0"/>
              <a:t>Même si les souches vaccinales n’ont pas changé, l’immunité diminue en générale</a:t>
            </a:r>
            <a:endParaRPr lang="fr-FR" altLang="fr-FR" sz="1000" dirty="0"/>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25</a:t>
            </a:fld>
            <a:endParaRPr lang="fr-CA"/>
          </a:p>
        </p:txBody>
      </p:sp>
    </p:spTree>
    <p:extLst>
      <p:ext uri="{BB962C8B-B14F-4D97-AF65-F5344CB8AC3E}">
        <p14:creationId xmlns:p14="http://schemas.microsoft.com/office/powerpoint/2010/main" val="15059677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100" dirty="0"/>
              <a:t>Distribution au Canada:</a:t>
            </a:r>
          </a:p>
          <a:p>
            <a:endParaRPr lang="fr-CA" sz="1100" dirty="0"/>
          </a:p>
          <a:p>
            <a:r>
              <a:rPr lang="fr-CA" sz="1100" b="1" dirty="0"/>
              <a:t>5</a:t>
            </a:r>
            <a:r>
              <a:rPr lang="fr-CA" sz="1100" b="1" dirty="0" smtClean="0"/>
              <a:t> </a:t>
            </a:r>
            <a:r>
              <a:rPr lang="fr-CA" sz="1100" b="1" dirty="0"/>
              <a:t>vaccins trivalents inactivés</a:t>
            </a:r>
            <a:r>
              <a:rPr lang="fr-CA" sz="1100" dirty="0"/>
              <a:t>:   </a:t>
            </a:r>
            <a:r>
              <a:rPr lang="fr-CA" sz="1100" dirty="0" err="1" smtClean="0"/>
              <a:t>Fluad</a:t>
            </a:r>
            <a:r>
              <a:rPr lang="fr-CA" sz="1100" dirty="0"/>
              <a:t>, </a:t>
            </a:r>
            <a:r>
              <a:rPr lang="fr-CA" sz="1100" dirty="0" err="1"/>
              <a:t>Fluad</a:t>
            </a:r>
            <a:r>
              <a:rPr lang="fr-CA" sz="1100" dirty="0"/>
              <a:t> pédiatrique, </a:t>
            </a:r>
            <a:r>
              <a:rPr lang="fr-CA" sz="1100" dirty="0" err="1"/>
              <a:t>Fluviral</a:t>
            </a:r>
            <a:r>
              <a:rPr lang="fr-CA" sz="1100" dirty="0"/>
              <a:t>, </a:t>
            </a:r>
            <a:r>
              <a:rPr lang="fr-CA" sz="1100" dirty="0" err="1"/>
              <a:t>Fluzone</a:t>
            </a:r>
            <a:r>
              <a:rPr lang="fr-CA" sz="1100" dirty="0"/>
              <a:t> Haute dose, </a:t>
            </a:r>
            <a:r>
              <a:rPr lang="fr-CA" sz="1100" dirty="0" err="1" smtClean="0"/>
              <a:t>Influvac</a:t>
            </a:r>
            <a:endParaRPr lang="fr-CA" sz="1100" dirty="0"/>
          </a:p>
          <a:p>
            <a:endParaRPr lang="fr-CA" sz="1100" dirty="0"/>
          </a:p>
          <a:p>
            <a:r>
              <a:rPr lang="fr-CA" sz="1100" b="1" dirty="0"/>
              <a:t>2</a:t>
            </a:r>
            <a:r>
              <a:rPr lang="fr-CA" sz="1100" b="1" dirty="0" smtClean="0"/>
              <a:t> </a:t>
            </a:r>
            <a:r>
              <a:rPr lang="fr-CA" sz="1100" b="1" dirty="0"/>
              <a:t>vaccins quadrivalents inactivés</a:t>
            </a:r>
            <a:r>
              <a:rPr lang="fr-CA" sz="1100" dirty="0"/>
              <a:t>:  </a:t>
            </a:r>
            <a:r>
              <a:rPr lang="fr-CA" sz="1100" dirty="0" err="1" smtClean="0"/>
              <a:t>Flulaval</a:t>
            </a:r>
            <a:r>
              <a:rPr lang="fr-CA" sz="1100" dirty="0" smtClean="0"/>
              <a:t> </a:t>
            </a:r>
            <a:r>
              <a:rPr lang="fr-CA" sz="1100" dirty="0" err="1"/>
              <a:t>Tetra</a:t>
            </a:r>
            <a:r>
              <a:rPr lang="fr-CA" sz="1100" dirty="0"/>
              <a:t>, </a:t>
            </a:r>
            <a:r>
              <a:rPr lang="fr-CA" sz="1100" dirty="0" err="1"/>
              <a:t>Fluzone</a:t>
            </a:r>
            <a:r>
              <a:rPr lang="fr-CA" sz="1100" dirty="0"/>
              <a:t> Quadrivalent</a:t>
            </a:r>
          </a:p>
          <a:p>
            <a:endParaRPr lang="fr-CA" sz="1100" dirty="0"/>
          </a:p>
          <a:p>
            <a:r>
              <a:rPr lang="fr-CA" sz="1100" b="1" dirty="0"/>
              <a:t>1 vaccin quadrivalent vivant</a:t>
            </a:r>
            <a:r>
              <a:rPr lang="fr-CA" sz="1100" dirty="0"/>
              <a:t>:    </a:t>
            </a:r>
            <a:r>
              <a:rPr lang="fr-CA" sz="1100" dirty="0" err="1"/>
              <a:t>Flumist</a:t>
            </a:r>
            <a:r>
              <a:rPr lang="fr-CA" sz="1100" dirty="0"/>
              <a:t> </a:t>
            </a:r>
            <a:r>
              <a:rPr lang="fr-CA" sz="1100" dirty="0" smtClean="0"/>
              <a:t>Quadrivalent</a:t>
            </a:r>
            <a:endParaRPr lang="fr-CA" sz="1100" dirty="0"/>
          </a:p>
          <a:p>
            <a:endParaRPr lang="fr-CA" sz="1100" dirty="0"/>
          </a:p>
          <a:p>
            <a:pPr marL="165501" indent="-165501">
              <a:buFont typeface="Wingdings" panose="05000000000000000000" pitchFamily="2" charset="2"/>
              <a:buChar char="§"/>
            </a:pPr>
            <a:r>
              <a:rPr lang="fr-CA" sz="1100" dirty="0"/>
              <a:t>Seuls les vaccins énumérés dans le tableau ci-haut sont gratuits</a:t>
            </a:r>
          </a:p>
          <a:p>
            <a:endParaRPr lang="fr-CA" sz="1100" dirty="0"/>
          </a:p>
          <a:p>
            <a:pPr marL="165501" indent="-165501">
              <a:buFont typeface="Wingdings" panose="05000000000000000000" pitchFamily="2" charset="2"/>
              <a:buChar char="§"/>
            </a:pPr>
            <a:r>
              <a:rPr lang="fr-CA" sz="1100" dirty="0" smtClean="0"/>
              <a:t>Le </a:t>
            </a:r>
            <a:r>
              <a:rPr lang="fr-CA" sz="1100" dirty="0" err="1" smtClean="0"/>
              <a:t>Flulaval</a:t>
            </a:r>
            <a:r>
              <a:rPr lang="fr-CA" sz="1100" dirty="0" smtClean="0"/>
              <a:t> </a:t>
            </a:r>
            <a:r>
              <a:rPr lang="fr-CA" sz="1100" dirty="0" err="1"/>
              <a:t>Tetra</a:t>
            </a:r>
            <a:r>
              <a:rPr lang="fr-CA" sz="1100" dirty="0"/>
              <a:t> qui </a:t>
            </a:r>
            <a:r>
              <a:rPr lang="fr-CA" sz="1100" dirty="0" smtClean="0"/>
              <a:t>était disponible </a:t>
            </a:r>
            <a:r>
              <a:rPr lang="fr-CA" sz="1100" dirty="0"/>
              <a:t>la saison dernière a</a:t>
            </a:r>
            <a:r>
              <a:rPr lang="fr-CA" sz="1100" dirty="0" smtClean="0"/>
              <a:t> </a:t>
            </a:r>
            <a:r>
              <a:rPr lang="fr-CA" sz="1100" dirty="0"/>
              <a:t>été </a:t>
            </a:r>
            <a:r>
              <a:rPr lang="fr-CA" sz="1100" dirty="0" smtClean="0"/>
              <a:t>retiré </a:t>
            </a:r>
            <a:r>
              <a:rPr lang="fr-CA" sz="1100" dirty="0"/>
              <a:t>et le </a:t>
            </a:r>
            <a:r>
              <a:rPr lang="fr-CA" sz="1100" dirty="0" err="1"/>
              <a:t>Fluzone</a:t>
            </a:r>
            <a:r>
              <a:rPr lang="fr-CA" sz="1100" dirty="0"/>
              <a:t> quadrivalent a été inclus dans les vaccins distribués gratuitement par le MSSS.</a:t>
            </a:r>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26</a:t>
            </a:fld>
            <a:endParaRPr lang="fr-CA"/>
          </a:p>
        </p:txBody>
      </p:sp>
    </p:spTree>
    <p:extLst>
      <p:ext uri="{BB962C8B-B14F-4D97-AF65-F5344CB8AC3E}">
        <p14:creationId xmlns:p14="http://schemas.microsoft.com/office/powerpoint/2010/main" val="31917700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1" eaLnBrk="1" hangingPunct="1"/>
            <a:r>
              <a:rPr lang="fr-CA" altLang="fr-FR" dirty="0" smtClean="0">
                <a:latin typeface="Calibri" panose="020F0502020204030204" pitchFamily="34" charset="0"/>
                <a:cs typeface="Arial" charset="0"/>
              </a:rPr>
              <a:t>Chaque dose de 0,5 ml de vaccin trivalent </a:t>
            </a:r>
            <a:r>
              <a:rPr lang="fr-CA" altLang="fr-FR" dirty="0" err="1" smtClean="0">
                <a:latin typeface="Calibri" panose="020F0502020204030204" pitchFamily="34" charset="0"/>
                <a:cs typeface="Arial" charset="0"/>
              </a:rPr>
              <a:t>Fluzone</a:t>
            </a:r>
            <a:r>
              <a:rPr lang="fr-CA" altLang="fr-FR" dirty="0" smtClean="0">
                <a:latin typeface="Calibri" panose="020F0502020204030204" pitchFamily="34" charset="0"/>
                <a:cs typeface="Arial" charset="0"/>
              </a:rPr>
              <a:t> Haute</a:t>
            </a:r>
            <a:r>
              <a:rPr lang="fr-CA" altLang="fr-FR" baseline="0" dirty="0" smtClean="0">
                <a:latin typeface="Calibri" panose="020F0502020204030204" pitchFamily="34" charset="0"/>
                <a:cs typeface="Arial" charset="0"/>
              </a:rPr>
              <a:t> dose  contient 60 </a:t>
            </a:r>
            <a:r>
              <a:rPr lang="fr-CA" dirty="0" smtClean="0">
                <a:latin typeface="Calibri" panose="020F0502020204030204" pitchFamily="34" charset="0"/>
              </a:rPr>
              <a:t>µg d’hémagglutinine de chacune des 3 premières souches énumérées</a:t>
            </a:r>
            <a:endParaRPr lang="fr-CA" altLang="fr-FR" b="0" dirty="0" smtClean="0">
              <a:latin typeface="Calibri" panose="020F0502020204030204" pitchFamily="34" charset="0"/>
              <a:cs typeface="Arial" charset="0"/>
            </a:endParaRPr>
          </a:p>
          <a:p>
            <a:pPr lvl="1" eaLnBrk="1" hangingPunct="1"/>
            <a:endParaRPr lang="fr-CA" altLang="fr-FR" dirty="0" smtClean="0">
              <a:latin typeface="Calibri" panose="020F0502020204030204" pitchFamily="34" charset="0"/>
              <a:cs typeface="Arial" charset="0"/>
            </a:endParaRPr>
          </a:p>
          <a:p>
            <a:pPr lvl="1" eaLnBrk="1" hangingPunct="1"/>
            <a:r>
              <a:rPr lang="fr-CA" altLang="fr-FR" dirty="0" smtClean="0">
                <a:latin typeface="Calibri" panose="020F0502020204030204" pitchFamily="34" charset="0"/>
                <a:cs typeface="Arial" charset="0"/>
              </a:rPr>
              <a:t>Traces résiduelles de protéines d’œuf pour le vaccin intranasal et injectable.</a:t>
            </a:r>
          </a:p>
          <a:p>
            <a:pPr lvl="1" eaLnBrk="1" hangingPunct="1"/>
            <a:r>
              <a:rPr lang="fr-CA" altLang="fr-FR" dirty="0" smtClean="0">
                <a:latin typeface="Calibri" panose="020F0502020204030204" pitchFamily="34" charset="0"/>
                <a:cs typeface="Arial" charset="0"/>
              </a:rPr>
              <a:t>Traces</a:t>
            </a:r>
            <a:r>
              <a:rPr lang="fr-CA" altLang="fr-FR" baseline="0" dirty="0" smtClean="0">
                <a:latin typeface="Calibri" panose="020F0502020204030204" pitchFamily="34" charset="0"/>
                <a:cs typeface="Arial" charset="0"/>
              </a:rPr>
              <a:t> </a:t>
            </a:r>
            <a:r>
              <a:rPr lang="fr-CA" altLang="fr-FR" dirty="0" smtClean="0">
                <a:latin typeface="Calibri" panose="020F0502020204030204" pitchFamily="34" charset="0"/>
                <a:cs typeface="Arial" charset="0"/>
              </a:rPr>
              <a:t>de formaldéhyde dans tous les vaccins sauf le</a:t>
            </a:r>
            <a:r>
              <a:rPr lang="fr-CA" altLang="fr-FR" baseline="0" dirty="0" smtClean="0">
                <a:latin typeface="Calibri" panose="020F0502020204030204" pitchFamily="34" charset="0"/>
                <a:cs typeface="Arial" charset="0"/>
              </a:rPr>
              <a:t> vaccin intranasal.</a:t>
            </a:r>
          </a:p>
          <a:p>
            <a:pPr lvl="1" eaLnBrk="1" hangingPunct="1"/>
            <a:endParaRPr lang="fr-CA" altLang="fr-FR" dirty="0">
              <a:latin typeface="Calibri" panose="020F0502020204030204" pitchFamily="34" charset="0"/>
              <a:cs typeface="Arial" charset="0"/>
            </a:endParaRPr>
          </a:p>
          <a:p>
            <a:pPr lvl="1"/>
            <a:r>
              <a:rPr lang="fr-CA" altLang="fr-FR" dirty="0">
                <a:latin typeface="Calibri" panose="020F0502020204030204" pitchFamily="34" charset="0"/>
                <a:cs typeface="Arial" charset="0"/>
              </a:rPr>
              <a:t>Vaccins injectables : 15 µg d’hémagglutinine de chacune des souches</a:t>
            </a:r>
          </a:p>
          <a:p>
            <a:pPr lvl="1"/>
            <a:r>
              <a:rPr lang="fr-CA" altLang="fr-FR" dirty="0">
                <a:latin typeface="Calibri" panose="020F0502020204030204" pitchFamily="34" charset="0"/>
                <a:cs typeface="Arial" charset="0"/>
              </a:rPr>
              <a:t>Vaccin intranasal : 106,5‑7,5 UFF de virus vivants atténués</a:t>
            </a:r>
          </a:p>
          <a:p>
            <a:pPr lvl="1"/>
            <a:r>
              <a:rPr lang="fr-CA" altLang="fr-FR" dirty="0">
                <a:latin typeface="Calibri" panose="020F0502020204030204" pitchFamily="34" charset="0"/>
                <a:cs typeface="Arial" charset="0"/>
              </a:rPr>
              <a:t>Traces résiduelles de protéines d’œuf et de formaldéhyde</a:t>
            </a:r>
          </a:p>
          <a:p>
            <a:pPr lvl="1" eaLnBrk="1" hangingPunct="1"/>
            <a:endParaRPr lang="fr-CA" altLang="fr-FR" dirty="0" smtClean="0">
              <a:latin typeface="Calibri" panose="020F0502020204030204" pitchFamily="34" charset="0"/>
              <a:cs typeface="Arial" charset="0"/>
            </a:endParaRPr>
          </a:p>
          <a:p>
            <a:pPr lvl="1" eaLnBrk="1" hangingPunct="1"/>
            <a:endParaRPr lang="fr-CA" altLang="fr-FR" dirty="0" smtClean="0">
              <a:latin typeface="Calibri" panose="020F0502020204030204" pitchFamily="34" charset="0"/>
              <a:cs typeface="Arial" charset="0"/>
            </a:endParaRPr>
          </a:p>
          <a:p>
            <a:endParaRPr lang="fr-CA"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27</a:t>
            </a:fld>
            <a:endParaRPr lang="fr-CA"/>
          </a:p>
        </p:txBody>
      </p:sp>
    </p:spTree>
    <p:extLst>
      <p:ext uri="{BB962C8B-B14F-4D97-AF65-F5344CB8AC3E}">
        <p14:creationId xmlns:p14="http://schemas.microsoft.com/office/powerpoint/2010/main" val="34586659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28892" indent="-228892"/>
            <a:r>
              <a:rPr lang="fr-CA" altLang="fr-FR" dirty="0" smtClean="0"/>
              <a:t>La néomycine, la </a:t>
            </a:r>
            <a:r>
              <a:rPr lang="fr-CA" altLang="fr-FR" dirty="0" err="1" smtClean="0"/>
              <a:t>kanamycine</a:t>
            </a:r>
            <a:r>
              <a:rPr lang="fr-CA" altLang="fr-FR" dirty="0" smtClean="0"/>
              <a:t> et la gentamycine sont des antibiotiques utilisés au cours de la fabrication et qui sont retirés par la suite.</a:t>
            </a:r>
          </a:p>
          <a:p>
            <a:pPr marL="228892" indent="-228892"/>
            <a:r>
              <a:rPr lang="fr-FR" altLang="fr-FR" dirty="0" smtClean="0"/>
              <a:t>Le </a:t>
            </a:r>
            <a:r>
              <a:rPr lang="fr-FR" altLang="fr-FR" dirty="0" err="1" smtClean="0"/>
              <a:t>thimérosal</a:t>
            </a:r>
            <a:r>
              <a:rPr lang="fr-FR" altLang="fr-FR" baseline="0" dirty="0" smtClean="0"/>
              <a:t> est un agent de conservation pour les fioles </a:t>
            </a:r>
            <a:r>
              <a:rPr lang="fr-FR" altLang="fr-FR" baseline="0" dirty="0" err="1" smtClean="0"/>
              <a:t>multidoses</a:t>
            </a:r>
            <a:r>
              <a:rPr lang="fr-FR" altLang="fr-FR" baseline="0" dirty="0" smtClean="0"/>
              <a:t> (</a:t>
            </a:r>
            <a:r>
              <a:rPr lang="fr-FR" altLang="fr-FR" baseline="0" dirty="0" err="1" smtClean="0"/>
              <a:t>Fluviral</a:t>
            </a:r>
            <a:r>
              <a:rPr lang="fr-FR" altLang="fr-FR" baseline="0" dirty="0" smtClean="0"/>
              <a:t>, </a:t>
            </a:r>
            <a:r>
              <a:rPr lang="fr-FR" altLang="fr-FR" baseline="0" dirty="0" err="1" smtClean="0"/>
              <a:t>Fluzone</a:t>
            </a:r>
            <a:r>
              <a:rPr lang="fr-FR" altLang="fr-FR" baseline="0" dirty="0" smtClean="0"/>
              <a:t> quadrivalent, </a:t>
            </a:r>
            <a:r>
              <a:rPr lang="fr-FR" altLang="fr-FR" baseline="0" dirty="0" err="1" smtClean="0"/>
              <a:t>Flulaval</a:t>
            </a:r>
            <a:r>
              <a:rPr lang="fr-FR" altLang="fr-FR" baseline="0" dirty="0" smtClean="0"/>
              <a:t> </a:t>
            </a:r>
            <a:r>
              <a:rPr lang="fr-FR" altLang="fr-FR" baseline="0" dirty="0" err="1" smtClean="0"/>
              <a:t>Tetra</a:t>
            </a:r>
            <a:r>
              <a:rPr lang="fr-FR" altLang="fr-FR" baseline="0" dirty="0" smtClean="0"/>
              <a:t>)</a:t>
            </a:r>
            <a:endParaRPr lang="fr-FR" altLang="fr-FR" dirty="0" smtClean="0"/>
          </a:p>
          <a:p>
            <a:pPr marL="228892" indent="-228892"/>
            <a:r>
              <a:rPr lang="fr-CA" altLang="fr-FR" dirty="0" smtClean="0">
                <a:solidFill>
                  <a:schemeClr val="tx1"/>
                </a:solidFill>
              </a:rPr>
              <a:t>Il</a:t>
            </a:r>
            <a:r>
              <a:rPr lang="fr-CA" altLang="fr-FR" baseline="0" dirty="0" smtClean="0">
                <a:solidFill>
                  <a:schemeClr val="tx1"/>
                </a:solidFill>
              </a:rPr>
              <a:t> y a des di</a:t>
            </a:r>
            <a:r>
              <a:rPr lang="fr-CA" altLang="fr-FR" dirty="0" smtClean="0">
                <a:solidFill>
                  <a:schemeClr val="tx1"/>
                </a:solidFill>
              </a:rPr>
              <a:t>fférences dans le délai d’utilisation d’une fiole </a:t>
            </a:r>
            <a:r>
              <a:rPr lang="fr-CA" altLang="fr-FR" dirty="0" err="1" smtClean="0">
                <a:solidFill>
                  <a:schemeClr val="tx1"/>
                </a:solidFill>
              </a:rPr>
              <a:t>multidose</a:t>
            </a:r>
            <a:r>
              <a:rPr lang="fr-CA" altLang="fr-FR" dirty="0" smtClean="0">
                <a:solidFill>
                  <a:schemeClr val="tx1"/>
                </a:solidFill>
              </a:rPr>
              <a:t> entamée selon le vaccin, voir la section Administration dans le PIQ. Les</a:t>
            </a:r>
            <a:r>
              <a:rPr lang="fr-CA" altLang="fr-FR" baseline="0" dirty="0" smtClean="0">
                <a:solidFill>
                  <a:schemeClr val="tx1"/>
                </a:solidFill>
              </a:rPr>
              <a:t> fioles de </a:t>
            </a:r>
            <a:r>
              <a:rPr lang="fr-CA" altLang="fr-FR" baseline="0" dirty="0" err="1" smtClean="0">
                <a:solidFill>
                  <a:schemeClr val="tx1"/>
                </a:solidFill>
              </a:rPr>
              <a:t>Fluviral</a:t>
            </a:r>
            <a:r>
              <a:rPr lang="fr-CA" altLang="fr-FR" dirty="0"/>
              <a:t> </a:t>
            </a:r>
            <a:r>
              <a:rPr lang="fr-CA" altLang="fr-FR" baseline="0" dirty="0" smtClean="0">
                <a:solidFill>
                  <a:schemeClr val="tx1"/>
                </a:solidFill>
              </a:rPr>
              <a:t>et de </a:t>
            </a:r>
            <a:r>
              <a:rPr lang="fr-CA" altLang="fr-FR" baseline="0" dirty="0" err="1" smtClean="0">
                <a:solidFill>
                  <a:schemeClr val="tx1"/>
                </a:solidFill>
              </a:rPr>
              <a:t>Flulaval</a:t>
            </a:r>
            <a:r>
              <a:rPr lang="fr-CA" altLang="fr-FR" baseline="0" dirty="0" smtClean="0">
                <a:solidFill>
                  <a:schemeClr val="tx1"/>
                </a:solidFill>
              </a:rPr>
              <a:t> Tétra p</a:t>
            </a:r>
            <a:r>
              <a:rPr lang="fr-CA" altLang="fr-FR" dirty="0" smtClean="0">
                <a:solidFill>
                  <a:schemeClr val="tx1"/>
                </a:solidFill>
              </a:rPr>
              <a:t>euvent être utilisées pendant un maximum de 28 jours suivant sa date d’ouverture pourvu que la chaîne de froid et les mesures d’asepsie soient respectées.</a:t>
            </a:r>
          </a:p>
          <a:p>
            <a:pPr marL="228892" indent="-228892"/>
            <a:r>
              <a:rPr lang="fr-CA" altLang="fr-FR" dirty="0" smtClean="0"/>
              <a:t>Une fiole entamée de </a:t>
            </a:r>
            <a:r>
              <a:rPr lang="fr-CA" altLang="fr-FR" dirty="0" err="1" smtClean="0"/>
              <a:t>Fluzone</a:t>
            </a:r>
            <a:r>
              <a:rPr lang="fr-CA" altLang="fr-FR" dirty="0" smtClean="0"/>
              <a:t> Quadrivalent peut être utilisée jusqu’à la date de péremption, pourvu que la chaîne de froid et les mesures d’asepsie soient respectées.</a:t>
            </a:r>
            <a:r>
              <a:rPr lang="fr-CA" altLang="fr-FR" dirty="0"/>
              <a:t>				</a:t>
            </a:r>
            <a:endParaRPr lang="fr-CA" altLang="fr-FR" dirty="0" smtClean="0">
              <a:solidFill>
                <a:schemeClr val="tx1"/>
              </a:solidFill>
            </a:endParaRPr>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28</a:t>
            </a:fld>
            <a:endParaRPr lang="fr-CA"/>
          </a:p>
        </p:txBody>
      </p:sp>
    </p:spTree>
    <p:extLst>
      <p:ext uri="{BB962C8B-B14F-4D97-AF65-F5344CB8AC3E}">
        <p14:creationId xmlns:p14="http://schemas.microsoft.com/office/powerpoint/2010/main" val="30627586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29</a:t>
            </a:fld>
            <a:endParaRPr lang="fr-CA"/>
          </a:p>
        </p:txBody>
      </p:sp>
    </p:spTree>
    <p:extLst>
      <p:ext uri="{BB962C8B-B14F-4D97-AF65-F5344CB8AC3E}">
        <p14:creationId xmlns:p14="http://schemas.microsoft.com/office/powerpoint/2010/main" val="474465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3</a:t>
            </a:fld>
            <a:endParaRPr lang="fr-CA"/>
          </a:p>
        </p:txBody>
      </p:sp>
    </p:spTree>
    <p:extLst>
      <p:ext uri="{BB962C8B-B14F-4D97-AF65-F5344CB8AC3E}">
        <p14:creationId xmlns:p14="http://schemas.microsoft.com/office/powerpoint/2010/main" val="35273114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14182">
              <a:defRPr/>
            </a:pPr>
            <a:r>
              <a:rPr lang="fr-CA" altLang="fr-FR" sz="1000" dirty="0"/>
              <a:t>L’anaphylaxie aux œufs n’est pas une contre-indication ni une précaution à l’administration des vaccins contre l’influenza. </a:t>
            </a:r>
            <a:r>
              <a:rPr lang="fr-CA" altLang="fr-FR" dirty="0" smtClean="0"/>
              <a:t> </a:t>
            </a:r>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30</a:t>
            </a:fld>
            <a:endParaRPr lang="fr-CA"/>
          </a:p>
        </p:txBody>
      </p:sp>
    </p:spTree>
    <p:extLst>
      <p:ext uri="{BB962C8B-B14F-4D97-AF65-F5344CB8AC3E}">
        <p14:creationId xmlns:p14="http://schemas.microsoft.com/office/powerpoint/2010/main" val="15585822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000" dirty="0">
                <a:solidFill>
                  <a:srgbClr val="000000"/>
                </a:solidFill>
                <a:latin typeface="Calibri" panose="020F0502020204030204" pitchFamily="34" charset="0"/>
              </a:rPr>
              <a:t>L’anaphylaxie aux œufs n’est pas une contre-indication ni une précaution à l’administration des vaccins contre l’influenza.  </a:t>
            </a:r>
            <a:endParaRPr lang="fr-CA" sz="1000" dirty="0"/>
          </a:p>
          <a:p>
            <a:pPr eaLnBrk="1" hangingPunct="1"/>
            <a:endParaRPr lang="fr-CA" altLang="fr-FR" sz="1000" dirty="0"/>
          </a:p>
          <a:p>
            <a:pPr eaLnBrk="1" hangingPunct="1"/>
            <a:r>
              <a:rPr lang="fr-CA" altLang="fr-FR" sz="1000" dirty="0"/>
              <a:t>Asthme grave (ex. : sous </a:t>
            </a:r>
            <a:r>
              <a:rPr lang="fr-CA" altLang="fr-FR" sz="1000" dirty="0" err="1"/>
              <a:t>glucocorticothérapie</a:t>
            </a:r>
            <a:r>
              <a:rPr lang="fr-CA" altLang="fr-FR" sz="1000" dirty="0"/>
              <a:t> orale) ou respiration sifflante active (ayant nécessité une intervention médicale au cours des 7 jours précédant la vaccination)</a:t>
            </a:r>
            <a:r>
              <a:rPr lang="fr-FR" altLang="fr-FR" sz="1000" dirty="0"/>
              <a:t>.</a:t>
            </a:r>
          </a:p>
          <a:p>
            <a:pPr eaLnBrk="1" hangingPunct="1"/>
            <a:endParaRPr lang="fr-FR" altLang="fr-FR" sz="1000" dirty="0"/>
          </a:p>
          <a:p>
            <a:pPr eaLnBrk="1" hangingPunct="1"/>
            <a:r>
              <a:rPr lang="fr-CA" altLang="fr-FR" sz="1000" dirty="0"/>
              <a:t>La prise d’AAS (aspirine) ou d’un médicament qui en contient (ex. :  </a:t>
            </a:r>
            <a:r>
              <a:rPr lang="fr-CA" altLang="fr-FR" sz="1000" dirty="0" err="1"/>
              <a:t>Fiorinal</a:t>
            </a:r>
            <a:r>
              <a:rPr lang="fr-CA" altLang="fr-FR" sz="1000" dirty="0"/>
              <a:t>,  AAS + codéine</a:t>
            </a:r>
            <a:r>
              <a:rPr lang="fr-CA" altLang="fr-FR" sz="1000" dirty="0" smtClean="0"/>
              <a:t>) chez une pers. âgée de moins de 18 ans: </a:t>
            </a:r>
            <a:r>
              <a:rPr lang="fr-CA" altLang="fr-FR" sz="1000" dirty="0"/>
              <a:t>est une contre-indication en raison de l’association entre le syndrome de </a:t>
            </a:r>
            <a:r>
              <a:rPr lang="fr-CA" altLang="fr-FR" sz="1000" dirty="0" err="1"/>
              <a:t>Reye</a:t>
            </a:r>
            <a:r>
              <a:rPr lang="fr-CA" altLang="fr-FR" sz="1000" dirty="0"/>
              <a:t> et l’infection par un virus influenza de type sauvage lors de la prise d’aspirine.</a:t>
            </a:r>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31</a:t>
            </a:fld>
            <a:endParaRPr lang="fr-CA"/>
          </a:p>
        </p:txBody>
      </p:sp>
    </p:spTree>
    <p:extLst>
      <p:ext uri="{BB962C8B-B14F-4D97-AF65-F5344CB8AC3E}">
        <p14:creationId xmlns:p14="http://schemas.microsoft.com/office/powerpoint/2010/main" val="29360180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CA" altLang="fr-FR" sz="1000" b="1" dirty="0"/>
              <a:t>Anaphylaxie aux œufs</a:t>
            </a:r>
          </a:p>
          <a:p>
            <a:pPr eaLnBrk="1" hangingPunct="1"/>
            <a:r>
              <a:rPr lang="fr-CA" altLang="fr-FR" sz="1000" dirty="0"/>
              <a:t>L’anaphylaxie aux œufs n’est plus considérée comme une précaution pour les vaccins contre l’influenza.</a:t>
            </a:r>
          </a:p>
          <a:p>
            <a:pPr eaLnBrk="1" hangingPunct="1"/>
            <a:endParaRPr lang="fr-CA" altLang="fr-FR" sz="1000" b="1" dirty="0"/>
          </a:p>
          <a:p>
            <a:pPr eaLnBrk="1" hangingPunct="1"/>
            <a:r>
              <a:rPr lang="fr-CA" altLang="fr-FR" sz="1000" b="1" dirty="0"/>
              <a:t>Syndrome </a:t>
            </a:r>
            <a:r>
              <a:rPr lang="fr-CA" altLang="fr-FR" sz="1000" b="1" dirty="0" err="1"/>
              <a:t>oculo</a:t>
            </a:r>
            <a:r>
              <a:rPr lang="fr-CA" altLang="fr-FR" sz="1000" b="1" dirty="0"/>
              <a:t>-respiratoire</a:t>
            </a:r>
          </a:p>
          <a:p>
            <a:pPr eaLnBrk="1" hangingPunct="1"/>
            <a:r>
              <a:rPr lang="fr-CA" altLang="fr-FR" sz="1000" dirty="0"/>
              <a:t>Si antécédent de SOR avec des symptômes respiratoires graves </a:t>
            </a:r>
            <a:r>
              <a:rPr lang="fr-CA" altLang="fr-FR" sz="1000" dirty="0" smtClean="0"/>
              <a:t>dans les 24 h suivant leur dernière vaccination (ex</a:t>
            </a:r>
            <a:r>
              <a:rPr lang="fr-CA" altLang="fr-FR" sz="1000" dirty="0"/>
              <a:t>. : difficulté à respirer, respiration sifflante, oppression thoracique), on peut les vacciner après évaluation des risques et des bénéfices de la vaccination pour elles (voir la section </a:t>
            </a:r>
            <a:r>
              <a:rPr lang="fr-CA" altLang="fr-FR" sz="1000" i="1" dirty="0"/>
              <a:t>Manifestations cliniques possibles après la vaccination</a:t>
            </a:r>
            <a:r>
              <a:rPr lang="fr-CA" altLang="fr-FR" sz="1000" dirty="0"/>
              <a:t>).</a:t>
            </a:r>
          </a:p>
          <a:p>
            <a:pPr eaLnBrk="1" hangingPunct="1"/>
            <a:endParaRPr lang="fr-CA" altLang="fr-FR" sz="1000" b="1" dirty="0"/>
          </a:p>
          <a:p>
            <a:pPr eaLnBrk="1" hangingPunct="1"/>
            <a:r>
              <a:rPr lang="fr-CA" altLang="fr-FR" sz="1000" b="1" dirty="0"/>
              <a:t>Syndrome de Guillain et Barré</a:t>
            </a:r>
          </a:p>
          <a:p>
            <a:pPr eaLnBrk="1" hangingPunct="1"/>
            <a:r>
              <a:rPr lang="fr-CA" altLang="fr-FR" sz="1000" dirty="0"/>
              <a:t>Personnes ayant été atteintes d’un SGB dans les 6 semaines suivant une vaccination contre la grippe est une précaution à recevoir à nouveau le vaccin.</a:t>
            </a:r>
          </a:p>
          <a:p>
            <a:pPr eaLnBrk="1" hangingPunct="1"/>
            <a:r>
              <a:rPr lang="fr-CA" altLang="fr-FR" sz="1000" dirty="0"/>
              <a:t>Certaines études indiquent un risque de l’ordre de </a:t>
            </a:r>
            <a:r>
              <a:rPr lang="fr-CA" altLang="fr-FR" sz="1000" b="1" dirty="0"/>
              <a:t>1 cas </a:t>
            </a:r>
            <a:r>
              <a:rPr lang="fr-CA" altLang="fr-FR" sz="1000" dirty="0"/>
              <a:t>de SGB sur </a:t>
            </a:r>
            <a:r>
              <a:rPr lang="fr-CA" altLang="fr-FR" sz="1000" b="1" dirty="0"/>
              <a:t>1 million de doses</a:t>
            </a:r>
            <a:r>
              <a:rPr lang="fr-CA" altLang="fr-FR" sz="1000" dirty="0"/>
              <a:t>, dans les 6 semaines après l’administration du vaccin saisonnier chez des adultes. Le risque de SGB dans les 6 semaines suivant la maladie est de l’ordre de </a:t>
            </a:r>
            <a:r>
              <a:rPr lang="fr-CA" altLang="fr-FR" sz="1000" b="1" dirty="0"/>
              <a:t>17 ca</a:t>
            </a:r>
            <a:r>
              <a:rPr lang="fr-CA" altLang="fr-FR" sz="1000" dirty="0"/>
              <a:t>s de SGB par </a:t>
            </a:r>
            <a:r>
              <a:rPr lang="fr-CA" altLang="fr-FR" sz="1000" b="1" dirty="0"/>
              <a:t>million de consultations pour l’influenza</a:t>
            </a:r>
            <a:r>
              <a:rPr lang="fr-CA" altLang="fr-FR" sz="1000" dirty="0"/>
              <a:t>.</a:t>
            </a:r>
          </a:p>
          <a:p>
            <a:pPr eaLnBrk="1" hangingPunct="1"/>
            <a:r>
              <a:rPr lang="fr-CA" altLang="fr-FR" sz="1000" dirty="0"/>
              <a:t>La grippe est donc une maladie qui amène un risque accru de SGB. Soupeser le risque de SGB de la maladie par rapport à celui du vaccin</a:t>
            </a:r>
            <a:r>
              <a:rPr lang="fr-CA" altLang="fr-FR" sz="1000" dirty="0" smtClean="0"/>
              <a:t>.</a:t>
            </a:r>
          </a:p>
          <a:p>
            <a:pPr eaLnBrk="1" hangingPunct="1"/>
            <a:endParaRPr lang="fr-CA" altLang="fr-FR" sz="1000" dirty="0"/>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32</a:t>
            </a:fld>
            <a:endParaRPr lang="fr-CA"/>
          </a:p>
        </p:txBody>
      </p:sp>
    </p:spTree>
    <p:extLst>
      <p:ext uri="{BB962C8B-B14F-4D97-AF65-F5344CB8AC3E}">
        <p14:creationId xmlns:p14="http://schemas.microsoft.com/office/powerpoint/2010/main" val="37826991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CA" altLang="fr-FR" sz="1000" b="1" dirty="0"/>
              <a:t>Précautions générales</a:t>
            </a:r>
            <a:r>
              <a:rPr lang="fr-CA" altLang="fr-FR" sz="1000" dirty="0"/>
              <a:t> </a:t>
            </a:r>
          </a:p>
          <a:p>
            <a:pPr eaLnBrk="1" hangingPunct="1"/>
            <a:r>
              <a:rPr lang="fr-CA" altLang="fr-FR" sz="1000" dirty="0"/>
              <a:t>En plus des précautions générales (maladie modérée ou aigue avec ou sans fièvre et allergie),  considérer le fait que les sécrétions nasales peuvent empêcher la diffusion du vaccin dans la muqueuse. Donc, en présence de sécrétions nasales importantes, il est préférable d’opter pour un vaccin </a:t>
            </a:r>
            <a:r>
              <a:rPr lang="fr-CA" altLang="fr-FR" sz="1000"/>
              <a:t>injectable</a:t>
            </a:r>
            <a:r>
              <a:rPr lang="fr-CA" altLang="fr-FR" sz="1000" smtClean="0"/>
              <a:t>.</a:t>
            </a:r>
            <a:endParaRPr lang="fr-CA" altLang="fr-FR" sz="1000" dirty="0"/>
          </a:p>
          <a:p>
            <a:pPr eaLnBrk="1" hangingPunct="1"/>
            <a:endParaRPr lang="fr-CA" altLang="fr-FR" sz="1000" dirty="0"/>
          </a:p>
          <a:p>
            <a:pPr eaLnBrk="1" hangingPunct="1"/>
            <a:r>
              <a:rPr lang="fr-CA" altLang="fr-FR" sz="1000" b="1" dirty="0"/>
              <a:t>Contact étroit de personnes gravement </a:t>
            </a:r>
            <a:r>
              <a:rPr lang="fr-CA" altLang="fr-FR" sz="1000" b="1" dirty="0" smtClean="0"/>
              <a:t>immunodéprimées</a:t>
            </a:r>
          </a:p>
          <a:p>
            <a:r>
              <a:rPr lang="fr-CA" altLang="fr-FR" sz="1000" dirty="0"/>
              <a:t>Personnes en contact étroit avec des personnes très gravement immunodéprimées (ex. : </a:t>
            </a:r>
            <a:r>
              <a:rPr lang="fr-CA" altLang="fr-FR" sz="1000" dirty="0" smtClean="0"/>
              <a:t>greffés de moelle osseuse </a:t>
            </a:r>
            <a:r>
              <a:rPr lang="fr-CA" altLang="fr-FR" sz="1000" dirty="0"/>
              <a:t>requérant un isolement dans un milieu protégé), y compris les travailleurs de la santé qui leur donnent des soins, en raison du </a:t>
            </a:r>
            <a:r>
              <a:rPr lang="fr-CA" altLang="fr-FR" sz="1000" u="sng" dirty="0"/>
              <a:t>risque théorique de transmission </a:t>
            </a:r>
            <a:r>
              <a:rPr lang="fr-CA" altLang="fr-FR" sz="1000" dirty="0"/>
              <a:t>dans les 2 semaines suivant la vaccination. Lorsque le contact avec ces personnes est inévitable, on utilise le vaccin </a:t>
            </a:r>
            <a:r>
              <a:rPr lang="fr-CA" altLang="fr-FR" sz="1000" dirty="0" err="1"/>
              <a:t>Inf</a:t>
            </a:r>
            <a:r>
              <a:rPr lang="fr-CA" altLang="fr-FR" sz="1000" dirty="0"/>
              <a:t> injectable</a:t>
            </a:r>
            <a:r>
              <a:rPr lang="fr-CA" altLang="fr-FR" sz="1000" dirty="0" smtClean="0"/>
              <a:t>.</a:t>
            </a:r>
          </a:p>
          <a:p>
            <a:pPr eaLnBrk="1" hangingPunct="1"/>
            <a:endParaRPr lang="fr-CA" altLang="fr-FR" sz="1000" dirty="0"/>
          </a:p>
          <a:p>
            <a:pPr eaLnBrk="1" hangingPunct="1"/>
            <a:r>
              <a:rPr lang="fr-CA" altLang="fr-FR" sz="1000" b="1" dirty="0"/>
              <a:t>SOR</a:t>
            </a:r>
            <a:r>
              <a:rPr lang="fr-CA" altLang="fr-FR" sz="1000" dirty="0"/>
              <a:t>: Évaluation des risques bénéfices au même titre que le VTI</a:t>
            </a:r>
          </a:p>
          <a:p>
            <a:pPr eaLnBrk="1" hangingPunct="1"/>
            <a:endParaRPr lang="fr-CA" altLang="fr-FR" sz="1000" dirty="0"/>
          </a:p>
          <a:p>
            <a:pPr eaLnBrk="1" hangingPunct="1"/>
            <a:r>
              <a:rPr lang="fr-CA" altLang="fr-FR" sz="1000" b="1" dirty="0"/>
              <a:t>SGB</a:t>
            </a:r>
            <a:r>
              <a:rPr lang="fr-CA" altLang="fr-FR" sz="1000" dirty="0"/>
              <a:t>: Évaluation des risques bénéfices au même titre que le VTI</a:t>
            </a:r>
          </a:p>
          <a:p>
            <a:pPr eaLnBrk="1" hangingPunct="1"/>
            <a:endParaRPr lang="fr-CA" altLang="fr-FR" sz="1000" dirty="0"/>
          </a:p>
          <a:p>
            <a:pPr eaLnBrk="1" hangingPunct="1"/>
            <a:r>
              <a:rPr lang="fr-CA" altLang="fr-FR" sz="1000" dirty="0"/>
              <a:t>Les personnes âgées de moins de 18 ans ne doivent pas utiliser de médicaments contenant de AAS dans les 4 semaines suivant la vaccination avec le </a:t>
            </a:r>
            <a:r>
              <a:rPr lang="fr-CA" altLang="fr-FR" sz="1000" dirty="0" err="1"/>
              <a:t>Flumist</a:t>
            </a:r>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33</a:t>
            </a:fld>
            <a:endParaRPr lang="fr-CA"/>
          </a:p>
        </p:txBody>
      </p:sp>
    </p:spTree>
    <p:extLst>
      <p:ext uri="{BB962C8B-B14F-4D97-AF65-F5344CB8AC3E}">
        <p14:creationId xmlns:p14="http://schemas.microsoft.com/office/powerpoint/2010/main" val="2550042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14182">
              <a:defRPr/>
            </a:pPr>
            <a:r>
              <a:rPr lang="fr-CA" altLang="fr-FR" sz="1000" dirty="0"/>
              <a:t>En l’absence de données sur l’interchangeabilité des vaccins injectables et du vaccin intranasal, le même vaccin devrait être utilisé pour la primovaccination des enfants âgés de moins de 9 ans. Toutefois, la vaccination ne devrait pas être reportée si le vaccin déjà utilisé n’est pas connu ou n’est pas disponible. Dans une telle situation, compléter la vaccination avec le produit disponible</a:t>
            </a:r>
            <a:r>
              <a:rPr lang="fr-FR" altLang="fr-FR" sz="1000" dirty="0"/>
              <a:t>.</a:t>
            </a:r>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34</a:t>
            </a:fld>
            <a:endParaRPr lang="fr-CA"/>
          </a:p>
        </p:txBody>
      </p:sp>
    </p:spTree>
    <p:extLst>
      <p:ext uri="{BB962C8B-B14F-4D97-AF65-F5344CB8AC3E}">
        <p14:creationId xmlns:p14="http://schemas.microsoft.com/office/powerpoint/2010/main" val="41265197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CA" altLang="fr-FR" sz="1000" dirty="0"/>
              <a:t>Il n’y a pas d’interaction avec tous les vaccins injectables.</a:t>
            </a:r>
          </a:p>
          <a:p>
            <a:pPr eaLnBrk="1" hangingPunct="1"/>
            <a:endParaRPr lang="fr-CA" altLang="fr-FR" sz="1000" dirty="0"/>
          </a:p>
          <a:p>
            <a:pPr eaLnBrk="1" hangingPunct="1"/>
            <a:r>
              <a:rPr lang="fr-CA" altLang="fr-FR" sz="1000" dirty="0"/>
              <a:t>Le </a:t>
            </a:r>
            <a:r>
              <a:rPr lang="fr-CA" altLang="fr-FR" sz="1000" dirty="0" err="1"/>
              <a:t>Flumist</a:t>
            </a:r>
            <a:r>
              <a:rPr lang="fr-CA" altLang="fr-FR" sz="1000" dirty="0"/>
              <a:t> peut diminuer la réaction au test de TCT</a:t>
            </a:r>
            <a:endParaRPr lang="fr-FR" altLang="fr-FR" sz="1000" dirty="0"/>
          </a:p>
          <a:p>
            <a:pPr eaLnBrk="1" hangingPunct="1"/>
            <a:endParaRPr lang="fr-CA" altLang="fr-FR" sz="1000" dirty="0"/>
          </a:p>
          <a:p>
            <a:pPr eaLnBrk="1" hangingPunct="1"/>
            <a:r>
              <a:rPr lang="fr-CA" altLang="fr-FR" sz="1000" dirty="0"/>
              <a:t>Attendre 2 jours après l’arrêt d’antiviraux avant d’administrer le vaccin vivant atténué </a:t>
            </a:r>
            <a:r>
              <a:rPr lang="fr-CA" altLang="fr-FR" sz="1000" dirty="0" err="1"/>
              <a:t>Flumist</a:t>
            </a:r>
            <a:r>
              <a:rPr lang="fr-CA" altLang="fr-FR" sz="1000" dirty="0"/>
              <a:t> et attendre 14 jours après la vaccination avant de reprendre les antiviraux. Il est alors plus simple d’administrer un autre vaccin que le </a:t>
            </a:r>
            <a:r>
              <a:rPr lang="fr-CA" altLang="fr-FR" sz="1000" dirty="0" err="1"/>
              <a:t>Flumist</a:t>
            </a:r>
            <a:endParaRPr lang="fr-CA" altLang="fr-FR" sz="1000" dirty="0"/>
          </a:p>
          <a:p>
            <a:pPr eaLnBrk="1" hangingPunct="1"/>
            <a:r>
              <a:rPr lang="fr-CA" altLang="fr-FR" sz="1000" dirty="0"/>
              <a:t>Le </a:t>
            </a:r>
            <a:r>
              <a:rPr lang="fr-CA" altLang="fr-FR" sz="1000" dirty="0" err="1"/>
              <a:t>Flumist</a:t>
            </a:r>
            <a:r>
              <a:rPr lang="fr-CA" altLang="fr-FR" sz="1000" dirty="0"/>
              <a:t> peut diminuer la réaction au test de TCT</a:t>
            </a:r>
            <a:endParaRPr lang="fr-FR" altLang="fr-FR" sz="1000" dirty="0"/>
          </a:p>
          <a:p>
            <a:pPr eaLnBrk="1" hangingPunct="1"/>
            <a:endParaRPr lang="fr-CA" altLang="fr-FR" sz="1000" dirty="0"/>
          </a:p>
          <a:p>
            <a:pPr eaLnBrk="1" hangingPunct="1"/>
            <a:r>
              <a:rPr lang="fr-CA" altLang="fr-FR" sz="1000" dirty="0"/>
              <a:t>Attendre 2 jours après l’arrêt d’antiviraux avant d’administrer le vaccin vivant atténué </a:t>
            </a:r>
            <a:r>
              <a:rPr lang="fr-CA" altLang="fr-FR" sz="1000" dirty="0" err="1"/>
              <a:t>Flumist</a:t>
            </a:r>
            <a:r>
              <a:rPr lang="fr-CA" altLang="fr-FR" sz="1000" dirty="0"/>
              <a:t> et attendre 14 jours après la vaccination avant de reprendre les antiviraux. Il est alors plus simple d’administrer un autre vaccin que le </a:t>
            </a:r>
            <a:r>
              <a:rPr lang="fr-CA" altLang="fr-FR" sz="1000" dirty="0" err="1"/>
              <a:t>Flumist</a:t>
            </a:r>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35</a:t>
            </a:fld>
            <a:endParaRPr lang="fr-CA"/>
          </a:p>
        </p:txBody>
      </p:sp>
    </p:spTree>
    <p:extLst>
      <p:ext uri="{BB962C8B-B14F-4D97-AF65-F5344CB8AC3E}">
        <p14:creationId xmlns:p14="http://schemas.microsoft.com/office/powerpoint/2010/main" val="28516227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36</a:t>
            </a:fld>
            <a:endParaRPr lang="fr-CA">
              <a:solidFill>
                <a:prstClr val="black"/>
              </a:solidFill>
            </a:endParaRPr>
          </a:p>
        </p:txBody>
      </p:sp>
    </p:spTree>
    <p:extLst>
      <p:ext uri="{BB962C8B-B14F-4D97-AF65-F5344CB8AC3E}">
        <p14:creationId xmlns:p14="http://schemas.microsoft.com/office/powerpoint/2010/main" val="10057759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solidFill>
                  <a:prstClr val="black"/>
                </a:solidFill>
              </a:rPr>
              <a:pPr/>
              <a:t>37</a:t>
            </a:fld>
            <a:endParaRPr lang="fr-CA">
              <a:solidFill>
                <a:prstClr val="black"/>
              </a:solidFill>
            </a:endParaRPr>
          </a:p>
        </p:txBody>
      </p:sp>
    </p:spTree>
    <p:extLst>
      <p:ext uri="{BB962C8B-B14F-4D97-AF65-F5344CB8AC3E}">
        <p14:creationId xmlns:p14="http://schemas.microsoft.com/office/powerpoint/2010/main" val="35304835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lnSpc>
                <a:spcPct val="80000"/>
              </a:lnSpc>
              <a:spcBef>
                <a:spcPct val="40000"/>
              </a:spcBef>
            </a:pPr>
            <a:r>
              <a:rPr lang="fr-CA" altLang="fr-FR" sz="1000" dirty="0"/>
              <a:t>Ne pas utiliser les mots </a:t>
            </a:r>
            <a:r>
              <a:rPr lang="fr-CA" altLang="fr-FR" sz="1000" i="1" dirty="0"/>
              <a:t>effets</a:t>
            </a:r>
            <a:r>
              <a:rPr lang="fr-CA" altLang="fr-FR" sz="1000" dirty="0"/>
              <a:t> et </a:t>
            </a:r>
            <a:r>
              <a:rPr lang="fr-CA" altLang="fr-FR" sz="1000" i="1" dirty="0"/>
              <a:t>réactions secondaires </a:t>
            </a:r>
            <a:r>
              <a:rPr lang="fr-CA" altLang="fr-FR" sz="1000" dirty="0"/>
              <a:t>parce qu’ils impliquent faussement une relation de cause à effet.</a:t>
            </a:r>
          </a:p>
          <a:p>
            <a:pPr eaLnBrk="1" hangingPunct="1">
              <a:lnSpc>
                <a:spcPct val="80000"/>
              </a:lnSpc>
              <a:spcBef>
                <a:spcPct val="40000"/>
              </a:spcBef>
            </a:pPr>
            <a:endParaRPr lang="fr-CA" altLang="fr-FR" sz="1000" dirty="0"/>
          </a:p>
          <a:p>
            <a:pPr eaLnBrk="1" hangingPunct="1">
              <a:lnSpc>
                <a:spcPct val="80000"/>
              </a:lnSpc>
              <a:spcBef>
                <a:spcPct val="40000"/>
              </a:spcBef>
            </a:pPr>
            <a:r>
              <a:rPr lang="fr-CA" altLang="fr-FR" sz="1000" dirty="0"/>
              <a:t>Beaucoup de manifestations cliniques observées sont dues à ce qui survient naturellement dans la période hivernale comme par exemple les nombreuses infections respiratoires en automne et en hiver.</a:t>
            </a:r>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38</a:t>
            </a:fld>
            <a:endParaRPr lang="fr-CA"/>
          </a:p>
        </p:txBody>
      </p:sp>
    </p:spTree>
    <p:extLst>
      <p:ext uri="{BB962C8B-B14F-4D97-AF65-F5344CB8AC3E}">
        <p14:creationId xmlns:p14="http://schemas.microsoft.com/office/powerpoint/2010/main" val="14883275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defTabSz="466508">
              <a:defRPr/>
            </a:pPr>
            <a:r>
              <a:rPr lang="fr-CA" altLang="fr-FR" sz="1000" dirty="0">
                <a:solidFill>
                  <a:prstClr val="black"/>
                </a:solidFill>
              </a:rPr>
              <a:t>Par rapport aux vaccins IM sans adjuvant et aux vaccins à dose standard, des réactions locales (douleur) et systémiques (céphalées, malaise ou myalgie) sont observées plus fréquemment après l’administration du </a:t>
            </a:r>
            <a:r>
              <a:rPr lang="fr-CA" altLang="fr-FR" sz="1000" b="1" dirty="0" err="1" smtClean="0">
                <a:solidFill>
                  <a:prstClr val="black"/>
                </a:solidFill>
              </a:rPr>
              <a:t>Fluad</a:t>
            </a:r>
            <a:r>
              <a:rPr lang="fr-CA" altLang="fr-FR" sz="1000" b="1" dirty="0" smtClean="0">
                <a:solidFill>
                  <a:prstClr val="black"/>
                </a:solidFill>
              </a:rPr>
              <a:t> </a:t>
            </a:r>
            <a:r>
              <a:rPr lang="fr-CA" altLang="fr-FR" sz="1000" dirty="0">
                <a:solidFill>
                  <a:prstClr val="black"/>
                </a:solidFill>
              </a:rPr>
              <a:t>ou du vaccin payant </a:t>
            </a:r>
            <a:r>
              <a:rPr lang="fr-CA" altLang="fr-FR" sz="1000" b="1" dirty="0" err="1">
                <a:solidFill>
                  <a:prstClr val="black"/>
                </a:solidFill>
              </a:rPr>
              <a:t>Fluzone</a:t>
            </a:r>
            <a:r>
              <a:rPr lang="fr-CA" altLang="fr-FR" sz="1000" b="1" dirty="0">
                <a:solidFill>
                  <a:prstClr val="black"/>
                </a:solidFill>
              </a:rPr>
              <a:t> Haute dose </a:t>
            </a:r>
            <a:r>
              <a:rPr lang="fr-CA" altLang="fr-FR" sz="1000" dirty="0">
                <a:solidFill>
                  <a:prstClr val="black"/>
                </a:solidFill>
              </a:rPr>
              <a:t>(incluant la fièvre dans le cas de ce dernier) , mais </a:t>
            </a:r>
            <a:r>
              <a:rPr lang="fr-CA" altLang="fr-FR" sz="1000" dirty="0" smtClean="0">
                <a:solidFill>
                  <a:prstClr val="black"/>
                </a:solidFill>
              </a:rPr>
              <a:t>ces réactions sont </a:t>
            </a:r>
            <a:r>
              <a:rPr lang="fr-CA" altLang="fr-FR" sz="1000" dirty="0">
                <a:solidFill>
                  <a:prstClr val="black"/>
                </a:solidFill>
              </a:rPr>
              <a:t>généralement légères ou modérées et de durée limitée.</a:t>
            </a:r>
          </a:p>
          <a:p>
            <a:pPr algn="just" defTabSz="466508">
              <a:defRPr/>
            </a:pPr>
            <a:endParaRPr lang="fr-CA" altLang="fr-FR" sz="1000" b="1" dirty="0">
              <a:solidFill>
                <a:prstClr val="black"/>
              </a:solidFill>
            </a:endParaRPr>
          </a:p>
          <a:p>
            <a:pPr algn="just" defTabSz="466508">
              <a:defRPr/>
            </a:pPr>
            <a:r>
              <a:rPr lang="fr-CA" altLang="fr-FR" sz="1000" dirty="0">
                <a:solidFill>
                  <a:prstClr val="black"/>
                </a:solidFill>
              </a:rPr>
              <a:t>La fièvre, les frissons et les autres réactions </a:t>
            </a:r>
            <a:r>
              <a:rPr lang="fr-CA" altLang="fr-FR" sz="1000" dirty="0" smtClean="0">
                <a:solidFill>
                  <a:prstClr val="black"/>
                </a:solidFill>
              </a:rPr>
              <a:t>systémiques affectent le plus souvent les personnes qui sont vaccinées la 1</a:t>
            </a:r>
            <a:r>
              <a:rPr lang="fr-CA" altLang="fr-FR" sz="1000" baseline="30000" dirty="0" smtClean="0">
                <a:solidFill>
                  <a:prstClr val="black"/>
                </a:solidFill>
              </a:rPr>
              <a:t>re</a:t>
            </a:r>
            <a:r>
              <a:rPr lang="fr-CA" altLang="fr-FR" sz="1000" dirty="0" smtClean="0">
                <a:solidFill>
                  <a:prstClr val="black"/>
                </a:solidFill>
              </a:rPr>
              <a:t> fois contre la grippe. Ces réactions </a:t>
            </a:r>
            <a:r>
              <a:rPr lang="fr-CA" altLang="fr-FR" sz="1000" dirty="0">
                <a:solidFill>
                  <a:prstClr val="black"/>
                </a:solidFill>
              </a:rPr>
              <a:t>apparaissent le plus souvent de 6 à 12 heures après la vaccination et peuvent persister pendant 1 ou 2 jours. Chez les enfants âgés de moins de 2 ans, la fièvre est plus fréquente, mais elle est rarement forte.</a:t>
            </a:r>
            <a:r>
              <a:rPr lang="fr-FR" altLang="fr-FR" sz="1000" dirty="0">
                <a:solidFill>
                  <a:prstClr val="black"/>
                </a:solidFill>
              </a:rPr>
              <a:t> </a:t>
            </a:r>
          </a:p>
          <a:p>
            <a:pPr algn="just" defTabSz="466508">
              <a:defRPr/>
            </a:pPr>
            <a:endParaRPr lang="fr-CA" altLang="fr-FR" sz="1000" dirty="0">
              <a:solidFill>
                <a:prstClr val="black"/>
              </a:solidFill>
            </a:endParaRPr>
          </a:p>
          <a:p>
            <a:pPr algn="just" defTabSz="466508">
              <a:defRPr/>
            </a:pPr>
            <a:r>
              <a:rPr lang="fr-CA" altLang="fr-FR" sz="1000" dirty="0">
                <a:solidFill>
                  <a:prstClr val="black"/>
                </a:solidFill>
              </a:rPr>
              <a:t>Les personnes qui ont des antécédents de </a:t>
            </a:r>
            <a:r>
              <a:rPr lang="fr-CA" altLang="fr-FR" sz="1000" b="1" dirty="0">
                <a:solidFill>
                  <a:prstClr val="black"/>
                </a:solidFill>
              </a:rPr>
              <a:t>SOR</a:t>
            </a:r>
            <a:r>
              <a:rPr lang="fr-CA" altLang="fr-FR" sz="1000" dirty="0">
                <a:solidFill>
                  <a:prstClr val="black"/>
                </a:solidFill>
              </a:rPr>
              <a:t> comportant des symptômes qui n’atteignent pas les voies respiratoires inférieures peuvent recevoir le vaccin contre la grippe, car même lorsqu’il y a eu récurrence (de 5 à 34 % selon les études), les symptômes étaient le plus souvent perçus comme légers et facilement tolérables. Ces symptômes incluent rougeur des yeux, mal de gorge, toux, enrouement de la voix et œdème du visage</a:t>
            </a:r>
            <a:r>
              <a:rPr lang="fr-CA" altLang="fr-FR" dirty="0" smtClean="0">
                <a:solidFill>
                  <a:prstClr val="black"/>
                </a:solidFill>
              </a:rPr>
              <a:t>.</a:t>
            </a:r>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39</a:t>
            </a:fld>
            <a:endParaRPr lang="fr-CA"/>
          </a:p>
        </p:txBody>
      </p:sp>
    </p:spTree>
    <p:extLst>
      <p:ext uri="{BB962C8B-B14F-4D97-AF65-F5344CB8AC3E}">
        <p14:creationId xmlns:p14="http://schemas.microsoft.com/office/powerpoint/2010/main" val="1775644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4</a:t>
            </a:fld>
            <a:endParaRPr lang="fr-CA"/>
          </a:p>
        </p:txBody>
      </p:sp>
    </p:spTree>
    <p:extLst>
      <p:ext uri="{BB962C8B-B14F-4D97-AF65-F5344CB8AC3E}">
        <p14:creationId xmlns:p14="http://schemas.microsoft.com/office/powerpoint/2010/main" val="7288740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FR" altLang="fr-FR" sz="1000" dirty="0"/>
              <a:t>Les pourcentages représentent les données de RAV recueillies dans le groupe des jeunes de 2 à 17 ans.</a:t>
            </a:r>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40</a:t>
            </a:fld>
            <a:endParaRPr lang="fr-CA"/>
          </a:p>
        </p:txBody>
      </p:sp>
    </p:spTree>
    <p:extLst>
      <p:ext uri="{BB962C8B-B14F-4D97-AF65-F5344CB8AC3E}">
        <p14:creationId xmlns:p14="http://schemas.microsoft.com/office/powerpoint/2010/main" val="1780221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nSpc>
                <a:spcPct val="80000"/>
              </a:lnSpc>
              <a:spcBef>
                <a:spcPts val="1176"/>
              </a:spcBef>
              <a:spcAft>
                <a:spcPts val="816"/>
              </a:spcAft>
              <a:buSzPts val="2400"/>
            </a:pPr>
            <a:r>
              <a:rPr lang="fr-CA" sz="1000" dirty="0">
                <a:solidFill>
                  <a:srgbClr val="E35B21"/>
                </a:solidFill>
                <a:latin typeface="Arial" panose="020B0604020202020204" pitchFamily="34" charset="0"/>
              </a:rPr>
              <a:t>Incidence « naturelle » de SGB chez les adultes est de 10-20 cas par million de consultations pour grippe</a:t>
            </a:r>
            <a:endParaRPr lang="fr-CA" sz="1000" dirty="0"/>
          </a:p>
          <a:p>
            <a:pPr>
              <a:lnSpc>
                <a:spcPct val="80000"/>
              </a:lnSpc>
              <a:spcBef>
                <a:spcPts val="1176"/>
              </a:spcBef>
              <a:spcAft>
                <a:spcPts val="816"/>
              </a:spcAft>
              <a:buSzPts val="2400"/>
            </a:pPr>
            <a:r>
              <a:rPr lang="fr-CA" sz="1000" dirty="0" smtClean="0">
                <a:solidFill>
                  <a:srgbClr val="E35B21"/>
                </a:solidFill>
                <a:latin typeface="Arial" panose="020B0604020202020204" pitchFamily="34" charset="0"/>
              </a:rPr>
              <a:t>L’incidence </a:t>
            </a:r>
            <a:r>
              <a:rPr lang="fr-CA" sz="1000" dirty="0">
                <a:solidFill>
                  <a:srgbClr val="E35B21"/>
                </a:solidFill>
                <a:latin typeface="Arial" panose="020B0604020202020204" pitchFamily="34" charset="0"/>
              </a:rPr>
              <a:t>a</a:t>
            </a:r>
            <a:r>
              <a:rPr lang="fr-CA" sz="1000" dirty="0" smtClean="0">
                <a:solidFill>
                  <a:srgbClr val="E35B21"/>
                </a:solidFill>
                <a:latin typeface="Arial" panose="020B0604020202020204" pitchFamily="34" charset="0"/>
              </a:rPr>
              <a:t>ugmente durant les mois d’hiver.</a:t>
            </a:r>
          </a:p>
          <a:p>
            <a:pPr>
              <a:lnSpc>
                <a:spcPct val="80000"/>
              </a:lnSpc>
              <a:spcBef>
                <a:spcPts val="1176"/>
              </a:spcBef>
              <a:spcAft>
                <a:spcPts val="816"/>
              </a:spcAft>
              <a:buSzPts val="2400"/>
            </a:pPr>
            <a:r>
              <a:rPr lang="fr-CA" sz="1000" dirty="0" smtClean="0">
                <a:solidFill>
                  <a:srgbClr val="E35B21"/>
                </a:solidFill>
                <a:latin typeface="Arial" panose="020B0604020202020204" pitchFamily="34" charset="0"/>
              </a:rPr>
              <a:t>Le SGB peut survenir à la suite d’une:</a:t>
            </a:r>
          </a:p>
          <a:p>
            <a:pPr marL="354546" indent="-354546">
              <a:lnSpc>
                <a:spcPct val="95000"/>
              </a:lnSpc>
              <a:spcBef>
                <a:spcPts val="612"/>
              </a:spcBef>
            </a:pPr>
            <a:r>
              <a:rPr lang="fr-CA" sz="900" dirty="0" smtClean="0">
                <a:solidFill>
                  <a:srgbClr val="000000"/>
                </a:solidFill>
                <a:latin typeface="Arial" panose="020B0604020202020204" pitchFamily="34" charset="0"/>
              </a:rPr>
              <a:t>Infection </a:t>
            </a:r>
            <a:r>
              <a:rPr lang="fr-CA" sz="900" dirty="0">
                <a:solidFill>
                  <a:srgbClr val="000000"/>
                </a:solidFill>
                <a:latin typeface="Arial" panose="020B0604020202020204" pitchFamily="34" charset="0"/>
              </a:rPr>
              <a:t>respiratoire (ex. : grippe)</a:t>
            </a:r>
            <a:endParaRPr lang="fr-CA" sz="1000" dirty="0"/>
          </a:p>
          <a:p>
            <a:pPr marL="354546" indent="-354546">
              <a:lnSpc>
                <a:spcPct val="95000"/>
              </a:lnSpc>
              <a:spcBef>
                <a:spcPts val="612"/>
              </a:spcBef>
            </a:pPr>
            <a:r>
              <a:rPr lang="fr-CA" sz="900" dirty="0">
                <a:solidFill>
                  <a:srgbClr val="000000"/>
                </a:solidFill>
                <a:latin typeface="Arial" panose="020B0604020202020204" pitchFamily="34" charset="0"/>
              </a:rPr>
              <a:t>Infection intestinale (ex. :  </a:t>
            </a:r>
            <a:r>
              <a:rPr lang="fr-CA" sz="900" dirty="0" err="1">
                <a:solidFill>
                  <a:srgbClr val="000000"/>
                </a:solidFill>
                <a:latin typeface="Arial" panose="020B0604020202020204" pitchFamily="34" charset="0"/>
              </a:rPr>
              <a:t>Campylobacter</a:t>
            </a:r>
            <a:r>
              <a:rPr lang="fr-CA" sz="900" dirty="0">
                <a:solidFill>
                  <a:srgbClr val="000000"/>
                </a:solidFill>
                <a:latin typeface="Arial" panose="020B0604020202020204" pitchFamily="34" charset="0"/>
              </a:rPr>
              <a:t>)</a:t>
            </a:r>
            <a:endParaRPr lang="fr-CA" sz="1000" dirty="0"/>
          </a:p>
          <a:p>
            <a:pPr marL="354546" indent="-354546">
              <a:lnSpc>
                <a:spcPct val="95000"/>
              </a:lnSpc>
              <a:spcBef>
                <a:spcPts val="612"/>
              </a:spcBef>
            </a:pPr>
            <a:r>
              <a:rPr lang="fr-CA" sz="900" dirty="0" smtClean="0">
                <a:solidFill>
                  <a:srgbClr val="000000"/>
                </a:solidFill>
                <a:latin typeface="Arial" panose="020B0604020202020204" pitchFamily="34" charset="0"/>
              </a:rPr>
              <a:t>Autre infection </a:t>
            </a:r>
            <a:r>
              <a:rPr lang="fr-CA" sz="900" dirty="0">
                <a:solidFill>
                  <a:srgbClr val="000000"/>
                </a:solidFill>
                <a:latin typeface="Arial" panose="020B0604020202020204" pitchFamily="34" charset="0"/>
              </a:rPr>
              <a:t>(ex. : virus Epstein-Barr)</a:t>
            </a:r>
          </a:p>
          <a:p>
            <a:pPr marL="354546" indent="-354546" algn="just">
              <a:lnSpc>
                <a:spcPct val="95000"/>
              </a:lnSpc>
              <a:spcBef>
                <a:spcPts val="612"/>
              </a:spcBef>
            </a:pPr>
            <a:endParaRPr lang="fr-CA" sz="1000" dirty="0"/>
          </a:p>
          <a:p>
            <a:pPr algn="just" eaLnBrk="1" hangingPunct="1"/>
            <a:r>
              <a:rPr lang="fr-CA" altLang="fr-FR" sz="1000" dirty="0"/>
              <a:t>Les personnes ayant des antécédents du syndrome de Guillain et Barré risquent davantage de le développer par la suite, mais on ignore si la vaccination contre la grippe pourrait jouer un rôle causal dans ce risque de récidive.</a:t>
            </a:r>
          </a:p>
          <a:p>
            <a:pPr algn="just" eaLnBrk="1" hangingPunct="1"/>
            <a:endParaRPr lang="fr-CA" altLang="fr-FR" sz="1000" dirty="0"/>
          </a:p>
          <a:p>
            <a:pPr algn="just" eaLnBrk="1" hangingPunct="1"/>
            <a:r>
              <a:rPr lang="fr-CA" altLang="fr-FR" sz="1000" dirty="0"/>
              <a:t>Selon l’IOM, aucune preuve n’indique de relation causale entre la vaccination contre l’influenza chez les enfants et les maladies neurologiques </a:t>
            </a:r>
            <a:r>
              <a:rPr lang="fr-CA" altLang="fr-FR" sz="1000" dirty="0" err="1"/>
              <a:t>démyélinisantes</a:t>
            </a:r>
            <a:r>
              <a:rPr lang="fr-CA" altLang="fr-FR" sz="1000" dirty="0"/>
              <a:t>, dont le syndrome de Guillain et Barré (SGB).</a:t>
            </a:r>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41</a:t>
            </a:fld>
            <a:endParaRPr lang="fr-CA"/>
          </a:p>
        </p:txBody>
      </p:sp>
    </p:spTree>
    <p:extLst>
      <p:ext uri="{BB962C8B-B14F-4D97-AF65-F5344CB8AC3E}">
        <p14:creationId xmlns:p14="http://schemas.microsoft.com/office/powerpoint/2010/main" val="222929166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sz="1000" dirty="0"/>
          </a:p>
          <a:p>
            <a:pPr algn="just"/>
            <a:r>
              <a:rPr lang="fr-CA" sz="1000" dirty="0"/>
              <a:t>En raison des caractéristiques inhérentes aux virus de l’influenza et des vaccins utilisés, l’efficacité vaccinale contre l’influenza varient d’une année à l’autre.</a:t>
            </a:r>
          </a:p>
          <a:p>
            <a:pPr algn="just"/>
            <a:endParaRPr lang="fr-CA" sz="1000" dirty="0"/>
          </a:p>
          <a:p>
            <a:pPr algn="just"/>
            <a:r>
              <a:rPr lang="fr-CA" sz="1000" dirty="0"/>
              <a:t>Cependant, l’efficacité globale du vaccin contre la grippe est moins élevée que ce qui avait été anticipé antérieurement.  Elle est de l’ordre de 60% contre la grippe A(N1N1) et la grippe B alors qu’elle est moindre contre la grippe A(H3N2) (autour de </a:t>
            </a:r>
            <a:r>
              <a:rPr lang="fr-CA" sz="1000" dirty="0" smtClean="0"/>
              <a:t>30 à 40</a:t>
            </a:r>
            <a:r>
              <a:rPr lang="fr-CA" sz="1000" dirty="0"/>
              <a:t>%).</a:t>
            </a:r>
          </a:p>
          <a:p>
            <a:pPr algn="just"/>
            <a:endParaRPr lang="fr-CA" sz="1000" dirty="0"/>
          </a:p>
          <a:p>
            <a:pPr algn="just"/>
            <a:r>
              <a:rPr lang="fr-CA" sz="1000" dirty="0"/>
              <a:t>Il est raisonnable de croire que la vaccination contre la grippe des travailleurs de la santé permet de réduire la transmission aux personnes vulnérables et les complications qui s’en suivent</a:t>
            </a:r>
            <a:r>
              <a:rPr lang="fr-CA" sz="1000" dirty="0" smtClean="0"/>
              <a:t>.</a:t>
            </a:r>
          </a:p>
          <a:p>
            <a:pPr algn="just"/>
            <a:endParaRPr lang="fr-CA" sz="1000" dirty="0"/>
          </a:p>
          <a:p>
            <a:pPr algn="just"/>
            <a:r>
              <a:rPr lang="fr-CA" sz="1000" dirty="0" smtClean="0"/>
              <a:t>D’après les données disponibles, le vaccin trivalent inactivé à haute dose (</a:t>
            </a:r>
            <a:r>
              <a:rPr lang="fr-CA" sz="1000" dirty="0" err="1" smtClean="0"/>
              <a:t>Fluzone</a:t>
            </a:r>
            <a:r>
              <a:rPr lang="fr-CA" sz="1000" dirty="0" smtClean="0"/>
              <a:t> Haute dose) semble offrir une protection légèrement supérieure aux adultes âgés de 65 ans et plus et cette protection relative supérieure semble augmenter avec l’âge. Le CIQ croit que les analyses économiques concernant ce vaccin ne sont pas convaincantes et que des preuves scientifiques additionnelles sont nécessaires avant de recommander son utilisation dans le cadre du programme d’immunisation contre l’influenza au Québec. </a:t>
            </a:r>
            <a:endParaRPr lang="fr-CA" sz="1000" dirty="0"/>
          </a:p>
          <a:p>
            <a:pPr algn="just"/>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42</a:t>
            </a:fld>
            <a:endParaRPr lang="fr-CA"/>
          </a:p>
        </p:txBody>
      </p:sp>
    </p:spTree>
    <p:extLst>
      <p:ext uri="{BB962C8B-B14F-4D97-AF65-F5344CB8AC3E}">
        <p14:creationId xmlns:p14="http://schemas.microsoft.com/office/powerpoint/2010/main" val="233418830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43</a:t>
            </a:fld>
            <a:endParaRPr lang="fr-CA"/>
          </a:p>
        </p:txBody>
      </p:sp>
    </p:spTree>
    <p:extLst>
      <p:ext uri="{BB962C8B-B14F-4D97-AF65-F5344CB8AC3E}">
        <p14:creationId xmlns:p14="http://schemas.microsoft.com/office/powerpoint/2010/main" val="31400658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CA" sz="1000" dirty="0">
                <a:solidFill>
                  <a:srgbClr val="000000"/>
                </a:solidFill>
                <a:latin typeface="Arial" panose="020B0604020202020204" pitchFamily="34" charset="0"/>
              </a:rPr>
              <a:t>Avant 2011, il était </a:t>
            </a:r>
            <a:r>
              <a:rPr lang="fr-CA" sz="1000" dirty="0" smtClean="0">
                <a:solidFill>
                  <a:srgbClr val="000000"/>
                </a:solidFill>
                <a:latin typeface="Arial" panose="020B0604020202020204" pitchFamily="34" charset="0"/>
              </a:rPr>
              <a:t>recommandé d’utiliser de façon préférentielle le </a:t>
            </a:r>
            <a:r>
              <a:rPr lang="fr-CA" sz="1000" dirty="0">
                <a:solidFill>
                  <a:srgbClr val="000000"/>
                </a:solidFill>
                <a:latin typeface="Arial" panose="020B0604020202020204" pitchFamily="34" charset="0"/>
              </a:rPr>
              <a:t>vaccin vivant atténué intranasal chez les jeunes enfants parce que les études cliniques montraient qu’il était plus efficace que le vaccin inactivé injectable pour ce groupe d’âge. </a:t>
            </a:r>
          </a:p>
          <a:p>
            <a:pPr algn="just"/>
            <a:endParaRPr lang="fr-CA" sz="1000" dirty="0">
              <a:solidFill>
                <a:srgbClr val="000000"/>
              </a:solidFill>
              <a:latin typeface="Arial" panose="020B0604020202020204" pitchFamily="34" charset="0"/>
            </a:endParaRPr>
          </a:p>
          <a:p>
            <a:pPr algn="just"/>
            <a:r>
              <a:rPr lang="fr-CA" sz="1000" dirty="0">
                <a:solidFill>
                  <a:srgbClr val="000000"/>
                </a:solidFill>
                <a:latin typeface="Arial" panose="020B0604020202020204" pitchFamily="34" charset="0"/>
              </a:rPr>
              <a:t>Les études menées depuis 2011 n’ont pas montré une efficacité du vaccin intranasal supérieure à celle du vaccin injectable. Par ailleurs, des études américaines ont soulevé un doute sur l’efficacité du vaccin intranasal contre le sous-type A(H1N1)pdm09 chez les enfants et mené les autorités sanitaires américaines en 2016 à recommander de ne pas l’utiliser chez les enfants.</a:t>
            </a:r>
          </a:p>
          <a:p>
            <a:pPr algn="just"/>
            <a:endParaRPr lang="fr-CA" sz="1000" dirty="0">
              <a:solidFill>
                <a:srgbClr val="000000"/>
              </a:solidFill>
              <a:latin typeface="Arial" panose="020B0604020202020204" pitchFamily="34" charset="0"/>
            </a:endParaRPr>
          </a:p>
          <a:p>
            <a:pPr algn="just"/>
            <a:r>
              <a:rPr lang="fr-CA" sz="1000" dirty="0">
                <a:solidFill>
                  <a:srgbClr val="000000"/>
                </a:solidFill>
                <a:latin typeface="Arial" panose="020B0604020202020204" pitchFamily="34" charset="0"/>
              </a:rPr>
              <a:t>Toutefois, d’autres études montrent une efficacité du vaccin intranasal contre le sous-type A(H1N1) variant de 42 à 51 % et une efficacité comparable à celle du vaccin inactivé contre les </a:t>
            </a:r>
            <a:r>
              <a:rPr lang="fr-CA" sz="1000" dirty="0" smtClean="0">
                <a:solidFill>
                  <a:srgbClr val="000000"/>
                </a:solidFill>
                <a:latin typeface="Arial" panose="020B0604020202020204" pitchFamily="34" charset="0"/>
              </a:rPr>
              <a:t>sous-type A(H3N2</a:t>
            </a:r>
            <a:r>
              <a:rPr lang="fr-CA" sz="1000" dirty="0">
                <a:solidFill>
                  <a:srgbClr val="000000"/>
                </a:solidFill>
                <a:latin typeface="Arial" panose="020B0604020202020204" pitchFamily="34" charset="0"/>
              </a:rPr>
              <a:t>) et B. </a:t>
            </a:r>
            <a:r>
              <a:rPr lang="fr-CA" sz="1000" dirty="0" smtClean="0">
                <a:solidFill>
                  <a:srgbClr val="000000"/>
                </a:solidFill>
                <a:latin typeface="Arial" panose="020B0604020202020204" pitchFamily="34" charset="0"/>
              </a:rPr>
              <a:t>Pour la saison 2018-2019, les autorités sanitaires américaines permettent de nouveau l’utilisation du vaccin intranasal.</a:t>
            </a:r>
            <a:endParaRPr lang="fr-CA" sz="1000" dirty="0">
              <a:solidFill>
                <a:srgbClr val="000000"/>
              </a:solidFill>
              <a:latin typeface="Arial" panose="020B0604020202020204" pitchFamily="34" charset="0"/>
            </a:endParaRPr>
          </a:p>
          <a:p>
            <a:pPr algn="just"/>
            <a:endParaRPr lang="fr-CA" sz="1000" dirty="0">
              <a:solidFill>
                <a:srgbClr val="000000"/>
              </a:solidFill>
              <a:latin typeface="Arial" panose="020B0604020202020204" pitchFamily="34" charset="0"/>
            </a:endParaRPr>
          </a:p>
          <a:p>
            <a:pPr algn="just"/>
            <a:r>
              <a:rPr lang="fr-CA" sz="1000" dirty="0">
                <a:solidFill>
                  <a:srgbClr val="000000"/>
                </a:solidFill>
                <a:latin typeface="Arial" panose="020B0604020202020204" pitchFamily="34" charset="0"/>
              </a:rPr>
              <a:t>Étant donné la variabilité des résultats, le Comité sur l’immunisation du Québec ne recommande plus l’utilisation préférentielle du vaccin intranasal. Cependant, il considère que les données actuelles demeurent insuffisantes pour conclure à une efficacité inférieure par rapport au vaccin injectable. </a:t>
            </a:r>
            <a:endParaRPr lang="fr-CA" altLang="fr-FR" sz="1000" dirty="0"/>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44</a:t>
            </a:fld>
            <a:endParaRPr lang="fr-CA"/>
          </a:p>
        </p:txBody>
      </p:sp>
    </p:spTree>
    <p:extLst>
      <p:ext uri="{BB962C8B-B14F-4D97-AF65-F5344CB8AC3E}">
        <p14:creationId xmlns:p14="http://schemas.microsoft.com/office/powerpoint/2010/main" val="62815177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45</a:t>
            </a:fld>
            <a:endParaRPr lang="fr-CA"/>
          </a:p>
        </p:txBody>
      </p:sp>
    </p:spTree>
    <p:extLst>
      <p:ext uri="{BB962C8B-B14F-4D97-AF65-F5344CB8AC3E}">
        <p14:creationId xmlns:p14="http://schemas.microsoft.com/office/powerpoint/2010/main" val="28461101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CA" dirty="0" smtClean="0"/>
              <a:t>Bon nombre de personnes considérées comme à haut risque et visées par le PIIQ peuvent également bénéficier d’une immunisation gratuite contre les infections invasives à pneumocoque. </a:t>
            </a:r>
          </a:p>
          <a:p>
            <a:pPr algn="just"/>
            <a:r>
              <a:rPr lang="fr-CA" dirty="0" smtClean="0"/>
              <a:t>Rappelons qu’il est maintenant recommandé d’administre une deuxième dose du vaccin polysaccharidique contre le pneumocoque à toutes les personnes qui ont déjà reçu ce vaccin avant l’âge de 65 ans. La deuxième dose doit être administrée cinq ans, au moins, après la dernière dose.</a:t>
            </a:r>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46</a:t>
            </a:fld>
            <a:endParaRPr lang="fr-CA"/>
          </a:p>
        </p:txBody>
      </p:sp>
    </p:spTree>
    <p:extLst>
      <p:ext uri="{BB962C8B-B14F-4D97-AF65-F5344CB8AC3E}">
        <p14:creationId xmlns:p14="http://schemas.microsoft.com/office/powerpoint/2010/main" val="11240755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FR" altLang="fr-FR" sz="1000" dirty="0" smtClean="0"/>
              <a:t>Le pneumocoque ou</a:t>
            </a:r>
            <a:r>
              <a:rPr lang="fr-FR" altLang="fr-FR" sz="1000" baseline="0" dirty="0" smtClean="0"/>
              <a:t> </a:t>
            </a:r>
            <a:r>
              <a:rPr lang="fr-FR" altLang="fr-FR" sz="1000" i="1" baseline="0" dirty="0" smtClean="0"/>
              <a:t>Streptococcus </a:t>
            </a:r>
            <a:r>
              <a:rPr lang="fr-FR" altLang="fr-FR" sz="1000" i="1" baseline="0" dirty="0" err="1" smtClean="0"/>
              <a:t>pneumoniae</a:t>
            </a:r>
            <a:r>
              <a:rPr lang="fr-FR" altLang="fr-FR" sz="1000" i="1" baseline="0" dirty="0" smtClean="0"/>
              <a:t> </a:t>
            </a:r>
            <a:r>
              <a:rPr lang="fr-FR" altLang="fr-FR" sz="1000" i="1" dirty="0" smtClean="0"/>
              <a:t> </a:t>
            </a:r>
            <a:r>
              <a:rPr lang="fr-FR" altLang="fr-FR" sz="1000" dirty="0" smtClean="0"/>
              <a:t>est une bactérie encapsulée pouvant causer diverses infections.</a:t>
            </a:r>
            <a:endParaRPr lang="fr-FR" altLang="fr-FR" sz="1000" dirty="0"/>
          </a:p>
          <a:p>
            <a:pPr eaLnBrk="1" hangingPunct="1"/>
            <a:endParaRPr lang="fr-FR" altLang="fr-FR" sz="1000" dirty="0"/>
          </a:p>
          <a:p>
            <a:pPr eaLnBrk="1" hangingPunct="1"/>
            <a:r>
              <a:rPr lang="fr-FR" altLang="fr-FR" sz="1000" dirty="0" smtClean="0"/>
              <a:t>Il existe plus de 90 </a:t>
            </a:r>
            <a:r>
              <a:rPr lang="fr-FR" altLang="fr-FR" sz="1000" dirty="0"/>
              <a:t>types dont une quarantaine a été associée à des infections chez l’humain. L’immunité est spécifique au type</a:t>
            </a:r>
            <a:r>
              <a:rPr lang="fr-FR" altLang="fr-FR" sz="1000" dirty="0" smtClean="0"/>
              <a:t>.</a:t>
            </a:r>
          </a:p>
          <a:p>
            <a:pPr eaLnBrk="1" hangingPunct="1"/>
            <a:endParaRPr lang="fr-FR" altLang="fr-FR" sz="1000" dirty="0" smtClean="0"/>
          </a:p>
          <a:p>
            <a:pPr eaLnBrk="1" hangingPunct="1"/>
            <a:r>
              <a:rPr lang="fr-FR" altLang="fr-FR" sz="1000" dirty="0" smtClean="0"/>
              <a:t>Le</a:t>
            </a:r>
            <a:r>
              <a:rPr lang="fr-FR" altLang="fr-FR" sz="1000" baseline="0" dirty="0" smtClean="0"/>
              <a:t> pneumocoque se transmet par contact avec les sécrétions du nez ou de la gorge d’une personne infectée. </a:t>
            </a:r>
            <a:endParaRPr lang="fr-FR" altLang="fr-FR" sz="1000" dirty="0"/>
          </a:p>
          <a:p>
            <a:pPr eaLnBrk="1" hangingPunct="1"/>
            <a:endParaRPr lang="fr-FR" altLang="fr-FR"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47</a:t>
            </a:fld>
            <a:endParaRPr lang="fr-CA"/>
          </a:p>
        </p:txBody>
      </p:sp>
    </p:spTree>
    <p:extLst>
      <p:ext uri="{BB962C8B-B14F-4D97-AF65-F5344CB8AC3E}">
        <p14:creationId xmlns:p14="http://schemas.microsoft.com/office/powerpoint/2010/main" val="31519678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Depuis l’introduction des vaccins conjugués chez les enfants, on observe:</a:t>
            </a:r>
          </a:p>
          <a:p>
            <a:pPr marL="171450" indent="-171450">
              <a:buFont typeface="Wingdings" panose="05000000000000000000" pitchFamily="2" charset="2"/>
              <a:buChar char="Ø"/>
            </a:pPr>
            <a:r>
              <a:rPr lang="fr-CA" dirty="0" smtClean="0"/>
              <a:t>Une diminution</a:t>
            </a:r>
            <a:r>
              <a:rPr lang="fr-CA" baseline="0" dirty="0" smtClean="0"/>
              <a:t> importante de l’incidence chez les enfants âgés de moins de 5 ans</a:t>
            </a:r>
          </a:p>
          <a:p>
            <a:pPr marL="171450" indent="-171450">
              <a:buFont typeface="Wingdings" panose="05000000000000000000" pitchFamily="2" charset="2"/>
              <a:buChar char="Ø"/>
            </a:pPr>
            <a:r>
              <a:rPr lang="fr-CA" baseline="0" dirty="0" smtClean="0"/>
              <a:t>Peu de changement de l’incidence chez les adultes, mais une diminution des cas causés par les </a:t>
            </a:r>
            <a:r>
              <a:rPr lang="fr-CA" baseline="0" dirty="0" err="1" smtClean="0"/>
              <a:t>sérotypes</a:t>
            </a:r>
            <a:r>
              <a:rPr lang="fr-CA" baseline="0" dirty="0" smtClean="0"/>
              <a:t> inclus dans les vaccins conjugués.</a:t>
            </a:r>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48</a:t>
            </a:fld>
            <a:endParaRPr lang="fr-CA"/>
          </a:p>
        </p:txBody>
      </p:sp>
    </p:spTree>
    <p:extLst>
      <p:ext uri="{BB962C8B-B14F-4D97-AF65-F5344CB8AC3E}">
        <p14:creationId xmlns:p14="http://schemas.microsoft.com/office/powerpoint/2010/main" val="7178336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14182">
              <a:defRPr/>
            </a:pPr>
            <a:r>
              <a:rPr lang="fr-CA" altLang="fr-FR" sz="1000" dirty="0" smtClean="0"/>
              <a:t>Important recoupement entre les clientèles visées</a:t>
            </a:r>
            <a:r>
              <a:rPr lang="fr-CA" altLang="fr-FR" sz="1000" baseline="0" dirty="0" smtClean="0"/>
              <a:t> par les vaccins contre le pneumocoque et le vaccin contre l’influenza.</a:t>
            </a:r>
          </a:p>
          <a:p>
            <a:pPr defTabSz="914182">
              <a:defRPr/>
            </a:pPr>
            <a:r>
              <a:rPr lang="fr-CA" altLang="fr-FR" sz="1000" baseline="0" dirty="0" smtClean="0"/>
              <a:t>Pour la liste complète des conditions médicales entraînant un risque élevé de complications associées à l’influenza et au pneumocoque se référer à la </a:t>
            </a:r>
            <a:r>
              <a:rPr lang="fr-CA" altLang="fr-FR" sz="1000" b="1" i="1" baseline="0" dirty="0" smtClean="0"/>
              <a:t>Fiche</a:t>
            </a:r>
            <a:r>
              <a:rPr lang="fr-CA" altLang="fr-FR" sz="1000" b="1" i="1" dirty="0" smtClean="0"/>
              <a:t> indicative concernant la vaccination gratuite contre la grippe et contre les infections invasives à pneumocoque</a:t>
            </a:r>
            <a:r>
              <a:rPr lang="fr-CA" altLang="fr-FR" sz="1000" dirty="0" smtClean="0"/>
              <a:t>.</a:t>
            </a:r>
          </a:p>
          <a:p>
            <a:pPr defTabSz="914182">
              <a:defRPr/>
            </a:pPr>
            <a:endParaRPr lang="fr-CA" altLang="fr-FR" sz="1000" dirty="0" smtClean="0"/>
          </a:p>
          <a:p>
            <a:pPr defTabSz="914182">
              <a:defRPr/>
            </a:pPr>
            <a:r>
              <a:rPr lang="fr-CA" altLang="fr-FR" sz="1000" dirty="0" smtClean="0"/>
              <a:t>À noter que les calendriers utilisant Pneu-C-10</a:t>
            </a:r>
            <a:r>
              <a:rPr lang="fr-CA" altLang="fr-FR" sz="1000" baseline="0" dirty="0" smtClean="0"/>
              <a:t> ou Pneu-C-13 montrent une efficacité comparable chez les </a:t>
            </a:r>
            <a:r>
              <a:rPr lang="fr-CA" altLang="fr-FR" sz="1000" baseline="0" smtClean="0"/>
              <a:t>enfants.</a:t>
            </a:r>
            <a:r>
              <a:rPr lang="fr-CA" altLang="fr-FR" sz="1000" baseline="0" dirty="0" smtClean="0"/>
              <a:t> </a:t>
            </a:r>
            <a:r>
              <a:rPr lang="fr-CA" altLang="fr-FR" sz="1000" smtClean="0"/>
              <a:t>En</a:t>
            </a:r>
            <a:r>
              <a:rPr lang="fr-CA" altLang="fr-FR" sz="1000" baseline="0" smtClean="0"/>
              <a:t> </a:t>
            </a:r>
            <a:r>
              <a:rPr lang="fr-CA" altLang="fr-FR" sz="1000" baseline="0" dirty="0" smtClean="0"/>
              <a:t>avril 2018, il y a donc eu un c</a:t>
            </a:r>
            <a:r>
              <a:rPr lang="fr-CA" altLang="fr-FR" sz="1000" dirty="0" smtClean="0"/>
              <a:t>hangement du vaccin utilisé dans le calendrier régulier de vaccination</a:t>
            </a:r>
            <a:r>
              <a:rPr lang="fr-CA" altLang="fr-FR" sz="1000" baseline="0" dirty="0" smtClean="0"/>
              <a:t> des enfants de moins de 5 ans. C’est le </a:t>
            </a:r>
            <a:r>
              <a:rPr lang="fr-CA" altLang="fr-FR" sz="1000" dirty="0" smtClean="0"/>
              <a:t>vaccin Pneu‑C‑10 qui est maintenant recommandé</a:t>
            </a:r>
            <a:r>
              <a:rPr lang="fr-CA" altLang="fr-FR" sz="1000" baseline="0" dirty="0" smtClean="0"/>
              <a:t> plutôt que le vaccin Pneu-C-13. </a:t>
            </a:r>
            <a:endParaRPr lang="fr-CA" altLang="fr-FR"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49</a:t>
            </a:fld>
            <a:endParaRPr lang="fr-CA"/>
          </a:p>
        </p:txBody>
      </p:sp>
    </p:spTree>
    <p:extLst>
      <p:ext uri="{BB962C8B-B14F-4D97-AF65-F5344CB8AC3E}">
        <p14:creationId xmlns:p14="http://schemas.microsoft.com/office/powerpoint/2010/main" val="2699541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FR" altLang="fr-FR" sz="1000" dirty="0"/>
              <a:t>Syndrome d’allure grippal:</a:t>
            </a:r>
          </a:p>
          <a:p>
            <a:pPr eaLnBrk="1" hangingPunct="1"/>
            <a:r>
              <a:rPr lang="fr-FR" altLang="fr-FR" sz="1000" dirty="0"/>
              <a:t> Fièvre, toux et au moins un des symptômes suivants:</a:t>
            </a:r>
          </a:p>
          <a:p>
            <a:pPr eaLnBrk="1" hangingPunct="1"/>
            <a:r>
              <a:rPr lang="fr-FR" altLang="fr-FR" sz="1000" dirty="0"/>
              <a:t>  - mal de gorge </a:t>
            </a:r>
          </a:p>
          <a:p>
            <a:pPr eaLnBrk="1" hangingPunct="1"/>
            <a:r>
              <a:rPr lang="fr-FR" altLang="fr-FR" sz="1000" dirty="0"/>
              <a:t>  - arthralgie</a:t>
            </a:r>
          </a:p>
          <a:p>
            <a:pPr eaLnBrk="1" hangingPunct="1"/>
            <a:r>
              <a:rPr lang="fr-FR" altLang="fr-FR" sz="1000" dirty="0"/>
              <a:t>  - myalgie</a:t>
            </a:r>
          </a:p>
          <a:p>
            <a:pPr eaLnBrk="1" hangingPunct="1"/>
            <a:r>
              <a:rPr lang="fr-FR" altLang="fr-FR" sz="1000" dirty="0"/>
              <a:t>  - fatigue extrême</a:t>
            </a:r>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5</a:t>
            </a:fld>
            <a:endParaRPr lang="fr-CA"/>
          </a:p>
        </p:txBody>
      </p:sp>
    </p:spTree>
    <p:extLst>
      <p:ext uri="{BB962C8B-B14F-4D97-AF65-F5344CB8AC3E}">
        <p14:creationId xmlns:p14="http://schemas.microsoft.com/office/powerpoint/2010/main" val="127609035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nSpc>
                <a:spcPct val="80000"/>
              </a:lnSpc>
            </a:pPr>
            <a:r>
              <a:rPr lang="fr-CA" altLang="fr-FR" sz="1000" b="1" dirty="0"/>
              <a:t>A :  </a:t>
            </a:r>
            <a:r>
              <a:rPr lang="fr-CA" altLang="fr-FR" sz="1000" dirty="0"/>
              <a:t>Ajout d’une indication autorisant l’utilisation du vaccin Pneu-C-13 chez les enfants âgés de 2 à 59 mois. Si un parent souhaite que son enfant reçoive le Pneu-C-13 au lieu du Pneu-C-10, le Pneu-C-13 pourra être donné mais il sera payant.</a:t>
            </a:r>
          </a:p>
          <a:p>
            <a:pPr eaLnBrk="1" hangingPunct="1">
              <a:lnSpc>
                <a:spcPct val="80000"/>
              </a:lnSpc>
            </a:pPr>
            <a:endParaRPr lang="fr-CA" altLang="fr-FR" sz="1000" b="1" dirty="0"/>
          </a:p>
          <a:p>
            <a:pPr eaLnBrk="1" hangingPunct="1">
              <a:lnSpc>
                <a:spcPct val="80000"/>
              </a:lnSpc>
            </a:pPr>
            <a:endParaRPr lang="fr-CA" altLang="fr-FR" sz="1000" b="1" dirty="0" smtClean="0"/>
          </a:p>
          <a:p>
            <a:pPr eaLnBrk="1" hangingPunct="1">
              <a:lnSpc>
                <a:spcPct val="80000"/>
              </a:lnSpc>
            </a:pPr>
            <a:r>
              <a:rPr lang="fr-CA" altLang="fr-FR" sz="1000" b="1" dirty="0" smtClean="0"/>
              <a:t>Tableau synthèse des indications du vaccin contre le pneumocoque:</a:t>
            </a:r>
          </a:p>
          <a:p>
            <a:pPr eaLnBrk="1" hangingPunct="1">
              <a:lnSpc>
                <a:spcPct val="80000"/>
              </a:lnSpc>
            </a:pPr>
            <a:endParaRPr lang="fr-CA" altLang="fr-FR" sz="1000" b="1" dirty="0" smtClean="0"/>
          </a:p>
          <a:p>
            <a:pPr marL="171450" indent="-171450" eaLnBrk="1" hangingPunct="1">
              <a:lnSpc>
                <a:spcPct val="80000"/>
              </a:lnSpc>
              <a:buFont typeface="Wingdings" panose="05000000000000000000" pitchFamily="2" charset="2"/>
              <a:buChar char="Ø"/>
            </a:pPr>
            <a:r>
              <a:rPr lang="fr-CA" altLang="fr-FR" sz="1000" dirty="0" smtClean="0"/>
              <a:t>Maladie pulmonaire, cardiaque, hépatique et rénale (voir précisions de ces maladies dans PIQ)</a:t>
            </a:r>
          </a:p>
          <a:p>
            <a:pPr marL="171450" indent="-171450" eaLnBrk="1" hangingPunct="1">
              <a:lnSpc>
                <a:spcPct val="80000"/>
              </a:lnSpc>
              <a:buFont typeface="Wingdings" panose="05000000000000000000" pitchFamily="2" charset="2"/>
              <a:buChar char="Ø"/>
            </a:pPr>
            <a:r>
              <a:rPr lang="fr-CA" altLang="fr-FR" sz="1000" dirty="0" smtClean="0"/>
              <a:t>Diabète</a:t>
            </a:r>
          </a:p>
          <a:p>
            <a:pPr marL="171450" indent="-171450" eaLnBrk="1" hangingPunct="1">
              <a:lnSpc>
                <a:spcPct val="80000"/>
              </a:lnSpc>
              <a:buFont typeface="Wingdings" panose="05000000000000000000" pitchFamily="2" charset="2"/>
              <a:buChar char="Ø"/>
            </a:pPr>
            <a:r>
              <a:rPr lang="fr-CA" altLang="fr-FR" sz="1000" dirty="0" smtClean="0"/>
              <a:t>Implant cochléaire</a:t>
            </a:r>
          </a:p>
          <a:p>
            <a:pPr marL="171450" indent="-171450" eaLnBrk="1" hangingPunct="1">
              <a:lnSpc>
                <a:spcPct val="80000"/>
              </a:lnSpc>
              <a:buFont typeface="Wingdings" panose="05000000000000000000" pitchFamily="2" charset="2"/>
              <a:buChar char="Ø"/>
            </a:pPr>
            <a:r>
              <a:rPr lang="fr-CA" altLang="fr-FR" sz="1000" dirty="0" smtClean="0"/>
              <a:t>Écoulement chronique de liquide céphalorachidien</a:t>
            </a:r>
          </a:p>
          <a:p>
            <a:pPr marL="171450" indent="-171450" eaLnBrk="1" hangingPunct="1">
              <a:lnSpc>
                <a:spcPct val="80000"/>
              </a:lnSpc>
              <a:buFont typeface="Wingdings" panose="05000000000000000000" pitchFamily="2" charset="2"/>
              <a:buChar char="Ø"/>
            </a:pPr>
            <a:r>
              <a:rPr lang="fr-CA" altLang="fr-FR" sz="1000" dirty="0" smtClean="0"/>
              <a:t>Condition médicale pouvant compromettre l’évacuation des sécrétions respiratoires et augmenter les risques d’aspiration (ex.: trouble cognitif, lésion médullaire, trouble convulsif, troubles neuromusculaires)</a:t>
            </a:r>
          </a:p>
          <a:p>
            <a:pPr marL="171450" indent="-171450" eaLnBrk="1" hangingPunct="1">
              <a:lnSpc>
                <a:spcPct val="80000"/>
              </a:lnSpc>
              <a:buFont typeface="Wingdings" panose="05000000000000000000" pitchFamily="2" charset="2"/>
              <a:buChar char="Ø"/>
            </a:pPr>
            <a:r>
              <a:rPr lang="fr-CA" altLang="fr-FR" sz="1000" dirty="0" smtClean="0"/>
              <a:t>Itinérance (sans-abri)</a:t>
            </a:r>
          </a:p>
          <a:p>
            <a:pPr marL="171450" indent="-171450" eaLnBrk="1" hangingPunct="1">
              <a:lnSpc>
                <a:spcPct val="80000"/>
              </a:lnSpc>
              <a:buFont typeface="Wingdings" panose="05000000000000000000" pitchFamily="2" charset="2"/>
              <a:buChar char="Ø"/>
            </a:pPr>
            <a:r>
              <a:rPr lang="fr-CA" altLang="fr-FR" sz="1000" dirty="0" smtClean="0"/>
              <a:t>Utilisation actuelle et régulière de drogues dures par inhalation ou par injection avec une détérioration de l’état de santé ou des conditions de vie précaires.</a:t>
            </a:r>
          </a:p>
          <a:p>
            <a:pPr marL="171450" indent="-171450" eaLnBrk="1" hangingPunct="1">
              <a:lnSpc>
                <a:spcPct val="80000"/>
              </a:lnSpc>
              <a:buFont typeface="Wingdings" panose="05000000000000000000" pitchFamily="2" charset="2"/>
              <a:buChar char="Ø"/>
            </a:pPr>
            <a:endParaRPr lang="fr-CA" altLang="fr-FR" sz="1000" dirty="0" smtClean="0"/>
          </a:p>
          <a:p>
            <a:pPr eaLnBrk="1" hangingPunct="1">
              <a:lnSpc>
                <a:spcPct val="80000"/>
              </a:lnSpc>
            </a:pPr>
            <a:r>
              <a:rPr lang="fr-CA" altLang="fr-FR" sz="1000" dirty="0" smtClean="0"/>
              <a:t>Entre </a:t>
            </a:r>
            <a:r>
              <a:rPr lang="fr-CA" altLang="fr-FR" sz="1000" dirty="0"/>
              <a:t>l’âge de 2 et 17 ans, les personnes à risque accru doivent recevoir les 2 types de vaccin. </a:t>
            </a:r>
          </a:p>
          <a:p>
            <a:pPr eaLnBrk="1" hangingPunct="1">
              <a:lnSpc>
                <a:spcPct val="80000"/>
              </a:lnSpc>
            </a:pPr>
            <a:r>
              <a:rPr lang="fr-CA" altLang="fr-FR" sz="1000" dirty="0" smtClean="0"/>
              <a:t>Les </a:t>
            </a:r>
            <a:r>
              <a:rPr lang="fr-CA" altLang="fr-FR" sz="1000" dirty="0"/>
              <a:t>adultes qui présentent une </a:t>
            </a:r>
            <a:r>
              <a:rPr lang="fr-CA" altLang="fr-FR" sz="1000" dirty="0" err="1"/>
              <a:t>asplénie</a:t>
            </a:r>
            <a:r>
              <a:rPr lang="fr-CA" altLang="fr-FR" sz="1000" dirty="0"/>
              <a:t> ou une immunosuppression doivent aussi recevoir le vaccin conjugué, idéalement avant le polysaccharidique selon un intervalle minimal de 8 semaines.  Si le polysaccharidique a été administré en premier, l’intervalle à respecter est de 1 an.</a:t>
            </a:r>
          </a:p>
          <a:p>
            <a:pPr eaLnBrk="1" hangingPunct="1">
              <a:lnSpc>
                <a:spcPct val="80000"/>
              </a:lnSpc>
            </a:pPr>
            <a:endParaRPr lang="fr-CA" altLang="fr-FR" sz="1000" dirty="0"/>
          </a:p>
          <a:p>
            <a:pPr eaLnBrk="1" hangingPunct="1">
              <a:lnSpc>
                <a:spcPct val="80000"/>
              </a:lnSpc>
            </a:pPr>
            <a:r>
              <a:rPr lang="fr-CA" altLang="fr-FR" sz="1000" dirty="0"/>
              <a:t>Les personnes </a:t>
            </a:r>
            <a:r>
              <a:rPr lang="fr-CA" altLang="fr-FR" sz="1000" dirty="0" err="1"/>
              <a:t>aspléniques</a:t>
            </a:r>
            <a:r>
              <a:rPr lang="fr-CA" altLang="fr-FR" sz="1000" dirty="0"/>
              <a:t> courent particulièrement un risque de contracter des infections invasives causées par des bactéries encapsulées (</a:t>
            </a:r>
            <a:r>
              <a:rPr lang="fr-CA" altLang="fr-FR" sz="1000" i="1" dirty="0"/>
              <a:t>Streptococcus </a:t>
            </a:r>
            <a:r>
              <a:rPr lang="fr-CA" altLang="fr-FR" sz="1000" i="1" dirty="0" err="1"/>
              <a:t>pneumoniae</a:t>
            </a:r>
            <a:r>
              <a:rPr lang="fr-CA" altLang="fr-FR" sz="1000" i="1" dirty="0"/>
              <a:t>, Haemophilus influenzae, </a:t>
            </a:r>
            <a:r>
              <a:rPr lang="fr-CA" altLang="fr-FR" sz="1000" i="1" dirty="0" err="1"/>
              <a:t>Neisseria</a:t>
            </a:r>
            <a:r>
              <a:rPr lang="fr-CA" altLang="fr-FR" sz="1000" i="1" dirty="0"/>
              <a:t> </a:t>
            </a:r>
            <a:r>
              <a:rPr lang="fr-CA" altLang="fr-FR" sz="1000" i="1" dirty="0" err="1"/>
              <a:t>méningitidis</a:t>
            </a:r>
            <a:r>
              <a:rPr lang="fr-CA" altLang="fr-FR" sz="1000" dirty="0"/>
              <a:t>) et devraient être vaccinées contre celles-ci.</a:t>
            </a:r>
          </a:p>
          <a:p>
            <a:pPr eaLnBrk="1" hangingPunct="1">
              <a:lnSpc>
                <a:spcPct val="80000"/>
              </a:lnSpc>
            </a:pPr>
            <a:endParaRPr lang="fr-FR" altLang="fr-FR"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50</a:t>
            </a:fld>
            <a:endParaRPr lang="fr-CA"/>
          </a:p>
        </p:txBody>
      </p:sp>
    </p:spTree>
    <p:extLst>
      <p:ext uri="{BB962C8B-B14F-4D97-AF65-F5344CB8AC3E}">
        <p14:creationId xmlns:p14="http://schemas.microsoft.com/office/powerpoint/2010/main" val="3728541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lnSpc>
                <a:spcPct val="80000"/>
              </a:lnSpc>
            </a:pPr>
            <a:r>
              <a:rPr lang="fr-CA" altLang="fr-FR" sz="1000" b="1" dirty="0" smtClean="0">
                <a:solidFill>
                  <a:srgbClr val="000000"/>
                </a:solidFill>
              </a:rPr>
              <a:t>Tableau synthèse des indications du vaccin contre le pneumocoque:</a:t>
            </a:r>
          </a:p>
          <a:p>
            <a:pPr eaLnBrk="1" hangingPunct="1">
              <a:lnSpc>
                <a:spcPct val="80000"/>
              </a:lnSpc>
            </a:pPr>
            <a:endParaRPr lang="fr-CA" altLang="fr-FR" sz="1000" dirty="0" smtClean="0">
              <a:solidFill>
                <a:srgbClr val="000000"/>
              </a:solidFill>
            </a:endParaRPr>
          </a:p>
          <a:p>
            <a:pPr marL="228600" indent="-228600" eaLnBrk="1" hangingPunct="1">
              <a:lnSpc>
                <a:spcPct val="80000"/>
              </a:lnSpc>
              <a:buFont typeface="Wingdings" panose="05000000000000000000" pitchFamily="2" charset="2"/>
              <a:buChar char="Ø"/>
            </a:pPr>
            <a:r>
              <a:rPr lang="fr-CA" altLang="fr-FR" sz="1000" dirty="0" smtClean="0">
                <a:solidFill>
                  <a:srgbClr val="000000"/>
                </a:solidFill>
              </a:rPr>
              <a:t>Maladie pulmonaire (incluant asthme grave chez les personnes de 50 ans et plus), cardiaque, hépatique et rénale(voir précisions de ces maladies dans PIQ)</a:t>
            </a:r>
          </a:p>
          <a:p>
            <a:pPr marL="228600" indent="-228600" eaLnBrk="1" hangingPunct="1">
              <a:lnSpc>
                <a:spcPct val="80000"/>
              </a:lnSpc>
              <a:buFont typeface="Wingdings" panose="05000000000000000000" pitchFamily="2" charset="2"/>
              <a:buChar char="Ø"/>
            </a:pPr>
            <a:r>
              <a:rPr lang="fr-CA" altLang="fr-FR" sz="1000" dirty="0" smtClean="0">
                <a:solidFill>
                  <a:srgbClr val="000000"/>
                </a:solidFill>
              </a:rPr>
              <a:t>Diabète</a:t>
            </a:r>
          </a:p>
          <a:p>
            <a:pPr marL="228600" indent="-228600" eaLnBrk="1" hangingPunct="1">
              <a:lnSpc>
                <a:spcPct val="80000"/>
              </a:lnSpc>
              <a:buFont typeface="Wingdings" panose="05000000000000000000" pitchFamily="2" charset="2"/>
              <a:buChar char="Ø"/>
            </a:pPr>
            <a:r>
              <a:rPr lang="fr-CA" altLang="fr-FR" sz="1000" dirty="0" smtClean="0">
                <a:solidFill>
                  <a:srgbClr val="000000"/>
                </a:solidFill>
              </a:rPr>
              <a:t>Implant cochléaire</a:t>
            </a:r>
          </a:p>
          <a:p>
            <a:pPr marL="228600" indent="-228600" eaLnBrk="1" hangingPunct="1">
              <a:lnSpc>
                <a:spcPct val="80000"/>
              </a:lnSpc>
              <a:buFont typeface="Wingdings" panose="05000000000000000000" pitchFamily="2" charset="2"/>
              <a:buChar char="Ø"/>
            </a:pPr>
            <a:r>
              <a:rPr lang="fr-CA" altLang="fr-FR" sz="1000" dirty="0" smtClean="0">
                <a:solidFill>
                  <a:srgbClr val="000000"/>
                </a:solidFill>
              </a:rPr>
              <a:t>Écoulement chronique de liquide céphalorachidien</a:t>
            </a:r>
          </a:p>
          <a:p>
            <a:pPr marL="228600" indent="-228600" eaLnBrk="1" hangingPunct="1">
              <a:lnSpc>
                <a:spcPct val="80000"/>
              </a:lnSpc>
              <a:buFont typeface="Wingdings" panose="05000000000000000000" pitchFamily="2" charset="2"/>
              <a:buChar char="Ø"/>
            </a:pPr>
            <a:r>
              <a:rPr lang="fr-CA" altLang="fr-FR" sz="1000" dirty="0" smtClean="0">
                <a:solidFill>
                  <a:srgbClr val="000000"/>
                </a:solidFill>
              </a:rPr>
              <a:t>Condition médicale pouvant compromettre l’évacuation des sécrétions respiratoires et augmenter les risques d’aspiration (ex.: trouble cognitif, lésion médullaire, trouble convulsif, troubles neuromusculaires)</a:t>
            </a:r>
          </a:p>
          <a:p>
            <a:pPr marL="228600" indent="-228600" eaLnBrk="1" hangingPunct="1">
              <a:lnSpc>
                <a:spcPct val="80000"/>
              </a:lnSpc>
              <a:buFont typeface="Wingdings" panose="05000000000000000000" pitchFamily="2" charset="2"/>
              <a:buChar char="Ø"/>
            </a:pPr>
            <a:r>
              <a:rPr lang="fr-CA" altLang="fr-FR" sz="1000" dirty="0" smtClean="0">
                <a:solidFill>
                  <a:srgbClr val="000000"/>
                </a:solidFill>
              </a:rPr>
              <a:t>Itinérance (sans-abri)</a:t>
            </a:r>
          </a:p>
          <a:p>
            <a:pPr marL="228600" indent="-228600" eaLnBrk="1" hangingPunct="1">
              <a:lnSpc>
                <a:spcPct val="80000"/>
              </a:lnSpc>
              <a:buFont typeface="Wingdings" panose="05000000000000000000" pitchFamily="2" charset="2"/>
              <a:buChar char="Ø"/>
            </a:pPr>
            <a:r>
              <a:rPr lang="fr-CA" altLang="fr-FR" sz="1000" dirty="0" smtClean="0">
                <a:solidFill>
                  <a:srgbClr val="000000"/>
                </a:solidFill>
              </a:rPr>
              <a:t>Utilisation actuelle et régulière de drogues dures par inhalation ou par injection avec une détérioration de l’état de santé ou des conditions de vie précaires.</a:t>
            </a:r>
          </a:p>
          <a:p>
            <a:pPr eaLnBrk="1" hangingPunct="1">
              <a:lnSpc>
                <a:spcPct val="80000"/>
              </a:lnSpc>
            </a:pPr>
            <a:endParaRPr lang="fr-CA" altLang="fr-FR" sz="1000" dirty="0">
              <a:solidFill>
                <a:srgbClr val="000000"/>
              </a:solidFill>
            </a:endParaRPr>
          </a:p>
          <a:p>
            <a:pPr eaLnBrk="1" hangingPunct="1">
              <a:lnSpc>
                <a:spcPct val="80000"/>
              </a:lnSpc>
            </a:pPr>
            <a:r>
              <a:rPr lang="fr-CA" altLang="fr-FR" sz="1000" dirty="0" smtClean="0">
                <a:solidFill>
                  <a:srgbClr val="000000"/>
                </a:solidFill>
              </a:rPr>
              <a:t>Entre </a:t>
            </a:r>
            <a:r>
              <a:rPr lang="fr-CA" altLang="fr-FR" sz="1000" dirty="0">
                <a:solidFill>
                  <a:srgbClr val="000000"/>
                </a:solidFill>
              </a:rPr>
              <a:t>l’âge de 2 à 17 ans, les personnes à risque accru doivent recevoir les 2 types de vaccin.  </a:t>
            </a:r>
          </a:p>
          <a:p>
            <a:pPr eaLnBrk="1" hangingPunct="1">
              <a:lnSpc>
                <a:spcPct val="80000"/>
              </a:lnSpc>
            </a:pPr>
            <a:r>
              <a:rPr lang="fr-CA" altLang="fr-FR" sz="1000" dirty="0">
                <a:solidFill>
                  <a:srgbClr val="000000"/>
                </a:solidFill>
              </a:rPr>
              <a:t>Les adultes qui présentent une </a:t>
            </a:r>
            <a:r>
              <a:rPr lang="fr-CA" altLang="fr-FR" sz="1000" dirty="0" err="1">
                <a:solidFill>
                  <a:srgbClr val="000000"/>
                </a:solidFill>
              </a:rPr>
              <a:t>asplénie</a:t>
            </a:r>
            <a:r>
              <a:rPr lang="fr-CA" altLang="fr-FR" sz="1000" dirty="0">
                <a:solidFill>
                  <a:srgbClr val="000000"/>
                </a:solidFill>
              </a:rPr>
              <a:t> ou une immunosuppression doivent aussi recevoir le vaccin conjugué, idéalement avant le polysaccharidique selon un intervalle minimal de 8 semaines.  Si le polysaccharidique a été administré en premier, l’intervalle à respecter est de 1 an.</a:t>
            </a:r>
          </a:p>
          <a:p>
            <a:pPr eaLnBrk="1" hangingPunct="1">
              <a:lnSpc>
                <a:spcPct val="80000"/>
              </a:lnSpc>
            </a:pPr>
            <a:endParaRPr lang="fr-CA" altLang="fr-FR" sz="1000" dirty="0">
              <a:solidFill>
                <a:srgbClr val="000000"/>
              </a:solidFill>
            </a:endParaRPr>
          </a:p>
          <a:p>
            <a:pPr eaLnBrk="1" hangingPunct="1">
              <a:lnSpc>
                <a:spcPct val="80000"/>
              </a:lnSpc>
            </a:pPr>
            <a:r>
              <a:rPr lang="fr-CA" altLang="fr-FR" sz="1000" dirty="0">
                <a:solidFill>
                  <a:srgbClr val="000000"/>
                </a:solidFill>
              </a:rPr>
              <a:t>Les personnes </a:t>
            </a:r>
            <a:r>
              <a:rPr lang="fr-CA" altLang="fr-FR" sz="1000" dirty="0" err="1">
                <a:solidFill>
                  <a:srgbClr val="000000"/>
                </a:solidFill>
              </a:rPr>
              <a:t>aspléniques</a:t>
            </a:r>
            <a:r>
              <a:rPr lang="fr-CA" altLang="fr-FR" sz="1000" dirty="0">
                <a:solidFill>
                  <a:srgbClr val="000000"/>
                </a:solidFill>
              </a:rPr>
              <a:t> courent particulièrement un risque de contracter des infections invasives causées par des bactéries encapsulées (</a:t>
            </a:r>
            <a:r>
              <a:rPr lang="fr-CA" altLang="fr-FR" sz="1000" i="1" dirty="0">
                <a:solidFill>
                  <a:srgbClr val="000000"/>
                </a:solidFill>
              </a:rPr>
              <a:t>Streptococcus </a:t>
            </a:r>
            <a:r>
              <a:rPr lang="fr-CA" altLang="fr-FR" sz="1000" i="1" dirty="0" err="1">
                <a:solidFill>
                  <a:srgbClr val="000000"/>
                </a:solidFill>
              </a:rPr>
              <a:t>pneumoniae</a:t>
            </a:r>
            <a:r>
              <a:rPr lang="fr-CA" altLang="fr-FR" sz="1000" i="1" dirty="0">
                <a:solidFill>
                  <a:srgbClr val="000000"/>
                </a:solidFill>
              </a:rPr>
              <a:t>, Haemophilus influenzae, </a:t>
            </a:r>
            <a:r>
              <a:rPr lang="fr-CA" altLang="fr-FR" sz="1000" i="1" dirty="0" err="1">
                <a:solidFill>
                  <a:srgbClr val="000000"/>
                </a:solidFill>
              </a:rPr>
              <a:t>Neisseria</a:t>
            </a:r>
            <a:r>
              <a:rPr lang="fr-CA" altLang="fr-FR" sz="1000" i="1" dirty="0">
                <a:solidFill>
                  <a:srgbClr val="000000"/>
                </a:solidFill>
              </a:rPr>
              <a:t> </a:t>
            </a:r>
            <a:r>
              <a:rPr lang="fr-CA" altLang="fr-FR" sz="1000" i="1" dirty="0" err="1">
                <a:solidFill>
                  <a:srgbClr val="000000"/>
                </a:solidFill>
              </a:rPr>
              <a:t>méningitidis</a:t>
            </a:r>
            <a:r>
              <a:rPr lang="fr-CA" altLang="fr-FR" sz="1000" dirty="0">
                <a:solidFill>
                  <a:srgbClr val="000000"/>
                </a:solidFill>
              </a:rPr>
              <a:t>) et devraient être vaccinées contre celles-ci.</a:t>
            </a:r>
          </a:p>
          <a:p>
            <a:pPr eaLnBrk="1" hangingPunct="1">
              <a:lnSpc>
                <a:spcPct val="80000"/>
              </a:lnSpc>
            </a:pPr>
            <a:endParaRPr lang="fr-CA" altLang="fr-FR" sz="1000" dirty="0">
              <a:solidFill>
                <a:srgbClr val="000000"/>
              </a:solidFill>
            </a:endParaRPr>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51</a:t>
            </a:fld>
            <a:endParaRPr lang="fr-CA"/>
          </a:p>
        </p:txBody>
      </p:sp>
    </p:spTree>
    <p:extLst>
      <p:ext uri="{BB962C8B-B14F-4D97-AF65-F5344CB8AC3E}">
        <p14:creationId xmlns:p14="http://schemas.microsoft.com/office/powerpoint/2010/main" val="28313810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CA" altLang="fr-FR" sz="1000" b="1" dirty="0"/>
              <a:t>Revaccination</a:t>
            </a:r>
          </a:p>
          <a:p>
            <a:pPr eaLnBrk="1" hangingPunct="1"/>
            <a:r>
              <a:rPr lang="fr-CA" altLang="fr-FR" sz="1000" dirty="0"/>
              <a:t>À l’heure actuelle, la revaccination systématique contre les IPP n’est recommandée que chez les personnes présentant une </a:t>
            </a:r>
            <a:r>
              <a:rPr lang="fr-CA" altLang="fr-FR" sz="1000" dirty="0" err="1"/>
              <a:t>asplénie</a:t>
            </a:r>
            <a:r>
              <a:rPr lang="fr-CA" altLang="fr-FR" sz="1000" dirty="0"/>
              <a:t>, un état d’immunosuppression, une insuffisance rénale chronique ou syndrome néphrotique.</a:t>
            </a:r>
          </a:p>
          <a:p>
            <a:pPr eaLnBrk="1" hangingPunct="1"/>
            <a:endParaRPr lang="fr-CA" altLang="fr-FR" sz="1000" dirty="0"/>
          </a:p>
          <a:p>
            <a:pPr eaLnBrk="1" hangingPunct="1"/>
            <a:r>
              <a:rPr lang="fr-CA" altLang="fr-FR" sz="1000" dirty="0"/>
              <a:t>On revaccine ces personnes seulement 1 fois, 5 ans après la 1ere dose du vaccin polysaccharidique.  </a:t>
            </a:r>
          </a:p>
          <a:p>
            <a:pPr eaLnBrk="1" hangingPunct="1"/>
            <a:endParaRPr lang="fr-CA" altLang="fr-FR" sz="1000" dirty="0"/>
          </a:p>
          <a:p>
            <a:pPr eaLnBrk="1" hangingPunct="1"/>
            <a:r>
              <a:rPr lang="fr-CA" altLang="fr-FR" sz="1000" dirty="0" smtClean="0"/>
              <a:t>NB </a:t>
            </a:r>
            <a:r>
              <a:rPr lang="fr-CA" altLang="fr-FR" sz="1000" dirty="0"/>
              <a:t>: 1 dose supplémentaire du vaccin est </a:t>
            </a:r>
            <a:r>
              <a:rPr lang="fr-CA" altLang="fr-FR" sz="1000" dirty="0" smtClean="0"/>
              <a:t>également recommandée aux personnes </a:t>
            </a:r>
            <a:r>
              <a:rPr lang="fr-CA" altLang="fr-FR" sz="1000" dirty="0"/>
              <a:t>âgées de 65 ans et plus qui ont déjà reçu 1 dose avant l’âge de 65 ans en raison de conditions médicales particulières. L’intervalle minimal à respecter est d’au moins 5 ans depuis la dernière dose. </a:t>
            </a:r>
          </a:p>
          <a:p>
            <a:pPr eaLnBrk="1" hangingPunct="1"/>
            <a:endParaRPr lang="fr-CA" altLang="fr-FR" sz="1000" dirty="0"/>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52</a:t>
            </a:fld>
            <a:endParaRPr lang="fr-CA"/>
          </a:p>
        </p:txBody>
      </p:sp>
    </p:spTree>
    <p:extLst>
      <p:ext uri="{BB962C8B-B14F-4D97-AF65-F5344CB8AC3E}">
        <p14:creationId xmlns:p14="http://schemas.microsoft.com/office/powerpoint/2010/main" val="38204398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CA" altLang="fr-FR" sz="1000" dirty="0"/>
              <a:t>1 contre-indication générale : anaphylaxie à une dose antérieure</a:t>
            </a:r>
          </a:p>
          <a:p>
            <a:pPr eaLnBrk="1" hangingPunct="1"/>
            <a:r>
              <a:rPr lang="fr-CA" altLang="fr-FR" sz="1000" dirty="0"/>
              <a:t>2 précautions générales : </a:t>
            </a:r>
          </a:p>
          <a:p>
            <a:pPr marL="174940" indent="-174940">
              <a:buFont typeface="Arial" panose="020B0604020202020204" pitchFamily="34" charset="0"/>
              <a:buChar char="•"/>
            </a:pPr>
            <a:r>
              <a:rPr lang="fr-CA" altLang="fr-FR" sz="1000" dirty="0"/>
              <a:t>maladie aigüe avec ou sans fièvre et allergie</a:t>
            </a:r>
          </a:p>
          <a:p>
            <a:pPr marL="174940" indent="-174940">
              <a:buFont typeface="Arial" panose="020B0604020202020204" pitchFamily="34" charset="0"/>
              <a:buChar char="•"/>
            </a:pPr>
            <a:r>
              <a:rPr lang="fr-CA" altLang="fr-FR" sz="1000" dirty="0"/>
              <a:t>Manifestation compatible avec une réaction allergique</a:t>
            </a:r>
            <a:endParaRPr lang="fr-FR" altLang="fr-FR" sz="1000" dirty="0"/>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53</a:t>
            </a:fld>
            <a:endParaRPr lang="fr-CA"/>
          </a:p>
        </p:txBody>
      </p:sp>
    </p:spTree>
    <p:extLst>
      <p:ext uri="{BB962C8B-B14F-4D97-AF65-F5344CB8AC3E}">
        <p14:creationId xmlns:p14="http://schemas.microsoft.com/office/powerpoint/2010/main" val="66787448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54</a:t>
            </a:fld>
            <a:endParaRPr lang="fr-CA"/>
          </a:p>
        </p:txBody>
      </p:sp>
    </p:spTree>
    <p:extLst>
      <p:ext uri="{BB962C8B-B14F-4D97-AF65-F5344CB8AC3E}">
        <p14:creationId xmlns:p14="http://schemas.microsoft.com/office/powerpoint/2010/main" val="418327017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endParaRPr lang="fr-CA" altLang="fr-FR" sz="1000" dirty="0"/>
          </a:p>
          <a:p>
            <a:pPr eaLnBrk="1" hangingPunct="1"/>
            <a:r>
              <a:rPr lang="fr-CA" altLang="fr-FR" sz="1000" dirty="0"/>
              <a:t>Le vaccin polysaccharidique n’a pas d’impact sur la colonisation </a:t>
            </a:r>
            <a:r>
              <a:rPr lang="fr-CA" altLang="fr-FR" sz="1000" dirty="0" err="1"/>
              <a:t>nasopharyngée</a:t>
            </a:r>
            <a:r>
              <a:rPr lang="fr-CA" altLang="fr-FR" sz="1000" dirty="0"/>
              <a:t> par le pneumocoque et n’a pas d’efficacité contre les infections non  invasives </a:t>
            </a:r>
            <a:r>
              <a:rPr lang="fr-CA" altLang="fr-FR" sz="1000" dirty="0" smtClean="0"/>
              <a:t>à pneumocoque (ex</a:t>
            </a:r>
            <a:r>
              <a:rPr lang="fr-CA" altLang="fr-FR" sz="1000" dirty="0"/>
              <a:t>.: otites, sinusites)</a:t>
            </a:r>
            <a:endParaRPr lang="fr-FR" altLang="fr-FR" sz="1000" dirty="0"/>
          </a:p>
          <a:p>
            <a:endParaRPr lang="fr-CA" sz="1000" dirty="0" smtClean="0"/>
          </a:p>
          <a:p>
            <a:r>
              <a:rPr lang="fr-CA" sz="1000" dirty="0" smtClean="0"/>
              <a:t>Un effet protecteur contre les infections invasives a été démontré chez les jeunes adultes en bonne santé, mais pas chez les populations à haut risque.</a:t>
            </a:r>
          </a:p>
          <a:p>
            <a:endParaRPr lang="fr-CA" sz="1000" dirty="0" smtClean="0"/>
          </a:p>
          <a:p>
            <a:endParaRPr lang="fr-CA" sz="1000" dirty="0" smtClean="0"/>
          </a:p>
          <a:p>
            <a:endParaRPr lang="fr-CA" sz="1000" dirty="0" smtClean="0"/>
          </a:p>
          <a:p>
            <a:endParaRPr lang="fr-CA" sz="1000" dirty="0" smtClean="0"/>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55</a:t>
            </a:fld>
            <a:endParaRPr lang="fr-CA"/>
          </a:p>
        </p:txBody>
      </p:sp>
    </p:spTree>
    <p:extLst>
      <p:ext uri="{BB962C8B-B14F-4D97-AF65-F5344CB8AC3E}">
        <p14:creationId xmlns:p14="http://schemas.microsoft.com/office/powerpoint/2010/main" val="131001539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56</a:t>
            </a:fld>
            <a:endParaRPr lang="fr-CA"/>
          </a:p>
        </p:txBody>
      </p:sp>
    </p:spTree>
    <p:extLst>
      <p:ext uri="{BB962C8B-B14F-4D97-AF65-F5344CB8AC3E}">
        <p14:creationId xmlns:p14="http://schemas.microsoft.com/office/powerpoint/2010/main" val="136060050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CA" altLang="fr-FR" sz="1000" dirty="0"/>
              <a:t>Les médecins et les infirmières sont tenus de déclarer les manifestations cliniques inhabituelles à la suite d’une vaccination :</a:t>
            </a:r>
          </a:p>
          <a:p>
            <a:pPr eaLnBrk="1" hangingPunct="1"/>
            <a:endParaRPr lang="fr-CA" altLang="fr-FR" sz="1000" dirty="0"/>
          </a:p>
          <a:p>
            <a:pPr eaLnBrk="1" hangingPunct="1"/>
            <a:r>
              <a:rPr lang="fr-CA" altLang="fr-FR" sz="1000" dirty="0"/>
              <a:t>« Tout médecin ou infirmier qui constate chez une personne qui a reçu un vaccin ou chez une personne de son entourage une manifestation clinique inhabituelle, temporellement associée à une vaccination, et qui soupçonne un lien entre le vaccin et cette manifestation inhabituelle, doit déclarer cette situation au directeur de santé publique du territoire dans les plus brefs délais » (art. 69, paragr. 1).</a:t>
            </a:r>
            <a:endParaRPr lang="fr-CA" altLang="fr-FR" sz="1000" b="1" dirty="0"/>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57</a:t>
            </a:fld>
            <a:endParaRPr lang="fr-CA"/>
          </a:p>
        </p:txBody>
      </p:sp>
    </p:spTree>
    <p:extLst>
      <p:ext uri="{BB962C8B-B14F-4D97-AF65-F5344CB8AC3E}">
        <p14:creationId xmlns:p14="http://schemas.microsoft.com/office/powerpoint/2010/main" val="370021734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58</a:t>
            </a:fld>
            <a:endParaRPr lang="fr-CA"/>
          </a:p>
        </p:txBody>
      </p:sp>
    </p:spTree>
    <p:extLst>
      <p:ext uri="{BB962C8B-B14F-4D97-AF65-F5344CB8AC3E}">
        <p14:creationId xmlns:p14="http://schemas.microsoft.com/office/powerpoint/2010/main" val="380234332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000" b="1" dirty="0"/>
              <a:t>Réaction immédiate </a:t>
            </a:r>
            <a:r>
              <a:rPr lang="fr-CA" sz="1000" dirty="0"/>
              <a:t>: dans les 30 minutes après la vaccination, parfois dans les secondes ou les minutes. Surveillance 15 minutes après vaccination.</a:t>
            </a:r>
          </a:p>
          <a:p>
            <a:endParaRPr lang="fr-CA" sz="1000" dirty="0"/>
          </a:p>
          <a:p>
            <a:r>
              <a:rPr lang="fr-CA" sz="1000" b="1" dirty="0"/>
              <a:t>2 systèmes atteints </a:t>
            </a:r>
            <a:r>
              <a:rPr lang="fr-CA" sz="1000" dirty="0"/>
              <a:t>:</a:t>
            </a:r>
          </a:p>
          <a:p>
            <a:r>
              <a:rPr lang="fr-CA" sz="1000" dirty="0"/>
              <a:t>Dermatologique : urticaire  généralisée avec prurit chez plus de 90 % des cas d’anaphylaxie.</a:t>
            </a:r>
          </a:p>
          <a:p>
            <a:r>
              <a:rPr lang="fr-CA" sz="1000" dirty="0"/>
              <a:t>Circulatoire : tachycardie, hypotension.</a:t>
            </a:r>
          </a:p>
          <a:p>
            <a:r>
              <a:rPr lang="fr-CA" sz="1000" dirty="0"/>
              <a:t>Respiratoire : œdème (enrouement, difficulté à avaler), bronchospasme.</a:t>
            </a:r>
          </a:p>
          <a:p>
            <a:r>
              <a:rPr lang="fr-CA" sz="1000" dirty="0"/>
              <a:t>Digestif : vomissements, diarrhée, douleur abdominale.</a:t>
            </a:r>
          </a:p>
          <a:p>
            <a:endParaRPr lang="fr-CA" sz="1000" dirty="0"/>
          </a:p>
          <a:p>
            <a:r>
              <a:rPr lang="fr-CA" sz="1000" dirty="0"/>
              <a:t>Voir le chapitre sur les urgences pour connaître la conduite à tenir en cas d’anaphylaxie qui peut se résumer par double A (AA) : ADRÉNALINE  ET AMBULANCE. </a:t>
            </a:r>
          </a:p>
          <a:p>
            <a:endParaRPr lang="fr-CA" sz="1000" dirty="0" smtClean="0"/>
          </a:p>
          <a:p>
            <a:r>
              <a:rPr lang="fr-CA" sz="1000" dirty="0" smtClean="0"/>
              <a:t>Réaction allergique grave et précoce qui suit l’exposition à une substance étrangère et qui peut être fatale dans certains cas. L’anaphylaxie est classifiée comme hypersensibilité de type I. Voir Manifestations cliniques après la vaccination, Types de manifestations cliniques possibles, Réactions d’hypersensibilité (ou réactions allergiques)</a:t>
            </a:r>
          </a:p>
          <a:p>
            <a:endParaRPr lang="fr-CA" sz="1000" dirty="0" smtClean="0"/>
          </a:p>
          <a:p>
            <a:r>
              <a:rPr lang="fr-CA" sz="1000" dirty="0" smtClean="0"/>
              <a:t>Caractéristiques de l’anaphylaxie :</a:t>
            </a:r>
          </a:p>
          <a:p>
            <a:r>
              <a:rPr lang="fr-CA" sz="1000" dirty="0" smtClean="0"/>
              <a:t>•début soudain</a:t>
            </a:r>
          </a:p>
          <a:p>
            <a:r>
              <a:rPr lang="fr-CA" sz="1000" dirty="0" smtClean="0"/>
              <a:t>•progression rapide des signes et symptômes</a:t>
            </a:r>
          </a:p>
          <a:p>
            <a:r>
              <a:rPr lang="fr-CA" sz="1000" dirty="0" smtClean="0"/>
              <a:t>•atteinte d’au moins 2 systèmes : ◦dermatologique (</a:t>
            </a:r>
            <a:r>
              <a:rPr lang="fr-CA" sz="1000" dirty="0" err="1" smtClean="0"/>
              <a:t>cutanéo‑muqueux</a:t>
            </a:r>
            <a:r>
              <a:rPr lang="fr-CA" sz="1000" dirty="0" smtClean="0"/>
              <a:t>) : urticaire, érythème, </a:t>
            </a:r>
            <a:r>
              <a:rPr lang="fr-CA" sz="1000" dirty="0" err="1" smtClean="0"/>
              <a:t>angio</a:t>
            </a:r>
            <a:r>
              <a:rPr lang="fr-CA" sz="1000" dirty="0" smtClean="0"/>
              <a:t>‑œdème progressif, localisé (visage, bouche) ou généralisé, prurit généralisé avec rash, rougeur et démangeaison des yeux</a:t>
            </a:r>
          </a:p>
          <a:p>
            <a:r>
              <a:rPr lang="fr-CA" sz="1000" dirty="0" smtClean="0"/>
              <a:t>◦circulatoire : tachycardie, hypotension allant jusqu’au choc, perte de conscience</a:t>
            </a:r>
          </a:p>
          <a:p>
            <a:r>
              <a:rPr lang="fr-CA" sz="1000" dirty="0" smtClean="0"/>
              <a:t>◦respiratoire : œdème des voies respiratoires supérieures (enrouement ou difficulté à avaler), toux persistante, bronchospasme, stridor, voix rauque, détresse respiratoire avec tachypnée, tirage, cyanose</a:t>
            </a:r>
          </a:p>
          <a:p>
            <a:r>
              <a:rPr lang="fr-CA" sz="1000" dirty="0" smtClean="0"/>
              <a:t>◦digestif : vomissements, diarrhée, douleur abdominale</a:t>
            </a:r>
          </a:p>
          <a:p>
            <a:endParaRPr lang="fr-CA" sz="1000" dirty="0" smtClean="0"/>
          </a:p>
          <a:p>
            <a:r>
              <a:rPr lang="fr-CA" sz="1000" dirty="0" smtClean="0"/>
              <a:t>Toujours demander à la personne si elle a des antécédents de réaction allergique, vérifier l’histoire clinique, lui demander le nom du produit et prendre la décision appropriée</a:t>
            </a:r>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59</a:t>
            </a:fld>
            <a:endParaRPr lang="fr-CA"/>
          </a:p>
        </p:txBody>
      </p:sp>
    </p:spTree>
    <p:extLst>
      <p:ext uri="{BB962C8B-B14F-4D97-AF65-F5344CB8AC3E}">
        <p14:creationId xmlns:p14="http://schemas.microsoft.com/office/powerpoint/2010/main" val="347752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14182">
              <a:defRPr/>
            </a:pPr>
            <a:r>
              <a:rPr lang="fr-CA" altLang="fr-FR" sz="1000" dirty="0"/>
              <a:t>Le spectre clinique de l’infection s’étend de la personne asymptomatique à celle qui présente peu de symptômes, à celle qui présente des symptômes importants et, parfois, à celle qui décède de la maladie.</a:t>
            </a:r>
            <a:endParaRPr lang="fr-FR" altLang="fr-FR" sz="1000" dirty="0"/>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6</a:t>
            </a:fld>
            <a:endParaRPr lang="fr-CA"/>
          </a:p>
        </p:txBody>
      </p:sp>
    </p:spTree>
    <p:extLst>
      <p:ext uri="{BB962C8B-B14F-4D97-AF65-F5344CB8AC3E}">
        <p14:creationId xmlns:p14="http://schemas.microsoft.com/office/powerpoint/2010/main" val="69676376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14182">
              <a:defRPr/>
            </a:pPr>
            <a:r>
              <a:rPr lang="fr-CA" altLang="fr-FR" sz="1000" dirty="0"/>
              <a:t>Non, même si en soirée, on pouvait penser à un SOR, l’évolution des symptômes, leur nature et leur durée, font penser à une infection des voies respiratoires supérieures (IVRS).</a:t>
            </a:r>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60</a:t>
            </a:fld>
            <a:endParaRPr lang="fr-CA"/>
          </a:p>
        </p:txBody>
      </p:sp>
    </p:spTree>
    <p:extLst>
      <p:ext uri="{BB962C8B-B14F-4D97-AF65-F5344CB8AC3E}">
        <p14:creationId xmlns:p14="http://schemas.microsoft.com/office/powerpoint/2010/main" val="426730551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000" dirty="0"/>
              <a:t>Oui, réaction importante compatible avec une réaction allergique (délai moins de 24 heures). Référence à un allergologue.</a:t>
            </a:r>
          </a:p>
          <a:p>
            <a:endParaRPr lang="fr-CA" sz="1000" dirty="0"/>
          </a:p>
          <a:p>
            <a:r>
              <a:rPr lang="fr-CA" sz="1000" b="1" dirty="0"/>
              <a:t>Urticaire</a:t>
            </a:r>
          </a:p>
          <a:p>
            <a:r>
              <a:rPr lang="fr-CA" sz="1000" dirty="0"/>
              <a:t>Fréquente </a:t>
            </a:r>
            <a:r>
              <a:rPr lang="fr-CA" sz="1000" dirty="0" smtClean="0"/>
              <a:t>dans l’anaphylaxie (≈ 90% cas) </a:t>
            </a:r>
            <a:endParaRPr lang="fr-CA" sz="1000" dirty="0"/>
          </a:p>
          <a:p>
            <a:r>
              <a:rPr lang="fr-CA" sz="1000" dirty="0"/>
              <a:t>Conduite varie selon délai entre la vaccination et le début de l’urticaire</a:t>
            </a:r>
          </a:p>
          <a:p>
            <a:pPr marL="628650" lvl="1" indent="-171450">
              <a:buFont typeface="Courier New" panose="02070309020205020404" pitchFamily="49" charset="0"/>
              <a:buChar char="o"/>
            </a:pPr>
            <a:r>
              <a:rPr lang="fr-CA" sz="1000" dirty="0"/>
              <a:t> &lt; 4 </a:t>
            </a:r>
            <a:r>
              <a:rPr lang="fr-CA" sz="1000" dirty="0" smtClean="0"/>
              <a:t>h</a:t>
            </a:r>
            <a:r>
              <a:rPr lang="fr-CA" sz="1000" baseline="0" dirty="0" smtClean="0"/>
              <a:t> </a:t>
            </a:r>
            <a:r>
              <a:rPr lang="fr-CA" sz="1000" dirty="0" smtClean="0"/>
              <a:t> </a:t>
            </a:r>
            <a:r>
              <a:rPr lang="fr-CA" sz="1000" dirty="0"/>
              <a:t>: </a:t>
            </a:r>
            <a:r>
              <a:rPr lang="fr-CA" sz="1000" dirty="0" smtClean="0"/>
              <a:t>    référer </a:t>
            </a:r>
            <a:r>
              <a:rPr lang="fr-CA" sz="1000" dirty="0"/>
              <a:t>à allergologue</a:t>
            </a:r>
          </a:p>
          <a:p>
            <a:pPr marL="628650" lvl="1" indent="-171450">
              <a:buFont typeface="Courier New" panose="02070309020205020404" pitchFamily="49" charset="0"/>
              <a:buChar char="o"/>
            </a:pPr>
            <a:r>
              <a:rPr lang="fr-CA" sz="1000" dirty="0"/>
              <a:t> </a:t>
            </a:r>
            <a:r>
              <a:rPr lang="fr-CA" sz="1000" dirty="0" smtClean="0"/>
              <a:t>4 </a:t>
            </a:r>
            <a:r>
              <a:rPr lang="fr-CA" sz="1000" dirty="0"/>
              <a:t>à 24 </a:t>
            </a:r>
            <a:r>
              <a:rPr lang="fr-CA" sz="1000" dirty="0" smtClean="0"/>
              <a:t>h :  </a:t>
            </a:r>
            <a:r>
              <a:rPr lang="fr-CA" sz="1000" dirty="0"/>
              <a:t>référer à allergologue, si possible</a:t>
            </a:r>
          </a:p>
          <a:p>
            <a:pPr marL="628650" lvl="1" indent="-171450">
              <a:buFont typeface="Courier New" panose="02070309020205020404" pitchFamily="49" charset="0"/>
              <a:buChar char="o"/>
            </a:pPr>
            <a:r>
              <a:rPr lang="fr-CA" sz="1000" dirty="0"/>
              <a:t> &gt; 24 </a:t>
            </a:r>
            <a:r>
              <a:rPr lang="fr-CA" sz="1000" dirty="0" smtClean="0"/>
              <a:t>h </a:t>
            </a:r>
            <a:r>
              <a:rPr lang="fr-CA" sz="1000" dirty="0"/>
              <a:t>: </a:t>
            </a:r>
            <a:r>
              <a:rPr lang="fr-CA" sz="1000" dirty="0" smtClean="0"/>
              <a:t>   poursuivre </a:t>
            </a:r>
            <a:r>
              <a:rPr lang="fr-CA" sz="1000" dirty="0"/>
              <a:t>vaccination</a:t>
            </a:r>
          </a:p>
          <a:p>
            <a:pPr marL="628650" lvl="1" indent="-171450">
              <a:buFont typeface="Courier New" panose="02070309020205020404" pitchFamily="49" charset="0"/>
              <a:buChar char="o"/>
            </a:pPr>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61</a:t>
            </a:fld>
            <a:endParaRPr lang="fr-CA"/>
          </a:p>
        </p:txBody>
      </p:sp>
    </p:spTree>
    <p:extLst>
      <p:ext uri="{BB962C8B-B14F-4D97-AF65-F5344CB8AC3E}">
        <p14:creationId xmlns:p14="http://schemas.microsoft.com/office/powerpoint/2010/main" val="220623325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62</a:t>
            </a:fld>
            <a:endParaRPr lang="fr-CA"/>
          </a:p>
        </p:txBody>
      </p:sp>
    </p:spTree>
    <p:extLst>
      <p:ext uri="{BB962C8B-B14F-4D97-AF65-F5344CB8AC3E}">
        <p14:creationId xmlns:p14="http://schemas.microsoft.com/office/powerpoint/2010/main" val="256380614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FR" altLang="fr-FR" sz="1000" dirty="0"/>
              <a:t>PQI: Programme québécois d’immunisation</a:t>
            </a:r>
          </a:p>
          <a:p>
            <a:pPr eaLnBrk="1" hangingPunct="1"/>
            <a:endParaRPr lang="fr-FR" altLang="fr-FR" sz="1000" dirty="0"/>
          </a:p>
          <a:p>
            <a:pPr eaLnBrk="1" hangingPunct="1"/>
            <a:r>
              <a:rPr lang="fr-FR" altLang="fr-FR" sz="1000" dirty="0"/>
              <a:t>Adresse électronique de ces deux documents PIQ section 5.1</a:t>
            </a:r>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63</a:t>
            </a:fld>
            <a:endParaRPr lang="fr-CA"/>
          </a:p>
        </p:txBody>
      </p:sp>
    </p:spTree>
    <p:extLst>
      <p:ext uri="{BB962C8B-B14F-4D97-AF65-F5344CB8AC3E}">
        <p14:creationId xmlns:p14="http://schemas.microsoft.com/office/powerpoint/2010/main" val="128257341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64</a:t>
            </a:fld>
            <a:endParaRPr lang="fr-CA"/>
          </a:p>
        </p:txBody>
      </p:sp>
    </p:spTree>
    <p:extLst>
      <p:ext uri="{BB962C8B-B14F-4D97-AF65-F5344CB8AC3E}">
        <p14:creationId xmlns:p14="http://schemas.microsoft.com/office/powerpoint/2010/main" val="8068911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65</a:t>
            </a:fld>
            <a:endParaRPr lang="fr-CA"/>
          </a:p>
        </p:txBody>
      </p:sp>
    </p:spTree>
    <p:extLst>
      <p:ext uri="{BB962C8B-B14F-4D97-AF65-F5344CB8AC3E}">
        <p14:creationId xmlns:p14="http://schemas.microsoft.com/office/powerpoint/2010/main" val="106957020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66</a:t>
            </a:fld>
            <a:endParaRPr lang="fr-CA"/>
          </a:p>
        </p:txBody>
      </p:sp>
    </p:spTree>
    <p:extLst>
      <p:ext uri="{BB962C8B-B14F-4D97-AF65-F5344CB8AC3E}">
        <p14:creationId xmlns:p14="http://schemas.microsoft.com/office/powerpoint/2010/main" val="153812986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CA" altLang="fr-FR" sz="1000" dirty="0"/>
              <a:t>Laisser l’accumulateur de froid à la température de la pièce de 15 à 30 minutes avant la séance de vaccination</a:t>
            </a:r>
          </a:p>
          <a:p>
            <a:pPr eaLnBrk="1" hangingPunct="1"/>
            <a:endParaRPr lang="fr-CA" altLang="fr-FR" sz="1000" dirty="0"/>
          </a:p>
          <a:p>
            <a:pPr eaLnBrk="1" hangingPunct="1"/>
            <a:r>
              <a:rPr lang="fr-CA" altLang="fr-FR" sz="1000" dirty="0"/>
              <a:t>Laisser les vaccins dans leur boîte ou les recouvrir d’un chiffon.</a:t>
            </a:r>
          </a:p>
          <a:p>
            <a:pPr eaLnBrk="1" hangingPunct="1"/>
            <a:endParaRPr lang="fr-CA" altLang="fr-FR" sz="1000" dirty="0"/>
          </a:p>
          <a:p>
            <a:pPr eaLnBrk="1" hangingPunct="1"/>
            <a:r>
              <a:rPr lang="fr-CA" altLang="fr-FR" sz="1000" dirty="0"/>
              <a:t>Il n’y a pas de donnée sur la stabilité des produits dans différents types de seringues.</a:t>
            </a:r>
          </a:p>
          <a:p>
            <a:pPr eaLnBrk="1" hangingPunct="1"/>
            <a:endParaRPr lang="fr-CA" altLang="fr-FR" sz="1000" dirty="0"/>
          </a:p>
          <a:p>
            <a:pPr eaLnBrk="1" hangingPunct="1"/>
            <a:r>
              <a:rPr lang="fr-CA" altLang="fr-FR" sz="1000" dirty="0"/>
              <a:t>De plus, il y a des risques de contamination, d’erreur d’administration et de perte de vaccin. </a:t>
            </a:r>
          </a:p>
          <a:p>
            <a:pPr eaLnBrk="1" hangingPunct="1"/>
            <a:endParaRPr lang="fr-CA" altLang="fr-FR" sz="1000" dirty="0"/>
          </a:p>
          <a:p>
            <a:pPr eaLnBrk="1" hangingPunct="1"/>
            <a:r>
              <a:rPr lang="fr-CA" altLang="fr-FR" sz="1000" dirty="0"/>
              <a:t>Si la clinique de vaccination dure toute la journée, penser à changer les accumulateurs de froid entre l’avant-midi et l’après-midi.</a:t>
            </a:r>
            <a:endParaRPr lang="fr-FR" altLang="fr-FR" sz="1000" dirty="0"/>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67</a:t>
            </a:fld>
            <a:endParaRPr lang="fr-CA"/>
          </a:p>
        </p:txBody>
      </p:sp>
    </p:spTree>
    <p:extLst>
      <p:ext uri="{BB962C8B-B14F-4D97-AF65-F5344CB8AC3E}">
        <p14:creationId xmlns:p14="http://schemas.microsoft.com/office/powerpoint/2010/main" val="91752244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000" b="1" dirty="0"/>
              <a:t>Points à retenir</a:t>
            </a:r>
          </a:p>
          <a:p>
            <a:r>
              <a:rPr lang="fr-CA" sz="1000" dirty="0"/>
              <a:t>Mettre en place une procédure et la faire connaître à toutes les personnes pouvant être impliquées dans la manipulation et la conservation des vaccins.</a:t>
            </a:r>
          </a:p>
          <a:p>
            <a:endParaRPr lang="fr-CA" sz="1000" dirty="0"/>
          </a:p>
          <a:p>
            <a:r>
              <a:rPr lang="fr-CA" sz="1000" dirty="0"/>
              <a:t>Prévoir une unité d’entreposage, par exemple un autre réfrigérateur contrôlé, une glacière avec des accumulateurs de froid congelés en réserve et du matériel d’emballage, en cas de bris du réfrigérateur principal.</a:t>
            </a:r>
          </a:p>
          <a:p>
            <a:endParaRPr lang="fr-CA" sz="1000" dirty="0"/>
          </a:p>
          <a:p>
            <a:r>
              <a:rPr lang="fr-CA" sz="1000" dirty="0"/>
              <a:t>Lors d’un bris de la chaîne de froid, aviser la personne responsable selon votre procédure</a:t>
            </a:r>
          </a:p>
          <a:p>
            <a:endParaRPr lang="fr-CA" sz="1000" dirty="0"/>
          </a:p>
          <a:p>
            <a:r>
              <a:rPr lang="fr-CA" sz="1000" dirty="0"/>
              <a:t>Très important: l’alarme sonne: qui est responsable de faire le suivi?</a:t>
            </a:r>
          </a:p>
          <a:p>
            <a:endParaRPr lang="fr-CA" sz="1000" dirty="0"/>
          </a:p>
          <a:p>
            <a:endParaRPr lang="fr-CA" sz="1000" dirty="0"/>
          </a:p>
          <a:p>
            <a:endParaRPr lang="fr-CA" sz="1000" dirty="0"/>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68</a:t>
            </a:fld>
            <a:endParaRPr lang="fr-CA"/>
          </a:p>
        </p:txBody>
      </p:sp>
    </p:spTree>
    <p:extLst>
      <p:ext uri="{BB962C8B-B14F-4D97-AF65-F5344CB8AC3E}">
        <p14:creationId xmlns:p14="http://schemas.microsoft.com/office/powerpoint/2010/main" val="192224043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69</a:t>
            </a:fld>
            <a:endParaRPr lang="fr-CA"/>
          </a:p>
        </p:txBody>
      </p:sp>
    </p:spTree>
    <p:extLst>
      <p:ext uri="{BB962C8B-B14F-4D97-AF65-F5344CB8AC3E}">
        <p14:creationId xmlns:p14="http://schemas.microsoft.com/office/powerpoint/2010/main" val="8208990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1" eaLnBrk="1" hangingPunct="1">
              <a:lnSpc>
                <a:spcPct val="90000"/>
              </a:lnSpc>
              <a:buClr>
                <a:srgbClr val="000099"/>
              </a:buClr>
            </a:pPr>
            <a:r>
              <a:rPr lang="fr-CA" altLang="fr-FR" sz="1000" dirty="0"/>
              <a:t>Les complications peuvent survenir aussi chez les personnes en bonne santé mais sont plus fréquentes dans les groupes à risque.</a:t>
            </a:r>
          </a:p>
          <a:p>
            <a:pPr lvl="1" eaLnBrk="1" hangingPunct="1">
              <a:lnSpc>
                <a:spcPct val="90000"/>
              </a:lnSpc>
              <a:buClr>
                <a:srgbClr val="000099"/>
              </a:buClr>
            </a:pPr>
            <a:r>
              <a:rPr lang="fr-CA" altLang="fr-FR" sz="1000" b="1" dirty="0"/>
              <a:t>Les groupes à risque accru de complications sont détaillés dans la section </a:t>
            </a:r>
            <a:r>
              <a:rPr lang="fr-CA" altLang="fr-FR" sz="1000" b="1" i="1" dirty="0"/>
              <a:t>Indications </a:t>
            </a:r>
            <a:r>
              <a:rPr lang="fr-CA" altLang="fr-FR" sz="1000" b="1" dirty="0"/>
              <a:t>du PIQ</a:t>
            </a:r>
          </a:p>
          <a:p>
            <a:pPr lvl="1" eaLnBrk="1" hangingPunct="1">
              <a:lnSpc>
                <a:spcPct val="90000"/>
              </a:lnSpc>
              <a:buClr>
                <a:srgbClr val="000099"/>
              </a:buClr>
            </a:pPr>
            <a:endParaRPr lang="fr-CA" altLang="fr-FR" sz="1000" b="1" dirty="0"/>
          </a:p>
          <a:p>
            <a:pPr lvl="1" eaLnBrk="1" hangingPunct="1">
              <a:lnSpc>
                <a:spcPct val="90000"/>
              </a:lnSpc>
              <a:buClr>
                <a:srgbClr val="000099"/>
              </a:buClr>
            </a:pPr>
            <a:r>
              <a:rPr lang="fr-CA" altLang="fr-FR" sz="1000" b="1" dirty="0"/>
              <a:t>Pour les personnes vulnérables , ces complications peuvent mener à l’hospitalisation et même au décès.</a:t>
            </a:r>
          </a:p>
          <a:p>
            <a:pPr eaLnBrk="1" hangingPunct="1">
              <a:lnSpc>
                <a:spcPct val="90000"/>
              </a:lnSpc>
            </a:pPr>
            <a:endParaRPr lang="fr-FR" altLang="fr-FR" sz="1000" dirty="0"/>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7</a:t>
            </a:fld>
            <a:endParaRPr lang="fr-CA"/>
          </a:p>
        </p:txBody>
      </p:sp>
    </p:spTree>
    <p:extLst>
      <p:ext uri="{BB962C8B-B14F-4D97-AF65-F5344CB8AC3E}">
        <p14:creationId xmlns:p14="http://schemas.microsoft.com/office/powerpoint/2010/main" val="368337514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70</a:t>
            </a:fld>
            <a:endParaRPr lang="fr-CA"/>
          </a:p>
        </p:txBody>
      </p:sp>
    </p:spTree>
    <p:extLst>
      <p:ext uri="{BB962C8B-B14F-4D97-AF65-F5344CB8AC3E}">
        <p14:creationId xmlns:p14="http://schemas.microsoft.com/office/powerpoint/2010/main" val="171691630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000" dirty="0"/>
              <a:t>Aujourd’hui : vaccin contre l’influenza et vaccin conjugué contre le pneumocoque (si  possible). Si impossible, référer pour commencer la vaccination contre le pneumocoque le plus rapidement possible.</a:t>
            </a:r>
          </a:p>
          <a:p>
            <a:endParaRPr lang="fr-CA" sz="1000" dirty="0"/>
          </a:p>
          <a:p>
            <a:r>
              <a:rPr lang="fr-CA" sz="1000" dirty="0"/>
              <a:t>8 semaines après avoir reçu le vaccin conjugué contre le pneumocoque: administrer le vaccin polysaccharidique contre le pneumocoque.</a:t>
            </a:r>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71</a:t>
            </a:fld>
            <a:endParaRPr lang="fr-CA"/>
          </a:p>
        </p:txBody>
      </p:sp>
    </p:spTree>
    <p:extLst>
      <p:ext uri="{BB962C8B-B14F-4D97-AF65-F5344CB8AC3E}">
        <p14:creationId xmlns:p14="http://schemas.microsoft.com/office/powerpoint/2010/main" val="208037804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000" dirty="0"/>
              <a:t>Aujourd’hui : vaccin contre l’influenza et vaccin conjugué contre le pneumocoque (si possible). </a:t>
            </a:r>
          </a:p>
          <a:p>
            <a:r>
              <a:rPr lang="fr-CA" sz="1000" dirty="0"/>
              <a:t>8 semaines plus tard : 2e dose du vaccin conjugué contre le pneumocoque (vaccination complétée).</a:t>
            </a:r>
          </a:p>
          <a:p>
            <a:r>
              <a:rPr lang="fr-CA" sz="1000" dirty="0"/>
              <a:t>Si n’avait jamais été vacciné contre l’influenza, donner une 2e dose de ce vaccin 4 semaines après la 1ère dose.</a:t>
            </a:r>
          </a:p>
          <a:p>
            <a:endParaRPr lang="fr-CA" sz="1000"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72</a:t>
            </a:fld>
            <a:endParaRPr lang="fr-CA"/>
          </a:p>
        </p:txBody>
      </p:sp>
    </p:spTree>
    <p:extLst>
      <p:ext uri="{BB962C8B-B14F-4D97-AF65-F5344CB8AC3E}">
        <p14:creationId xmlns:p14="http://schemas.microsoft.com/office/powerpoint/2010/main" val="123488606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000" dirty="0"/>
              <a:t>La dose n’a pas à être redonnée mais déclaration d’accident car plus de réactions locales à prévoir.</a:t>
            </a:r>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73</a:t>
            </a:fld>
            <a:endParaRPr lang="fr-CA"/>
          </a:p>
        </p:txBody>
      </p:sp>
    </p:spTree>
    <p:extLst>
      <p:ext uri="{BB962C8B-B14F-4D97-AF65-F5344CB8AC3E}">
        <p14:creationId xmlns:p14="http://schemas.microsoft.com/office/powerpoint/2010/main" val="393004245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spcBef>
                <a:spcPct val="80000"/>
              </a:spcBef>
            </a:pPr>
            <a:r>
              <a:rPr lang="fr-CA" altLang="fr-FR" sz="1000" i="1" dirty="0"/>
              <a:t>Bris de la chaîne de froid</a:t>
            </a:r>
            <a:r>
              <a:rPr lang="fr-CA" altLang="fr-FR" sz="1000" dirty="0"/>
              <a:t>.</a:t>
            </a:r>
          </a:p>
          <a:p>
            <a:pPr eaLnBrk="1" hangingPunct="1">
              <a:spcBef>
                <a:spcPct val="80000"/>
              </a:spcBef>
            </a:pPr>
            <a:endParaRPr lang="fr-CA" altLang="fr-FR" dirty="0" smtClean="0"/>
          </a:p>
          <a:p>
            <a:pPr eaLnBrk="1" hangingPunct="1">
              <a:spcBef>
                <a:spcPct val="80000"/>
              </a:spcBef>
            </a:pPr>
            <a:r>
              <a:rPr lang="fr-CA" altLang="fr-FR" dirty="0" smtClean="0"/>
              <a:t>1- Aviser la responsable en vaccination.</a:t>
            </a:r>
          </a:p>
          <a:p>
            <a:pPr eaLnBrk="1" hangingPunct="1">
              <a:spcBef>
                <a:spcPct val="80000"/>
              </a:spcBef>
            </a:pPr>
            <a:r>
              <a:rPr lang="fr-CA" altLang="fr-FR" sz="1000" dirty="0"/>
              <a:t>2- Étiqueter les produits NE PAS UTILISER.</a:t>
            </a:r>
          </a:p>
          <a:p>
            <a:pPr eaLnBrk="1" hangingPunct="1">
              <a:spcBef>
                <a:spcPct val="80000"/>
              </a:spcBef>
            </a:pPr>
            <a:r>
              <a:rPr lang="fr-CA" altLang="fr-FR" sz="1000" dirty="0"/>
              <a:t>3- Mettre les produits étiquetés en quarantaine au froid, entre 2 et 8 </a:t>
            </a:r>
            <a:r>
              <a:rPr lang="fr-CA" altLang="fr-FR" sz="1000" dirty="0">
                <a:cs typeface="Times New Roman" pitchFamily="18" charset="0"/>
              </a:rPr>
              <a:t>°C.</a:t>
            </a:r>
          </a:p>
          <a:p>
            <a:pPr eaLnBrk="1" hangingPunct="1">
              <a:spcBef>
                <a:spcPct val="80000"/>
              </a:spcBef>
            </a:pPr>
            <a:r>
              <a:rPr lang="fr-CA" altLang="fr-FR" sz="1000" dirty="0">
                <a:cs typeface="Times New Roman" pitchFamily="18" charset="0"/>
              </a:rPr>
              <a:t>4- Remplir et télécopier à la DSP le formulaire prévu à cet effet</a:t>
            </a:r>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74</a:t>
            </a:fld>
            <a:endParaRPr lang="fr-CA"/>
          </a:p>
        </p:txBody>
      </p:sp>
    </p:spTree>
    <p:extLst>
      <p:ext uri="{BB962C8B-B14F-4D97-AF65-F5344CB8AC3E}">
        <p14:creationId xmlns:p14="http://schemas.microsoft.com/office/powerpoint/2010/main" val="341354285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spcBef>
                <a:spcPct val="80000"/>
              </a:spcBef>
            </a:pPr>
            <a:r>
              <a:rPr lang="fr-CA" altLang="fr-FR" sz="1000" dirty="0"/>
              <a:t>PIQ, chapitre 5</a:t>
            </a:r>
          </a:p>
          <a:p>
            <a:pPr eaLnBrk="1" hangingPunct="1">
              <a:spcBef>
                <a:spcPct val="80000"/>
              </a:spcBef>
            </a:pPr>
            <a:r>
              <a:rPr lang="fr-CA" altLang="fr-FR" sz="1000" dirty="0"/>
              <a:t>Section 5.1.3 Transport et emballage des produits</a:t>
            </a:r>
          </a:p>
          <a:p>
            <a:pPr eaLnBrk="1" hangingPunct="1">
              <a:spcBef>
                <a:spcPct val="80000"/>
              </a:spcBef>
            </a:pPr>
            <a:r>
              <a:rPr lang="fr-CA" altLang="fr-FR" sz="1000" dirty="0"/>
              <a:t>Section 5.1.6 Conservation des vaccins lors d’une séance de vaccination à l’extérieur de l’établissement de santé.</a:t>
            </a:r>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75</a:t>
            </a:fld>
            <a:endParaRPr lang="fr-CA"/>
          </a:p>
        </p:txBody>
      </p:sp>
    </p:spTree>
    <p:extLst>
      <p:ext uri="{BB962C8B-B14F-4D97-AF65-F5344CB8AC3E}">
        <p14:creationId xmlns:p14="http://schemas.microsoft.com/office/powerpoint/2010/main" val="43105391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76</a:t>
            </a:fld>
            <a:endParaRPr lang="fr-CA"/>
          </a:p>
        </p:txBody>
      </p:sp>
    </p:spTree>
    <p:extLst>
      <p:ext uri="{BB962C8B-B14F-4D97-AF65-F5344CB8AC3E}">
        <p14:creationId xmlns:p14="http://schemas.microsoft.com/office/powerpoint/2010/main" val="2478958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La période d’incubation de la grippe peut varier entre un et quatre jours selon</a:t>
            </a:r>
            <a:r>
              <a:rPr lang="fr-CA" baseline="0" dirty="0" smtClean="0"/>
              <a:t> la quantité de virus inoculée et l’état immunitaire de la personne.</a:t>
            </a:r>
          </a:p>
          <a:p>
            <a:endParaRPr lang="fr-CA" baseline="0" dirty="0" smtClean="0"/>
          </a:p>
          <a:p>
            <a:r>
              <a:rPr lang="fr-CA" baseline="0" dirty="0" smtClean="0"/>
              <a:t>Chez les enfants, la durée de la contagiosité peut se prolonger jusqu’à sept jours après le début des symptômes. </a:t>
            </a:r>
          </a:p>
          <a:p>
            <a:r>
              <a:rPr lang="fr-CA" baseline="0" dirty="0" smtClean="0"/>
              <a:t>L’excrétion virale peut même durer au-delà de 10 jours chez les très jeunes enfants.</a:t>
            </a:r>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8</a:t>
            </a:fld>
            <a:endParaRPr lang="fr-CA"/>
          </a:p>
        </p:txBody>
      </p:sp>
    </p:spTree>
    <p:extLst>
      <p:ext uri="{BB962C8B-B14F-4D97-AF65-F5344CB8AC3E}">
        <p14:creationId xmlns:p14="http://schemas.microsoft.com/office/powerpoint/2010/main" val="3813059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r>
              <a:rPr lang="fr-CA" altLang="fr-FR" dirty="0" smtClean="0"/>
              <a:t>Transmission par contact indirect:</a:t>
            </a:r>
            <a:r>
              <a:rPr lang="fr-CA" altLang="fr-FR" baseline="0" dirty="0" smtClean="0"/>
              <a:t> </a:t>
            </a:r>
            <a:r>
              <a:rPr lang="fr-CA" altLang="fr-FR" dirty="0" smtClean="0"/>
              <a:t>contamination des mains par un objet, suivi d’auto-inoculation des muqueuses: nez, yeux, bouche</a:t>
            </a:r>
          </a:p>
          <a:p>
            <a:pPr eaLnBrk="1" hangingPunct="1"/>
            <a:endParaRPr lang="fr-CA" altLang="fr-FR" dirty="0" smtClean="0"/>
          </a:p>
          <a:p>
            <a:pPr eaLnBrk="1" hangingPunct="1"/>
            <a:r>
              <a:rPr lang="fr-CA" altLang="fr-FR" dirty="0" smtClean="0"/>
              <a:t>Le virus de l’influenza peut survivre 5 minutes sur la peau, quelques heures dans les sécrétions séchées, de 8 à 12 heures sur du papier</a:t>
            </a:r>
            <a:r>
              <a:rPr lang="fr-CA" altLang="fr-FR" baseline="0" dirty="0" smtClean="0"/>
              <a:t> ou de la literie et jusqu’à 48 heures sur des objets, selon les conditions environnementales</a:t>
            </a:r>
            <a:endParaRPr lang="fr-CA" altLang="fr-FR" dirty="0" smtClean="0"/>
          </a:p>
          <a:p>
            <a:endParaRPr lang="fr-CA" dirty="0"/>
          </a:p>
        </p:txBody>
      </p:sp>
      <p:sp>
        <p:nvSpPr>
          <p:cNvPr id="4" name="Espace réservé du numéro de diapositive 3"/>
          <p:cNvSpPr>
            <a:spLocks noGrp="1"/>
          </p:cNvSpPr>
          <p:nvPr>
            <p:ph type="sldNum" sz="quarter" idx="10"/>
          </p:nvPr>
        </p:nvSpPr>
        <p:spPr/>
        <p:txBody>
          <a:bodyPr/>
          <a:lstStyle/>
          <a:p>
            <a:fld id="{00C257B2-F57B-4D3A-B834-01D7242497E8}" type="slidenum">
              <a:rPr lang="fr-CA" smtClean="0"/>
              <a:t>9</a:t>
            </a:fld>
            <a:endParaRPr lang="fr-CA"/>
          </a:p>
        </p:txBody>
      </p:sp>
    </p:spTree>
    <p:extLst>
      <p:ext uri="{BB962C8B-B14F-4D97-AF65-F5344CB8AC3E}">
        <p14:creationId xmlns:p14="http://schemas.microsoft.com/office/powerpoint/2010/main" val="30349790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1.jpeg"/><Relationship Id="rId4" Type="http://schemas.openxmlformats.org/officeDocument/2006/relationships/image" Target="../media/image5.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685800" y="2130425"/>
            <a:ext cx="7772400" cy="1470025"/>
          </a:xfrm>
        </p:spPr>
        <p:txBody>
          <a:bodyPr/>
          <a:lstStyle>
            <a:lvl1pPr>
              <a:defRPr baseline="0">
                <a:solidFill>
                  <a:srgbClr val="635C7A"/>
                </a:solidFill>
              </a:defRPr>
            </a:lvl1pPr>
          </a:lstStyle>
          <a:p>
            <a:r>
              <a:rPr lang="fr-FR" dirty="0" smtClean="0"/>
              <a:t>Titre</a:t>
            </a:r>
            <a:endParaRPr lang="fr-CA" dirty="0"/>
          </a:p>
        </p:txBody>
      </p:sp>
      <p:pic>
        <p:nvPicPr>
          <p:cNvPr id="7" name="Ima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32240" y="5589240"/>
            <a:ext cx="2106037" cy="990000"/>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6200000" flipH="1">
            <a:off x="1382047" y="-1589957"/>
            <a:ext cx="1987422" cy="4968554"/>
          </a:xfrm>
          <a:prstGeom prst="rect">
            <a:avLst/>
          </a:prstGeom>
        </p:spPr>
      </p:pic>
    </p:spTree>
    <p:extLst>
      <p:ext uri="{BB962C8B-B14F-4D97-AF65-F5344CB8AC3E}">
        <p14:creationId xmlns:p14="http://schemas.microsoft.com/office/powerpoint/2010/main" val="3442745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lvl1pPr marL="342900" indent="-342900">
              <a:buFontTx/>
              <a:buBlip>
                <a:blip r:embed="rId2"/>
              </a:buBlip>
              <a:defRPr sz="2400"/>
            </a:lvl1pPr>
            <a:lvl2pPr marL="742950" indent="-285750">
              <a:buFontTx/>
              <a:buBlip>
                <a:blip r:embed="rId3"/>
              </a:buBlip>
              <a:defRPr sz="2200"/>
            </a:lvl2pPr>
            <a:lvl3pPr marL="1143000" indent="-228600">
              <a:buFontTx/>
              <a:buBlip>
                <a:blip r:embed="rId4"/>
              </a:buBlip>
              <a:defRPr sz="2000"/>
            </a:lvl3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CA" dirty="0"/>
          </a:p>
        </p:txBody>
      </p:sp>
      <p:pic>
        <p:nvPicPr>
          <p:cNvPr id="7" name="Image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732240" y="5589240"/>
            <a:ext cx="2106037" cy="990000"/>
          </a:xfrm>
          <a:prstGeom prst="rect">
            <a:avLst/>
          </a:prstGeom>
        </p:spPr>
      </p:pic>
      <p:sp>
        <p:nvSpPr>
          <p:cNvPr id="8" name="Titre 1"/>
          <p:cNvSpPr txBox="1">
            <a:spLocks/>
          </p:cNvSpPr>
          <p:nvPr userDrawn="1"/>
        </p:nvSpPr>
        <p:spPr>
          <a:xfrm>
            <a:off x="685800" y="2130425"/>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baseline="0">
                <a:solidFill>
                  <a:srgbClr val="635C7A"/>
                </a:solidFill>
                <a:latin typeface="+mj-lt"/>
                <a:ea typeface="+mj-ea"/>
                <a:cs typeface="+mj-cs"/>
              </a:defRPr>
            </a:lvl1pPr>
          </a:lstStyle>
          <a:p>
            <a:endParaRPr lang="fr-CA" dirty="0"/>
          </a:p>
        </p:txBody>
      </p:sp>
      <p:pic>
        <p:nvPicPr>
          <p:cNvPr id="4" name="Image 3"/>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 y="-171400"/>
            <a:ext cx="1141677" cy="991094"/>
          </a:xfrm>
          <a:prstGeom prst="rect">
            <a:avLst/>
          </a:prstGeom>
        </p:spPr>
      </p:pic>
    </p:spTree>
    <p:extLst>
      <p:ext uri="{BB962C8B-B14F-4D97-AF65-F5344CB8AC3E}">
        <p14:creationId xmlns:p14="http://schemas.microsoft.com/office/powerpoint/2010/main" val="29912094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32240" y="5589240"/>
            <a:ext cx="2106037" cy="990000"/>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6200000">
            <a:off x="-1033880" y="-614191"/>
            <a:ext cx="2570800" cy="1440160"/>
          </a:xfrm>
          <a:prstGeom prst="rect">
            <a:avLst/>
          </a:prstGeom>
        </p:spPr>
      </p:pic>
    </p:spTree>
    <p:extLst>
      <p:ext uri="{BB962C8B-B14F-4D97-AF65-F5344CB8AC3E}">
        <p14:creationId xmlns:p14="http://schemas.microsoft.com/office/powerpoint/2010/main" val="94257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32240" y="5589240"/>
            <a:ext cx="2106037" cy="990000"/>
          </a:xfrm>
          <a:prstGeom prst="rect">
            <a:avLst/>
          </a:prstGeom>
        </p:spPr>
      </p:pic>
      <p:pic>
        <p:nvPicPr>
          <p:cNvPr id="9" name="Imag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6200000">
            <a:off x="-1033880" y="-614191"/>
            <a:ext cx="2570800" cy="1440160"/>
          </a:xfrm>
          <a:prstGeom prst="rect">
            <a:avLst/>
          </a:prstGeom>
        </p:spPr>
      </p:pic>
    </p:spTree>
    <p:extLst>
      <p:ext uri="{BB962C8B-B14F-4D97-AF65-F5344CB8AC3E}">
        <p14:creationId xmlns:p14="http://schemas.microsoft.com/office/powerpoint/2010/main" val="2791453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32240" y="5589240"/>
            <a:ext cx="2106037" cy="990000"/>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6200000">
            <a:off x="-1033880" y="-614191"/>
            <a:ext cx="2570800" cy="1440160"/>
          </a:xfrm>
          <a:prstGeom prst="rect">
            <a:avLst/>
          </a:prstGeom>
        </p:spPr>
      </p:pic>
    </p:spTree>
    <p:extLst>
      <p:ext uri="{BB962C8B-B14F-4D97-AF65-F5344CB8AC3E}">
        <p14:creationId xmlns:p14="http://schemas.microsoft.com/office/powerpoint/2010/main" val="13506179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912242-6C8B-4914-8953-C7CE640033B6}" type="datetimeFigureOut">
              <a:rPr lang="fr-CA" smtClean="0"/>
              <a:t>2018-10-05</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DFA25E-849F-453C-93C0-5C4891900D7A}" type="slidenum">
              <a:rPr lang="fr-CA" smtClean="0"/>
              <a:t>‹N°›</a:t>
            </a:fld>
            <a:endParaRPr lang="fr-CA"/>
          </a:p>
        </p:txBody>
      </p:sp>
    </p:spTree>
    <p:extLst>
      <p:ext uri="{BB962C8B-B14F-4D97-AF65-F5344CB8AC3E}">
        <p14:creationId xmlns:p14="http://schemas.microsoft.com/office/powerpoint/2010/main" val="10642367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hyperlink" Target="https://www.inspq.qc.ca/publications/2415" TargetMode="Externa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notesSlide" Target="../notesSlides/notesSlide15.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notesSlide" Target="../notesSlides/notesSlide20.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notesSlide" Target="../notesSlides/notesSlide22.xml"/><Relationship Id="rId5" Type="http://schemas.openxmlformats.org/officeDocument/2006/relationships/slideLayout" Target="../slideLayouts/slideLayout2.xml"/><Relationship Id="rId4" Type="http://schemas.openxmlformats.org/officeDocument/2006/relationships/tags" Target="../tags/tag48.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0.xml"/><Relationship Id="rId1" Type="http://schemas.openxmlformats.org/officeDocument/2006/relationships/tags" Target="../tags/tag49.xml"/><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51.xml"/></Relationships>
</file>

<file path=ppt/slides/_rels/slide25.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8.jpeg"/><Relationship Id="rId5" Type="http://schemas.openxmlformats.org/officeDocument/2006/relationships/notesSlide" Target="../notesSlides/notesSlide25.xml"/><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notesSlide" Target="../notesSlides/notesSlide26.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image" Target="../media/image3.jp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image" Target="../media/image3.jp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tags" Target="../tags/tag64.xml"/><Relationship Id="rId7" Type="http://schemas.openxmlformats.org/officeDocument/2006/relationships/hyperlink" Target="http://www.msss.gouv.qc.ca/professionnels/vaccination/piq-vaccins/inf-intranasal-vaccin-intranasal-contre-l-influenza/" TargetMode="Externa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hyperlink" Target="http://www.msss.gouv.qc.ca/professionnels/vaccination/piq-vaccins/inf-injectable-vaccin-injectable-contre-l-influenza/" TargetMode="External"/><Relationship Id="rId5" Type="http://schemas.openxmlformats.org/officeDocument/2006/relationships/notesSlide" Target="../notesSlides/notesSlide29.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tags" Target="../tags/tag67.xml"/><Relationship Id="rId7" Type="http://schemas.openxmlformats.org/officeDocument/2006/relationships/image" Target="../media/image9.jpe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hyperlink" Target="http://www.google.ca/un+arr%C3%AAt+stop&amp;tbm=isch&amp;tbo=u&amp;zoom=1&amp;q=image+d" TargetMode="External"/><Relationship Id="rId5" Type="http://schemas.openxmlformats.org/officeDocument/2006/relationships/notesSlide" Target="../notesSlides/notesSlide30.xml"/><Relationship Id="rId4"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tags" Target="../tags/tag70.xml"/><Relationship Id="rId7" Type="http://schemas.openxmlformats.org/officeDocument/2006/relationships/image" Target="../media/image9.jpe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hyperlink" Target="http://www.google.ca/un+arr%C3%AAt+stop&amp;tbm=isch&amp;tbo=u&amp;zoom=1&amp;q=image+d" TargetMode="External"/><Relationship Id="rId5" Type="http://schemas.openxmlformats.org/officeDocument/2006/relationships/notesSlide" Target="../notesSlides/notesSlide31.xml"/><Relationship Id="rId4"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image" Target="../media/image10.jpeg"/><Relationship Id="rId5" Type="http://schemas.openxmlformats.org/officeDocument/2006/relationships/notesSlide" Target="../notesSlides/notesSlide32.xml"/><Relationship Id="rId4"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image" Target="../media/image10.jpeg"/><Relationship Id="rId5" Type="http://schemas.openxmlformats.org/officeDocument/2006/relationships/notesSlide" Target="../notesSlides/notesSlide33.xml"/><Relationship Id="rId4"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tags" Target="../tags/tag77.xml"/><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tags" Target="../tags/tag79.xml"/><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tags" Target="../tags/tag81.xml"/><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tags" Target="../tags/tag83.xml"/><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6.xml"/><Relationship Id="rId1" Type="http://schemas.openxmlformats.org/officeDocument/2006/relationships/tags" Target="../tags/tag85.xml"/><Relationship Id="rId4"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tags" Target="../tags/tag87.xml"/><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tags" Target="../tags/tag89.xml"/><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2.xml"/><Relationship Id="rId1" Type="http://schemas.openxmlformats.org/officeDocument/2006/relationships/tags" Target="../tags/tag91.xml"/><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tags" Target="../tags/tag93.xml"/><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8.xml"/><Relationship Id="rId1" Type="http://schemas.openxmlformats.org/officeDocument/2006/relationships/tags" Target="../tags/tag97.xml"/><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99.xml"/><Relationship Id="rId4" Type="http://schemas.openxmlformats.org/officeDocument/2006/relationships/image" Target="../media/image8.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xml"/><Relationship Id="rId1" Type="http://schemas.openxmlformats.org/officeDocument/2006/relationships/tags" Target="../tags/tag100.xml"/></Relationships>
</file>

<file path=ppt/slides/_rels/slide47.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5" Type="http://schemas.openxmlformats.org/officeDocument/2006/relationships/notesSlide" Target="../notesSlides/notesSlide47.xml"/><Relationship Id="rId4"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5.xml"/><Relationship Id="rId1" Type="http://schemas.openxmlformats.org/officeDocument/2006/relationships/tags" Target="../tags/tag104.xml"/><Relationship Id="rId4"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tags" Target="../tags/tag106.xml"/><Relationship Id="rId5" Type="http://schemas.openxmlformats.org/officeDocument/2006/relationships/notesSlide" Target="../notesSlides/notesSlide49.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5.jp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notesSlide" Target="../notesSlides/notesSlide50.xml"/><Relationship Id="rId5" Type="http://schemas.openxmlformats.org/officeDocument/2006/relationships/slideLayout" Target="../slideLayouts/slideLayout2.xml"/><Relationship Id="rId4" Type="http://schemas.openxmlformats.org/officeDocument/2006/relationships/tags" Target="../tags/tag112.xml"/></Relationships>
</file>

<file path=ppt/slides/_rels/slide51.xml.rels><?xml version="1.0" encoding="UTF-8" standalone="yes"?>
<Relationships xmlns="http://schemas.openxmlformats.org/package/2006/relationships"><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notesSlide" Target="../notesSlides/notesSlide51.xml"/><Relationship Id="rId5" Type="http://schemas.openxmlformats.org/officeDocument/2006/relationships/slideLayout" Target="../slideLayouts/slideLayout2.xml"/><Relationship Id="rId4" Type="http://schemas.openxmlformats.org/officeDocument/2006/relationships/tags" Target="../tags/tag116.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8.xml"/><Relationship Id="rId1" Type="http://schemas.openxmlformats.org/officeDocument/2006/relationships/tags" Target="../tags/tag117.xml"/><Relationship Id="rId4"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ags" Target="../tags/tag121.xml"/><Relationship Id="rId7" Type="http://schemas.openxmlformats.org/officeDocument/2006/relationships/hyperlink" Target="http://www.google.ca/un+arr%C3%AAt+stop&amp;tbm=isch&amp;tbo=u&amp;zoom=1&amp;q=image+d" TargetMode="Externa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notesSlide" Target="../notesSlides/notesSlide53.xml"/><Relationship Id="rId5" Type="http://schemas.openxmlformats.org/officeDocument/2006/relationships/slideLayout" Target="../slideLayouts/slideLayout2.xml"/><Relationship Id="rId4" Type="http://schemas.openxmlformats.org/officeDocument/2006/relationships/tags" Target="../tags/tag122.xml"/><Relationship Id="rId9" Type="http://schemas.openxmlformats.org/officeDocument/2006/relationships/image" Target="../media/image10.jpe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4.xml"/><Relationship Id="rId1" Type="http://schemas.openxmlformats.org/officeDocument/2006/relationships/tags" Target="../tags/tag123.xml"/><Relationship Id="rId4"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tags" Target="../tags/tag125.xml"/><Relationship Id="rId5" Type="http://schemas.openxmlformats.org/officeDocument/2006/relationships/notesSlide" Target="../notesSlides/notesSlide55.xml"/><Relationship Id="rId4"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xml"/><Relationship Id="rId1" Type="http://schemas.openxmlformats.org/officeDocument/2006/relationships/tags" Target="../tags/tag128.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0.xml"/><Relationship Id="rId1" Type="http://schemas.openxmlformats.org/officeDocument/2006/relationships/tags" Target="../tags/tag129.xml"/><Relationship Id="rId4"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2.xml"/><Relationship Id="rId1" Type="http://schemas.openxmlformats.org/officeDocument/2006/relationships/tags" Target="../tags/tag131.xml"/><Relationship Id="rId5" Type="http://schemas.openxmlformats.org/officeDocument/2006/relationships/image" Target="../media/image11.png"/><Relationship Id="rId4"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4.xml"/><Relationship Id="rId1" Type="http://schemas.openxmlformats.org/officeDocument/2006/relationships/tags" Target="../tags/tag133.xml"/><Relationship Id="rId4"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tags" Target="../tags/tag137.xml"/><Relationship Id="rId7" Type="http://schemas.openxmlformats.org/officeDocument/2006/relationships/image" Target="../media/image12.png"/><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notesSlide" Target="../notesSlides/notesSlide60.xml"/><Relationship Id="rId5" Type="http://schemas.openxmlformats.org/officeDocument/2006/relationships/slideLayout" Target="../slideLayouts/slideLayout3.xml"/><Relationship Id="rId4" Type="http://schemas.openxmlformats.org/officeDocument/2006/relationships/tags" Target="../tags/tag138.xml"/></Relationships>
</file>

<file path=ppt/slides/_rels/slide61.xml.rels><?xml version="1.0" encoding="UTF-8" standalone="yes"?>
<Relationships xmlns="http://schemas.openxmlformats.org/package/2006/relationships"><Relationship Id="rId3" Type="http://schemas.openxmlformats.org/officeDocument/2006/relationships/tags" Target="../tags/tag141.xml"/><Relationship Id="rId7" Type="http://schemas.openxmlformats.org/officeDocument/2006/relationships/image" Target="../media/image12.png"/><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notesSlide" Target="../notesSlides/notesSlide61.xml"/><Relationship Id="rId5" Type="http://schemas.openxmlformats.org/officeDocument/2006/relationships/slideLayout" Target="../slideLayouts/slideLayout3.xml"/><Relationship Id="rId4" Type="http://schemas.openxmlformats.org/officeDocument/2006/relationships/tags" Target="../tags/tag14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xml"/><Relationship Id="rId1" Type="http://schemas.openxmlformats.org/officeDocument/2006/relationships/tags" Target="../tags/tag143.xml"/></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5.xml"/><Relationship Id="rId1" Type="http://schemas.openxmlformats.org/officeDocument/2006/relationships/tags" Target="../tags/tag144.xml"/><Relationship Id="rId5" Type="http://schemas.openxmlformats.org/officeDocument/2006/relationships/hyperlink" Target="http://publications.msss.gouv.qc.ca/msss/document-001018" TargetMode="External"/><Relationship Id="rId4"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 Id="rId5" Type="http://schemas.openxmlformats.org/officeDocument/2006/relationships/notesSlide" Target="../notesSlides/notesSlide64.xml"/><Relationship Id="rId4"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0.xml"/><Relationship Id="rId1" Type="http://schemas.openxmlformats.org/officeDocument/2006/relationships/tags" Target="../tags/tag149.xml"/><Relationship Id="rId5" Type="http://schemas.openxmlformats.org/officeDocument/2006/relationships/image" Target="../media/image13.png"/><Relationship Id="rId4"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3" Type="http://schemas.openxmlformats.org/officeDocument/2006/relationships/tags" Target="../tags/tag153.xml"/><Relationship Id="rId7" Type="http://schemas.openxmlformats.org/officeDocument/2006/relationships/image" Target="../media/image14.png"/><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notesSlide" Target="../notesSlides/notesSlide66.xml"/><Relationship Id="rId5" Type="http://schemas.openxmlformats.org/officeDocument/2006/relationships/slideLayout" Target="../slideLayouts/slideLayout2.xml"/><Relationship Id="rId4" Type="http://schemas.openxmlformats.org/officeDocument/2006/relationships/tags" Target="../tags/tag154.xml"/></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6.xml"/><Relationship Id="rId1" Type="http://schemas.openxmlformats.org/officeDocument/2006/relationships/tags" Target="../tags/tag155.xml"/><Relationship Id="rId4"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8.xml"/><Relationship Id="rId1" Type="http://schemas.openxmlformats.org/officeDocument/2006/relationships/tags" Target="../tags/tag157.xml"/><Relationship Id="rId5" Type="http://schemas.openxmlformats.org/officeDocument/2006/relationships/image" Target="../media/image15.png"/><Relationship Id="rId4"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0.xml"/><Relationship Id="rId1" Type="http://schemas.openxmlformats.org/officeDocument/2006/relationships/tags" Target="../tags/tag159.xml"/><Relationship Id="rId5" Type="http://schemas.openxmlformats.org/officeDocument/2006/relationships/image" Target="../media/image16.png"/><Relationship Id="rId4"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2.xml"/><Relationship Id="rId1" Type="http://schemas.openxmlformats.org/officeDocument/2006/relationships/tags" Target="../tags/tag161.xml"/><Relationship Id="rId4" Type="http://schemas.openxmlformats.org/officeDocument/2006/relationships/image" Target="../media/image8.jpeg"/></Relationships>
</file>

<file path=ppt/slides/_rels/slide7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3.xml"/><Relationship Id="rId1" Type="http://schemas.openxmlformats.org/officeDocument/2006/relationships/tags" Target="../tags/tag162.xml"/><Relationship Id="rId4"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5.xml"/><Relationship Id="rId1" Type="http://schemas.openxmlformats.org/officeDocument/2006/relationships/tags" Target="../tags/tag164.xml"/><Relationship Id="rId4"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7.xml"/><Relationship Id="rId1" Type="http://schemas.openxmlformats.org/officeDocument/2006/relationships/tags" Target="../tags/tag166.xml"/><Relationship Id="rId4"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9.xml"/><Relationship Id="rId1" Type="http://schemas.openxmlformats.org/officeDocument/2006/relationships/tags" Target="../tags/tag168.xml"/><Relationship Id="rId4"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1.xml"/><Relationship Id="rId1" Type="http://schemas.openxmlformats.org/officeDocument/2006/relationships/tags" Target="../tags/tag170.xml"/><Relationship Id="rId4"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74.xml"/><Relationship Id="rId7" Type="http://schemas.openxmlformats.org/officeDocument/2006/relationships/tags" Target="../tags/tag178.xm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tags" Target="../tags/tag177.xml"/><Relationship Id="rId11" Type="http://schemas.openxmlformats.org/officeDocument/2006/relationships/image" Target="../media/image17.jpeg"/><Relationship Id="rId5" Type="http://schemas.openxmlformats.org/officeDocument/2006/relationships/tags" Target="../tags/tag176.xml"/><Relationship Id="rId10" Type="http://schemas.openxmlformats.org/officeDocument/2006/relationships/slide" Target="slide76.xml"/><Relationship Id="rId4" Type="http://schemas.openxmlformats.org/officeDocument/2006/relationships/tags" Target="../tags/tag175.xml"/><Relationship Id="rId9" Type="http://schemas.openxmlformats.org/officeDocument/2006/relationships/notesSlide" Target="../notesSlides/notesSlide76.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custDataLst>
              <p:tags r:id="rId1"/>
            </p:custDataLst>
          </p:nvPr>
        </p:nvSpPr>
        <p:spPr>
          <a:xfrm>
            <a:off x="1187624" y="692696"/>
            <a:ext cx="6768752" cy="2862322"/>
          </a:xfrm>
          <a:prstGeom prst="rect">
            <a:avLst/>
          </a:prstGeom>
          <a:noFill/>
        </p:spPr>
        <p:txBody>
          <a:bodyPr wrap="square" rtlCol="0">
            <a:spAutoFit/>
          </a:bodyPr>
          <a:lstStyle/>
          <a:p>
            <a:endParaRPr lang="fr-CA" sz="2800" dirty="0"/>
          </a:p>
          <a:p>
            <a:pPr algn="ctr" defTabSz="457200">
              <a:lnSpc>
                <a:spcPct val="95000"/>
              </a:lnSpc>
              <a:spcBef>
                <a:spcPct val="0"/>
              </a:spcBef>
            </a:pPr>
            <a:r>
              <a:rPr lang="fr-CA" sz="4000" b="1" cap="all" dirty="0">
                <a:latin typeface="+mj-lt"/>
                <a:ea typeface="+mj-ea"/>
                <a:cs typeface="+mj-cs"/>
              </a:rPr>
              <a:t>Formation</a:t>
            </a:r>
          </a:p>
          <a:p>
            <a:pPr algn="ctr" defTabSz="457200">
              <a:lnSpc>
                <a:spcPct val="95000"/>
              </a:lnSpc>
              <a:spcBef>
                <a:spcPct val="0"/>
              </a:spcBef>
            </a:pPr>
            <a:r>
              <a:rPr lang="fr-CA" sz="4000" b="1" cap="all" dirty="0">
                <a:latin typeface="+mj-lt"/>
                <a:ea typeface="+mj-ea"/>
                <a:cs typeface="+mj-cs"/>
              </a:rPr>
              <a:t>Vaccination contre</a:t>
            </a:r>
          </a:p>
          <a:p>
            <a:pPr algn="ctr" defTabSz="457200">
              <a:lnSpc>
                <a:spcPct val="95000"/>
              </a:lnSpc>
              <a:spcBef>
                <a:spcPct val="0"/>
              </a:spcBef>
            </a:pPr>
            <a:r>
              <a:rPr lang="fr-CA" sz="4000" b="1" cap="all" dirty="0">
                <a:latin typeface="+mj-lt"/>
                <a:ea typeface="+mj-ea"/>
                <a:cs typeface="+mj-cs"/>
              </a:rPr>
              <a:t>La grippe saisonnière</a:t>
            </a:r>
          </a:p>
          <a:p>
            <a:pPr algn="ctr" defTabSz="457200">
              <a:lnSpc>
                <a:spcPct val="95000"/>
              </a:lnSpc>
              <a:spcBef>
                <a:spcPct val="0"/>
              </a:spcBef>
            </a:pPr>
            <a:r>
              <a:rPr lang="fr-CA" sz="4000" b="1" cap="all" dirty="0" smtClean="0">
                <a:latin typeface="+mj-lt"/>
                <a:ea typeface="+mj-ea"/>
                <a:cs typeface="+mj-cs"/>
              </a:rPr>
              <a:t>2018-2019</a:t>
            </a:r>
            <a:endParaRPr lang="fr-CA" sz="4000" b="1" cap="all" dirty="0">
              <a:latin typeface="+mj-lt"/>
              <a:ea typeface="+mj-ea"/>
              <a:cs typeface="+mj-cs"/>
            </a:endParaRPr>
          </a:p>
        </p:txBody>
      </p:sp>
      <p:sp>
        <p:nvSpPr>
          <p:cNvPr id="2" name="ZoneTexte 1"/>
          <p:cNvSpPr txBox="1"/>
          <p:nvPr>
            <p:custDataLst>
              <p:tags r:id="rId2"/>
            </p:custDataLst>
          </p:nvPr>
        </p:nvSpPr>
        <p:spPr>
          <a:xfrm>
            <a:off x="1327466" y="3957102"/>
            <a:ext cx="6489068" cy="560153"/>
          </a:xfrm>
          <a:prstGeom prst="rect">
            <a:avLst/>
          </a:prstGeom>
          <a:noFill/>
        </p:spPr>
        <p:txBody>
          <a:bodyPr wrap="square" rtlCol="0">
            <a:spAutoFit/>
          </a:bodyPr>
          <a:lstStyle/>
          <a:p>
            <a:pPr algn="ctr" defTabSz="457200">
              <a:lnSpc>
                <a:spcPct val="95000"/>
              </a:lnSpc>
              <a:spcAft>
                <a:spcPts val="400"/>
              </a:spcAft>
            </a:pPr>
            <a:r>
              <a:rPr lang="fr-CA" sz="3200" dirty="0" smtClean="0"/>
              <a:t>Septembre 2018</a:t>
            </a:r>
            <a:endParaRPr lang="fr-CA" sz="3200" dirty="0"/>
          </a:p>
        </p:txBody>
      </p:sp>
      <p:sp>
        <p:nvSpPr>
          <p:cNvPr id="3" name="Rectangle 2"/>
          <p:cNvSpPr/>
          <p:nvPr>
            <p:custDataLst>
              <p:tags r:id="rId3"/>
            </p:custDataLst>
          </p:nvPr>
        </p:nvSpPr>
        <p:spPr>
          <a:xfrm>
            <a:off x="2286000" y="4725144"/>
            <a:ext cx="4572000" cy="923330"/>
          </a:xfrm>
          <a:prstGeom prst="rect">
            <a:avLst/>
          </a:prstGeom>
        </p:spPr>
        <p:txBody>
          <a:bodyPr>
            <a:spAutoFit/>
          </a:bodyPr>
          <a:lstStyle/>
          <a:p>
            <a:pPr algn="ctr"/>
            <a:r>
              <a:rPr lang="fr-CA" dirty="0"/>
              <a:t>Préparé par la</a:t>
            </a:r>
            <a:br>
              <a:rPr lang="fr-CA" dirty="0"/>
            </a:br>
            <a:r>
              <a:rPr lang="fr-CA" dirty="0"/>
              <a:t>Direction de santé</a:t>
            </a:r>
            <a:br>
              <a:rPr lang="fr-CA" dirty="0"/>
            </a:br>
            <a:r>
              <a:rPr lang="fr-CA" dirty="0" smtClean="0"/>
              <a:t>publique </a:t>
            </a:r>
            <a:r>
              <a:rPr lang="fr-CA" dirty="0"/>
              <a:t>de la Montérégie</a:t>
            </a:r>
          </a:p>
        </p:txBody>
      </p:sp>
    </p:spTree>
    <p:extLst>
      <p:ext uri="{BB962C8B-B14F-4D97-AF65-F5344CB8AC3E}">
        <p14:creationId xmlns:p14="http://schemas.microsoft.com/office/powerpoint/2010/main" val="9922241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28800"/>
            <a:ext cx="7272808" cy="4032448"/>
          </a:xfrm>
        </p:spPr>
        <p:txBody>
          <a:bodyPr>
            <a:normAutofit/>
          </a:bodyPr>
          <a:lstStyle/>
          <a:p>
            <a:pPr marL="0" indent="0">
              <a:spcBef>
                <a:spcPts val="0"/>
              </a:spcBef>
              <a:spcAft>
                <a:spcPts val="1200"/>
              </a:spcAft>
              <a:buNone/>
            </a:pPr>
            <a:r>
              <a:rPr lang="fr-CA" sz="2400" b="1" u="sng" dirty="0" smtClean="0">
                <a:solidFill>
                  <a:srgbClr val="E35B21"/>
                </a:solidFill>
              </a:rPr>
              <a:t>Au Canada</a:t>
            </a:r>
            <a:r>
              <a:rPr lang="fr-CA" sz="2400" b="1" dirty="0" smtClean="0">
                <a:solidFill>
                  <a:srgbClr val="E35B21"/>
                </a:solidFill>
              </a:rPr>
              <a:t>, on observe annuellement, en moyenne :</a:t>
            </a:r>
          </a:p>
          <a:p>
            <a:pPr>
              <a:spcBef>
                <a:spcPts val="0"/>
              </a:spcBef>
              <a:spcAft>
                <a:spcPts val="800"/>
              </a:spcAft>
            </a:pPr>
            <a:r>
              <a:rPr lang="fr-CA" sz="2400" dirty="0" smtClean="0"/>
              <a:t>23 000 cas de grippe confirmés en laboratoire</a:t>
            </a:r>
          </a:p>
          <a:p>
            <a:pPr>
              <a:spcBef>
                <a:spcPts val="0"/>
              </a:spcBef>
              <a:spcAft>
                <a:spcPts val="800"/>
              </a:spcAft>
            </a:pPr>
            <a:r>
              <a:rPr lang="fr-CA" sz="2400" dirty="0" smtClean="0"/>
              <a:t>12 200 hospitalisations</a:t>
            </a:r>
          </a:p>
          <a:p>
            <a:pPr>
              <a:spcBef>
                <a:spcPts val="0"/>
              </a:spcBef>
              <a:spcAft>
                <a:spcPts val="1200"/>
              </a:spcAft>
            </a:pPr>
            <a:r>
              <a:rPr lang="fr-CA" sz="2400" dirty="0" smtClean="0"/>
              <a:t>3 500 décès</a:t>
            </a:r>
          </a:p>
          <a:p>
            <a:pPr marL="0" indent="0">
              <a:buNone/>
            </a:pPr>
            <a:r>
              <a:rPr lang="fr-CA" sz="2400" b="1" dirty="0" smtClean="0">
                <a:solidFill>
                  <a:srgbClr val="E35B21"/>
                </a:solidFill>
              </a:rPr>
              <a:t>Le sous-type A (H3N2) est celui qui cause le plus de complications chez les personnes âgées et auquel on attribue près de 80 % de décès reliés à l’influenza</a:t>
            </a:r>
            <a:endParaRPr lang="fr-CA" sz="2400" b="1" dirty="0">
              <a:solidFill>
                <a:srgbClr val="E35B21"/>
              </a:solidFill>
            </a:endParaRPr>
          </a:p>
        </p:txBody>
      </p:sp>
      <p:sp>
        <p:nvSpPr>
          <p:cNvPr id="3" name="ZoneTexte 2"/>
          <p:cNvSpPr txBox="1"/>
          <p:nvPr>
            <p:custDataLst>
              <p:tags r:id="rId2"/>
            </p:custDataLst>
          </p:nvPr>
        </p:nvSpPr>
        <p:spPr>
          <a:xfrm>
            <a:off x="899592" y="908720"/>
            <a:ext cx="3168352" cy="584775"/>
          </a:xfrm>
          <a:prstGeom prst="rect">
            <a:avLst/>
          </a:prstGeom>
          <a:noFill/>
        </p:spPr>
        <p:txBody>
          <a:bodyPr wrap="square" rtlCol="0">
            <a:spAutoFit/>
          </a:bodyPr>
          <a:lstStyle/>
          <a:p>
            <a:r>
              <a:rPr lang="fr-CA" sz="3200" b="1" dirty="0" smtClean="0"/>
              <a:t>Épidémiologie</a:t>
            </a:r>
            <a:endParaRPr lang="fr-CA" sz="3200" b="1" dirty="0"/>
          </a:p>
        </p:txBody>
      </p:sp>
    </p:spTree>
    <p:extLst>
      <p:ext uri="{BB962C8B-B14F-4D97-AF65-F5344CB8AC3E}">
        <p14:creationId xmlns:p14="http://schemas.microsoft.com/office/powerpoint/2010/main" val="3858751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28800"/>
            <a:ext cx="7416824" cy="3600399"/>
          </a:xfrm>
        </p:spPr>
        <p:txBody>
          <a:bodyPr>
            <a:normAutofit/>
          </a:bodyPr>
          <a:lstStyle/>
          <a:p>
            <a:pPr marL="0" indent="0">
              <a:spcBef>
                <a:spcPts val="0"/>
              </a:spcBef>
              <a:spcAft>
                <a:spcPts val="2400"/>
              </a:spcAft>
              <a:buNone/>
            </a:pPr>
            <a:r>
              <a:rPr lang="fr-CA" sz="2400" b="1" u="sng" dirty="0" smtClean="0">
                <a:solidFill>
                  <a:srgbClr val="E35B21"/>
                </a:solidFill>
              </a:rPr>
              <a:t>Au Québec,</a:t>
            </a:r>
            <a:r>
              <a:rPr lang="fr-CA" sz="2400" b="1" dirty="0" smtClean="0">
                <a:solidFill>
                  <a:srgbClr val="E35B21"/>
                </a:solidFill>
              </a:rPr>
              <a:t> on observe annuellement, en moyenne :</a:t>
            </a:r>
          </a:p>
          <a:p>
            <a:pPr>
              <a:spcBef>
                <a:spcPts val="0"/>
              </a:spcBef>
              <a:spcAft>
                <a:spcPts val="1200"/>
              </a:spcAft>
            </a:pPr>
            <a:r>
              <a:rPr lang="fr-CA" b="1" dirty="0" smtClean="0"/>
              <a:t>&gt; 6000 </a:t>
            </a:r>
            <a:r>
              <a:rPr lang="fr-CA" sz="2400" b="1" dirty="0" smtClean="0"/>
              <a:t>hospitalisations</a:t>
            </a:r>
          </a:p>
          <a:p>
            <a:pPr>
              <a:spcBef>
                <a:spcPts val="0"/>
              </a:spcBef>
              <a:spcAft>
                <a:spcPts val="3000"/>
              </a:spcAft>
            </a:pPr>
            <a:r>
              <a:rPr lang="fr-CA" b="1" dirty="0">
                <a:solidFill>
                  <a:srgbClr val="000000"/>
                </a:solidFill>
                <a:latin typeface="Arial" panose="020B0604020202020204" pitchFamily="34" charset="0"/>
              </a:rPr>
              <a:t>≥ </a:t>
            </a:r>
            <a:r>
              <a:rPr lang="fr-CA" b="1" dirty="0"/>
              <a:t>4</a:t>
            </a:r>
            <a:r>
              <a:rPr lang="fr-CA" sz="2400" b="1" dirty="0" smtClean="0"/>
              <a:t>00 décès</a:t>
            </a:r>
          </a:p>
          <a:p>
            <a:pPr marL="400050" lvl="1" indent="0">
              <a:spcBef>
                <a:spcPts val="0"/>
              </a:spcBef>
              <a:spcAft>
                <a:spcPts val="3000"/>
              </a:spcAft>
              <a:buNone/>
            </a:pPr>
            <a:r>
              <a:rPr lang="fr-CA" sz="2400" b="1" dirty="0" smtClean="0"/>
              <a:t>Parmi ces décès, environ 90 % surviennent chez des personnes âgées de 75 ans et plus</a:t>
            </a:r>
          </a:p>
        </p:txBody>
      </p:sp>
      <p:sp>
        <p:nvSpPr>
          <p:cNvPr id="3" name="ZoneTexte 2"/>
          <p:cNvSpPr txBox="1"/>
          <p:nvPr>
            <p:custDataLst>
              <p:tags r:id="rId2"/>
            </p:custDataLst>
          </p:nvPr>
        </p:nvSpPr>
        <p:spPr>
          <a:xfrm>
            <a:off x="971600" y="889556"/>
            <a:ext cx="7344816" cy="584775"/>
          </a:xfrm>
          <a:prstGeom prst="rect">
            <a:avLst/>
          </a:prstGeom>
          <a:noFill/>
        </p:spPr>
        <p:txBody>
          <a:bodyPr wrap="square" rtlCol="0">
            <a:spAutoFit/>
          </a:bodyPr>
          <a:lstStyle/>
          <a:p>
            <a:r>
              <a:rPr lang="fr-CA" sz="3200" b="1" dirty="0" smtClean="0"/>
              <a:t>Épidémiologie </a:t>
            </a:r>
            <a:r>
              <a:rPr lang="fr-CA" sz="3200" dirty="0" smtClean="0"/>
              <a:t>(données québécoises)</a:t>
            </a:r>
            <a:endParaRPr lang="fr-CA" sz="3200" b="1" dirty="0"/>
          </a:p>
        </p:txBody>
      </p:sp>
    </p:spTree>
    <p:extLst>
      <p:ext uri="{BB962C8B-B14F-4D97-AF65-F5344CB8AC3E}">
        <p14:creationId xmlns:p14="http://schemas.microsoft.com/office/powerpoint/2010/main" val="38136333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683568" y="2564904"/>
            <a:ext cx="7772400" cy="1470025"/>
          </a:xfrm>
        </p:spPr>
        <p:txBody>
          <a:bodyPr>
            <a:noAutofit/>
          </a:bodyPr>
          <a:lstStyle/>
          <a:p>
            <a:r>
              <a:rPr lang="fr-CA" sz="4000" b="1" dirty="0" smtClean="0">
                <a:solidFill>
                  <a:schemeClr val="tx1"/>
                </a:solidFill>
              </a:rPr>
              <a:t>NOUVEAUTÉS DANS LE PROGRAMME D’IMMUNISATION CONTRE L’INFLUENZA (PIIQ)</a:t>
            </a:r>
            <a:endParaRPr lang="fr-CA" sz="4000" b="1" dirty="0">
              <a:solidFill>
                <a:schemeClr val="tx1"/>
              </a:solidFill>
            </a:endParaRPr>
          </a:p>
        </p:txBody>
      </p:sp>
    </p:spTree>
    <p:extLst>
      <p:ext uri="{BB962C8B-B14F-4D97-AF65-F5344CB8AC3E}">
        <p14:creationId xmlns:p14="http://schemas.microsoft.com/office/powerpoint/2010/main" val="11635096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00201"/>
            <a:ext cx="6984776" cy="4133056"/>
          </a:xfrm>
        </p:spPr>
        <p:txBody>
          <a:bodyPr>
            <a:normAutofit/>
          </a:bodyPr>
          <a:lstStyle/>
          <a:p>
            <a:r>
              <a:rPr lang="fr-CA" sz="2600" b="1" dirty="0" smtClean="0">
                <a:solidFill>
                  <a:srgbClr val="E35B21"/>
                </a:solidFill>
              </a:rPr>
              <a:t>Réduire les hospitalisations</a:t>
            </a:r>
          </a:p>
          <a:p>
            <a:r>
              <a:rPr lang="fr-CA" sz="2600" b="1" dirty="0" smtClean="0">
                <a:solidFill>
                  <a:srgbClr val="E35B21"/>
                </a:solidFill>
              </a:rPr>
              <a:t>Réduire les décès</a:t>
            </a:r>
          </a:p>
          <a:p>
            <a:pPr marL="457200" lvl="1" indent="0">
              <a:buNone/>
            </a:pPr>
            <a:endParaRPr lang="fr-CA" sz="2800" dirty="0"/>
          </a:p>
          <a:p>
            <a:pPr marL="457200" lvl="1" indent="0">
              <a:buNone/>
            </a:pPr>
            <a:r>
              <a:rPr lang="fr-CA" sz="2600" dirty="0" smtClean="0"/>
              <a:t>Viser une couverture vaccinale de 80 % dans les groupes à risque élevé de complications en raison de maladies chroniques ou de leur âge.</a:t>
            </a:r>
          </a:p>
        </p:txBody>
      </p:sp>
      <p:sp>
        <p:nvSpPr>
          <p:cNvPr id="3" name="ZoneTexte 2"/>
          <p:cNvSpPr txBox="1"/>
          <p:nvPr>
            <p:custDataLst>
              <p:tags r:id="rId2"/>
            </p:custDataLst>
          </p:nvPr>
        </p:nvSpPr>
        <p:spPr>
          <a:xfrm>
            <a:off x="642392" y="620688"/>
            <a:ext cx="7859216" cy="584775"/>
          </a:xfrm>
          <a:prstGeom prst="rect">
            <a:avLst/>
          </a:prstGeom>
          <a:noFill/>
        </p:spPr>
        <p:txBody>
          <a:bodyPr wrap="square" rtlCol="0">
            <a:spAutoFit/>
          </a:bodyPr>
          <a:lstStyle/>
          <a:p>
            <a:r>
              <a:rPr lang="fr-CA" sz="3200" b="1" dirty="0" smtClean="0">
                <a:solidFill>
                  <a:prstClr val="black"/>
                </a:solidFill>
              </a:rPr>
              <a:t>Objectif du PIIQ</a:t>
            </a:r>
            <a:endParaRPr lang="fr-CA" sz="3200" b="1" dirty="0">
              <a:solidFill>
                <a:prstClr val="black"/>
              </a:solidFill>
            </a:endParaRPr>
          </a:p>
        </p:txBody>
      </p:sp>
    </p:spTree>
    <p:extLst>
      <p:ext uri="{BB962C8B-B14F-4D97-AF65-F5344CB8AC3E}">
        <p14:creationId xmlns:p14="http://schemas.microsoft.com/office/powerpoint/2010/main" val="38102897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62066" y="1340768"/>
            <a:ext cx="7862260" cy="4525963"/>
          </a:xfrm>
        </p:spPr>
        <p:txBody>
          <a:bodyPr>
            <a:normAutofit lnSpcReduction="10000"/>
          </a:bodyPr>
          <a:lstStyle/>
          <a:p>
            <a:r>
              <a:rPr lang="fr-CA" dirty="0" smtClean="0"/>
              <a:t>Maintenir une stratégie de vaccination ciblée sur les personnes à risque élevé d’hospitalisation et de décès.</a:t>
            </a:r>
          </a:p>
          <a:p>
            <a:pPr marL="0" indent="0">
              <a:buNone/>
            </a:pPr>
            <a:endParaRPr lang="fr-CA" dirty="0" smtClean="0"/>
          </a:p>
          <a:p>
            <a:r>
              <a:rPr lang="fr-CA" b="1" dirty="0" smtClean="0">
                <a:solidFill>
                  <a:srgbClr val="E35B21"/>
                </a:solidFill>
              </a:rPr>
              <a:t>Retirer du PIIQ les enfants âgés de 6 à 23 mois et les adultes de 60 à 74 ans </a:t>
            </a:r>
            <a:r>
              <a:rPr lang="fr-CA" b="1" u="sng" dirty="0" smtClean="0">
                <a:solidFill>
                  <a:srgbClr val="E35B21"/>
                </a:solidFill>
              </a:rPr>
              <a:t>en bonne santé</a:t>
            </a:r>
            <a:r>
              <a:rPr lang="fr-CA" b="1" dirty="0" smtClean="0">
                <a:solidFill>
                  <a:srgbClr val="E35B21"/>
                </a:solidFill>
              </a:rPr>
              <a:t>.</a:t>
            </a:r>
          </a:p>
          <a:p>
            <a:pPr marL="0" indent="0">
              <a:buNone/>
            </a:pPr>
            <a:endParaRPr lang="fr-CA" b="1" dirty="0" smtClean="0">
              <a:solidFill>
                <a:srgbClr val="E35B21"/>
              </a:solidFill>
            </a:endParaRPr>
          </a:p>
          <a:p>
            <a:r>
              <a:rPr lang="fr-CA" dirty="0" smtClean="0"/>
              <a:t>Maintenir le reste des groupes actuellement inclus dans le PIIQ. </a:t>
            </a:r>
            <a:r>
              <a:rPr lang="fr-CA" sz="2400" dirty="0" smtClean="0"/>
              <a:t>La définition de certains groupes a toutefois été modifiée ou restreinte.</a:t>
            </a:r>
          </a:p>
          <a:p>
            <a:pPr marL="0" indent="0">
              <a:buNone/>
            </a:pPr>
            <a:endParaRPr lang="fr-CA" dirty="0" smtClean="0"/>
          </a:p>
          <a:p>
            <a:pPr marL="0" indent="0">
              <a:buNone/>
            </a:pPr>
            <a:r>
              <a:rPr lang="fr-CA" dirty="0" smtClean="0">
                <a:solidFill>
                  <a:schemeClr val="accent5">
                    <a:lumMod val="75000"/>
                  </a:schemeClr>
                </a:solidFill>
              </a:rPr>
              <a:t>	</a:t>
            </a:r>
            <a:r>
              <a:rPr lang="fr-CA" sz="1800" dirty="0" smtClean="0">
                <a:solidFill>
                  <a:schemeClr val="accent5">
                    <a:lumMod val="75000"/>
                  </a:schemeClr>
                </a:solidFill>
                <a:hlinkClick r:id="rId5"/>
              </a:rPr>
              <a:t>Avis du CIQ sur la révision du programme d’immunisation au Québec</a:t>
            </a:r>
            <a:endParaRPr lang="fr-CA" sz="1800" b="1" dirty="0" smtClean="0">
              <a:solidFill>
                <a:srgbClr val="0070C0"/>
              </a:solidFill>
            </a:endParaRPr>
          </a:p>
        </p:txBody>
      </p:sp>
      <p:sp>
        <p:nvSpPr>
          <p:cNvPr id="3" name="ZoneTexte 2"/>
          <p:cNvSpPr txBox="1"/>
          <p:nvPr>
            <p:custDataLst>
              <p:tags r:id="rId2"/>
            </p:custDataLst>
          </p:nvPr>
        </p:nvSpPr>
        <p:spPr>
          <a:xfrm>
            <a:off x="755576" y="620688"/>
            <a:ext cx="8075240" cy="584775"/>
          </a:xfrm>
          <a:prstGeom prst="rect">
            <a:avLst/>
          </a:prstGeom>
          <a:noFill/>
        </p:spPr>
        <p:txBody>
          <a:bodyPr wrap="square" rtlCol="0">
            <a:spAutoFit/>
          </a:bodyPr>
          <a:lstStyle/>
          <a:p>
            <a:r>
              <a:rPr lang="fr-CA" sz="3200" b="1" dirty="0" smtClean="0">
                <a:solidFill>
                  <a:prstClr val="black"/>
                </a:solidFill>
              </a:rPr>
              <a:t>Recommandations du CIQ</a:t>
            </a:r>
            <a:endParaRPr lang="fr-CA" sz="3200" b="1" dirty="0">
              <a:solidFill>
                <a:prstClr val="black"/>
              </a:solidFill>
            </a:endParaRPr>
          </a:p>
        </p:txBody>
      </p:sp>
    </p:spTree>
    <p:extLst>
      <p:ext uri="{BB962C8B-B14F-4D97-AF65-F5344CB8AC3E}">
        <p14:creationId xmlns:p14="http://schemas.microsoft.com/office/powerpoint/2010/main" val="18884028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Espace réservé du contenu 4"/>
          <p:cNvGraphicFramePr>
            <a:graphicFrameLocks noGrp="1"/>
          </p:cNvGraphicFramePr>
          <p:nvPr>
            <p:ph idx="1"/>
            <p:custDataLst>
              <p:tags r:id="rId1"/>
            </p:custDataLst>
            <p:extLst/>
          </p:nvPr>
        </p:nvGraphicFramePr>
        <p:xfrm>
          <a:off x="906194" y="1124744"/>
          <a:ext cx="7776864" cy="4526632"/>
        </p:xfrm>
        <a:graphic>
          <a:graphicData uri="http://schemas.openxmlformats.org/drawingml/2006/table">
            <a:tbl>
              <a:tblPr firstRow="1" bandRow="1">
                <a:tableStyleId>{5C22544A-7EE6-4342-B048-85BDC9FD1C3A}</a:tableStyleId>
              </a:tblPr>
              <a:tblGrid>
                <a:gridCol w="7776864"/>
              </a:tblGrid>
              <a:tr h="424847">
                <a:tc>
                  <a:txBody>
                    <a:bodyPr/>
                    <a:lstStyle/>
                    <a:p>
                      <a:r>
                        <a:rPr lang="fr-CA" sz="2400" dirty="0" smtClean="0"/>
                        <a:t>Groupes conservés</a:t>
                      </a:r>
                      <a:endParaRPr lang="fr-CA" sz="2400" dirty="0"/>
                    </a:p>
                  </a:txBody>
                  <a:tcPr>
                    <a:solidFill>
                      <a:schemeClr val="accent4"/>
                    </a:solidFill>
                  </a:tcPr>
                </a:tc>
              </a:tr>
              <a:tr h="424847">
                <a:tc>
                  <a:txBody>
                    <a:bodyPr/>
                    <a:lstStyle/>
                    <a:p>
                      <a:pPr marL="0" indent="0">
                        <a:buFont typeface="Wingdings" panose="05000000000000000000" pitchFamily="2" charset="2"/>
                        <a:buNone/>
                      </a:pPr>
                      <a:r>
                        <a:rPr lang="fr-CA" sz="2000" b="1" dirty="0" smtClean="0">
                          <a:solidFill>
                            <a:schemeClr val="tx1"/>
                          </a:solidFill>
                        </a:rPr>
                        <a:t>Personnes à risque élevé de complications en raison de l’âge ou de l’état de</a:t>
                      </a:r>
                      <a:r>
                        <a:rPr lang="fr-CA" sz="2000" b="1" baseline="0" dirty="0" smtClean="0">
                          <a:solidFill>
                            <a:schemeClr val="tx1"/>
                          </a:solidFill>
                        </a:rPr>
                        <a:t> santé</a:t>
                      </a:r>
                      <a:endParaRPr lang="fr-CA" sz="2000" b="1" dirty="0">
                        <a:solidFill>
                          <a:schemeClr val="tx1"/>
                        </a:solidFill>
                      </a:endParaRPr>
                    </a:p>
                  </a:txBody>
                  <a:tcPr>
                    <a:solidFill>
                      <a:schemeClr val="accent4">
                        <a:lumMod val="20000"/>
                        <a:lumOff val="80000"/>
                      </a:schemeClr>
                    </a:solidFill>
                  </a:tcPr>
                </a:tc>
              </a:tr>
              <a:tr h="424847">
                <a:tc>
                  <a:txBody>
                    <a:bodyPr/>
                    <a:lstStyle/>
                    <a:p>
                      <a:pPr marL="742950" lvl="1" indent="-285750">
                        <a:buFont typeface="Courier New" panose="02070309020205020404" pitchFamily="49" charset="0"/>
                        <a:buChar char="o"/>
                      </a:pPr>
                      <a:r>
                        <a:rPr kumimoji="0" lang="fr-CA" sz="1800" b="0" i="0" u="none" strike="noStrike" kern="1200" cap="none" spc="0" normalizeH="0" baseline="0" noProof="0" dirty="0" smtClean="0">
                          <a:ln>
                            <a:noFill/>
                          </a:ln>
                          <a:solidFill>
                            <a:prstClr val="black"/>
                          </a:solidFill>
                          <a:effectLst/>
                          <a:uLnTx/>
                          <a:uFillTx/>
                          <a:latin typeface="+mn-lt"/>
                          <a:ea typeface="+mn-ea"/>
                          <a:cs typeface="+mn-cs"/>
                        </a:rPr>
                        <a:t>Pers. âgées de 75 ans et plus</a:t>
                      </a:r>
                      <a:endParaRPr lang="fr-CA" dirty="0"/>
                    </a:p>
                  </a:txBody>
                  <a:tcPr>
                    <a:solidFill>
                      <a:schemeClr val="accent4">
                        <a:lumMod val="20000"/>
                        <a:lumOff val="80000"/>
                      </a:schemeClr>
                    </a:solidFill>
                  </a:tcPr>
                </a:tc>
              </a:tr>
              <a:tr h="424847">
                <a:tc>
                  <a:txBody>
                    <a:bodyPr/>
                    <a:lstStyle/>
                    <a:p>
                      <a:pPr marL="742950" marR="0" lvl="1" indent="-28575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fr-CA" sz="1800" b="0" i="0" u="none" strike="noStrike" kern="1200" cap="none" spc="0" normalizeH="0" baseline="0" noProof="0" dirty="0" smtClean="0">
                          <a:ln>
                            <a:noFill/>
                          </a:ln>
                          <a:solidFill>
                            <a:prstClr val="black"/>
                          </a:solidFill>
                          <a:effectLst/>
                          <a:uLnTx/>
                          <a:uFillTx/>
                          <a:latin typeface="+mn-lt"/>
                          <a:ea typeface="+mn-ea"/>
                          <a:cs typeface="+mn-cs"/>
                        </a:rPr>
                        <a:t>Pers. âgées de 6 mois à 74 ans présentant certaines maladies chroniques </a:t>
                      </a:r>
                    </a:p>
                  </a:txBody>
                  <a:tcPr>
                    <a:solidFill>
                      <a:schemeClr val="accent4">
                        <a:lumMod val="20000"/>
                        <a:lumOff val="80000"/>
                      </a:schemeClr>
                    </a:solidFill>
                  </a:tcPr>
                </a:tc>
              </a:tr>
              <a:tr h="388844">
                <a:tc>
                  <a:txBody>
                    <a:bodyPr/>
                    <a:lstStyle/>
                    <a:p>
                      <a:pPr marL="742950" lvl="1" indent="-285750">
                        <a:buFont typeface="Courier New" panose="02070309020205020404" pitchFamily="49" charset="0"/>
                        <a:buChar char="o"/>
                      </a:pPr>
                      <a:r>
                        <a:rPr lang="fr-CA" dirty="0" smtClean="0"/>
                        <a:t>Pers. âgées &lt; 18 ans sous traitement prolongé à l’acide acétylsalicylique</a:t>
                      </a:r>
                      <a:endParaRPr lang="fr-CA" dirty="0"/>
                    </a:p>
                  </a:txBody>
                  <a:tcPr>
                    <a:solidFill>
                      <a:schemeClr val="accent4">
                        <a:lumMod val="20000"/>
                        <a:lumOff val="80000"/>
                      </a:schemeClr>
                    </a:solidFill>
                  </a:tcPr>
                </a:tc>
              </a:tr>
              <a:tr h="424847">
                <a:tc>
                  <a:txBody>
                    <a:bodyPr/>
                    <a:lstStyle/>
                    <a:p>
                      <a:pPr marL="742950" lvl="1" indent="-285750">
                        <a:buFont typeface="Courier New" panose="02070309020205020404" pitchFamily="49" charset="0"/>
                        <a:buChar char="o"/>
                      </a:pPr>
                      <a:r>
                        <a:rPr lang="fr-CA" dirty="0" smtClean="0"/>
                        <a:t>Résidents</a:t>
                      </a:r>
                      <a:r>
                        <a:rPr lang="fr-CA" baseline="0" dirty="0" smtClean="0"/>
                        <a:t> de tout âge des CHSLD et des ressources intermédiaires *</a:t>
                      </a:r>
                      <a:endParaRPr lang="fr-CA" dirty="0"/>
                    </a:p>
                  </a:txBody>
                  <a:tcPr>
                    <a:solidFill>
                      <a:schemeClr val="accent4">
                        <a:lumMod val="20000"/>
                        <a:lumOff val="80000"/>
                      </a:schemeClr>
                    </a:solidFill>
                  </a:tcPr>
                </a:tc>
              </a:tr>
              <a:tr h="424847">
                <a:tc>
                  <a:txBody>
                    <a:bodyPr/>
                    <a:lstStyle/>
                    <a:p>
                      <a:pPr marL="742950" lvl="1" indent="-285750">
                        <a:buFont typeface="Courier New" panose="02070309020205020404" pitchFamily="49" charset="0"/>
                        <a:buChar char="o"/>
                      </a:pPr>
                      <a:r>
                        <a:rPr lang="fr-CA" dirty="0" smtClean="0"/>
                        <a:t>Femmes enceintes présentant une maladie/condition chronique </a:t>
                      </a:r>
                    </a:p>
                    <a:p>
                      <a:pPr marL="1257300" lvl="2" indent="-342900">
                        <a:buFont typeface="Wingdings" panose="05000000000000000000" pitchFamily="2" charset="2"/>
                        <a:buChar char="Ø"/>
                      </a:pPr>
                      <a:r>
                        <a:rPr lang="fr-CA" i="1" dirty="0" smtClean="0"/>
                        <a:t>vacciner quel</a:t>
                      </a:r>
                      <a:r>
                        <a:rPr lang="fr-CA" i="1" baseline="0" dirty="0" smtClean="0"/>
                        <a:t> que soit le stade de la grossesse</a:t>
                      </a:r>
                      <a:endParaRPr lang="fr-CA" i="1" dirty="0"/>
                    </a:p>
                  </a:txBody>
                  <a:tcPr>
                    <a:solidFill>
                      <a:schemeClr val="accent4">
                        <a:lumMod val="20000"/>
                        <a:lumOff val="80000"/>
                      </a:schemeClr>
                    </a:solidFill>
                  </a:tcPr>
                </a:tc>
              </a:tr>
              <a:tr h="424847">
                <a:tc>
                  <a:txBody>
                    <a:bodyPr/>
                    <a:lstStyle/>
                    <a:p>
                      <a:pPr marL="742950" lvl="1" indent="-285750">
                        <a:buFont typeface="Courier New" panose="02070309020205020404" pitchFamily="49" charset="0"/>
                        <a:buChar char="o"/>
                      </a:pPr>
                      <a:r>
                        <a:rPr lang="fr-CA" dirty="0" smtClean="0"/>
                        <a:t>Femmes enceintes en bonne santé (13 semaines et plus)</a:t>
                      </a:r>
                      <a:endParaRPr lang="fr-CA" dirty="0"/>
                    </a:p>
                  </a:txBody>
                  <a:tcPr>
                    <a:solidFill>
                      <a:schemeClr val="accent4">
                        <a:lumMod val="20000"/>
                        <a:lumOff val="80000"/>
                      </a:schemeClr>
                    </a:solidFill>
                  </a:tcPr>
                </a:tc>
              </a:tr>
              <a:tr h="424847">
                <a:tc>
                  <a:txBody>
                    <a:bodyPr/>
                    <a:lstStyle/>
                    <a:p>
                      <a:pPr marL="742950" lvl="1" indent="-285750">
                        <a:buFont typeface="Courier New" panose="02070309020205020404" pitchFamily="49" charset="0"/>
                        <a:buChar char="o"/>
                      </a:pPr>
                      <a:r>
                        <a:rPr lang="fr-CA" dirty="0" smtClean="0"/>
                        <a:t>Voyageurs présentant une maladie/condition chronique  et qui se rendront</a:t>
                      </a:r>
                      <a:r>
                        <a:rPr lang="fr-CA" baseline="0" dirty="0" smtClean="0"/>
                        <a:t> dans une région où les virus influenza circulent.</a:t>
                      </a:r>
                      <a:endParaRPr lang="fr-CA" dirty="0"/>
                    </a:p>
                  </a:txBody>
                  <a:tcPr>
                    <a:solidFill>
                      <a:schemeClr val="accent4">
                        <a:lumMod val="20000"/>
                        <a:lumOff val="80000"/>
                      </a:schemeClr>
                    </a:solidFill>
                  </a:tcPr>
                </a:tc>
              </a:tr>
            </a:tbl>
          </a:graphicData>
        </a:graphic>
      </p:graphicFrame>
      <p:sp>
        <p:nvSpPr>
          <p:cNvPr id="3" name="ZoneTexte 2"/>
          <p:cNvSpPr txBox="1"/>
          <p:nvPr>
            <p:custDataLst>
              <p:tags r:id="rId2"/>
            </p:custDataLst>
          </p:nvPr>
        </p:nvSpPr>
        <p:spPr>
          <a:xfrm>
            <a:off x="914400" y="404664"/>
            <a:ext cx="8229600" cy="584775"/>
          </a:xfrm>
          <a:prstGeom prst="rect">
            <a:avLst/>
          </a:prstGeom>
          <a:noFill/>
        </p:spPr>
        <p:txBody>
          <a:bodyPr wrap="square" rtlCol="0">
            <a:spAutoFit/>
          </a:bodyPr>
          <a:lstStyle/>
          <a:p>
            <a:r>
              <a:rPr lang="fr-CA" sz="3200" b="1" dirty="0" smtClean="0">
                <a:solidFill>
                  <a:prstClr val="black"/>
                </a:solidFill>
              </a:rPr>
              <a:t>Groupes visés par le PIIQ</a:t>
            </a:r>
            <a:endParaRPr lang="fr-CA" sz="3200" b="1" dirty="0">
              <a:solidFill>
                <a:prstClr val="black"/>
              </a:solidFill>
            </a:endParaRPr>
          </a:p>
        </p:txBody>
      </p:sp>
      <p:sp>
        <p:nvSpPr>
          <p:cNvPr id="2" name="ZoneTexte 1"/>
          <p:cNvSpPr txBox="1"/>
          <p:nvPr>
            <p:custDataLst>
              <p:tags r:id="rId3"/>
            </p:custDataLst>
          </p:nvPr>
        </p:nvSpPr>
        <p:spPr>
          <a:xfrm>
            <a:off x="914400" y="6021288"/>
            <a:ext cx="5817840" cy="369332"/>
          </a:xfrm>
          <a:prstGeom prst="rect">
            <a:avLst/>
          </a:prstGeom>
          <a:noFill/>
        </p:spPr>
        <p:txBody>
          <a:bodyPr wrap="square" rtlCol="0">
            <a:spAutoFit/>
          </a:bodyPr>
          <a:lstStyle/>
          <a:p>
            <a:r>
              <a:rPr lang="fr-CA" dirty="0" smtClean="0">
                <a:solidFill>
                  <a:prstClr val="black"/>
                </a:solidFill>
              </a:rPr>
              <a:t>* </a:t>
            </a:r>
            <a:r>
              <a:rPr lang="fr-CA" i="1" dirty="0" smtClean="0">
                <a:solidFill>
                  <a:prstClr val="black"/>
                </a:solidFill>
              </a:rPr>
              <a:t>Modification de la définition</a:t>
            </a:r>
            <a:endParaRPr lang="fr-CA" i="1" dirty="0">
              <a:solidFill>
                <a:prstClr val="black"/>
              </a:solidFill>
            </a:endParaRPr>
          </a:p>
        </p:txBody>
      </p:sp>
    </p:spTree>
    <p:extLst>
      <p:ext uri="{BB962C8B-B14F-4D97-AF65-F5344CB8AC3E}">
        <p14:creationId xmlns:p14="http://schemas.microsoft.com/office/powerpoint/2010/main" val="8185611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Espace réservé du contenu 4"/>
          <p:cNvGraphicFramePr>
            <a:graphicFrameLocks noGrp="1"/>
          </p:cNvGraphicFramePr>
          <p:nvPr>
            <p:ph idx="1"/>
            <p:custDataLst>
              <p:tags r:id="rId1"/>
            </p:custDataLst>
            <p:extLst/>
          </p:nvPr>
        </p:nvGraphicFramePr>
        <p:xfrm>
          <a:off x="611560" y="1484784"/>
          <a:ext cx="7776864" cy="3627120"/>
        </p:xfrm>
        <a:graphic>
          <a:graphicData uri="http://schemas.openxmlformats.org/drawingml/2006/table">
            <a:tbl>
              <a:tblPr firstRow="1" bandRow="1">
                <a:tableStyleId>{5C22544A-7EE6-4342-B048-85BDC9FD1C3A}</a:tableStyleId>
              </a:tblPr>
              <a:tblGrid>
                <a:gridCol w="7776864"/>
              </a:tblGrid>
              <a:tr h="424847">
                <a:tc>
                  <a:txBody>
                    <a:bodyPr/>
                    <a:lstStyle/>
                    <a:p>
                      <a:r>
                        <a:rPr lang="fr-CA" sz="2400" dirty="0" smtClean="0"/>
                        <a:t>Groupes conservés  mais dont la définition a été modifiée ou restreinte</a:t>
                      </a:r>
                      <a:endParaRPr lang="fr-CA" sz="2400" dirty="0"/>
                    </a:p>
                  </a:txBody>
                  <a:tcPr>
                    <a:solidFill>
                      <a:schemeClr val="accent4"/>
                    </a:solidFill>
                  </a:tcPr>
                </a:tc>
              </a:tr>
              <a:tr h="424847">
                <a:tc>
                  <a:txBody>
                    <a:bodyPr/>
                    <a:lstStyle/>
                    <a:p>
                      <a:pPr marL="0" indent="0">
                        <a:buFont typeface="Wingdings" panose="05000000000000000000" pitchFamily="2" charset="2"/>
                        <a:buNone/>
                      </a:pPr>
                      <a:r>
                        <a:rPr lang="fr-CA" sz="2000" b="1" dirty="0" smtClean="0">
                          <a:solidFill>
                            <a:schemeClr val="tx1"/>
                          </a:solidFill>
                        </a:rPr>
                        <a:t>Personnes susceptibles de transmettre la grippe à des personnes à</a:t>
                      </a:r>
                      <a:r>
                        <a:rPr lang="fr-CA" sz="2000" b="1" baseline="0" dirty="0" smtClean="0">
                          <a:solidFill>
                            <a:schemeClr val="tx1"/>
                          </a:solidFill>
                        </a:rPr>
                        <a:t> </a:t>
                      </a:r>
                      <a:r>
                        <a:rPr lang="fr-CA" sz="2000" b="1" dirty="0" smtClean="0">
                          <a:solidFill>
                            <a:schemeClr val="tx1"/>
                          </a:solidFill>
                        </a:rPr>
                        <a:t>risque élevé de complications</a:t>
                      </a:r>
                      <a:endParaRPr lang="fr-CA" sz="2000" b="1" dirty="0">
                        <a:solidFill>
                          <a:schemeClr val="tx1"/>
                        </a:solidFill>
                      </a:endParaRPr>
                    </a:p>
                  </a:txBody>
                  <a:tcPr>
                    <a:solidFill>
                      <a:schemeClr val="accent4">
                        <a:lumMod val="20000"/>
                        <a:lumOff val="80000"/>
                      </a:schemeClr>
                    </a:solidFill>
                  </a:tcPr>
                </a:tc>
              </a:tr>
              <a:tr h="424847">
                <a:tc>
                  <a:txBody>
                    <a:bodyPr/>
                    <a:lstStyle/>
                    <a:p>
                      <a:pPr marL="742950" lvl="1" indent="-285750">
                        <a:buFont typeface="Courier New" panose="02070309020205020404" pitchFamily="49" charset="0"/>
                        <a:buChar char="o"/>
                      </a:pPr>
                      <a:r>
                        <a:rPr lang="fr-CA" dirty="0" smtClean="0"/>
                        <a:t>Personnes</a:t>
                      </a:r>
                      <a:r>
                        <a:rPr lang="fr-CA" baseline="0" dirty="0" smtClean="0"/>
                        <a:t> vivant sous le même toit que des personnes à risque élevé de complications et celles qui en prennent soin à leur domicile (aidants naturels)</a:t>
                      </a:r>
                      <a:endParaRPr lang="fr-CA" dirty="0"/>
                    </a:p>
                  </a:txBody>
                  <a:tcPr>
                    <a:solidFill>
                      <a:schemeClr val="accent4">
                        <a:lumMod val="20000"/>
                        <a:lumOff val="80000"/>
                      </a:schemeClr>
                    </a:solidFill>
                  </a:tcPr>
                </a:tc>
              </a:tr>
              <a:tr h="424847">
                <a:tc>
                  <a:txBody>
                    <a:bodyPr/>
                    <a:lstStyle/>
                    <a:p>
                      <a:pPr marL="742950" lvl="1" indent="-285750">
                        <a:buFont typeface="Courier New" panose="02070309020205020404" pitchFamily="49" charset="0"/>
                        <a:buChar char="o"/>
                      </a:pPr>
                      <a:r>
                        <a:rPr lang="fr-CA" dirty="0" smtClean="0"/>
                        <a:t>Les travailleurs de la santé (</a:t>
                      </a:r>
                      <a:r>
                        <a:rPr lang="fr-CA" dirty="0" err="1" smtClean="0"/>
                        <a:t>TdS</a:t>
                      </a:r>
                      <a:r>
                        <a:rPr lang="fr-CA" dirty="0" smtClean="0"/>
                        <a:t>) qui ont de nombreux contacts avec des personnes à risque élevé de complications.</a:t>
                      </a:r>
                      <a:r>
                        <a:rPr lang="fr-CA" baseline="0" dirty="0" smtClean="0"/>
                        <a:t> </a:t>
                      </a:r>
                    </a:p>
                    <a:p>
                      <a:pPr marL="742950" lvl="1" indent="-285750">
                        <a:buFont typeface="Courier New" panose="02070309020205020404" pitchFamily="49" charset="0"/>
                        <a:buChar char="o"/>
                      </a:pPr>
                      <a:r>
                        <a:rPr lang="fr-CA" baseline="0" dirty="0" smtClean="0"/>
                        <a:t>La priorité dans les efforts de vaccination sera mise sur la vaccination des </a:t>
                      </a:r>
                      <a:r>
                        <a:rPr lang="fr-CA" baseline="0" dirty="0" err="1" smtClean="0"/>
                        <a:t>TdS</a:t>
                      </a:r>
                      <a:r>
                        <a:rPr lang="fr-CA" baseline="0" dirty="0" smtClean="0"/>
                        <a:t> qui donnent des </a:t>
                      </a:r>
                      <a:r>
                        <a:rPr lang="fr-CA" u="sng" baseline="0" dirty="0" smtClean="0"/>
                        <a:t>soins directs </a:t>
                      </a:r>
                      <a:r>
                        <a:rPr lang="fr-CA" baseline="0" dirty="0" smtClean="0"/>
                        <a:t>à des patients en CH et en CHSLD</a:t>
                      </a:r>
                      <a:endParaRPr lang="fr-CA" dirty="0"/>
                    </a:p>
                  </a:txBody>
                  <a:tcPr>
                    <a:solidFill>
                      <a:schemeClr val="accent4">
                        <a:lumMod val="20000"/>
                        <a:lumOff val="80000"/>
                      </a:schemeClr>
                    </a:solidFill>
                  </a:tcPr>
                </a:tc>
              </a:tr>
            </a:tbl>
          </a:graphicData>
        </a:graphic>
      </p:graphicFrame>
      <p:sp>
        <p:nvSpPr>
          <p:cNvPr id="3" name="ZoneTexte 2"/>
          <p:cNvSpPr txBox="1"/>
          <p:nvPr>
            <p:custDataLst>
              <p:tags r:id="rId2"/>
            </p:custDataLst>
          </p:nvPr>
        </p:nvSpPr>
        <p:spPr>
          <a:xfrm>
            <a:off x="917199" y="548680"/>
            <a:ext cx="8229600" cy="584775"/>
          </a:xfrm>
          <a:prstGeom prst="rect">
            <a:avLst/>
          </a:prstGeom>
          <a:noFill/>
        </p:spPr>
        <p:txBody>
          <a:bodyPr wrap="square" rtlCol="0">
            <a:spAutoFit/>
          </a:bodyPr>
          <a:lstStyle/>
          <a:p>
            <a:r>
              <a:rPr lang="fr-CA" sz="3200" b="1" dirty="0" smtClean="0">
                <a:solidFill>
                  <a:prstClr val="black"/>
                </a:solidFill>
              </a:rPr>
              <a:t>Groupes visés par le PIIQ</a:t>
            </a:r>
            <a:endParaRPr lang="fr-CA" sz="3200" b="1" dirty="0">
              <a:solidFill>
                <a:prstClr val="black"/>
              </a:solidFill>
            </a:endParaRPr>
          </a:p>
        </p:txBody>
      </p:sp>
    </p:spTree>
    <p:extLst>
      <p:ext uri="{BB962C8B-B14F-4D97-AF65-F5344CB8AC3E}">
        <p14:creationId xmlns:p14="http://schemas.microsoft.com/office/powerpoint/2010/main" val="35873775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539552" y="1319616"/>
            <a:ext cx="7848872" cy="4525963"/>
          </a:xfrm>
        </p:spPr>
        <p:txBody>
          <a:bodyPr>
            <a:normAutofit lnSpcReduction="10000"/>
          </a:bodyPr>
          <a:lstStyle/>
          <a:p>
            <a:pPr algn="just"/>
            <a:r>
              <a:rPr lang="fr-CA" sz="2200" dirty="0"/>
              <a:t>Toute personne qui donne des soins de santé ou </a:t>
            </a:r>
            <a:r>
              <a:rPr lang="fr-CA" sz="2200" dirty="0">
                <a:solidFill>
                  <a:schemeClr val="accent5">
                    <a:lumMod val="75000"/>
                  </a:schemeClr>
                </a:solidFill>
              </a:rPr>
              <a:t>qui entre en contact étroit avec des personnes à risque élevé, telles que définies par le PIIQ, soit dans un hôpital, en CHSLD, en clinique médicale ou dentaire, en CLSC, ou dans un autre milieu de vie ou de soins </a:t>
            </a:r>
            <a:r>
              <a:rPr lang="fr-CA" sz="2200" dirty="0"/>
              <a:t>(par exemple médecin, infirmière, ambulancier, pharmacien, professionnel dentaire, étudiant en soins infirmiers ou en médecine, technicien de laboratoire, bénévole *). </a:t>
            </a:r>
          </a:p>
          <a:p>
            <a:pPr algn="just"/>
            <a:r>
              <a:rPr lang="fr-CA" sz="2200" dirty="0"/>
              <a:t>Le terme inclut les stagiaires de la santé et leurs </a:t>
            </a:r>
            <a:r>
              <a:rPr lang="fr-CA" sz="2200" dirty="0" smtClean="0"/>
              <a:t>professeurs ainsi que </a:t>
            </a:r>
            <a:r>
              <a:rPr lang="fr-CA" sz="2200" dirty="0"/>
              <a:t>les premiers répondants qui donnent des soins</a:t>
            </a:r>
            <a:r>
              <a:rPr lang="fr-CA" sz="2200" dirty="0" smtClean="0"/>
              <a:t>.</a:t>
            </a:r>
          </a:p>
          <a:p>
            <a:pPr algn="just"/>
            <a:endParaRPr lang="fr-CA" sz="2200" dirty="0" smtClean="0"/>
          </a:p>
          <a:p>
            <a:pPr algn="just"/>
            <a:r>
              <a:rPr lang="fr-CA" sz="2200" u="sng" dirty="0" smtClean="0">
                <a:solidFill>
                  <a:srgbClr val="E35B21"/>
                </a:solidFill>
              </a:rPr>
              <a:t>Retrait de la définition</a:t>
            </a:r>
            <a:r>
              <a:rPr lang="fr-CA" sz="2200" dirty="0" smtClean="0"/>
              <a:t>: les </a:t>
            </a:r>
            <a:r>
              <a:rPr lang="fr-CA" sz="2200" dirty="0"/>
              <a:t>personnes qui travaillent dans une installation de santé qui fournit des soins à des patients, telles que les </a:t>
            </a:r>
            <a:r>
              <a:rPr lang="fr-CA" sz="2200" dirty="0">
                <a:solidFill>
                  <a:srgbClr val="E35B21"/>
                </a:solidFill>
              </a:rPr>
              <a:t>travailleurs de soutien ou de l’administration d’une installation</a:t>
            </a:r>
            <a:r>
              <a:rPr lang="fr-CA" sz="2200" dirty="0"/>
              <a:t>. </a:t>
            </a:r>
          </a:p>
          <a:p>
            <a:pPr algn="just"/>
            <a:endParaRPr lang="fr-CA" sz="2200" dirty="0"/>
          </a:p>
          <a:p>
            <a:pPr marL="0" indent="0">
              <a:buNone/>
            </a:pPr>
            <a:endParaRPr lang="fr-CA" dirty="0"/>
          </a:p>
        </p:txBody>
      </p:sp>
      <p:sp>
        <p:nvSpPr>
          <p:cNvPr id="4" name="ZoneTexte 3"/>
          <p:cNvSpPr txBox="1"/>
          <p:nvPr>
            <p:custDataLst>
              <p:tags r:id="rId2"/>
            </p:custDataLst>
          </p:nvPr>
        </p:nvSpPr>
        <p:spPr>
          <a:xfrm>
            <a:off x="899592" y="476672"/>
            <a:ext cx="7488832" cy="584775"/>
          </a:xfrm>
          <a:prstGeom prst="rect">
            <a:avLst/>
          </a:prstGeom>
          <a:noFill/>
        </p:spPr>
        <p:txBody>
          <a:bodyPr wrap="square" rtlCol="0">
            <a:spAutoFit/>
          </a:bodyPr>
          <a:lstStyle/>
          <a:p>
            <a:r>
              <a:rPr lang="fr-CA" sz="3200" b="1" dirty="0"/>
              <a:t>Définition des travailleurs de la santé</a:t>
            </a:r>
          </a:p>
        </p:txBody>
      </p:sp>
      <p:sp>
        <p:nvSpPr>
          <p:cNvPr id="7" name="ZoneTexte 6"/>
          <p:cNvSpPr txBox="1"/>
          <p:nvPr>
            <p:custDataLst>
              <p:tags r:id="rId3"/>
            </p:custDataLst>
          </p:nvPr>
        </p:nvSpPr>
        <p:spPr>
          <a:xfrm>
            <a:off x="899592" y="6183806"/>
            <a:ext cx="6048672" cy="369332"/>
          </a:xfrm>
          <a:prstGeom prst="rect">
            <a:avLst/>
          </a:prstGeom>
          <a:noFill/>
        </p:spPr>
        <p:txBody>
          <a:bodyPr wrap="square" rtlCol="0">
            <a:spAutoFit/>
          </a:bodyPr>
          <a:lstStyle/>
          <a:p>
            <a:r>
              <a:rPr lang="fr-CA" i="1" dirty="0"/>
              <a:t>* liste non exhaustive</a:t>
            </a:r>
          </a:p>
        </p:txBody>
      </p:sp>
    </p:spTree>
    <p:extLst>
      <p:ext uri="{BB962C8B-B14F-4D97-AF65-F5344CB8AC3E}">
        <p14:creationId xmlns:p14="http://schemas.microsoft.com/office/powerpoint/2010/main" val="35336564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683568" y="1844824"/>
            <a:ext cx="7920880" cy="4525963"/>
          </a:xfrm>
        </p:spPr>
        <p:txBody>
          <a:bodyPr/>
          <a:lstStyle/>
          <a:p>
            <a:r>
              <a:rPr lang="fr-CA" dirty="0" smtClean="0"/>
              <a:t>Les changements seront implantés progressivement cette année.</a:t>
            </a:r>
          </a:p>
          <a:p>
            <a:endParaRPr lang="fr-CA" dirty="0" smtClean="0"/>
          </a:p>
          <a:p>
            <a:r>
              <a:rPr lang="fr-CA" dirty="0" smtClean="0"/>
              <a:t>Les personnes ciblées antérieurement pourront recevoir le vaccin gratuitement si elles le demandent.</a:t>
            </a:r>
          </a:p>
          <a:p>
            <a:pPr marL="0" indent="0">
              <a:buNone/>
            </a:pPr>
            <a:endParaRPr lang="fr-CA" dirty="0" smtClean="0"/>
          </a:p>
          <a:p>
            <a:r>
              <a:rPr lang="fr-CA" dirty="0" smtClean="0"/>
              <a:t>Une stratégie de communication visant la promotion de la vaccination gratuite auprès des groupes ciblés sera mise en place.</a:t>
            </a:r>
            <a:endParaRPr lang="fr-CA" dirty="0"/>
          </a:p>
        </p:txBody>
      </p:sp>
      <p:sp>
        <p:nvSpPr>
          <p:cNvPr id="3" name="ZoneTexte 2"/>
          <p:cNvSpPr txBox="1"/>
          <p:nvPr>
            <p:custDataLst>
              <p:tags r:id="rId2"/>
            </p:custDataLst>
          </p:nvPr>
        </p:nvSpPr>
        <p:spPr>
          <a:xfrm>
            <a:off x="683568" y="476672"/>
            <a:ext cx="8280920" cy="1077218"/>
          </a:xfrm>
          <a:prstGeom prst="rect">
            <a:avLst/>
          </a:prstGeom>
          <a:noFill/>
        </p:spPr>
        <p:txBody>
          <a:bodyPr wrap="square" rtlCol="0">
            <a:spAutoFit/>
          </a:bodyPr>
          <a:lstStyle/>
          <a:p>
            <a:r>
              <a:rPr lang="fr-CA" sz="3200" b="1" dirty="0" smtClean="0">
                <a:solidFill>
                  <a:prstClr val="black"/>
                </a:solidFill>
              </a:rPr>
              <a:t>Les changements du PIIQ seront-ils en vigueur dès l’automne 2018?</a:t>
            </a:r>
            <a:endParaRPr lang="fr-CA" sz="3200" b="1" dirty="0">
              <a:solidFill>
                <a:prstClr val="black"/>
              </a:solidFill>
            </a:endParaRPr>
          </a:p>
        </p:txBody>
      </p:sp>
    </p:spTree>
    <p:extLst>
      <p:ext uri="{BB962C8B-B14F-4D97-AF65-F5344CB8AC3E}">
        <p14:creationId xmlns:p14="http://schemas.microsoft.com/office/powerpoint/2010/main" val="22028188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914400" y="1988840"/>
            <a:ext cx="8229600" cy="4525963"/>
          </a:xfrm>
        </p:spPr>
        <p:txBody>
          <a:bodyPr>
            <a:normAutofit/>
          </a:bodyPr>
          <a:lstStyle/>
          <a:p>
            <a:r>
              <a:rPr lang="fr-CA" sz="2600" dirty="0"/>
              <a:t>F</a:t>
            </a:r>
            <a:r>
              <a:rPr lang="fr-CA" sz="2600" dirty="0" smtClean="0"/>
              <a:t>ardeau de la maladie est moindre que prévu </a:t>
            </a:r>
          </a:p>
          <a:p>
            <a:r>
              <a:rPr lang="fr-CA" sz="2600" dirty="0" smtClean="0"/>
              <a:t>Efficacité du vaccin est sous-optimale </a:t>
            </a:r>
          </a:p>
          <a:p>
            <a:r>
              <a:rPr lang="fr-CA" sz="2600" dirty="0" smtClean="0"/>
              <a:t>Effet potentiel de la vaccination répétée</a:t>
            </a:r>
          </a:p>
          <a:p>
            <a:r>
              <a:rPr lang="fr-CA" sz="2600" dirty="0" smtClean="0"/>
              <a:t>Coût-efficacité n’est pas acceptable pour ces personnes</a:t>
            </a:r>
          </a:p>
          <a:p>
            <a:r>
              <a:rPr lang="fr-CA" sz="2600" dirty="0" smtClean="0"/>
              <a:t>Cohérence avec ce qui se fait ailleurs dans le monde</a:t>
            </a:r>
          </a:p>
          <a:p>
            <a:r>
              <a:rPr lang="fr-CA" sz="2600" dirty="0" smtClean="0"/>
              <a:t>Acceptabilité mitigée de la vaccination contre l’influenza</a:t>
            </a:r>
            <a:endParaRPr lang="fr-CA" sz="2600" dirty="0"/>
          </a:p>
        </p:txBody>
      </p:sp>
      <p:sp>
        <p:nvSpPr>
          <p:cNvPr id="3" name="ZoneTexte 2"/>
          <p:cNvSpPr txBox="1"/>
          <p:nvPr>
            <p:custDataLst>
              <p:tags r:id="rId2"/>
            </p:custDataLst>
          </p:nvPr>
        </p:nvSpPr>
        <p:spPr>
          <a:xfrm>
            <a:off x="914400" y="476672"/>
            <a:ext cx="8338120" cy="1077218"/>
          </a:xfrm>
          <a:prstGeom prst="rect">
            <a:avLst/>
          </a:prstGeom>
          <a:noFill/>
        </p:spPr>
        <p:txBody>
          <a:bodyPr wrap="square" rtlCol="0">
            <a:spAutoFit/>
          </a:bodyPr>
          <a:lstStyle/>
          <a:p>
            <a:r>
              <a:rPr lang="fr-CA" sz="3200" b="1" dirty="0" smtClean="0">
                <a:solidFill>
                  <a:prstClr val="black"/>
                </a:solidFill>
              </a:rPr>
              <a:t>Pourquoi avoir retiré des groupes de personnes en bonne santé du PIIQ ?</a:t>
            </a:r>
            <a:endParaRPr lang="fr-CA" sz="3200" b="1" dirty="0">
              <a:solidFill>
                <a:prstClr val="black"/>
              </a:solidFill>
            </a:endParaRPr>
          </a:p>
        </p:txBody>
      </p:sp>
    </p:spTree>
    <p:extLst>
      <p:ext uri="{BB962C8B-B14F-4D97-AF65-F5344CB8AC3E}">
        <p14:creationId xmlns:p14="http://schemas.microsoft.com/office/powerpoint/2010/main" val="8562002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xfrm>
            <a:off x="894408" y="1268760"/>
            <a:ext cx="7350000" cy="4248472"/>
          </a:xfrm>
        </p:spPr>
        <p:txBody>
          <a:bodyPr>
            <a:normAutofit fontScale="25000" lnSpcReduction="20000"/>
          </a:bodyPr>
          <a:lstStyle/>
          <a:p>
            <a:pPr marL="0" indent="0">
              <a:lnSpc>
                <a:spcPct val="120000"/>
              </a:lnSpc>
              <a:spcBef>
                <a:spcPts val="0"/>
              </a:spcBef>
              <a:spcAft>
                <a:spcPts val="1200"/>
              </a:spcAft>
              <a:buNone/>
            </a:pPr>
            <a:r>
              <a:rPr lang="en-CA" sz="9600" b="1" dirty="0">
                <a:solidFill>
                  <a:srgbClr val="E35B21"/>
                </a:solidFill>
              </a:rPr>
              <a:t>À la fin de la formation, les participants </a:t>
            </a:r>
            <a:r>
              <a:rPr lang="en-CA" sz="9600" b="1" dirty="0" err="1">
                <a:solidFill>
                  <a:srgbClr val="E35B21"/>
                </a:solidFill>
              </a:rPr>
              <a:t>seront</a:t>
            </a:r>
            <a:r>
              <a:rPr lang="en-CA" sz="9600" b="1" dirty="0">
                <a:solidFill>
                  <a:srgbClr val="E35B21"/>
                </a:solidFill>
              </a:rPr>
              <a:t> en </a:t>
            </a:r>
            <a:r>
              <a:rPr lang="en-CA" sz="9600" b="1" dirty="0" err="1">
                <a:solidFill>
                  <a:srgbClr val="E35B21"/>
                </a:solidFill>
              </a:rPr>
              <a:t>mesure</a:t>
            </a:r>
            <a:r>
              <a:rPr lang="en-CA" sz="9600" b="1" dirty="0">
                <a:solidFill>
                  <a:srgbClr val="E35B21"/>
                </a:solidFill>
              </a:rPr>
              <a:t> </a:t>
            </a:r>
            <a:r>
              <a:rPr lang="en-CA" sz="9600" b="1" dirty="0" smtClean="0">
                <a:solidFill>
                  <a:srgbClr val="E35B21"/>
                </a:solidFill>
              </a:rPr>
              <a:t>de :</a:t>
            </a:r>
            <a:endParaRPr lang="en-CA" sz="9600" b="1" dirty="0">
              <a:solidFill>
                <a:srgbClr val="E35B21"/>
              </a:solidFill>
            </a:endParaRPr>
          </a:p>
          <a:p>
            <a:pPr>
              <a:lnSpc>
                <a:spcPct val="120000"/>
              </a:lnSpc>
              <a:spcBef>
                <a:spcPts val="0"/>
              </a:spcBef>
              <a:spcAft>
                <a:spcPts val="800"/>
              </a:spcAft>
            </a:pPr>
            <a:r>
              <a:rPr lang="en-CA" sz="9600" b="1" dirty="0" err="1" smtClean="0">
                <a:solidFill>
                  <a:srgbClr val="E35B21"/>
                </a:solidFill>
              </a:rPr>
              <a:t>Nommer</a:t>
            </a:r>
            <a:r>
              <a:rPr lang="en-CA" sz="9600" b="1" dirty="0" smtClean="0">
                <a:solidFill>
                  <a:srgbClr val="E35B21"/>
                </a:solidFill>
              </a:rPr>
              <a:t> et </a:t>
            </a:r>
            <a:r>
              <a:rPr lang="en-CA" sz="9600" b="1" dirty="0" err="1" smtClean="0">
                <a:solidFill>
                  <a:srgbClr val="E35B21"/>
                </a:solidFill>
              </a:rPr>
              <a:t>expliquer</a:t>
            </a:r>
            <a:r>
              <a:rPr lang="en-CA" sz="9600" b="1" dirty="0" smtClean="0">
                <a:solidFill>
                  <a:srgbClr val="E35B21"/>
                </a:solidFill>
              </a:rPr>
              <a:t> les </a:t>
            </a:r>
            <a:r>
              <a:rPr lang="en-CA" sz="9600" b="1" dirty="0" err="1" smtClean="0">
                <a:solidFill>
                  <a:srgbClr val="E35B21"/>
                </a:solidFill>
              </a:rPr>
              <a:t>changements</a:t>
            </a:r>
            <a:r>
              <a:rPr lang="en-CA" sz="9600" b="1" dirty="0" smtClean="0">
                <a:solidFill>
                  <a:srgbClr val="E35B21"/>
                </a:solidFill>
              </a:rPr>
              <a:t> </a:t>
            </a:r>
            <a:r>
              <a:rPr lang="en-CA" sz="9600" b="1" dirty="0" err="1" smtClean="0">
                <a:solidFill>
                  <a:srgbClr val="E35B21"/>
                </a:solidFill>
              </a:rPr>
              <a:t>apportés</a:t>
            </a:r>
            <a:r>
              <a:rPr lang="en-CA" sz="9600" b="1" dirty="0" smtClean="0">
                <a:solidFill>
                  <a:srgbClr val="E35B21"/>
                </a:solidFill>
              </a:rPr>
              <a:t> au Programme </a:t>
            </a:r>
            <a:r>
              <a:rPr lang="en-CA" sz="9600" b="1" dirty="0" err="1" smtClean="0">
                <a:solidFill>
                  <a:srgbClr val="E35B21"/>
                </a:solidFill>
              </a:rPr>
              <a:t>d’immunisation</a:t>
            </a:r>
            <a:r>
              <a:rPr lang="en-CA" sz="9600" b="1" dirty="0" smtClean="0">
                <a:solidFill>
                  <a:srgbClr val="E35B21"/>
                </a:solidFill>
              </a:rPr>
              <a:t> </a:t>
            </a:r>
            <a:r>
              <a:rPr lang="en-CA" sz="9600" b="1" dirty="0" err="1" smtClean="0">
                <a:solidFill>
                  <a:srgbClr val="E35B21"/>
                </a:solidFill>
              </a:rPr>
              <a:t>contre</a:t>
            </a:r>
            <a:r>
              <a:rPr lang="en-CA" sz="9600" b="1" dirty="0" smtClean="0">
                <a:solidFill>
                  <a:srgbClr val="E35B21"/>
                </a:solidFill>
              </a:rPr>
              <a:t> </a:t>
            </a:r>
            <a:r>
              <a:rPr lang="en-CA" sz="9600" b="1" dirty="0" err="1" smtClean="0">
                <a:solidFill>
                  <a:srgbClr val="E35B21"/>
                </a:solidFill>
              </a:rPr>
              <a:t>l’influenza</a:t>
            </a:r>
            <a:r>
              <a:rPr lang="en-CA" sz="9600" b="1" dirty="0" smtClean="0">
                <a:solidFill>
                  <a:srgbClr val="E35B21"/>
                </a:solidFill>
              </a:rPr>
              <a:t> (PIIQ)</a:t>
            </a:r>
          </a:p>
          <a:p>
            <a:pPr>
              <a:lnSpc>
                <a:spcPct val="120000"/>
              </a:lnSpc>
              <a:spcBef>
                <a:spcPts val="0"/>
              </a:spcBef>
              <a:spcAft>
                <a:spcPts val="800"/>
              </a:spcAft>
            </a:pPr>
            <a:r>
              <a:rPr lang="en-CA" sz="9600" b="1" dirty="0" err="1" smtClean="0">
                <a:solidFill>
                  <a:srgbClr val="E35B21"/>
                </a:solidFill>
              </a:rPr>
              <a:t>Administrer</a:t>
            </a:r>
            <a:r>
              <a:rPr lang="en-CA" sz="9600" b="1" dirty="0" smtClean="0">
                <a:solidFill>
                  <a:srgbClr val="E35B21"/>
                </a:solidFill>
              </a:rPr>
              <a:t> les </a:t>
            </a:r>
            <a:r>
              <a:rPr lang="en-CA" sz="9600" b="1" dirty="0" err="1" smtClean="0">
                <a:solidFill>
                  <a:srgbClr val="E35B21"/>
                </a:solidFill>
              </a:rPr>
              <a:t>vaccins</a:t>
            </a:r>
            <a:r>
              <a:rPr lang="en-CA" sz="9600" b="1" dirty="0" smtClean="0">
                <a:solidFill>
                  <a:srgbClr val="E35B21"/>
                </a:solidFill>
              </a:rPr>
              <a:t> </a:t>
            </a:r>
            <a:r>
              <a:rPr lang="en-CA" sz="9600" b="1" dirty="0" err="1" smtClean="0">
                <a:solidFill>
                  <a:srgbClr val="E35B21"/>
                </a:solidFill>
              </a:rPr>
              <a:t>contre</a:t>
            </a:r>
            <a:r>
              <a:rPr lang="en-CA" sz="9600" b="1" dirty="0" smtClean="0">
                <a:solidFill>
                  <a:srgbClr val="E35B21"/>
                </a:solidFill>
              </a:rPr>
              <a:t> </a:t>
            </a:r>
            <a:r>
              <a:rPr lang="en-CA" sz="9600" b="1" dirty="0" err="1" smtClean="0">
                <a:solidFill>
                  <a:srgbClr val="E35B21"/>
                </a:solidFill>
              </a:rPr>
              <a:t>l’influenza</a:t>
            </a:r>
            <a:r>
              <a:rPr lang="en-CA" sz="9600" b="1" dirty="0" smtClean="0">
                <a:solidFill>
                  <a:srgbClr val="E35B21"/>
                </a:solidFill>
              </a:rPr>
              <a:t> et </a:t>
            </a:r>
            <a:r>
              <a:rPr lang="en-CA" sz="9600" b="1" dirty="0" err="1" smtClean="0">
                <a:solidFill>
                  <a:srgbClr val="E35B21"/>
                </a:solidFill>
              </a:rPr>
              <a:t>contre</a:t>
            </a:r>
            <a:r>
              <a:rPr lang="en-CA" sz="9600" b="1" dirty="0" smtClean="0">
                <a:solidFill>
                  <a:srgbClr val="E35B21"/>
                </a:solidFill>
              </a:rPr>
              <a:t> le </a:t>
            </a:r>
            <a:r>
              <a:rPr lang="en-CA" sz="9600" b="1" dirty="0" err="1" smtClean="0">
                <a:solidFill>
                  <a:srgbClr val="E35B21"/>
                </a:solidFill>
              </a:rPr>
              <a:t>pneumocoque</a:t>
            </a:r>
            <a:r>
              <a:rPr lang="en-CA" sz="9600" b="1" dirty="0" smtClean="0">
                <a:solidFill>
                  <a:srgbClr val="E35B21"/>
                </a:solidFill>
              </a:rPr>
              <a:t> </a:t>
            </a:r>
            <a:r>
              <a:rPr lang="en-CA" sz="9600" b="1" dirty="0" err="1" smtClean="0">
                <a:solidFill>
                  <a:srgbClr val="E35B21"/>
                </a:solidFill>
              </a:rPr>
              <a:t>en</a:t>
            </a:r>
            <a:r>
              <a:rPr lang="en-CA" sz="9600" b="1" dirty="0" smtClean="0">
                <a:solidFill>
                  <a:srgbClr val="E35B21"/>
                </a:solidFill>
              </a:rPr>
              <a:t> </a:t>
            </a:r>
            <a:r>
              <a:rPr lang="en-CA" sz="9600" b="1" dirty="0" err="1" smtClean="0">
                <a:solidFill>
                  <a:srgbClr val="E35B21"/>
                </a:solidFill>
              </a:rPr>
              <a:t>respectant</a:t>
            </a:r>
            <a:r>
              <a:rPr lang="en-CA" sz="9600" b="1" dirty="0" smtClean="0">
                <a:solidFill>
                  <a:srgbClr val="E35B21"/>
                </a:solidFill>
              </a:rPr>
              <a:t> les </a:t>
            </a:r>
            <a:r>
              <a:rPr lang="en-CA" sz="9600" b="1" dirty="0" err="1" smtClean="0">
                <a:solidFill>
                  <a:srgbClr val="E35B21"/>
                </a:solidFill>
              </a:rPr>
              <a:t>normes</a:t>
            </a:r>
            <a:r>
              <a:rPr lang="en-CA" sz="9600" b="1" dirty="0" smtClean="0">
                <a:solidFill>
                  <a:srgbClr val="E35B21"/>
                </a:solidFill>
              </a:rPr>
              <a:t> </a:t>
            </a:r>
            <a:r>
              <a:rPr lang="en-CA" sz="9600" b="1" dirty="0" err="1" smtClean="0">
                <a:solidFill>
                  <a:srgbClr val="E35B21"/>
                </a:solidFill>
              </a:rPr>
              <a:t>cliniques</a:t>
            </a:r>
            <a:r>
              <a:rPr lang="en-CA" sz="9600" b="1" dirty="0" smtClean="0">
                <a:solidFill>
                  <a:srgbClr val="E35B21"/>
                </a:solidFill>
              </a:rPr>
              <a:t> du </a:t>
            </a:r>
            <a:r>
              <a:rPr lang="en-CA" sz="9600" b="1" i="1" dirty="0" err="1" smtClean="0">
                <a:solidFill>
                  <a:srgbClr val="E35B21"/>
                </a:solidFill>
              </a:rPr>
              <a:t>Protocole</a:t>
            </a:r>
            <a:r>
              <a:rPr lang="en-CA" sz="9600" b="1" i="1" dirty="0" smtClean="0">
                <a:solidFill>
                  <a:srgbClr val="E35B21"/>
                </a:solidFill>
              </a:rPr>
              <a:t> </a:t>
            </a:r>
            <a:r>
              <a:rPr lang="en-CA" sz="9600" b="1" i="1" dirty="0" err="1" smtClean="0">
                <a:solidFill>
                  <a:srgbClr val="E35B21"/>
                </a:solidFill>
              </a:rPr>
              <a:t>d’immunisation</a:t>
            </a:r>
            <a:r>
              <a:rPr lang="en-CA" sz="9600" b="1" i="1" dirty="0" smtClean="0">
                <a:solidFill>
                  <a:srgbClr val="E35B21"/>
                </a:solidFill>
              </a:rPr>
              <a:t> du Québec </a:t>
            </a:r>
            <a:r>
              <a:rPr lang="en-CA" sz="9600" b="1" dirty="0" smtClean="0">
                <a:solidFill>
                  <a:srgbClr val="E35B21"/>
                </a:solidFill>
              </a:rPr>
              <a:t>(PIQ)</a:t>
            </a:r>
            <a:endParaRPr lang="en-CA" sz="9600" b="1" dirty="0">
              <a:solidFill>
                <a:srgbClr val="E35B21"/>
              </a:solidFill>
            </a:endParaRPr>
          </a:p>
          <a:p>
            <a:pPr>
              <a:lnSpc>
                <a:spcPct val="120000"/>
              </a:lnSpc>
              <a:spcBef>
                <a:spcPts val="0"/>
              </a:spcBef>
              <a:spcAft>
                <a:spcPts val="800"/>
              </a:spcAft>
            </a:pPr>
            <a:r>
              <a:rPr lang="en-CA" sz="9600" b="1" dirty="0">
                <a:solidFill>
                  <a:srgbClr val="E35B21"/>
                </a:solidFill>
              </a:rPr>
              <a:t>Reconnaître les manifestations cliniques inhabituelles (MCI) qui doivent être déclarées à la DSP</a:t>
            </a:r>
          </a:p>
          <a:p>
            <a:pPr>
              <a:lnSpc>
                <a:spcPct val="120000"/>
              </a:lnSpc>
              <a:spcBef>
                <a:spcPts val="0"/>
              </a:spcBef>
              <a:spcAft>
                <a:spcPts val="600"/>
              </a:spcAft>
            </a:pPr>
            <a:r>
              <a:rPr lang="en-CA" sz="9600" b="1" dirty="0">
                <a:solidFill>
                  <a:srgbClr val="E35B21"/>
                </a:solidFill>
              </a:rPr>
              <a:t>Respecter les règles de conservation des </a:t>
            </a:r>
            <a:r>
              <a:rPr lang="en-CA" sz="9600" b="1" dirty="0" smtClean="0">
                <a:solidFill>
                  <a:srgbClr val="E35B21"/>
                </a:solidFill>
              </a:rPr>
              <a:t>vaccins</a:t>
            </a:r>
          </a:p>
          <a:p>
            <a:pPr marL="0" indent="0" algn="ctr">
              <a:lnSpc>
                <a:spcPct val="120000"/>
              </a:lnSpc>
              <a:spcAft>
                <a:spcPts val="600"/>
              </a:spcAft>
              <a:buNone/>
            </a:pPr>
            <a:endParaRPr lang="en-CA" sz="9600" dirty="0"/>
          </a:p>
          <a:p>
            <a:endParaRPr lang="en-CA" dirty="0" smtClean="0"/>
          </a:p>
          <a:p>
            <a:endParaRPr lang="en-CA" dirty="0" smtClean="0"/>
          </a:p>
          <a:p>
            <a:pPr marL="0" indent="0">
              <a:buNone/>
              <a:tabLst>
                <a:tab pos="444500" algn="l"/>
              </a:tabLst>
            </a:pPr>
            <a:r>
              <a:rPr lang="en-CA" dirty="0" smtClean="0"/>
              <a:t>	</a:t>
            </a:r>
          </a:p>
        </p:txBody>
      </p:sp>
      <p:sp>
        <p:nvSpPr>
          <p:cNvPr id="4" name="ZoneTexte 3"/>
          <p:cNvSpPr txBox="1"/>
          <p:nvPr>
            <p:custDataLst>
              <p:tags r:id="rId2"/>
            </p:custDataLst>
          </p:nvPr>
        </p:nvSpPr>
        <p:spPr>
          <a:xfrm>
            <a:off x="894408" y="548680"/>
            <a:ext cx="3960440" cy="584775"/>
          </a:xfrm>
          <a:prstGeom prst="rect">
            <a:avLst/>
          </a:prstGeom>
          <a:noFill/>
        </p:spPr>
        <p:txBody>
          <a:bodyPr wrap="square" rtlCol="0">
            <a:spAutoFit/>
          </a:bodyPr>
          <a:lstStyle/>
          <a:p>
            <a:r>
              <a:rPr lang="fr-CA" sz="3200" b="1" dirty="0" smtClean="0"/>
              <a:t>Objectifs</a:t>
            </a:r>
            <a:endParaRPr lang="fr-CA" sz="3200" b="1" dirty="0"/>
          </a:p>
        </p:txBody>
      </p:sp>
    </p:spTree>
    <p:extLst>
      <p:ext uri="{BB962C8B-B14F-4D97-AF65-F5344CB8AC3E}">
        <p14:creationId xmlns:p14="http://schemas.microsoft.com/office/powerpoint/2010/main" val="29188990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477060" y="1700808"/>
            <a:ext cx="8229600" cy="4525963"/>
          </a:xfrm>
        </p:spPr>
        <p:txBody>
          <a:bodyPr/>
          <a:lstStyle/>
          <a:p>
            <a:r>
              <a:rPr lang="fr-CA" dirty="0"/>
              <a:t>T</a:t>
            </a:r>
            <a:r>
              <a:rPr lang="fr-CA" dirty="0" smtClean="0"/>
              <a:t>aux d’hospitalisation est 10 x plus bas que chez enfants ayant une maladie chronique</a:t>
            </a:r>
          </a:p>
          <a:p>
            <a:r>
              <a:rPr lang="fr-CA" dirty="0"/>
              <a:t>D</a:t>
            </a:r>
            <a:r>
              <a:rPr lang="fr-CA" dirty="0" smtClean="0"/>
              <a:t>écès exceptionnels (1 ou 2 par million)</a:t>
            </a:r>
          </a:p>
          <a:p>
            <a:r>
              <a:rPr lang="fr-CA" dirty="0"/>
              <a:t>C</a:t>
            </a:r>
            <a:r>
              <a:rPr lang="fr-CA" dirty="0" smtClean="0"/>
              <a:t>ouvertures vaccinales basses (&lt; 20 %)</a:t>
            </a:r>
          </a:p>
          <a:p>
            <a:r>
              <a:rPr lang="fr-CA" dirty="0" smtClean="0"/>
              <a:t>Plusieurs pays ne recommandent pas leur vaccination </a:t>
            </a:r>
          </a:p>
          <a:p>
            <a:r>
              <a:rPr lang="fr-CA" dirty="0" smtClean="0"/>
              <a:t>Pas coût-efficace pour ce groupe</a:t>
            </a:r>
          </a:p>
        </p:txBody>
      </p:sp>
      <p:sp>
        <p:nvSpPr>
          <p:cNvPr id="3" name="ZoneTexte 2"/>
          <p:cNvSpPr txBox="1"/>
          <p:nvPr>
            <p:custDataLst>
              <p:tags r:id="rId2"/>
            </p:custDataLst>
          </p:nvPr>
        </p:nvSpPr>
        <p:spPr>
          <a:xfrm>
            <a:off x="852736" y="404664"/>
            <a:ext cx="8111752" cy="1015663"/>
          </a:xfrm>
          <a:prstGeom prst="rect">
            <a:avLst/>
          </a:prstGeom>
          <a:noFill/>
        </p:spPr>
        <p:txBody>
          <a:bodyPr wrap="square" rtlCol="0">
            <a:spAutoFit/>
          </a:bodyPr>
          <a:lstStyle/>
          <a:p>
            <a:r>
              <a:rPr lang="fr-CA" sz="3000" b="1" dirty="0" smtClean="0">
                <a:solidFill>
                  <a:prstClr val="black"/>
                </a:solidFill>
              </a:rPr>
              <a:t>Argumentaire pour le retrait des enfants de 6 à 23 mois </a:t>
            </a:r>
            <a:r>
              <a:rPr lang="fr-CA" sz="3000" b="1" u="sng" dirty="0" smtClean="0">
                <a:solidFill>
                  <a:prstClr val="black"/>
                </a:solidFill>
              </a:rPr>
              <a:t>en bonne santé</a:t>
            </a:r>
            <a:endParaRPr lang="fr-CA" sz="3000" b="1" dirty="0">
              <a:solidFill>
                <a:prstClr val="black"/>
              </a:solidFill>
            </a:endParaRPr>
          </a:p>
        </p:txBody>
      </p:sp>
      <p:graphicFrame>
        <p:nvGraphicFramePr>
          <p:cNvPr id="4" name="Tableau 3"/>
          <p:cNvGraphicFramePr>
            <a:graphicFrameLocks noGrp="1"/>
          </p:cNvGraphicFramePr>
          <p:nvPr>
            <p:custDataLst>
              <p:tags r:id="rId3"/>
            </p:custDataLst>
            <p:extLst/>
          </p:nvPr>
        </p:nvGraphicFramePr>
        <p:xfrm>
          <a:off x="755576" y="4509120"/>
          <a:ext cx="6048672" cy="1841374"/>
        </p:xfrm>
        <a:graphic>
          <a:graphicData uri="http://schemas.openxmlformats.org/drawingml/2006/table">
            <a:tbl>
              <a:tblPr firstRow="1" bandRow="1">
                <a:tableStyleId>{5C22544A-7EE6-4342-B048-85BDC9FD1C3A}</a:tableStyleId>
              </a:tblPr>
              <a:tblGrid>
                <a:gridCol w="1728192"/>
                <a:gridCol w="1152128"/>
                <a:gridCol w="1728192"/>
                <a:gridCol w="1440160"/>
              </a:tblGrid>
              <a:tr h="600647">
                <a:tc gridSpan="2">
                  <a:txBody>
                    <a:bodyPr/>
                    <a:lstStyle/>
                    <a:p>
                      <a:pPr algn="ctr"/>
                      <a:r>
                        <a:rPr lang="fr-CA" dirty="0" smtClean="0"/>
                        <a:t>Nb</a:t>
                      </a:r>
                      <a:r>
                        <a:rPr lang="fr-CA" baseline="0" dirty="0" smtClean="0"/>
                        <a:t> d’enfants de 6 à 23 mois à vacciner par cas prévenu</a:t>
                      </a:r>
                      <a:endParaRPr lang="fr-CA" dirty="0"/>
                    </a:p>
                  </a:txBody>
                  <a:tcPr>
                    <a:solidFill>
                      <a:schemeClr val="accent4"/>
                    </a:solidFill>
                  </a:tcPr>
                </a:tc>
                <a:tc hMerge="1">
                  <a:txBody>
                    <a:bodyPr/>
                    <a:lstStyle/>
                    <a:p>
                      <a:endParaRPr lang="fr-CA" dirty="0"/>
                    </a:p>
                  </a:txBody>
                  <a:tcPr/>
                </a:tc>
                <a:tc gridSpan="2">
                  <a:txBody>
                    <a:bodyPr/>
                    <a:lstStyle/>
                    <a:p>
                      <a:pPr algn="ctr"/>
                      <a:r>
                        <a:rPr lang="fr-CA" dirty="0" smtClean="0"/>
                        <a:t>Coût par cas prévenu</a:t>
                      </a:r>
                      <a:endParaRPr lang="fr-CA" dirty="0"/>
                    </a:p>
                  </a:txBody>
                  <a:tcPr>
                    <a:solidFill>
                      <a:schemeClr val="accent4"/>
                    </a:solidFill>
                  </a:tcPr>
                </a:tc>
                <a:tc hMerge="1">
                  <a:txBody>
                    <a:bodyPr/>
                    <a:lstStyle/>
                    <a:p>
                      <a:endParaRPr lang="fr-CA" dirty="0"/>
                    </a:p>
                  </a:txBody>
                  <a:tcPr/>
                </a:tc>
              </a:tr>
              <a:tr h="600647">
                <a:tc>
                  <a:txBody>
                    <a:bodyPr/>
                    <a:lstStyle/>
                    <a:p>
                      <a:pPr algn="ctr"/>
                      <a:r>
                        <a:rPr lang="fr-CA" baseline="0" dirty="0" smtClean="0">
                          <a:solidFill>
                            <a:schemeClr val="tx1"/>
                          </a:solidFill>
                        </a:rPr>
                        <a:t>H</a:t>
                      </a:r>
                      <a:r>
                        <a:rPr lang="fr-CA" dirty="0" smtClean="0">
                          <a:solidFill>
                            <a:schemeClr val="tx1"/>
                          </a:solidFill>
                        </a:rPr>
                        <a:t>ospitalisation</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Décès</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Hospitalisation</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Décès</a:t>
                      </a:r>
                      <a:endParaRPr lang="fr-CA" dirty="0">
                        <a:solidFill>
                          <a:schemeClr val="tx1"/>
                        </a:solidFill>
                      </a:endParaRPr>
                    </a:p>
                  </a:txBody>
                  <a:tcPr>
                    <a:solidFill>
                      <a:schemeClr val="accent4">
                        <a:lumMod val="20000"/>
                        <a:lumOff val="80000"/>
                      </a:schemeClr>
                    </a:solidFill>
                  </a:tcPr>
                </a:tc>
              </a:tr>
              <a:tr h="600647">
                <a:tc>
                  <a:txBody>
                    <a:bodyPr/>
                    <a:lstStyle/>
                    <a:p>
                      <a:pPr algn="ctr"/>
                      <a:r>
                        <a:rPr lang="fr-CA" dirty="0" smtClean="0">
                          <a:solidFill>
                            <a:schemeClr val="tx1"/>
                          </a:solidFill>
                        </a:rPr>
                        <a:t>1 157</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 300</a:t>
                      </a:r>
                      <a:r>
                        <a:rPr lang="fr-CA" baseline="0" dirty="0" smtClean="0">
                          <a:solidFill>
                            <a:schemeClr val="tx1"/>
                          </a:solidFill>
                        </a:rPr>
                        <a:t> 000</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 38</a:t>
                      </a:r>
                      <a:r>
                        <a:rPr lang="fr-CA" baseline="0" dirty="0" smtClean="0">
                          <a:solidFill>
                            <a:schemeClr val="tx1"/>
                          </a:solidFill>
                        </a:rPr>
                        <a:t> 000 $</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 10 M $</a:t>
                      </a:r>
                      <a:endParaRPr lang="fr-CA" dirty="0">
                        <a:solidFill>
                          <a:schemeClr val="tx1"/>
                        </a:solidFill>
                      </a:endParaRPr>
                    </a:p>
                  </a:txBody>
                  <a:tcPr>
                    <a:solidFill>
                      <a:schemeClr val="accent4">
                        <a:lumMod val="20000"/>
                        <a:lumOff val="80000"/>
                      </a:schemeClr>
                    </a:solidFill>
                  </a:tcPr>
                </a:tc>
              </a:tr>
            </a:tbl>
          </a:graphicData>
        </a:graphic>
      </p:graphicFrame>
    </p:spTree>
    <p:extLst>
      <p:ext uri="{BB962C8B-B14F-4D97-AF65-F5344CB8AC3E}">
        <p14:creationId xmlns:p14="http://schemas.microsoft.com/office/powerpoint/2010/main" val="26471367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563038" y="1844824"/>
            <a:ext cx="8147248" cy="4525963"/>
          </a:xfrm>
        </p:spPr>
        <p:txBody>
          <a:bodyPr/>
          <a:lstStyle/>
          <a:p>
            <a:r>
              <a:rPr lang="fr-CA" dirty="0" smtClean="0"/>
              <a:t>Risque d’hospitalisation:</a:t>
            </a:r>
          </a:p>
          <a:p>
            <a:pPr lvl="1">
              <a:buFont typeface="Courier New" panose="02070309020205020404" pitchFamily="49" charset="0"/>
              <a:buChar char="o"/>
            </a:pPr>
            <a:r>
              <a:rPr lang="fr-CA" sz="2300" dirty="0" smtClean="0"/>
              <a:t>14 x plus bas chez adultes &lt; 75 ans </a:t>
            </a:r>
            <a:r>
              <a:rPr lang="fr-CA" sz="2300" u="sng" dirty="0" smtClean="0"/>
              <a:t>en santé </a:t>
            </a:r>
            <a:r>
              <a:rPr lang="fr-CA" sz="2300" dirty="0" smtClean="0"/>
              <a:t>vs avec </a:t>
            </a:r>
            <a:r>
              <a:rPr lang="fr-CA" sz="2300" u="sng" dirty="0" smtClean="0"/>
              <a:t>maladie chronique</a:t>
            </a:r>
          </a:p>
          <a:p>
            <a:pPr lvl="1">
              <a:buFont typeface="Courier New" panose="02070309020205020404" pitchFamily="49" charset="0"/>
              <a:buChar char="o"/>
            </a:pPr>
            <a:r>
              <a:rPr lang="fr-CA" sz="2300" dirty="0"/>
              <a:t>8</a:t>
            </a:r>
            <a:r>
              <a:rPr lang="fr-CA" sz="2300" dirty="0" smtClean="0"/>
              <a:t> x plus bas chez </a:t>
            </a:r>
            <a:r>
              <a:rPr lang="fr-CA" sz="2300" u="sng" dirty="0" smtClean="0"/>
              <a:t>60-74 ans </a:t>
            </a:r>
            <a:r>
              <a:rPr lang="fr-CA" sz="2300" dirty="0" smtClean="0"/>
              <a:t>vs ≥ </a:t>
            </a:r>
            <a:r>
              <a:rPr lang="fr-CA" sz="2300" u="sng" dirty="0" smtClean="0"/>
              <a:t>75 ans</a:t>
            </a:r>
          </a:p>
          <a:p>
            <a:r>
              <a:rPr lang="fr-CA" dirty="0" smtClean="0"/>
              <a:t>Risque de décès</a:t>
            </a:r>
            <a:r>
              <a:rPr lang="fr-CA" dirty="0"/>
              <a:t> </a:t>
            </a:r>
            <a:r>
              <a:rPr lang="fr-CA" dirty="0" smtClean="0"/>
              <a:t>dus à l’influenza: </a:t>
            </a:r>
          </a:p>
          <a:p>
            <a:pPr lvl="1">
              <a:buFont typeface="Courier New" panose="02070309020205020404" pitchFamily="49" charset="0"/>
              <a:buChar char="o"/>
            </a:pPr>
            <a:r>
              <a:rPr lang="fr-CA" sz="2300" dirty="0" smtClean="0"/>
              <a:t>Environ 90% surviennent chez pers. ≥ 75 ans</a:t>
            </a:r>
          </a:p>
          <a:p>
            <a:r>
              <a:rPr lang="fr-CA" dirty="0" smtClean="0"/>
              <a:t>C.V. est plutôt basse: </a:t>
            </a:r>
            <a:r>
              <a:rPr lang="fr-CA" sz="2300" b="1" dirty="0" smtClean="0">
                <a:solidFill>
                  <a:srgbClr val="E35B21"/>
                </a:solidFill>
              </a:rPr>
              <a:t>30 % </a:t>
            </a:r>
            <a:r>
              <a:rPr lang="fr-CA" sz="2300" dirty="0" smtClean="0"/>
              <a:t>des 60-64 ans; </a:t>
            </a:r>
            <a:r>
              <a:rPr lang="fr-CA" sz="2300" b="1" dirty="0" smtClean="0">
                <a:solidFill>
                  <a:srgbClr val="E35B21"/>
                </a:solidFill>
              </a:rPr>
              <a:t>48 % </a:t>
            </a:r>
            <a:r>
              <a:rPr lang="fr-CA" sz="2300" dirty="0" smtClean="0"/>
              <a:t>des 65-74 ans</a:t>
            </a:r>
          </a:p>
          <a:p>
            <a:r>
              <a:rPr lang="fr-CA" dirty="0" smtClean="0"/>
              <a:t>Enjeux potentiels de la vaccination répétée</a:t>
            </a:r>
          </a:p>
          <a:p>
            <a:r>
              <a:rPr lang="fr-CA" dirty="0"/>
              <a:t>P</a:t>
            </a:r>
            <a:r>
              <a:rPr lang="fr-CA" dirty="0" smtClean="0"/>
              <a:t>as coût-efficace pour ce groupe</a:t>
            </a:r>
          </a:p>
          <a:p>
            <a:endParaRPr lang="fr-CA" sz="2300" dirty="0" smtClean="0"/>
          </a:p>
          <a:p>
            <a:pPr marL="0" indent="0">
              <a:buNone/>
            </a:pPr>
            <a:endParaRPr lang="fr-CA" dirty="0" smtClean="0"/>
          </a:p>
          <a:p>
            <a:endParaRPr lang="fr-CA" dirty="0"/>
          </a:p>
        </p:txBody>
      </p:sp>
      <p:sp>
        <p:nvSpPr>
          <p:cNvPr id="3" name="ZoneTexte 2"/>
          <p:cNvSpPr txBox="1"/>
          <p:nvPr>
            <p:custDataLst>
              <p:tags r:id="rId2"/>
            </p:custDataLst>
          </p:nvPr>
        </p:nvSpPr>
        <p:spPr>
          <a:xfrm>
            <a:off x="852736" y="404664"/>
            <a:ext cx="8399784" cy="1015663"/>
          </a:xfrm>
          <a:prstGeom prst="rect">
            <a:avLst/>
          </a:prstGeom>
          <a:noFill/>
        </p:spPr>
        <p:txBody>
          <a:bodyPr wrap="square" rtlCol="0">
            <a:spAutoFit/>
          </a:bodyPr>
          <a:lstStyle/>
          <a:p>
            <a:r>
              <a:rPr lang="fr-CA" sz="3000" b="1" dirty="0" smtClean="0">
                <a:solidFill>
                  <a:prstClr val="black"/>
                </a:solidFill>
              </a:rPr>
              <a:t>Argumentaire pour le retrait des adultes de 60 à 74 ans </a:t>
            </a:r>
            <a:r>
              <a:rPr lang="fr-CA" sz="3000" b="1" u="sng" dirty="0" smtClean="0">
                <a:solidFill>
                  <a:prstClr val="black"/>
                </a:solidFill>
              </a:rPr>
              <a:t>en bonne santé</a:t>
            </a:r>
            <a:endParaRPr lang="fr-CA" sz="3000" b="1" dirty="0">
              <a:solidFill>
                <a:prstClr val="black"/>
              </a:solidFill>
            </a:endParaRPr>
          </a:p>
        </p:txBody>
      </p:sp>
    </p:spTree>
    <p:extLst>
      <p:ext uri="{BB962C8B-B14F-4D97-AF65-F5344CB8AC3E}">
        <p14:creationId xmlns:p14="http://schemas.microsoft.com/office/powerpoint/2010/main" val="37038678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533128" y="1700808"/>
            <a:ext cx="8147248" cy="4525963"/>
          </a:xfrm>
        </p:spPr>
        <p:txBody>
          <a:bodyPr/>
          <a:lstStyle/>
          <a:p>
            <a:endParaRPr lang="fr-CA" dirty="0" smtClean="0"/>
          </a:p>
          <a:p>
            <a:endParaRPr lang="fr-CA" dirty="0"/>
          </a:p>
        </p:txBody>
      </p:sp>
      <p:sp>
        <p:nvSpPr>
          <p:cNvPr id="3" name="ZoneTexte 2"/>
          <p:cNvSpPr txBox="1"/>
          <p:nvPr>
            <p:custDataLst>
              <p:tags r:id="rId2"/>
            </p:custDataLst>
          </p:nvPr>
        </p:nvSpPr>
        <p:spPr>
          <a:xfrm>
            <a:off x="852736" y="404664"/>
            <a:ext cx="8291264" cy="1015663"/>
          </a:xfrm>
          <a:prstGeom prst="rect">
            <a:avLst/>
          </a:prstGeom>
          <a:noFill/>
        </p:spPr>
        <p:txBody>
          <a:bodyPr wrap="square" rtlCol="0">
            <a:spAutoFit/>
          </a:bodyPr>
          <a:lstStyle/>
          <a:p>
            <a:r>
              <a:rPr lang="fr-CA" sz="3000" b="1" dirty="0" smtClean="0">
                <a:solidFill>
                  <a:prstClr val="black"/>
                </a:solidFill>
              </a:rPr>
              <a:t>Argumentaire pour le retrait des adultes de 60 à 74 ans </a:t>
            </a:r>
            <a:r>
              <a:rPr lang="fr-CA" sz="3000" b="1" u="sng" dirty="0" smtClean="0">
                <a:solidFill>
                  <a:prstClr val="black"/>
                </a:solidFill>
              </a:rPr>
              <a:t>en bonne santé</a:t>
            </a:r>
            <a:endParaRPr lang="fr-CA" sz="3000" b="1" dirty="0">
              <a:solidFill>
                <a:prstClr val="black"/>
              </a:solidFill>
            </a:endParaRPr>
          </a:p>
        </p:txBody>
      </p:sp>
      <p:sp>
        <p:nvSpPr>
          <p:cNvPr id="5" name="ZoneTexte 4"/>
          <p:cNvSpPr txBox="1"/>
          <p:nvPr>
            <p:custDataLst>
              <p:tags r:id="rId3"/>
            </p:custDataLst>
          </p:nvPr>
        </p:nvSpPr>
        <p:spPr>
          <a:xfrm>
            <a:off x="852736" y="1844824"/>
            <a:ext cx="7463680" cy="738664"/>
          </a:xfrm>
          <a:prstGeom prst="rect">
            <a:avLst/>
          </a:prstGeom>
          <a:noFill/>
        </p:spPr>
        <p:txBody>
          <a:bodyPr wrap="square" rtlCol="0">
            <a:spAutoFit/>
          </a:bodyPr>
          <a:lstStyle/>
          <a:p>
            <a:r>
              <a:rPr lang="fr-CA" sz="2400" dirty="0" smtClean="0">
                <a:solidFill>
                  <a:prstClr val="black"/>
                </a:solidFill>
              </a:rPr>
              <a:t>Analyse économique</a:t>
            </a:r>
          </a:p>
          <a:p>
            <a:endParaRPr lang="fr-CA" dirty="0">
              <a:solidFill>
                <a:prstClr val="black"/>
              </a:solidFill>
            </a:endParaRPr>
          </a:p>
        </p:txBody>
      </p:sp>
      <p:graphicFrame>
        <p:nvGraphicFramePr>
          <p:cNvPr id="9" name="Tableau 8"/>
          <p:cNvGraphicFramePr>
            <a:graphicFrameLocks noGrp="1"/>
          </p:cNvGraphicFramePr>
          <p:nvPr>
            <p:custDataLst>
              <p:tags r:id="rId4"/>
            </p:custDataLst>
            <p:extLst>
              <p:ext uri="{D42A27DB-BD31-4B8C-83A1-F6EECF244321}">
                <p14:modId xmlns:p14="http://schemas.microsoft.com/office/powerpoint/2010/main" val="1315739255"/>
              </p:ext>
            </p:extLst>
          </p:nvPr>
        </p:nvGraphicFramePr>
        <p:xfrm>
          <a:off x="852734" y="2491154"/>
          <a:ext cx="7463682" cy="2442021"/>
        </p:xfrm>
        <a:graphic>
          <a:graphicData uri="http://schemas.openxmlformats.org/drawingml/2006/table">
            <a:tbl>
              <a:tblPr firstRow="1" bandRow="1">
                <a:tableStyleId>{5C22544A-7EE6-4342-B048-85BDC9FD1C3A}</a:tableStyleId>
              </a:tblPr>
              <a:tblGrid>
                <a:gridCol w="1343002"/>
                <a:gridCol w="1656184"/>
                <a:gridCol w="1296144"/>
                <a:gridCol w="1728192"/>
                <a:gridCol w="1440160"/>
              </a:tblGrid>
              <a:tr h="600647">
                <a:tc>
                  <a:txBody>
                    <a:bodyPr/>
                    <a:lstStyle/>
                    <a:p>
                      <a:pPr algn="ctr"/>
                      <a:r>
                        <a:rPr lang="fr-CA" dirty="0" smtClean="0"/>
                        <a:t>Groupes retirés</a:t>
                      </a:r>
                      <a:endParaRPr lang="fr-CA" dirty="0"/>
                    </a:p>
                  </a:txBody>
                  <a:tcPr>
                    <a:solidFill>
                      <a:schemeClr val="accent4"/>
                    </a:solidFill>
                  </a:tcPr>
                </a:tc>
                <a:tc gridSpan="2">
                  <a:txBody>
                    <a:bodyPr/>
                    <a:lstStyle/>
                    <a:p>
                      <a:pPr algn="ctr"/>
                      <a:r>
                        <a:rPr lang="fr-CA" dirty="0" smtClean="0"/>
                        <a:t>Nb</a:t>
                      </a:r>
                      <a:r>
                        <a:rPr lang="fr-CA" baseline="0" dirty="0" smtClean="0"/>
                        <a:t> de pers. à vacciner par cas prévenu</a:t>
                      </a:r>
                      <a:endParaRPr lang="fr-CA" dirty="0"/>
                    </a:p>
                  </a:txBody>
                  <a:tcPr>
                    <a:solidFill>
                      <a:schemeClr val="accent4"/>
                    </a:solidFill>
                  </a:tcPr>
                </a:tc>
                <a:tc hMerge="1">
                  <a:txBody>
                    <a:bodyPr/>
                    <a:lstStyle/>
                    <a:p>
                      <a:endParaRPr lang="fr-CA" dirty="0"/>
                    </a:p>
                  </a:txBody>
                  <a:tcPr/>
                </a:tc>
                <a:tc gridSpan="2">
                  <a:txBody>
                    <a:bodyPr/>
                    <a:lstStyle/>
                    <a:p>
                      <a:pPr algn="ctr"/>
                      <a:r>
                        <a:rPr lang="fr-CA" dirty="0" smtClean="0"/>
                        <a:t>Coût par cas prévenu</a:t>
                      </a:r>
                      <a:endParaRPr lang="fr-CA" dirty="0"/>
                    </a:p>
                  </a:txBody>
                  <a:tcPr>
                    <a:solidFill>
                      <a:schemeClr val="accent4"/>
                    </a:solidFill>
                  </a:tcPr>
                </a:tc>
                <a:tc hMerge="1">
                  <a:txBody>
                    <a:bodyPr/>
                    <a:lstStyle/>
                    <a:p>
                      <a:endParaRPr lang="fr-CA" dirty="0"/>
                    </a:p>
                  </a:txBody>
                  <a:tcPr/>
                </a:tc>
              </a:tr>
              <a:tr h="600647">
                <a:tc>
                  <a:txBody>
                    <a:bodyPr/>
                    <a:lstStyle/>
                    <a:p>
                      <a:pPr algn="ct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Hospitalisations</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Décès</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Hospitalisations</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Décès</a:t>
                      </a:r>
                      <a:endParaRPr lang="fr-CA" dirty="0">
                        <a:solidFill>
                          <a:schemeClr val="tx1"/>
                        </a:solidFill>
                      </a:endParaRPr>
                    </a:p>
                  </a:txBody>
                  <a:tcPr>
                    <a:solidFill>
                      <a:schemeClr val="accent4">
                        <a:lumMod val="20000"/>
                        <a:lumOff val="80000"/>
                      </a:schemeClr>
                    </a:solidFill>
                  </a:tcPr>
                </a:tc>
              </a:tr>
              <a:tr h="600647">
                <a:tc>
                  <a:txBody>
                    <a:bodyPr/>
                    <a:lstStyle/>
                    <a:p>
                      <a:pPr algn="ctr"/>
                      <a:r>
                        <a:rPr lang="fr-CA" dirty="0" smtClean="0">
                          <a:solidFill>
                            <a:schemeClr val="tx1"/>
                          </a:solidFill>
                        </a:rPr>
                        <a:t>60-64</a:t>
                      </a:r>
                      <a:r>
                        <a:rPr lang="fr-CA" baseline="0" dirty="0" smtClean="0">
                          <a:solidFill>
                            <a:schemeClr val="tx1"/>
                          </a:solidFill>
                        </a:rPr>
                        <a:t> ans</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 15 000</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&gt; 2 millions</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 300</a:t>
                      </a:r>
                      <a:r>
                        <a:rPr lang="fr-CA" baseline="0" dirty="0" smtClean="0">
                          <a:solidFill>
                            <a:schemeClr val="tx1"/>
                          </a:solidFill>
                        </a:rPr>
                        <a:t> 000 $</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&gt; 38 M $</a:t>
                      </a:r>
                      <a:endParaRPr lang="fr-CA" dirty="0">
                        <a:solidFill>
                          <a:schemeClr val="tx1"/>
                        </a:solidFill>
                      </a:endParaRPr>
                    </a:p>
                  </a:txBody>
                  <a:tcPr>
                    <a:solidFill>
                      <a:schemeClr val="accent4">
                        <a:lumMod val="20000"/>
                        <a:lumOff val="80000"/>
                      </a:schemeClr>
                    </a:solidFill>
                  </a:tcPr>
                </a:tc>
              </a:tr>
              <a:tr h="600647">
                <a:tc>
                  <a:txBody>
                    <a:bodyPr/>
                    <a:lstStyle/>
                    <a:p>
                      <a:pPr algn="ctr"/>
                      <a:r>
                        <a:rPr lang="fr-CA" dirty="0" smtClean="0">
                          <a:solidFill>
                            <a:schemeClr val="tx1"/>
                          </a:solidFill>
                        </a:rPr>
                        <a:t>65-74 ans</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&gt; 8 000</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&gt; 300</a:t>
                      </a:r>
                      <a:r>
                        <a:rPr lang="fr-CA" baseline="0" dirty="0" smtClean="0">
                          <a:solidFill>
                            <a:schemeClr val="tx1"/>
                          </a:solidFill>
                        </a:rPr>
                        <a:t> 000</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 150 000 $</a:t>
                      </a:r>
                      <a:endParaRPr lang="fr-CA" dirty="0">
                        <a:solidFill>
                          <a:schemeClr val="tx1"/>
                        </a:solidFill>
                      </a:endParaRPr>
                    </a:p>
                  </a:txBody>
                  <a:tcPr>
                    <a:solidFill>
                      <a:schemeClr val="accent4">
                        <a:lumMod val="20000"/>
                        <a:lumOff val="80000"/>
                      </a:schemeClr>
                    </a:solidFill>
                  </a:tcPr>
                </a:tc>
                <a:tc>
                  <a:txBody>
                    <a:bodyPr/>
                    <a:lstStyle/>
                    <a:p>
                      <a:pPr algn="ctr"/>
                      <a:r>
                        <a:rPr lang="fr-CA" dirty="0" smtClean="0">
                          <a:solidFill>
                            <a:schemeClr val="tx1"/>
                          </a:solidFill>
                        </a:rPr>
                        <a:t>&gt; 6,5 M $</a:t>
                      </a:r>
                      <a:endParaRPr lang="fr-CA" dirty="0">
                        <a:solidFill>
                          <a:schemeClr val="tx1"/>
                        </a:solidFill>
                      </a:endParaRPr>
                    </a:p>
                  </a:txBody>
                  <a:tcPr>
                    <a:solidFill>
                      <a:schemeClr val="accent4">
                        <a:lumMod val="20000"/>
                        <a:lumOff val="80000"/>
                      </a:schemeClr>
                    </a:solidFill>
                  </a:tcPr>
                </a:tc>
              </a:tr>
            </a:tbl>
          </a:graphicData>
        </a:graphic>
      </p:graphicFrame>
    </p:spTree>
    <p:extLst>
      <p:ext uri="{BB962C8B-B14F-4D97-AF65-F5344CB8AC3E}">
        <p14:creationId xmlns:p14="http://schemas.microsoft.com/office/powerpoint/2010/main" val="14289672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539552" y="1412776"/>
            <a:ext cx="8208912" cy="4536504"/>
          </a:xfrm>
        </p:spPr>
        <p:txBody>
          <a:bodyPr>
            <a:normAutofit/>
          </a:bodyPr>
          <a:lstStyle/>
          <a:p>
            <a:r>
              <a:rPr lang="fr-CA" sz="2300" dirty="0" smtClean="0"/>
              <a:t>Le vaccin contre l’influenza leur fournit une </a:t>
            </a:r>
            <a:r>
              <a:rPr lang="fr-CA" sz="2300" u="sng" dirty="0" smtClean="0"/>
              <a:t>protection individuelle</a:t>
            </a:r>
            <a:endParaRPr lang="fr-CA" sz="2300" dirty="0" smtClean="0"/>
          </a:p>
          <a:p>
            <a:pPr marL="0" indent="0">
              <a:buNone/>
            </a:pPr>
            <a:endParaRPr lang="fr-CA" sz="2300" dirty="0" smtClean="0"/>
          </a:p>
          <a:p>
            <a:r>
              <a:rPr lang="fr-CA" sz="2300" dirty="0" smtClean="0"/>
              <a:t>Il est vraisemblable que cette vaccination prévienne des cas chez les patients et facilite la gestion des éclosions d’influenza</a:t>
            </a:r>
          </a:p>
          <a:p>
            <a:endParaRPr lang="fr-CA" sz="2300" dirty="0" smtClean="0"/>
          </a:p>
          <a:p>
            <a:r>
              <a:rPr lang="fr-CA" sz="2300" dirty="0" smtClean="0"/>
              <a:t>La vaccination des </a:t>
            </a:r>
            <a:r>
              <a:rPr lang="fr-CA" sz="2300" dirty="0" err="1" smtClean="0"/>
              <a:t>TdeS</a:t>
            </a:r>
            <a:r>
              <a:rPr lang="fr-CA" sz="2300" dirty="0" smtClean="0"/>
              <a:t> est donc recommandée afin de limiter la circulation du virus dans les établissements et réduire la maladie et la mortalité des patients.</a:t>
            </a:r>
          </a:p>
          <a:p>
            <a:endParaRPr lang="fr-CA" sz="2300" dirty="0" smtClean="0"/>
          </a:p>
          <a:p>
            <a:r>
              <a:rPr lang="fr-CA" sz="2300" dirty="0" smtClean="0"/>
              <a:t>Aucune cible de couverture vaccinale pour les </a:t>
            </a:r>
            <a:r>
              <a:rPr lang="fr-CA" sz="2300" dirty="0" err="1" smtClean="0"/>
              <a:t>TdeS</a:t>
            </a:r>
            <a:endParaRPr lang="fr-CA" sz="2300" dirty="0" smtClean="0"/>
          </a:p>
        </p:txBody>
      </p:sp>
      <p:sp>
        <p:nvSpPr>
          <p:cNvPr id="3" name="ZoneTexte 2"/>
          <p:cNvSpPr txBox="1"/>
          <p:nvPr>
            <p:custDataLst>
              <p:tags r:id="rId2"/>
            </p:custDataLst>
          </p:nvPr>
        </p:nvSpPr>
        <p:spPr>
          <a:xfrm>
            <a:off x="755576" y="116632"/>
            <a:ext cx="8496944" cy="1015663"/>
          </a:xfrm>
          <a:prstGeom prst="rect">
            <a:avLst/>
          </a:prstGeom>
          <a:noFill/>
        </p:spPr>
        <p:txBody>
          <a:bodyPr wrap="square" rtlCol="0">
            <a:spAutoFit/>
          </a:bodyPr>
          <a:lstStyle/>
          <a:p>
            <a:r>
              <a:rPr lang="fr-CA" sz="3000" b="1" dirty="0" smtClean="0">
                <a:solidFill>
                  <a:prstClr val="black"/>
                </a:solidFill>
              </a:rPr>
              <a:t>Argumentaire pour la vaccination des travailleurs de la santé, même ceux </a:t>
            </a:r>
            <a:r>
              <a:rPr lang="fr-CA" sz="3000" b="1" u="sng" dirty="0" smtClean="0">
                <a:solidFill>
                  <a:prstClr val="black"/>
                </a:solidFill>
              </a:rPr>
              <a:t>en bonne santé </a:t>
            </a:r>
            <a:endParaRPr lang="fr-CA" sz="3000" b="1" dirty="0">
              <a:solidFill>
                <a:prstClr val="black"/>
              </a:solidFill>
            </a:endParaRPr>
          </a:p>
        </p:txBody>
      </p:sp>
    </p:spTree>
    <p:extLst>
      <p:ext uri="{BB962C8B-B14F-4D97-AF65-F5344CB8AC3E}">
        <p14:creationId xmlns:p14="http://schemas.microsoft.com/office/powerpoint/2010/main" val="4301410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823147" y="2839219"/>
            <a:ext cx="7497706" cy="1179562"/>
          </a:xfrm>
        </p:spPr>
        <p:txBody>
          <a:bodyPr>
            <a:noAutofit/>
          </a:bodyPr>
          <a:lstStyle/>
          <a:p>
            <a:pPr algn="l"/>
            <a:r>
              <a:rPr lang="fr-CA" sz="4000" b="1" dirty="0" smtClean="0">
                <a:solidFill>
                  <a:schemeClr val="tx1"/>
                </a:solidFill>
              </a:rPr>
              <a:t>LE VACCIN CONTRE LA GRIPPE SAISONNIÈRE 2018-2019</a:t>
            </a:r>
            <a:endParaRPr lang="fr-CA" sz="4000" b="1" dirty="0">
              <a:solidFill>
                <a:schemeClr val="tx1"/>
              </a:solidFill>
            </a:endParaRPr>
          </a:p>
        </p:txBody>
      </p:sp>
    </p:spTree>
    <p:extLst>
      <p:ext uri="{BB962C8B-B14F-4D97-AF65-F5344CB8AC3E}">
        <p14:creationId xmlns:p14="http://schemas.microsoft.com/office/powerpoint/2010/main" val="19618073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72208"/>
            <a:ext cx="7200800" cy="2692896"/>
          </a:xfrm>
        </p:spPr>
        <p:txBody>
          <a:bodyPr>
            <a:normAutofit/>
          </a:bodyPr>
          <a:lstStyle/>
          <a:p>
            <a:pPr>
              <a:spcBef>
                <a:spcPts val="0"/>
              </a:spcBef>
              <a:spcAft>
                <a:spcPts val="1200"/>
              </a:spcAft>
            </a:pPr>
            <a:r>
              <a:rPr lang="fr-CA" sz="2400" b="1" dirty="0" smtClean="0">
                <a:solidFill>
                  <a:srgbClr val="E35B21"/>
                </a:solidFill>
              </a:rPr>
              <a:t>Mutations continues du virus</a:t>
            </a:r>
          </a:p>
          <a:p>
            <a:pPr>
              <a:spcBef>
                <a:spcPts val="0"/>
              </a:spcBef>
              <a:spcAft>
                <a:spcPts val="1200"/>
              </a:spcAft>
            </a:pPr>
            <a:r>
              <a:rPr lang="fr-CA" sz="2400" b="1" dirty="0" smtClean="0">
                <a:solidFill>
                  <a:srgbClr val="E35B21"/>
                </a:solidFill>
              </a:rPr>
              <a:t>Durée de protection d’environ 6 à 12 mois chez la majorité des personnes</a:t>
            </a:r>
          </a:p>
          <a:p>
            <a:pPr>
              <a:spcBef>
                <a:spcPts val="0"/>
              </a:spcBef>
              <a:spcAft>
                <a:spcPts val="1000"/>
              </a:spcAft>
            </a:pPr>
            <a:r>
              <a:rPr lang="fr-CA" sz="2400" b="1" dirty="0" smtClean="0">
                <a:solidFill>
                  <a:srgbClr val="E35B21"/>
                </a:solidFill>
              </a:rPr>
              <a:t>La vaccination est le moyen le plus efficace de prévenir la grippe et ses complications</a:t>
            </a:r>
          </a:p>
        </p:txBody>
      </p:sp>
      <p:sp>
        <p:nvSpPr>
          <p:cNvPr id="3" name="ZoneTexte 2"/>
          <p:cNvSpPr txBox="1"/>
          <p:nvPr>
            <p:custDataLst>
              <p:tags r:id="rId2"/>
            </p:custDataLst>
          </p:nvPr>
        </p:nvSpPr>
        <p:spPr>
          <a:xfrm>
            <a:off x="899592" y="889556"/>
            <a:ext cx="5544616" cy="584775"/>
          </a:xfrm>
          <a:prstGeom prst="rect">
            <a:avLst/>
          </a:prstGeom>
          <a:noFill/>
        </p:spPr>
        <p:txBody>
          <a:bodyPr wrap="square" rtlCol="0">
            <a:spAutoFit/>
          </a:bodyPr>
          <a:lstStyle/>
          <a:p>
            <a:r>
              <a:rPr lang="fr-CA" sz="3200" b="1" dirty="0" smtClean="0"/>
              <a:t>Pourquoi un vaccin annuel?</a:t>
            </a:r>
            <a:endParaRPr lang="fr-CA" sz="3200" b="1" dirty="0"/>
          </a:p>
        </p:txBody>
      </p:sp>
      <p:pic>
        <p:nvPicPr>
          <p:cNvPr id="4" name="Picture 4" descr="bonhomme avec interrogation"/>
          <p:cNvPicPr>
            <a:picLocks noChangeAspect="1" noChangeArrowheads="1"/>
          </p:cNvPicPr>
          <p:nvPr>
            <p:custDataLst>
              <p:tags r:id="rId3"/>
            </p:custDataLst>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32240" y="3645024"/>
            <a:ext cx="18034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48086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custDataLst>
              <p:tags r:id="rId1"/>
            </p:custDataLst>
            <p:extLst>
              <p:ext uri="{D42A27DB-BD31-4B8C-83A1-F6EECF244321}">
                <p14:modId xmlns:p14="http://schemas.microsoft.com/office/powerpoint/2010/main" val="1658124490"/>
              </p:ext>
            </p:extLst>
          </p:nvPr>
        </p:nvGraphicFramePr>
        <p:xfrm>
          <a:off x="1126354" y="1470308"/>
          <a:ext cx="7534798" cy="4191000"/>
        </p:xfrm>
        <a:graphic>
          <a:graphicData uri="http://schemas.openxmlformats.org/drawingml/2006/table">
            <a:tbl>
              <a:tblPr firstRow="1" bandRow="1">
                <a:tableStyleId>{5940675A-B579-460E-94D1-54222C63F5DA}</a:tableStyleId>
              </a:tblPr>
              <a:tblGrid>
                <a:gridCol w="2977350"/>
                <a:gridCol w="4557448"/>
              </a:tblGrid>
              <a:tr h="370840">
                <a:tc>
                  <a:txBody>
                    <a:bodyPr/>
                    <a:lstStyle/>
                    <a:p>
                      <a:pPr algn="ctr"/>
                      <a:endParaRPr lang="fr-CA" sz="1700" b="1" dirty="0" smtClean="0">
                        <a:solidFill>
                          <a:schemeClr val="bg1"/>
                        </a:solidFill>
                      </a:endParaRPr>
                    </a:p>
                    <a:p>
                      <a:pPr algn="ctr"/>
                      <a:r>
                        <a:rPr lang="fr-CA" sz="1700" b="1" dirty="0" smtClean="0">
                          <a:solidFill>
                            <a:schemeClr val="bg1"/>
                          </a:solidFill>
                        </a:rPr>
                        <a:t>Nom du produit</a:t>
                      </a:r>
                      <a:endParaRPr lang="fr-CA" sz="1700" b="1" dirty="0">
                        <a:solidFill>
                          <a:schemeClr val="bg1"/>
                        </a:solidFill>
                      </a:endParaRPr>
                    </a:p>
                  </a:txBody>
                  <a:tcPr>
                    <a:solidFill>
                      <a:srgbClr val="896FA9"/>
                    </a:solidFill>
                  </a:tcPr>
                </a:tc>
                <a:tc>
                  <a:txBody>
                    <a:bodyPr/>
                    <a:lstStyle/>
                    <a:p>
                      <a:pPr algn="ctr"/>
                      <a:endParaRPr lang="fr-CA" sz="1700" b="1" dirty="0" smtClean="0">
                        <a:solidFill>
                          <a:schemeClr val="bg1"/>
                        </a:solidFill>
                      </a:endParaRPr>
                    </a:p>
                    <a:p>
                      <a:pPr algn="ctr"/>
                      <a:r>
                        <a:rPr lang="fr-CA" sz="1700" b="1" dirty="0" smtClean="0">
                          <a:solidFill>
                            <a:schemeClr val="bg1"/>
                          </a:solidFill>
                        </a:rPr>
                        <a:t>Clientèle visée</a:t>
                      </a:r>
                      <a:endParaRPr lang="fr-CA" sz="1700" b="1" dirty="0">
                        <a:solidFill>
                          <a:schemeClr val="bg1"/>
                        </a:solidFill>
                      </a:endParaRPr>
                    </a:p>
                  </a:txBody>
                  <a:tcPr>
                    <a:solidFill>
                      <a:srgbClr val="896FA9"/>
                    </a:solidFill>
                  </a:tcPr>
                </a:tc>
              </a:tr>
              <a:tr h="370840">
                <a:tc>
                  <a:txBody>
                    <a:bodyPr/>
                    <a:lstStyle/>
                    <a:p>
                      <a:r>
                        <a:rPr lang="fr-CA" sz="1800" b="0" dirty="0" err="1" smtClean="0"/>
                        <a:t>Fluzone</a:t>
                      </a:r>
                      <a:r>
                        <a:rPr lang="fr-CA" sz="1800" b="0" dirty="0" smtClean="0"/>
                        <a:t> Quadrivalent</a:t>
                      </a:r>
                      <a:r>
                        <a:rPr lang="fr-CA" sz="1800" b="0" baseline="0" dirty="0" smtClean="0"/>
                        <a:t> </a:t>
                      </a:r>
                    </a:p>
                    <a:p>
                      <a:r>
                        <a:rPr lang="fr-CA" sz="1600" b="0" baseline="0" dirty="0" smtClean="0"/>
                        <a:t>(fiole </a:t>
                      </a:r>
                      <a:r>
                        <a:rPr lang="fr-CA" sz="1600" b="0" baseline="0" dirty="0" err="1" smtClean="0"/>
                        <a:t>multidose</a:t>
                      </a:r>
                      <a:r>
                        <a:rPr lang="fr-CA" sz="1600" b="0" baseline="0" dirty="0" smtClean="0"/>
                        <a:t>)</a:t>
                      </a:r>
                      <a:endParaRPr lang="fr-CA" sz="1600" b="0" baseline="30000" dirty="0" smtClean="0"/>
                    </a:p>
                  </a:txBody>
                  <a:tcPr>
                    <a:solidFill>
                      <a:srgbClr val="EAE5EF"/>
                    </a:solidFill>
                  </a:tcPr>
                </a:tc>
                <a:tc>
                  <a:txBody>
                    <a:bodyPr/>
                    <a:lstStyle/>
                    <a:p>
                      <a:r>
                        <a:rPr lang="fr-CA" sz="1500" dirty="0" smtClean="0"/>
                        <a:t>Enfants âgés de 6</a:t>
                      </a:r>
                      <a:r>
                        <a:rPr lang="fr-CA" sz="1500" baseline="0" dirty="0" smtClean="0"/>
                        <a:t> mois </a:t>
                      </a:r>
                      <a:r>
                        <a:rPr lang="fr-CA" sz="1500" dirty="0" smtClean="0"/>
                        <a:t>à 17 ans *:</a:t>
                      </a:r>
                    </a:p>
                    <a:p>
                      <a:pPr marL="285750" indent="-285750">
                        <a:buFont typeface="Arial" panose="020B0604020202020204" pitchFamily="34" charset="0"/>
                        <a:buChar char="•"/>
                      </a:pPr>
                      <a:r>
                        <a:rPr lang="fr-CA" sz="1500" dirty="0" smtClean="0"/>
                        <a:t>atteints de maladies chroniques;</a:t>
                      </a:r>
                    </a:p>
                    <a:p>
                      <a:pPr marL="285750" indent="-285750">
                        <a:buFont typeface="Arial" panose="020B0604020202020204" pitchFamily="34" charset="0"/>
                        <a:buChar char="•"/>
                      </a:pPr>
                      <a:r>
                        <a:rPr lang="fr-CA" sz="1500" dirty="0" smtClean="0"/>
                        <a:t>vivant sous le même</a:t>
                      </a:r>
                      <a:r>
                        <a:rPr lang="fr-CA" sz="1500" baseline="0" dirty="0" smtClean="0"/>
                        <a:t> toit qu’une </a:t>
                      </a:r>
                      <a:r>
                        <a:rPr lang="fr-CA" sz="1500" dirty="0" smtClean="0"/>
                        <a:t>personne à risque élevé de complications ou étant un aidant naturel d’une telle personne</a:t>
                      </a:r>
                      <a:endParaRPr lang="fr-CA" sz="1500" dirty="0"/>
                    </a:p>
                  </a:txBody>
                  <a:tcPr>
                    <a:solidFill>
                      <a:srgbClr val="EAE5EF"/>
                    </a:solidFill>
                  </a:tcPr>
                </a:tc>
              </a:tr>
              <a:tr h="370840">
                <a:tc>
                  <a:txBody>
                    <a:bodyPr/>
                    <a:lstStyle/>
                    <a:p>
                      <a:pPr marL="0" algn="l" rtl="0" eaLnBrk="1" latinLnBrk="0" hangingPunct="1">
                        <a:spcBef>
                          <a:spcPts val="0"/>
                        </a:spcBef>
                        <a:spcAft>
                          <a:spcPts val="0"/>
                        </a:spcAft>
                      </a:pPr>
                      <a:r>
                        <a:rPr lang="fr-CA" sz="1800" b="0" kern="1200" dirty="0" err="1" smtClean="0">
                          <a:solidFill>
                            <a:srgbClr val="000000"/>
                          </a:solidFill>
                          <a:effectLst/>
                          <a:latin typeface="Calibri" panose="020F0502020204030204" pitchFamily="34" charset="0"/>
                          <a:ea typeface="+mn-ea"/>
                          <a:cs typeface="+mn-cs"/>
                        </a:rPr>
                        <a:t>Flumist</a:t>
                      </a:r>
                      <a:r>
                        <a:rPr lang="fr-CA" sz="1800" b="0" kern="1200" dirty="0" smtClean="0">
                          <a:solidFill>
                            <a:srgbClr val="000000"/>
                          </a:solidFill>
                          <a:effectLst/>
                          <a:latin typeface="Calibri" panose="020F0502020204030204" pitchFamily="34" charset="0"/>
                          <a:ea typeface="+mn-ea"/>
                          <a:cs typeface="+mn-cs"/>
                        </a:rPr>
                        <a:t> Quadrivalent</a:t>
                      </a:r>
                    </a:p>
                    <a:p>
                      <a:pPr marL="0" algn="l" rtl="0" eaLnBrk="1" latinLnBrk="0" hangingPunct="1">
                        <a:spcBef>
                          <a:spcPts val="0"/>
                        </a:spcBef>
                        <a:spcAft>
                          <a:spcPts val="0"/>
                        </a:spcAft>
                      </a:pPr>
                      <a:r>
                        <a:rPr lang="fr-CA" sz="1600" b="0" kern="1200" dirty="0" smtClean="0">
                          <a:solidFill>
                            <a:srgbClr val="000000"/>
                          </a:solidFill>
                          <a:effectLst/>
                          <a:latin typeface="Calibri" panose="020F0502020204030204" pitchFamily="34" charset="0"/>
                          <a:ea typeface="+mn-ea"/>
                          <a:cs typeface="+mn-cs"/>
                        </a:rPr>
                        <a:t>(vaccin intranasal)</a:t>
                      </a:r>
                      <a:endParaRPr lang="fr-CA" sz="1600" dirty="0" smtClean="0">
                        <a:effectLst/>
                      </a:endParaRPr>
                    </a:p>
                    <a:p>
                      <a:endParaRPr lang="fr-CA" sz="1800" b="0" baseline="30000" dirty="0" smtClean="0"/>
                    </a:p>
                  </a:txBody>
                  <a:tcPr>
                    <a:solidFill>
                      <a:srgbClr val="EAE5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1500" b="0" i="0" u="none" strike="noStrike" kern="1200" cap="none" spc="0" normalizeH="0" baseline="0" noProof="0" dirty="0" smtClean="0">
                          <a:ln>
                            <a:noFill/>
                          </a:ln>
                          <a:solidFill>
                            <a:prstClr val="black"/>
                          </a:solidFill>
                          <a:effectLst/>
                          <a:uLnTx/>
                          <a:uFillTx/>
                          <a:latin typeface="+mn-lt"/>
                          <a:ea typeface="+mn-ea"/>
                          <a:cs typeface="+mn-cs"/>
                        </a:rPr>
                        <a:t>Enfants âgés de 2 à 17 ans*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500" b="0" i="0" u="none" strike="noStrike" kern="1200" cap="none" spc="0" normalizeH="0" baseline="0" noProof="0" dirty="0" smtClean="0">
                          <a:ln>
                            <a:noFill/>
                          </a:ln>
                          <a:solidFill>
                            <a:prstClr val="black"/>
                          </a:solidFill>
                          <a:effectLst/>
                          <a:uLnTx/>
                          <a:uFillTx/>
                          <a:latin typeface="+mn-lt"/>
                          <a:ea typeface="+mn-ea"/>
                          <a:cs typeface="+mn-cs"/>
                        </a:rPr>
                        <a:t>atteints de maladies chroniques;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A" sz="1500" b="0" i="0" u="none" strike="noStrike" kern="1200" cap="none" spc="0" normalizeH="0" baseline="0" noProof="0" dirty="0" smtClean="0">
                          <a:ln>
                            <a:noFill/>
                          </a:ln>
                          <a:solidFill>
                            <a:prstClr val="black"/>
                          </a:solidFill>
                          <a:effectLst/>
                          <a:uLnTx/>
                          <a:uFillTx/>
                          <a:latin typeface="+mn-lt"/>
                          <a:ea typeface="+mn-ea"/>
                          <a:cs typeface="+mn-cs"/>
                        </a:rPr>
                        <a:t>vivant sous le même toit qu’une personne à risque élevé de complications ou étant un aidant naturel d’une telle personne</a:t>
                      </a:r>
                    </a:p>
                  </a:txBody>
                  <a:tcPr>
                    <a:solidFill>
                      <a:srgbClr val="EAE5EF"/>
                    </a:solidFill>
                  </a:tcPr>
                </a:tc>
              </a:tr>
              <a:tr h="370840">
                <a:tc>
                  <a:txBody>
                    <a:bodyPr/>
                    <a:lstStyle/>
                    <a:p>
                      <a:r>
                        <a:rPr lang="fr-CA" sz="1800" b="0" dirty="0" err="1" smtClean="0"/>
                        <a:t>Fluviral</a:t>
                      </a:r>
                      <a:r>
                        <a:rPr lang="fr-CA" sz="1800" b="0" dirty="0" smtClean="0"/>
                        <a:t> </a:t>
                      </a:r>
                      <a:r>
                        <a:rPr lang="fr-CA" sz="1600" b="0" dirty="0" smtClean="0"/>
                        <a:t>(fiole </a:t>
                      </a:r>
                      <a:r>
                        <a:rPr lang="fr-CA" sz="1600" b="0" dirty="0" err="1" smtClean="0"/>
                        <a:t>multidose</a:t>
                      </a:r>
                      <a:r>
                        <a:rPr lang="fr-CA" sz="1600" b="0" dirty="0" smtClean="0"/>
                        <a:t>)</a:t>
                      </a:r>
                      <a:endParaRPr lang="fr-CA" sz="1600" b="0" baseline="30000" dirty="0" smtClean="0"/>
                    </a:p>
                  </a:txBody>
                  <a:tcPr>
                    <a:solidFill>
                      <a:srgbClr val="EAE5EF"/>
                    </a:solidFill>
                  </a:tcPr>
                </a:tc>
                <a:tc>
                  <a:txBody>
                    <a:bodyPr/>
                    <a:lstStyle/>
                    <a:p>
                      <a:r>
                        <a:rPr lang="fr-CA" sz="1500" dirty="0" smtClean="0"/>
                        <a:t>Personnes âgés de 18</a:t>
                      </a:r>
                      <a:r>
                        <a:rPr lang="fr-CA" sz="1500" baseline="0" dirty="0" smtClean="0"/>
                        <a:t> ans</a:t>
                      </a:r>
                      <a:r>
                        <a:rPr lang="fr-CA" sz="1500" dirty="0" smtClean="0"/>
                        <a:t> et plus **</a:t>
                      </a:r>
                      <a:endParaRPr lang="fr-CA" sz="1500" dirty="0"/>
                    </a:p>
                  </a:txBody>
                  <a:tcPr>
                    <a:solidFill>
                      <a:srgbClr val="EAE5EF"/>
                    </a:solidFill>
                  </a:tcPr>
                </a:tc>
              </a:tr>
              <a:tr h="370840">
                <a:tc>
                  <a:txBody>
                    <a:bodyPr/>
                    <a:lstStyle/>
                    <a:p>
                      <a:r>
                        <a:rPr lang="fr-CA" sz="1800" b="0" dirty="0" err="1" smtClean="0"/>
                        <a:t>Influvac</a:t>
                      </a:r>
                      <a:r>
                        <a:rPr lang="fr-CA" sz="1800" b="0" dirty="0" smtClean="0"/>
                        <a:t> </a:t>
                      </a:r>
                      <a:r>
                        <a:rPr lang="fr-CA" sz="1600" b="0" dirty="0" smtClean="0"/>
                        <a:t>(seringue </a:t>
                      </a:r>
                      <a:r>
                        <a:rPr lang="fr-CA" sz="1600" b="0" dirty="0" err="1" smtClean="0"/>
                        <a:t>préremplie</a:t>
                      </a:r>
                      <a:r>
                        <a:rPr lang="fr-CA" sz="1600" b="0" dirty="0" smtClean="0"/>
                        <a:t>)</a:t>
                      </a:r>
                    </a:p>
                  </a:txBody>
                  <a:tcPr>
                    <a:solidFill>
                      <a:srgbClr val="EAE5EF"/>
                    </a:solidFill>
                  </a:tcPr>
                </a:tc>
                <a:tc>
                  <a:txBody>
                    <a:bodyPr/>
                    <a:lstStyle/>
                    <a:p>
                      <a:r>
                        <a:rPr lang="fr-CA" sz="1500" dirty="0" smtClean="0"/>
                        <a:t>Personnes âgés de 18 ans et plus **</a:t>
                      </a:r>
                      <a:endParaRPr lang="fr-CA" sz="1500" dirty="0"/>
                    </a:p>
                  </a:txBody>
                  <a:tcPr>
                    <a:solidFill>
                      <a:srgbClr val="EAE5EF"/>
                    </a:solidFill>
                  </a:tcPr>
                </a:tc>
              </a:tr>
              <a:tr h="370840">
                <a:tc>
                  <a:txBody>
                    <a:bodyPr/>
                    <a:lstStyle/>
                    <a:p>
                      <a:r>
                        <a:rPr lang="fr-CA" sz="1800" b="0" dirty="0" err="1" smtClean="0"/>
                        <a:t>Fluad</a:t>
                      </a:r>
                      <a:r>
                        <a:rPr lang="fr-CA" sz="1800" b="0" dirty="0" smtClean="0"/>
                        <a:t> </a:t>
                      </a:r>
                      <a:r>
                        <a:rPr lang="fr-CA" sz="1600" b="0" dirty="0" smtClean="0"/>
                        <a:t>(seringue </a:t>
                      </a:r>
                      <a:r>
                        <a:rPr lang="fr-CA" sz="1600" b="0" dirty="0" err="1" smtClean="0"/>
                        <a:t>préremplie</a:t>
                      </a:r>
                      <a:r>
                        <a:rPr lang="fr-CA" sz="1600" b="0" dirty="0" smtClean="0"/>
                        <a:t>)</a:t>
                      </a:r>
                    </a:p>
                  </a:txBody>
                  <a:tcPr>
                    <a:solidFill>
                      <a:srgbClr val="EAE5EF"/>
                    </a:solidFill>
                  </a:tcPr>
                </a:tc>
                <a:tc>
                  <a:txBody>
                    <a:bodyPr/>
                    <a:lstStyle/>
                    <a:p>
                      <a:r>
                        <a:rPr lang="fr-CA" sz="1500" dirty="0" smtClean="0"/>
                        <a:t>Personnes de 65 ans et plus hébergées en CHSLD</a:t>
                      </a:r>
                      <a:endParaRPr lang="fr-CA" sz="1500" dirty="0"/>
                    </a:p>
                  </a:txBody>
                  <a:tcPr>
                    <a:solidFill>
                      <a:srgbClr val="EAE5EF"/>
                    </a:solidFill>
                  </a:tcPr>
                </a:tc>
              </a:tr>
            </a:tbl>
          </a:graphicData>
        </a:graphic>
      </p:graphicFrame>
      <p:sp>
        <p:nvSpPr>
          <p:cNvPr id="3" name="ZoneTexte 2"/>
          <p:cNvSpPr txBox="1"/>
          <p:nvPr>
            <p:custDataLst>
              <p:tags r:id="rId2"/>
            </p:custDataLst>
          </p:nvPr>
        </p:nvSpPr>
        <p:spPr>
          <a:xfrm>
            <a:off x="1100312" y="476672"/>
            <a:ext cx="7560840" cy="584775"/>
          </a:xfrm>
          <a:prstGeom prst="rect">
            <a:avLst/>
          </a:prstGeom>
          <a:noFill/>
        </p:spPr>
        <p:txBody>
          <a:bodyPr wrap="square" rtlCol="0">
            <a:spAutoFit/>
          </a:bodyPr>
          <a:lstStyle/>
          <a:p>
            <a:r>
              <a:rPr lang="fr-CA" sz="3200" b="1" dirty="0" smtClean="0"/>
              <a:t>Vaccins distribués gratuitement par le MSSS</a:t>
            </a:r>
            <a:endParaRPr lang="fr-CA" sz="3200" b="1" dirty="0"/>
          </a:p>
        </p:txBody>
      </p:sp>
      <p:sp>
        <p:nvSpPr>
          <p:cNvPr id="2" name="ZoneTexte 1"/>
          <p:cNvSpPr txBox="1"/>
          <p:nvPr>
            <p:custDataLst>
              <p:tags r:id="rId3"/>
            </p:custDataLst>
          </p:nvPr>
        </p:nvSpPr>
        <p:spPr>
          <a:xfrm>
            <a:off x="323528" y="6131724"/>
            <a:ext cx="6912768" cy="461665"/>
          </a:xfrm>
          <a:prstGeom prst="rect">
            <a:avLst/>
          </a:prstGeom>
          <a:noFill/>
        </p:spPr>
        <p:txBody>
          <a:bodyPr wrap="square" rtlCol="0">
            <a:spAutoFit/>
          </a:bodyPr>
          <a:lstStyle/>
          <a:p>
            <a:pPr marL="171450" indent="-171450">
              <a:buFont typeface="Arial" panose="020B0604020202020204" pitchFamily="34" charset="0"/>
              <a:buChar char="•"/>
            </a:pPr>
            <a:r>
              <a:rPr lang="fr-CA" sz="1200" dirty="0" smtClean="0"/>
              <a:t>Chez les enfants visés âgés de 2 à 17 ans, les vaccins inactivés ou le vaccin intranasal peuvent être utilisés</a:t>
            </a:r>
          </a:p>
          <a:p>
            <a:r>
              <a:rPr lang="fr-CA" sz="1200" dirty="0" smtClean="0"/>
              <a:t>** Bien que ces vaccins soient réservés aux pers. ≥ 18 ans, ils peuvent être utilisés à partir de l’âge de 6 mois</a:t>
            </a:r>
            <a:endParaRPr lang="fr-CA" sz="1200" dirty="0"/>
          </a:p>
        </p:txBody>
      </p:sp>
    </p:spTree>
    <p:extLst>
      <p:ext uri="{BB962C8B-B14F-4D97-AF65-F5344CB8AC3E}">
        <p14:creationId xmlns:p14="http://schemas.microsoft.com/office/powerpoint/2010/main" val="2958538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904760" y="1196752"/>
            <a:ext cx="7267640" cy="4824536"/>
          </a:xfrm>
        </p:spPr>
        <p:txBody>
          <a:bodyPr>
            <a:normAutofit fontScale="32500" lnSpcReduction="20000"/>
          </a:bodyPr>
          <a:lstStyle/>
          <a:p>
            <a:pPr marL="0" indent="0">
              <a:lnSpc>
                <a:spcPct val="120000"/>
              </a:lnSpc>
              <a:spcBef>
                <a:spcPts val="0"/>
              </a:spcBef>
              <a:spcAft>
                <a:spcPts val="1200"/>
              </a:spcAft>
              <a:buNone/>
            </a:pPr>
            <a:r>
              <a:rPr lang="fr-CA" sz="8000" b="1" dirty="0" smtClean="0"/>
              <a:t>Composition </a:t>
            </a:r>
            <a:r>
              <a:rPr lang="fr-CA" sz="8000" dirty="0" smtClean="0"/>
              <a:t>:</a:t>
            </a:r>
          </a:p>
          <a:p>
            <a:pPr marL="0" indent="0">
              <a:lnSpc>
                <a:spcPct val="120000"/>
              </a:lnSpc>
              <a:spcBef>
                <a:spcPts val="0"/>
              </a:spcBef>
              <a:spcAft>
                <a:spcPts val="600"/>
              </a:spcAft>
              <a:buNone/>
            </a:pPr>
            <a:r>
              <a:rPr lang="fr-CA" sz="8000" b="1" dirty="0">
                <a:solidFill>
                  <a:srgbClr val="E35B21"/>
                </a:solidFill>
              </a:rPr>
              <a:t>Souches virales</a:t>
            </a:r>
          </a:p>
          <a:p>
            <a:pPr marL="342900" lvl="1" indent="-342900">
              <a:lnSpc>
                <a:spcPct val="120000"/>
              </a:lnSpc>
              <a:spcBef>
                <a:spcPts val="0"/>
              </a:spcBef>
              <a:buBlip>
                <a:blip r:embed="rId5"/>
              </a:buBlip>
            </a:pPr>
            <a:r>
              <a:rPr lang="fr-CA" altLang="fr-FR" sz="8000" dirty="0" smtClean="0"/>
              <a:t>A (H1N1)/Michigan/45/2015 pdm09 </a:t>
            </a:r>
            <a:endParaRPr lang="fr-CA" altLang="fr-FR" sz="8000" dirty="0"/>
          </a:p>
          <a:p>
            <a:pPr marL="342900" lvl="1" indent="-342900">
              <a:lnSpc>
                <a:spcPct val="120000"/>
              </a:lnSpc>
              <a:spcBef>
                <a:spcPts val="0"/>
              </a:spcBef>
              <a:spcAft>
                <a:spcPts val="600"/>
              </a:spcAft>
              <a:buBlip>
                <a:blip r:embed="rId5"/>
              </a:buBlip>
            </a:pPr>
            <a:r>
              <a:rPr lang="fr-CA" altLang="fr-FR" sz="8000" dirty="0" smtClean="0"/>
              <a:t>A (H3N2)/Singapore/INFIMH-0019/2016 </a:t>
            </a:r>
            <a:r>
              <a:rPr lang="fr-CA" altLang="fr-FR" sz="8000" dirty="0" smtClean="0">
                <a:solidFill>
                  <a:schemeClr val="accent4"/>
                </a:solidFill>
              </a:rPr>
              <a:t>(nouvelle souche)</a:t>
            </a:r>
            <a:endParaRPr lang="fr-CA" altLang="fr-FR" sz="8000" dirty="0">
              <a:solidFill>
                <a:schemeClr val="accent4"/>
              </a:solidFill>
            </a:endParaRPr>
          </a:p>
          <a:p>
            <a:pPr marL="342900" lvl="1" indent="-342900">
              <a:lnSpc>
                <a:spcPct val="120000"/>
              </a:lnSpc>
              <a:spcBef>
                <a:spcPts val="0"/>
              </a:spcBef>
              <a:spcAft>
                <a:spcPts val="600"/>
              </a:spcAft>
              <a:buBlip>
                <a:blip r:embed="rId5"/>
              </a:buBlip>
            </a:pPr>
            <a:r>
              <a:rPr lang="fr-CA" sz="8000" dirty="0" smtClean="0"/>
              <a:t>B (Victoria)/Colorado/06/2017 </a:t>
            </a:r>
            <a:r>
              <a:rPr lang="fr-CA" sz="8000" dirty="0" smtClean="0">
                <a:solidFill>
                  <a:schemeClr val="accent4"/>
                </a:solidFill>
              </a:rPr>
              <a:t>(nouvelle souche)</a:t>
            </a:r>
          </a:p>
          <a:p>
            <a:pPr marL="0" lvl="1" indent="0">
              <a:lnSpc>
                <a:spcPct val="120000"/>
              </a:lnSpc>
              <a:spcBef>
                <a:spcPts val="0"/>
              </a:spcBef>
              <a:spcAft>
                <a:spcPts val="600"/>
              </a:spcAft>
              <a:buNone/>
            </a:pPr>
            <a:r>
              <a:rPr lang="fr-CA" altLang="fr-FR" sz="8000" b="1" dirty="0">
                <a:solidFill>
                  <a:srgbClr val="E35B21"/>
                </a:solidFill>
              </a:rPr>
              <a:t>Vaccins </a:t>
            </a:r>
            <a:r>
              <a:rPr lang="fr-CA" altLang="fr-FR" sz="8000" b="1" dirty="0" smtClean="0">
                <a:solidFill>
                  <a:srgbClr val="E35B21"/>
                </a:solidFill>
              </a:rPr>
              <a:t>quadrivalents</a:t>
            </a:r>
            <a:endParaRPr lang="fr-CA" altLang="fr-FR" sz="8000" b="1" dirty="0">
              <a:solidFill>
                <a:srgbClr val="E35B21"/>
              </a:solidFill>
            </a:endParaRPr>
          </a:p>
          <a:p>
            <a:pPr marL="342900" lvl="1" indent="-342900">
              <a:lnSpc>
                <a:spcPct val="120000"/>
              </a:lnSpc>
              <a:spcBef>
                <a:spcPts val="0"/>
              </a:spcBef>
              <a:buSzPts val="2000"/>
              <a:buBlip>
                <a:blip r:embed="rId5"/>
              </a:buBlip>
            </a:pPr>
            <a:r>
              <a:rPr lang="fr-CA" sz="8000" dirty="0" smtClean="0"/>
              <a:t>B (</a:t>
            </a:r>
            <a:r>
              <a:rPr lang="fr-CA" sz="8000" dirty="0" err="1" smtClean="0"/>
              <a:t>Yagamata</a:t>
            </a:r>
            <a:r>
              <a:rPr lang="fr-CA" sz="8000" dirty="0" smtClean="0"/>
              <a:t>)/Phuket/3073/2013 </a:t>
            </a:r>
          </a:p>
          <a:p>
            <a:pPr marL="342900" lvl="1" indent="-342900">
              <a:lnSpc>
                <a:spcPct val="120000"/>
              </a:lnSpc>
              <a:spcBef>
                <a:spcPts val="0"/>
              </a:spcBef>
              <a:buSzPts val="2000"/>
              <a:buBlip>
                <a:blip r:embed="rId5"/>
              </a:buBlip>
            </a:pPr>
            <a:r>
              <a:rPr lang="fr-CA" altLang="fr-FR" sz="8000" dirty="0" smtClean="0"/>
              <a:t>plus </a:t>
            </a:r>
            <a:r>
              <a:rPr lang="fr-CA" altLang="fr-FR" sz="8000" dirty="0"/>
              <a:t>les 3 virus listés </a:t>
            </a:r>
            <a:r>
              <a:rPr lang="fr-CA" altLang="fr-FR" sz="8000" dirty="0" smtClean="0"/>
              <a:t>ci-dessus</a:t>
            </a:r>
          </a:p>
          <a:p>
            <a:pPr marL="342900" lvl="1" indent="-342900">
              <a:lnSpc>
                <a:spcPct val="120000"/>
              </a:lnSpc>
              <a:spcBef>
                <a:spcPts val="0"/>
              </a:spcBef>
              <a:buSzPts val="2000"/>
              <a:buBlip>
                <a:blip r:embed="rId5"/>
              </a:buBlip>
            </a:pPr>
            <a:endParaRPr lang="fr-CA" altLang="fr-FR" sz="8000" dirty="0"/>
          </a:p>
          <a:p>
            <a:pPr marL="0" indent="0">
              <a:lnSpc>
                <a:spcPct val="120000"/>
              </a:lnSpc>
              <a:spcBef>
                <a:spcPts val="0"/>
              </a:spcBef>
              <a:buNone/>
            </a:pPr>
            <a:endParaRPr lang="fr-CA" sz="8000" b="1" dirty="0" smtClean="0">
              <a:solidFill>
                <a:srgbClr val="E35B21"/>
              </a:solidFill>
            </a:endParaRPr>
          </a:p>
          <a:p>
            <a:endParaRPr lang="fr-CA" dirty="0"/>
          </a:p>
        </p:txBody>
      </p:sp>
      <p:sp>
        <p:nvSpPr>
          <p:cNvPr id="4" name="ZoneTexte 3"/>
          <p:cNvSpPr txBox="1"/>
          <p:nvPr>
            <p:custDataLst>
              <p:tags r:id="rId2"/>
            </p:custDataLst>
          </p:nvPr>
        </p:nvSpPr>
        <p:spPr>
          <a:xfrm>
            <a:off x="904760" y="548680"/>
            <a:ext cx="7699688" cy="584775"/>
          </a:xfrm>
          <a:prstGeom prst="rect">
            <a:avLst/>
          </a:prstGeom>
          <a:noFill/>
        </p:spPr>
        <p:txBody>
          <a:bodyPr wrap="square" rtlCol="0">
            <a:spAutoFit/>
          </a:bodyPr>
          <a:lstStyle/>
          <a:p>
            <a:r>
              <a:rPr lang="fr-CA" altLang="fr-FR" sz="3200" b="1" dirty="0"/>
              <a:t>Vaccins distribués gratuitement par le MSSS</a:t>
            </a:r>
            <a:endParaRPr lang="fr-CA" sz="3200" b="1" dirty="0"/>
          </a:p>
        </p:txBody>
      </p:sp>
    </p:spTree>
    <p:extLst>
      <p:ext uri="{BB962C8B-B14F-4D97-AF65-F5344CB8AC3E}">
        <p14:creationId xmlns:p14="http://schemas.microsoft.com/office/powerpoint/2010/main" val="11121853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78700" y="1700808"/>
            <a:ext cx="7725747" cy="4525963"/>
          </a:xfrm>
        </p:spPr>
        <p:txBody>
          <a:bodyPr>
            <a:normAutofit/>
          </a:bodyPr>
          <a:lstStyle/>
          <a:p>
            <a:pPr marL="0" indent="0">
              <a:lnSpc>
                <a:spcPct val="80000"/>
              </a:lnSpc>
              <a:spcBef>
                <a:spcPts val="0"/>
              </a:spcBef>
              <a:spcAft>
                <a:spcPts val="1200"/>
              </a:spcAft>
              <a:buNone/>
            </a:pPr>
            <a:r>
              <a:rPr lang="fr-CA" altLang="fr-FR" sz="2400" b="1" dirty="0">
                <a:solidFill>
                  <a:srgbClr val="E35B21"/>
                </a:solidFill>
              </a:rPr>
              <a:t>D’autres composants s’ajoutent selon les vaccins, par </a:t>
            </a:r>
            <a:r>
              <a:rPr lang="fr-CA" altLang="fr-FR" sz="2400" b="1" dirty="0" smtClean="0">
                <a:solidFill>
                  <a:srgbClr val="E35B21"/>
                </a:solidFill>
              </a:rPr>
              <a:t>exemple :</a:t>
            </a:r>
            <a:endParaRPr lang="fr-CA" altLang="fr-FR" sz="2400" dirty="0"/>
          </a:p>
          <a:p>
            <a:pPr marL="342900" lvl="1" indent="-342900">
              <a:spcBef>
                <a:spcPts val="0"/>
              </a:spcBef>
              <a:buBlip>
                <a:blip r:embed="rId5"/>
              </a:buBlip>
            </a:pPr>
            <a:r>
              <a:rPr lang="fr-CA" altLang="fr-FR" sz="2400" b="1" dirty="0" err="1" smtClean="0">
                <a:solidFill>
                  <a:srgbClr val="E35B21"/>
                </a:solidFill>
              </a:rPr>
              <a:t>Fluad</a:t>
            </a:r>
            <a:r>
              <a:rPr lang="fr-CA" altLang="fr-FR" sz="2400" b="1" dirty="0" smtClean="0">
                <a:solidFill>
                  <a:srgbClr val="E35B21"/>
                </a:solidFill>
              </a:rPr>
              <a:t> :   </a:t>
            </a:r>
            <a:r>
              <a:rPr lang="fr-CA" altLang="fr-FR" sz="2300" dirty="0" smtClean="0"/>
              <a:t>Adjuvant MF59,</a:t>
            </a:r>
          </a:p>
          <a:p>
            <a:pPr marL="1314450" lvl="4" indent="0">
              <a:spcBef>
                <a:spcPts val="0"/>
              </a:spcBef>
              <a:spcAft>
                <a:spcPts val="1000"/>
              </a:spcAft>
              <a:buNone/>
              <a:tabLst>
                <a:tab pos="1341438" algn="l"/>
              </a:tabLst>
            </a:pPr>
            <a:r>
              <a:rPr lang="fr-CA" altLang="fr-FR" sz="2300" dirty="0" smtClean="0"/>
              <a:t> traces </a:t>
            </a:r>
            <a:r>
              <a:rPr lang="fr-CA" altLang="fr-FR" sz="2300" dirty="0"/>
              <a:t>néomycine et </a:t>
            </a:r>
            <a:r>
              <a:rPr lang="fr-CA" altLang="fr-FR" sz="2300" dirty="0" err="1"/>
              <a:t>kanamycine</a:t>
            </a:r>
            <a:endParaRPr lang="fr-CA" altLang="fr-FR" sz="2300" dirty="0"/>
          </a:p>
          <a:p>
            <a:pPr marL="342900" lvl="1" indent="-342900">
              <a:spcBef>
                <a:spcPts val="0"/>
              </a:spcBef>
              <a:spcAft>
                <a:spcPts val="1000"/>
              </a:spcAft>
              <a:buBlip>
                <a:blip r:embed="rId5"/>
              </a:buBlip>
            </a:pPr>
            <a:r>
              <a:rPr lang="fr-CA" altLang="fr-FR" sz="2400" b="1" dirty="0" err="1">
                <a:solidFill>
                  <a:srgbClr val="E35B21"/>
                </a:solidFill>
              </a:rPr>
              <a:t>Fluviral</a:t>
            </a:r>
            <a:r>
              <a:rPr lang="fr-CA" altLang="fr-FR" sz="2400" b="1" dirty="0"/>
              <a:t> </a:t>
            </a:r>
            <a:r>
              <a:rPr lang="fr-CA" altLang="fr-FR" sz="2400" b="1" dirty="0">
                <a:solidFill>
                  <a:srgbClr val="E35B21"/>
                </a:solidFill>
              </a:rPr>
              <a:t>:</a:t>
            </a:r>
            <a:r>
              <a:rPr lang="fr-CA" altLang="fr-FR" sz="2400" b="1" dirty="0"/>
              <a:t> </a:t>
            </a:r>
            <a:r>
              <a:rPr lang="fr-CA" altLang="fr-FR" sz="2300" dirty="0"/>
              <a:t>50 µg </a:t>
            </a:r>
            <a:r>
              <a:rPr lang="fr-CA" altLang="fr-FR" sz="2300" dirty="0" err="1"/>
              <a:t>thimérosal</a:t>
            </a:r>
            <a:r>
              <a:rPr lang="fr-CA" altLang="fr-FR" sz="2300" dirty="0"/>
              <a:t> (fiole </a:t>
            </a:r>
            <a:r>
              <a:rPr lang="fr-CA" altLang="fr-FR" sz="2300" dirty="0" err="1"/>
              <a:t>multidose</a:t>
            </a:r>
            <a:r>
              <a:rPr lang="fr-CA" altLang="fr-FR" sz="2300" dirty="0" smtClean="0"/>
              <a:t>)</a:t>
            </a:r>
          </a:p>
          <a:p>
            <a:pPr marL="342900" lvl="1" indent="-342900">
              <a:spcBef>
                <a:spcPts val="0"/>
              </a:spcBef>
              <a:spcAft>
                <a:spcPts val="1000"/>
              </a:spcAft>
              <a:buBlip>
                <a:blip r:embed="rId5"/>
              </a:buBlip>
            </a:pPr>
            <a:r>
              <a:rPr lang="fr-CA" altLang="fr-FR" sz="2300" b="1" dirty="0" err="1" smtClean="0">
                <a:solidFill>
                  <a:srgbClr val="E35B21"/>
                </a:solidFill>
              </a:rPr>
              <a:t>Influvac</a:t>
            </a:r>
            <a:r>
              <a:rPr lang="fr-CA" altLang="fr-FR" sz="2300" b="1" dirty="0" smtClean="0">
                <a:solidFill>
                  <a:srgbClr val="E35B21"/>
                </a:solidFill>
              </a:rPr>
              <a:t>:</a:t>
            </a:r>
            <a:r>
              <a:rPr lang="fr-CA" altLang="fr-FR" sz="2300" dirty="0" smtClean="0"/>
              <a:t> infimes quantités de gentamycine</a:t>
            </a:r>
            <a:endParaRPr lang="fr-CA" altLang="fr-FR" sz="2300" dirty="0"/>
          </a:p>
          <a:p>
            <a:pPr marL="342900" lvl="1" indent="-342900">
              <a:spcBef>
                <a:spcPts val="0"/>
              </a:spcBef>
              <a:spcAft>
                <a:spcPts val="800"/>
              </a:spcAft>
              <a:buBlip>
                <a:blip r:embed="rId5"/>
              </a:buBlip>
            </a:pPr>
            <a:r>
              <a:rPr lang="fr-CA" altLang="fr-FR" sz="2400" b="1" dirty="0" err="1" smtClean="0">
                <a:solidFill>
                  <a:srgbClr val="E35B21"/>
                </a:solidFill>
              </a:rPr>
              <a:t>Fluzone</a:t>
            </a:r>
            <a:r>
              <a:rPr lang="fr-CA" altLang="fr-FR" sz="2400" b="1" dirty="0" smtClean="0">
                <a:solidFill>
                  <a:srgbClr val="E35B21"/>
                </a:solidFill>
              </a:rPr>
              <a:t> quadrivalent </a:t>
            </a:r>
            <a:r>
              <a:rPr lang="fr-CA" altLang="fr-FR" sz="2400" b="1" dirty="0">
                <a:solidFill>
                  <a:srgbClr val="E35B21"/>
                </a:solidFill>
              </a:rPr>
              <a:t>:  </a:t>
            </a:r>
            <a:r>
              <a:rPr lang="fr-CA" altLang="fr-FR" sz="2300" dirty="0" smtClean="0"/>
              <a:t>50 </a:t>
            </a:r>
            <a:r>
              <a:rPr lang="fr-CA" sz="2300" dirty="0" smtClean="0"/>
              <a:t>µg </a:t>
            </a:r>
            <a:r>
              <a:rPr lang="fr-CA" sz="2300" dirty="0" err="1"/>
              <a:t>thimérosal</a:t>
            </a:r>
            <a:r>
              <a:rPr lang="fr-CA" sz="2300" dirty="0"/>
              <a:t> (fiole </a:t>
            </a:r>
            <a:r>
              <a:rPr lang="fr-CA" sz="2300" dirty="0" err="1"/>
              <a:t>multidose</a:t>
            </a:r>
            <a:r>
              <a:rPr lang="fr-CA" sz="2300" dirty="0" smtClean="0"/>
              <a:t>)</a:t>
            </a:r>
          </a:p>
          <a:p>
            <a:pPr marL="1314450" lvl="4" indent="0">
              <a:spcBef>
                <a:spcPts val="0"/>
              </a:spcBef>
              <a:spcAft>
                <a:spcPts val="1000"/>
              </a:spcAft>
              <a:buNone/>
              <a:tabLst>
                <a:tab pos="1431925" algn="l"/>
              </a:tabLst>
            </a:pPr>
            <a:r>
              <a:rPr lang="fr-CA" sz="2400" dirty="0" smtClean="0"/>
              <a:t>  		        </a:t>
            </a:r>
            <a:r>
              <a:rPr lang="fr-CA" sz="2300" dirty="0" smtClean="0"/>
              <a:t>traces </a:t>
            </a:r>
            <a:r>
              <a:rPr lang="fr-CA" sz="2300" dirty="0"/>
              <a:t>néomycine et </a:t>
            </a:r>
            <a:r>
              <a:rPr lang="fr-CA" sz="2300" dirty="0" err="1"/>
              <a:t>kanamycine</a:t>
            </a:r>
            <a:endParaRPr lang="fr-CA" altLang="fr-FR" sz="2300" dirty="0"/>
          </a:p>
          <a:p>
            <a:pPr marL="342900" lvl="1" indent="-342900">
              <a:spcBef>
                <a:spcPts val="0"/>
              </a:spcBef>
              <a:spcAft>
                <a:spcPts val="800"/>
              </a:spcAft>
              <a:buBlip>
                <a:blip r:embed="rId5"/>
              </a:buBlip>
            </a:pPr>
            <a:r>
              <a:rPr lang="fr-CA" altLang="fr-FR" sz="2400" b="1" dirty="0" err="1" smtClean="0">
                <a:solidFill>
                  <a:srgbClr val="E35B21"/>
                </a:solidFill>
              </a:rPr>
              <a:t>Flumist</a:t>
            </a:r>
            <a:r>
              <a:rPr lang="fr-CA" altLang="fr-FR" sz="2400" b="1" dirty="0" smtClean="0">
                <a:solidFill>
                  <a:srgbClr val="E35B21"/>
                </a:solidFill>
              </a:rPr>
              <a:t> quadrivalent : </a:t>
            </a:r>
            <a:r>
              <a:rPr lang="fr-CA" altLang="fr-FR" sz="2300" dirty="0"/>
              <a:t>i</a:t>
            </a:r>
            <a:r>
              <a:rPr lang="fr-CA" altLang="fr-FR" sz="2300" dirty="0" smtClean="0"/>
              <a:t>nfimes </a:t>
            </a:r>
            <a:r>
              <a:rPr lang="fr-CA" altLang="fr-FR" sz="2300" dirty="0"/>
              <a:t>quantités gentamicine</a:t>
            </a:r>
          </a:p>
          <a:p>
            <a:endParaRPr lang="fr-CA" sz="2400" dirty="0"/>
          </a:p>
        </p:txBody>
      </p:sp>
      <p:sp>
        <p:nvSpPr>
          <p:cNvPr id="3" name="ZoneTexte 2"/>
          <p:cNvSpPr txBox="1"/>
          <p:nvPr>
            <p:custDataLst>
              <p:tags r:id="rId2"/>
            </p:custDataLst>
          </p:nvPr>
        </p:nvSpPr>
        <p:spPr>
          <a:xfrm>
            <a:off x="899592" y="889556"/>
            <a:ext cx="3528392" cy="584775"/>
          </a:xfrm>
          <a:prstGeom prst="rect">
            <a:avLst/>
          </a:prstGeom>
          <a:noFill/>
        </p:spPr>
        <p:txBody>
          <a:bodyPr wrap="square" rtlCol="0">
            <a:spAutoFit/>
          </a:bodyPr>
          <a:lstStyle/>
          <a:p>
            <a:r>
              <a:rPr lang="fr-CA" sz="3200" b="1" dirty="0" smtClean="0"/>
              <a:t>Composition</a:t>
            </a:r>
            <a:endParaRPr lang="fr-CA" sz="3200" b="1" dirty="0"/>
          </a:p>
        </p:txBody>
      </p:sp>
    </p:spTree>
    <p:extLst>
      <p:ext uri="{BB962C8B-B14F-4D97-AF65-F5344CB8AC3E}">
        <p14:creationId xmlns:p14="http://schemas.microsoft.com/office/powerpoint/2010/main" val="35545056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1115616" y="1558185"/>
            <a:ext cx="7560840" cy="4205063"/>
          </a:xfrm>
        </p:spPr>
        <p:txBody>
          <a:bodyPr>
            <a:normAutofit/>
          </a:bodyPr>
          <a:lstStyle/>
          <a:p>
            <a:pPr lvl="1"/>
            <a:endParaRPr lang="fr-CA" sz="2200" dirty="0" smtClean="0"/>
          </a:p>
          <a:p>
            <a:pPr marL="0" indent="0">
              <a:buNone/>
            </a:pPr>
            <a:endParaRPr lang="fr-CA" sz="2400" dirty="0" smtClean="0"/>
          </a:p>
        </p:txBody>
      </p:sp>
      <p:sp>
        <p:nvSpPr>
          <p:cNvPr id="9" name="ZoneTexte 8"/>
          <p:cNvSpPr txBox="1"/>
          <p:nvPr>
            <p:custDataLst>
              <p:tags r:id="rId2"/>
            </p:custDataLst>
          </p:nvPr>
        </p:nvSpPr>
        <p:spPr>
          <a:xfrm>
            <a:off x="480480" y="764704"/>
            <a:ext cx="4392488" cy="584775"/>
          </a:xfrm>
          <a:prstGeom prst="rect">
            <a:avLst/>
          </a:prstGeom>
          <a:noFill/>
        </p:spPr>
        <p:txBody>
          <a:bodyPr wrap="square" rtlCol="0">
            <a:spAutoFit/>
          </a:bodyPr>
          <a:lstStyle/>
          <a:p>
            <a:r>
              <a:rPr lang="fr-CA" sz="3200" b="1" dirty="0" smtClean="0"/>
              <a:t>Indications</a:t>
            </a:r>
            <a:endParaRPr lang="fr-CA" sz="3200" b="1" dirty="0"/>
          </a:p>
        </p:txBody>
      </p:sp>
      <p:sp>
        <p:nvSpPr>
          <p:cNvPr id="3" name="ZoneTexte 2"/>
          <p:cNvSpPr txBox="1"/>
          <p:nvPr>
            <p:custDataLst>
              <p:tags r:id="rId3"/>
            </p:custDataLst>
          </p:nvPr>
        </p:nvSpPr>
        <p:spPr>
          <a:xfrm>
            <a:off x="899592" y="1558185"/>
            <a:ext cx="7416824" cy="1754326"/>
          </a:xfrm>
          <a:prstGeom prst="rect">
            <a:avLst/>
          </a:prstGeom>
          <a:noFill/>
        </p:spPr>
        <p:txBody>
          <a:bodyPr wrap="square" rtlCol="0">
            <a:spAutoFit/>
          </a:bodyPr>
          <a:lstStyle/>
          <a:p>
            <a:r>
              <a:rPr lang="fr-CA" dirty="0" smtClean="0"/>
              <a:t>Pour toutes les indications des vaccin influenza injectable et intranasal, se référer au PIQ</a:t>
            </a:r>
          </a:p>
          <a:p>
            <a:endParaRPr lang="fr-CA" dirty="0"/>
          </a:p>
          <a:p>
            <a:endParaRPr lang="fr-CA" dirty="0" smtClean="0"/>
          </a:p>
          <a:p>
            <a:r>
              <a:rPr lang="fr-CA" b="1" dirty="0">
                <a:solidFill>
                  <a:schemeClr val="accent5">
                    <a:lumMod val="75000"/>
                  </a:schemeClr>
                </a:solidFill>
              </a:rPr>
              <a:t>	</a:t>
            </a:r>
            <a:r>
              <a:rPr lang="fr-CA" b="1" dirty="0" smtClean="0">
                <a:solidFill>
                  <a:srgbClr val="0070C0"/>
                </a:solidFill>
                <a:hlinkClick r:id="rId6"/>
              </a:rPr>
              <a:t>Vaccin injectable contre l’influenza</a:t>
            </a:r>
            <a:endParaRPr lang="fr-CA" b="1" dirty="0" smtClean="0">
              <a:solidFill>
                <a:srgbClr val="0070C0"/>
              </a:solidFill>
            </a:endParaRPr>
          </a:p>
          <a:p>
            <a:r>
              <a:rPr lang="fr-CA" b="1" dirty="0">
                <a:solidFill>
                  <a:srgbClr val="0070C0"/>
                </a:solidFill>
              </a:rPr>
              <a:t>	</a:t>
            </a:r>
            <a:r>
              <a:rPr lang="fr-CA" b="1" dirty="0" smtClean="0">
                <a:solidFill>
                  <a:srgbClr val="0070C0"/>
                </a:solidFill>
                <a:hlinkClick r:id="rId7"/>
              </a:rPr>
              <a:t>Vaccin intranasal contre l’influenza</a:t>
            </a:r>
            <a:endParaRPr lang="fr-CA" dirty="0">
              <a:solidFill>
                <a:srgbClr val="0070C0"/>
              </a:solidFill>
            </a:endParaRPr>
          </a:p>
        </p:txBody>
      </p:sp>
    </p:spTree>
    <p:extLst>
      <p:ext uri="{BB962C8B-B14F-4D97-AF65-F5344CB8AC3E}">
        <p14:creationId xmlns:p14="http://schemas.microsoft.com/office/powerpoint/2010/main" val="6326208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xfrm>
            <a:off x="870165" y="1628800"/>
            <a:ext cx="7217510" cy="3300246"/>
          </a:xfrm>
        </p:spPr>
        <p:txBody>
          <a:bodyPr>
            <a:normAutofit/>
          </a:bodyPr>
          <a:lstStyle/>
          <a:p>
            <a:pPr>
              <a:spcBef>
                <a:spcPts val="0"/>
              </a:spcBef>
              <a:spcAft>
                <a:spcPts val="800"/>
              </a:spcAft>
            </a:pPr>
            <a:r>
              <a:rPr lang="en-CA" sz="2400" b="1" dirty="0">
                <a:solidFill>
                  <a:srgbClr val="E35B17"/>
                </a:solidFill>
              </a:rPr>
              <a:t>Description et épidémiologie de la </a:t>
            </a:r>
            <a:r>
              <a:rPr lang="en-CA" sz="2400" b="1" dirty="0" smtClean="0">
                <a:solidFill>
                  <a:srgbClr val="E35B17"/>
                </a:solidFill>
              </a:rPr>
              <a:t>grippe</a:t>
            </a:r>
          </a:p>
          <a:p>
            <a:pPr>
              <a:spcBef>
                <a:spcPts val="0"/>
              </a:spcBef>
              <a:spcAft>
                <a:spcPts val="800"/>
              </a:spcAft>
            </a:pPr>
            <a:r>
              <a:rPr lang="en-CA" b="1" dirty="0" err="1" smtClean="0">
                <a:solidFill>
                  <a:srgbClr val="E35B17"/>
                </a:solidFill>
              </a:rPr>
              <a:t>Changements</a:t>
            </a:r>
            <a:r>
              <a:rPr lang="en-CA" b="1" dirty="0" smtClean="0">
                <a:solidFill>
                  <a:srgbClr val="E35B17"/>
                </a:solidFill>
              </a:rPr>
              <a:t> au PIIQ  </a:t>
            </a:r>
            <a:r>
              <a:rPr lang="en-CA" b="1" dirty="0" smtClean="0">
                <a:solidFill>
                  <a:schemeClr val="accent5">
                    <a:lumMod val="75000"/>
                  </a:schemeClr>
                </a:solidFill>
              </a:rPr>
              <a:t>(</a:t>
            </a:r>
            <a:r>
              <a:rPr lang="en-CA" b="1" dirty="0" err="1" smtClean="0">
                <a:solidFill>
                  <a:schemeClr val="accent5">
                    <a:lumMod val="75000"/>
                  </a:schemeClr>
                </a:solidFill>
              </a:rPr>
              <a:t>Nouveautés</a:t>
            </a:r>
            <a:r>
              <a:rPr lang="en-CA" b="1" dirty="0" smtClean="0">
                <a:solidFill>
                  <a:schemeClr val="accent5">
                    <a:lumMod val="75000"/>
                  </a:schemeClr>
                </a:solidFill>
              </a:rPr>
              <a:t>)</a:t>
            </a:r>
            <a:endParaRPr lang="en-CA" sz="2400" b="1" dirty="0">
              <a:solidFill>
                <a:schemeClr val="accent5">
                  <a:lumMod val="75000"/>
                </a:schemeClr>
              </a:solidFill>
            </a:endParaRPr>
          </a:p>
          <a:p>
            <a:pPr>
              <a:spcBef>
                <a:spcPts val="0"/>
              </a:spcBef>
              <a:spcAft>
                <a:spcPts val="800"/>
              </a:spcAft>
            </a:pPr>
            <a:r>
              <a:rPr lang="en-CA" sz="2400" b="1" dirty="0">
                <a:solidFill>
                  <a:srgbClr val="E35B17"/>
                </a:solidFill>
              </a:rPr>
              <a:t>Vaccins contre la grippe </a:t>
            </a:r>
            <a:r>
              <a:rPr lang="en-CA" sz="2400" b="1" dirty="0" err="1" smtClean="0">
                <a:solidFill>
                  <a:srgbClr val="E35B17"/>
                </a:solidFill>
              </a:rPr>
              <a:t>saisonnière</a:t>
            </a:r>
            <a:r>
              <a:rPr lang="en-CA" sz="2400" b="1" dirty="0" smtClean="0">
                <a:solidFill>
                  <a:srgbClr val="E35B17"/>
                </a:solidFill>
              </a:rPr>
              <a:t> </a:t>
            </a:r>
            <a:r>
              <a:rPr lang="en-CA" sz="2400" b="1" dirty="0" smtClean="0">
                <a:solidFill>
                  <a:schemeClr val="accent5">
                    <a:lumMod val="75000"/>
                  </a:schemeClr>
                </a:solidFill>
              </a:rPr>
              <a:t>(</a:t>
            </a:r>
            <a:r>
              <a:rPr lang="en-CA" sz="2400" b="1" dirty="0" err="1" smtClean="0">
                <a:solidFill>
                  <a:schemeClr val="accent5">
                    <a:lumMod val="75000"/>
                  </a:schemeClr>
                </a:solidFill>
              </a:rPr>
              <a:t>Nouveautés</a:t>
            </a:r>
            <a:r>
              <a:rPr lang="en-CA" sz="2400" b="1" dirty="0" smtClean="0">
                <a:solidFill>
                  <a:schemeClr val="accent5">
                    <a:lumMod val="75000"/>
                  </a:schemeClr>
                </a:solidFill>
              </a:rPr>
              <a:t>)</a:t>
            </a:r>
            <a:endParaRPr lang="en-CA" sz="2400" b="1" dirty="0">
              <a:solidFill>
                <a:schemeClr val="accent5">
                  <a:lumMod val="75000"/>
                </a:schemeClr>
              </a:solidFill>
            </a:endParaRPr>
          </a:p>
          <a:p>
            <a:pPr>
              <a:spcBef>
                <a:spcPts val="0"/>
              </a:spcBef>
              <a:spcAft>
                <a:spcPts val="800"/>
              </a:spcAft>
            </a:pPr>
            <a:r>
              <a:rPr lang="en-CA" sz="2400" b="1" dirty="0">
                <a:solidFill>
                  <a:srgbClr val="E35B17"/>
                </a:solidFill>
              </a:rPr>
              <a:t>Vaccins contre le pneumocoque</a:t>
            </a:r>
          </a:p>
          <a:p>
            <a:pPr>
              <a:spcBef>
                <a:spcPts val="0"/>
              </a:spcBef>
              <a:spcAft>
                <a:spcPts val="800"/>
              </a:spcAft>
            </a:pPr>
            <a:r>
              <a:rPr lang="en-CA" sz="2400" b="1" dirty="0">
                <a:solidFill>
                  <a:srgbClr val="E35B17"/>
                </a:solidFill>
              </a:rPr>
              <a:t>Manifestations cliniques inhabituelles</a:t>
            </a:r>
          </a:p>
          <a:p>
            <a:pPr>
              <a:spcBef>
                <a:spcPts val="0"/>
              </a:spcBef>
              <a:spcAft>
                <a:spcPts val="800"/>
              </a:spcAft>
            </a:pPr>
            <a:r>
              <a:rPr lang="en-CA" sz="2400" b="1" dirty="0" err="1" smtClean="0">
                <a:solidFill>
                  <a:srgbClr val="E35B17"/>
                </a:solidFill>
              </a:rPr>
              <a:t>Gestion</a:t>
            </a:r>
            <a:r>
              <a:rPr lang="en-CA" sz="2400" b="1" dirty="0" smtClean="0">
                <a:solidFill>
                  <a:srgbClr val="E35B17"/>
                </a:solidFill>
              </a:rPr>
              <a:t> </a:t>
            </a:r>
            <a:r>
              <a:rPr lang="en-CA" sz="2400" b="1" dirty="0">
                <a:solidFill>
                  <a:srgbClr val="E35B17"/>
                </a:solidFill>
              </a:rPr>
              <a:t>des </a:t>
            </a:r>
            <a:r>
              <a:rPr lang="en-CA" sz="2400" b="1" dirty="0">
                <a:solidFill>
                  <a:srgbClr val="E35B21"/>
                </a:solidFill>
              </a:rPr>
              <a:t>produits</a:t>
            </a:r>
            <a:r>
              <a:rPr lang="en-CA" sz="2400" b="1" dirty="0">
                <a:solidFill>
                  <a:srgbClr val="E35B17"/>
                </a:solidFill>
              </a:rPr>
              <a:t> immunisants</a:t>
            </a:r>
          </a:p>
          <a:p>
            <a:pPr marL="0" indent="0">
              <a:buNone/>
            </a:pPr>
            <a:endParaRPr lang="en-CA" dirty="0" smtClean="0"/>
          </a:p>
          <a:p>
            <a:pPr marL="0" indent="0">
              <a:buNone/>
            </a:pPr>
            <a:endParaRPr lang="en-CA" dirty="0" smtClean="0"/>
          </a:p>
        </p:txBody>
      </p:sp>
      <p:sp>
        <p:nvSpPr>
          <p:cNvPr id="4" name="ZoneTexte 3"/>
          <p:cNvSpPr txBox="1"/>
          <p:nvPr>
            <p:custDataLst>
              <p:tags r:id="rId2"/>
            </p:custDataLst>
          </p:nvPr>
        </p:nvSpPr>
        <p:spPr>
          <a:xfrm>
            <a:off x="899592" y="836712"/>
            <a:ext cx="3456384" cy="584775"/>
          </a:xfrm>
          <a:prstGeom prst="rect">
            <a:avLst/>
          </a:prstGeom>
          <a:noFill/>
        </p:spPr>
        <p:txBody>
          <a:bodyPr wrap="square" rtlCol="0">
            <a:spAutoFit/>
          </a:bodyPr>
          <a:lstStyle/>
          <a:p>
            <a:r>
              <a:rPr lang="fr-CA" sz="3200" b="1" dirty="0"/>
              <a:t>Plan de formation</a:t>
            </a:r>
          </a:p>
        </p:txBody>
      </p:sp>
    </p:spTree>
    <p:extLst>
      <p:ext uri="{BB962C8B-B14F-4D97-AF65-F5344CB8AC3E}">
        <p14:creationId xmlns:p14="http://schemas.microsoft.com/office/powerpoint/2010/main" val="14717562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2411760" y="2636912"/>
            <a:ext cx="5760640" cy="1368152"/>
          </a:xfrm>
        </p:spPr>
        <p:txBody>
          <a:bodyPr>
            <a:normAutofit/>
          </a:bodyPr>
          <a:lstStyle/>
          <a:p>
            <a:pPr marL="0" indent="0">
              <a:lnSpc>
                <a:spcPct val="80000"/>
              </a:lnSpc>
              <a:spcBef>
                <a:spcPts val="0"/>
              </a:spcBef>
              <a:buNone/>
            </a:pPr>
            <a:r>
              <a:rPr lang="fr-CA" sz="2400" dirty="0"/>
              <a:t>Anaphylaxie après une dose antérieure </a:t>
            </a:r>
            <a:r>
              <a:rPr lang="fr-CA" sz="2400" dirty="0" smtClean="0"/>
              <a:t>du </a:t>
            </a:r>
            <a:r>
              <a:rPr lang="fr-CA" sz="2400" dirty="0"/>
              <a:t>même vaccin ou d’un produit ayant un </a:t>
            </a:r>
            <a:r>
              <a:rPr lang="fr-CA" sz="2400" dirty="0" smtClean="0"/>
              <a:t>composant </a:t>
            </a:r>
            <a:r>
              <a:rPr lang="fr-CA" sz="2400" dirty="0"/>
              <a:t>identique</a:t>
            </a:r>
          </a:p>
          <a:p>
            <a:pPr marL="0" indent="0">
              <a:lnSpc>
                <a:spcPct val="150000"/>
              </a:lnSpc>
              <a:buNone/>
            </a:pPr>
            <a:endParaRPr lang="fr-CA" dirty="0"/>
          </a:p>
        </p:txBody>
      </p:sp>
      <p:sp>
        <p:nvSpPr>
          <p:cNvPr id="3" name="ZoneTexte 2"/>
          <p:cNvSpPr txBox="1"/>
          <p:nvPr>
            <p:custDataLst>
              <p:tags r:id="rId2"/>
            </p:custDataLst>
          </p:nvPr>
        </p:nvSpPr>
        <p:spPr>
          <a:xfrm>
            <a:off x="899592" y="836712"/>
            <a:ext cx="7776864" cy="584775"/>
          </a:xfrm>
          <a:prstGeom prst="rect">
            <a:avLst/>
          </a:prstGeom>
          <a:noFill/>
        </p:spPr>
        <p:txBody>
          <a:bodyPr wrap="square" rtlCol="0">
            <a:spAutoFit/>
          </a:bodyPr>
          <a:lstStyle/>
          <a:p>
            <a:r>
              <a:rPr lang="fr-CA" sz="3200" b="1" dirty="0" smtClean="0"/>
              <a:t>Contre-indications des vaccins injectables</a:t>
            </a:r>
            <a:endParaRPr lang="fr-CA" sz="3200" b="1" dirty="0"/>
          </a:p>
        </p:txBody>
      </p:sp>
      <p:pic>
        <p:nvPicPr>
          <p:cNvPr id="5" name="Picture 4" descr="ANd9GcRFQtMYVsojDji0feRKoGgelfBxDljqE41N4lmKHK8F0jh1lpU2bJbZ7w">
            <a:hlinkClick r:id="rId6"/>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989807" y="2636069"/>
            <a:ext cx="127793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98153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2483768" y="1988841"/>
            <a:ext cx="5688632" cy="3528392"/>
          </a:xfrm>
        </p:spPr>
        <p:txBody>
          <a:bodyPr>
            <a:normAutofit lnSpcReduction="10000"/>
          </a:bodyPr>
          <a:lstStyle/>
          <a:p>
            <a:pPr>
              <a:spcBef>
                <a:spcPts val="0"/>
              </a:spcBef>
              <a:spcAft>
                <a:spcPts val="1200"/>
              </a:spcAft>
            </a:pPr>
            <a:r>
              <a:rPr lang="fr-CA" dirty="0" smtClean="0"/>
              <a:t>Anaphylaxie après </a:t>
            </a:r>
            <a:r>
              <a:rPr lang="fr-CA" dirty="0"/>
              <a:t>une dose antérieure du même vaccin ou d’un produit ayant un composant identique </a:t>
            </a:r>
            <a:endParaRPr lang="fr-CA" sz="2400" dirty="0" smtClean="0"/>
          </a:p>
          <a:p>
            <a:pPr>
              <a:spcBef>
                <a:spcPts val="0"/>
              </a:spcBef>
              <a:spcAft>
                <a:spcPts val="1200"/>
              </a:spcAft>
            </a:pPr>
            <a:r>
              <a:rPr lang="fr-CA" sz="2400" dirty="0" smtClean="0"/>
              <a:t>États </a:t>
            </a:r>
            <a:r>
              <a:rPr lang="fr-CA" sz="2400" dirty="0"/>
              <a:t>d’immunosuppression</a:t>
            </a:r>
          </a:p>
          <a:p>
            <a:pPr>
              <a:spcBef>
                <a:spcPts val="0"/>
              </a:spcBef>
              <a:spcAft>
                <a:spcPts val="1200"/>
              </a:spcAft>
            </a:pPr>
            <a:r>
              <a:rPr lang="fr-CA" sz="2400" dirty="0"/>
              <a:t>Grossesse</a:t>
            </a:r>
          </a:p>
          <a:p>
            <a:pPr>
              <a:spcBef>
                <a:spcPts val="0"/>
              </a:spcBef>
              <a:spcAft>
                <a:spcPts val="1200"/>
              </a:spcAft>
            </a:pPr>
            <a:r>
              <a:rPr lang="fr-CA" sz="2400" dirty="0"/>
              <a:t>Asthme grave</a:t>
            </a:r>
          </a:p>
          <a:p>
            <a:pPr>
              <a:spcBef>
                <a:spcPts val="0"/>
              </a:spcBef>
              <a:spcAft>
                <a:spcPts val="1200"/>
              </a:spcAft>
            </a:pPr>
            <a:r>
              <a:rPr lang="fr-CA" sz="2400" dirty="0"/>
              <a:t>Prise d’AAS ou médicament qui en contient (ex. </a:t>
            </a:r>
            <a:r>
              <a:rPr lang="fr-CA" sz="2400" dirty="0" err="1"/>
              <a:t>Fiorinal</a:t>
            </a:r>
            <a:r>
              <a:rPr lang="fr-CA" sz="2400" dirty="0" smtClean="0"/>
              <a:t>)</a:t>
            </a:r>
            <a:endParaRPr lang="fr-CA" sz="2400" dirty="0"/>
          </a:p>
        </p:txBody>
      </p:sp>
      <p:sp>
        <p:nvSpPr>
          <p:cNvPr id="3" name="ZoneTexte 2"/>
          <p:cNvSpPr txBox="1"/>
          <p:nvPr>
            <p:custDataLst>
              <p:tags r:id="rId2"/>
            </p:custDataLst>
          </p:nvPr>
        </p:nvSpPr>
        <p:spPr>
          <a:xfrm>
            <a:off x="899592" y="836712"/>
            <a:ext cx="7195628" cy="584775"/>
          </a:xfrm>
          <a:prstGeom prst="rect">
            <a:avLst/>
          </a:prstGeom>
          <a:noFill/>
        </p:spPr>
        <p:txBody>
          <a:bodyPr wrap="square" rtlCol="0">
            <a:spAutoFit/>
          </a:bodyPr>
          <a:lstStyle/>
          <a:p>
            <a:r>
              <a:rPr lang="fr-CA" sz="3200" b="1" dirty="0"/>
              <a:t>Contre-indications du vaccin intranasal</a:t>
            </a:r>
          </a:p>
        </p:txBody>
      </p:sp>
      <p:pic>
        <p:nvPicPr>
          <p:cNvPr id="5" name="Picture 4" descr="ANd9GcRFQtMYVsojDji0feRKoGgelfBxDljqE41N4lmKHK8F0jh1lpU2bJbZ7w">
            <a:hlinkClick r:id="rId6"/>
          </p:cNvPr>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989807" y="2636069"/>
            <a:ext cx="127793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10453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2411760" y="2236469"/>
            <a:ext cx="5760640" cy="2920723"/>
          </a:xfrm>
        </p:spPr>
        <p:txBody>
          <a:bodyPr/>
          <a:lstStyle/>
          <a:p>
            <a:pPr>
              <a:spcBef>
                <a:spcPts val="0"/>
              </a:spcBef>
              <a:spcAft>
                <a:spcPts val="1800"/>
              </a:spcAft>
            </a:pPr>
            <a:r>
              <a:rPr lang="fr-CA" sz="2400" dirty="0"/>
              <a:t>SOR avec symptômes respiratoires graves</a:t>
            </a:r>
          </a:p>
          <a:p>
            <a:r>
              <a:rPr lang="fr-CA" sz="2400" dirty="0"/>
              <a:t>SGB survenu dans les</a:t>
            </a:r>
            <a:br>
              <a:rPr lang="fr-CA" sz="2400" dirty="0"/>
            </a:br>
            <a:r>
              <a:rPr lang="fr-CA" sz="2400" dirty="0"/>
              <a:t>6 semaines après avoir reçu un vaccin contre </a:t>
            </a:r>
            <a:r>
              <a:rPr lang="fr-CA" sz="2400" dirty="0" smtClean="0"/>
              <a:t>l’influenza</a:t>
            </a:r>
            <a:endParaRPr lang="fr-CA" sz="2400" dirty="0"/>
          </a:p>
        </p:txBody>
      </p:sp>
      <p:pic>
        <p:nvPicPr>
          <p:cNvPr id="3" name="Picture 4" descr="iStock_000004801351XSmall"/>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251520" y="1363663"/>
            <a:ext cx="2286000"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custDataLst>
              <p:tags r:id="rId3"/>
            </p:custDataLst>
          </p:nvPr>
        </p:nvSpPr>
        <p:spPr>
          <a:xfrm>
            <a:off x="899592" y="836712"/>
            <a:ext cx="6192688" cy="584775"/>
          </a:xfrm>
          <a:prstGeom prst="rect">
            <a:avLst/>
          </a:prstGeom>
          <a:noFill/>
        </p:spPr>
        <p:txBody>
          <a:bodyPr wrap="square" rtlCol="0">
            <a:spAutoFit/>
          </a:bodyPr>
          <a:lstStyle/>
          <a:p>
            <a:r>
              <a:rPr lang="fr-CA" altLang="fr-FR" sz="3200" b="1" dirty="0"/>
              <a:t>Précautions des vaccins injectables</a:t>
            </a:r>
            <a:endParaRPr lang="fr-CA" sz="3200" b="1" dirty="0"/>
          </a:p>
        </p:txBody>
      </p:sp>
    </p:spTree>
    <p:extLst>
      <p:ext uri="{BB962C8B-B14F-4D97-AF65-F5344CB8AC3E}">
        <p14:creationId xmlns:p14="http://schemas.microsoft.com/office/powerpoint/2010/main" val="6441604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2411760" y="1556793"/>
            <a:ext cx="6194220" cy="4856054"/>
          </a:xfrm>
        </p:spPr>
        <p:txBody>
          <a:bodyPr>
            <a:normAutofit/>
          </a:bodyPr>
          <a:lstStyle/>
          <a:p>
            <a:pPr>
              <a:lnSpc>
                <a:spcPct val="150000"/>
              </a:lnSpc>
              <a:spcBef>
                <a:spcPts val="0"/>
              </a:spcBef>
            </a:pPr>
            <a:r>
              <a:rPr lang="fr-CA" sz="2400" dirty="0"/>
              <a:t>Présence de sécrétions nasales </a:t>
            </a:r>
            <a:r>
              <a:rPr lang="fr-CA" sz="2400" dirty="0" smtClean="0"/>
              <a:t>importantes</a:t>
            </a:r>
          </a:p>
          <a:p>
            <a:pPr>
              <a:spcBef>
                <a:spcPts val="0"/>
              </a:spcBef>
            </a:pPr>
            <a:r>
              <a:rPr lang="fr-CA" dirty="0" smtClean="0"/>
              <a:t>Adultes souffrant d’asthme non grave ou ayant d’autres troubles chroniques</a:t>
            </a:r>
            <a:r>
              <a:rPr lang="fr-CA" sz="2400" dirty="0" smtClean="0"/>
              <a:t> </a:t>
            </a:r>
            <a:endParaRPr lang="fr-CA" sz="2400" dirty="0"/>
          </a:p>
          <a:p>
            <a:pPr>
              <a:spcBef>
                <a:spcPts val="0"/>
              </a:spcBef>
            </a:pPr>
            <a:r>
              <a:rPr lang="fr-CA" sz="2400" dirty="0" smtClean="0"/>
              <a:t>Personnes </a:t>
            </a:r>
            <a:r>
              <a:rPr lang="fr-CA" sz="2400" dirty="0"/>
              <a:t>en contact étroit avec des personnes gravement </a:t>
            </a:r>
            <a:r>
              <a:rPr lang="fr-CA" sz="2400" dirty="0" smtClean="0"/>
              <a:t>immunodéprimées</a:t>
            </a:r>
            <a:r>
              <a:rPr lang="fr-CA" sz="2400" dirty="0"/>
              <a:t>, y compris les travailleurs de la santé qui leur donnent des soins</a:t>
            </a:r>
          </a:p>
          <a:p>
            <a:pPr>
              <a:lnSpc>
                <a:spcPct val="150000"/>
              </a:lnSpc>
              <a:spcBef>
                <a:spcPts val="0"/>
              </a:spcBef>
            </a:pPr>
            <a:r>
              <a:rPr lang="fr-CA" sz="2400" dirty="0"/>
              <a:t>SOR + symptômes respiratoires graves</a:t>
            </a:r>
          </a:p>
          <a:p>
            <a:pPr>
              <a:spcBef>
                <a:spcPts val="0"/>
              </a:spcBef>
            </a:pPr>
            <a:r>
              <a:rPr lang="fr-CA" sz="2400" dirty="0"/>
              <a:t>SGB survenu dans </a:t>
            </a:r>
            <a:r>
              <a:rPr lang="fr-CA" sz="2400" dirty="0" smtClean="0"/>
              <a:t>les 6 semaines après avoir reçu un vaccin contre la grippe</a:t>
            </a:r>
            <a:endParaRPr lang="fr-CA" sz="2400" dirty="0"/>
          </a:p>
        </p:txBody>
      </p:sp>
      <p:pic>
        <p:nvPicPr>
          <p:cNvPr id="3" name="Picture 4" descr="iStock_000004801351XSmall"/>
          <p:cNvPicPr>
            <a:picLocks noChangeAspect="1" noChangeArrowheads="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251520" y="1363663"/>
            <a:ext cx="2286000"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custDataLst>
              <p:tags r:id="rId3"/>
            </p:custDataLst>
          </p:nvPr>
        </p:nvSpPr>
        <p:spPr>
          <a:xfrm>
            <a:off x="899592" y="854014"/>
            <a:ext cx="5647443" cy="584775"/>
          </a:xfrm>
          <a:prstGeom prst="rect">
            <a:avLst/>
          </a:prstGeom>
        </p:spPr>
        <p:txBody>
          <a:bodyPr wrap="none">
            <a:spAutoFit/>
          </a:bodyPr>
          <a:lstStyle/>
          <a:p>
            <a:r>
              <a:rPr lang="fr-CA" altLang="fr-FR" sz="3200" b="1" dirty="0"/>
              <a:t>Précautions </a:t>
            </a:r>
            <a:r>
              <a:rPr lang="fr-CA" altLang="fr-FR" sz="3200" b="1" dirty="0" smtClean="0"/>
              <a:t>du vaccin intranasal</a:t>
            </a:r>
            <a:endParaRPr lang="fr-CA" sz="3200" b="1" dirty="0"/>
          </a:p>
        </p:txBody>
      </p:sp>
    </p:spTree>
    <p:extLst>
      <p:ext uri="{BB962C8B-B14F-4D97-AF65-F5344CB8AC3E}">
        <p14:creationId xmlns:p14="http://schemas.microsoft.com/office/powerpoint/2010/main" val="14464094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971600" y="1628801"/>
            <a:ext cx="7869560" cy="3960440"/>
          </a:xfrm>
        </p:spPr>
        <p:txBody>
          <a:bodyPr>
            <a:normAutofit/>
          </a:bodyPr>
          <a:lstStyle/>
          <a:p>
            <a:pPr marL="0" indent="0">
              <a:spcBef>
                <a:spcPts val="0"/>
              </a:spcBef>
              <a:spcAft>
                <a:spcPts val="1800"/>
              </a:spcAft>
              <a:buNone/>
            </a:pPr>
            <a:r>
              <a:rPr lang="fr-CA" sz="2400" b="1" dirty="0">
                <a:solidFill>
                  <a:srgbClr val="E35B21"/>
                </a:solidFill>
              </a:rPr>
              <a:t>Les vaccins contre l’influenza, injectables et </a:t>
            </a:r>
            <a:r>
              <a:rPr lang="fr-CA" sz="2400" b="1" dirty="0" smtClean="0">
                <a:solidFill>
                  <a:srgbClr val="E35B21"/>
                </a:solidFill>
              </a:rPr>
              <a:t>intranasaux, </a:t>
            </a:r>
            <a:r>
              <a:rPr lang="fr-CA" sz="2400" b="1" dirty="0">
                <a:solidFill>
                  <a:srgbClr val="E35B21"/>
                </a:solidFill>
              </a:rPr>
              <a:t>sont interchangeables</a:t>
            </a:r>
          </a:p>
          <a:p>
            <a:pPr marL="0" indent="0">
              <a:spcBef>
                <a:spcPts val="0"/>
              </a:spcBef>
              <a:spcAft>
                <a:spcPts val="1800"/>
              </a:spcAft>
              <a:buNone/>
            </a:pPr>
            <a:r>
              <a:rPr lang="fr-CA" sz="2400" b="1" dirty="0">
                <a:solidFill>
                  <a:srgbClr val="E35B21"/>
                </a:solidFill>
              </a:rPr>
              <a:t>Si on doit administrer 2 doses de vaccin à un enfant âgé de moins de 9 ans</a:t>
            </a:r>
          </a:p>
          <a:p>
            <a:pPr>
              <a:spcBef>
                <a:spcPts val="0"/>
              </a:spcBef>
              <a:spcAft>
                <a:spcPts val="1200"/>
              </a:spcAft>
            </a:pPr>
            <a:r>
              <a:rPr lang="fr-CA" sz="2400" dirty="0"/>
              <a:t>Idéalement, utiliser le même produit</a:t>
            </a:r>
          </a:p>
          <a:p>
            <a:r>
              <a:rPr lang="fr-CA" sz="2400" dirty="0"/>
              <a:t>Ne pas reporter la vaccination si le vaccin déjà utilisé n’est pas connu ou n’est pas </a:t>
            </a:r>
            <a:r>
              <a:rPr lang="fr-CA" sz="2400" dirty="0" smtClean="0"/>
              <a:t>disponible</a:t>
            </a:r>
            <a:endParaRPr lang="fr-CA" sz="2400" dirty="0"/>
          </a:p>
        </p:txBody>
      </p:sp>
      <p:sp>
        <p:nvSpPr>
          <p:cNvPr id="3" name="ZoneTexte 2"/>
          <p:cNvSpPr txBox="1"/>
          <p:nvPr>
            <p:custDataLst>
              <p:tags r:id="rId2"/>
            </p:custDataLst>
          </p:nvPr>
        </p:nvSpPr>
        <p:spPr>
          <a:xfrm>
            <a:off x="899592" y="836712"/>
            <a:ext cx="3672408" cy="584775"/>
          </a:xfrm>
          <a:prstGeom prst="rect">
            <a:avLst/>
          </a:prstGeom>
          <a:noFill/>
        </p:spPr>
        <p:txBody>
          <a:bodyPr wrap="square" rtlCol="0">
            <a:spAutoFit/>
          </a:bodyPr>
          <a:lstStyle/>
          <a:p>
            <a:r>
              <a:rPr lang="fr-CA" sz="3200" b="1" dirty="0" smtClean="0"/>
              <a:t>Interchangeabilité</a:t>
            </a:r>
            <a:endParaRPr lang="fr-CA" sz="3200" b="1" dirty="0"/>
          </a:p>
        </p:txBody>
      </p:sp>
    </p:spTree>
    <p:extLst>
      <p:ext uri="{BB962C8B-B14F-4D97-AF65-F5344CB8AC3E}">
        <p14:creationId xmlns:p14="http://schemas.microsoft.com/office/powerpoint/2010/main" val="629720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971600" y="1672208"/>
            <a:ext cx="7200800" cy="4133056"/>
          </a:xfrm>
        </p:spPr>
        <p:txBody>
          <a:bodyPr>
            <a:noAutofit/>
          </a:bodyPr>
          <a:lstStyle/>
          <a:p>
            <a:pPr marL="0" indent="0">
              <a:spcBef>
                <a:spcPts val="0"/>
              </a:spcBef>
              <a:spcAft>
                <a:spcPts val="1200"/>
              </a:spcAft>
              <a:buNone/>
            </a:pPr>
            <a:r>
              <a:rPr lang="fr-CA" sz="2400" b="1" dirty="0">
                <a:solidFill>
                  <a:srgbClr val="E35B21"/>
                </a:solidFill>
              </a:rPr>
              <a:t>Pour les vaccins inactivés </a:t>
            </a:r>
            <a:r>
              <a:rPr lang="fr-CA" sz="2400" b="1" dirty="0" smtClean="0">
                <a:solidFill>
                  <a:srgbClr val="E35B21"/>
                </a:solidFill>
              </a:rPr>
              <a:t>injectables : </a:t>
            </a:r>
            <a:r>
              <a:rPr lang="fr-CA" sz="2400" b="1" dirty="0">
                <a:solidFill>
                  <a:srgbClr val="E35B21"/>
                </a:solidFill>
              </a:rPr>
              <a:t>pas </a:t>
            </a:r>
            <a:r>
              <a:rPr lang="fr-CA" sz="2400" b="1" dirty="0" smtClean="0">
                <a:solidFill>
                  <a:srgbClr val="E35B21"/>
                </a:solidFill>
              </a:rPr>
              <a:t>d’interaction</a:t>
            </a:r>
            <a:endParaRPr lang="fr-CA" sz="2400" b="1" dirty="0">
              <a:solidFill>
                <a:srgbClr val="E35B21"/>
              </a:solidFill>
            </a:endParaRPr>
          </a:p>
          <a:p>
            <a:pPr marL="0" indent="0">
              <a:spcBef>
                <a:spcPts val="0"/>
              </a:spcBef>
              <a:spcAft>
                <a:spcPts val="600"/>
              </a:spcAft>
              <a:buNone/>
            </a:pPr>
            <a:r>
              <a:rPr lang="fr-CA" sz="2400" b="1" dirty="0">
                <a:solidFill>
                  <a:srgbClr val="E35B21"/>
                </a:solidFill>
              </a:rPr>
              <a:t>Pour le vaccin </a:t>
            </a:r>
            <a:r>
              <a:rPr lang="fr-CA" sz="2400" b="1" dirty="0" err="1">
                <a:solidFill>
                  <a:srgbClr val="E35B21"/>
                </a:solidFill>
              </a:rPr>
              <a:t>Flumist</a:t>
            </a:r>
            <a:r>
              <a:rPr lang="fr-CA" sz="2400" b="1" dirty="0">
                <a:solidFill>
                  <a:srgbClr val="E35B21"/>
                </a:solidFill>
              </a:rPr>
              <a:t> :</a:t>
            </a:r>
          </a:p>
          <a:p>
            <a:pPr>
              <a:spcBef>
                <a:spcPts val="0"/>
              </a:spcBef>
            </a:pPr>
            <a:r>
              <a:rPr lang="fr-CA" sz="2400" dirty="0" smtClean="0"/>
              <a:t>Administrer le même jour ou à au moins 4 semaines d’intervalle d’un vaccin vivant atténué injectable</a:t>
            </a:r>
          </a:p>
          <a:p>
            <a:pPr>
              <a:spcBef>
                <a:spcPts val="0"/>
              </a:spcBef>
            </a:pPr>
            <a:r>
              <a:rPr lang="fr-CA" sz="2400" dirty="0"/>
              <a:t>Pas d’interaction à considérer avec les vaccins vivants oraux incluant celui contre la typhoïde (</a:t>
            </a:r>
            <a:r>
              <a:rPr lang="fr-CA" sz="2400" dirty="0" err="1"/>
              <a:t>Vivotif</a:t>
            </a:r>
            <a:r>
              <a:rPr lang="fr-CA" sz="2400" dirty="0"/>
              <a:t>)</a:t>
            </a:r>
          </a:p>
          <a:p>
            <a:pPr>
              <a:spcBef>
                <a:spcPts val="0"/>
              </a:spcBef>
            </a:pPr>
            <a:r>
              <a:rPr lang="fr-CA" sz="2400" dirty="0"/>
              <a:t>TCT avant, en même temps ou au moins 4 semaines après</a:t>
            </a:r>
          </a:p>
          <a:p>
            <a:pPr>
              <a:spcBef>
                <a:spcPts val="0"/>
              </a:spcBef>
            </a:pPr>
            <a:r>
              <a:rPr lang="fr-CA" sz="2400" dirty="0"/>
              <a:t>Interaction avec antiviraux contre la grippe (</a:t>
            </a:r>
            <a:r>
              <a:rPr lang="fr-CA" sz="2400" dirty="0" err="1"/>
              <a:t>oseltamivir</a:t>
            </a:r>
            <a:r>
              <a:rPr lang="fr-CA" sz="2400" dirty="0"/>
              <a:t>, </a:t>
            </a:r>
            <a:r>
              <a:rPr lang="fr-CA" sz="2400" dirty="0" err="1"/>
              <a:t>zanamivir</a:t>
            </a:r>
            <a:r>
              <a:rPr lang="fr-CA" sz="2400" dirty="0"/>
              <a:t>, </a:t>
            </a:r>
            <a:r>
              <a:rPr lang="fr-CA" sz="2400" dirty="0" err="1"/>
              <a:t>amantadine</a:t>
            </a:r>
            <a:r>
              <a:rPr lang="fr-CA" sz="2400" dirty="0"/>
              <a:t>) </a:t>
            </a:r>
          </a:p>
        </p:txBody>
      </p:sp>
      <p:sp>
        <p:nvSpPr>
          <p:cNvPr id="3" name="ZoneTexte 2"/>
          <p:cNvSpPr txBox="1"/>
          <p:nvPr>
            <p:custDataLst>
              <p:tags r:id="rId2"/>
            </p:custDataLst>
          </p:nvPr>
        </p:nvSpPr>
        <p:spPr>
          <a:xfrm>
            <a:off x="899592" y="836712"/>
            <a:ext cx="4608512" cy="584775"/>
          </a:xfrm>
          <a:prstGeom prst="rect">
            <a:avLst/>
          </a:prstGeom>
          <a:noFill/>
        </p:spPr>
        <p:txBody>
          <a:bodyPr wrap="square" rtlCol="0">
            <a:spAutoFit/>
          </a:bodyPr>
          <a:lstStyle/>
          <a:p>
            <a:r>
              <a:rPr lang="fr-CA" sz="3200" b="1" dirty="0" smtClean="0"/>
              <a:t>Interactions</a:t>
            </a:r>
            <a:endParaRPr lang="fr-CA" sz="3200" b="1" dirty="0"/>
          </a:p>
        </p:txBody>
      </p:sp>
    </p:spTree>
    <p:extLst>
      <p:ext uri="{BB962C8B-B14F-4D97-AF65-F5344CB8AC3E}">
        <p14:creationId xmlns:p14="http://schemas.microsoft.com/office/powerpoint/2010/main" val="4596835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custDataLst>
              <p:tags r:id="rId1"/>
            </p:custDataLst>
          </p:nvPr>
        </p:nvSpPr>
        <p:spPr>
          <a:xfrm>
            <a:off x="755576" y="620688"/>
            <a:ext cx="7761769" cy="584775"/>
          </a:xfrm>
          <a:prstGeom prst="rect">
            <a:avLst/>
          </a:prstGeom>
          <a:noFill/>
        </p:spPr>
        <p:txBody>
          <a:bodyPr wrap="square" rtlCol="0">
            <a:spAutoFit/>
          </a:bodyPr>
          <a:lstStyle/>
          <a:p>
            <a:r>
              <a:rPr lang="fr-CA" sz="3200" b="1" dirty="0" smtClean="0">
                <a:solidFill>
                  <a:prstClr val="black"/>
                </a:solidFill>
              </a:rPr>
              <a:t>Calendrier des vaccins I.M.</a:t>
            </a:r>
            <a:endParaRPr lang="fr-CA" sz="3200" b="1" dirty="0">
              <a:solidFill>
                <a:prstClr val="black"/>
              </a:solidFill>
            </a:endParaRPr>
          </a:p>
        </p:txBody>
      </p:sp>
      <p:graphicFrame>
        <p:nvGraphicFramePr>
          <p:cNvPr id="6" name="Espace réservé du contenu 5"/>
          <p:cNvGraphicFramePr>
            <a:graphicFrameLocks noGrp="1"/>
          </p:cNvGraphicFramePr>
          <p:nvPr>
            <p:ph idx="1"/>
            <p:custDataLst>
              <p:tags r:id="rId2"/>
            </p:custDataLst>
            <p:extLst>
              <p:ext uri="{D42A27DB-BD31-4B8C-83A1-F6EECF244321}">
                <p14:modId xmlns:p14="http://schemas.microsoft.com/office/powerpoint/2010/main" val="687087783"/>
              </p:ext>
            </p:extLst>
          </p:nvPr>
        </p:nvGraphicFramePr>
        <p:xfrm>
          <a:off x="755576" y="1412776"/>
          <a:ext cx="7761769" cy="3357777"/>
        </p:xfrm>
        <a:graphic>
          <a:graphicData uri="http://schemas.openxmlformats.org/drawingml/2006/table">
            <a:tbl>
              <a:tblPr firstRow="1" firstCol="1" bandRow="1"/>
              <a:tblGrid>
                <a:gridCol w="1783230"/>
                <a:gridCol w="1666445"/>
                <a:gridCol w="4312094"/>
              </a:tblGrid>
              <a:tr h="864096">
                <a:tc gridSpan="3">
                  <a:txBody>
                    <a:bodyPr/>
                    <a:lstStyle/>
                    <a:p>
                      <a:pPr>
                        <a:lnSpc>
                          <a:spcPct val="107000"/>
                        </a:lnSpc>
                        <a:spcBef>
                          <a:spcPts val="1800"/>
                        </a:spcBef>
                        <a:spcAft>
                          <a:spcPts val="1800"/>
                        </a:spcAft>
                      </a:pPr>
                      <a:r>
                        <a:rPr lang="fr-CA" sz="2000" dirty="0" smtClean="0">
                          <a:effectLst/>
                          <a:latin typeface="Calibri" panose="020F0502020204030204" pitchFamily="34" charset="0"/>
                          <a:ea typeface="Calibri" panose="020F0502020204030204" pitchFamily="34" charset="0"/>
                          <a:cs typeface="Times New Roman" panose="02020603050405020304" pitchFamily="18" charset="0"/>
                        </a:rPr>
                        <a:t>Calendrier </a:t>
                      </a:r>
                      <a:r>
                        <a:rPr lang="fr-CA" sz="2000" dirty="0" err="1" smtClean="0">
                          <a:effectLst/>
                          <a:latin typeface="Calibri" panose="020F0502020204030204" pitchFamily="34" charset="0"/>
                          <a:ea typeface="Calibri" panose="020F0502020204030204" pitchFamily="34" charset="0"/>
                          <a:cs typeface="Times New Roman" panose="02020603050405020304" pitchFamily="18" charset="0"/>
                        </a:rPr>
                        <a:t>Fluad</a:t>
                      </a:r>
                      <a:r>
                        <a:rPr lang="fr-CA" sz="2000" dirty="0" smtClean="0">
                          <a:effectLst/>
                          <a:latin typeface="Calibri" panose="020F0502020204030204" pitchFamily="34" charset="0"/>
                          <a:ea typeface="Calibri" panose="020F0502020204030204" pitchFamily="34" charset="0"/>
                          <a:cs typeface="Times New Roman" panose="02020603050405020304" pitchFamily="18" charset="0"/>
                        </a:rPr>
                        <a:t>, </a:t>
                      </a:r>
                      <a:r>
                        <a:rPr lang="fr-CA" sz="2000" dirty="0" err="1" smtClean="0">
                          <a:effectLst/>
                          <a:latin typeface="Calibri" panose="020F0502020204030204" pitchFamily="34" charset="0"/>
                          <a:ea typeface="Calibri" panose="020F0502020204030204" pitchFamily="34" charset="0"/>
                          <a:cs typeface="Times New Roman" panose="02020603050405020304" pitchFamily="18" charset="0"/>
                        </a:rPr>
                        <a:t>Fluad</a:t>
                      </a:r>
                      <a:r>
                        <a:rPr lang="fr-CA" sz="2000" dirty="0" smtClean="0">
                          <a:effectLst/>
                          <a:latin typeface="Calibri" panose="020F0502020204030204" pitchFamily="34" charset="0"/>
                          <a:ea typeface="Calibri" panose="020F0502020204030204" pitchFamily="34" charset="0"/>
                          <a:cs typeface="Times New Roman" panose="02020603050405020304" pitchFamily="18" charset="0"/>
                        </a:rPr>
                        <a:t> </a:t>
                      </a:r>
                      <a:r>
                        <a:rPr lang="fr-CA" sz="2000" dirty="0">
                          <a:effectLst/>
                          <a:latin typeface="Calibri" panose="020F0502020204030204" pitchFamily="34" charset="0"/>
                          <a:ea typeface="Calibri" panose="020F0502020204030204" pitchFamily="34" charset="0"/>
                          <a:cs typeface="Times New Roman" panose="02020603050405020304" pitchFamily="18" charset="0"/>
                        </a:rPr>
                        <a:t>Pédiatrique, </a:t>
                      </a:r>
                      <a:r>
                        <a:rPr lang="fr-CA" sz="2000" dirty="0" err="1">
                          <a:effectLst/>
                          <a:latin typeface="Calibri" panose="020F0502020204030204" pitchFamily="34" charset="0"/>
                          <a:ea typeface="Calibri" panose="020F0502020204030204" pitchFamily="34" charset="0"/>
                          <a:cs typeface="Times New Roman" panose="02020603050405020304" pitchFamily="18" charset="0"/>
                        </a:rPr>
                        <a:t>Flulaval</a:t>
                      </a:r>
                      <a:r>
                        <a:rPr lang="fr-CA" sz="2000" dirty="0">
                          <a:effectLst/>
                          <a:latin typeface="Calibri" panose="020F0502020204030204" pitchFamily="34" charset="0"/>
                          <a:ea typeface="Calibri" panose="020F0502020204030204" pitchFamily="34" charset="0"/>
                          <a:cs typeface="Times New Roman" panose="02020603050405020304" pitchFamily="18" charset="0"/>
                        </a:rPr>
                        <a:t> </a:t>
                      </a:r>
                      <a:r>
                        <a:rPr lang="fr-CA" sz="2000" dirty="0" err="1">
                          <a:effectLst/>
                          <a:latin typeface="Calibri" panose="020F0502020204030204" pitchFamily="34" charset="0"/>
                          <a:ea typeface="Calibri" panose="020F0502020204030204" pitchFamily="34" charset="0"/>
                          <a:cs typeface="Times New Roman" panose="02020603050405020304" pitchFamily="18" charset="0"/>
                        </a:rPr>
                        <a:t>Tetra</a:t>
                      </a:r>
                      <a:r>
                        <a:rPr lang="fr-CA" sz="2000" dirty="0">
                          <a:effectLst/>
                          <a:latin typeface="Calibri" panose="020F0502020204030204" pitchFamily="34" charset="0"/>
                          <a:ea typeface="Calibri" panose="020F0502020204030204" pitchFamily="34" charset="0"/>
                          <a:cs typeface="Times New Roman" panose="02020603050405020304" pitchFamily="18" charset="0"/>
                        </a:rPr>
                        <a:t>, </a:t>
                      </a:r>
                      <a:r>
                        <a:rPr lang="fr-CA" sz="2000" dirty="0" err="1">
                          <a:effectLst/>
                          <a:latin typeface="Calibri" panose="020F0502020204030204" pitchFamily="34" charset="0"/>
                          <a:ea typeface="Calibri" panose="020F0502020204030204" pitchFamily="34" charset="0"/>
                          <a:cs typeface="Times New Roman" panose="02020603050405020304" pitchFamily="18" charset="0"/>
                        </a:rPr>
                        <a:t>Fluviral</a:t>
                      </a:r>
                      <a:r>
                        <a:rPr lang="fr-CA" sz="2000" dirty="0">
                          <a:effectLst/>
                          <a:latin typeface="Calibri" panose="020F0502020204030204" pitchFamily="34" charset="0"/>
                          <a:ea typeface="Calibri" panose="020F0502020204030204" pitchFamily="34" charset="0"/>
                          <a:cs typeface="Times New Roman" panose="02020603050405020304" pitchFamily="18" charset="0"/>
                        </a:rPr>
                        <a:t>, </a:t>
                      </a:r>
                      <a:r>
                        <a:rPr lang="fr-CA" sz="2000" dirty="0" err="1">
                          <a:effectLst/>
                          <a:latin typeface="Calibri" panose="020F0502020204030204" pitchFamily="34" charset="0"/>
                          <a:ea typeface="Calibri" panose="020F0502020204030204" pitchFamily="34" charset="0"/>
                          <a:cs typeface="Times New Roman" panose="02020603050405020304" pitchFamily="18" charset="0"/>
                        </a:rPr>
                        <a:t>Fluzone</a:t>
                      </a:r>
                      <a:r>
                        <a:rPr lang="fr-CA" sz="2000" dirty="0">
                          <a:effectLst/>
                          <a:latin typeface="Calibri" panose="020F0502020204030204" pitchFamily="34" charset="0"/>
                          <a:ea typeface="Calibri" panose="020F0502020204030204" pitchFamily="34" charset="0"/>
                          <a:cs typeface="Times New Roman" panose="02020603050405020304" pitchFamily="18" charset="0"/>
                        </a:rPr>
                        <a:t> Haute Dose, </a:t>
                      </a:r>
                      <a:r>
                        <a:rPr lang="fr-CA" sz="2000" dirty="0" err="1">
                          <a:effectLst/>
                          <a:latin typeface="Calibri" panose="020F0502020204030204" pitchFamily="34" charset="0"/>
                          <a:ea typeface="Calibri" panose="020F0502020204030204" pitchFamily="34" charset="0"/>
                          <a:cs typeface="Times New Roman" panose="02020603050405020304" pitchFamily="18" charset="0"/>
                        </a:rPr>
                        <a:t>Fluzone</a:t>
                      </a:r>
                      <a:r>
                        <a:rPr lang="fr-CA" sz="2000" dirty="0">
                          <a:effectLst/>
                          <a:latin typeface="Calibri" panose="020F0502020204030204" pitchFamily="34" charset="0"/>
                          <a:ea typeface="Calibri" panose="020F0502020204030204" pitchFamily="34" charset="0"/>
                          <a:cs typeface="Times New Roman" panose="02020603050405020304" pitchFamily="18" charset="0"/>
                        </a:rPr>
                        <a:t> Quadrivalent et </a:t>
                      </a:r>
                      <a:r>
                        <a:rPr lang="fr-CA" sz="2000" dirty="0" err="1">
                          <a:effectLst/>
                          <a:latin typeface="Calibri" panose="020F0502020204030204" pitchFamily="34" charset="0"/>
                          <a:ea typeface="Calibri" panose="020F0502020204030204" pitchFamily="34" charset="0"/>
                          <a:cs typeface="Times New Roman" panose="02020603050405020304" pitchFamily="18" charset="0"/>
                        </a:rPr>
                        <a:t>Influvac</a:t>
                      </a:r>
                      <a:endParaRPr lang="fr-CA"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solidFill>
                      <a:srgbClr val="DEEAF6"/>
                    </a:solidFill>
                  </a:tcPr>
                </a:tc>
                <a:tc hMerge="1">
                  <a:txBody>
                    <a:bodyPr/>
                    <a:lstStyle/>
                    <a:p>
                      <a:endParaRPr lang="fr-CA"/>
                    </a:p>
                  </a:txBody>
                  <a:tcPr/>
                </a:tc>
                <a:tc hMerge="1">
                  <a:txBody>
                    <a:bodyPr/>
                    <a:lstStyle/>
                    <a:p>
                      <a:endParaRPr lang="fr-CA"/>
                    </a:p>
                  </a:txBody>
                  <a:tcPr/>
                </a:tc>
              </a:tr>
              <a:tr h="288032">
                <a:tc gridSpan="3">
                  <a:txBody>
                    <a:bodyPr/>
                    <a:lstStyle/>
                    <a:p>
                      <a:pPr>
                        <a:lnSpc>
                          <a:spcPct val="107000"/>
                        </a:lnSpc>
                        <a:spcBef>
                          <a:spcPts val="600"/>
                        </a:spcBef>
                        <a:spcAft>
                          <a:spcPts val="600"/>
                        </a:spcAft>
                      </a:pPr>
                      <a:endParaRPr lang="fr-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hMerge="1">
                  <a:txBody>
                    <a:bodyPr/>
                    <a:lstStyle/>
                    <a:p>
                      <a:endParaRPr lang="fr-CA"/>
                    </a:p>
                  </a:txBody>
                  <a:tcPr/>
                </a:tc>
                <a:tc hMerge="1">
                  <a:txBody>
                    <a:bodyPr/>
                    <a:lstStyle/>
                    <a:p>
                      <a:endParaRPr lang="fr-CA"/>
                    </a:p>
                  </a:txBody>
                  <a:tcPr/>
                </a:tc>
              </a:tr>
              <a:tr h="360040">
                <a:tc>
                  <a:txBody>
                    <a:bodyPr/>
                    <a:lstStyle/>
                    <a:p>
                      <a:pPr>
                        <a:lnSpc>
                          <a:spcPct val="107000"/>
                        </a:lnSpc>
                        <a:spcBef>
                          <a:spcPts val="600"/>
                        </a:spcBef>
                        <a:spcAft>
                          <a:spcPts val="600"/>
                        </a:spcAft>
                      </a:pPr>
                      <a:r>
                        <a:rPr lang="fr-CA" sz="1600" b="1" dirty="0">
                          <a:effectLst/>
                          <a:latin typeface="Calibri" panose="020F0502020204030204" pitchFamily="34" charset="0"/>
                          <a:ea typeface="Calibri" panose="020F0502020204030204" pitchFamily="34" charset="0"/>
                          <a:cs typeface="Times New Roman" panose="02020603050405020304" pitchFamily="18" charset="0"/>
                        </a:rPr>
                        <a:t>Âge à la 1re dose</a:t>
                      </a:r>
                      <a:endParaRPr lang="fr-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solidFill>
                        <a:srgbClr val="D9D9D9"/>
                      </a:solidFill>
                      <a:prstDash val="solid"/>
                      <a:round/>
                      <a:headEnd type="none" w="med" len="med"/>
                      <a:tailEnd type="none" w="med" len="med"/>
                    </a:lnB>
                  </a:tcPr>
                </a:tc>
                <a:tc>
                  <a:txBody>
                    <a:bodyPr/>
                    <a:lstStyle/>
                    <a:p>
                      <a:pPr>
                        <a:lnSpc>
                          <a:spcPct val="107000"/>
                        </a:lnSpc>
                        <a:spcBef>
                          <a:spcPts val="600"/>
                        </a:spcBef>
                        <a:spcAft>
                          <a:spcPts val="600"/>
                        </a:spcAft>
                      </a:pPr>
                      <a:r>
                        <a:rPr lang="fr-CA" sz="1600" b="1" dirty="0">
                          <a:effectLst/>
                          <a:latin typeface="Calibri" panose="020F0502020204030204" pitchFamily="34" charset="0"/>
                          <a:ea typeface="Calibri" panose="020F0502020204030204" pitchFamily="34" charset="0"/>
                          <a:cs typeface="Times New Roman" panose="02020603050405020304" pitchFamily="18" charset="0"/>
                        </a:rPr>
                        <a:t>Nombre de dose</a:t>
                      </a:r>
                      <a:endParaRPr lang="fr-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9050" cap="flat" cmpd="sng" algn="ctr">
                      <a:solidFill>
                        <a:srgbClr val="D9D9D9"/>
                      </a:solidFill>
                      <a:prstDash val="solid"/>
                      <a:round/>
                      <a:headEnd type="none" w="med" len="med"/>
                      <a:tailEnd type="none" w="med" len="med"/>
                    </a:lnB>
                  </a:tcPr>
                </a:tc>
                <a:tc>
                  <a:txBody>
                    <a:bodyPr/>
                    <a:lstStyle/>
                    <a:p>
                      <a:pPr>
                        <a:lnSpc>
                          <a:spcPct val="107000"/>
                        </a:lnSpc>
                        <a:spcBef>
                          <a:spcPts val="600"/>
                        </a:spcBef>
                        <a:spcAft>
                          <a:spcPts val="600"/>
                        </a:spcAft>
                      </a:pPr>
                      <a:r>
                        <a:rPr lang="fr-CA" sz="1600" b="1">
                          <a:effectLst/>
                          <a:latin typeface="Calibri" panose="020F0502020204030204" pitchFamily="34" charset="0"/>
                          <a:ea typeface="Calibri" panose="020F0502020204030204" pitchFamily="34" charset="0"/>
                          <a:cs typeface="Times New Roman" panose="02020603050405020304" pitchFamily="18" charset="0"/>
                        </a:rPr>
                        <a:t>Précisions</a:t>
                      </a:r>
                      <a:endParaRPr lang="fr-CA"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w="19050" cap="flat" cmpd="sng" algn="ctr">
                      <a:solidFill>
                        <a:srgbClr val="D9D9D9"/>
                      </a:solidFill>
                      <a:prstDash val="solid"/>
                      <a:round/>
                      <a:headEnd type="none" w="med" len="med"/>
                      <a:tailEnd type="none" w="med" len="med"/>
                    </a:lnB>
                  </a:tcPr>
                </a:tc>
              </a:tr>
              <a:tr h="291700">
                <a:tc>
                  <a:txBody>
                    <a:bodyPr/>
                    <a:lstStyle/>
                    <a:p>
                      <a:pPr>
                        <a:lnSpc>
                          <a:spcPct val="107000"/>
                        </a:lnSpc>
                        <a:spcBef>
                          <a:spcPts val="600"/>
                        </a:spcBef>
                        <a:spcAft>
                          <a:spcPts val="600"/>
                        </a:spcAft>
                      </a:pPr>
                      <a:r>
                        <a:rPr lang="fr-CA" sz="1600">
                          <a:effectLst/>
                          <a:latin typeface="Calibri" panose="020F0502020204030204" pitchFamily="34" charset="0"/>
                          <a:ea typeface="Calibri" panose="020F0502020204030204" pitchFamily="34" charset="0"/>
                          <a:cs typeface="Times New Roman" panose="02020603050405020304" pitchFamily="18" charset="0"/>
                        </a:rPr>
                        <a:t>6 mois à 8 ans</a:t>
                      </a:r>
                    </a:p>
                  </a:txBody>
                  <a:tcPr marL="68580" marR="68580" marT="0" marB="0">
                    <a:lnL>
                      <a:noFill/>
                    </a:lnL>
                    <a:lnR>
                      <a:noFill/>
                    </a:lnR>
                    <a:lnT w="19050" cap="flat" cmpd="sng" algn="ctr">
                      <a:solidFill>
                        <a:srgbClr val="D9D9D9"/>
                      </a:solidFill>
                      <a:prstDash val="solid"/>
                      <a:round/>
                      <a:headEnd type="none" w="med" len="med"/>
                      <a:tailEnd type="none" w="med" len="med"/>
                    </a:lnT>
                    <a:lnB>
                      <a:noFill/>
                    </a:lnB>
                  </a:tcPr>
                </a:tc>
                <a:tc>
                  <a:txBody>
                    <a:bodyPr/>
                    <a:lstStyle/>
                    <a:p>
                      <a:pPr algn="ctr">
                        <a:lnSpc>
                          <a:spcPct val="107000"/>
                        </a:lnSpc>
                        <a:spcBef>
                          <a:spcPts val="600"/>
                        </a:spcBef>
                        <a:spcAft>
                          <a:spcPts val="60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nchor="ctr">
                    <a:lnL>
                      <a:noFill/>
                    </a:lnL>
                    <a:lnR>
                      <a:noFill/>
                    </a:lnR>
                    <a:lnT w="19050" cap="flat" cmpd="sng" algn="ctr">
                      <a:solidFill>
                        <a:srgbClr val="D9D9D9"/>
                      </a:solidFill>
                      <a:prstDash val="solid"/>
                      <a:round/>
                      <a:headEnd type="none" w="med" len="med"/>
                      <a:tailEnd type="none" w="med" len="med"/>
                    </a:lnT>
                    <a:lnB>
                      <a:noFill/>
                    </a:lnB>
                  </a:tcPr>
                </a:tc>
                <a:tc>
                  <a:txBody>
                    <a:bodyPr/>
                    <a:lstStyle/>
                    <a:p>
                      <a:pPr>
                        <a:lnSpc>
                          <a:spcPct val="107000"/>
                        </a:lnSpc>
                        <a:spcBef>
                          <a:spcPts val="600"/>
                        </a:spcBef>
                        <a:spcAft>
                          <a:spcPts val="60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Intervalle recommandé est de 4 semaines</a:t>
                      </a:r>
                    </a:p>
                  </a:txBody>
                  <a:tcPr marL="68580" marR="68580" marT="0" marB="0">
                    <a:lnL>
                      <a:noFill/>
                    </a:lnL>
                    <a:lnR>
                      <a:noFill/>
                    </a:lnR>
                    <a:lnT w="19050" cap="flat" cmpd="sng" algn="ctr">
                      <a:solidFill>
                        <a:srgbClr val="D9D9D9"/>
                      </a:solidFill>
                      <a:prstDash val="solid"/>
                      <a:round/>
                      <a:headEnd type="none" w="med" len="med"/>
                      <a:tailEnd type="none" w="med" len="med"/>
                    </a:lnT>
                    <a:lnB>
                      <a:noFill/>
                    </a:lnB>
                  </a:tcPr>
                </a:tc>
              </a:tr>
              <a:tr h="583399">
                <a:tc>
                  <a:txBody>
                    <a:bodyPr/>
                    <a:lstStyle/>
                    <a:p>
                      <a:pPr>
                        <a:lnSpc>
                          <a:spcPct val="107000"/>
                        </a:lnSpc>
                        <a:spcBef>
                          <a:spcPts val="600"/>
                        </a:spcBef>
                        <a:spcAft>
                          <a:spcPts val="60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a:noFill/>
                    </a:lnL>
                    <a:lnR>
                      <a:noFill/>
                    </a:lnR>
                    <a:lnT>
                      <a:noFill/>
                    </a:lnT>
                    <a:lnB>
                      <a:noFill/>
                    </a:lnB>
                  </a:tcPr>
                </a:tc>
                <a:tc>
                  <a:txBody>
                    <a:bodyPr/>
                    <a:lstStyle/>
                    <a:p>
                      <a:pPr>
                        <a:lnSpc>
                          <a:spcPct val="107000"/>
                        </a:lnSpc>
                        <a:spcBef>
                          <a:spcPts val="600"/>
                        </a:spcBef>
                        <a:spcAft>
                          <a:spcPts val="60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nchor="ctr">
                    <a:lnL>
                      <a:noFill/>
                    </a:lnL>
                    <a:lnR>
                      <a:noFill/>
                    </a:lnR>
                    <a:lnT>
                      <a:noFill/>
                    </a:lnT>
                    <a:lnB>
                      <a:noFill/>
                    </a:lnB>
                  </a:tcPr>
                </a:tc>
                <a:tc>
                  <a:txBody>
                    <a:bodyPr/>
                    <a:lstStyle/>
                    <a:p>
                      <a:pPr>
                        <a:lnSpc>
                          <a:spcPct val="107000"/>
                        </a:lnSpc>
                        <a:spcAft>
                          <a:spcPts val="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La seconde dose n’est pas requise si l’enfant </a:t>
                      </a:r>
                      <a:r>
                        <a:rPr lang="fr-CA" sz="1600" dirty="0" smtClean="0">
                          <a:effectLst/>
                          <a:latin typeface="Calibri" panose="020F0502020204030204" pitchFamily="34" charset="0"/>
                          <a:ea typeface="Calibri" panose="020F0502020204030204" pitchFamily="34" charset="0"/>
                          <a:cs typeface="Times New Roman" panose="02020603050405020304" pitchFamily="18" charset="0"/>
                        </a:rPr>
                        <a:t>a </a:t>
                      </a:r>
                      <a:r>
                        <a:rPr lang="fr-CA" sz="1600" dirty="0">
                          <a:effectLst/>
                          <a:latin typeface="Calibri" panose="020F0502020204030204" pitchFamily="34" charset="0"/>
                          <a:ea typeface="Calibri" panose="020F0502020204030204" pitchFamily="34" charset="0"/>
                          <a:cs typeface="Times New Roman" panose="02020603050405020304" pitchFamily="18" charset="0"/>
                        </a:rPr>
                        <a:t>reçu 1 dose dans le </a:t>
                      </a:r>
                      <a:r>
                        <a:rPr lang="fr-CA" sz="1600" dirty="0" smtClean="0">
                          <a:effectLst/>
                          <a:latin typeface="Calibri" panose="020F0502020204030204" pitchFamily="34" charset="0"/>
                          <a:ea typeface="Calibri" panose="020F0502020204030204" pitchFamily="34" charset="0"/>
                          <a:cs typeface="Times New Roman" panose="02020603050405020304" pitchFamily="18" charset="0"/>
                        </a:rPr>
                        <a:t>passé</a:t>
                      </a:r>
                    </a:p>
                    <a:p>
                      <a:pPr>
                        <a:lnSpc>
                          <a:spcPct val="107000"/>
                        </a:lnSpc>
                        <a:spcAft>
                          <a:spcPts val="0"/>
                        </a:spcAft>
                      </a:pPr>
                      <a:endParaRPr lang="fr-CA" sz="16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r>
              <a:tr h="583399">
                <a:tc>
                  <a:txBody>
                    <a:bodyPr/>
                    <a:lstStyle/>
                    <a:p>
                      <a:pPr>
                        <a:lnSpc>
                          <a:spcPct val="107000"/>
                        </a:lnSpc>
                        <a:spcBef>
                          <a:spcPts val="600"/>
                        </a:spcBef>
                        <a:spcAft>
                          <a:spcPts val="60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9 ans et plus</a:t>
                      </a:r>
                    </a:p>
                  </a:txBody>
                  <a:tcPr marL="68580" marR="68580" marT="0" marB="0">
                    <a:lnL>
                      <a:noFill/>
                    </a:lnL>
                    <a:lnR>
                      <a:noFill/>
                    </a:lnR>
                    <a:lnT w="19050" cap="flat" cmpd="sng" algn="ctr">
                      <a:noFill/>
                      <a:prstDash val="solid"/>
                      <a:round/>
                      <a:headEnd type="none" w="med" len="med"/>
                      <a:tailEnd type="none" w="med" len="med"/>
                    </a:lnT>
                    <a:lnB w="19050" cap="flat" cmpd="sng" algn="ctr">
                      <a:solidFill>
                        <a:srgbClr val="D9D9D9"/>
                      </a:solidFill>
                      <a:prstDash val="solid"/>
                      <a:round/>
                      <a:headEnd type="none" w="med" len="med"/>
                      <a:tailEnd type="none" w="med" len="med"/>
                    </a:lnB>
                  </a:tcPr>
                </a:tc>
                <a:tc>
                  <a:txBody>
                    <a:bodyPr/>
                    <a:lstStyle/>
                    <a:p>
                      <a:pPr algn="ctr">
                        <a:lnSpc>
                          <a:spcPct val="107000"/>
                        </a:lnSpc>
                        <a:spcBef>
                          <a:spcPts val="600"/>
                        </a:spcBef>
                        <a:spcAft>
                          <a:spcPts val="60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nchor="ctr">
                    <a:lnL>
                      <a:noFill/>
                    </a:lnL>
                    <a:lnR>
                      <a:noFill/>
                    </a:lnR>
                    <a:lnT w="19050" cap="flat" cmpd="sng" algn="ctr">
                      <a:noFill/>
                      <a:prstDash val="solid"/>
                      <a:round/>
                      <a:headEnd type="none" w="med" len="med"/>
                      <a:tailEnd type="none" w="med" len="med"/>
                    </a:lnT>
                    <a:lnB w="19050" cap="flat" cmpd="sng" algn="ctr">
                      <a:solidFill>
                        <a:srgbClr val="D9D9D9"/>
                      </a:solidFill>
                      <a:prstDash val="solid"/>
                      <a:round/>
                      <a:headEnd type="none" w="med" len="med"/>
                      <a:tailEnd type="none" w="med" len="med"/>
                    </a:lnB>
                  </a:tcPr>
                </a:tc>
                <a:tc>
                  <a:txBody>
                    <a:bodyPr/>
                    <a:lstStyle/>
                    <a:p>
                      <a:pPr>
                        <a:lnSpc>
                          <a:spcPct val="107000"/>
                        </a:lnSpc>
                        <a:spcBef>
                          <a:spcPts val="600"/>
                        </a:spcBef>
                        <a:spcAft>
                          <a:spcPts val="60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Le </a:t>
                      </a:r>
                      <a:r>
                        <a:rPr lang="fr-CA" sz="1600" dirty="0" err="1">
                          <a:effectLst/>
                          <a:latin typeface="Calibri" panose="020F0502020204030204" pitchFamily="34" charset="0"/>
                          <a:ea typeface="Calibri" panose="020F0502020204030204" pitchFamily="34" charset="0"/>
                          <a:cs typeface="Times New Roman" panose="02020603050405020304" pitchFamily="18" charset="0"/>
                        </a:rPr>
                        <a:t>Fluad</a:t>
                      </a:r>
                      <a:r>
                        <a:rPr lang="fr-CA" sz="1600" dirty="0">
                          <a:effectLst/>
                          <a:latin typeface="Calibri" panose="020F0502020204030204" pitchFamily="34" charset="0"/>
                          <a:ea typeface="Calibri" panose="020F0502020204030204" pitchFamily="34" charset="0"/>
                          <a:cs typeface="Times New Roman" panose="02020603050405020304" pitchFamily="18" charset="0"/>
                        </a:rPr>
                        <a:t> et le </a:t>
                      </a:r>
                      <a:r>
                        <a:rPr lang="fr-CA" sz="1600" dirty="0" err="1">
                          <a:effectLst/>
                          <a:latin typeface="Calibri" panose="020F0502020204030204" pitchFamily="34" charset="0"/>
                          <a:ea typeface="Calibri" panose="020F0502020204030204" pitchFamily="34" charset="0"/>
                          <a:cs typeface="Times New Roman" panose="02020603050405020304" pitchFamily="18" charset="0"/>
                        </a:rPr>
                        <a:t>Fluzone</a:t>
                      </a:r>
                      <a:r>
                        <a:rPr lang="fr-CA" sz="1600" dirty="0">
                          <a:effectLst/>
                          <a:latin typeface="Calibri" panose="020F0502020204030204" pitchFamily="34" charset="0"/>
                          <a:ea typeface="Calibri" panose="020F0502020204030204" pitchFamily="34" charset="0"/>
                          <a:cs typeface="Times New Roman" panose="02020603050405020304" pitchFamily="18" charset="0"/>
                        </a:rPr>
                        <a:t> Haute dose sont homologués chez les personnes âgées de 65 ans et plus</a:t>
                      </a:r>
                    </a:p>
                  </a:txBody>
                  <a:tcPr marL="68580" marR="68580" marT="0" marB="0">
                    <a:lnL>
                      <a:noFill/>
                    </a:lnL>
                    <a:lnR>
                      <a:noFill/>
                    </a:lnR>
                    <a:lnT w="19050" cap="flat" cmpd="sng" algn="ctr">
                      <a:noFill/>
                      <a:prstDash val="solid"/>
                      <a:round/>
                      <a:headEnd type="none" w="med" len="med"/>
                      <a:tailEnd type="none" w="med" len="med"/>
                    </a:lnT>
                    <a:lnB w="19050" cap="flat" cmpd="sng" algn="ctr">
                      <a:solidFill>
                        <a:srgbClr val="D9D9D9"/>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305156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custDataLst>
              <p:tags r:id="rId1"/>
            </p:custDataLst>
          </p:nvPr>
        </p:nvSpPr>
        <p:spPr>
          <a:xfrm>
            <a:off x="971600" y="548680"/>
            <a:ext cx="7344816" cy="584775"/>
          </a:xfrm>
          <a:prstGeom prst="rect">
            <a:avLst/>
          </a:prstGeom>
          <a:noFill/>
        </p:spPr>
        <p:txBody>
          <a:bodyPr wrap="square" rtlCol="0">
            <a:spAutoFit/>
          </a:bodyPr>
          <a:lstStyle/>
          <a:p>
            <a:r>
              <a:rPr lang="fr-CA" sz="3200" b="1" dirty="0" smtClean="0">
                <a:solidFill>
                  <a:prstClr val="black"/>
                </a:solidFill>
              </a:rPr>
              <a:t>Calendrier des vaccins I.N.</a:t>
            </a:r>
            <a:endParaRPr lang="fr-CA" sz="3200" b="1" dirty="0">
              <a:solidFill>
                <a:prstClr val="black"/>
              </a:solidFill>
            </a:endParaRPr>
          </a:p>
        </p:txBody>
      </p:sp>
      <p:graphicFrame>
        <p:nvGraphicFramePr>
          <p:cNvPr id="5" name="Espace réservé du contenu 4"/>
          <p:cNvGraphicFramePr>
            <a:graphicFrameLocks noGrp="1"/>
          </p:cNvGraphicFramePr>
          <p:nvPr>
            <p:ph idx="1"/>
            <p:custDataLst>
              <p:tags r:id="rId2"/>
            </p:custDataLst>
            <p:extLst>
              <p:ext uri="{D42A27DB-BD31-4B8C-83A1-F6EECF244321}">
                <p14:modId xmlns:p14="http://schemas.microsoft.com/office/powerpoint/2010/main" val="2118243692"/>
              </p:ext>
            </p:extLst>
          </p:nvPr>
        </p:nvGraphicFramePr>
        <p:xfrm>
          <a:off x="1115616" y="1268760"/>
          <a:ext cx="6703639" cy="3566718"/>
        </p:xfrm>
        <a:graphic>
          <a:graphicData uri="http://schemas.openxmlformats.org/drawingml/2006/table">
            <a:tbl>
              <a:tblPr firstRow="1" firstCol="1" bandRow="1"/>
              <a:tblGrid>
                <a:gridCol w="1540130"/>
                <a:gridCol w="1700229"/>
                <a:gridCol w="3463280"/>
              </a:tblGrid>
              <a:tr h="720080">
                <a:tc gridSpan="3">
                  <a:txBody>
                    <a:bodyPr/>
                    <a:lstStyle/>
                    <a:p>
                      <a:pPr>
                        <a:lnSpc>
                          <a:spcPct val="107000"/>
                        </a:lnSpc>
                        <a:spcBef>
                          <a:spcPts val="1800"/>
                        </a:spcBef>
                        <a:spcAft>
                          <a:spcPts val="1800"/>
                        </a:spcAft>
                      </a:pPr>
                      <a:r>
                        <a:rPr lang="fr-CA" sz="2000" dirty="0">
                          <a:effectLst/>
                          <a:latin typeface="Calibri" panose="020F0502020204030204" pitchFamily="34" charset="0"/>
                          <a:ea typeface="Calibri" panose="020F0502020204030204" pitchFamily="34" charset="0"/>
                          <a:cs typeface="Times New Roman" panose="02020603050405020304" pitchFamily="18" charset="0"/>
                        </a:rPr>
                        <a:t>Calendrier de </a:t>
                      </a:r>
                      <a:r>
                        <a:rPr lang="fr-CA" sz="2000" dirty="0" err="1">
                          <a:effectLst/>
                          <a:latin typeface="Calibri" panose="020F0502020204030204" pitchFamily="34" charset="0"/>
                          <a:ea typeface="Calibri" panose="020F0502020204030204" pitchFamily="34" charset="0"/>
                          <a:cs typeface="Times New Roman" panose="02020603050405020304" pitchFamily="18" charset="0"/>
                        </a:rPr>
                        <a:t>Flumist</a:t>
                      </a:r>
                      <a:r>
                        <a:rPr lang="fr-CA" sz="2000" dirty="0">
                          <a:effectLst/>
                          <a:latin typeface="Calibri" panose="020F0502020204030204" pitchFamily="34" charset="0"/>
                          <a:ea typeface="Calibri" panose="020F0502020204030204" pitchFamily="34" charset="0"/>
                          <a:cs typeface="Times New Roman" panose="02020603050405020304" pitchFamily="18" charset="0"/>
                        </a:rPr>
                        <a:t> Quadrivalent</a:t>
                      </a:r>
                    </a:p>
                  </a:txBody>
                  <a:tcPr marL="68580" marR="68580" marT="0" marB="0" anchor="ctr">
                    <a:lnL>
                      <a:noFill/>
                    </a:lnL>
                    <a:lnR>
                      <a:noFill/>
                    </a:lnR>
                    <a:lnT>
                      <a:noFill/>
                    </a:lnT>
                    <a:lnB>
                      <a:noFill/>
                    </a:lnB>
                    <a:solidFill>
                      <a:srgbClr val="DEEAF6"/>
                    </a:solidFill>
                  </a:tcPr>
                </a:tc>
                <a:tc hMerge="1">
                  <a:txBody>
                    <a:bodyPr/>
                    <a:lstStyle/>
                    <a:p>
                      <a:endParaRPr lang="fr-CA"/>
                    </a:p>
                  </a:txBody>
                  <a:tcPr/>
                </a:tc>
                <a:tc hMerge="1">
                  <a:txBody>
                    <a:bodyPr/>
                    <a:lstStyle/>
                    <a:p>
                      <a:endParaRPr lang="fr-CA"/>
                    </a:p>
                  </a:txBody>
                  <a:tcPr/>
                </a:tc>
              </a:tr>
              <a:tr h="648072">
                <a:tc>
                  <a:txBody>
                    <a:bodyPr/>
                    <a:lstStyle/>
                    <a:p>
                      <a:pPr>
                        <a:lnSpc>
                          <a:spcPct val="107000"/>
                        </a:lnSpc>
                        <a:spcBef>
                          <a:spcPts val="600"/>
                        </a:spcBef>
                        <a:spcAft>
                          <a:spcPts val="600"/>
                        </a:spcAft>
                      </a:pPr>
                      <a:r>
                        <a:rPr lang="fr-CA" sz="1600" b="1" dirty="0">
                          <a:effectLst/>
                          <a:latin typeface="Calibri" panose="020F0502020204030204" pitchFamily="34" charset="0"/>
                          <a:ea typeface="Calibri" panose="020F0502020204030204" pitchFamily="34" charset="0"/>
                          <a:cs typeface="Times New Roman" panose="02020603050405020304" pitchFamily="18" charset="0"/>
                        </a:rPr>
                        <a:t>Âge à la 1</a:t>
                      </a:r>
                      <a:r>
                        <a:rPr lang="fr-CA" sz="1600" b="1" baseline="30000" dirty="0">
                          <a:effectLst/>
                          <a:latin typeface="Calibri" panose="020F0502020204030204" pitchFamily="34" charset="0"/>
                          <a:ea typeface="Calibri" panose="020F0502020204030204" pitchFamily="34" charset="0"/>
                          <a:cs typeface="Times New Roman" panose="02020603050405020304" pitchFamily="18" charset="0"/>
                        </a:rPr>
                        <a:t>re</a:t>
                      </a:r>
                      <a:r>
                        <a:rPr lang="fr-CA" sz="1600" b="1" dirty="0">
                          <a:effectLst/>
                          <a:latin typeface="Calibri" panose="020F0502020204030204" pitchFamily="34" charset="0"/>
                          <a:ea typeface="Calibri" panose="020F0502020204030204" pitchFamily="34" charset="0"/>
                          <a:cs typeface="Times New Roman" panose="02020603050405020304" pitchFamily="18" charset="0"/>
                        </a:rPr>
                        <a:t> dose</a:t>
                      </a:r>
                      <a:endParaRPr lang="fr-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9050" cap="flat" cmpd="sng" algn="ctr">
                      <a:solidFill>
                        <a:srgbClr val="D9D9D9"/>
                      </a:solidFill>
                      <a:prstDash val="solid"/>
                      <a:round/>
                      <a:headEnd type="none" w="med" len="med"/>
                      <a:tailEnd type="none" w="med" len="med"/>
                    </a:lnB>
                  </a:tcPr>
                </a:tc>
                <a:tc>
                  <a:txBody>
                    <a:bodyPr/>
                    <a:lstStyle/>
                    <a:p>
                      <a:pPr algn="ctr">
                        <a:lnSpc>
                          <a:spcPct val="107000"/>
                        </a:lnSpc>
                        <a:spcBef>
                          <a:spcPts val="600"/>
                        </a:spcBef>
                        <a:spcAft>
                          <a:spcPts val="600"/>
                        </a:spcAft>
                      </a:pPr>
                      <a:r>
                        <a:rPr lang="fr-CA" sz="1600" b="1" dirty="0" smtClean="0">
                          <a:effectLst/>
                          <a:latin typeface="Calibri" panose="020F0502020204030204" pitchFamily="34" charset="0"/>
                          <a:ea typeface="Calibri" panose="020F0502020204030204" pitchFamily="34" charset="0"/>
                          <a:cs typeface="Times New Roman" panose="02020603050405020304" pitchFamily="18" charset="0"/>
                        </a:rPr>
                        <a:t>Nombre de dose</a:t>
                      </a:r>
                      <a:endParaRPr lang="fr-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9050" cap="flat" cmpd="sng" algn="ctr">
                      <a:solidFill>
                        <a:srgbClr val="D9D9D9"/>
                      </a:solidFill>
                      <a:prstDash val="solid"/>
                      <a:round/>
                      <a:headEnd type="none" w="med" len="med"/>
                      <a:tailEnd type="none" w="med" len="med"/>
                    </a:lnB>
                  </a:tcPr>
                </a:tc>
                <a:tc>
                  <a:txBody>
                    <a:bodyPr/>
                    <a:lstStyle/>
                    <a:p>
                      <a:pPr>
                        <a:lnSpc>
                          <a:spcPct val="107000"/>
                        </a:lnSpc>
                        <a:spcBef>
                          <a:spcPts val="600"/>
                        </a:spcBef>
                        <a:spcAft>
                          <a:spcPts val="600"/>
                        </a:spcAft>
                      </a:pPr>
                      <a:r>
                        <a:rPr lang="fr-CA" sz="1600" b="1">
                          <a:effectLst/>
                          <a:latin typeface="Calibri" panose="020F0502020204030204" pitchFamily="34" charset="0"/>
                          <a:ea typeface="Calibri" panose="020F0502020204030204" pitchFamily="34" charset="0"/>
                          <a:cs typeface="Times New Roman" panose="02020603050405020304" pitchFamily="18" charset="0"/>
                        </a:rPr>
                        <a:t>Précisions</a:t>
                      </a:r>
                      <a:endParaRPr lang="fr-CA"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9050" cap="flat" cmpd="sng" algn="ctr">
                      <a:solidFill>
                        <a:srgbClr val="D9D9D9"/>
                      </a:solidFill>
                      <a:prstDash val="solid"/>
                      <a:round/>
                      <a:headEnd type="none" w="med" len="med"/>
                      <a:tailEnd type="none" w="med" len="med"/>
                    </a:lnB>
                  </a:tcPr>
                </a:tc>
              </a:tr>
              <a:tr h="741558">
                <a:tc>
                  <a:txBody>
                    <a:bodyPr/>
                    <a:lstStyle/>
                    <a:p>
                      <a:pPr>
                        <a:lnSpc>
                          <a:spcPct val="107000"/>
                        </a:lnSpc>
                        <a:spcBef>
                          <a:spcPts val="600"/>
                        </a:spcBef>
                        <a:spcAft>
                          <a:spcPts val="60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2 à 8 ans</a:t>
                      </a:r>
                    </a:p>
                  </a:txBody>
                  <a:tcPr marL="68580" marR="68580" marT="0" marB="0">
                    <a:lnL>
                      <a:noFill/>
                    </a:lnL>
                    <a:lnR>
                      <a:noFill/>
                    </a:lnR>
                    <a:lnT w="1905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tcPr>
                </a:tc>
                <a:tc>
                  <a:txBody>
                    <a:bodyPr/>
                    <a:lstStyle/>
                    <a:p>
                      <a:pPr algn="ctr">
                        <a:lnSpc>
                          <a:spcPct val="107000"/>
                        </a:lnSpc>
                        <a:spcBef>
                          <a:spcPts val="600"/>
                        </a:spcBef>
                        <a:spcAft>
                          <a:spcPts val="60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2</a:t>
                      </a:r>
                    </a:p>
                  </a:txBody>
                  <a:tcPr marL="68580" marR="68580" marT="0" marB="0">
                    <a:lnL>
                      <a:noFill/>
                    </a:lnL>
                    <a:lnR>
                      <a:noFill/>
                    </a:lnR>
                    <a:lnT w="1905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tcPr>
                </a:tc>
                <a:tc>
                  <a:txBody>
                    <a:bodyPr/>
                    <a:lstStyle/>
                    <a:p>
                      <a:pPr>
                        <a:lnSpc>
                          <a:spcPct val="107000"/>
                        </a:lnSpc>
                        <a:spcBef>
                          <a:spcPts val="600"/>
                        </a:spcBef>
                        <a:spcAft>
                          <a:spcPts val="60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Intervalle recommandé et minimal : 4 </a:t>
                      </a:r>
                      <a:r>
                        <a:rPr lang="fr-CA" sz="1600" dirty="0" smtClean="0">
                          <a:effectLst/>
                          <a:latin typeface="Calibri" panose="020F0502020204030204" pitchFamily="34" charset="0"/>
                          <a:ea typeface="Calibri" panose="020F0502020204030204" pitchFamily="34" charset="0"/>
                          <a:cs typeface="Times New Roman" panose="02020603050405020304" pitchFamily="18" charset="0"/>
                        </a:rPr>
                        <a:t>semaines</a:t>
                      </a:r>
                    </a:p>
                    <a:p>
                      <a:pPr>
                        <a:lnSpc>
                          <a:spcPct val="107000"/>
                        </a:lnSpc>
                        <a:spcBef>
                          <a:spcPts val="600"/>
                        </a:spcBef>
                        <a:spcAft>
                          <a:spcPts val="600"/>
                        </a:spcAft>
                      </a:pPr>
                      <a:r>
                        <a:rPr lang="fr-CA" sz="1600" dirty="0" smtClean="0">
                          <a:effectLst/>
                          <a:latin typeface="Calibri" panose="020F0502020204030204" pitchFamily="34" charset="0"/>
                          <a:ea typeface="Calibri" panose="020F0502020204030204" pitchFamily="34" charset="0"/>
                          <a:cs typeface="Times New Roman" panose="02020603050405020304" pitchFamily="18" charset="0"/>
                        </a:rPr>
                        <a:t>La seconde dose n’est pas requise si l’enfant a reçu 1 dose d’un vaccin trivalent ou quadrivalent dans le passé</a:t>
                      </a:r>
                      <a:endParaRPr lang="fr-C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w="1905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tcPr>
                </a:tc>
              </a:tr>
              <a:tr h="741558">
                <a:tc>
                  <a:txBody>
                    <a:bodyPr/>
                    <a:lstStyle/>
                    <a:p>
                      <a:pPr>
                        <a:lnSpc>
                          <a:spcPct val="107000"/>
                        </a:lnSpc>
                        <a:spcBef>
                          <a:spcPts val="600"/>
                        </a:spcBef>
                        <a:spcAft>
                          <a:spcPts val="600"/>
                        </a:spcAft>
                      </a:pPr>
                      <a:r>
                        <a:rPr lang="fr-CA" sz="1600">
                          <a:effectLst/>
                          <a:latin typeface="Calibri" panose="020F0502020204030204" pitchFamily="34" charset="0"/>
                          <a:ea typeface="Calibri" panose="020F0502020204030204" pitchFamily="34" charset="0"/>
                          <a:cs typeface="Times New Roman" panose="02020603050405020304" pitchFamily="18" charset="0"/>
                        </a:rPr>
                        <a:t>9 à 59 ans</a:t>
                      </a:r>
                    </a:p>
                  </a:txBody>
                  <a:tcPr marL="68580" marR="68580" marT="0" marB="0">
                    <a:lnL>
                      <a:noFill/>
                    </a:lnL>
                    <a:lnR>
                      <a:noFill/>
                    </a:lnR>
                    <a:lnT w="1905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tcPr>
                </a:tc>
                <a:tc>
                  <a:txBody>
                    <a:bodyPr/>
                    <a:lstStyle/>
                    <a:p>
                      <a:pPr algn="ctr">
                        <a:lnSpc>
                          <a:spcPct val="107000"/>
                        </a:lnSpc>
                        <a:spcBef>
                          <a:spcPts val="600"/>
                        </a:spcBef>
                        <a:spcAft>
                          <a:spcPts val="600"/>
                        </a:spcAft>
                      </a:pPr>
                      <a:r>
                        <a:rPr lang="fr-CA" sz="1600" dirty="0">
                          <a:effectLst/>
                          <a:latin typeface="Calibri" panose="020F0502020204030204" pitchFamily="34" charset="0"/>
                          <a:ea typeface="Calibri" panose="020F0502020204030204" pitchFamily="34" charset="0"/>
                          <a:cs typeface="Times New Roman" panose="02020603050405020304" pitchFamily="18" charset="0"/>
                        </a:rPr>
                        <a:t>1</a:t>
                      </a:r>
                    </a:p>
                  </a:txBody>
                  <a:tcPr marL="68580" marR="68580" marT="0" marB="0">
                    <a:lnL>
                      <a:noFill/>
                    </a:lnL>
                    <a:lnR>
                      <a:noFill/>
                    </a:lnR>
                    <a:lnT w="1905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tcPr>
                </a:tc>
                <a:tc>
                  <a:txBody>
                    <a:bodyPr/>
                    <a:lstStyle/>
                    <a:p>
                      <a:pPr>
                        <a:lnSpc>
                          <a:spcPct val="107000"/>
                        </a:lnSpc>
                        <a:spcBef>
                          <a:spcPts val="600"/>
                        </a:spcBef>
                        <a:spcAft>
                          <a:spcPts val="600"/>
                        </a:spcAft>
                      </a:pPr>
                      <a:r>
                        <a:rPr lang="fr-CA" sz="1600" dirty="0" err="1">
                          <a:effectLst/>
                          <a:latin typeface="Calibri" panose="020F0502020204030204" pitchFamily="34" charset="0"/>
                          <a:ea typeface="Calibri" panose="020F0502020204030204" pitchFamily="34" charset="0"/>
                          <a:cs typeface="Times New Roman" panose="02020603050405020304" pitchFamily="18" charset="0"/>
                        </a:rPr>
                        <a:t>s.o</a:t>
                      </a:r>
                      <a:r>
                        <a:rPr lang="fr-CA" sz="16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lnL>
                      <a:noFill/>
                    </a:lnL>
                    <a:lnR>
                      <a:noFill/>
                    </a:lnR>
                    <a:lnT w="1905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589187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844824"/>
            <a:ext cx="7272808" cy="3484984"/>
          </a:xfrm>
        </p:spPr>
        <p:txBody>
          <a:bodyPr>
            <a:normAutofit/>
          </a:bodyPr>
          <a:lstStyle/>
          <a:p>
            <a:pPr marL="0" indent="0">
              <a:spcBef>
                <a:spcPts val="0"/>
              </a:spcBef>
              <a:spcAft>
                <a:spcPts val="1800"/>
              </a:spcAft>
              <a:buNone/>
            </a:pPr>
            <a:r>
              <a:rPr lang="fr-CA" sz="2400" b="1" dirty="0">
                <a:solidFill>
                  <a:srgbClr val="E35B21"/>
                </a:solidFill>
              </a:rPr>
              <a:t>La majorité des manifestations cliniques observées après la </a:t>
            </a:r>
            <a:r>
              <a:rPr lang="fr-CA" sz="2400" b="1" dirty="0" smtClean="0">
                <a:solidFill>
                  <a:srgbClr val="E35B21"/>
                </a:solidFill>
              </a:rPr>
              <a:t>vaccination :</a:t>
            </a:r>
            <a:endParaRPr lang="fr-CA" sz="2400" dirty="0"/>
          </a:p>
          <a:p>
            <a:pPr>
              <a:spcBef>
                <a:spcPts val="0"/>
              </a:spcBef>
              <a:spcAft>
                <a:spcPts val="1200"/>
              </a:spcAft>
            </a:pPr>
            <a:r>
              <a:rPr lang="fr-CA" sz="2400" dirty="0"/>
              <a:t>Sont bénignes et transitoires</a:t>
            </a:r>
          </a:p>
          <a:p>
            <a:pPr>
              <a:spcBef>
                <a:spcPts val="0"/>
              </a:spcBef>
            </a:pPr>
            <a:r>
              <a:rPr lang="fr-CA" sz="2400" dirty="0"/>
              <a:t>Sont dues à ce qui survient naturellement dans la population</a:t>
            </a:r>
          </a:p>
        </p:txBody>
      </p:sp>
      <p:sp>
        <p:nvSpPr>
          <p:cNvPr id="3" name="ZoneTexte 2"/>
          <p:cNvSpPr txBox="1"/>
          <p:nvPr>
            <p:custDataLst>
              <p:tags r:id="rId2"/>
            </p:custDataLst>
          </p:nvPr>
        </p:nvSpPr>
        <p:spPr>
          <a:xfrm>
            <a:off x="899592" y="889556"/>
            <a:ext cx="4536504" cy="584775"/>
          </a:xfrm>
          <a:prstGeom prst="rect">
            <a:avLst/>
          </a:prstGeom>
          <a:noFill/>
        </p:spPr>
        <p:txBody>
          <a:bodyPr wrap="square" rtlCol="0">
            <a:spAutoFit/>
          </a:bodyPr>
          <a:lstStyle/>
          <a:p>
            <a:r>
              <a:rPr lang="fr-CA" sz="3200" b="1" dirty="0"/>
              <a:t>Manifestations cliniques</a:t>
            </a:r>
          </a:p>
        </p:txBody>
      </p:sp>
    </p:spTree>
    <p:extLst>
      <p:ext uri="{BB962C8B-B14F-4D97-AF65-F5344CB8AC3E}">
        <p14:creationId xmlns:p14="http://schemas.microsoft.com/office/powerpoint/2010/main" val="13071854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611560" y="1484784"/>
            <a:ext cx="8136904" cy="4032448"/>
          </a:xfrm>
        </p:spPr>
        <p:txBody>
          <a:bodyPr>
            <a:noAutofit/>
          </a:bodyPr>
          <a:lstStyle/>
          <a:p>
            <a:pPr marL="0" indent="0">
              <a:spcBef>
                <a:spcPts val="0"/>
              </a:spcBef>
              <a:buNone/>
            </a:pPr>
            <a:r>
              <a:rPr lang="fr-CA" sz="2300" dirty="0">
                <a:solidFill>
                  <a:srgbClr val="E35B21"/>
                </a:solidFill>
              </a:rPr>
              <a:t>Dans la majorité des cas (plus de </a:t>
            </a:r>
            <a:r>
              <a:rPr lang="fr-CA" sz="2300" dirty="0" smtClean="0">
                <a:solidFill>
                  <a:srgbClr val="E35B21"/>
                </a:solidFill>
              </a:rPr>
              <a:t>50 %)</a:t>
            </a:r>
            <a:endParaRPr lang="fr-CA" sz="2300" dirty="0">
              <a:solidFill>
                <a:srgbClr val="E35B21"/>
              </a:solidFill>
            </a:endParaRPr>
          </a:p>
          <a:p>
            <a:pPr>
              <a:spcBef>
                <a:spcPts val="0"/>
              </a:spcBef>
            </a:pPr>
            <a:r>
              <a:rPr lang="fr-CA" sz="2200" dirty="0"/>
              <a:t>Douleur site d’injection</a:t>
            </a:r>
          </a:p>
          <a:p>
            <a:pPr marL="0" indent="0">
              <a:spcBef>
                <a:spcPts val="600"/>
              </a:spcBef>
              <a:buNone/>
            </a:pPr>
            <a:r>
              <a:rPr lang="fr-CA" sz="2300" dirty="0" smtClean="0">
                <a:solidFill>
                  <a:srgbClr val="E35B21"/>
                </a:solidFill>
              </a:rPr>
              <a:t>Très souvent (10 à 49 %)</a:t>
            </a:r>
            <a:endParaRPr lang="fr-CA" sz="2300" dirty="0">
              <a:solidFill>
                <a:srgbClr val="E35B21"/>
              </a:solidFill>
            </a:endParaRPr>
          </a:p>
          <a:p>
            <a:pPr>
              <a:spcBef>
                <a:spcPts val="0"/>
              </a:spcBef>
            </a:pPr>
            <a:r>
              <a:rPr lang="fr-CA" sz="2200" dirty="0" err="1" smtClean="0"/>
              <a:t>Erythème</a:t>
            </a:r>
            <a:r>
              <a:rPr lang="fr-CA" sz="2200" dirty="0" smtClean="0"/>
              <a:t>, </a:t>
            </a:r>
            <a:r>
              <a:rPr lang="fr-CA" sz="2200" dirty="0"/>
              <a:t>œdème </a:t>
            </a:r>
            <a:r>
              <a:rPr lang="fr-CA" sz="2200" dirty="0" smtClean="0"/>
              <a:t>au site </a:t>
            </a:r>
            <a:r>
              <a:rPr lang="fr-CA" sz="2200" dirty="0"/>
              <a:t>d’injection</a:t>
            </a:r>
          </a:p>
          <a:p>
            <a:pPr>
              <a:spcBef>
                <a:spcPts val="0"/>
              </a:spcBef>
            </a:pPr>
            <a:r>
              <a:rPr lang="fr-CA" sz="2200" dirty="0" smtClean="0"/>
              <a:t>Myalgie, céphalée, </a:t>
            </a:r>
            <a:r>
              <a:rPr lang="fr-CA" sz="2200" dirty="0"/>
              <a:t>fatigue</a:t>
            </a:r>
          </a:p>
          <a:p>
            <a:pPr>
              <a:spcBef>
                <a:spcPts val="0"/>
              </a:spcBef>
            </a:pPr>
            <a:r>
              <a:rPr lang="fr-CA" sz="2200" dirty="0"/>
              <a:t>Perte d’appétit, irritabilité, somnolence (chez enfants </a:t>
            </a:r>
            <a:r>
              <a:rPr lang="fr-CA" sz="2200" dirty="0" smtClean="0"/>
              <a:t>&lt; 5 </a:t>
            </a:r>
            <a:r>
              <a:rPr lang="fr-CA" sz="2200" dirty="0"/>
              <a:t>ans</a:t>
            </a:r>
            <a:r>
              <a:rPr lang="fr-CA" sz="2200" dirty="0" smtClean="0"/>
              <a:t>)</a:t>
            </a:r>
          </a:p>
          <a:p>
            <a:pPr>
              <a:spcBef>
                <a:spcPts val="0"/>
              </a:spcBef>
            </a:pPr>
            <a:r>
              <a:rPr lang="fr-CA" sz="2200" dirty="0" smtClean="0"/>
              <a:t>Douleur articulaire</a:t>
            </a:r>
            <a:endParaRPr lang="fr-CA" sz="2200" dirty="0"/>
          </a:p>
          <a:p>
            <a:pPr marL="0" indent="0">
              <a:spcBef>
                <a:spcPts val="600"/>
              </a:spcBef>
              <a:buNone/>
            </a:pPr>
            <a:r>
              <a:rPr lang="fr-CA" sz="2300" dirty="0">
                <a:solidFill>
                  <a:srgbClr val="E35B21"/>
                </a:solidFill>
              </a:rPr>
              <a:t>Souvent (1 à 9 %)</a:t>
            </a:r>
          </a:p>
          <a:p>
            <a:pPr>
              <a:spcBef>
                <a:spcPts val="0"/>
              </a:spcBef>
            </a:pPr>
            <a:r>
              <a:rPr lang="fr-CA" sz="2200" dirty="0" smtClean="0"/>
              <a:t>Ecchymose, prurit au site d’injection</a:t>
            </a:r>
          </a:p>
          <a:p>
            <a:pPr>
              <a:spcBef>
                <a:spcPts val="0"/>
              </a:spcBef>
            </a:pPr>
            <a:r>
              <a:rPr lang="fr-CA" sz="2200" dirty="0" smtClean="0"/>
              <a:t>Fièvre, frissons, malaise</a:t>
            </a:r>
            <a:endParaRPr lang="fr-CA" sz="2200" dirty="0"/>
          </a:p>
          <a:p>
            <a:pPr>
              <a:spcBef>
                <a:spcPts val="0"/>
              </a:spcBef>
            </a:pPr>
            <a:r>
              <a:rPr lang="fr-CA" sz="2200" dirty="0"/>
              <a:t>Rougeur aux yeux, mal de gorge, toux, gêne respiratoire (SOR)</a:t>
            </a:r>
          </a:p>
          <a:p>
            <a:pPr>
              <a:spcBef>
                <a:spcPts val="0"/>
              </a:spcBef>
            </a:pPr>
            <a:r>
              <a:rPr lang="fr-CA" sz="2200" dirty="0"/>
              <a:t>Nausées, vomissement, diarrhée, douleur </a:t>
            </a:r>
            <a:r>
              <a:rPr lang="fr-CA" sz="2200" dirty="0" smtClean="0"/>
              <a:t>abdominale</a:t>
            </a:r>
            <a:endParaRPr lang="fr-CA" sz="2200" dirty="0"/>
          </a:p>
        </p:txBody>
      </p:sp>
      <p:sp>
        <p:nvSpPr>
          <p:cNvPr id="3" name="ZoneTexte 2"/>
          <p:cNvSpPr txBox="1"/>
          <p:nvPr>
            <p:custDataLst>
              <p:tags r:id="rId2"/>
            </p:custDataLst>
          </p:nvPr>
        </p:nvSpPr>
        <p:spPr>
          <a:xfrm>
            <a:off x="899592" y="260648"/>
            <a:ext cx="7272808" cy="1077218"/>
          </a:xfrm>
          <a:prstGeom prst="rect">
            <a:avLst/>
          </a:prstGeom>
          <a:noFill/>
        </p:spPr>
        <p:txBody>
          <a:bodyPr wrap="square" rtlCol="0">
            <a:spAutoFit/>
          </a:bodyPr>
          <a:lstStyle/>
          <a:p>
            <a:pPr algn="ctr"/>
            <a:r>
              <a:rPr lang="fr-CA" sz="3200" b="1" dirty="0"/>
              <a:t>Manifestations cliniques observées avec le vaccin injectable</a:t>
            </a:r>
          </a:p>
        </p:txBody>
      </p:sp>
    </p:spTree>
    <p:extLst>
      <p:ext uri="{BB962C8B-B14F-4D97-AF65-F5344CB8AC3E}">
        <p14:creationId xmlns:p14="http://schemas.microsoft.com/office/powerpoint/2010/main" val="2675100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864146" y="2701454"/>
            <a:ext cx="7415708" cy="1455093"/>
          </a:xfrm>
        </p:spPr>
        <p:txBody>
          <a:bodyPr>
            <a:normAutofit/>
          </a:bodyPr>
          <a:lstStyle/>
          <a:p>
            <a:pPr algn="l"/>
            <a:r>
              <a:rPr lang="fr-CA" sz="4000" b="1" dirty="0" smtClean="0">
                <a:solidFill>
                  <a:schemeClr val="tx1"/>
                </a:solidFill>
              </a:rPr>
              <a:t>DESCRIPTION ET ÉPIDÉMIOLOGIE DE LA GRIPPE</a:t>
            </a:r>
            <a:endParaRPr lang="fr-CA" sz="4000" b="1" dirty="0">
              <a:solidFill>
                <a:schemeClr val="tx1"/>
              </a:solidFill>
            </a:endParaRPr>
          </a:p>
        </p:txBody>
      </p:sp>
    </p:spTree>
    <p:extLst>
      <p:ext uri="{BB962C8B-B14F-4D97-AF65-F5344CB8AC3E}">
        <p14:creationId xmlns:p14="http://schemas.microsoft.com/office/powerpoint/2010/main" val="418118734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28799"/>
            <a:ext cx="7272808" cy="3960441"/>
          </a:xfrm>
        </p:spPr>
        <p:txBody>
          <a:bodyPr>
            <a:normAutofit/>
          </a:bodyPr>
          <a:lstStyle/>
          <a:p>
            <a:pPr marL="0" indent="0">
              <a:spcBef>
                <a:spcPts val="0"/>
              </a:spcBef>
              <a:spcAft>
                <a:spcPts val="1800"/>
              </a:spcAft>
              <a:buNone/>
            </a:pPr>
            <a:r>
              <a:rPr lang="fr-CA" sz="2400" dirty="0">
                <a:solidFill>
                  <a:srgbClr val="E35B21"/>
                </a:solidFill>
              </a:rPr>
              <a:t>Chez les jeunes de 2 à 17 ans:</a:t>
            </a:r>
          </a:p>
          <a:p>
            <a:pPr>
              <a:spcBef>
                <a:spcPts val="600"/>
              </a:spcBef>
              <a:spcAft>
                <a:spcPts val="800"/>
              </a:spcAft>
            </a:pPr>
            <a:r>
              <a:rPr lang="fr-CA" sz="2400" dirty="0"/>
              <a:t>Rhinorrhée, congestion nasale : </a:t>
            </a:r>
            <a:r>
              <a:rPr lang="fr-CA" sz="2400" dirty="0" smtClean="0"/>
              <a:t>6.8 %</a:t>
            </a:r>
            <a:endParaRPr lang="fr-CA" sz="2400" dirty="0"/>
          </a:p>
          <a:p>
            <a:pPr>
              <a:spcBef>
                <a:spcPts val="600"/>
              </a:spcBef>
              <a:spcAft>
                <a:spcPts val="800"/>
              </a:spcAft>
            </a:pPr>
            <a:r>
              <a:rPr lang="fr-CA" sz="2400" dirty="0"/>
              <a:t>Fatigue, malaise : </a:t>
            </a:r>
            <a:r>
              <a:rPr lang="fr-CA" sz="2400" dirty="0" smtClean="0"/>
              <a:t>2.1 %</a:t>
            </a:r>
            <a:endParaRPr lang="fr-CA" sz="2400" dirty="0"/>
          </a:p>
          <a:p>
            <a:pPr>
              <a:spcBef>
                <a:spcPts val="600"/>
              </a:spcBef>
              <a:spcAft>
                <a:spcPts val="800"/>
              </a:spcAft>
            </a:pPr>
            <a:r>
              <a:rPr lang="fr-CA" sz="2400" dirty="0"/>
              <a:t>Céphalées : </a:t>
            </a:r>
            <a:r>
              <a:rPr lang="fr-CA" sz="2400" dirty="0" smtClean="0"/>
              <a:t>6.9 %</a:t>
            </a:r>
            <a:endParaRPr lang="fr-CA" sz="2400" dirty="0"/>
          </a:p>
          <a:p>
            <a:pPr>
              <a:spcBef>
                <a:spcPts val="600"/>
              </a:spcBef>
              <a:spcAft>
                <a:spcPts val="800"/>
              </a:spcAft>
            </a:pPr>
            <a:r>
              <a:rPr lang="fr-CA" sz="2400" dirty="0"/>
              <a:t>Pas de différence pour les autres symptômes </a:t>
            </a:r>
            <a:r>
              <a:rPr lang="fr-CA" sz="2400" dirty="0" smtClean="0"/>
              <a:t>généraux</a:t>
            </a:r>
            <a:endParaRPr lang="fr-CA" sz="2400" dirty="0"/>
          </a:p>
        </p:txBody>
      </p:sp>
      <p:sp>
        <p:nvSpPr>
          <p:cNvPr id="3" name="ZoneTexte 2"/>
          <p:cNvSpPr txBox="1"/>
          <p:nvPr>
            <p:custDataLst>
              <p:tags r:id="rId2"/>
            </p:custDataLst>
          </p:nvPr>
        </p:nvSpPr>
        <p:spPr>
          <a:xfrm>
            <a:off x="899592" y="828001"/>
            <a:ext cx="7128792" cy="584775"/>
          </a:xfrm>
          <a:prstGeom prst="rect">
            <a:avLst/>
          </a:prstGeom>
          <a:noFill/>
        </p:spPr>
        <p:txBody>
          <a:bodyPr wrap="square" rtlCol="0">
            <a:spAutoFit/>
          </a:bodyPr>
          <a:lstStyle/>
          <a:p>
            <a:r>
              <a:rPr lang="fr-CA" altLang="fr-FR" sz="3200" b="1" dirty="0"/>
              <a:t>Risque attribuable au vaccin intranasal</a:t>
            </a:r>
            <a:endParaRPr lang="fr-CA" sz="3200" b="1" dirty="0"/>
          </a:p>
        </p:txBody>
      </p:sp>
    </p:spTree>
    <p:extLst>
      <p:ext uri="{BB962C8B-B14F-4D97-AF65-F5344CB8AC3E}">
        <p14:creationId xmlns:p14="http://schemas.microsoft.com/office/powerpoint/2010/main" val="15016326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412776"/>
            <a:ext cx="7272808" cy="4421088"/>
          </a:xfrm>
        </p:spPr>
        <p:txBody>
          <a:bodyPr>
            <a:normAutofit lnSpcReduction="10000"/>
          </a:bodyPr>
          <a:lstStyle/>
          <a:p>
            <a:pPr marL="0" indent="0">
              <a:spcBef>
                <a:spcPts val="0"/>
              </a:spcBef>
              <a:buNone/>
            </a:pPr>
            <a:r>
              <a:rPr lang="fr-CA" sz="2400" dirty="0"/>
              <a:t>Risque de SGB dans les 6 semaines après l’administration du vaccin saisonnier chez des adultes</a:t>
            </a:r>
          </a:p>
          <a:p>
            <a:pPr marL="0" indent="0">
              <a:spcBef>
                <a:spcPts val="0"/>
              </a:spcBef>
              <a:spcAft>
                <a:spcPts val="1200"/>
              </a:spcAft>
              <a:buNone/>
              <a:tabLst>
                <a:tab pos="541338" algn="l"/>
              </a:tabLst>
            </a:pPr>
            <a:r>
              <a:rPr lang="fr-CA" sz="2400" dirty="0"/>
              <a:t>   </a:t>
            </a:r>
            <a:r>
              <a:rPr lang="fr-CA" sz="2400" dirty="0" smtClean="0"/>
              <a:t>→ </a:t>
            </a:r>
            <a:r>
              <a:rPr lang="fr-CA" sz="2400" b="1" dirty="0">
                <a:solidFill>
                  <a:srgbClr val="E35B21"/>
                </a:solidFill>
              </a:rPr>
              <a:t>environ 1 cas de SGB par million de </a:t>
            </a:r>
            <a:r>
              <a:rPr lang="fr-CA" sz="2400" b="1" dirty="0" smtClean="0">
                <a:solidFill>
                  <a:srgbClr val="E35B21"/>
                </a:solidFill>
              </a:rPr>
              <a:t>doses 	administrées </a:t>
            </a:r>
          </a:p>
          <a:p>
            <a:pPr marL="0" indent="0">
              <a:spcBef>
                <a:spcPts val="0"/>
              </a:spcBef>
              <a:buNone/>
            </a:pPr>
            <a:r>
              <a:rPr lang="fr-CA" sz="2400" dirty="0" smtClean="0"/>
              <a:t>Risque </a:t>
            </a:r>
            <a:r>
              <a:rPr lang="fr-CA" sz="2400" dirty="0"/>
              <a:t>de SGB dans les 6 semaines suivant la maladie </a:t>
            </a:r>
          </a:p>
          <a:p>
            <a:pPr marL="0" indent="0">
              <a:lnSpc>
                <a:spcPct val="110000"/>
              </a:lnSpc>
              <a:spcBef>
                <a:spcPts val="0"/>
              </a:spcBef>
              <a:spcAft>
                <a:spcPts val="1200"/>
              </a:spcAft>
              <a:buNone/>
              <a:tabLst>
                <a:tab pos="541338" algn="l"/>
              </a:tabLst>
            </a:pPr>
            <a:r>
              <a:rPr lang="fr-CA" sz="2400" dirty="0"/>
              <a:t>   → </a:t>
            </a:r>
            <a:r>
              <a:rPr lang="fr-CA" sz="2400" b="1" dirty="0">
                <a:solidFill>
                  <a:srgbClr val="E35B21"/>
                </a:solidFill>
              </a:rPr>
              <a:t>environ 17 cas de SGB par million </a:t>
            </a:r>
            <a:r>
              <a:rPr lang="fr-CA" sz="2400" b="1" dirty="0" smtClean="0">
                <a:solidFill>
                  <a:srgbClr val="E35B21"/>
                </a:solidFill>
              </a:rPr>
              <a:t>de consultations 	pour grippe</a:t>
            </a:r>
            <a:endParaRPr lang="fr-CA" sz="2400" b="1" dirty="0"/>
          </a:p>
          <a:p>
            <a:pPr marL="0" indent="0">
              <a:lnSpc>
                <a:spcPct val="110000"/>
              </a:lnSpc>
              <a:spcBef>
                <a:spcPts val="0"/>
              </a:spcBef>
              <a:buNone/>
            </a:pPr>
            <a:r>
              <a:rPr lang="fr-CA" sz="2400" dirty="0"/>
              <a:t>Il n’existe aucune donnée sur le risque de SGB suite au vaccin intranasal. Pas mesure de prudence, on observera les mêmes précautions qu’avec le vaccin injectable contre la grippe</a:t>
            </a:r>
          </a:p>
          <a:p>
            <a:endParaRPr lang="fr-CA" sz="2800" dirty="0"/>
          </a:p>
        </p:txBody>
      </p:sp>
      <p:sp>
        <p:nvSpPr>
          <p:cNvPr id="3" name="ZoneTexte 2"/>
          <p:cNvSpPr txBox="1"/>
          <p:nvPr>
            <p:custDataLst>
              <p:tags r:id="rId2"/>
            </p:custDataLst>
          </p:nvPr>
        </p:nvSpPr>
        <p:spPr>
          <a:xfrm>
            <a:off x="899592" y="836712"/>
            <a:ext cx="5832648" cy="523220"/>
          </a:xfrm>
          <a:prstGeom prst="rect">
            <a:avLst/>
          </a:prstGeom>
          <a:noFill/>
        </p:spPr>
        <p:txBody>
          <a:bodyPr wrap="square" rtlCol="0">
            <a:spAutoFit/>
          </a:bodyPr>
          <a:lstStyle/>
          <a:p>
            <a:r>
              <a:rPr lang="fr-CA" altLang="fr-FR" sz="2800" b="1" dirty="0"/>
              <a:t>Syndrome de Guillain et Barré(SGB)</a:t>
            </a:r>
            <a:endParaRPr lang="fr-CA" sz="2800" b="1" dirty="0"/>
          </a:p>
        </p:txBody>
      </p:sp>
    </p:spTree>
    <p:extLst>
      <p:ext uri="{BB962C8B-B14F-4D97-AF65-F5344CB8AC3E}">
        <p14:creationId xmlns:p14="http://schemas.microsoft.com/office/powerpoint/2010/main" val="25438198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00201"/>
            <a:ext cx="7344816" cy="4133056"/>
          </a:xfrm>
        </p:spPr>
        <p:txBody>
          <a:bodyPr>
            <a:normAutofit fontScale="92500" lnSpcReduction="10000"/>
          </a:bodyPr>
          <a:lstStyle/>
          <a:p>
            <a:pPr marL="0" indent="0">
              <a:lnSpc>
                <a:spcPct val="110000"/>
              </a:lnSpc>
              <a:spcBef>
                <a:spcPts val="0"/>
              </a:spcBef>
              <a:spcAft>
                <a:spcPts val="600"/>
              </a:spcAft>
              <a:buNone/>
            </a:pPr>
            <a:r>
              <a:rPr lang="fr-CA" sz="2600" b="1" dirty="0">
                <a:solidFill>
                  <a:srgbClr val="E35B21"/>
                </a:solidFill>
              </a:rPr>
              <a:t>Varie d’une année à l’autre</a:t>
            </a:r>
          </a:p>
          <a:p>
            <a:pPr>
              <a:lnSpc>
                <a:spcPct val="110000"/>
              </a:lnSpc>
              <a:spcBef>
                <a:spcPts val="0"/>
              </a:spcBef>
              <a:spcAft>
                <a:spcPts val="600"/>
              </a:spcAft>
            </a:pPr>
            <a:r>
              <a:rPr lang="fr-CA" sz="2600" dirty="0"/>
              <a:t>Généralement de l’ordre de </a:t>
            </a:r>
            <a:r>
              <a:rPr lang="fr-CA" sz="2600" dirty="0" smtClean="0"/>
              <a:t>30 </a:t>
            </a:r>
            <a:r>
              <a:rPr lang="fr-CA" sz="2600" dirty="0"/>
              <a:t>à </a:t>
            </a:r>
            <a:r>
              <a:rPr lang="fr-CA" sz="2600" dirty="0" smtClean="0"/>
              <a:t>60 % </a:t>
            </a:r>
            <a:endParaRPr lang="fr-CA" sz="2600" dirty="0"/>
          </a:p>
          <a:p>
            <a:pPr marL="0" indent="0">
              <a:lnSpc>
                <a:spcPct val="110000"/>
              </a:lnSpc>
              <a:spcBef>
                <a:spcPts val="0"/>
              </a:spcBef>
              <a:spcAft>
                <a:spcPts val="600"/>
              </a:spcAft>
              <a:buNone/>
            </a:pPr>
            <a:r>
              <a:rPr lang="fr-CA" sz="2600" b="1" dirty="0">
                <a:solidFill>
                  <a:srgbClr val="E35B21"/>
                </a:solidFill>
              </a:rPr>
              <a:t>Personnes âgées et celles ayant des  maladies sous-jacentes</a:t>
            </a:r>
          </a:p>
          <a:p>
            <a:pPr>
              <a:spcBef>
                <a:spcPts val="0"/>
              </a:spcBef>
              <a:spcAft>
                <a:spcPts val="600"/>
              </a:spcAft>
            </a:pPr>
            <a:r>
              <a:rPr lang="fr-CA" sz="2600" dirty="0"/>
              <a:t>Bénéfice </a:t>
            </a:r>
            <a:r>
              <a:rPr lang="fr-CA" sz="2600" dirty="0" smtClean="0"/>
              <a:t>important </a:t>
            </a:r>
            <a:r>
              <a:rPr lang="fr-CA" sz="2600" dirty="0"/>
              <a:t>de la vaccination car ces personnes sont à risque élevé de complication et de décès</a:t>
            </a:r>
          </a:p>
          <a:p>
            <a:pPr marL="0" indent="0">
              <a:lnSpc>
                <a:spcPct val="110000"/>
              </a:lnSpc>
              <a:spcBef>
                <a:spcPts val="0"/>
              </a:spcBef>
              <a:spcAft>
                <a:spcPts val="600"/>
              </a:spcAft>
              <a:buNone/>
            </a:pPr>
            <a:r>
              <a:rPr lang="fr-CA" sz="2600" b="1" dirty="0">
                <a:solidFill>
                  <a:srgbClr val="E35B21"/>
                </a:solidFill>
              </a:rPr>
              <a:t>Adultes </a:t>
            </a:r>
          </a:p>
          <a:p>
            <a:pPr>
              <a:spcBef>
                <a:spcPts val="0"/>
              </a:spcBef>
            </a:pPr>
            <a:r>
              <a:rPr lang="fr-CA" altLang="fr-FR" sz="2600" dirty="0">
                <a:sym typeface="Wingdings" pitchFamily="2" charset="2"/>
              </a:rPr>
              <a:t></a:t>
            </a:r>
            <a:r>
              <a:rPr lang="fr-CA" sz="2600" dirty="0" smtClean="0"/>
              <a:t> </a:t>
            </a:r>
            <a:r>
              <a:rPr lang="fr-CA" sz="2600" dirty="0"/>
              <a:t>de l’absentéisme au travail, </a:t>
            </a:r>
            <a:r>
              <a:rPr lang="fr-CA" sz="2600" dirty="0" smtClean="0"/>
              <a:t> </a:t>
            </a:r>
            <a:r>
              <a:rPr lang="fr-CA" altLang="fr-FR" sz="2600" dirty="0" smtClean="0">
                <a:sym typeface="Wingdings" pitchFamily="2" charset="2"/>
              </a:rPr>
              <a:t></a:t>
            </a:r>
            <a:r>
              <a:rPr lang="fr-CA" sz="2600" dirty="0" smtClean="0"/>
              <a:t> </a:t>
            </a:r>
            <a:r>
              <a:rPr lang="fr-CA" sz="2600" dirty="0"/>
              <a:t>du recours aux services de santé (incluant l’utilisation des antibiotiques)</a:t>
            </a:r>
          </a:p>
          <a:p>
            <a:endParaRPr lang="fr-CA" sz="2400" dirty="0"/>
          </a:p>
        </p:txBody>
      </p:sp>
      <p:sp>
        <p:nvSpPr>
          <p:cNvPr id="3" name="ZoneTexte 2"/>
          <p:cNvSpPr txBox="1"/>
          <p:nvPr>
            <p:custDataLst>
              <p:tags r:id="rId2"/>
            </p:custDataLst>
          </p:nvPr>
        </p:nvSpPr>
        <p:spPr>
          <a:xfrm>
            <a:off x="899592" y="908720"/>
            <a:ext cx="6192688" cy="584775"/>
          </a:xfrm>
          <a:prstGeom prst="rect">
            <a:avLst/>
          </a:prstGeom>
          <a:noFill/>
        </p:spPr>
        <p:txBody>
          <a:bodyPr wrap="square" rtlCol="0">
            <a:spAutoFit/>
          </a:bodyPr>
          <a:lstStyle/>
          <a:p>
            <a:r>
              <a:rPr lang="fr-CA" sz="3200" b="1" dirty="0"/>
              <a:t>Efficacité des vaccins injectables</a:t>
            </a:r>
          </a:p>
        </p:txBody>
      </p:sp>
    </p:spTree>
    <p:extLst>
      <p:ext uri="{BB962C8B-B14F-4D97-AF65-F5344CB8AC3E}">
        <p14:creationId xmlns:p14="http://schemas.microsoft.com/office/powerpoint/2010/main" val="235156171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467544" y="1916832"/>
            <a:ext cx="8229600" cy="2548880"/>
          </a:xfrm>
        </p:spPr>
        <p:txBody>
          <a:bodyPr>
            <a:normAutofit/>
          </a:bodyPr>
          <a:lstStyle/>
          <a:p>
            <a:pPr lvl="0">
              <a:spcBef>
                <a:spcPts val="0"/>
              </a:spcBef>
            </a:pPr>
            <a:r>
              <a:rPr lang="fr-CA" sz="2600" dirty="0" smtClean="0">
                <a:solidFill>
                  <a:srgbClr val="000000"/>
                </a:solidFill>
                <a:latin typeface="Calibri" panose="020F0502020204030204" pitchFamily="34" charset="0"/>
              </a:rPr>
              <a:t>Efficacité du </a:t>
            </a:r>
            <a:r>
              <a:rPr lang="fr-CA" sz="2600" dirty="0">
                <a:solidFill>
                  <a:srgbClr val="000000"/>
                </a:solidFill>
                <a:latin typeface="Calibri" panose="020F0502020204030204" pitchFamily="34" charset="0"/>
              </a:rPr>
              <a:t>vaccin contre tout type </a:t>
            </a:r>
            <a:r>
              <a:rPr lang="fr-CA" sz="2600" dirty="0" smtClean="0">
                <a:solidFill>
                  <a:srgbClr val="000000"/>
                </a:solidFill>
                <a:latin typeface="Calibri" panose="020F0502020204030204" pitchFamily="34" charset="0"/>
              </a:rPr>
              <a:t>d’influenza:  38 %</a:t>
            </a:r>
          </a:p>
          <a:p>
            <a:pPr marL="0" indent="0">
              <a:spcBef>
                <a:spcPts val="0"/>
              </a:spcBef>
              <a:buNone/>
            </a:pPr>
            <a:endParaRPr lang="fr-CA" sz="1800" dirty="0"/>
          </a:p>
          <a:p>
            <a:pPr marL="857250" lvl="1">
              <a:spcBef>
                <a:spcPts val="0"/>
              </a:spcBef>
              <a:buFont typeface="Courier New" panose="02070309020205020404" pitchFamily="49" charset="0"/>
              <a:buChar char="o"/>
            </a:pPr>
            <a:r>
              <a:rPr lang="fr-CA" sz="2600" dirty="0" smtClean="0">
                <a:solidFill>
                  <a:srgbClr val="000000"/>
                </a:solidFill>
                <a:latin typeface="Calibri" panose="020F0502020204030204" pitchFamily="34" charset="0"/>
              </a:rPr>
              <a:t>E.V. contre l’influenza de type A(H3N2): 15 %</a:t>
            </a:r>
            <a:endParaRPr lang="fr-CA" sz="2600" dirty="0"/>
          </a:p>
          <a:p>
            <a:pPr marL="857250" lvl="1">
              <a:spcBef>
                <a:spcPts val="0"/>
              </a:spcBef>
              <a:buFont typeface="Courier New" panose="02070309020205020404" pitchFamily="49" charset="0"/>
              <a:buChar char="o"/>
            </a:pPr>
            <a:r>
              <a:rPr lang="fr-CA" sz="2600" dirty="0" smtClean="0">
                <a:solidFill>
                  <a:srgbClr val="000000"/>
                </a:solidFill>
                <a:latin typeface="Calibri" panose="020F0502020204030204" pitchFamily="34" charset="0"/>
              </a:rPr>
              <a:t>E.V. </a:t>
            </a:r>
            <a:r>
              <a:rPr lang="fr-CA" sz="2600" dirty="0">
                <a:solidFill>
                  <a:srgbClr val="000000"/>
                </a:solidFill>
                <a:latin typeface="Calibri" panose="020F0502020204030204" pitchFamily="34" charset="0"/>
              </a:rPr>
              <a:t>contre </a:t>
            </a:r>
            <a:r>
              <a:rPr lang="fr-CA" sz="2600" dirty="0" smtClean="0">
                <a:solidFill>
                  <a:srgbClr val="000000"/>
                </a:solidFill>
                <a:latin typeface="Calibri" panose="020F0502020204030204" pitchFamily="34" charset="0"/>
              </a:rPr>
              <a:t>l’influenza de type A(H1N1): 58 %</a:t>
            </a:r>
            <a:endParaRPr lang="fr-CA" sz="2600" dirty="0"/>
          </a:p>
          <a:p>
            <a:pPr marL="857250" lvl="1">
              <a:spcBef>
                <a:spcPts val="0"/>
              </a:spcBef>
              <a:buFont typeface="Courier New" panose="02070309020205020404" pitchFamily="49" charset="0"/>
              <a:buChar char="o"/>
            </a:pPr>
            <a:r>
              <a:rPr lang="fr-CA" sz="2600" dirty="0" smtClean="0">
                <a:solidFill>
                  <a:srgbClr val="000000"/>
                </a:solidFill>
                <a:latin typeface="Calibri" panose="020F0502020204030204" pitchFamily="34" charset="0"/>
              </a:rPr>
              <a:t>E.V. </a:t>
            </a:r>
            <a:r>
              <a:rPr lang="fr-CA" sz="2600" dirty="0">
                <a:solidFill>
                  <a:srgbClr val="000000"/>
                </a:solidFill>
                <a:latin typeface="Calibri" panose="020F0502020204030204" pitchFamily="34" charset="0"/>
              </a:rPr>
              <a:t>contre l’influenza </a:t>
            </a:r>
            <a:r>
              <a:rPr lang="fr-CA" sz="2600" dirty="0" smtClean="0">
                <a:solidFill>
                  <a:srgbClr val="000000"/>
                </a:solidFill>
                <a:latin typeface="Calibri" panose="020F0502020204030204" pitchFamily="34" charset="0"/>
              </a:rPr>
              <a:t>de type B: 46 %</a:t>
            </a:r>
            <a:endParaRPr lang="fr-CA" sz="2600" dirty="0"/>
          </a:p>
          <a:p>
            <a:pPr>
              <a:buFont typeface="Courier New" panose="02070309020205020404" pitchFamily="49" charset="0"/>
              <a:buChar char="o"/>
            </a:pPr>
            <a:endParaRPr lang="fr-CA" sz="2600" dirty="0"/>
          </a:p>
        </p:txBody>
      </p:sp>
      <p:sp>
        <p:nvSpPr>
          <p:cNvPr id="3" name="ZoneTexte 2"/>
          <p:cNvSpPr txBox="1"/>
          <p:nvPr>
            <p:custDataLst>
              <p:tags r:id="rId2"/>
            </p:custDataLst>
          </p:nvPr>
        </p:nvSpPr>
        <p:spPr>
          <a:xfrm>
            <a:off x="971600" y="476672"/>
            <a:ext cx="7956500" cy="1077218"/>
          </a:xfrm>
          <a:prstGeom prst="rect">
            <a:avLst/>
          </a:prstGeom>
          <a:noFill/>
        </p:spPr>
        <p:txBody>
          <a:bodyPr wrap="square" rtlCol="0">
            <a:spAutoFit/>
          </a:bodyPr>
          <a:lstStyle/>
          <a:p>
            <a:r>
              <a:rPr lang="fr-CA" sz="3200" b="1" dirty="0" smtClean="0"/>
              <a:t>Efficacité vaccinale de la saison grippale</a:t>
            </a:r>
          </a:p>
          <a:p>
            <a:r>
              <a:rPr lang="fr-CA" sz="3200" b="1" dirty="0" smtClean="0"/>
              <a:t>2017-2018</a:t>
            </a:r>
            <a:endParaRPr lang="fr-CA" sz="3200" b="1" dirty="0"/>
          </a:p>
        </p:txBody>
      </p:sp>
    </p:spTree>
    <p:extLst>
      <p:ext uri="{BB962C8B-B14F-4D97-AF65-F5344CB8AC3E}">
        <p14:creationId xmlns:p14="http://schemas.microsoft.com/office/powerpoint/2010/main" val="5588985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72208"/>
            <a:ext cx="7200800" cy="5141168"/>
          </a:xfrm>
        </p:spPr>
        <p:txBody>
          <a:bodyPr>
            <a:normAutofit/>
          </a:bodyPr>
          <a:lstStyle/>
          <a:p>
            <a:pPr marL="0" indent="0">
              <a:spcBef>
                <a:spcPts val="0"/>
              </a:spcBef>
              <a:spcAft>
                <a:spcPts val="1200"/>
              </a:spcAft>
              <a:buNone/>
            </a:pPr>
            <a:r>
              <a:rPr lang="fr-CA" sz="2400" b="1" dirty="0">
                <a:solidFill>
                  <a:srgbClr val="E35B21"/>
                </a:solidFill>
              </a:rPr>
              <a:t>Le Comité sur l’immunisation du Québec:</a:t>
            </a:r>
          </a:p>
          <a:p>
            <a:pPr>
              <a:spcBef>
                <a:spcPts val="0"/>
              </a:spcBef>
              <a:spcAft>
                <a:spcPts val="600"/>
              </a:spcAft>
            </a:pPr>
            <a:r>
              <a:rPr lang="fr-CA" dirty="0"/>
              <a:t>N</a:t>
            </a:r>
            <a:r>
              <a:rPr lang="fr-CA" sz="2400" dirty="0" smtClean="0"/>
              <a:t>e </a:t>
            </a:r>
            <a:r>
              <a:rPr lang="fr-CA" sz="2400" dirty="0"/>
              <a:t>recommande </a:t>
            </a:r>
            <a:r>
              <a:rPr lang="fr-CA" sz="2400" dirty="0" smtClean="0"/>
              <a:t>pas </a:t>
            </a:r>
            <a:r>
              <a:rPr lang="fr-CA" sz="2400" dirty="0"/>
              <a:t>l’utilisation préférentielle du vaccin intranasal </a:t>
            </a:r>
          </a:p>
          <a:p>
            <a:pPr>
              <a:spcBef>
                <a:spcPts val="0"/>
              </a:spcBef>
              <a:spcAft>
                <a:spcPts val="1800"/>
              </a:spcAft>
            </a:pPr>
            <a:r>
              <a:rPr lang="fr-CA" dirty="0"/>
              <a:t>R</a:t>
            </a:r>
            <a:r>
              <a:rPr lang="fr-CA" sz="2400" dirty="0" smtClean="0"/>
              <a:t>ecommande </a:t>
            </a:r>
            <a:r>
              <a:rPr lang="fr-CA" sz="2400" dirty="0"/>
              <a:t>d’utiliser indifféremment l’un ou l’autre des vaccins antigrippaux disponibles chez les jeunes âgés de 2 à 17 ans</a:t>
            </a:r>
            <a:r>
              <a:rPr lang="fr-CA" sz="2400" dirty="0" smtClean="0"/>
              <a:t>.</a:t>
            </a:r>
            <a:endParaRPr lang="fr-CA" sz="2400" dirty="0"/>
          </a:p>
          <a:p>
            <a:pPr marL="0" indent="0">
              <a:spcBef>
                <a:spcPts val="0"/>
              </a:spcBef>
              <a:spcAft>
                <a:spcPts val="600"/>
              </a:spcAft>
              <a:buNone/>
            </a:pPr>
            <a:r>
              <a:rPr lang="fr-CA" sz="2400" dirty="0"/>
              <a:t>Chez les adultes âgés de 18 à 59 ans en bonne santé, l’efficacité du vaccin injectable est comparable ou supérieure à celle du vaccin intranasal</a:t>
            </a:r>
          </a:p>
        </p:txBody>
      </p:sp>
      <p:sp>
        <p:nvSpPr>
          <p:cNvPr id="3" name="ZoneTexte 2"/>
          <p:cNvSpPr txBox="1"/>
          <p:nvPr>
            <p:custDataLst>
              <p:tags r:id="rId2"/>
            </p:custDataLst>
          </p:nvPr>
        </p:nvSpPr>
        <p:spPr>
          <a:xfrm>
            <a:off x="899592" y="889556"/>
            <a:ext cx="6264696" cy="584775"/>
          </a:xfrm>
          <a:prstGeom prst="rect">
            <a:avLst/>
          </a:prstGeom>
          <a:noFill/>
        </p:spPr>
        <p:txBody>
          <a:bodyPr wrap="square" rtlCol="0">
            <a:spAutoFit/>
          </a:bodyPr>
          <a:lstStyle/>
          <a:p>
            <a:r>
              <a:rPr lang="fr-CA" altLang="fr-FR" sz="3200" b="1" dirty="0"/>
              <a:t>Efficacité du vaccin intranasal</a:t>
            </a:r>
            <a:endParaRPr lang="fr-CA" sz="3200" b="1" dirty="0"/>
          </a:p>
        </p:txBody>
      </p:sp>
    </p:spTree>
    <p:extLst>
      <p:ext uri="{BB962C8B-B14F-4D97-AF65-F5344CB8AC3E}">
        <p14:creationId xmlns:p14="http://schemas.microsoft.com/office/powerpoint/2010/main" val="189501829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bonhomme avec interrogation"/>
          <p:cNvPicPr>
            <a:picLocks noGrp="1" noChangeAspect="1" noChangeArrowheads="1"/>
          </p:cNvPicPr>
          <p:nvPr>
            <p:ph idx="1"/>
            <p:custDataLst>
              <p:tags r:id="rId1"/>
            </p:custDataLst>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2476500" y="1268760"/>
            <a:ext cx="4191000" cy="4178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1916301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792696" y="2693988"/>
            <a:ext cx="7558608" cy="1470025"/>
          </a:xfrm>
        </p:spPr>
        <p:txBody>
          <a:bodyPr>
            <a:normAutofit/>
          </a:bodyPr>
          <a:lstStyle/>
          <a:p>
            <a:pPr algn="l"/>
            <a:r>
              <a:rPr lang="fr-CA" sz="4000" b="1" cap="all" dirty="0">
                <a:solidFill>
                  <a:schemeClr val="tx1"/>
                </a:solidFill>
              </a:rPr>
              <a:t>Vaccins contre le pneumocoque</a:t>
            </a:r>
          </a:p>
        </p:txBody>
      </p:sp>
    </p:spTree>
    <p:extLst>
      <p:ext uri="{BB962C8B-B14F-4D97-AF65-F5344CB8AC3E}">
        <p14:creationId xmlns:p14="http://schemas.microsoft.com/office/powerpoint/2010/main" val="37805665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72208"/>
            <a:ext cx="7128792" cy="3989040"/>
          </a:xfrm>
        </p:spPr>
        <p:txBody>
          <a:bodyPr>
            <a:normAutofit/>
          </a:bodyPr>
          <a:lstStyle/>
          <a:p>
            <a:pPr>
              <a:spcBef>
                <a:spcPts val="1200"/>
              </a:spcBef>
              <a:spcAft>
                <a:spcPts val="1800"/>
              </a:spcAft>
            </a:pPr>
            <a:r>
              <a:rPr lang="fr-CA" sz="2400" dirty="0">
                <a:solidFill>
                  <a:srgbClr val="E35B21"/>
                </a:solidFill>
              </a:rPr>
              <a:t>Bactérie présente dans les voies respiratoires</a:t>
            </a:r>
          </a:p>
          <a:p>
            <a:pPr>
              <a:spcBef>
                <a:spcPts val="1200"/>
              </a:spcBef>
              <a:spcAft>
                <a:spcPts val="1800"/>
              </a:spcAft>
            </a:pPr>
            <a:r>
              <a:rPr lang="fr-CA" sz="2400" dirty="0">
                <a:solidFill>
                  <a:srgbClr val="E35B21"/>
                </a:solidFill>
              </a:rPr>
              <a:t>Plusieurs types de pneumocoque</a:t>
            </a:r>
          </a:p>
          <a:p>
            <a:pPr>
              <a:spcBef>
                <a:spcPts val="1200"/>
              </a:spcBef>
              <a:spcAft>
                <a:spcPts val="1800"/>
              </a:spcAft>
            </a:pPr>
            <a:r>
              <a:rPr lang="fr-CA" sz="2400" dirty="0">
                <a:solidFill>
                  <a:srgbClr val="E35B21"/>
                </a:solidFill>
              </a:rPr>
              <a:t>Transmission par contact avec les </a:t>
            </a:r>
            <a:r>
              <a:rPr lang="fr-CA" sz="2400" dirty="0" smtClean="0">
                <a:solidFill>
                  <a:srgbClr val="E35B21"/>
                </a:solidFill>
              </a:rPr>
              <a:t>sécrétions</a:t>
            </a:r>
            <a:endParaRPr lang="fr-CA" sz="2400" dirty="0">
              <a:solidFill>
                <a:srgbClr val="E35B21"/>
              </a:solidFill>
            </a:endParaRPr>
          </a:p>
        </p:txBody>
      </p:sp>
      <p:sp>
        <p:nvSpPr>
          <p:cNvPr id="3" name="ZoneTexte 2"/>
          <p:cNvSpPr txBox="1"/>
          <p:nvPr>
            <p:custDataLst>
              <p:tags r:id="rId2"/>
            </p:custDataLst>
          </p:nvPr>
        </p:nvSpPr>
        <p:spPr>
          <a:xfrm>
            <a:off x="899592" y="889556"/>
            <a:ext cx="6048672" cy="584775"/>
          </a:xfrm>
          <a:prstGeom prst="rect">
            <a:avLst/>
          </a:prstGeom>
          <a:noFill/>
        </p:spPr>
        <p:txBody>
          <a:bodyPr wrap="square" rtlCol="0">
            <a:spAutoFit/>
          </a:bodyPr>
          <a:lstStyle/>
          <a:p>
            <a:r>
              <a:rPr lang="fr-CA" sz="3200" b="1" dirty="0"/>
              <a:t>L’infection à pneumocoque</a:t>
            </a:r>
          </a:p>
        </p:txBody>
      </p:sp>
      <p:graphicFrame>
        <p:nvGraphicFramePr>
          <p:cNvPr id="4" name="Tableau 3"/>
          <p:cNvGraphicFramePr>
            <a:graphicFrameLocks noGrp="1"/>
          </p:cNvGraphicFramePr>
          <p:nvPr>
            <p:custDataLst>
              <p:tags r:id="rId3"/>
            </p:custDataLst>
            <p:extLst>
              <p:ext uri="{D42A27DB-BD31-4B8C-83A1-F6EECF244321}">
                <p14:modId xmlns:p14="http://schemas.microsoft.com/office/powerpoint/2010/main" val="1574054509"/>
              </p:ext>
            </p:extLst>
          </p:nvPr>
        </p:nvGraphicFramePr>
        <p:xfrm>
          <a:off x="1475656" y="4005064"/>
          <a:ext cx="5112568" cy="1285240"/>
        </p:xfrm>
        <a:graphic>
          <a:graphicData uri="http://schemas.openxmlformats.org/drawingml/2006/table">
            <a:tbl>
              <a:tblPr firstRow="1" bandRow="1">
                <a:tableStyleId>{7DF18680-E054-41AD-8BC1-D1AEF772440D}</a:tableStyleId>
              </a:tblPr>
              <a:tblGrid>
                <a:gridCol w="2556284"/>
                <a:gridCol w="2556284"/>
              </a:tblGrid>
              <a:tr h="370840">
                <a:tc>
                  <a:txBody>
                    <a:bodyPr/>
                    <a:lstStyle/>
                    <a:p>
                      <a:r>
                        <a:rPr lang="fr-CA" dirty="0" smtClean="0">
                          <a:solidFill>
                            <a:schemeClr val="tx1"/>
                          </a:solidFill>
                        </a:rPr>
                        <a:t>Infection non-invasive</a:t>
                      </a:r>
                      <a:endParaRPr lang="fr-CA" dirty="0">
                        <a:solidFill>
                          <a:schemeClr val="tx1"/>
                        </a:solidFill>
                      </a:endParaRPr>
                    </a:p>
                  </a:txBody>
                  <a:tcPr>
                    <a:solidFill>
                      <a:schemeClr val="tx2">
                        <a:lumMod val="20000"/>
                        <a:lumOff val="80000"/>
                      </a:schemeClr>
                    </a:solidFill>
                  </a:tcPr>
                </a:tc>
                <a:tc>
                  <a:txBody>
                    <a:bodyPr/>
                    <a:lstStyle/>
                    <a:p>
                      <a:r>
                        <a:rPr lang="fr-CA" dirty="0" smtClean="0">
                          <a:solidFill>
                            <a:schemeClr val="tx1"/>
                          </a:solidFill>
                        </a:rPr>
                        <a:t>Infection invasive</a:t>
                      </a:r>
                      <a:endParaRPr lang="fr-CA" dirty="0">
                        <a:solidFill>
                          <a:schemeClr val="tx1"/>
                        </a:solidFill>
                      </a:endParaRPr>
                    </a:p>
                  </a:txBody>
                  <a:tcPr>
                    <a:solidFill>
                      <a:schemeClr val="tx2">
                        <a:lumMod val="20000"/>
                        <a:lumOff val="80000"/>
                      </a:schemeClr>
                    </a:solidFill>
                  </a:tcPr>
                </a:tc>
              </a:tr>
              <a:tr h="370840">
                <a:tc>
                  <a:txBody>
                    <a:bodyPr/>
                    <a:lstStyle/>
                    <a:p>
                      <a:pPr marL="285750" indent="-285750">
                        <a:buFont typeface="Courier New" panose="02070309020205020404" pitchFamily="49" charset="0"/>
                        <a:buChar char="o"/>
                      </a:pPr>
                      <a:r>
                        <a:rPr lang="fr-CA" dirty="0" smtClean="0"/>
                        <a:t>Otite</a:t>
                      </a:r>
                    </a:p>
                    <a:p>
                      <a:pPr marL="285750" indent="-285750">
                        <a:buFont typeface="Courier New" panose="02070309020205020404" pitchFamily="49" charset="0"/>
                        <a:buChar char="o"/>
                      </a:pPr>
                      <a:r>
                        <a:rPr lang="fr-CA" dirty="0" smtClean="0"/>
                        <a:t>Sinusite</a:t>
                      </a:r>
                      <a:endParaRPr lang="fr-CA" dirty="0"/>
                    </a:p>
                  </a:txBody>
                  <a:tcPr>
                    <a:solidFill>
                      <a:schemeClr val="bg1">
                        <a:lumMod val="95000"/>
                      </a:schemeClr>
                    </a:solidFill>
                  </a:tcPr>
                </a:tc>
                <a:tc>
                  <a:txBody>
                    <a:bodyPr/>
                    <a:lstStyle/>
                    <a:p>
                      <a:pPr marL="285750" indent="-285750">
                        <a:buFont typeface="Courier New" panose="02070309020205020404" pitchFamily="49" charset="0"/>
                        <a:buChar char="o"/>
                      </a:pPr>
                      <a:r>
                        <a:rPr lang="fr-CA" dirty="0" smtClean="0"/>
                        <a:t>Pneumonie</a:t>
                      </a:r>
                    </a:p>
                    <a:p>
                      <a:pPr marL="285750" indent="-285750">
                        <a:buFont typeface="Courier New" panose="02070309020205020404" pitchFamily="49" charset="0"/>
                        <a:buChar char="o"/>
                      </a:pPr>
                      <a:r>
                        <a:rPr lang="fr-CA" dirty="0" smtClean="0"/>
                        <a:t>Bactériémie</a:t>
                      </a:r>
                    </a:p>
                    <a:p>
                      <a:pPr marL="285750" indent="-285750">
                        <a:buFont typeface="Courier New" panose="02070309020205020404" pitchFamily="49" charset="0"/>
                        <a:buChar char="o"/>
                      </a:pPr>
                      <a:r>
                        <a:rPr lang="fr-CA" dirty="0" smtClean="0"/>
                        <a:t>Méningite</a:t>
                      </a:r>
                    </a:p>
                  </a:txBody>
                  <a:tcPr>
                    <a:solidFill>
                      <a:schemeClr val="bg1">
                        <a:lumMod val="95000"/>
                      </a:schemeClr>
                    </a:solidFill>
                  </a:tcPr>
                </a:tc>
              </a:tr>
            </a:tbl>
          </a:graphicData>
        </a:graphic>
      </p:graphicFrame>
    </p:spTree>
    <p:extLst>
      <p:ext uri="{BB962C8B-B14F-4D97-AF65-F5344CB8AC3E}">
        <p14:creationId xmlns:p14="http://schemas.microsoft.com/office/powerpoint/2010/main" val="37287150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p:txBody>
          <a:bodyPr/>
          <a:lstStyle/>
          <a:p>
            <a:r>
              <a:rPr lang="fr-CA" dirty="0" smtClean="0"/>
              <a:t>Plus fréquentes en hiver et au début du printemps</a:t>
            </a:r>
          </a:p>
          <a:p>
            <a:r>
              <a:rPr lang="fr-CA" dirty="0" smtClean="0"/>
              <a:t>Incidence plus élevée chez les:</a:t>
            </a:r>
          </a:p>
          <a:p>
            <a:pPr lvl="2"/>
            <a:r>
              <a:rPr lang="fr-CA" dirty="0" smtClean="0"/>
              <a:t>Jeunes enfants</a:t>
            </a:r>
          </a:p>
          <a:p>
            <a:pPr lvl="2"/>
            <a:r>
              <a:rPr lang="fr-CA" dirty="0" smtClean="0"/>
              <a:t>Personnes âgées</a:t>
            </a:r>
          </a:p>
          <a:p>
            <a:pPr lvl="2"/>
            <a:r>
              <a:rPr lang="fr-CA" dirty="0" smtClean="0"/>
              <a:t>Personnes immunodéprimées ou </a:t>
            </a:r>
            <a:r>
              <a:rPr lang="fr-CA" dirty="0" err="1" smtClean="0"/>
              <a:t>aspléniques</a:t>
            </a:r>
            <a:endParaRPr lang="fr-CA" dirty="0" smtClean="0"/>
          </a:p>
          <a:p>
            <a:r>
              <a:rPr lang="fr-CA" dirty="0"/>
              <a:t>F</a:t>
            </a:r>
            <a:r>
              <a:rPr lang="fr-CA" dirty="0" smtClean="0"/>
              <a:t>orme invasive la plus fréquente chez les &lt; 2 ans</a:t>
            </a:r>
            <a:r>
              <a:rPr lang="fr-CA" dirty="0"/>
              <a:t> </a:t>
            </a:r>
            <a:r>
              <a:rPr lang="fr-CA" dirty="0" smtClean="0"/>
              <a:t>= Méningite</a:t>
            </a:r>
          </a:p>
          <a:p>
            <a:r>
              <a:rPr lang="fr-CA" dirty="0" smtClean="0"/>
              <a:t>Principale </a:t>
            </a:r>
            <a:r>
              <a:rPr lang="fr-CA" dirty="0"/>
              <a:t>cause de </a:t>
            </a:r>
            <a:r>
              <a:rPr lang="fr-CA" dirty="0" smtClean="0"/>
              <a:t>pneumonie bactérienne chez </a:t>
            </a:r>
            <a:r>
              <a:rPr lang="fr-CA" dirty="0"/>
              <a:t>les ≥ 65 </a:t>
            </a:r>
            <a:r>
              <a:rPr lang="fr-CA" dirty="0" smtClean="0"/>
              <a:t>ans</a:t>
            </a:r>
          </a:p>
          <a:p>
            <a:r>
              <a:rPr lang="fr-CA" dirty="0" smtClean="0"/>
              <a:t>Décès: 5 à 7 % des cas de pneumonie à pneumocoque (surtout chez personnes âgées)</a:t>
            </a:r>
            <a:endParaRPr lang="fr-CA" dirty="0"/>
          </a:p>
          <a:p>
            <a:endParaRPr lang="fr-CA" dirty="0" smtClean="0"/>
          </a:p>
          <a:p>
            <a:endParaRPr lang="fr-CA" dirty="0"/>
          </a:p>
        </p:txBody>
      </p:sp>
      <p:sp>
        <p:nvSpPr>
          <p:cNvPr id="3" name="ZoneTexte 2"/>
          <p:cNvSpPr txBox="1"/>
          <p:nvPr>
            <p:custDataLst>
              <p:tags r:id="rId2"/>
            </p:custDataLst>
          </p:nvPr>
        </p:nvSpPr>
        <p:spPr>
          <a:xfrm>
            <a:off x="785912" y="764704"/>
            <a:ext cx="7931224" cy="584775"/>
          </a:xfrm>
          <a:prstGeom prst="rect">
            <a:avLst/>
          </a:prstGeom>
          <a:noFill/>
        </p:spPr>
        <p:txBody>
          <a:bodyPr wrap="square" rtlCol="0">
            <a:spAutoFit/>
          </a:bodyPr>
          <a:lstStyle/>
          <a:p>
            <a:r>
              <a:rPr lang="fr-CA" sz="3200" b="1" dirty="0" smtClean="0"/>
              <a:t>Infection invasive à pneumocoque</a:t>
            </a:r>
            <a:endParaRPr lang="fr-CA" sz="3200" b="1" dirty="0"/>
          </a:p>
        </p:txBody>
      </p:sp>
    </p:spTree>
    <p:extLst>
      <p:ext uri="{BB962C8B-B14F-4D97-AF65-F5344CB8AC3E}">
        <p14:creationId xmlns:p14="http://schemas.microsoft.com/office/powerpoint/2010/main" val="17604318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00201"/>
            <a:ext cx="7200800" cy="3989040"/>
          </a:xfrm>
        </p:spPr>
        <p:txBody>
          <a:bodyPr>
            <a:normAutofit/>
          </a:bodyPr>
          <a:lstStyle/>
          <a:p>
            <a:pPr marL="0" indent="0">
              <a:spcBef>
                <a:spcPts val="0"/>
              </a:spcBef>
              <a:spcAft>
                <a:spcPts val="1800"/>
              </a:spcAft>
              <a:buNone/>
            </a:pPr>
            <a:r>
              <a:rPr lang="fr-CA" sz="2400" b="1" dirty="0">
                <a:solidFill>
                  <a:srgbClr val="E35B21"/>
                </a:solidFill>
              </a:rPr>
              <a:t>2 types de vaccin</a:t>
            </a:r>
          </a:p>
          <a:p>
            <a:endParaRPr lang="fr-CA" sz="2400" dirty="0"/>
          </a:p>
        </p:txBody>
      </p:sp>
      <p:sp>
        <p:nvSpPr>
          <p:cNvPr id="4" name="ZoneTexte 3"/>
          <p:cNvSpPr txBox="1"/>
          <p:nvPr>
            <p:custDataLst>
              <p:tags r:id="rId2"/>
            </p:custDataLst>
          </p:nvPr>
        </p:nvSpPr>
        <p:spPr>
          <a:xfrm>
            <a:off x="899592" y="836712"/>
            <a:ext cx="5904656" cy="584775"/>
          </a:xfrm>
          <a:prstGeom prst="rect">
            <a:avLst/>
          </a:prstGeom>
          <a:noFill/>
        </p:spPr>
        <p:txBody>
          <a:bodyPr wrap="square" rtlCol="0">
            <a:spAutoFit/>
          </a:bodyPr>
          <a:lstStyle/>
          <a:p>
            <a:r>
              <a:rPr lang="fr-CA" sz="3200" b="1" dirty="0"/>
              <a:t>Vaccins contre le pneumocoque</a:t>
            </a:r>
          </a:p>
        </p:txBody>
      </p:sp>
      <p:graphicFrame>
        <p:nvGraphicFramePr>
          <p:cNvPr id="3" name="Tableau 2"/>
          <p:cNvGraphicFramePr>
            <a:graphicFrameLocks noGrp="1"/>
          </p:cNvGraphicFramePr>
          <p:nvPr>
            <p:custDataLst>
              <p:tags r:id="rId3"/>
            </p:custDataLst>
            <p:extLst>
              <p:ext uri="{D42A27DB-BD31-4B8C-83A1-F6EECF244321}">
                <p14:modId xmlns:p14="http://schemas.microsoft.com/office/powerpoint/2010/main" val="3366709585"/>
              </p:ext>
            </p:extLst>
          </p:nvPr>
        </p:nvGraphicFramePr>
        <p:xfrm>
          <a:off x="933872" y="2420888"/>
          <a:ext cx="7166520" cy="3063219"/>
        </p:xfrm>
        <a:graphic>
          <a:graphicData uri="http://schemas.openxmlformats.org/drawingml/2006/table">
            <a:tbl>
              <a:tblPr firstRow="1" bandRow="1">
                <a:tableStyleId>{7DF18680-E054-41AD-8BC1-D1AEF772440D}</a:tableStyleId>
              </a:tblPr>
              <a:tblGrid>
                <a:gridCol w="3296599"/>
                <a:gridCol w="3869921"/>
              </a:tblGrid>
              <a:tr h="925821">
                <a:tc>
                  <a:txBody>
                    <a:bodyPr/>
                    <a:lstStyle/>
                    <a:p>
                      <a:r>
                        <a:rPr lang="fr-CA" sz="2400" dirty="0" smtClean="0">
                          <a:solidFill>
                            <a:schemeClr val="tx1"/>
                          </a:solidFill>
                        </a:rPr>
                        <a:t>Conjugué (Pneu-C)</a:t>
                      </a:r>
                    </a:p>
                    <a:p>
                      <a:endParaRPr lang="fr-CA" sz="2400" dirty="0">
                        <a:solidFill>
                          <a:schemeClr val="tx1"/>
                        </a:solidFill>
                      </a:endParaRPr>
                    </a:p>
                  </a:txBody>
                  <a:tcPr>
                    <a:solidFill>
                      <a:schemeClr val="tx2">
                        <a:lumMod val="20000"/>
                        <a:lumOff val="80000"/>
                      </a:schemeClr>
                    </a:solidFill>
                  </a:tcPr>
                </a:tc>
                <a:tc>
                  <a:txBody>
                    <a:bodyPr/>
                    <a:lstStyle/>
                    <a:p>
                      <a:r>
                        <a:rPr lang="fr-CA" sz="2400" dirty="0" smtClean="0">
                          <a:solidFill>
                            <a:schemeClr val="tx1"/>
                          </a:solidFill>
                        </a:rPr>
                        <a:t>Polysaccharidique (Pneu-P)</a:t>
                      </a:r>
                      <a:endParaRPr lang="fr-CA" sz="2400" dirty="0">
                        <a:solidFill>
                          <a:schemeClr val="tx1"/>
                        </a:solidFill>
                      </a:endParaRPr>
                    </a:p>
                  </a:txBody>
                  <a:tcPr>
                    <a:solidFill>
                      <a:schemeClr val="tx2">
                        <a:lumMod val="20000"/>
                        <a:lumOff val="80000"/>
                      </a:schemeClr>
                    </a:solidFill>
                  </a:tcPr>
                </a:tc>
              </a:tr>
              <a:tr h="1131558">
                <a:tc>
                  <a:txBody>
                    <a:bodyPr/>
                    <a:lstStyle/>
                    <a:p>
                      <a:r>
                        <a:rPr lang="fr-CA" sz="2000" b="1" dirty="0" err="1" smtClean="0"/>
                        <a:t>Synflorix</a:t>
                      </a:r>
                      <a:endParaRPr lang="fr-CA" sz="2000" b="1" dirty="0" smtClean="0"/>
                    </a:p>
                    <a:p>
                      <a:pPr marL="800100" lvl="1" indent="-342900">
                        <a:buFont typeface="Wingdings" panose="05000000000000000000" pitchFamily="2" charset="2"/>
                        <a:buChar char="Ø"/>
                      </a:pPr>
                      <a:r>
                        <a:rPr lang="fr-CA" sz="2000" dirty="0" smtClean="0"/>
                        <a:t>10 </a:t>
                      </a:r>
                      <a:r>
                        <a:rPr lang="fr-CA" sz="2000" dirty="0" err="1" smtClean="0"/>
                        <a:t>sérotypes</a:t>
                      </a:r>
                      <a:endParaRPr lang="fr-CA" sz="2000" dirty="0" smtClean="0"/>
                    </a:p>
                    <a:p>
                      <a:pPr marL="457200" lvl="1" indent="0">
                        <a:buFont typeface="Wingdings" panose="05000000000000000000" pitchFamily="2" charset="2"/>
                        <a:buNone/>
                      </a:pPr>
                      <a:endParaRPr lang="fr-CA" sz="2000" dirty="0"/>
                    </a:p>
                  </a:txBody>
                  <a:tcPr>
                    <a:solidFill>
                      <a:schemeClr val="bg1">
                        <a:lumMod val="95000"/>
                      </a:schemeClr>
                    </a:solidFill>
                  </a:tcPr>
                </a:tc>
                <a:tc>
                  <a:txBody>
                    <a:bodyPr/>
                    <a:lstStyle/>
                    <a:p>
                      <a:r>
                        <a:rPr lang="fr-CA" sz="2000" b="1" dirty="0" err="1" smtClean="0"/>
                        <a:t>Pneumovax</a:t>
                      </a:r>
                      <a:r>
                        <a:rPr lang="fr-CA" sz="2000" b="1" dirty="0" smtClean="0"/>
                        <a:t> 23</a:t>
                      </a:r>
                    </a:p>
                    <a:p>
                      <a:pPr marL="800100" lvl="1" indent="-342900">
                        <a:buFont typeface="Wingdings" panose="05000000000000000000" pitchFamily="2" charset="2"/>
                        <a:buChar char="Ø"/>
                      </a:pPr>
                      <a:r>
                        <a:rPr lang="fr-CA" sz="2000" i="1" dirty="0" smtClean="0"/>
                        <a:t>23 </a:t>
                      </a:r>
                      <a:r>
                        <a:rPr lang="fr-CA" sz="2000" i="1" dirty="0" err="1" smtClean="0"/>
                        <a:t>sérotypes</a:t>
                      </a:r>
                      <a:endParaRPr lang="fr-CA" sz="2000" i="1" dirty="0"/>
                    </a:p>
                  </a:txBody>
                  <a:tcPr>
                    <a:solidFill>
                      <a:schemeClr val="bg1">
                        <a:lumMod val="95000"/>
                      </a:schemeClr>
                    </a:solidFill>
                  </a:tcPr>
                </a:tc>
              </a:tr>
              <a:tr h="788662">
                <a:tc>
                  <a:txBody>
                    <a:bodyPr/>
                    <a:lstStyle/>
                    <a:p>
                      <a:r>
                        <a:rPr lang="fr-CA" sz="2000" b="1" dirty="0" err="1" smtClean="0"/>
                        <a:t>Prevnar</a:t>
                      </a:r>
                      <a:r>
                        <a:rPr lang="fr-CA" sz="2000" b="1" dirty="0" smtClean="0"/>
                        <a:t> 13</a:t>
                      </a:r>
                    </a:p>
                    <a:p>
                      <a:pPr marL="800100" lvl="1" indent="-342900">
                        <a:buFont typeface="Wingdings" panose="05000000000000000000" pitchFamily="2" charset="2"/>
                        <a:buChar char="Ø"/>
                      </a:pPr>
                      <a:r>
                        <a:rPr lang="fr-CA" sz="2000" dirty="0" smtClean="0"/>
                        <a:t>13 </a:t>
                      </a:r>
                      <a:r>
                        <a:rPr lang="fr-CA" sz="2000" dirty="0" err="1" smtClean="0"/>
                        <a:t>sérotypes</a:t>
                      </a:r>
                      <a:r>
                        <a:rPr lang="fr-CA" sz="2000" baseline="0" dirty="0" smtClean="0"/>
                        <a:t> </a:t>
                      </a:r>
                    </a:p>
                    <a:p>
                      <a:pPr marL="800100" lvl="1" indent="-342900">
                        <a:buFont typeface="Wingdings" panose="05000000000000000000" pitchFamily="2" charset="2"/>
                        <a:buChar char="Ø"/>
                      </a:pPr>
                      <a:endParaRPr lang="fr-CA" sz="2000" dirty="0"/>
                    </a:p>
                  </a:txBody>
                  <a:tcPr>
                    <a:solidFill>
                      <a:schemeClr val="bg1">
                        <a:lumMod val="95000"/>
                      </a:schemeClr>
                    </a:solidFill>
                  </a:tcPr>
                </a:tc>
                <a:tc>
                  <a:txBody>
                    <a:bodyPr/>
                    <a:lstStyle/>
                    <a:p>
                      <a:endParaRPr lang="fr-CA" sz="2000" dirty="0"/>
                    </a:p>
                  </a:txBody>
                  <a:tcPr>
                    <a:solidFill>
                      <a:schemeClr val="bg1">
                        <a:lumMod val="95000"/>
                      </a:schemeClr>
                    </a:solidFill>
                  </a:tcPr>
                </a:tc>
              </a:tr>
            </a:tbl>
          </a:graphicData>
        </a:graphic>
      </p:graphicFrame>
    </p:spTree>
    <p:extLst>
      <p:ext uri="{BB962C8B-B14F-4D97-AF65-F5344CB8AC3E}">
        <p14:creationId xmlns:p14="http://schemas.microsoft.com/office/powerpoint/2010/main" val="4018559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p:cNvSpPr>
          <p:nvPr>
            <p:custDataLst>
              <p:tags r:id="rId1"/>
            </p:custDataLst>
          </p:nvPr>
        </p:nvSpPr>
        <p:spPr>
          <a:xfrm>
            <a:off x="865533" y="1628800"/>
            <a:ext cx="7200800" cy="3600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Tx/>
              <a:buBlip>
                <a:blip r:embed="rId5"/>
              </a:buBlip>
              <a:defRPr sz="3200" kern="1200">
                <a:solidFill>
                  <a:schemeClr val="tx1"/>
                </a:solidFill>
                <a:latin typeface="+mn-lt"/>
                <a:ea typeface="+mn-ea"/>
                <a:cs typeface="+mn-cs"/>
              </a:defRPr>
            </a:lvl1pPr>
            <a:lvl2pPr marL="742950" indent="-285750" algn="l" defTabSz="914400" rtl="0" eaLnBrk="1" latinLnBrk="0" hangingPunct="1">
              <a:spcBef>
                <a:spcPct val="20000"/>
              </a:spcBef>
              <a:buFontTx/>
              <a:buBlip>
                <a:blip r:embed="rId6"/>
              </a:buBlip>
              <a:defRPr sz="2800" kern="1200">
                <a:solidFill>
                  <a:schemeClr val="tx1"/>
                </a:solidFill>
                <a:latin typeface="+mn-lt"/>
                <a:ea typeface="+mn-ea"/>
                <a:cs typeface="+mn-cs"/>
              </a:defRPr>
            </a:lvl2pPr>
            <a:lvl3pPr marL="1143000" indent="-228600" algn="l" defTabSz="914400" rtl="0" eaLnBrk="1" latinLnBrk="0" hangingPunct="1">
              <a:spcBef>
                <a:spcPct val="20000"/>
              </a:spcBef>
              <a:buFontTx/>
              <a:buBlip>
                <a:blip r:embed="rId7"/>
              </a:buBlip>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800"/>
              </a:spcAft>
            </a:pPr>
            <a:r>
              <a:rPr lang="en-CA" sz="2400" dirty="0" smtClean="0"/>
              <a:t>Fièvre soudaine</a:t>
            </a:r>
          </a:p>
          <a:p>
            <a:pPr>
              <a:spcBef>
                <a:spcPts val="0"/>
              </a:spcBef>
              <a:spcAft>
                <a:spcPts val="800"/>
              </a:spcAft>
            </a:pPr>
            <a:r>
              <a:rPr lang="en-CA" sz="2400" dirty="0" smtClean="0"/>
              <a:t>Toux</a:t>
            </a:r>
          </a:p>
          <a:p>
            <a:pPr>
              <a:spcBef>
                <a:spcPts val="0"/>
              </a:spcBef>
              <a:spcAft>
                <a:spcPts val="800"/>
              </a:spcAft>
            </a:pPr>
            <a:r>
              <a:rPr lang="en-CA" sz="2400" dirty="0" smtClean="0"/>
              <a:t>Céphalée</a:t>
            </a:r>
          </a:p>
          <a:p>
            <a:pPr>
              <a:spcBef>
                <a:spcPts val="0"/>
              </a:spcBef>
              <a:spcAft>
                <a:spcPts val="800"/>
              </a:spcAft>
            </a:pPr>
            <a:r>
              <a:rPr lang="en-CA" sz="2400" dirty="0" smtClean="0"/>
              <a:t>Myalgies, arthralgies</a:t>
            </a:r>
          </a:p>
          <a:p>
            <a:pPr>
              <a:spcBef>
                <a:spcPts val="0"/>
              </a:spcBef>
              <a:spcAft>
                <a:spcPts val="800"/>
              </a:spcAft>
            </a:pPr>
            <a:r>
              <a:rPr lang="en-CA" sz="2400" dirty="0" smtClean="0"/>
              <a:t>Mal de gorge</a:t>
            </a:r>
          </a:p>
          <a:p>
            <a:pPr>
              <a:spcBef>
                <a:spcPts val="0"/>
              </a:spcBef>
              <a:spcAft>
                <a:spcPts val="1200"/>
              </a:spcAft>
            </a:pPr>
            <a:r>
              <a:rPr lang="en-CA" sz="2400" dirty="0" smtClean="0"/>
              <a:t>Malaise généralisé important</a:t>
            </a:r>
          </a:p>
          <a:p>
            <a:pPr marL="0" indent="0">
              <a:spcBef>
                <a:spcPts val="0"/>
              </a:spcBef>
              <a:spcAft>
                <a:spcPts val="600"/>
              </a:spcAft>
              <a:buNone/>
            </a:pPr>
            <a:r>
              <a:rPr lang="en-CA" sz="2400" b="1" dirty="0" err="1">
                <a:solidFill>
                  <a:srgbClr val="E35B21"/>
                </a:solidFill>
              </a:rPr>
              <a:t>Durée</a:t>
            </a:r>
            <a:r>
              <a:rPr lang="en-CA" sz="2400" b="1" dirty="0">
                <a:solidFill>
                  <a:srgbClr val="E35B21"/>
                </a:solidFill>
              </a:rPr>
              <a:t> : 5 à 7 </a:t>
            </a:r>
            <a:r>
              <a:rPr lang="en-CA" sz="2400" b="1" dirty="0" err="1">
                <a:solidFill>
                  <a:srgbClr val="E35B21"/>
                </a:solidFill>
              </a:rPr>
              <a:t>jours</a:t>
            </a:r>
            <a:endParaRPr lang="en-CA" sz="2400" b="1" dirty="0">
              <a:solidFill>
                <a:srgbClr val="E35B21"/>
              </a:solidFill>
            </a:endParaRPr>
          </a:p>
        </p:txBody>
      </p:sp>
      <p:sp>
        <p:nvSpPr>
          <p:cNvPr id="5" name="ZoneTexte 4"/>
          <p:cNvSpPr txBox="1"/>
          <p:nvPr>
            <p:custDataLst>
              <p:tags r:id="rId2"/>
            </p:custDataLst>
          </p:nvPr>
        </p:nvSpPr>
        <p:spPr>
          <a:xfrm>
            <a:off x="899592" y="862718"/>
            <a:ext cx="2173808" cy="584775"/>
          </a:xfrm>
          <a:prstGeom prst="rect">
            <a:avLst/>
          </a:prstGeom>
          <a:noFill/>
        </p:spPr>
        <p:txBody>
          <a:bodyPr wrap="square" rtlCol="0">
            <a:spAutoFit/>
          </a:bodyPr>
          <a:lstStyle/>
          <a:p>
            <a:r>
              <a:rPr lang="en-CA" sz="3200" b="1" dirty="0" err="1"/>
              <a:t>Symptômes</a:t>
            </a:r>
            <a:endParaRPr lang="fr-CA" sz="3200" b="1" dirty="0"/>
          </a:p>
        </p:txBody>
      </p:sp>
    </p:spTree>
    <p:extLst>
      <p:ext uri="{BB962C8B-B14F-4D97-AF65-F5344CB8AC3E}">
        <p14:creationId xmlns:p14="http://schemas.microsoft.com/office/powerpoint/2010/main" val="172285127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1619672" y="1672208"/>
            <a:ext cx="6192688" cy="3917032"/>
          </a:xfrm>
        </p:spPr>
        <p:txBody>
          <a:bodyPr>
            <a:normAutofit fontScale="92500"/>
          </a:bodyPr>
          <a:lstStyle/>
          <a:p>
            <a:pPr>
              <a:spcBef>
                <a:spcPts val="1200"/>
              </a:spcBef>
              <a:spcAft>
                <a:spcPts val="1800"/>
              </a:spcAft>
            </a:pPr>
            <a:r>
              <a:rPr lang="fr-CA" dirty="0">
                <a:solidFill>
                  <a:srgbClr val="E35B21"/>
                </a:solidFill>
              </a:rPr>
              <a:t>E</a:t>
            </a:r>
            <a:r>
              <a:rPr lang="fr-CA" sz="2400" dirty="0" smtClean="0">
                <a:solidFill>
                  <a:srgbClr val="E35B21"/>
                </a:solidFill>
              </a:rPr>
              <a:t>nfants </a:t>
            </a:r>
            <a:r>
              <a:rPr lang="fr-CA" sz="2400" dirty="0">
                <a:solidFill>
                  <a:srgbClr val="E35B21"/>
                </a:solidFill>
              </a:rPr>
              <a:t>âgés de 2 à 59 </a:t>
            </a:r>
            <a:r>
              <a:rPr lang="fr-CA" sz="2400" dirty="0" smtClean="0">
                <a:solidFill>
                  <a:srgbClr val="E35B21"/>
                </a:solidFill>
              </a:rPr>
              <a:t>mois (vaccin Pneu-C-10)</a:t>
            </a:r>
            <a:endParaRPr lang="fr-CA" sz="2400" dirty="0">
              <a:solidFill>
                <a:srgbClr val="E35B21"/>
              </a:solidFill>
            </a:endParaRPr>
          </a:p>
          <a:p>
            <a:pPr>
              <a:spcBef>
                <a:spcPts val="1200"/>
              </a:spcBef>
              <a:spcAft>
                <a:spcPts val="1800"/>
              </a:spcAft>
            </a:pPr>
            <a:r>
              <a:rPr lang="fr-CA" sz="2400" dirty="0" smtClean="0">
                <a:solidFill>
                  <a:srgbClr val="E35B21"/>
                </a:solidFill>
              </a:rPr>
              <a:t>Personnes présentant certaines conditions </a:t>
            </a:r>
            <a:r>
              <a:rPr lang="fr-CA" sz="2400" dirty="0" smtClean="0"/>
              <a:t>* </a:t>
            </a:r>
            <a:r>
              <a:rPr lang="fr-CA" sz="2400" dirty="0" smtClean="0">
                <a:solidFill>
                  <a:srgbClr val="E35B21"/>
                </a:solidFill>
              </a:rPr>
              <a:t>jusqu’à l’âge de 17 </a:t>
            </a:r>
            <a:r>
              <a:rPr lang="fr-CA" sz="2400" dirty="0">
                <a:solidFill>
                  <a:srgbClr val="E35B21"/>
                </a:solidFill>
              </a:rPr>
              <a:t>ans </a:t>
            </a:r>
            <a:endParaRPr lang="fr-CA" sz="2400" dirty="0" smtClean="0">
              <a:solidFill>
                <a:srgbClr val="E35B21"/>
              </a:solidFill>
            </a:endParaRPr>
          </a:p>
          <a:p>
            <a:pPr>
              <a:spcBef>
                <a:spcPts val="1200"/>
              </a:spcBef>
              <a:spcAft>
                <a:spcPts val="1800"/>
              </a:spcAft>
            </a:pPr>
            <a:r>
              <a:rPr lang="fr-CA" sz="2400" dirty="0" smtClean="0">
                <a:solidFill>
                  <a:srgbClr val="E35B21"/>
                </a:solidFill>
              </a:rPr>
              <a:t>Personnes de tout âge présentant l’une des conditions suivantes: </a:t>
            </a:r>
          </a:p>
          <a:p>
            <a:pPr lvl="1">
              <a:lnSpc>
                <a:spcPts val="1500"/>
              </a:lnSpc>
              <a:spcBef>
                <a:spcPts val="1200"/>
              </a:spcBef>
              <a:spcAft>
                <a:spcPts val="1800"/>
              </a:spcAft>
            </a:pPr>
            <a:r>
              <a:rPr lang="fr-CA" sz="2400" dirty="0" err="1" smtClean="0">
                <a:solidFill>
                  <a:srgbClr val="E35B21"/>
                </a:solidFill>
              </a:rPr>
              <a:t>Asplénie</a:t>
            </a:r>
            <a:r>
              <a:rPr lang="fr-CA" sz="2400" dirty="0" smtClean="0">
                <a:solidFill>
                  <a:srgbClr val="E35B21"/>
                </a:solidFill>
              </a:rPr>
              <a:t> </a:t>
            </a:r>
            <a:r>
              <a:rPr lang="fr-CA" sz="2400" dirty="0">
                <a:solidFill>
                  <a:srgbClr val="E35B21"/>
                </a:solidFill>
              </a:rPr>
              <a:t>anatomique ou </a:t>
            </a:r>
            <a:r>
              <a:rPr lang="fr-CA" sz="2400" dirty="0" smtClean="0">
                <a:solidFill>
                  <a:srgbClr val="E35B21"/>
                </a:solidFill>
              </a:rPr>
              <a:t>fonctionnelle</a:t>
            </a:r>
          </a:p>
          <a:p>
            <a:pPr lvl="1">
              <a:lnSpc>
                <a:spcPts val="1500"/>
              </a:lnSpc>
              <a:spcBef>
                <a:spcPts val="1200"/>
              </a:spcBef>
              <a:spcAft>
                <a:spcPts val="1800"/>
              </a:spcAft>
            </a:pPr>
            <a:r>
              <a:rPr lang="fr-CA" sz="2400" dirty="0" smtClean="0">
                <a:solidFill>
                  <a:srgbClr val="E35B21"/>
                </a:solidFill>
              </a:rPr>
              <a:t>Immunosuppression</a:t>
            </a:r>
            <a:endParaRPr lang="fr-CA" sz="2400" dirty="0">
              <a:solidFill>
                <a:srgbClr val="E35B21"/>
              </a:solidFill>
            </a:endParaRPr>
          </a:p>
        </p:txBody>
      </p:sp>
      <p:sp>
        <p:nvSpPr>
          <p:cNvPr id="3" name="ZoneTexte 2"/>
          <p:cNvSpPr txBox="1"/>
          <p:nvPr>
            <p:custDataLst>
              <p:tags r:id="rId2"/>
            </p:custDataLst>
          </p:nvPr>
        </p:nvSpPr>
        <p:spPr>
          <a:xfrm>
            <a:off x="940892" y="692696"/>
            <a:ext cx="5616624" cy="584775"/>
          </a:xfrm>
          <a:prstGeom prst="rect">
            <a:avLst/>
          </a:prstGeom>
          <a:noFill/>
        </p:spPr>
        <p:txBody>
          <a:bodyPr wrap="square" rtlCol="0">
            <a:spAutoFit/>
          </a:bodyPr>
          <a:lstStyle/>
          <a:p>
            <a:r>
              <a:rPr lang="fr-CA" altLang="fr-FR" sz="3200" b="1" dirty="0"/>
              <a:t>Indications du vaccin conjugué</a:t>
            </a:r>
            <a:endParaRPr lang="fr-FR" altLang="fr-FR" sz="3200" b="1" dirty="0"/>
          </a:p>
        </p:txBody>
      </p:sp>
      <p:sp>
        <p:nvSpPr>
          <p:cNvPr id="4" name="Rectangle 3"/>
          <p:cNvSpPr/>
          <p:nvPr>
            <p:custDataLst>
              <p:tags r:id="rId3"/>
            </p:custDataLst>
          </p:nvPr>
        </p:nvSpPr>
        <p:spPr>
          <a:xfrm>
            <a:off x="971600" y="1772816"/>
            <a:ext cx="504000" cy="432000"/>
          </a:xfrm>
          <a:prstGeom prst="rect">
            <a:avLst/>
          </a:prstGeom>
          <a:solidFill>
            <a:srgbClr val="E35B21"/>
          </a:solidFill>
          <a:ln w="25400" cap="flat" cmpd="sng" algn="ctr">
            <a:solidFill>
              <a:srgbClr val="E35B21">
                <a:shade val="50000"/>
              </a:srgbClr>
            </a:solidFill>
            <a:prstDash val="solid"/>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CA" sz="1800" b="0" i="0" u="none" strike="noStrike" kern="0" cap="none" spc="0" normalizeH="0" baseline="0" noProof="0" dirty="0">
                <a:ln>
                  <a:noFill/>
                </a:ln>
                <a:solidFill>
                  <a:srgbClr val="FFFFFF"/>
                </a:solidFill>
                <a:effectLst/>
                <a:uLnTx/>
                <a:uFillTx/>
                <a:ea typeface="+mn-ea"/>
                <a:cs typeface="+mn-cs"/>
              </a:rPr>
              <a:t>G</a:t>
            </a:r>
          </a:p>
        </p:txBody>
      </p:sp>
      <p:sp>
        <p:nvSpPr>
          <p:cNvPr id="5" name="ZoneTexte 4"/>
          <p:cNvSpPr txBox="1"/>
          <p:nvPr>
            <p:custDataLst>
              <p:tags r:id="rId4"/>
            </p:custDataLst>
          </p:nvPr>
        </p:nvSpPr>
        <p:spPr>
          <a:xfrm>
            <a:off x="465932" y="5961474"/>
            <a:ext cx="6120680" cy="369332"/>
          </a:xfrm>
          <a:prstGeom prst="rect">
            <a:avLst/>
          </a:prstGeom>
          <a:noFill/>
        </p:spPr>
        <p:txBody>
          <a:bodyPr wrap="square" rtlCol="0">
            <a:spAutoFit/>
          </a:bodyPr>
          <a:lstStyle/>
          <a:p>
            <a:r>
              <a:rPr lang="fr-CA" dirty="0" smtClean="0"/>
              <a:t>* Voir tableau de synthèses des vaccins contre le pneumocoque</a:t>
            </a:r>
            <a:endParaRPr lang="fr-CA" dirty="0"/>
          </a:p>
        </p:txBody>
      </p:sp>
    </p:spTree>
    <p:extLst>
      <p:ext uri="{BB962C8B-B14F-4D97-AF65-F5344CB8AC3E}">
        <p14:creationId xmlns:p14="http://schemas.microsoft.com/office/powerpoint/2010/main" val="27746204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1619672" y="1693956"/>
            <a:ext cx="6480720" cy="4766231"/>
          </a:xfrm>
        </p:spPr>
        <p:txBody>
          <a:bodyPr>
            <a:normAutofit/>
          </a:bodyPr>
          <a:lstStyle/>
          <a:p>
            <a:pPr>
              <a:spcBef>
                <a:spcPts val="0"/>
              </a:spcBef>
              <a:spcAft>
                <a:spcPts val="600"/>
              </a:spcAft>
            </a:pPr>
            <a:r>
              <a:rPr lang="fr-CA" dirty="0">
                <a:solidFill>
                  <a:srgbClr val="E35B21"/>
                </a:solidFill>
              </a:rPr>
              <a:t>Personnes âgées de 65 ans </a:t>
            </a:r>
            <a:r>
              <a:rPr lang="fr-CA" dirty="0" smtClean="0">
                <a:solidFill>
                  <a:srgbClr val="E35B21"/>
                </a:solidFill>
              </a:rPr>
              <a:t>et </a:t>
            </a:r>
            <a:r>
              <a:rPr lang="fr-CA" dirty="0">
                <a:solidFill>
                  <a:srgbClr val="E35B21"/>
                </a:solidFill>
              </a:rPr>
              <a:t>plus </a:t>
            </a:r>
          </a:p>
          <a:p>
            <a:pPr>
              <a:spcBef>
                <a:spcPts val="0"/>
              </a:spcBef>
              <a:spcAft>
                <a:spcPts val="600"/>
              </a:spcAft>
            </a:pPr>
            <a:r>
              <a:rPr lang="fr-CA" dirty="0">
                <a:solidFill>
                  <a:srgbClr val="E35B21"/>
                </a:solidFill>
              </a:rPr>
              <a:t>Personnes âgées de 2 à 64 ans </a:t>
            </a:r>
            <a:r>
              <a:rPr lang="fr-CA" dirty="0" smtClean="0">
                <a:solidFill>
                  <a:srgbClr val="E35B21"/>
                </a:solidFill>
              </a:rPr>
              <a:t>présentant certaines conditions*</a:t>
            </a:r>
            <a:endParaRPr lang="fr-CA" dirty="0">
              <a:solidFill>
                <a:srgbClr val="E35B21"/>
              </a:solidFill>
            </a:endParaRPr>
          </a:p>
          <a:p>
            <a:pPr lvl="1">
              <a:spcBef>
                <a:spcPts val="0"/>
              </a:spcBef>
              <a:spcAft>
                <a:spcPts val="600"/>
              </a:spcAft>
            </a:pPr>
            <a:r>
              <a:rPr lang="fr-CA" sz="2400" dirty="0" smtClean="0">
                <a:solidFill>
                  <a:srgbClr val="E35B21"/>
                </a:solidFill>
              </a:rPr>
              <a:t>dont les personnes âgées de 50 ans et plus atteintes d’asthme grave </a:t>
            </a:r>
          </a:p>
          <a:p>
            <a:pPr marL="0" indent="0">
              <a:buNone/>
            </a:pPr>
            <a:endParaRPr lang="fr-CA" sz="2400" dirty="0"/>
          </a:p>
        </p:txBody>
      </p:sp>
      <p:sp>
        <p:nvSpPr>
          <p:cNvPr id="4" name="ZoneTexte 3"/>
          <p:cNvSpPr txBox="1"/>
          <p:nvPr>
            <p:custDataLst>
              <p:tags r:id="rId2"/>
            </p:custDataLst>
          </p:nvPr>
        </p:nvSpPr>
        <p:spPr>
          <a:xfrm>
            <a:off x="863080" y="626730"/>
            <a:ext cx="6373216" cy="584775"/>
          </a:xfrm>
          <a:prstGeom prst="rect">
            <a:avLst/>
          </a:prstGeom>
          <a:noFill/>
        </p:spPr>
        <p:txBody>
          <a:bodyPr wrap="square" rtlCol="0">
            <a:spAutoFit/>
          </a:bodyPr>
          <a:lstStyle/>
          <a:p>
            <a:r>
              <a:rPr lang="fr-CA" altLang="fr-FR" sz="3200" b="1" dirty="0"/>
              <a:t>Indications vaccin polysaccharidique</a:t>
            </a:r>
            <a:endParaRPr lang="fr-CA" sz="3200" b="1" dirty="0"/>
          </a:p>
        </p:txBody>
      </p:sp>
      <p:sp>
        <p:nvSpPr>
          <p:cNvPr id="5" name="Rectangle 4"/>
          <p:cNvSpPr/>
          <p:nvPr>
            <p:custDataLst>
              <p:tags r:id="rId3"/>
            </p:custDataLst>
          </p:nvPr>
        </p:nvSpPr>
        <p:spPr>
          <a:xfrm>
            <a:off x="1093641" y="1772816"/>
            <a:ext cx="526031" cy="422908"/>
          </a:xfrm>
          <a:prstGeom prst="rect">
            <a:avLst/>
          </a:prstGeom>
          <a:solidFill>
            <a:srgbClr val="E35B21"/>
          </a:solidFill>
          <a:ln w="25400" cap="flat" cmpd="sng" algn="ctr">
            <a:solidFill>
              <a:srgbClr val="E35B21">
                <a:shade val="50000"/>
              </a:srgbClr>
            </a:solidFill>
            <a:prstDash val="solid"/>
          </a:ln>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CA" sz="1800" b="0" i="0" u="none" strike="noStrike" kern="0" cap="none" spc="0" normalizeH="0" baseline="0" noProof="0" dirty="0">
                <a:ln>
                  <a:noFill/>
                </a:ln>
                <a:solidFill>
                  <a:srgbClr val="FFFFFF"/>
                </a:solidFill>
                <a:effectLst/>
                <a:uLnTx/>
                <a:uFillTx/>
                <a:ea typeface="+mn-ea"/>
                <a:cs typeface="+mn-cs"/>
              </a:rPr>
              <a:t>G</a:t>
            </a:r>
          </a:p>
        </p:txBody>
      </p:sp>
      <p:sp>
        <p:nvSpPr>
          <p:cNvPr id="6" name="ZoneTexte 5"/>
          <p:cNvSpPr txBox="1"/>
          <p:nvPr>
            <p:custDataLst>
              <p:tags r:id="rId4"/>
            </p:custDataLst>
          </p:nvPr>
        </p:nvSpPr>
        <p:spPr>
          <a:xfrm>
            <a:off x="683568" y="4077072"/>
            <a:ext cx="7920880" cy="1569660"/>
          </a:xfrm>
          <a:prstGeom prst="rect">
            <a:avLst/>
          </a:prstGeom>
          <a:noFill/>
        </p:spPr>
        <p:txBody>
          <a:bodyPr wrap="square" rtlCol="0">
            <a:spAutoFit/>
          </a:bodyPr>
          <a:lstStyle/>
          <a:p>
            <a:r>
              <a:rPr lang="fr-CA" sz="2400" dirty="0"/>
              <a:t>Certaines personnes doivent donc recevoir les 2 vaccins</a:t>
            </a:r>
          </a:p>
          <a:p>
            <a:pPr marL="342900" indent="-342900">
              <a:buFont typeface="Wingdings" panose="05000000000000000000" pitchFamily="2" charset="2"/>
              <a:buChar char="Ø"/>
            </a:pPr>
            <a:r>
              <a:rPr lang="fr-CA" sz="2400" dirty="0"/>
              <a:t>l</a:t>
            </a:r>
            <a:r>
              <a:rPr lang="fr-CA" sz="2400" dirty="0" smtClean="0"/>
              <a:t>e vaccin </a:t>
            </a:r>
            <a:r>
              <a:rPr lang="fr-CA" sz="2400" dirty="0"/>
              <a:t>conjugué doit idéalement être donné </a:t>
            </a:r>
            <a:r>
              <a:rPr lang="fr-CA" sz="2400" dirty="0" smtClean="0"/>
              <a:t>en premier</a:t>
            </a:r>
          </a:p>
          <a:p>
            <a:pPr marL="342900" indent="-342900">
              <a:buFont typeface="Wingdings" panose="05000000000000000000" pitchFamily="2" charset="2"/>
              <a:buChar char="Ø"/>
            </a:pPr>
            <a:r>
              <a:rPr lang="fr-CA" sz="2400" dirty="0" smtClean="0"/>
              <a:t>Si le Pneu-P a </a:t>
            </a:r>
            <a:r>
              <a:rPr lang="fr-CA" sz="2400" dirty="0"/>
              <a:t>été administré en premier, respecter un intervalle de 1 an avant de donner le Pneu-C</a:t>
            </a:r>
          </a:p>
        </p:txBody>
      </p:sp>
    </p:spTree>
    <p:extLst>
      <p:ext uri="{BB962C8B-B14F-4D97-AF65-F5344CB8AC3E}">
        <p14:creationId xmlns:p14="http://schemas.microsoft.com/office/powerpoint/2010/main" val="21541948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916831"/>
            <a:ext cx="7272808" cy="3672409"/>
          </a:xfrm>
        </p:spPr>
        <p:txBody>
          <a:bodyPr/>
          <a:lstStyle/>
          <a:p>
            <a:pPr>
              <a:spcBef>
                <a:spcPts val="0"/>
              </a:spcBef>
              <a:spcAft>
                <a:spcPts val="1800"/>
              </a:spcAft>
            </a:pPr>
            <a:r>
              <a:rPr lang="fr-CA" dirty="0">
                <a:solidFill>
                  <a:srgbClr val="E35B21"/>
                </a:solidFill>
              </a:rPr>
              <a:t>1 seul produit disponible: </a:t>
            </a:r>
            <a:r>
              <a:rPr lang="fr-CA" dirty="0" err="1">
                <a:solidFill>
                  <a:srgbClr val="E35B21"/>
                </a:solidFill>
              </a:rPr>
              <a:t>Pneumovax</a:t>
            </a:r>
            <a:r>
              <a:rPr lang="fr-CA" dirty="0">
                <a:solidFill>
                  <a:srgbClr val="E35B21"/>
                </a:solidFill>
              </a:rPr>
              <a:t> </a:t>
            </a:r>
            <a:r>
              <a:rPr lang="fr-CA" dirty="0" smtClean="0">
                <a:solidFill>
                  <a:srgbClr val="E35B21"/>
                </a:solidFill>
              </a:rPr>
              <a:t>23</a:t>
            </a:r>
            <a:r>
              <a:rPr lang="fr-CA" dirty="0"/>
              <a:t>	</a:t>
            </a:r>
            <a:endParaRPr lang="fr-CA" dirty="0" smtClean="0"/>
          </a:p>
          <a:p>
            <a:pPr>
              <a:spcBef>
                <a:spcPts val="0"/>
              </a:spcBef>
              <a:spcAft>
                <a:spcPts val="1800"/>
              </a:spcAft>
            </a:pPr>
            <a:r>
              <a:rPr lang="fr-CA" dirty="0" smtClean="0">
                <a:solidFill>
                  <a:srgbClr val="E35B21"/>
                </a:solidFill>
              </a:rPr>
              <a:t>1 </a:t>
            </a:r>
            <a:r>
              <a:rPr lang="fr-CA" dirty="0">
                <a:solidFill>
                  <a:srgbClr val="E35B21"/>
                </a:solidFill>
              </a:rPr>
              <a:t>dose, avec parfois 1 revaccination si </a:t>
            </a:r>
            <a:r>
              <a:rPr lang="fr-CA" dirty="0" smtClean="0">
                <a:solidFill>
                  <a:srgbClr val="E35B21"/>
                </a:solidFill>
              </a:rPr>
              <a:t>:</a:t>
            </a:r>
          </a:p>
          <a:p>
            <a:pPr lvl="1">
              <a:spcBef>
                <a:spcPts val="0"/>
              </a:spcBef>
              <a:spcAft>
                <a:spcPts val="600"/>
              </a:spcAft>
            </a:pPr>
            <a:r>
              <a:rPr lang="fr-CA" dirty="0" err="1"/>
              <a:t>a</a:t>
            </a:r>
            <a:r>
              <a:rPr lang="fr-CA" dirty="0" err="1" smtClean="0"/>
              <a:t>splénie</a:t>
            </a:r>
            <a:endParaRPr lang="fr-CA" dirty="0"/>
          </a:p>
          <a:p>
            <a:pPr lvl="1">
              <a:spcBef>
                <a:spcPts val="0"/>
              </a:spcBef>
              <a:spcAft>
                <a:spcPts val="600"/>
              </a:spcAft>
            </a:pPr>
            <a:r>
              <a:rPr lang="fr-CA" dirty="0"/>
              <a:t>i</a:t>
            </a:r>
            <a:r>
              <a:rPr lang="fr-CA" dirty="0" smtClean="0"/>
              <a:t>mmunosuppression</a:t>
            </a:r>
            <a:endParaRPr lang="fr-CA" dirty="0"/>
          </a:p>
          <a:p>
            <a:pPr lvl="1">
              <a:spcBef>
                <a:spcPts val="0"/>
              </a:spcBef>
              <a:spcAft>
                <a:spcPts val="600"/>
              </a:spcAft>
            </a:pPr>
            <a:r>
              <a:rPr lang="fr-CA" dirty="0"/>
              <a:t>i</a:t>
            </a:r>
            <a:r>
              <a:rPr lang="fr-CA" dirty="0" smtClean="0"/>
              <a:t>nsuffisance </a:t>
            </a:r>
            <a:r>
              <a:rPr lang="fr-CA" dirty="0"/>
              <a:t>rénale chronique</a:t>
            </a:r>
          </a:p>
          <a:p>
            <a:pPr lvl="1">
              <a:spcBef>
                <a:spcPts val="0"/>
              </a:spcBef>
              <a:spcAft>
                <a:spcPts val="600"/>
              </a:spcAft>
            </a:pPr>
            <a:r>
              <a:rPr lang="fr-CA" dirty="0"/>
              <a:t>s</a:t>
            </a:r>
            <a:r>
              <a:rPr lang="fr-CA" dirty="0" smtClean="0"/>
              <a:t>yndrome </a:t>
            </a:r>
            <a:r>
              <a:rPr lang="fr-CA" dirty="0"/>
              <a:t>néphrotique</a:t>
            </a:r>
          </a:p>
          <a:p>
            <a:pPr>
              <a:spcBef>
                <a:spcPts val="0"/>
              </a:spcBef>
            </a:pPr>
            <a:r>
              <a:rPr lang="fr-CA" dirty="0">
                <a:solidFill>
                  <a:srgbClr val="E35B21"/>
                </a:solidFill>
              </a:rPr>
              <a:t>Les personnes ayant reçu 1 dose avant l’âge de 65 ans en raison de conditions médicales - Nouveauté </a:t>
            </a:r>
          </a:p>
        </p:txBody>
      </p:sp>
      <p:sp>
        <p:nvSpPr>
          <p:cNvPr id="3" name="ZoneTexte 2"/>
          <p:cNvSpPr txBox="1"/>
          <p:nvPr>
            <p:custDataLst>
              <p:tags r:id="rId2"/>
            </p:custDataLst>
          </p:nvPr>
        </p:nvSpPr>
        <p:spPr>
          <a:xfrm>
            <a:off x="899592" y="620688"/>
            <a:ext cx="8064896" cy="1077218"/>
          </a:xfrm>
          <a:prstGeom prst="rect">
            <a:avLst/>
          </a:prstGeom>
          <a:noFill/>
        </p:spPr>
        <p:txBody>
          <a:bodyPr wrap="square" rtlCol="0">
            <a:spAutoFit/>
          </a:bodyPr>
          <a:lstStyle/>
          <a:p>
            <a:r>
              <a:rPr lang="fr-CA" altLang="fr-FR" sz="3200" b="1" dirty="0"/>
              <a:t>Vaccin polysaccharidique contre le pneumocoque</a:t>
            </a:r>
            <a:endParaRPr lang="fr-CA" sz="3200" b="1" dirty="0"/>
          </a:p>
        </p:txBody>
      </p:sp>
    </p:spTree>
    <p:extLst>
      <p:ext uri="{BB962C8B-B14F-4D97-AF65-F5344CB8AC3E}">
        <p14:creationId xmlns:p14="http://schemas.microsoft.com/office/powerpoint/2010/main" val="219517682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2411760" y="1916832"/>
            <a:ext cx="5688632" cy="3744416"/>
          </a:xfrm>
        </p:spPr>
        <p:txBody>
          <a:bodyPr>
            <a:normAutofit/>
          </a:bodyPr>
          <a:lstStyle/>
          <a:p>
            <a:pPr>
              <a:spcBef>
                <a:spcPts val="2400"/>
              </a:spcBef>
              <a:spcAft>
                <a:spcPts val="3000"/>
              </a:spcAft>
            </a:pPr>
            <a:r>
              <a:rPr lang="fr-CA" dirty="0">
                <a:solidFill>
                  <a:srgbClr val="E35B21"/>
                </a:solidFill>
              </a:rPr>
              <a:t>Pas de contre-indication spécifique</a:t>
            </a:r>
          </a:p>
          <a:p>
            <a:pPr>
              <a:spcBef>
                <a:spcPts val="2400"/>
              </a:spcBef>
              <a:spcAft>
                <a:spcPts val="3000"/>
              </a:spcAft>
            </a:pPr>
            <a:r>
              <a:rPr lang="fr-CA" dirty="0">
                <a:solidFill>
                  <a:srgbClr val="E35B21"/>
                </a:solidFill>
              </a:rPr>
              <a:t>Pas de précaution spécifique</a:t>
            </a:r>
          </a:p>
          <a:p>
            <a:pPr>
              <a:spcBef>
                <a:spcPts val="2400"/>
              </a:spcBef>
              <a:spcAft>
                <a:spcPts val="3000"/>
              </a:spcAft>
            </a:pPr>
            <a:r>
              <a:rPr lang="fr-CA" dirty="0">
                <a:solidFill>
                  <a:srgbClr val="E35B21"/>
                </a:solidFill>
              </a:rPr>
              <a:t>Se référer au PIQ, chapitre 1,  pour les contre-indications et précautions générales </a:t>
            </a:r>
          </a:p>
        </p:txBody>
      </p:sp>
      <p:pic>
        <p:nvPicPr>
          <p:cNvPr id="3" name="Picture 4" descr="ANd9GcRFQtMYVsojDji0feRKoGgelfBxDljqE41N4lmKHK8F0jh1lpU2bJbZ7w">
            <a:hlinkClick r:id="rId7"/>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952501" y="1446767"/>
            <a:ext cx="120650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 descr="iStock_000004801351XSmall"/>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935551" y="3284984"/>
            <a:ext cx="1287462" cy="2313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p:cNvSpPr txBox="1"/>
          <p:nvPr>
            <p:custDataLst>
              <p:tags r:id="rId4"/>
            </p:custDataLst>
          </p:nvPr>
        </p:nvSpPr>
        <p:spPr>
          <a:xfrm>
            <a:off x="2339752" y="458669"/>
            <a:ext cx="6804248" cy="1077218"/>
          </a:xfrm>
          <a:prstGeom prst="rect">
            <a:avLst/>
          </a:prstGeom>
          <a:noFill/>
        </p:spPr>
        <p:txBody>
          <a:bodyPr wrap="square" rtlCol="0">
            <a:spAutoFit/>
          </a:bodyPr>
          <a:lstStyle/>
          <a:p>
            <a:r>
              <a:rPr lang="fr-CA" altLang="fr-FR" sz="3200" b="1" dirty="0"/>
              <a:t>Contre-indications et précautions pour le vaccin Pneu-P (</a:t>
            </a:r>
            <a:r>
              <a:rPr lang="fr-CA" altLang="fr-FR" sz="3200" b="1" dirty="0" err="1" smtClean="0"/>
              <a:t>Pneumovax</a:t>
            </a:r>
            <a:r>
              <a:rPr lang="fr-CA" altLang="fr-FR" sz="3200" b="1" dirty="0" smtClean="0"/>
              <a:t> 23)</a:t>
            </a:r>
            <a:endParaRPr lang="fr-CA" sz="3200" b="1" dirty="0"/>
          </a:p>
        </p:txBody>
      </p:sp>
    </p:spTree>
    <p:extLst>
      <p:ext uri="{BB962C8B-B14F-4D97-AF65-F5344CB8AC3E}">
        <p14:creationId xmlns:p14="http://schemas.microsoft.com/office/powerpoint/2010/main" val="266064609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988839"/>
            <a:ext cx="7272808" cy="3600401"/>
          </a:xfrm>
        </p:spPr>
        <p:txBody>
          <a:bodyPr/>
          <a:lstStyle/>
          <a:p>
            <a:pPr>
              <a:spcBef>
                <a:spcPts val="0"/>
              </a:spcBef>
              <a:spcAft>
                <a:spcPts val="3000"/>
              </a:spcAft>
            </a:pPr>
            <a:r>
              <a:rPr lang="fr-CA" dirty="0">
                <a:solidFill>
                  <a:srgbClr val="E35B21"/>
                </a:solidFill>
              </a:rPr>
              <a:t>Réactions locales (≥ 50 %)</a:t>
            </a:r>
          </a:p>
          <a:p>
            <a:pPr>
              <a:spcBef>
                <a:spcPts val="0"/>
              </a:spcBef>
              <a:spcAft>
                <a:spcPts val="1200"/>
              </a:spcAft>
              <a:tabLst>
                <a:tab pos="352425" algn="l"/>
              </a:tabLst>
            </a:pPr>
            <a:r>
              <a:rPr lang="fr-CA" dirty="0" smtClean="0">
                <a:solidFill>
                  <a:srgbClr val="E35B21"/>
                </a:solidFill>
              </a:rPr>
              <a:t>Réactions </a:t>
            </a:r>
            <a:r>
              <a:rPr lang="fr-CA" dirty="0">
                <a:solidFill>
                  <a:srgbClr val="E35B21"/>
                </a:solidFill>
              </a:rPr>
              <a:t>systémiques (1 à 9 %)</a:t>
            </a:r>
          </a:p>
          <a:p>
            <a:pPr lvl="1">
              <a:spcBef>
                <a:spcPts val="0"/>
              </a:spcBef>
              <a:spcAft>
                <a:spcPts val="600"/>
              </a:spcAft>
            </a:pPr>
            <a:r>
              <a:rPr lang="fr-CA" dirty="0"/>
              <a:t>f</a:t>
            </a:r>
            <a:r>
              <a:rPr lang="fr-CA" dirty="0" smtClean="0"/>
              <a:t>ièvre</a:t>
            </a:r>
            <a:endParaRPr lang="fr-CA" dirty="0"/>
          </a:p>
          <a:p>
            <a:pPr lvl="1">
              <a:spcBef>
                <a:spcPts val="0"/>
              </a:spcBef>
              <a:spcAft>
                <a:spcPts val="600"/>
              </a:spcAft>
            </a:pPr>
            <a:r>
              <a:rPr lang="fr-CA" dirty="0"/>
              <a:t>m</a:t>
            </a:r>
            <a:r>
              <a:rPr lang="fr-CA" dirty="0" smtClean="0"/>
              <a:t>yalgies</a:t>
            </a:r>
            <a:endParaRPr lang="fr-CA" dirty="0"/>
          </a:p>
          <a:p>
            <a:pPr lvl="1">
              <a:spcBef>
                <a:spcPts val="0"/>
              </a:spcBef>
              <a:spcAft>
                <a:spcPts val="600"/>
              </a:spcAft>
            </a:pPr>
            <a:r>
              <a:rPr lang="fr-CA" dirty="0"/>
              <a:t>c</a:t>
            </a:r>
            <a:r>
              <a:rPr lang="fr-CA" dirty="0" smtClean="0"/>
              <a:t>éphalée</a:t>
            </a:r>
          </a:p>
          <a:p>
            <a:pPr lvl="1">
              <a:spcBef>
                <a:spcPts val="0"/>
              </a:spcBef>
              <a:spcAft>
                <a:spcPts val="600"/>
              </a:spcAft>
            </a:pPr>
            <a:endParaRPr lang="fr-CA" dirty="0"/>
          </a:p>
        </p:txBody>
      </p:sp>
      <p:sp>
        <p:nvSpPr>
          <p:cNvPr id="3" name="ZoneTexte 2"/>
          <p:cNvSpPr txBox="1"/>
          <p:nvPr>
            <p:custDataLst>
              <p:tags r:id="rId2"/>
            </p:custDataLst>
          </p:nvPr>
        </p:nvSpPr>
        <p:spPr>
          <a:xfrm>
            <a:off x="899592" y="692696"/>
            <a:ext cx="7704856" cy="1077218"/>
          </a:xfrm>
          <a:prstGeom prst="rect">
            <a:avLst/>
          </a:prstGeom>
          <a:noFill/>
        </p:spPr>
        <p:txBody>
          <a:bodyPr wrap="square" rtlCol="0">
            <a:spAutoFit/>
          </a:bodyPr>
          <a:lstStyle/>
          <a:p>
            <a:r>
              <a:rPr lang="fr-CA" sz="3200" b="1" dirty="0"/>
              <a:t>Manifestations cliniques observées avec le vaccin Pneu-P</a:t>
            </a:r>
          </a:p>
        </p:txBody>
      </p:sp>
    </p:spTree>
    <p:extLst>
      <p:ext uri="{BB962C8B-B14F-4D97-AF65-F5344CB8AC3E}">
        <p14:creationId xmlns:p14="http://schemas.microsoft.com/office/powerpoint/2010/main" val="16836171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907232" y="1919313"/>
            <a:ext cx="7704856" cy="3888432"/>
          </a:xfrm>
        </p:spPr>
        <p:txBody>
          <a:bodyPr/>
          <a:lstStyle/>
          <a:p>
            <a:pPr marL="0" indent="0">
              <a:spcBef>
                <a:spcPts val="0"/>
              </a:spcBef>
              <a:spcAft>
                <a:spcPts val="3000"/>
              </a:spcAft>
              <a:buNone/>
            </a:pPr>
            <a:r>
              <a:rPr lang="fr-CA" dirty="0" smtClean="0">
                <a:solidFill>
                  <a:srgbClr val="E35B21"/>
                </a:solidFill>
              </a:rPr>
              <a:t>Chez les personnes âgées de 65 ans et plus:</a:t>
            </a:r>
          </a:p>
          <a:p>
            <a:pPr>
              <a:spcBef>
                <a:spcPts val="0"/>
              </a:spcBef>
              <a:spcAft>
                <a:spcPts val="2400"/>
              </a:spcAft>
            </a:pPr>
            <a:r>
              <a:rPr lang="fr-CA" dirty="0" smtClean="0">
                <a:solidFill>
                  <a:srgbClr val="E35B21"/>
                </a:solidFill>
              </a:rPr>
              <a:t>50 </a:t>
            </a:r>
            <a:r>
              <a:rPr lang="fr-CA" dirty="0">
                <a:solidFill>
                  <a:srgbClr val="E35B21"/>
                </a:solidFill>
              </a:rPr>
              <a:t>à 73 %  </a:t>
            </a:r>
            <a:r>
              <a:rPr lang="fr-CA" dirty="0" smtClean="0">
                <a:solidFill>
                  <a:srgbClr val="E35B21"/>
                </a:solidFill>
              </a:rPr>
              <a:t>contre les infections invasives* </a:t>
            </a:r>
          </a:p>
          <a:p>
            <a:pPr>
              <a:spcBef>
                <a:spcPts val="0"/>
              </a:spcBef>
              <a:spcAft>
                <a:spcPts val="2400"/>
              </a:spcAft>
            </a:pPr>
            <a:r>
              <a:rPr lang="fr-CA" dirty="0" smtClean="0">
                <a:solidFill>
                  <a:srgbClr val="E35B21"/>
                </a:solidFill>
              </a:rPr>
              <a:t>48 à 64 % contre les pneumonies communautaires*</a:t>
            </a:r>
          </a:p>
          <a:p>
            <a:pPr>
              <a:spcBef>
                <a:spcPts val="0"/>
              </a:spcBef>
              <a:spcAft>
                <a:spcPts val="2400"/>
              </a:spcAft>
            </a:pPr>
            <a:r>
              <a:rPr lang="fr-CA" dirty="0" smtClean="0">
                <a:solidFill>
                  <a:srgbClr val="E35B21"/>
                </a:solidFill>
              </a:rPr>
              <a:t>10 à 17 % contre les pneumonies communautaires toutes causes confondues</a:t>
            </a:r>
          </a:p>
          <a:p>
            <a:pPr marL="0" indent="0">
              <a:spcBef>
                <a:spcPts val="0"/>
              </a:spcBef>
              <a:spcAft>
                <a:spcPts val="2400"/>
              </a:spcAft>
              <a:buNone/>
            </a:pPr>
            <a:endParaRPr lang="fr-CA" dirty="0">
              <a:solidFill>
                <a:srgbClr val="E35B21"/>
              </a:solidFill>
            </a:endParaRPr>
          </a:p>
        </p:txBody>
      </p:sp>
      <p:sp>
        <p:nvSpPr>
          <p:cNvPr id="3" name="ZoneTexte 2"/>
          <p:cNvSpPr txBox="1"/>
          <p:nvPr>
            <p:custDataLst>
              <p:tags r:id="rId2"/>
            </p:custDataLst>
          </p:nvPr>
        </p:nvSpPr>
        <p:spPr>
          <a:xfrm>
            <a:off x="907232" y="764704"/>
            <a:ext cx="5904656" cy="584775"/>
          </a:xfrm>
          <a:prstGeom prst="rect">
            <a:avLst/>
          </a:prstGeom>
          <a:noFill/>
        </p:spPr>
        <p:txBody>
          <a:bodyPr wrap="square" rtlCol="0">
            <a:spAutoFit/>
          </a:bodyPr>
          <a:lstStyle/>
          <a:p>
            <a:r>
              <a:rPr lang="fr-CA" sz="3200" b="1" dirty="0"/>
              <a:t>Efficacité du vaccin Pneu-P</a:t>
            </a:r>
          </a:p>
        </p:txBody>
      </p:sp>
      <p:sp>
        <p:nvSpPr>
          <p:cNvPr id="4" name="ZoneTexte 3"/>
          <p:cNvSpPr txBox="1"/>
          <p:nvPr>
            <p:custDataLst>
              <p:tags r:id="rId3"/>
            </p:custDataLst>
          </p:nvPr>
        </p:nvSpPr>
        <p:spPr>
          <a:xfrm>
            <a:off x="915120" y="5590605"/>
            <a:ext cx="5472608" cy="461665"/>
          </a:xfrm>
          <a:prstGeom prst="rect">
            <a:avLst/>
          </a:prstGeom>
          <a:noFill/>
        </p:spPr>
        <p:txBody>
          <a:bodyPr wrap="square" rtlCol="0">
            <a:spAutoFit/>
          </a:bodyPr>
          <a:lstStyle/>
          <a:p>
            <a:r>
              <a:rPr lang="fr-CA" sz="2400" b="1" dirty="0" smtClean="0">
                <a:solidFill>
                  <a:srgbClr val="E35B21"/>
                </a:solidFill>
              </a:rPr>
              <a:t>* </a:t>
            </a:r>
            <a:r>
              <a:rPr lang="fr-CA" sz="2400" dirty="0" smtClean="0">
                <a:solidFill>
                  <a:srgbClr val="E35B21"/>
                </a:solidFill>
              </a:rPr>
              <a:t>de tous </a:t>
            </a:r>
            <a:r>
              <a:rPr lang="fr-CA" sz="2400" dirty="0" err="1" smtClean="0">
                <a:solidFill>
                  <a:srgbClr val="E35B21"/>
                </a:solidFill>
              </a:rPr>
              <a:t>sérotypes</a:t>
            </a:r>
            <a:endParaRPr lang="fr-CA" sz="2400" dirty="0">
              <a:solidFill>
                <a:srgbClr val="E35B21"/>
              </a:solidFill>
            </a:endParaRPr>
          </a:p>
        </p:txBody>
      </p:sp>
    </p:spTree>
    <p:extLst>
      <p:ext uri="{BB962C8B-B14F-4D97-AF65-F5344CB8AC3E}">
        <p14:creationId xmlns:p14="http://schemas.microsoft.com/office/powerpoint/2010/main" val="234118025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899592" y="2693988"/>
            <a:ext cx="7650850" cy="1470025"/>
          </a:xfrm>
        </p:spPr>
        <p:txBody>
          <a:bodyPr>
            <a:normAutofit/>
          </a:bodyPr>
          <a:lstStyle/>
          <a:p>
            <a:pPr algn="l"/>
            <a:r>
              <a:rPr lang="fr-CA" sz="4000" b="1" cap="all" dirty="0">
                <a:solidFill>
                  <a:schemeClr val="tx1"/>
                </a:solidFill>
              </a:rPr>
              <a:t>Manifestations cliniques inhabituelles (MCI)</a:t>
            </a:r>
          </a:p>
        </p:txBody>
      </p:sp>
    </p:spTree>
    <p:extLst>
      <p:ext uri="{BB962C8B-B14F-4D97-AF65-F5344CB8AC3E}">
        <p14:creationId xmlns:p14="http://schemas.microsoft.com/office/powerpoint/2010/main" val="130487512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72208"/>
            <a:ext cx="7200800" cy="3989040"/>
          </a:xfrm>
        </p:spPr>
        <p:txBody>
          <a:bodyPr/>
          <a:lstStyle/>
          <a:p>
            <a:pPr marL="0" indent="0">
              <a:spcBef>
                <a:spcPts val="0"/>
              </a:spcBef>
              <a:spcAft>
                <a:spcPts val="2400"/>
              </a:spcAft>
              <a:buNone/>
            </a:pPr>
            <a:r>
              <a:rPr lang="fr-CA" b="1" dirty="0">
                <a:solidFill>
                  <a:srgbClr val="E35B21"/>
                </a:solidFill>
              </a:rPr>
              <a:t>Tout médecin ou infirmière a l’obligation de signaler à la DSP les manifestations :</a:t>
            </a:r>
          </a:p>
          <a:p>
            <a:pPr>
              <a:spcBef>
                <a:spcPts val="0"/>
              </a:spcBef>
              <a:spcAft>
                <a:spcPts val="1200"/>
              </a:spcAft>
            </a:pPr>
            <a:r>
              <a:rPr lang="fr-CA" dirty="0"/>
              <a:t>Inhabituelles (non attendues après la vaccination ou attendues mais rares) </a:t>
            </a:r>
          </a:p>
          <a:p>
            <a:pPr>
              <a:spcBef>
                <a:spcPts val="0"/>
              </a:spcBef>
              <a:spcAft>
                <a:spcPts val="1200"/>
              </a:spcAft>
            </a:pPr>
            <a:r>
              <a:rPr lang="fr-CA" dirty="0"/>
              <a:t>Temporellement associées à une vaccination</a:t>
            </a:r>
          </a:p>
          <a:p>
            <a:pPr>
              <a:spcBef>
                <a:spcPts val="0"/>
              </a:spcBef>
              <a:spcAft>
                <a:spcPts val="1200"/>
              </a:spcAft>
            </a:pPr>
            <a:r>
              <a:rPr lang="fr-CA" dirty="0"/>
              <a:t>S’il soupçonne un lien entre le vaccin et cette manifestation clinique </a:t>
            </a:r>
            <a:r>
              <a:rPr lang="fr-CA" dirty="0" smtClean="0"/>
              <a:t>inhabituelle</a:t>
            </a:r>
            <a:endParaRPr lang="fr-CA" dirty="0"/>
          </a:p>
        </p:txBody>
      </p:sp>
      <p:sp>
        <p:nvSpPr>
          <p:cNvPr id="4" name="ZoneTexte 3"/>
          <p:cNvSpPr txBox="1"/>
          <p:nvPr>
            <p:custDataLst>
              <p:tags r:id="rId2"/>
            </p:custDataLst>
          </p:nvPr>
        </p:nvSpPr>
        <p:spPr>
          <a:xfrm>
            <a:off x="938318" y="836712"/>
            <a:ext cx="1617458" cy="584775"/>
          </a:xfrm>
          <a:prstGeom prst="rect">
            <a:avLst/>
          </a:prstGeom>
          <a:noFill/>
        </p:spPr>
        <p:txBody>
          <a:bodyPr wrap="square" rtlCol="0">
            <a:spAutoFit/>
          </a:bodyPr>
          <a:lstStyle/>
          <a:p>
            <a:r>
              <a:rPr lang="fr-CA" altLang="fr-FR" sz="3200" b="1" dirty="0"/>
              <a:t>MCI</a:t>
            </a:r>
            <a:endParaRPr lang="fr-CA" sz="3200" b="1" dirty="0"/>
          </a:p>
        </p:txBody>
      </p:sp>
    </p:spTree>
    <p:extLst>
      <p:ext uri="{BB962C8B-B14F-4D97-AF65-F5344CB8AC3E}">
        <p14:creationId xmlns:p14="http://schemas.microsoft.com/office/powerpoint/2010/main" val="154917775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Espace réservé du contenu 2"/>
          <p:cNvPicPr>
            <a:picLocks noGrp="1" noChangeAspect="1"/>
          </p:cNvPicPr>
          <p:nvPr>
            <p:ph idx="1"/>
            <p:custDataLst>
              <p:tags r:id="rId1"/>
            </p:custDataLst>
          </p:nvPr>
        </p:nvPicPr>
        <p:blipFill>
          <a:blip r:embed="rId5"/>
          <a:stretch>
            <a:fillRect/>
          </a:stretch>
        </p:blipFill>
        <p:spPr>
          <a:xfrm>
            <a:off x="971600" y="1600201"/>
            <a:ext cx="6984776" cy="4004320"/>
          </a:xfrm>
          <a:prstGeom prst="rect">
            <a:avLst/>
          </a:prstGeom>
        </p:spPr>
      </p:pic>
      <p:sp>
        <p:nvSpPr>
          <p:cNvPr id="4" name="ZoneTexte 3"/>
          <p:cNvSpPr txBox="1"/>
          <p:nvPr>
            <p:custDataLst>
              <p:tags r:id="rId2"/>
            </p:custDataLst>
          </p:nvPr>
        </p:nvSpPr>
        <p:spPr>
          <a:xfrm>
            <a:off x="899592" y="836712"/>
            <a:ext cx="6192688" cy="584775"/>
          </a:xfrm>
          <a:prstGeom prst="rect">
            <a:avLst/>
          </a:prstGeom>
          <a:noFill/>
        </p:spPr>
        <p:txBody>
          <a:bodyPr wrap="square" rtlCol="0">
            <a:spAutoFit/>
          </a:bodyPr>
          <a:lstStyle/>
          <a:p>
            <a:r>
              <a:rPr lang="fr-CA" altLang="fr-FR" sz="3200" b="1" dirty="0"/>
              <a:t>Réactions immédiates</a:t>
            </a:r>
            <a:endParaRPr lang="fr-CA" sz="3200" b="1" dirty="0"/>
          </a:p>
        </p:txBody>
      </p:sp>
    </p:spTree>
    <p:extLst>
      <p:ext uri="{BB962C8B-B14F-4D97-AF65-F5344CB8AC3E}">
        <p14:creationId xmlns:p14="http://schemas.microsoft.com/office/powerpoint/2010/main" val="119210000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39341"/>
            <a:ext cx="7200800" cy="4021907"/>
          </a:xfrm>
        </p:spPr>
        <p:txBody>
          <a:bodyPr/>
          <a:lstStyle/>
          <a:p>
            <a:pPr>
              <a:spcBef>
                <a:spcPts val="0"/>
              </a:spcBef>
              <a:spcAft>
                <a:spcPts val="1200"/>
              </a:spcAft>
            </a:pPr>
            <a:r>
              <a:rPr lang="fr-CA" dirty="0">
                <a:solidFill>
                  <a:srgbClr val="E35B21"/>
                </a:solidFill>
              </a:rPr>
              <a:t>Réaction immédiate réversible avec un traitement (adrénaline)</a:t>
            </a:r>
          </a:p>
          <a:p>
            <a:pPr>
              <a:spcBef>
                <a:spcPts val="0"/>
              </a:spcBef>
              <a:spcAft>
                <a:spcPts val="1200"/>
              </a:spcAft>
            </a:pPr>
            <a:r>
              <a:rPr lang="fr-CA" dirty="0">
                <a:solidFill>
                  <a:srgbClr val="E35B21"/>
                </a:solidFill>
              </a:rPr>
              <a:t>Début soudain et progression rapide des symptômes</a:t>
            </a:r>
          </a:p>
          <a:p>
            <a:pPr>
              <a:spcBef>
                <a:spcPts val="0"/>
              </a:spcBef>
              <a:spcAft>
                <a:spcPts val="1000"/>
              </a:spcAft>
            </a:pPr>
            <a:r>
              <a:rPr lang="fr-CA" dirty="0">
                <a:solidFill>
                  <a:srgbClr val="E35B21"/>
                </a:solidFill>
              </a:rPr>
              <a:t>Au moins 2 systèmes atteints parmi les systèmes  suivants :</a:t>
            </a:r>
          </a:p>
          <a:p>
            <a:pPr lvl="1">
              <a:spcBef>
                <a:spcPts val="0"/>
              </a:spcBef>
              <a:spcAft>
                <a:spcPts val="600"/>
              </a:spcAft>
            </a:pPr>
            <a:r>
              <a:rPr lang="fr-CA" dirty="0"/>
              <a:t>d</a:t>
            </a:r>
            <a:r>
              <a:rPr lang="fr-CA" dirty="0" smtClean="0"/>
              <a:t>ermatologique </a:t>
            </a:r>
            <a:r>
              <a:rPr lang="fr-CA" dirty="0"/>
              <a:t>(ex. : </a:t>
            </a:r>
            <a:r>
              <a:rPr lang="fr-CA" dirty="0" smtClean="0"/>
              <a:t>urticaire, </a:t>
            </a:r>
            <a:r>
              <a:rPr lang="fr-CA" dirty="0" err="1" smtClean="0"/>
              <a:t>angio-oedème</a:t>
            </a:r>
            <a:r>
              <a:rPr lang="fr-CA" dirty="0" smtClean="0"/>
              <a:t>)</a:t>
            </a:r>
            <a:endParaRPr lang="fr-CA" dirty="0"/>
          </a:p>
          <a:p>
            <a:pPr lvl="1">
              <a:spcBef>
                <a:spcPts val="0"/>
              </a:spcBef>
              <a:spcAft>
                <a:spcPts val="600"/>
              </a:spcAft>
            </a:pPr>
            <a:r>
              <a:rPr lang="fr-CA" dirty="0"/>
              <a:t>c</a:t>
            </a:r>
            <a:r>
              <a:rPr lang="fr-CA" dirty="0" smtClean="0"/>
              <a:t>irculatoire </a:t>
            </a:r>
            <a:r>
              <a:rPr lang="fr-CA" dirty="0"/>
              <a:t>(ex. : </a:t>
            </a:r>
            <a:r>
              <a:rPr lang="fr-CA" dirty="0" smtClean="0"/>
              <a:t>tachycardie, hypotension)</a:t>
            </a:r>
            <a:endParaRPr lang="fr-CA" dirty="0"/>
          </a:p>
          <a:p>
            <a:pPr lvl="1">
              <a:spcBef>
                <a:spcPts val="0"/>
              </a:spcBef>
              <a:spcAft>
                <a:spcPts val="600"/>
              </a:spcAft>
            </a:pPr>
            <a:r>
              <a:rPr lang="fr-CA" dirty="0"/>
              <a:t>r</a:t>
            </a:r>
            <a:r>
              <a:rPr lang="fr-CA" dirty="0" smtClean="0"/>
              <a:t>espiratoire </a:t>
            </a:r>
            <a:r>
              <a:rPr lang="fr-CA" dirty="0"/>
              <a:t>(ex. : </a:t>
            </a:r>
            <a:r>
              <a:rPr lang="fr-CA" dirty="0" smtClean="0"/>
              <a:t>toux, difficulté </a:t>
            </a:r>
            <a:r>
              <a:rPr lang="fr-CA" dirty="0"/>
              <a:t>à respirer)</a:t>
            </a:r>
          </a:p>
          <a:p>
            <a:pPr lvl="1">
              <a:spcBef>
                <a:spcPts val="0"/>
              </a:spcBef>
              <a:spcAft>
                <a:spcPts val="600"/>
              </a:spcAft>
            </a:pPr>
            <a:r>
              <a:rPr lang="fr-CA" dirty="0"/>
              <a:t>d</a:t>
            </a:r>
            <a:r>
              <a:rPr lang="fr-CA" dirty="0" smtClean="0"/>
              <a:t>igestif </a:t>
            </a:r>
            <a:r>
              <a:rPr lang="fr-CA" dirty="0"/>
              <a:t>(ex. : douleur </a:t>
            </a:r>
            <a:r>
              <a:rPr lang="fr-CA" dirty="0" smtClean="0"/>
              <a:t>abdominale, vomissement)</a:t>
            </a:r>
            <a:endParaRPr lang="fr-CA" dirty="0"/>
          </a:p>
        </p:txBody>
      </p:sp>
      <p:sp>
        <p:nvSpPr>
          <p:cNvPr id="5" name="ZoneTexte 4"/>
          <p:cNvSpPr txBox="1"/>
          <p:nvPr>
            <p:custDataLst>
              <p:tags r:id="rId2"/>
            </p:custDataLst>
          </p:nvPr>
        </p:nvSpPr>
        <p:spPr>
          <a:xfrm>
            <a:off x="899592" y="889556"/>
            <a:ext cx="2520280" cy="584775"/>
          </a:xfrm>
          <a:prstGeom prst="rect">
            <a:avLst/>
          </a:prstGeom>
          <a:noFill/>
        </p:spPr>
        <p:txBody>
          <a:bodyPr wrap="square" rtlCol="0">
            <a:spAutoFit/>
          </a:bodyPr>
          <a:lstStyle/>
          <a:p>
            <a:r>
              <a:rPr lang="fr-CA" sz="3200" b="1" dirty="0"/>
              <a:t>Anaphylaxie</a:t>
            </a:r>
          </a:p>
        </p:txBody>
      </p:sp>
    </p:spTree>
    <p:extLst>
      <p:ext uri="{BB962C8B-B14F-4D97-AF65-F5344CB8AC3E}">
        <p14:creationId xmlns:p14="http://schemas.microsoft.com/office/powerpoint/2010/main" val="12786745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28800"/>
            <a:ext cx="7488832" cy="3960440"/>
          </a:xfrm>
        </p:spPr>
        <p:txBody>
          <a:bodyPr>
            <a:normAutofit/>
          </a:bodyPr>
          <a:lstStyle/>
          <a:p>
            <a:pPr marL="0" indent="0">
              <a:spcBef>
                <a:spcPts val="0"/>
              </a:spcBef>
              <a:spcAft>
                <a:spcPts val="1200"/>
              </a:spcAft>
              <a:buNone/>
            </a:pPr>
            <a:r>
              <a:rPr lang="fr-CA" sz="2400" b="1" dirty="0">
                <a:solidFill>
                  <a:srgbClr val="E35B21"/>
                </a:solidFill>
              </a:rPr>
              <a:t>Enfants</a:t>
            </a:r>
          </a:p>
          <a:p>
            <a:pPr>
              <a:spcBef>
                <a:spcPts val="0"/>
              </a:spcBef>
              <a:spcAft>
                <a:spcPts val="800"/>
              </a:spcAft>
            </a:pPr>
            <a:r>
              <a:rPr lang="fr-CA" sz="2400" dirty="0" smtClean="0"/>
              <a:t>Nausées, vomissements</a:t>
            </a:r>
          </a:p>
          <a:p>
            <a:pPr>
              <a:spcBef>
                <a:spcPts val="0"/>
              </a:spcBef>
              <a:spcAft>
                <a:spcPts val="1200"/>
              </a:spcAft>
            </a:pPr>
            <a:r>
              <a:rPr lang="fr-CA" sz="2400" dirty="0" smtClean="0"/>
              <a:t>Diarrhée</a:t>
            </a:r>
          </a:p>
          <a:p>
            <a:pPr marL="0" indent="0">
              <a:spcBef>
                <a:spcPts val="0"/>
              </a:spcBef>
              <a:spcAft>
                <a:spcPts val="1200"/>
              </a:spcAft>
              <a:buNone/>
            </a:pPr>
            <a:endParaRPr lang="fr-CA" sz="2400" dirty="0" smtClean="0"/>
          </a:p>
          <a:p>
            <a:pPr marL="0" indent="0">
              <a:spcBef>
                <a:spcPts val="0"/>
              </a:spcBef>
              <a:spcAft>
                <a:spcPts val="1200"/>
              </a:spcAft>
              <a:buNone/>
            </a:pPr>
            <a:r>
              <a:rPr lang="fr-CA" sz="2400" b="1" dirty="0">
                <a:solidFill>
                  <a:srgbClr val="E35B21"/>
                </a:solidFill>
              </a:rPr>
              <a:t>Personnes âgées</a:t>
            </a:r>
          </a:p>
          <a:p>
            <a:pPr>
              <a:spcBef>
                <a:spcPts val="0"/>
              </a:spcBef>
              <a:spcAft>
                <a:spcPts val="800"/>
              </a:spcAft>
            </a:pPr>
            <a:r>
              <a:rPr lang="fr-CA" sz="2400" dirty="0" smtClean="0"/>
              <a:t>La présentation peut-être atypique et la fièvre absente</a:t>
            </a:r>
          </a:p>
          <a:p>
            <a:r>
              <a:rPr lang="fr-CA" sz="2400" dirty="0" smtClean="0"/>
              <a:t>Étourdissements, confusion, prostration</a:t>
            </a:r>
            <a:endParaRPr lang="fr-CA" sz="2400" dirty="0"/>
          </a:p>
        </p:txBody>
      </p:sp>
      <p:sp>
        <p:nvSpPr>
          <p:cNvPr id="4" name="ZoneTexte 3"/>
          <p:cNvSpPr txBox="1"/>
          <p:nvPr>
            <p:custDataLst>
              <p:tags r:id="rId2"/>
            </p:custDataLst>
          </p:nvPr>
        </p:nvSpPr>
        <p:spPr>
          <a:xfrm>
            <a:off x="899592" y="836712"/>
            <a:ext cx="3672408" cy="584775"/>
          </a:xfrm>
          <a:prstGeom prst="rect">
            <a:avLst/>
          </a:prstGeom>
          <a:noFill/>
        </p:spPr>
        <p:txBody>
          <a:bodyPr wrap="square" rtlCol="0">
            <a:spAutoFit/>
          </a:bodyPr>
          <a:lstStyle/>
          <a:p>
            <a:r>
              <a:rPr lang="fr-CA" sz="3200" b="1" dirty="0" smtClean="0"/>
              <a:t>Autres symptômes</a:t>
            </a:r>
            <a:endParaRPr lang="fr-CA" sz="3200" b="1" dirty="0"/>
          </a:p>
        </p:txBody>
      </p:sp>
    </p:spTree>
    <p:extLst>
      <p:ext uri="{BB962C8B-B14F-4D97-AF65-F5344CB8AC3E}">
        <p14:creationId xmlns:p14="http://schemas.microsoft.com/office/powerpoint/2010/main" val="273021612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827584" y="836712"/>
            <a:ext cx="3960440" cy="648072"/>
          </a:xfrm>
        </p:spPr>
        <p:txBody>
          <a:bodyPr>
            <a:noAutofit/>
          </a:bodyPr>
          <a:lstStyle/>
          <a:p>
            <a:pPr algn="l"/>
            <a:r>
              <a:rPr lang="fr-CA" sz="3200" b="1" dirty="0">
                <a:latin typeface="+mn-lt"/>
              </a:rPr>
              <a:t>Devez-vous </a:t>
            </a:r>
            <a:r>
              <a:rPr lang="fr-CA" sz="3200" b="1" dirty="0" smtClean="0">
                <a:latin typeface="+mn-lt"/>
              </a:rPr>
              <a:t>signaler ?</a:t>
            </a:r>
            <a:endParaRPr lang="fr-CA" sz="3200" b="1" dirty="0">
              <a:latin typeface="+mn-lt"/>
            </a:endParaRPr>
          </a:p>
        </p:txBody>
      </p:sp>
      <p:sp>
        <p:nvSpPr>
          <p:cNvPr id="3" name="Espace réservé du contenu 2"/>
          <p:cNvSpPr>
            <a:spLocks noGrp="1"/>
          </p:cNvSpPr>
          <p:nvPr>
            <p:ph sz="half" idx="1"/>
            <p:custDataLst>
              <p:tags r:id="rId2"/>
            </p:custDataLst>
          </p:nvPr>
        </p:nvSpPr>
        <p:spPr>
          <a:xfrm>
            <a:off x="971600" y="1988840"/>
            <a:ext cx="2674640" cy="4137323"/>
          </a:xfrm>
        </p:spPr>
        <p:txBody>
          <a:bodyPr>
            <a:normAutofit/>
          </a:bodyPr>
          <a:lstStyle/>
          <a:p>
            <a:pPr marL="0" indent="0">
              <a:lnSpc>
                <a:spcPct val="80000"/>
              </a:lnSpc>
              <a:spcBef>
                <a:spcPts val="0"/>
              </a:spcBef>
              <a:buNone/>
            </a:pPr>
            <a:r>
              <a:rPr lang="fr-CA" altLang="fr-FR" sz="2400" dirty="0" smtClean="0">
                <a:solidFill>
                  <a:srgbClr val="E35B21"/>
                </a:solidFill>
              </a:rPr>
              <a:t>2 </a:t>
            </a:r>
            <a:r>
              <a:rPr lang="fr-CA" altLang="fr-FR" sz="2400" dirty="0">
                <a:solidFill>
                  <a:srgbClr val="E35B21"/>
                </a:solidFill>
              </a:rPr>
              <a:t>nov., AM </a:t>
            </a:r>
            <a:r>
              <a:rPr lang="fr-CA" altLang="fr-FR" sz="2400" dirty="0" smtClean="0">
                <a:solidFill>
                  <a:srgbClr val="E35B21"/>
                </a:solidFill>
              </a:rPr>
              <a:t>:</a:t>
            </a:r>
            <a:endParaRPr lang="fr-CA" altLang="fr-FR" sz="2400" dirty="0">
              <a:solidFill>
                <a:srgbClr val="E35B21"/>
              </a:solidFill>
            </a:endParaRPr>
          </a:p>
          <a:p>
            <a:pPr marL="0" indent="0">
              <a:lnSpc>
                <a:spcPct val="80000"/>
              </a:lnSpc>
              <a:spcBef>
                <a:spcPts val="0"/>
              </a:spcBef>
              <a:buNone/>
            </a:pPr>
            <a:endParaRPr lang="fr-CA" altLang="fr-FR" sz="2400" dirty="0" smtClean="0">
              <a:solidFill>
                <a:srgbClr val="E35B21"/>
              </a:solidFill>
            </a:endParaRPr>
          </a:p>
          <a:p>
            <a:pPr marL="0" indent="0">
              <a:lnSpc>
                <a:spcPct val="80000"/>
              </a:lnSpc>
              <a:spcBef>
                <a:spcPts val="0"/>
              </a:spcBef>
              <a:buNone/>
            </a:pPr>
            <a:endParaRPr lang="fr-CA" altLang="fr-FR" sz="2400" dirty="0" smtClean="0">
              <a:solidFill>
                <a:srgbClr val="E35B21"/>
              </a:solidFill>
            </a:endParaRPr>
          </a:p>
          <a:p>
            <a:pPr marL="0" indent="0">
              <a:lnSpc>
                <a:spcPct val="80000"/>
              </a:lnSpc>
              <a:spcBef>
                <a:spcPts val="0"/>
              </a:spcBef>
              <a:buNone/>
            </a:pPr>
            <a:r>
              <a:rPr lang="fr-CA" altLang="fr-FR" sz="2400" dirty="0" smtClean="0">
                <a:solidFill>
                  <a:srgbClr val="E35B21"/>
                </a:solidFill>
              </a:rPr>
              <a:t>2 </a:t>
            </a:r>
            <a:r>
              <a:rPr lang="fr-CA" altLang="fr-FR" sz="2400" dirty="0">
                <a:solidFill>
                  <a:srgbClr val="E35B21"/>
                </a:solidFill>
              </a:rPr>
              <a:t>nov., soirée </a:t>
            </a:r>
            <a:r>
              <a:rPr lang="fr-CA" altLang="fr-FR" sz="2400" dirty="0" smtClean="0">
                <a:solidFill>
                  <a:srgbClr val="E35B21"/>
                </a:solidFill>
              </a:rPr>
              <a:t>:</a:t>
            </a:r>
          </a:p>
          <a:p>
            <a:pPr marL="0" indent="0">
              <a:lnSpc>
                <a:spcPct val="80000"/>
              </a:lnSpc>
              <a:spcBef>
                <a:spcPts val="0"/>
              </a:spcBef>
              <a:buNone/>
            </a:pPr>
            <a:endParaRPr lang="fr-CA" altLang="fr-FR" sz="2400" dirty="0">
              <a:solidFill>
                <a:srgbClr val="E35B21"/>
              </a:solidFill>
            </a:endParaRPr>
          </a:p>
          <a:p>
            <a:pPr marL="0" indent="0">
              <a:lnSpc>
                <a:spcPct val="80000"/>
              </a:lnSpc>
              <a:spcBef>
                <a:spcPts val="0"/>
              </a:spcBef>
              <a:buNone/>
            </a:pPr>
            <a:r>
              <a:rPr lang="fr-CA" altLang="fr-FR" sz="2400" dirty="0" smtClean="0">
                <a:solidFill>
                  <a:srgbClr val="E35B21"/>
                </a:solidFill>
              </a:rPr>
              <a:t>3 </a:t>
            </a:r>
            <a:r>
              <a:rPr lang="fr-CA" altLang="fr-FR" sz="2400" dirty="0">
                <a:solidFill>
                  <a:srgbClr val="E35B21"/>
                </a:solidFill>
              </a:rPr>
              <a:t>nov., AM </a:t>
            </a:r>
            <a:r>
              <a:rPr lang="fr-CA" altLang="fr-FR" sz="2400" dirty="0" smtClean="0">
                <a:solidFill>
                  <a:srgbClr val="E35B21"/>
                </a:solidFill>
              </a:rPr>
              <a:t>:</a:t>
            </a:r>
          </a:p>
          <a:p>
            <a:pPr marL="0" indent="0">
              <a:lnSpc>
                <a:spcPct val="80000"/>
              </a:lnSpc>
              <a:spcBef>
                <a:spcPts val="0"/>
              </a:spcBef>
              <a:buNone/>
            </a:pPr>
            <a:endParaRPr lang="fr-CA" altLang="fr-FR" sz="2400" dirty="0" smtClean="0">
              <a:solidFill>
                <a:srgbClr val="E35B21"/>
              </a:solidFill>
            </a:endParaRPr>
          </a:p>
          <a:p>
            <a:pPr marL="0" indent="0">
              <a:lnSpc>
                <a:spcPct val="80000"/>
              </a:lnSpc>
              <a:spcBef>
                <a:spcPts val="0"/>
              </a:spcBef>
              <a:buNone/>
            </a:pPr>
            <a:endParaRPr lang="fr-CA" altLang="fr-FR" sz="2400" dirty="0" smtClean="0">
              <a:solidFill>
                <a:srgbClr val="E35B21"/>
              </a:solidFill>
            </a:endParaRPr>
          </a:p>
          <a:p>
            <a:pPr marL="0" indent="0">
              <a:lnSpc>
                <a:spcPct val="80000"/>
              </a:lnSpc>
              <a:spcBef>
                <a:spcPts val="0"/>
              </a:spcBef>
              <a:buNone/>
            </a:pPr>
            <a:r>
              <a:rPr lang="fr-CA" altLang="fr-FR" sz="2400" dirty="0" smtClean="0">
                <a:solidFill>
                  <a:srgbClr val="E35B21"/>
                </a:solidFill>
              </a:rPr>
              <a:t>13 nov.					</a:t>
            </a:r>
            <a:endParaRPr lang="fr-CA" sz="2400" dirty="0">
              <a:solidFill>
                <a:srgbClr val="E35B21"/>
              </a:solidFill>
            </a:endParaRPr>
          </a:p>
        </p:txBody>
      </p:sp>
      <p:sp>
        <p:nvSpPr>
          <p:cNvPr id="4" name="Espace réservé du contenu 3"/>
          <p:cNvSpPr>
            <a:spLocks noGrp="1"/>
          </p:cNvSpPr>
          <p:nvPr>
            <p:ph sz="half" idx="2"/>
            <p:custDataLst>
              <p:tags r:id="rId3"/>
            </p:custDataLst>
          </p:nvPr>
        </p:nvSpPr>
        <p:spPr>
          <a:xfrm>
            <a:off x="3851920" y="1988840"/>
            <a:ext cx="3672408" cy="4137323"/>
          </a:xfrm>
        </p:spPr>
        <p:txBody>
          <a:bodyPr/>
          <a:lstStyle/>
          <a:p>
            <a:pPr marL="0" indent="0">
              <a:lnSpc>
                <a:spcPct val="80000"/>
              </a:lnSpc>
              <a:spcBef>
                <a:spcPts val="0"/>
              </a:spcBef>
              <a:buNone/>
            </a:pPr>
            <a:r>
              <a:rPr lang="fr-CA" sz="2400" dirty="0">
                <a:solidFill>
                  <a:srgbClr val="E35B21"/>
                </a:solidFill>
              </a:rPr>
              <a:t>Homme, 69 ans, reçoit vaccin contre la grippe</a:t>
            </a:r>
          </a:p>
          <a:p>
            <a:pPr marL="0" indent="0">
              <a:lnSpc>
                <a:spcPct val="80000"/>
              </a:lnSpc>
              <a:spcBef>
                <a:spcPts val="0"/>
              </a:spcBef>
              <a:buNone/>
            </a:pPr>
            <a:endParaRPr lang="fr-CA" sz="2400" dirty="0">
              <a:solidFill>
                <a:srgbClr val="E35B21"/>
              </a:solidFill>
            </a:endParaRPr>
          </a:p>
          <a:p>
            <a:pPr marL="0" indent="0">
              <a:lnSpc>
                <a:spcPct val="80000"/>
              </a:lnSpc>
              <a:spcBef>
                <a:spcPts val="0"/>
              </a:spcBef>
              <a:buNone/>
            </a:pPr>
            <a:r>
              <a:rPr lang="fr-CA" sz="2400" dirty="0" smtClean="0">
                <a:solidFill>
                  <a:srgbClr val="E35B21"/>
                </a:solidFill>
              </a:rPr>
              <a:t>Rougeur </a:t>
            </a:r>
            <a:r>
              <a:rPr lang="fr-CA" sz="2400" dirty="0">
                <a:solidFill>
                  <a:srgbClr val="E35B21"/>
                </a:solidFill>
              </a:rPr>
              <a:t>oculaire et toux</a:t>
            </a:r>
          </a:p>
          <a:p>
            <a:pPr marL="0" indent="0">
              <a:lnSpc>
                <a:spcPct val="80000"/>
              </a:lnSpc>
              <a:spcBef>
                <a:spcPts val="0"/>
              </a:spcBef>
              <a:buNone/>
            </a:pPr>
            <a:endParaRPr lang="fr-CA" sz="2400" dirty="0" smtClean="0">
              <a:solidFill>
                <a:srgbClr val="E35B21"/>
              </a:solidFill>
            </a:endParaRPr>
          </a:p>
          <a:p>
            <a:pPr marL="0" indent="0">
              <a:lnSpc>
                <a:spcPct val="80000"/>
              </a:lnSpc>
              <a:spcBef>
                <a:spcPts val="0"/>
              </a:spcBef>
              <a:buNone/>
            </a:pPr>
            <a:r>
              <a:rPr lang="fr-CA" sz="2400" dirty="0" smtClean="0">
                <a:solidFill>
                  <a:srgbClr val="E35B21"/>
                </a:solidFill>
              </a:rPr>
              <a:t>Rhinorrhée</a:t>
            </a:r>
            <a:r>
              <a:rPr lang="fr-CA" sz="2400" dirty="0">
                <a:solidFill>
                  <a:srgbClr val="E35B21"/>
                </a:solidFill>
              </a:rPr>
              <a:t>, mal de gorge,</a:t>
            </a:r>
            <a:br>
              <a:rPr lang="fr-CA" sz="2400" dirty="0">
                <a:solidFill>
                  <a:srgbClr val="E35B21"/>
                </a:solidFill>
              </a:rPr>
            </a:br>
            <a:r>
              <a:rPr lang="fr-CA" sz="2400" dirty="0">
                <a:solidFill>
                  <a:srgbClr val="E35B21"/>
                </a:solidFill>
              </a:rPr>
              <a:t>expectorations</a:t>
            </a:r>
          </a:p>
          <a:p>
            <a:pPr marL="0" indent="0">
              <a:lnSpc>
                <a:spcPct val="80000"/>
              </a:lnSpc>
              <a:spcBef>
                <a:spcPts val="0"/>
              </a:spcBef>
              <a:buNone/>
            </a:pPr>
            <a:endParaRPr lang="fr-CA" sz="2400" dirty="0" smtClean="0">
              <a:solidFill>
                <a:srgbClr val="E35B21"/>
              </a:solidFill>
            </a:endParaRPr>
          </a:p>
          <a:p>
            <a:pPr marL="0" indent="0">
              <a:lnSpc>
                <a:spcPct val="80000"/>
              </a:lnSpc>
              <a:spcBef>
                <a:spcPts val="0"/>
              </a:spcBef>
              <a:buNone/>
            </a:pPr>
            <a:r>
              <a:rPr lang="fr-CA" sz="2400" dirty="0" smtClean="0">
                <a:solidFill>
                  <a:srgbClr val="E35B21"/>
                </a:solidFill>
              </a:rPr>
              <a:t>Symptômes </a:t>
            </a:r>
            <a:r>
              <a:rPr lang="fr-CA" sz="2400" dirty="0">
                <a:solidFill>
                  <a:srgbClr val="E35B21"/>
                </a:solidFill>
              </a:rPr>
              <a:t>disparus</a:t>
            </a:r>
          </a:p>
          <a:p>
            <a:pPr marL="0" indent="0">
              <a:buNone/>
            </a:pPr>
            <a:endParaRPr lang="fr-CA" dirty="0"/>
          </a:p>
        </p:txBody>
      </p:sp>
      <p:pic>
        <p:nvPicPr>
          <p:cNvPr id="5" name="Image 4"/>
          <p:cNvPicPr>
            <a:picLocks noChangeAspect="1"/>
          </p:cNvPicPr>
          <p:nvPr>
            <p:custDataLst>
              <p:tags r:id="rId4"/>
            </p:custDataLst>
          </p:nvPr>
        </p:nvPicPr>
        <p:blipFill>
          <a:blip r:embed="rId7"/>
          <a:stretch>
            <a:fillRect/>
          </a:stretch>
        </p:blipFill>
        <p:spPr>
          <a:xfrm>
            <a:off x="8064914" y="0"/>
            <a:ext cx="1079086" cy="1079086"/>
          </a:xfrm>
          <a:prstGeom prst="rect">
            <a:avLst/>
          </a:prstGeom>
        </p:spPr>
      </p:pic>
    </p:spTree>
    <p:extLst>
      <p:ext uri="{BB962C8B-B14F-4D97-AF65-F5344CB8AC3E}">
        <p14:creationId xmlns:p14="http://schemas.microsoft.com/office/powerpoint/2010/main" val="241932613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827584" y="908720"/>
            <a:ext cx="3960440" cy="504056"/>
          </a:xfrm>
        </p:spPr>
        <p:txBody>
          <a:bodyPr>
            <a:noAutofit/>
          </a:bodyPr>
          <a:lstStyle/>
          <a:p>
            <a:pPr algn="l"/>
            <a:r>
              <a:rPr lang="fr-CA" sz="3200" b="1" dirty="0">
                <a:solidFill>
                  <a:prstClr val="black"/>
                </a:solidFill>
              </a:rPr>
              <a:t>Devez-vous </a:t>
            </a:r>
            <a:r>
              <a:rPr lang="fr-CA" sz="3200" b="1" dirty="0" smtClean="0">
                <a:solidFill>
                  <a:prstClr val="black"/>
                </a:solidFill>
              </a:rPr>
              <a:t>signaler ?</a:t>
            </a:r>
            <a:endParaRPr lang="fr-CA" sz="3200" dirty="0"/>
          </a:p>
        </p:txBody>
      </p:sp>
      <p:sp>
        <p:nvSpPr>
          <p:cNvPr id="3" name="Espace réservé du contenu 2"/>
          <p:cNvSpPr>
            <a:spLocks noGrp="1"/>
          </p:cNvSpPr>
          <p:nvPr>
            <p:ph sz="half" idx="1"/>
            <p:custDataLst>
              <p:tags r:id="rId2"/>
            </p:custDataLst>
          </p:nvPr>
        </p:nvSpPr>
        <p:spPr>
          <a:xfrm>
            <a:off x="856984" y="1986715"/>
            <a:ext cx="2490880" cy="3600400"/>
          </a:xfrm>
        </p:spPr>
        <p:txBody>
          <a:bodyPr/>
          <a:lstStyle/>
          <a:p>
            <a:pPr marL="0" lvl="0" indent="0">
              <a:lnSpc>
                <a:spcPct val="80000"/>
              </a:lnSpc>
              <a:spcBef>
                <a:spcPts val="0"/>
              </a:spcBef>
              <a:buNone/>
            </a:pPr>
            <a:r>
              <a:rPr lang="fr-CA" altLang="fr-FR" sz="2400" dirty="0">
                <a:solidFill>
                  <a:srgbClr val="E35B21"/>
                </a:solidFill>
              </a:rPr>
              <a:t>2 </a:t>
            </a:r>
            <a:r>
              <a:rPr lang="fr-CA" altLang="fr-FR" sz="2400" dirty="0" smtClean="0">
                <a:solidFill>
                  <a:srgbClr val="E35B21"/>
                </a:solidFill>
              </a:rPr>
              <a:t>nov., AM :    </a:t>
            </a:r>
            <a:endParaRPr lang="fr-CA" altLang="fr-FR" sz="2400" dirty="0">
              <a:solidFill>
                <a:srgbClr val="E35B21"/>
              </a:solidFill>
            </a:endParaRPr>
          </a:p>
          <a:p>
            <a:pPr marL="0" lvl="0" indent="0">
              <a:lnSpc>
                <a:spcPct val="80000"/>
              </a:lnSpc>
              <a:spcBef>
                <a:spcPts val="0"/>
              </a:spcBef>
              <a:buNone/>
            </a:pPr>
            <a:endParaRPr lang="fr-CA" altLang="fr-FR" sz="2400" dirty="0">
              <a:solidFill>
                <a:srgbClr val="E35B21"/>
              </a:solidFill>
            </a:endParaRPr>
          </a:p>
          <a:p>
            <a:pPr marL="0" lvl="0" indent="0">
              <a:lnSpc>
                <a:spcPct val="80000"/>
              </a:lnSpc>
              <a:spcBef>
                <a:spcPts val="0"/>
              </a:spcBef>
              <a:buNone/>
            </a:pPr>
            <a:endParaRPr lang="fr-CA" altLang="fr-FR" sz="2400" dirty="0">
              <a:solidFill>
                <a:srgbClr val="E35B21"/>
              </a:solidFill>
            </a:endParaRPr>
          </a:p>
          <a:p>
            <a:pPr marL="0" lvl="0" indent="0">
              <a:lnSpc>
                <a:spcPct val="80000"/>
              </a:lnSpc>
              <a:spcBef>
                <a:spcPts val="0"/>
              </a:spcBef>
              <a:buNone/>
            </a:pPr>
            <a:r>
              <a:rPr lang="fr-CA" altLang="fr-FR" sz="2400" dirty="0">
                <a:solidFill>
                  <a:srgbClr val="E35B21"/>
                </a:solidFill>
              </a:rPr>
              <a:t>2 </a:t>
            </a:r>
            <a:r>
              <a:rPr lang="fr-CA" altLang="fr-FR" sz="2400" dirty="0" smtClean="0">
                <a:solidFill>
                  <a:srgbClr val="E35B21"/>
                </a:solidFill>
              </a:rPr>
              <a:t>nov., </a:t>
            </a:r>
            <a:r>
              <a:rPr lang="fr-CA" altLang="fr-FR" sz="2400" dirty="0">
                <a:solidFill>
                  <a:srgbClr val="E35B21"/>
                </a:solidFill>
              </a:rPr>
              <a:t>soirée :</a:t>
            </a:r>
          </a:p>
          <a:p>
            <a:pPr marL="0" lvl="0" indent="0">
              <a:lnSpc>
                <a:spcPct val="80000"/>
              </a:lnSpc>
              <a:spcBef>
                <a:spcPts val="0"/>
              </a:spcBef>
              <a:buNone/>
            </a:pPr>
            <a:endParaRPr lang="fr-CA" altLang="fr-FR" sz="2400" dirty="0">
              <a:solidFill>
                <a:srgbClr val="E35B21"/>
              </a:solidFill>
            </a:endParaRPr>
          </a:p>
          <a:p>
            <a:pPr marL="0" lvl="0" indent="0">
              <a:lnSpc>
                <a:spcPct val="80000"/>
              </a:lnSpc>
              <a:spcBef>
                <a:spcPts val="0"/>
              </a:spcBef>
              <a:buNone/>
            </a:pPr>
            <a:endParaRPr lang="fr-CA" altLang="fr-FR" sz="2400" dirty="0" smtClean="0">
              <a:solidFill>
                <a:srgbClr val="E35B21"/>
              </a:solidFill>
            </a:endParaRPr>
          </a:p>
          <a:p>
            <a:pPr marL="0" lvl="0" indent="0">
              <a:lnSpc>
                <a:spcPct val="80000"/>
              </a:lnSpc>
              <a:spcBef>
                <a:spcPts val="0"/>
              </a:spcBef>
              <a:buNone/>
            </a:pPr>
            <a:endParaRPr lang="fr-CA" altLang="fr-FR" sz="2400" dirty="0">
              <a:solidFill>
                <a:srgbClr val="E35B21"/>
              </a:solidFill>
            </a:endParaRPr>
          </a:p>
          <a:p>
            <a:pPr marL="0" lvl="0" indent="0">
              <a:lnSpc>
                <a:spcPct val="80000"/>
              </a:lnSpc>
              <a:spcBef>
                <a:spcPts val="0"/>
              </a:spcBef>
              <a:buNone/>
            </a:pPr>
            <a:endParaRPr lang="fr-CA" altLang="fr-FR" sz="2400" dirty="0">
              <a:solidFill>
                <a:srgbClr val="E35B21"/>
              </a:solidFill>
            </a:endParaRPr>
          </a:p>
          <a:p>
            <a:pPr marL="0" lvl="0" indent="0">
              <a:lnSpc>
                <a:spcPct val="80000"/>
              </a:lnSpc>
              <a:spcBef>
                <a:spcPts val="0"/>
              </a:spcBef>
              <a:buNone/>
            </a:pPr>
            <a:endParaRPr lang="fr-CA" altLang="fr-FR" sz="2400" dirty="0">
              <a:solidFill>
                <a:srgbClr val="E35B21"/>
              </a:solidFill>
            </a:endParaRPr>
          </a:p>
          <a:p>
            <a:pPr marL="0" lvl="0" indent="0">
              <a:lnSpc>
                <a:spcPct val="80000"/>
              </a:lnSpc>
              <a:spcBef>
                <a:spcPts val="0"/>
              </a:spcBef>
              <a:buNone/>
            </a:pPr>
            <a:r>
              <a:rPr lang="fr-CA" altLang="fr-FR" sz="2400" dirty="0">
                <a:solidFill>
                  <a:srgbClr val="E35B21"/>
                </a:solidFill>
              </a:rPr>
              <a:t>13 </a:t>
            </a:r>
            <a:r>
              <a:rPr lang="fr-CA" altLang="fr-FR" sz="2400" dirty="0" smtClean="0">
                <a:solidFill>
                  <a:srgbClr val="E35B21"/>
                </a:solidFill>
              </a:rPr>
              <a:t>nov. :</a:t>
            </a:r>
            <a:endParaRPr lang="fr-CA" dirty="0"/>
          </a:p>
        </p:txBody>
      </p:sp>
      <p:sp>
        <p:nvSpPr>
          <p:cNvPr id="4" name="Espace réservé du contenu 3"/>
          <p:cNvSpPr>
            <a:spLocks noGrp="1"/>
          </p:cNvSpPr>
          <p:nvPr>
            <p:ph sz="half" idx="2"/>
            <p:custDataLst>
              <p:tags r:id="rId3"/>
            </p:custDataLst>
          </p:nvPr>
        </p:nvSpPr>
        <p:spPr>
          <a:xfrm>
            <a:off x="3635896" y="1988840"/>
            <a:ext cx="4536504" cy="3598276"/>
          </a:xfrm>
        </p:spPr>
        <p:txBody>
          <a:bodyPr/>
          <a:lstStyle/>
          <a:p>
            <a:pPr marL="0" lvl="0" indent="0">
              <a:lnSpc>
                <a:spcPct val="80000"/>
              </a:lnSpc>
              <a:spcBef>
                <a:spcPts val="0"/>
              </a:spcBef>
              <a:buNone/>
            </a:pPr>
            <a:r>
              <a:rPr lang="fr-CA" sz="2400" dirty="0">
                <a:solidFill>
                  <a:srgbClr val="E35B21"/>
                </a:solidFill>
              </a:rPr>
              <a:t>Homme, 69 ans, reçoit vaccin contre la grippe</a:t>
            </a:r>
          </a:p>
          <a:p>
            <a:pPr marL="0" lvl="0" indent="0">
              <a:lnSpc>
                <a:spcPct val="80000"/>
              </a:lnSpc>
              <a:spcBef>
                <a:spcPts val="0"/>
              </a:spcBef>
              <a:buNone/>
            </a:pPr>
            <a:endParaRPr lang="fr-CA" sz="2400" dirty="0">
              <a:solidFill>
                <a:srgbClr val="E35B21"/>
              </a:solidFill>
            </a:endParaRPr>
          </a:p>
          <a:p>
            <a:pPr marL="0" lvl="0" indent="0">
              <a:lnSpc>
                <a:spcPct val="80000"/>
              </a:lnSpc>
              <a:spcBef>
                <a:spcPts val="0"/>
              </a:spcBef>
              <a:buNone/>
            </a:pPr>
            <a:r>
              <a:rPr lang="fr-CA" sz="2400" dirty="0">
                <a:solidFill>
                  <a:srgbClr val="E35B21"/>
                </a:solidFill>
              </a:rPr>
              <a:t>Urticaire généralisée. Consultation à l’urgence où des corticostéroïdes et du </a:t>
            </a:r>
            <a:r>
              <a:rPr lang="fr-CA" sz="2400" dirty="0" err="1">
                <a:solidFill>
                  <a:srgbClr val="E35B21"/>
                </a:solidFill>
              </a:rPr>
              <a:t>Benadryl</a:t>
            </a:r>
            <a:r>
              <a:rPr lang="fr-CA" sz="2400" dirty="0">
                <a:solidFill>
                  <a:srgbClr val="E35B21"/>
                </a:solidFill>
              </a:rPr>
              <a:t> sont </a:t>
            </a:r>
            <a:r>
              <a:rPr lang="fr-CA" sz="2400" dirty="0" smtClean="0">
                <a:solidFill>
                  <a:srgbClr val="E35B21"/>
                </a:solidFill>
              </a:rPr>
              <a:t>administrés.</a:t>
            </a:r>
            <a:endParaRPr lang="fr-CA" sz="2400" dirty="0">
              <a:solidFill>
                <a:srgbClr val="E35B21"/>
              </a:solidFill>
            </a:endParaRPr>
          </a:p>
          <a:p>
            <a:pPr marL="0" lvl="0" indent="0">
              <a:lnSpc>
                <a:spcPct val="80000"/>
              </a:lnSpc>
              <a:spcBef>
                <a:spcPts val="0"/>
              </a:spcBef>
              <a:buNone/>
            </a:pPr>
            <a:endParaRPr lang="fr-CA" sz="2400" dirty="0" smtClean="0">
              <a:solidFill>
                <a:srgbClr val="E35B21"/>
              </a:solidFill>
            </a:endParaRPr>
          </a:p>
          <a:p>
            <a:pPr marL="0" lvl="0" indent="0">
              <a:lnSpc>
                <a:spcPct val="80000"/>
              </a:lnSpc>
              <a:spcBef>
                <a:spcPts val="0"/>
              </a:spcBef>
              <a:buNone/>
            </a:pPr>
            <a:endParaRPr lang="fr-CA" sz="2400" dirty="0">
              <a:solidFill>
                <a:srgbClr val="E35B21"/>
              </a:solidFill>
            </a:endParaRPr>
          </a:p>
          <a:p>
            <a:pPr marL="0" lvl="0" indent="0">
              <a:lnSpc>
                <a:spcPct val="80000"/>
              </a:lnSpc>
              <a:spcBef>
                <a:spcPts val="0"/>
              </a:spcBef>
              <a:buNone/>
            </a:pPr>
            <a:endParaRPr lang="fr-CA" sz="2400" dirty="0">
              <a:solidFill>
                <a:srgbClr val="E35B21"/>
              </a:solidFill>
            </a:endParaRPr>
          </a:p>
          <a:p>
            <a:pPr marL="0" lvl="0" indent="0">
              <a:lnSpc>
                <a:spcPct val="80000"/>
              </a:lnSpc>
              <a:spcBef>
                <a:spcPts val="0"/>
              </a:spcBef>
              <a:buNone/>
            </a:pPr>
            <a:r>
              <a:rPr lang="fr-CA" sz="2400" dirty="0">
                <a:solidFill>
                  <a:srgbClr val="E35B21"/>
                </a:solidFill>
              </a:rPr>
              <a:t>Urticaire </a:t>
            </a:r>
            <a:r>
              <a:rPr lang="fr-CA" sz="2400" dirty="0" smtClean="0">
                <a:solidFill>
                  <a:srgbClr val="E35B21"/>
                </a:solidFill>
              </a:rPr>
              <a:t>disparue</a:t>
            </a:r>
            <a:endParaRPr lang="fr-CA" sz="2400" dirty="0">
              <a:solidFill>
                <a:srgbClr val="E35B21"/>
              </a:solidFill>
            </a:endParaRPr>
          </a:p>
        </p:txBody>
      </p:sp>
      <p:pic>
        <p:nvPicPr>
          <p:cNvPr id="5" name="Image 4"/>
          <p:cNvPicPr>
            <a:picLocks noChangeAspect="1"/>
          </p:cNvPicPr>
          <p:nvPr>
            <p:custDataLst>
              <p:tags r:id="rId4"/>
            </p:custDataLst>
          </p:nvPr>
        </p:nvPicPr>
        <p:blipFill>
          <a:blip r:embed="rId7"/>
          <a:stretch>
            <a:fillRect/>
          </a:stretch>
        </p:blipFill>
        <p:spPr>
          <a:xfrm>
            <a:off x="8064914" y="0"/>
            <a:ext cx="1079086" cy="1079086"/>
          </a:xfrm>
          <a:prstGeom prst="rect">
            <a:avLst/>
          </a:prstGeom>
        </p:spPr>
      </p:pic>
    </p:spTree>
    <p:extLst>
      <p:ext uri="{BB962C8B-B14F-4D97-AF65-F5344CB8AC3E}">
        <p14:creationId xmlns:p14="http://schemas.microsoft.com/office/powerpoint/2010/main" val="30369783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p:txBody>
          <a:bodyPr>
            <a:normAutofit/>
          </a:bodyPr>
          <a:lstStyle/>
          <a:p>
            <a:pPr algn="l"/>
            <a:r>
              <a:rPr lang="fr-CA" altLang="fr-FR" sz="4000" b="1" cap="all" dirty="0">
                <a:solidFill>
                  <a:schemeClr val="tx1"/>
                </a:solidFill>
              </a:rPr>
              <a:t>Gestion des </a:t>
            </a:r>
            <a:r>
              <a:rPr lang="fr-CA" altLang="fr-FR" sz="4000" b="1" cap="all" dirty="0" smtClean="0">
                <a:solidFill>
                  <a:schemeClr val="tx1"/>
                </a:solidFill>
              </a:rPr>
              <a:t>vaccins </a:t>
            </a:r>
            <a:endParaRPr lang="fr-CA" sz="4000" b="1" cap="all" dirty="0">
              <a:solidFill>
                <a:schemeClr val="tx1"/>
              </a:solidFill>
            </a:endParaRPr>
          </a:p>
        </p:txBody>
      </p:sp>
    </p:spTree>
    <p:extLst>
      <p:ext uri="{BB962C8B-B14F-4D97-AF65-F5344CB8AC3E}">
        <p14:creationId xmlns:p14="http://schemas.microsoft.com/office/powerpoint/2010/main" val="180136565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63588" y="1628800"/>
            <a:ext cx="7308812" cy="3240360"/>
          </a:xfrm>
        </p:spPr>
        <p:txBody>
          <a:bodyPr/>
          <a:lstStyle/>
          <a:p>
            <a:pPr>
              <a:spcBef>
                <a:spcPts val="1800"/>
              </a:spcBef>
              <a:spcAft>
                <a:spcPts val="1800"/>
              </a:spcAft>
            </a:pPr>
            <a:r>
              <a:rPr lang="fr-CA" dirty="0">
                <a:solidFill>
                  <a:srgbClr val="E35B21"/>
                </a:solidFill>
              </a:rPr>
              <a:t>Mise à jour de la circulaire sur la politique de gestion des vaccins du PQI (réf. PIQ 5.1) </a:t>
            </a:r>
          </a:p>
          <a:p>
            <a:pPr>
              <a:spcBef>
                <a:spcPts val="1800"/>
              </a:spcBef>
              <a:spcAft>
                <a:spcPts val="3000"/>
              </a:spcAft>
            </a:pPr>
            <a:r>
              <a:rPr lang="fr-CA" dirty="0">
                <a:solidFill>
                  <a:srgbClr val="E35B21"/>
                </a:solidFill>
              </a:rPr>
              <a:t>Nouvelle édition du Guide des normes et pratiques de gestion des vaccins (réf. PIQ 5.1) </a:t>
            </a:r>
          </a:p>
          <a:p>
            <a:pPr marL="0" indent="0">
              <a:buNone/>
            </a:pPr>
            <a:r>
              <a:rPr lang="fr-CA" sz="2200" dirty="0">
                <a:hlinkClick r:id="rId5"/>
              </a:rPr>
              <a:t>http://</a:t>
            </a:r>
            <a:r>
              <a:rPr lang="fr-CA" sz="2200" dirty="0" smtClean="0">
                <a:hlinkClick r:id="rId5"/>
              </a:rPr>
              <a:t>publications.msss.gouv.qc.ca/msss/document-001018</a:t>
            </a:r>
            <a:r>
              <a:rPr lang="fr-CA" sz="2200" dirty="0">
                <a:hlinkClick r:id="rId5"/>
              </a:rPr>
              <a:t>/</a:t>
            </a:r>
            <a:endParaRPr lang="fr-CA" sz="2200" dirty="0"/>
          </a:p>
        </p:txBody>
      </p:sp>
      <p:sp>
        <p:nvSpPr>
          <p:cNvPr id="3" name="ZoneTexte 2"/>
          <p:cNvSpPr txBox="1"/>
          <p:nvPr>
            <p:custDataLst>
              <p:tags r:id="rId2"/>
            </p:custDataLst>
          </p:nvPr>
        </p:nvSpPr>
        <p:spPr>
          <a:xfrm>
            <a:off x="863588" y="908720"/>
            <a:ext cx="7596844" cy="584775"/>
          </a:xfrm>
          <a:prstGeom prst="rect">
            <a:avLst/>
          </a:prstGeom>
          <a:noFill/>
        </p:spPr>
        <p:txBody>
          <a:bodyPr wrap="square" rtlCol="0">
            <a:spAutoFit/>
          </a:bodyPr>
          <a:lstStyle/>
          <a:p>
            <a:r>
              <a:rPr lang="fr-CA" sz="3200" b="1" dirty="0"/>
              <a:t>Normes provinciales de gestion des vaccins</a:t>
            </a:r>
          </a:p>
        </p:txBody>
      </p:sp>
    </p:spTree>
    <p:extLst>
      <p:ext uri="{BB962C8B-B14F-4D97-AF65-F5344CB8AC3E}">
        <p14:creationId xmlns:p14="http://schemas.microsoft.com/office/powerpoint/2010/main" val="223924363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72208"/>
            <a:ext cx="7200800" cy="3989040"/>
          </a:xfrm>
        </p:spPr>
        <p:txBody>
          <a:bodyPr/>
          <a:lstStyle/>
          <a:p>
            <a:pPr>
              <a:spcBef>
                <a:spcPts val="0"/>
              </a:spcBef>
              <a:spcAft>
                <a:spcPts val="2400"/>
              </a:spcAft>
            </a:pPr>
            <a:r>
              <a:rPr lang="fr-CA" dirty="0">
                <a:solidFill>
                  <a:srgbClr val="E35B21"/>
                </a:solidFill>
              </a:rPr>
              <a:t>Conservation des </a:t>
            </a:r>
            <a:r>
              <a:rPr lang="fr-CA" dirty="0" smtClean="0">
                <a:solidFill>
                  <a:srgbClr val="E35B21"/>
                </a:solidFill>
              </a:rPr>
              <a:t>produits entre </a:t>
            </a:r>
            <a:r>
              <a:rPr lang="fr-CA" dirty="0">
                <a:solidFill>
                  <a:srgbClr val="E35B21"/>
                </a:solidFill>
              </a:rPr>
              <a:t>2 et 8 °C</a:t>
            </a:r>
          </a:p>
          <a:p>
            <a:pPr>
              <a:spcBef>
                <a:spcPts val="0"/>
              </a:spcBef>
              <a:spcAft>
                <a:spcPts val="1800"/>
              </a:spcAft>
            </a:pPr>
            <a:r>
              <a:rPr lang="fr-CA" dirty="0">
                <a:solidFill>
                  <a:srgbClr val="E35B21"/>
                </a:solidFill>
              </a:rPr>
              <a:t>Un bris de la chaîne de froid :</a:t>
            </a:r>
          </a:p>
          <a:p>
            <a:pPr lvl="1">
              <a:spcBef>
                <a:spcPts val="0"/>
              </a:spcBef>
              <a:spcAft>
                <a:spcPts val="1200"/>
              </a:spcAft>
            </a:pPr>
            <a:r>
              <a:rPr lang="fr-CA" dirty="0"/>
              <a:t>p</a:t>
            </a:r>
            <a:r>
              <a:rPr lang="fr-CA" dirty="0" smtClean="0"/>
              <a:t>eut </a:t>
            </a:r>
            <a:r>
              <a:rPr lang="fr-CA" dirty="0"/>
              <a:t>entraîner une perte d’efficacité</a:t>
            </a:r>
          </a:p>
          <a:p>
            <a:pPr lvl="1">
              <a:spcBef>
                <a:spcPts val="0"/>
              </a:spcBef>
              <a:spcAft>
                <a:spcPts val="1200"/>
              </a:spcAft>
            </a:pPr>
            <a:r>
              <a:rPr lang="fr-CA" dirty="0"/>
              <a:t>n</a:t>
            </a:r>
            <a:r>
              <a:rPr lang="fr-CA" dirty="0" smtClean="0"/>
              <a:t>e </a:t>
            </a:r>
            <a:r>
              <a:rPr lang="fr-CA" dirty="0"/>
              <a:t>peut pas entraîner d’autre danger qu’une perte d’efficacité!</a:t>
            </a:r>
          </a:p>
          <a:p>
            <a:pPr marL="0" indent="0">
              <a:buNone/>
            </a:pPr>
            <a:endParaRPr lang="fr-CA" u="sng" dirty="0"/>
          </a:p>
        </p:txBody>
      </p:sp>
      <p:sp>
        <p:nvSpPr>
          <p:cNvPr id="3" name="Rectangle 2"/>
          <p:cNvSpPr/>
          <p:nvPr>
            <p:custDataLst>
              <p:tags r:id="rId2"/>
            </p:custDataLst>
          </p:nvPr>
        </p:nvSpPr>
        <p:spPr>
          <a:xfrm>
            <a:off x="869256" y="4581128"/>
            <a:ext cx="7200800" cy="830997"/>
          </a:xfrm>
          <a:prstGeom prst="rect">
            <a:avLst/>
          </a:prstGeom>
        </p:spPr>
        <p:txBody>
          <a:bodyPr wrap="square">
            <a:spAutoFit/>
          </a:bodyPr>
          <a:lstStyle/>
          <a:p>
            <a:pPr algn="ctr"/>
            <a:r>
              <a:rPr lang="fr-CA" sz="2400" dirty="0"/>
              <a:t>Désigner / </a:t>
            </a:r>
          </a:p>
          <a:p>
            <a:pPr algn="ctr"/>
            <a:r>
              <a:rPr lang="fr-CA" sz="2400" dirty="0"/>
              <a:t>connaître la personne responsable</a:t>
            </a:r>
          </a:p>
        </p:txBody>
      </p:sp>
      <p:sp>
        <p:nvSpPr>
          <p:cNvPr id="4" name="ZoneTexte 3"/>
          <p:cNvSpPr txBox="1"/>
          <p:nvPr>
            <p:custDataLst>
              <p:tags r:id="rId3"/>
            </p:custDataLst>
          </p:nvPr>
        </p:nvSpPr>
        <p:spPr>
          <a:xfrm>
            <a:off x="899592" y="889556"/>
            <a:ext cx="5544616" cy="584775"/>
          </a:xfrm>
          <a:prstGeom prst="rect">
            <a:avLst/>
          </a:prstGeom>
          <a:noFill/>
        </p:spPr>
        <p:txBody>
          <a:bodyPr wrap="square" rtlCol="0">
            <a:spAutoFit/>
          </a:bodyPr>
          <a:lstStyle/>
          <a:p>
            <a:r>
              <a:rPr lang="fr-CA" sz="3200" b="1" dirty="0"/>
              <a:t>Maintien de la chaîne de froid</a:t>
            </a:r>
          </a:p>
        </p:txBody>
      </p:sp>
    </p:spTree>
    <p:extLst>
      <p:ext uri="{BB962C8B-B14F-4D97-AF65-F5344CB8AC3E}">
        <p14:creationId xmlns:p14="http://schemas.microsoft.com/office/powerpoint/2010/main" val="381932668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custDataLst>
              <p:tags r:id="rId1"/>
            </p:custDataLst>
          </p:nvPr>
        </p:nvPicPr>
        <p:blipFill>
          <a:blip r:embed="rId5"/>
          <a:stretch>
            <a:fillRect/>
          </a:stretch>
        </p:blipFill>
        <p:spPr>
          <a:xfrm>
            <a:off x="2411760" y="332656"/>
            <a:ext cx="3755672" cy="5544616"/>
          </a:xfrm>
          <a:prstGeom prst="rect">
            <a:avLst/>
          </a:prstGeom>
        </p:spPr>
      </p:pic>
      <p:sp>
        <p:nvSpPr>
          <p:cNvPr id="6" name="ZoneTexte 5"/>
          <p:cNvSpPr txBox="1"/>
          <p:nvPr>
            <p:custDataLst>
              <p:tags r:id="rId2"/>
            </p:custDataLst>
          </p:nvPr>
        </p:nvSpPr>
        <p:spPr>
          <a:xfrm>
            <a:off x="2267744" y="5805264"/>
            <a:ext cx="3999824" cy="252028"/>
          </a:xfrm>
          <a:prstGeom prst="rect">
            <a:avLst/>
          </a:prstGeom>
          <a:noFill/>
        </p:spPr>
        <p:txBody>
          <a:bodyPr wrap="square" rtlCol="0">
            <a:spAutoFit/>
          </a:bodyPr>
          <a:lstStyle/>
          <a:p>
            <a:pPr algn="ctr"/>
            <a:r>
              <a:rPr lang="fr-CA" sz="1000" dirty="0" smtClean="0"/>
              <a:t>Source : guide de normes et pratiques de gestion des vaccins, MSSS 2015</a:t>
            </a:r>
            <a:endParaRPr lang="fr-CA" sz="1000" dirty="0"/>
          </a:p>
        </p:txBody>
      </p:sp>
    </p:spTree>
    <p:extLst>
      <p:ext uri="{BB962C8B-B14F-4D97-AF65-F5344CB8AC3E}">
        <p14:creationId xmlns:p14="http://schemas.microsoft.com/office/powerpoint/2010/main" val="296275968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3563888" y="968944"/>
            <a:ext cx="5122912" cy="4828423"/>
          </a:xfrm>
        </p:spPr>
        <p:txBody>
          <a:bodyPr>
            <a:noAutofit/>
          </a:bodyPr>
          <a:lstStyle/>
          <a:p>
            <a:pPr>
              <a:spcBef>
                <a:spcPts val="0"/>
              </a:spcBef>
              <a:spcAft>
                <a:spcPts val="600"/>
              </a:spcAft>
            </a:pPr>
            <a:r>
              <a:rPr lang="fr-CA" sz="1900" dirty="0">
                <a:solidFill>
                  <a:srgbClr val="E35B21"/>
                </a:solidFill>
              </a:rPr>
              <a:t>Lors d’une séance de vaccination à l’extérieur de l’établissement, utiliser la même procédure que pour l’emballage régulier des vaccins </a:t>
            </a:r>
          </a:p>
          <a:p>
            <a:pPr>
              <a:spcBef>
                <a:spcPts val="0"/>
              </a:spcBef>
              <a:spcAft>
                <a:spcPts val="600"/>
              </a:spcAft>
            </a:pPr>
            <a:r>
              <a:rPr lang="fr-CA" sz="1900" dirty="0">
                <a:solidFill>
                  <a:srgbClr val="E35B21"/>
                </a:solidFill>
              </a:rPr>
              <a:t>Utiliser un dispositif de surveillance de la température à l’intérieur du contenant isolant. Si pas de dispositif disponible, </a:t>
            </a:r>
            <a:r>
              <a:rPr lang="fr-CA" sz="1900" dirty="0" err="1">
                <a:solidFill>
                  <a:srgbClr val="E35B21"/>
                </a:solidFill>
              </a:rPr>
              <a:t>prétester</a:t>
            </a:r>
            <a:r>
              <a:rPr lang="fr-CA" sz="1900" dirty="0">
                <a:solidFill>
                  <a:srgbClr val="E35B21"/>
                </a:solidFill>
              </a:rPr>
              <a:t> votre matériel avant les séances afin d’assurer le maintien de la  to entre 2 et 8o C.</a:t>
            </a:r>
          </a:p>
          <a:p>
            <a:pPr>
              <a:spcBef>
                <a:spcPts val="0"/>
              </a:spcBef>
              <a:spcAft>
                <a:spcPts val="600"/>
              </a:spcAft>
            </a:pPr>
            <a:r>
              <a:rPr lang="fr-CA" sz="1900" dirty="0">
                <a:solidFill>
                  <a:srgbClr val="E35B21"/>
                </a:solidFill>
              </a:rPr>
              <a:t>Emballer uniquement la quantité requise pour la séance de vaccination externe  </a:t>
            </a:r>
          </a:p>
          <a:p>
            <a:pPr>
              <a:spcBef>
                <a:spcPts val="0"/>
              </a:spcBef>
              <a:spcAft>
                <a:spcPts val="600"/>
              </a:spcAft>
            </a:pPr>
            <a:r>
              <a:rPr lang="fr-CA" sz="1900" dirty="0">
                <a:solidFill>
                  <a:srgbClr val="E35B21"/>
                </a:solidFill>
              </a:rPr>
              <a:t>Prévoir des sacs réfrigérants et des accumulateurs de froid (</a:t>
            </a:r>
            <a:r>
              <a:rPr lang="fr-CA" sz="1900" dirty="0" err="1">
                <a:solidFill>
                  <a:srgbClr val="E35B21"/>
                </a:solidFill>
              </a:rPr>
              <a:t>ice</a:t>
            </a:r>
            <a:r>
              <a:rPr lang="fr-CA" sz="1900" dirty="0">
                <a:solidFill>
                  <a:srgbClr val="E35B21"/>
                </a:solidFill>
              </a:rPr>
              <a:t> packs) additionnels</a:t>
            </a:r>
          </a:p>
          <a:p>
            <a:pPr>
              <a:spcBef>
                <a:spcPts val="0"/>
              </a:spcBef>
              <a:spcAft>
                <a:spcPts val="600"/>
              </a:spcAft>
            </a:pPr>
            <a:r>
              <a:rPr lang="fr-CA" sz="1900" dirty="0">
                <a:solidFill>
                  <a:srgbClr val="E35B21"/>
                </a:solidFill>
              </a:rPr>
              <a:t>Replacer immédiatement les produits dans le </a:t>
            </a:r>
            <a:r>
              <a:rPr lang="fr-CA" sz="1900" dirty="0" smtClean="0">
                <a:solidFill>
                  <a:srgbClr val="E35B21"/>
                </a:solidFill>
              </a:rPr>
              <a:t>réfrigérateur </a:t>
            </a:r>
            <a:r>
              <a:rPr lang="fr-CA" sz="1900" dirty="0" smtClean="0">
                <a:solidFill>
                  <a:srgbClr val="E35B21"/>
                </a:solidFill>
                <a:latin typeface="Arial"/>
              </a:rPr>
              <a:t></a:t>
            </a:r>
            <a:r>
              <a:rPr lang="fr-CA" sz="1900" dirty="0" smtClean="0">
                <a:solidFill>
                  <a:srgbClr val="E35B21"/>
                </a:solidFill>
              </a:rPr>
              <a:t> dès </a:t>
            </a:r>
            <a:r>
              <a:rPr lang="fr-CA" sz="1900" dirty="0">
                <a:solidFill>
                  <a:srgbClr val="E35B21"/>
                </a:solidFill>
              </a:rPr>
              <a:t>le retour</a:t>
            </a:r>
          </a:p>
        </p:txBody>
      </p:sp>
      <p:pic>
        <p:nvPicPr>
          <p:cNvPr id="3" name="Image 2"/>
          <p:cNvPicPr>
            <a:picLocks noChangeAspect="1"/>
          </p:cNvPicPr>
          <p:nvPr>
            <p:custDataLst>
              <p:tags r:id="rId2"/>
            </p:custDataLst>
          </p:nvPr>
        </p:nvPicPr>
        <p:blipFill>
          <a:blip r:embed="rId7"/>
          <a:stretch>
            <a:fillRect/>
          </a:stretch>
        </p:blipFill>
        <p:spPr>
          <a:xfrm>
            <a:off x="254349" y="1052736"/>
            <a:ext cx="3237531" cy="4985375"/>
          </a:xfrm>
          <a:prstGeom prst="rect">
            <a:avLst/>
          </a:prstGeom>
        </p:spPr>
      </p:pic>
      <p:sp>
        <p:nvSpPr>
          <p:cNvPr id="6" name="ZoneTexte 5"/>
          <p:cNvSpPr txBox="1"/>
          <p:nvPr>
            <p:custDataLst>
              <p:tags r:id="rId3"/>
            </p:custDataLst>
          </p:nvPr>
        </p:nvSpPr>
        <p:spPr>
          <a:xfrm>
            <a:off x="2267744" y="219381"/>
            <a:ext cx="4536504" cy="584775"/>
          </a:xfrm>
          <a:prstGeom prst="rect">
            <a:avLst/>
          </a:prstGeom>
          <a:noFill/>
        </p:spPr>
        <p:txBody>
          <a:bodyPr wrap="square" rtlCol="0">
            <a:spAutoFit/>
          </a:bodyPr>
          <a:lstStyle/>
          <a:p>
            <a:pPr algn="ctr"/>
            <a:r>
              <a:rPr lang="fr-CA" sz="2800" b="1" dirty="0"/>
              <a:t> </a:t>
            </a:r>
            <a:r>
              <a:rPr lang="fr-CA" sz="3200" b="1" dirty="0"/>
              <a:t>Emballage des produits</a:t>
            </a:r>
          </a:p>
        </p:txBody>
      </p:sp>
      <p:sp>
        <p:nvSpPr>
          <p:cNvPr id="7" name="ZoneTexte 6"/>
          <p:cNvSpPr txBox="1"/>
          <p:nvPr>
            <p:custDataLst>
              <p:tags r:id="rId4"/>
            </p:custDataLst>
          </p:nvPr>
        </p:nvSpPr>
        <p:spPr>
          <a:xfrm>
            <a:off x="2101638" y="6126942"/>
            <a:ext cx="3999824" cy="252028"/>
          </a:xfrm>
          <a:prstGeom prst="rect">
            <a:avLst/>
          </a:prstGeom>
          <a:noFill/>
        </p:spPr>
        <p:txBody>
          <a:bodyPr wrap="square" rtlCol="0">
            <a:spAutoFit/>
          </a:bodyPr>
          <a:lstStyle/>
          <a:p>
            <a:pPr algn="ctr"/>
            <a:r>
              <a:rPr lang="fr-CA" sz="1000" dirty="0" smtClean="0"/>
              <a:t>Source : guide de normes et pratiques de gestion des vaccins, MSSS 2015</a:t>
            </a:r>
            <a:endParaRPr lang="fr-CA" sz="1000" dirty="0"/>
          </a:p>
        </p:txBody>
      </p:sp>
    </p:spTree>
    <p:extLst>
      <p:ext uri="{BB962C8B-B14F-4D97-AF65-F5344CB8AC3E}">
        <p14:creationId xmlns:p14="http://schemas.microsoft.com/office/powerpoint/2010/main" val="155489034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772816"/>
            <a:ext cx="7272808" cy="3888432"/>
          </a:xfrm>
        </p:spPr>
        <p:txBody>
          <a:bodyPr>
            <a:normAutofit/>
          </a:bodyPr>
          <a:lstStyle/>
          <a:p>
            <a:pPr>
              <a:spcBef>
                <a:spcPts val="1800"/>
              </a:spcBef>
              <a:spcAft>
                <a:spcPts val="1800"/>
              </a:spcAft>
            </a:pPr>
            <a:r>
              <a:rPr lang="fr-CA" dirty="0">
                <a:solidFill>
                  <a:srgbClr val="E35B21"/>
                </a:solidFill>
              </a:rPr>
              <a:t>Conserver entre 2 et 8 °C dans un sac isolant muni d’accumulateurs de froid</a:t>
            </a:r>
          </a:p>
          <a:p>
            <a:pPr>
              <a:spcBef>
                <a:spcPts val="1800"/>
              </a:spcBef>
              <a:spcAft>
                <a:spcPts val="1800"/>
              </a:spcAft>
            </a:pPr>
            <a:r>
              <a:rPr lang="fr-CA" dirty="0">
                <a:solidFill>
                  <a:srgbClr val="E35B21"/>
                </a:solidFill>
              </a:rPr>
              <a:t>Protéger les vaccins de la lumière</a:t>
            </a:r>
          </a:p>
          <a:p>
            <a:pPr>
              <a:spcBef>
                <a:spcPts val="1800"/>
              </a:spcBef>
              <a:spcAft>
                <a:spcPts val="1800"/>
              </a:spcAft>
            </a:pPr>
            <a:r>
              <a:rPr lang="fr-CA" dirty="0">
                <a:solidFill>
                  <a:srgbClr val="E35B21"/>
                </a:solidFill>
              </a:rPr>
              <a:t>Ne pas préparer de seringues à l’avance </a:t>
            </a:r>
          </a:p>
        </p:txBody>
      </p:sp>
      <p:sp>
        <p:nvSpPr>
          <p:cNvPr id="3" name="ZoneTexte 2"/>
          <p:cNvSpPr txBox="1"/>
          <p:nvPr>
            <p:custDataLst>
              <p:tags r:id="rId2"/>
            </p:custDataLst>
          </p:nvPr>
        </p:nvSpPr>
        <p:spPr>
          <a:xfrm>
            <a:off x="865036" y="908720"/>
            <a:ext cx="5939212" cy="584775"/>
          </a:xfrm>
          <a:prstGeom prst="rect">
            <a:avLst/>
          </a:prstGeom>
          <a:noFill/>
        </p:spPr>
        <p:txBody>
          <a:bodyPr wrap="square" rtlCol="0">
            <a:spAutoFit/>
          </a:bodyPr>
          <a:lstStyle/>
          <a:p>
            <a:r>
              <a:rPr lang="fr-CA" sz="3200" b="1" dirty="0"/>
              <a:t>Lors d’une clinique de vaccination</a:t>
            </a:r>
          </a:p>
        </p:txBody>
      </p:sp>
    </p:spTree>
    <p:extLst>
      <p:ext uri="{BB962C8B-B14F-4D97-AF65-F5344CB8AC3E}">
        <p14:creationId xmlns:p14="http://schemas.microsoft.com/office/powerpoint/2010/main" val="108626866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Espace réservé du contenu 2"/>
          <p:cNvPicPr>
            <a:picLocks noGrp="1" noChangeAspect="1"/>
          </p:cNvPicPr>
          <p:nvPr>
            <p:ph idx="1"/>
            <p:custDataLst>
              <p:tags r:id="rId1"/>
            </p:custDataLst>
          </p:nvPr>
        </p:nvPicPr>
        <p:blipFill>
          <a:blip r:embed="rId5"/>
          <a:stretch>
            <a:fillRect/>
          </a:stretch>
        </p:blipFill>
        <p:spPr>
          <a:xfrm>
            <a:off x="1582465" y="0"/>
            <a:ext cx="5979071" cy="5591486"/>
          </a:xfrm>
          <a:prstGeom prst="rect">
            <a:avLst/>
          </a:prstGeom>
        </p:spPr>
      </p:pic>
      <p:sp>
        <p:nvSpPr>
          <p:cNvPr id="4" name="ZoneTexte 3"/>
          <p:cNvSpPr txBox="1"/>
          <p:nvPr>
            <p:custDataLst>
              <p:tags r:id="rId2"/>
            </p:custDataLst>
          </p:nvPr>
        </p:nvSpPr>
        <p:spPr>
          <a:xfrm>
            <a:off x="3419872" y="5589240"/>
            <a:ext cx="2304256" cy="400110"/>
          </a:xfrm>
          <a:prstGeom prst="rect">
            <a:avLst/>
          </a:prstGeom>
          <a:noFill/>
        </p:spPr>
        <p:txBody>
          <a:bodyPr wrap="square" rtlCol="0">
            <a:spAutoFit/>
          </a:bodyPr>
          <a:lstStyle/>
          <a:p>
            <a:pPr algn="ctr"/>
            <a:r>
              <a:rPr lang="fr-CA" sz="2000" b="1" dirty="0">
                <a:solidFill>
                  <a:srgbClr val="E35B21"/>
                </a:solidFill>
              </a:rPr>
              <a:t>PIQ section 5.1.5</a:t>
            </a:r>
          </a:p>
        </p:txBody>
      </p:sp>
    </p:spTree>
    <p:extLst>
      <p:ext uri="{BB962C8B-B14F-4D97-AF65-F5344CB8AC3E}">
        <p14:creationId xmlns:p14="http://schemas.microsoft.com/office/powerpoint/2010/main" val="322949230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custDataLst>
              <p:tags r:id="rId1"/>
            </p:custDataLst>
          </p:nvPr>
        </p:nvSpPr>
        <p:spPr>
          <a:xfrm>
            <a:off x="2987824" y="5555979"/>
            <a:ext cx="3168352" cy="400110"/>
          </a:xfrm>
          <a:prstGeom prst="rect">
            <a:avLst/>
          </a:prstGeom>
          <a:noFill/>
        </p:spPr>
        <p:txBody>
          <a:bodyPr wrap="square" rtlCol="0">
            <a:spAutoFit/>
          </a:bodyPr>
          <a:lstStyle/>
          <a:p>
            <a:pPr algn="ctr"/>
            <a:r>
              <a:rPr lang="fr-CA" sz="2000" b="1" dirty="0">
                <a:solidFill>
                  <a:srgbClr val="E35B21"/>
                </a:solidFill>
              </a:rPr>
              <a:t>PIQ section 5.1.5</a:t>
            </a:r>
          </a:p>
        </p:txBody>
      </p:sp>
      <p:pic>
        <p:nvPicPr>
          <p:cNvPr id="3" name="Espace réservé du contenu 2"/>
          <p:cNvPicPr>
            <a:picLocks noGrp="1" noChangeAspect="1"/>
          </p:cNvPicPr>
          <p:nvPr>
            <p:ph idx="1"/>
            <p:custDataLst>
              <p:tags r:id="rId2"/>
            </p:custDataLst>
          </p:nvPr>
        </p:nvPicPr>
        <p:blipFill>
          <a:blip r:embed="rId5"/>
          <a:stretch>
            <a:fillRect/>
          </a:stretch>
        </p:blipFill>
        <p:spPr>
          <a:xfrm>
            <a:off x="1559828" y="-21504"/>
            <a:ext cx="6024343" cy="5577483"/>
          </a:xfrm>
          <a:prstGeom prst="rect">
            <a:avLst/>
          </a:prstGeom>
        </p:spPr>
      </p:pic>
    </p:spTree>
    <p:extLst>
      <p:ext uri="{BB962C8B-B14F-4D97-AF65-F5344CB8AC3E}">
        <p14:creationId xmlns:p14="http://schemas.microsoft.com/office/powerpoint/2010/main" val="281004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38130"/>
            <a:ext cx="7272808" cy="3951109"/>
          </a:xfrm>
        </p:spPr>
        <p:txBody>
          <a:bodyPr>
            <a:normAutofit/>
          </a:bodyPr>
          <a:lstStyle/>
          <a:p>
            <a:pPr>
              <a:spcBef>
                <a:spcPts val="0"/>
              </a:spcBef>
              <a:spcAft>
                <a:spcPts val="1200"/>
              </a:spcAft>
            </a:pPr>
            <a:r>
              <a:rPr lang="fr-CA" sz="2400" dirty="0" smtClean="0"/>
              <a:t>Otites, sinusites</a:t>
            </a:r>
          </a:p>
          <a:p>
            <a:pPr>
              <a:spcBef>
                <a:spcPts val="0"/>
              </a:spcBef>
              <a:spcAft>
                <a:spcPts val="1200"/>
              </a:spcAft>
            </a:pPr>
            <a:r>
              <a:rPr lang="fr-CA" sz="2400" dirty="0" smtClean="0"/>
              <a:t>Myocardites</a:t>
            </a:r>
          </a:p>
          <a:p>
            <a:pPr>
              <a:spcBef>
                <a:spcPts val="0"/>
              </a:spcBef>
              <a:spcAft>
                <a:spcPts val="1200"/>
              </a:spcAft>
            </a:pPr>
            <a:r>
              <a:rPr lang="fr-CA" sz="2400" dirty="0" smtClean="0"/>
              <a:t>Bronchites, Pneumonies</a:t>
            </a:r>
          </a:p>
          <a:p>
            <a:pPr>
              <a:spcBef>
                <a:spcPts val="0"/>
              </a:spcBef>
              <a:spcAft>
                <a:spcPts val="1200"/>
              </a:spcAft>
            </a:pPr>
            <a:r>
              <a:rPr lang="fr-CA" dirty="0" smtClean="0"/>
              <a:t>Déshydratation 2</a:t>
            </a:r>
            <a:r>
              <a:rPr lang="fr-CA" baseline="30000" dirty="0" smtClean="0"/>
              <a:t>e</a:t>
            </a:r>
            <a:r>
              <a:rPr lang="fr-CA" dirty="0" smtClean="0"/>
              <a:t> à la fièvre</a:t>
            </a:r>
            <a:endParaRPr lang="fr-CA" sz="2400" dirty="0" smtClean="0"/>
          </a:p>
          <a:p>
            <a:pPr>
              <a:spcBef>
                <a:spcPts val="0"/>
              </a:spcBef>
              <a:spcAft>
                <a:spcPts val="1200"/>
              </a:spcAft>
            </a:pPr>
            <a:r>
              <a:rPr lang="fr-CA" sz="2400" dirty="0" smtClean="0"/>
              <a:t>Hospitalisation</a:t>
            </a:r>
          </a:p>
          <a:p>
            <a:pPr>
              <a:spcBef>
                <a:spcPts val="0"/>
              </a:spcBef>
              <a:spcAft>
                <a:spcPts val="2400"/>
              </a:spcAft>
            </a:pPr>
            <a:r>
              <a:rPr lang="fr-CA" sz="2400" dirty="0" smtClean="0"/>
              <a:t>Décès</a:t>
            </a:r>
          </a:p>
          <a:p>
            <a:pPr marL="0" indent="0">
              <a:spcBef>
                <a:spcPts val="1200"/>
              </a:spcBef>
              <a:buNone/>
            </a:pPr>
            <a:r>
              <a:rPr lang="fr-CA" sz="2400" b="1" dirty="0">
                <a:solidFill>
                  <a:srgbClr val="E35B21"/>
                </a:solidFill>
              </a:rPr>
              <a:t>Plus fréquentes dans les groupes à </a:t>
            </a:r>
            <a:r>
              <a:rPr lang="fr-CA" sz="2400" b="1" dirty="0" smtClean="0">
                <a:solidFill>
                  <a:srgbClr val="E35B21"/>
                </a:solidFill>
              </a:rPr>
              <a:t>risque</a:t>
            </a:r>
            <a:endParaRPr lang="fr-CA" sz="2400" b="1" dirty="0">
              <a:solidFill>
                <a:srgbClr val="E35B21"/>
              </a:solidFill>
            </a:endParaRPr>
          </a:p>
        </p:txBody>
      </p:sp>
      <p:sp>
        <p:nvSpPr>
          <p:cNvPr id="4" name="ZoneTexte 3"/>
          <p:cNvSpPr txBox="1"/>
          <p:nvPr>
            <p:custDataLst>
              <p:tags r:id="rId2"/>
            </p:custDataLst>
          </p:nvPr>
        </p:nvSpPr>
        <p:spPr>
          <a:xfrm>
            <a:off x="899592" y="836712"/>
            <a:ext cx="3240360" cy="584775"/>
          </a:xfrm>
          <a:prstGeom prst="rect">
            <a:avLst/>
          </a:prstGeom>
          <a:noFill/>
        </p:spPr>
        <p:txBody>
          <a:bodyPr wrap="square" rtlCol="0">
            <a:spAutoFit/>
          </a:bodyPr>
          <a:lstStyle/>
          <a:p>
            <a:r>
              <a:rPr lang="fr-CA" sz="3200" b="1" dirty="0" smtClean="0"/>
              <a:t>Complications</a:t>
            </a:r>
            <a:endParaRPr lang="fr-CA" sz="3200" b="1" dirty="0"/>
          </a:p>
        </p:txBody>
      </p:sp>
    </p:spTree>
    <p:extLst>
      <p:ext uri="{BB962C8B-B14F-4D97-AF65-F5344CB8AC3E}">
        <p14:creationId xmlns:p14="http://schemas.microsoft.com/office/powerpoint/2010/main" val="71744299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bonhomme avec interrogation"/>
          <p:cNvPicPr>
            <a:picLocks noGrp="1" noChangeAspect="1" noChangeArrowheads="1"/>
          </p:cNvPicPr>
          <p:nvPr>
            <p:ph idx="1"/>
            <p:custDataLst>
              <p:tags r:id="rId1"/>
            </p:custDataLst>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2476500" y="1339850"/>
            <a:ext cx="4191000" cy="4178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96947609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844823"/>
            <a:ext cx="7272808" cy="3024337"/>
          </a:xfrm>
        </p:spPr>
        <p:txBody>
          <a:bodyPr/>
          <a:lstStyle/>
          <a:p>
            <a:pPr marL="0" indent="0">
              <a:spcBef>
                <a:spcPts val="0"/>
              </a:spcBef>
              <a:spcAft>
                <a:spcPts val="5400"/>
              </a:spcAft>
              <a:buNone/>
            </a:pPr>
            <a:r>
              <a:rPr lang="fr-CA" dirty="0">
                <a:solidFill>
                  <a:srgbClr val="E35B21"/>
                </a:solidFill>
              </a:rPr>
              <a:t>Vous vaccinez contre la grippe un adolescent de 16 ans entre 2 traitements de chimiothérapie</a:t>
            </a:r>
            <a:r>
              <a:rPr lang="fr-CA" dirty="0" smtClean="0">
                <a:solidFill>
                  <a:srgbClr val="E35B21"/>
                </a:solidFill>
              </a:rPr>
              <a:t>.</a:t>
            </a:r>
            <a:endParaRPr lang="fr-CA" dirty="0"/>
          </a:p>
          <a:p>
            <a:pPr marL="0" indent="0" algn="ctr">
              <a:buNone/>
            </a:pPr>
            <a:endParaRPr lang="fr-CA" b="1" dirty="0" smtClean="0">
              <a:solidFill>
                <a:srgbClr val="E35B21"/>
              </a:solidFill>
            </a:endParaRPr>
          </a:p>
          <a:p>
            <a:pPr marL="0" indent="0" algn="ctr">
              <a:buNone/>
            </a:pPr>
            <a:r>
              <a:rPr lang="fr-CA" b="1" dirty="0" smtClean="0">
                <a:solidFill>
                  <a:srgbClr val="E35B21"/>
                </a:solidFill>
              </a:rPr>
              <a:t>Quelle </a:t>
            </a:r>
            <a:r>
              <a:rPr lang="fr-CA" b="1" dirty="0">
                <a:solidFill>
                  <a:srgbClr val="E35B21"/>
                </a:solidFill>
              </a:rPr>
              <a:t>est votre conduite?</a:t>
            </a:r>
          </a:p>
        </p:txBody>
      </p:sp>
      <p:sp>
        <p:nvSpPr>
          <p:cNvPr id="3" name="ZoneTexte 2"/>
          <p:cNvSpPr txBox="1"/>
          <p:nvPr>
            <p:custDataLst>
              <p:tags r:id="rId2"/>
            </p:custDataLst>
          </p:nvPr>
        </p:nvSpPr>
        <p:spPr>
          <a:xfrm>
            <a:off x="899592" y="889556"/>
            <a:ext cx="6912768" cy="584775"/>
          </a:xfrm>
          <a:prstGeom prst="rect">
            <a:avLst/>
          </a:prstGeom>
          <a:noFill/>
        </p:spPr>
        <p:txBody>
          <a:bodyPr wrap="square" rtlCol="0">
            <a:spAutoFit/>
          </a:bodyPr>
          <a:lstStyle/>
          <a:p>
            <a:r>
              <a:rPr lang="fr-CA" sz="3200" b="1" dirty="0"/>
              <a:t>Mise en situation</a:t>
            </a:r>
          </a:p>
        </p:txBody>
      </p:sp>
    </p:spTree>
    <p:extLst>
      <p:ext uri="{BB962C8B-B14F-4D97-AF65-F5344CB8AC3E}">
        <p14:creationId xmlns:p14="http://schemas.microsoft.com/office/powerpoint/2010/main" val="59359695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844824"/>
            <a:ext cx="7787208" cy="4281339"/>
          </a:xfrm>
        </p:spPr>
        <p:txBody>
          <a:bodyPr/>
          <a:lstStyle/>
          <a:p>
            <a:pPr marL="0" indent="0">
              <a:spcBef>
                <a:spcPts val="0"/>
              </a:spcBef>
              <a:buNone/>
            </a:pPr>
            <a:r>
              <a:rPr lang="fr-CA" dirty="0">
                <a:solidFill>
                  <a:srgbClr val="E35B21"/>
                </a:solidFill>
              </a:rPr>
              <a:t>Vous vaccinez contre la grippe un enfant en bonne santé de 20 mois, récemment arrivé au Canada, qui n’a pas été vacciné contre le </a:t>
            </a:r>
            <a:r>
              <a:rPr lang="fr-CA" dirty="0" smtClean="0">
                <a:solidFill>
                  <a:srgbClr val="E35B21"/>
                </a:solidFill>
              </a:rPr>
              <a:t>pneumocoque</a:t>
            </a:r>
          </a:p>
          <a:p>
            <a:pPr marL="0" indent="0">
              <a:spcBef>
                <a:spcPts val="0"/>
              </a:spcBef>
              <a:buNone/>
            </a:pPr>
            <a:endParaRPr lang="fr-CA" dirty="0">
              <a:solidFill>
                <a:srgbClr val="E35B21"/>
              </a:solidFill>
            </a:endParaRPr>
          </a:p>
          <a:p>
            <a:pPr marL="0" indent="0" algn="ctr">
              <a:spcBef>
                <a:spcPts val="0"/>
              </a:spcBef>
              <a:buNone/>
            </a:pPr>
            <a:endParaRPr lang="fr-CA" dirty="0" smtClean="0"/>
          </a:p>
          <a:p>
            <a:pPr marL="0" indent="0" algn="ctr">
              <a:spcBef>
                <a:spcPts val="0"/>
              </a:spcBef>
              <a:buNone/>
            </a:pPr>
            <a:r>
              <a:rPr lang="fr-CA" b="1" dirty="0" smtClean="0">
                <a:solidFill>
                  <a:srgbClr val="E35B21"/>
                </a:solidFill>
              </a:rPr>
              <a:t>Quelle </a:t>
            </a:r>
            <a:r>
              <a:rPr lang="fr-CA" b="1" dirty="0">
                <a:solidFill>
                  <a:srgbClr val="E35B21"/>
                </a:solidFill>
              </a:rPr>
              <a:t>est votre conduite?</a:t>
            </a:r>
          </a:p>
        </p:txBody>
      </p:sp>
      <p:sp>
        <p:nvSpPr>
          <p:cNvPr id="4" name="ZoneTexte 3"/>
          <p:cNvSpPr txBox="1"/>
          <p:nvPr>
            <p:custDataLst>
              <p:tags r:id="rId2"/>
            </p:custDataLst>
          </p:nvPr>
        </p:nvSpPr>
        <p:spPr>
          <a:xfrm>
            <a:off x="895503" y="889556"/>
            <a:ext cx="4536504" cy="584775"/>
          </a:xfrm>
          <a:prstGeom prst="rect">
            <a:avLst/>
          </a:prstGeom>
          <a:noFill/>
        </p:spPr>
        <p:txBody>
          <a:bodyPr wrap="square" rtlCol="0">
            <a:spAutoFit/>
          </a:bodyPr>
          <a:lstStyle/>
          <a:p>
            <a:r>
              <a:rPr lang="fr-CA" sz="3200" b="1" dirty="0"/>
              <a:t>Mise en situation</a:t>
            </a:r>
          </a:p>
        </p:txBody>
      </p:sp>
    </p:spTree>
    <p:extLst>
      <p:ext uri="{BB962C8B-B14F-4D97-AF65-F5344CB8AC3E}">
        <p14:creationId xmlns:p14="http://schemas.microsoft.com/office/powerpoint/2010/main" val="340955382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916832"/>
            <a:ext cx="7200800" cy="3600400"/>
          </a:xfrm>
        </p:spPr>
        <p:txBody>
          <a:bodyPr/>
          <a:lstStyle/>
          <a:p>
            <a:pPr marL="0" indent="0">
              <a:spcBef>
                <a:spcPts val="0"/>
              </a:spcBef>
              <a:buNone/>
            </a:pPr>
            <a:r>
              <a:rPr lang="fr-CA" dirty="0">
                <a:solidFill>
                  <a:srgbClr val="E35B21"/>
                </a:solidFill>
              </a:rPr>
              <a:t>Vous avez administré par erreur un vaccin contre l’influenza par voie SC plutôt que par voie IM tel que </a:t>
            </a:r>
            <a:r>
              <a:rPr lang="fr-CA" dirty="0" smtClean="0">
                <a:solidFill>
                  <a:srgbClr val="E35B21"/>
                </a:solidFill>
              </a:rPr>
              <a:t>recommandé.</a:t>
            </a:r>
          </a:p>
          <a:p>
            <a:pPr marL="0" indent="0">
              <a:spcBef>
                <a:spcPts val="0"/>
              </a:spcBef>
              <a:buNone/>
            </a:pPr>
            <a:endParaRPr lang="fr-CA" dirty="0">
              <a:solidFill>
                <a:srgbClr val="E35B21"/>
              </a:solidFill>
            </a:endParaRPr>
          </a:p>
          <a:p>
            <a:pPr marL="0" indent="0">
              <a:spcBef>
                <a:spcPts val="0"/>
              </a:spcBef>
              <a:buNone/>
            </a:pPr>
            <a:endParaRPr lang="fr-CA" dirty="0" smtClean="0">
              <a:solidFill>
                <a:srgbClr val="E35B21"/>
              </a:solidFill>
            </a:endParaRPr>
          </a:p>
          <a:p>
            <a:pPr marL="0" indent="0" algn="ctr">
              <a:spcBef>
                <a:spcPts val="0"/>
              </a:spcBef>
              <a:spcAft>
                <a:spcPts val="2400"/>
              </a:spcAft>
              <a:buNone/>
            </a:pPr>
            <a:r>
              <a:rPr lang="fr-CA" b="1" dirty="0" smtClean="0">
                <a:solidFill>
                  <a:srgbClr val="E35B21"/>
                </a:solidFill>
              </a:rPr>
              <a:t>Que </a:t>
            </a:r>
            <a:r>
              <a:rPr lang="fr-CA" b="1" dirty="0">
                <a:solidFill>
                  <a:srgbClr val="E35B21"/>
                </a:solidFill>
              </a:rPr>
              <a:t>faites-vous?</a:t>
            </a:r>
          </a:p>
        </p:txBody>
      </p:sp>
      <p:sp>
        <p:nvSpPr>
          <p:cNvPr id="4" name="ZoneTexte 3"/>
          <p:cNvSpPr txBox="1"/>
          <p:nvPr>
            <p:custDataLst>
              <p:tags r:id="rId2"/>
            </p:custDataLst>
          </p:nvPr>
        </p:nvSpPr>
        <p:spPr>
          <a:xfrm>
            <a:off x="899592" y="836712"/>
            <a:ext cx="4896544" cy="584775"/>
          </a:xfrm>
          <a:prstGeom prst="rect">
            <a:avLst/>
          </a:prstGeom>
          <a:noFill/>
        </p:spPr>
        <p:txBody>
          <a:bodyPr wrap="square" rtlCol="0">
            <a:spAutoFit/>
          </a:bodyPr>
          <a:lstStyle/>
          <a:p>
            <a:r>
              <a:rPr lang="fr-CA" sz="3200" b="1" dirty="0"/>
              <a:t>Mise en situation</a:t>
            </a:r>
          </a:p>
        </p:txBody>
      </p:sp>
    </p:spTree>
    <p:extLst>
      <p:ext uri="{BB962C8B-B14F-4D97-AF65-F5344CB8AC3E}">
        <p14:creationId xmlns:p14="http://schemas.microsoft.com/office/powerpoint/2010/main" val="188281192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916831"/>
            <a:ext cx="7200800" cy="3672409"/>
          </a:xfrm>
        </p:spPr>
        <p:txBody>
          <a:bodyPr/>
          <a:lstStyle/>
          <a:p>
            <a:pPr marL="0" indent="0">
              <a:spcBef>
                <a:spcPts val="0"/>
              </a:spcBef>
              <a:buNone/>
            </a:pPr>
            <a:r>
              <a:rPr lang="fr-CA" dirty="0">
                <a:solidFill>
                  <a:srgbClr val="E35B21"/>
                </a:solidFill>
              </a:rPr>
              <a:t>Vous constatez que le thermomètre du réfrigérateur indique une température maximale de 13 °C.</a:t>
            </a:r>
          </a:p>
          <a:p>
            <a:pPr marL="0" indent="0">
              <a:buNone/>
            </a:pPr>
            <a:endParaRPr lang="fr-CA" dirty="0" smtClean="0"/>
          </a:p>
          <a:p>
            <a:pPr marL="0" indent="0">
              <a:buNone/>
            </a:pPr>
            <a:endParaRPr lang="fr-CA" dirty="0"/>
          </a:p>
          <a:p>
            <a:pPr marL="0" indent="0" algn="ctr">
              <a:spcBef>
                <a:spcPts val="0"/>
              </a:spcBef>
              <a:buNone/>
            </a:pPr>
            <a:r>
              <a:rPr lang="fr-CA" b="1" dirty="0" smtClean="0">
                <a:solidFill>
                  <a:srgbClr val="E35B21"/>
                </a:solidFill>
              </a:rPr>
              <a:t>Que </a:t>
            </a:r>
            <a:r>
              <a:rPr lang="fr-CA" b="1" dirty="0">
                <a:solidFill>
                  <a:srgbClr val="E35B21"/>
                </a:solidFill>
              </a:rPr>
              <a:t>faites-vous?</a:t>
            </a:r>
          </a:p>
          <a:p>
            <a:endParaRPr lang="fr-CA" dirty="0"/>
          </a:p>
        </p:txBody>
      </p:sp>
      <p:sp>
        <p:nvSpPr>
          <p:cNvPr id="4" name="ZoneTexte 3"/>
          <p:cNvSpPr txBox="1"/>
          <p:nvPr>
            <p:custDataLst>
              <p:tags r:id="rId2"/>
            </p:custDataLst>
          </p:nvPr>
        </p:nvSpPr>
        <p:spPr>
          <a:xfrm>
            <a:off x="899592" y="889556"/>
            <a:ext cx="3384376" cy="584775"/>
          </a:xfrm>
          <a:prstGeom prst="rect">
            <a:avLst/>
          </a:prstGeom>
          <a:noFill/>
        </p:spPr>
        <p:txBody>
          <a:bodyPr wrap="square" rtlCol="0">
            <a:spAutoFit/>
          </a:bodyPr>
          <a:lstStyle/>
          <a:p>
            <a:r>
              <a:rPr lang="fr-CA" sz="3200" b="1" dirty="0"/>
              <a:t>Mise en situation</a:t>
            </a:r>
          </a:p>
        </p:txBody>
      </p:sp>
    </p:spTree>
    <p:extLst>
      <p:ext uri="{BB962C8B-B14F-4D97-AF65-F5344CB8AC3E}">
        <p14:creationId xmlns:p14="http://schemas.microsoft.com/office/powerpoint/2010/main" val="243773304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916833"/>
            <a:ext cx="7272808" cy="3384375"/>
          </a:xfrm>
        </p:spPr>
        <p:txBody>
          <a:bodyPr/>
          <a:lstStyle/>
          <a:p>
            <a:pPr marL="0" indent="0">
              <a:spcBef>
                <a:spcPts val="0"/>
              </a:spcBef>
              <a:buNone/>
            </a:pPr>
            <a:r>
              <a:rPr lang="fr-CA" dirty="0">
                <a:solidFill>
                  <a:srgbClr val="E35B21"/>
                </a:solidFill>
              </a:rPr>
              <a:t>Vous préparez votre clinique de vaccination à l’extérieur du local habituel (ex. : centre communautaire) et vous ne vous rappelez pas comment maintenir vos vaccins à la bonne température. </a:t>
            </a:r>
          </a:p>
          <a:p>
            <a:endParaRPr lang="fr-CA" dirty="0"/>
          </a:p>
          <a:p>
            <a:pPr marL="0" indent="0" algn="ctr">
              <a:spcBef>
                <a:spcPts val="0"/>
              </a:spcBef>
              <a:buNone/>
            </a:pPr>
            <a:r>
              <a:rPr lang="fr-CA" b="1" dirty="0">
                <a:solidFill>
                  <a:srgbClr val="E35B21"/>
                </a:solidFill>
              </a:rPr>
              <a:t>Où trouvez-vous l’information?</a:t>
            </a:r>
          </a:p>
          <a:p>
            <a:pPr marL="0" indent="0">
              <a:buNone/>
            </a:pPr>
            <a:endParaRPr lang="fr-CA" dirty="0"/>
          </a:p>
        </p:txBody>
      </p:sp>
      <p:sp>
        <p:nvSpPr>
          <p:cNvPr id="4" name="ZoneTexte 3"/>
          <p:cNvSpPr txBox="1"/>
          <p:nvPr>
            <p:custDataLst>
              <p:tags r:id="rId2"/>
            </p:custDataLst>
          </p:nvPr>
        </p:nvSpPr>
        <p:spPr>
          <a:xfrm>
            <a:off x="899592" y="889556"/>
            <a:ext cx="4752528" cy="584775"/>
          </a:xfrm>
          <a:prstGeom prst="rect">
            <a:avLst/>
          </a:prstGeom>
          <a:noFill/>
        </p:spPr>
        <p:txBody>
          <a:bodyPr wrap="square" rtlCol="0">
            <a:spAutoFit/>
          </a:bodyPr>
          <a:lstStyle/>
          <a:p>
            <a:r>
              <a:rPr lang="fr-CA" sz="3200" b="1" dirty="0"/>
              <a:t>Mise en situation</a:t>
            </a:r>
          </a:p>
        </p:txBody>
      </p:sp>
    </p:spTree>
    <p:extLst>
      <p:ext uri="{BB962C8B-B14F-4D97-AF65-F5344CB8AC3E}">
        <p14:creationId xmlns:p14="http://schemas.microsoft.com/office/powerpoint/2010/main" val="95230940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custDataLst>
              <p:tags r:id="rId1"/>
            </p:custDataLst>
          </p:nvPr>
        </p:nvSpPr>
        <p:spPr>
          <a:xfrm>
            <a:off x="1979712" y="1556792"/>
            <a:ext cx="6192688" cy="1107996"/>
          </a:xfrm>
          <a:prstGeom prst="rect">
            <a:avLst/>
          </a:prstGeom>
          <a:noFill/>
        </p:spPr>
        <p:txBody>
          <a:bodyPr wrap="square" rtlCol="0">
            <a:spAutoFit/>
          </a:bodyPr>
          <a:lstStyle/>
          <a:p>
            <a:r>
              <a:rPr lang="fr-CA" sz="2400" dirty="0"/>
              <a:t>Site extranet de la direction de santé publique de la Montérégie :</a:t>
            </a:r>
          </a:p>
          <a:p>
            <a:pPr defTabSz="457200">
              <a:spcBef>
                <a:spcPct val="0"/>
              </a:spcBef>
            </a:pPr>
            <a:r>
              <a:rPr lang="fr-CA" dirty="0">
                <a:solidFill>
                  <a:schemeClr val="tx2"/>
                </a:solidFill>
                <a:latin typeface="Arial" charset="0"/>
                <a:hlinkClick r:id="rId10" action="ppaction://hlinksldjump"/>
              </a:rPr>
              <a:t>http://extranet.santemonteregie.qc.ca/index.fr.html </a:t>
            </a:r>
            <a:endParaRPr lang="fr-CA" dirty="0">
              <a:solidFill>
                <a:schemeClr val="tx2"/>
              </a:solidFill>
              <a:latin typeface="Arial" charset="0"/>
            </a:endParaRPr>
          </a:p>
        </p:txBody>
      </p:sp>
      <p:sp>
        <p:nvSpPr>
          <p:cNvPr id="7" name="ZoneTexte 6"/>
          <p:cNvSpPr txBox="1"/>
          <p:nvPr>
            <p:custDataLst>
              <p:tags r:id="rId2"/>
            </p:custDataLst>
          </p:nvPr>
        </p:nvSpPr>
        <p:spPr>
          <a:xfrm>
            <a:off x="2087724" y="3194392"/>
            <a:ext cx="6084676" cy="738664"/>
          </a:xfrm>
          <a:prstGeom prst="rect">
            <a:avLst/>
          </a:prstGeom>
          <a:noFill/>
        </p:spPr>
        <p:txBody>
          <a:bodyPr wrap="square" rtlCol="0">
            <a:spAutoFit/>
          </a:bodyPr>
          <a:lstStyle/>
          <a:p>
            <a:pPr defTabSz="457200">
              <a:spcBef>
                <a:spcPct val="0"/>
              </a:spcBef>
            </a:pPr>
            <a:r>
              <a:rPr lang="fr-CA" sz="2400" dirty="0"/>
              <a:t>Protocole d’immunisation du Québec :</a:t>
            </a:r>
            <a:br>
              <a:rPr lang="fr-CA" sz="2400" dirty="0"/>
            </a:br>
            <a:r>
              <a:rPr lang="fr-CA" dirty="0">
                <a:solidFill>
                  <a:schemeClr val="tx2"/>
                </a:solidFill>
                <a:latin typeface="Arial" charset="0"/>
                <a:hlinkClick r:id="rId10" action="ppaction://hlinksldjump"/>
              </a:rPr>
              <a:t>www.msss.gouv.qc.ca/vaccination</a:t>
            </a:r>
            <a:endParaRPr lang="fr-CA" dirty="0">
              <a:solidFill>
                <a:schemeClr val="tx2"/>
              </a:solidFill>
              <a:latin typeface="Arial" charset="0"/>
            </a:endParaRPr>
          </a:p>
        </p:txBody>
      </p:sp>
      <p:sp>
        <p:nvSpPr>
          <p:cNvPr id="8" name="ZoneTexte 7"/>
          <p:cNvSpPr txBox="1"/>
          <p:nvPr>
            <p:custDataLst>
              <p:tags r:id="rId3"/>
            </p:custDataLst>
          </p:nvPr>
        </p:nvSpPr>
        <p:spPr>
          <a:xfrm>
            <a:off x="2015716" y="4388911"/>
            <a:ext cx="6156684" cy="1200329"/>
          </a:xfrm>
          <a:prstGeom prst="rect">
            <a:avLst/>
          </a:prstGeom>
          <a:noFill/>
        </p:spPr>
        <p:txBody>
          <a:bodyPr wrap="square" rtlCol="0">
            <a:spAutoFit/>
          </a:bodyPr>
          <a:lstStyle/>
          <a:p>
            <a:pPr defTabSz="457200">
              <a:spcBef>
                <a:spcPct val="0"/>
              </a:spcBef>
            </a:pPr>
            <a:r>
              <a:rPr lang="fr-CA" sz="2400" dirty="0"/>
              <a:t>Compétences en immunisation à l’intention des professionnels de la santé </a:t>
            </a:r>
            <a:r>
              <a:rPr lang="fr-CA" sz="2400" dirty="0" smtClean="0"/>
              <a:t>:</a:t>
            </a:r>
          </a:p>
          <a:p>
            <a:pPr defTabSz="457200">
              <a:spcBef>
                <a:spcPct val="0"/>
              </a:spcBef>
            </a:pPr>
            <a:r>
              <a:rPr lang="fr-CA" sz="2400" dirty="0" smtClean="0"/>
              <a:t> </a:t>
            </a:r>
            <a:r>
              <a:rPr lang="fr-CA" dirty="0">
                <a:solidFill>
                  <a:schemeClr val="tx2"/>
                </a:solidFill>
                <a:latin typeface="Arial" charset="0"/>
                <a:hlinkClick r:id="rId10" action="ppaction://hlinksldjump"/>
              </a:rPr>
              <a:t>http://www.phac-aspc.gc.ca/im/pdf/ichp-cips-fra.pdf</a:t>
            </a:r>
            <a:endParaRPr lang="fr-CA" dirty="0">
              <a:solidFill>
                <a:schemeClr val="tx2"/>
              </a:solidFill>
              <a:latin typeface="Arial" charset="0"/>
            </a:endParaRPr>
          </a:p>
        </p:txBody>
      </p:sp>
      <p:pic>
        <p:nvPicPr>
          <p:cNvPr id="9" name="Picture 2" descr="u10288691"/>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a:stretch>
            <a:fillRect/>
          </a:stretch>
        </p:blipFill>
        <p:spPr>
          <a:xfrm>
            <a:off x="827584" y="1843733"/>
            <a:ext cx="936625" cy="8651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2" descr="u10288691"/>
          <p:cNvPicPr>
            <a:picLocks noChangeAspect="1" noChangeArrowheads="1"/>
          </p:cNvPicPr>
          <p:nvPr>
            <p:custDataLst>
              <p:tags r:id="rId5"/>
            </p:custDataLst>
          </p:nvPr>
        </p:nvPicPr>
        <p:blipFill>
          <a:blip r:embed="rId11">
            <a:extLst>
              <a:ext uri="{28A0092B-C50C-407E-A947-70E740481C1C}">
                <a14:useLocalDpi xmlns:a14="http://schemas.microsoft.com/office/drawing/2010/main" val="0"/>
              </a:ext>
            </a:extLst>
          </a:blip>
          <a:srcRect/>
          <a:stretch>
            <a:fillRect/>
          </a:stretch>
        </p:blipFill>
        <p:spPr>
          <a:xfrm>
            <a:off x="854762" y="3139877"/>
            <a:ext cx="936625" cy="8651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 name="Picture 2" descr="u10288691"/>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a:xfrm>
            <a:off x="827583" y="4653136"/>
            <a:ext cx="936625" cy="8651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ZoneTexte 1"/>
          <p:cNvSpPr txBox="1"/>
          <p:nvPr>
            <p:custDataLst>
              <p:tags r:id="rId7"/>
            </p:custDataLst>
          </p:nvPr>
        </p:nvSpPr>
        <p:spPr>
          <a:xfrm>
            <a:off x="971600" y="827420"/>
            <a:ext cx="3455864" cy="584775"/>
          </a:xfrm>
          <a:prstGeom prst="rect">
            <a:avLst/>
          </a:prstGeom>
          <a:noFill/>
        </p:spPr>
        <p:txBody>
          <a:bodyPr wrap="square" rtlCol="0">
            <a:spAutoFit/>
          </a:bodyPr>
          <a:lstStyle/>
          <a:p>
            <a:r>
              <a:rPr lang="fr-CA" sz="3200" b="1" dirty="0"/>
              <a:t>Références</a:t>
            </a:r>
          </a:p>
        </p:txBody>
      </p:sp>
    </p:spTree>
    <p:extLst>
      <p:ext uri="{BB962C8B-B14F-4D97-AF65-F5344CB8AC3E}">
        <p14:creationId xmlns:p14="http://schemas.microsoft.com/office/powerpoint/2010/main" val="2210513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628800"/>
            <a:ext cx="7272808" cy="3888432"/>
          </a:xfrm>
        </p:spPr>
        <p:txBody>
          <a:bodyPr>
            <a:normAutofit/>
          </a:bodyPr>
          <a:lstStyle/>
          <a:p>
            <a:pPr marL="0" indent="0">
              <a:spcBef>
                <a:spcPts val="0"/>
              </a:spcBef>
              <a:spcAft>
                <a:spcPts val="1200"/>
              </a:spcAft>
              <a:buNone/>
            </a:pPr>
            <a:r>
              <a:rPr lang="fr-CA" sz="2400" b="1" dirty="0">
                <a:solidFill>
                  <a:srgbClr val="E35B21"/>
                </a:solidFill>
              </a:rPr>
              <a:t>Incubation</a:t>
            </a:r>
          </a:p>
          <a:p>
            <a:pPr>
              <a:spcBef>
                <a:spcPts val="0"/>
              </a:spcBef>
              <a:spcAft>
                <a:spcPts val="1200"/>
              </a:spcAft>
            </a:pPr>
            <a:r>
              <a:rPr lang="fr-CA" sz="2400" dirty="0" smtClean="0"/>
              <a:t>Habituellement de 2 à 3 jours </a:t>
            </a:r>
          </a:p>
          <a:p>
            <a:pPr marL="0" indent="0">
              <a:spcBef>
                <a:spcPts val="0"/>
              </a:spcBef>
              <a:spcAft>
                <a:spcPts val="1200"/>
              </a:spcAft>
              <a:buNone/>
            </a:pPr>
            <a:r>
              <a:rPr lang="fr-CA" sz="2400" b="1" dirty="0">
                <a:solidFill>
                  <a:srgbClr val="E35B21"/>
                </a:solidFill>
              </a:rPr>
              <a:t>Contagiosité</a:t>
            </a:r>
          </a:p>
          <a:p>
            <a:pPr>
              <a:spcBef>
                <a:spcPts val="0"/>
              </a:spcBef>
              <a:spcAft>
                <a:spcPts val="1200"/>
              </a:spcAft>
            </a:pPr>
            <a:r>
              <a:rPr lang="fr-CA" sz="2400" dirty="0" smtClean="0"/>
              <a:t>Adultes: 24 heures avant jusqu’à 5 jours après le début des symptômes</a:t>
            </a:r>
          </a:p>
          <a:p>
            <a:pPr marL="0" indent="0">
              <a:buNone/>
            </a:pPr>
            <a:r>
              <a:rPr lang="fr-CA" sz="2400" dirty="0" smtClean="0"/>
              <a:t>Elle peut être prolongée chez les enfants, les personnes âgées ou </a:t>
            </a:r>
            <a:r>
              <a:rPr lang="fr-CA" sz="2400" dirty="0" err="1" smtClean="0"/>
              <a:t>immunosupprimées</a:t>
            </a:r>
            <a:endParaRPr lang="fr-CA" sz="2400" dirty="0"/>
          </a:p>
        </p:txBody>
      </p:sp>
      <p:sp>
        <p:nvSpPr>
          <p:cNvPr id="3" name="ZoneTexte 2"/>
          <p:cNvSpPr txBox="1"/>
          <p:nvPr>
            <p:custDataLst>
              <p:tags r:id="rId2"/>
            </p:custDataLst>
          </p:nvPr>
        </p:nvSpPr>
        <p:spPr>
          <a:xfrm>
            <a:off x="899592" y="836712"/>
            <a:ext cx="4824536" cy="584775"/>
          </a:xfrm>
          <a:prstGeom prst="rect">
            <a:avLst/>
          </a:prstGeom>
          <a:noFill/>
        </p:spPr>
        <p:txBody>
          <a:bodyPr wrap="square" rtlCol="0">
            <a:spAutoFit/>
          </a:bodyPr>
          <a:lstStyle/>
          <a:p>
            <a:r>
              <a:rPr lang="fr-CA" sz="3200" b="1" dirty="0" smtClean="0"/>
              <a:t>Incubation et contagiosité</a:t>
            </a:r>
            <a:endParaRPr lang="fr-CA" sz="3200" b="1" dirty="0"/>
          </a:p>
        </p:txBody>
      </p:sp>
    </p:spTree>
    <p:extLst>
      <p:ext uri="{BB962C8B-B14F-4D97-AF65-F5344CB8AC3E}">
        <p14:creationId xmlns:p14="http://schemas.microsoft.com/office/powerpoint/2010/main" val="42487151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99592" y="1556793"/>
            <a:ext cx="7272808" cy="4464496"/>
          </a:xfrm>
        </p:spPr>
        <p:txBody>
          <a:bodyPr>
            <a:normAutofit/>
          </a:bodyPr>
          <a:lstStyle/>
          <a:p>
            <a:pPr marL="0" indent="0">
              <a:spcBef>
                <a:spcPts val="0"/>
              </a:spcBef>
              <a:spcAft>
                <a:spcPts val="1200"/>
              </a:spcAft>
              <a:buNone/>
            </a:pPr>
            <a:r>
              <a:rPr lang="fr-CA" sz="2400" b="1" dirty="0">
                <a:solidFill>
                  <a:srgbClr val="E35B21"/>
                </a:solidFill>
              </a:rPr>
              <a:t>Principalement par gouttelettes de sécrétions respiratoires</a:t>
            </a:r>
          </a:p>
          <a:p>
            <a:pPr>
              <a:spcBef>
                <a:spcPts val="0"/>
              </a:spcBef>
              <a:spcAft>
                <a:spcPts val="1200"/>
              </a:spcAft>
            </a:pPr>
            <a:r>
              <a:rPr lang="fr-CA" sz="2400" dirty="0" smtClean="0"/>
              <a:t>Projetées dans l’air des personnes infectées lorsqu’elles parlent, toussent ou éternuent</a:t>
            </a:r>
          </a:p>
          <a:p>
            <a:pPr marL="0" indent="0">
              <a:spcBef>
                <a:spcPts val="0"/>
              </a:spcBef>
              <a:spcAft>
                <a:spcPts val="1200"/>
              </a:spcAft>
              <a:buNone/>
            </a:pPr>
            <a:r>
              <a:rPr lang="fr-CA" sz="2400" b="1" dirty="0">
                <a:solidFill>
                  <a:srgbClr val="E35B21"/>
                </a:solidFill>
              </a:rPr>
              <a:t>Par contact </a:t>
            </a:r>
            <a:r>
              <a:rPr lang="fr-CA" sz="2400" b="1" dirty="0" smtClean="0">
                <a:solidFill>
                  <a:srgbClr val="E35B21"/>
                </a:solidFill>
              </a:rPr>
              <a:t>direct</a:t>
            </a:r>
            <a:endParaRPr lang="fr-CA" sz="2400" b="1" dirty="0">
              <a:solidFill>
                <a:srgbClr val="E35B21"/>
              </a:solidFill>
            </a:endParaRPr>
          </a:p>
          <a:p>
            <a:pPr>
              <a:spcBef>
                <a:spcPts val="0"/>
              </a:spcBef>
              <a:spcAft>
                <a:spcPts val="1200"/>
              </a:spcAft>
            </a:pPr>
            <a:r>
              <a:rPr lang="fr-CA" sz="2400" dirty="0" smtClean="0"/>
              <a:t>De personne à personne par sécrétions </a:t>
            </a:r>
            <a:r>
              <a:rPr lang="fr-CA" sz="2400" dirty="0" err="1" smtClean="0"/>
              <a:t>nasopharyngées</a:t>
            </a:r>
            <a:endParaRPr lang="fr-CA" sz="2400" dirty="0" smtClean="0"/>
          </a:p>
          <a:p>
            <a:pPr marL="0" indent="0">
              <a:spcBef>
                <a:spcPts val="0"/>
              </a:spcBef>
              <a:spcAft>
                <a:spcPts val="1200"/>
              </a:spcAft>
              <a:buNone/>
            </a:pPr>
            <a:r>
              <a:rPr lang="fr-CA" sz="2400" b="1" dirty="0">
                <a:solidFill>
                  <a:srgbClr val="E35B21"/>
                </a:solidFill>
              </a:rPr>
              <a:t>Par contact indirect</a:t>
            </a:r>
          </a:p>
          <a:p>
            <a:r>
              <a:rPr lang="fr-CA" sz="2400" dirty="0" smtClean="0"/>
              <a:t>Via des objets fraîchement souillés</a:t>
            </a:r>
          </a:p>
        </p:txBody>
      </p:sp>
      <p:sp>
        <p:nvSpPr>
          <p:cNvPr id="3" name="ZoneTexte 2"/>
          <p:cNvSpPr txBox="1"/>
          <p:nvPr>
            <p:custDataLst>
              <p:tags r:id="rId2"/>
            </p:custDataLst>
          </p:nvPr>
        </p:nvSpPr>
        <p:spPr>
          <a:xfrm>
            <a:off x="899592" y="836712"/>
            <a:ext cx="4320480" cy="584775"/>
          </a:xfrm>
          <a:prstGeom prst="rect">
            <a:avLst/>
          </a:prstGeom>
          <a:noFill/>
        </p:spPr>
        <p:txBody>
          <a:bodyPr wrap="square" rtlCol="0">
            <a:spAutoFit/>
          </a:bodyPr>
          <a:lstStyle/>
          <a:p>
            <a:r>
              <a:rPr lang="fr-CA" sz="3200" b="1" dirty="0" smtClean="0"/>
              <a:t>Transmission</a:t>
            </a:r>
            <a:endParaRPr lang="fr-CA" sz="3200" b="1" dirty="0"/>
          </a:p>
        </p:txBody>
      </p:sp>
    </p:spTree>
    <p:extLst>
      <p:ext uri="{BB962C8B-B14F-4D97-AF65-F5344CB8AC3E}">
        <p14:creationId xmlns:p14="http://schemas.microsoft.com/office/powerpoint/2010/main" val="180588418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00.xml><?xml version="1.0" encoding="utf-8"?>
<p:tagLst xmlns:a="http://schemas.openxmlformats.org/drawingml/2006/main" xmlns:r="http://schemas.openxmlformats.org/officeDocument/2006/relationships" xmlns:p="http://schemas.openxmlformats.org/presentationml/2006/main">
  <p:tag name="NUM" val="1"/>
</p:tagLst>
</file>

<file path=ppt/tags/tag101.xml><?xml version="1.0" encoding="utf-8"?>
<p:tagLst xmlns:a="http://schemas.openxmlformats.org/drawingml/2006/main" xmlns:r="http://schemas.openxmlformats.org/officeDocument/2006/relationships" xmlns:p="http://schemas.openxmlformats.org/presentationml/2006/main">
  <p:tag name="NUM" val="1"/>
</p:tagLst>
</file>

<file path=ppt/tags/tag102.xml><?xml version="1.0" encoding="utf-8"?>
<p:tagLst xmlns:a="http://schemas.openxmlformats.org/drawingml/2006/main" xmlns:r="http://schemas.openxmlformats.org/officeDocument/2006/relationships" xmlns:p="http://schemas.openxmlformats.org/presentationml/2006/main">
  <p:tag name="NUM" val="2"/>
</p:tagLst>
</file>

<file path=ppt/tags/tag103.xml><?xml version="1.0" encoding="utf-8"?>
<p:tagLst xmlns:a="http://schemas.openxmlformats.org/drawingml/2006/main" xmlns:r="http://schemas.openxmlformats.org/officeDocument/2006/relationships" xmlns:p="http://schemas.openxmlformats.org/presentationml/2006/main">
  <p:tag name="NUM" val="3"/>
</p:tagLst>
</file>

<file path=ppt/tags/tag104.xml><?xml version="1.0" encoding="utf-8"?>
<p:tagLst xmlns:a="http://schemas.openxmlformats.org/drawingml/2006/main" xmlns:r="http://schemas.openxmlformats.org/officeDocument/2006/relationships" xmlns:p="http://schemas.openxmlformats.org/presentationml/2006/main">
  <p:tag name="NUM" val="1"/>
</p:tagLst>
</file>

<file path=ppt/tags/tag105.xml><?xml version="1.0" encoding="utf-8"?>
<p:tagLst xmlns:a="http://schemas.openxmlformats.org/drawingml/2006/main" xmlns:r="http://schemas.openxmlformats.org/officeDocument/2006/relationships" xmlns:p="http://schemas.openxmlformats.org/presentationml/2006/main">
  <p:tag name="NUM" val="2"/>
</p:tagLst>
</file>

<file path=ppt/tags/tag106.xml><?xml version="1.0" encoding="utf-8"?>
<p:tagLst xmlns:a="http://schemas.openxmlformats.org/drawingml/2006/main" xmlns:r="http://schemas.openxmlformats.org/officeDocument/2006/relationships" xmlns:p="http://schemas.openxmlformats.org/presentationml/2006/main">
  <p:tag name="NUM" val="1"/>
</p:tagLst>
</file>

<file path=ppt/tags/tag107.xml><?xml version="1.0" encoding="utf-8"?>
<p:tagLst xmlns:a="http://schemas.openxmlformats.org/drawingml/2006/main" xmlns:r="http://schemas.openxmlformats.org/officeDocument/2006/relationships" xmlns:p="http://schemas.openxmlformats.org/presentationml/2006/main">
  <p:tag name="NUM" val="2"/>
</p:tagLst>
</file>

<file path=ppt/tags/tag108.xml><?xml version="1.0" encoding="utf-8"?>
<p:tagLst xmlns:a="http://schemas.openxmlformats.org/drawingml/2006/main" xmlns:r="http://schemas.openxmlformats.org/officeDocument/2006/relationships" xmlns:p="http://schemas.openxmlformats.org/presentationml/2006/main">
  <p:tag name="NUM" val="3"/>
</p:tagLst>
</file>

<file path=ppt/tags/tag109.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10.xml><?xml version="1.0" encoding="utf-8"?>
<p:tagLst xmlns:a="http://schemas.openxmlformats.org/drawingml/2006/main" xmlns:r="http://schemas.openxmlformats.org/officeDocument/2006/relationships" xmlns:p="http://schemas.openxmlformats.org/presentationml/2006/main">
  <p:tag name="NUM" val="2"/>
</p:tagLst>
</file>

<file path=ppt/tags/tag111.xml><?xml version="1.0" encoding="utf-8"?>
<p:tagLst xmlns:a="http://schemas.openxmlformats.org/drawingml/2006/main" xmlns:r="http://schemas.openxmlformats.org/officeDocument/2006/relationships" xmlns:p="http://schemas.openxmlformats.org/presentationml/2006/main">
  <p:tag name="NUM" val="3"/>
</p:tagLst>
</file>

<file path=ppt/tags/tag112.xml><?xml version="1.0" encoding="utf-8"?>
<p:tagLst xmlns:a="http://schemas.openxmlformats.org/drawingml/2006/main" xmlns:r="http://schemas.openxmlformats.org/officeDocument/2006/relationships" xmlns:p="http://schemas.openxmlformats.org/presentationml/2006/main">
  <p:tag name="NUM" val="4"/>
</p:tagLst>
</file>

<file path=ppt/tags/tag113.xml><?xml version="1.0" encoding="utf-8"?>
<p:tagLst xmlns:a="http://schemas.openxmlformats.org/drawingml/2006/main" xmlns:r="http://schemas.openxmlformats.org/officeDocument/2006/relationships" xmlns:p="http://schemas.openxmlformats.org/presentationml/2006/main">
  <p:tag name="NUM" val="1"/>
</p:tagLst>
</file>

<file path=ppt/tags/tag114.xml><?xml version="1.0" encoding="utf-8"?>
<p:tagLst xmlns:a="http://schemas.openxmlformats.org/drawingml/2006/main" xmlns:r="http://schemas.openxmlformats.org/officeDocument/2006/relationships" xmlns:p="http://schemas.openxmlformats.org/presentationml/2006/main">
  <p:tag name="NUM" val="2"/>
</p:tagLst>
</file>

<file path=ppt/tags/tag115.xml><?xml version="1.0" encoding="utf-8"?>
<p:tagLst xmlns:a="http://schemas.openxmlformats.org/drawingml/2006/main" xmlns:r="http://schemas.openxmlformats.org/officeDocument/2006/relationships" xmlns:p="http://schemas.openxmlformats.org/presentationml/2006/main">
  <p:tag name="NUM" val="3"/>
</p:tagLst>
</file>

<file path=ppt/tags/tag116.xml><?xml version="1.0" encoding="utf-8"?>
<p:tagLst xmlns:a="http://schemas.openxmlformats.org/drawingml/2006/main" xmlns:r="http://schemas.openxmlformats.org/officeDocument/2006/relationships" xmlns:p="http://schemas.openxmlformats.org/presentationml/2006/main">
  <p:tag name="NUM" val="4"/>
</p:tagLst>
</file>

<file path=ppt/tags/tag117.xml><?xml version="1.0" encoding="utf-8"?>
<p:tagLst xmlns:a="http://schemas.openxmlformats.org/drawingml/2006/main" xmlns:r="http://schemas.openxmlformats.org/officeDocument/2006/relationships" xmlns:p="http://schemas.openxmlformats.org/presentationml/2006/main">
  <p:tag name="NUM" val="1"/>
</p:tagLst>
</file>

<file path=ppt/tags/tag118.xml><?xml version="1.0" encoding="utf-8"?>
<p:tagLst xmlns:a="http://schemas.openxmlformats.org/drawingml/2006/main" xmlns:r="http://schemas.openxmlformats.org/officeDocument/2006/relationships" xmlns:p="http://schemas.openxmlformats.org/presentationml/2006/main">
  <p:tag name="NUM" val="2"/>
</p:tagLst>
</file>

<file path=ppt/tags/tag119.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20.xml><?xml version="1.0" encoding="utf-8"?>
<p:tagLst xmlns:a="http://schemas.openxmlformats.org/drawingml/2006/main" xmlns:r="http://schemas.openxmlformats.org/officeDocument/2006/relationships" xmlns:p="http://schemas.openxmlformats.org/presentationml/2006/main">
  <p:tag name="NUM" val="2"/>
</p:tagLst>
</file>

<file path=ppt/tags/tag121.xml><?xml version="1.0" encoding="utf-8"?>
<p:tagLst xmlns:a="http://schemas.openxmlformats.org/drawingml/2006/main" xmlns:r="http://schemas.openxmlformats.org/officeDocument/2006/relationships" xmlns:p="http://schemas.openxmlformats.org/presentationml/2006/main">
  <p:tag name="NUM" val="3"/>
</p:tagLst>
</file>

<file path=ppt/tags/tag122.xml><?xml version="1.0" encoding="utf-8"?>
<p:tagLst xmlns:a="http://schemas.openxmlformats.org/drawingml/2006/main" xmlns:r="http://schemas.openxmlformats.org/officeDocument/2006/relationships" xmlns:p="http://schemas.openxmlformats.org/presentationml/2006/main">
  <p:tag name="NUM" val="4"/>
</p:tagLst>
</file>

<file path=ppt/tags/tag123.xml><?xml version="1.0" encoding="utf-8"?>
<p:tagLst xmlns:a="http://schemas.openxmlformats.org/drawingml/2006/main" xmlns:r="http://schemas.openxmlformats.org/officeDocument/2006/relationships" xmlns:p="http://schemas.openxmlformats.org/presentationml/2006/main">
  <p:tag name="NUM" val="1"/>
</p:tagLst>
</file>

<file path=ppt/tags/tag124.xml><?xml version="1.0" encoding="utf-8"?>
<p:tagLst xmlns:a="http://schemas.openxmlformats.org/drawingml/2006/main" xmlns:r="http://schemas.openxmlformats.org/officeDocument/2006/relationships" xmlns:p="http://schemas.openxmlformats.org/presentationml/2006/main">
  <p:tag name="NUM" val="2"/>
</p:tagLst>
</file>

<file path=ppt/tags/tag125.xml><?xml version="1.0" encoding="utf-8"?>
<p:tagLst xmlns:a="http://schemas.openxmlformats.org/drawingml/2006/main" xmlns:r="http://schemas.openxmlformats.org/officeDocument/2006/relationships" xmlns:p="http://schemas.openxmlformats.org/presentationml/2006/main">
  <p:tag name="NUM" val="1"/>
</p:tagLst>
</file>

<file path=ppt/tags/tag126.xml><?xml version="1.0" encoding="utf-8"?>
<p:tagLst xmlns:a="http://schemas.openxmlformats.org/drawingml/2006/main" xmlns:r="http://schemas.openxmlformats.org/officeDocument/2006/relationships" xmlns:p="http://schemas.openxmlformats.org/presentationml/2006/main">
  <p:tag name="NUM" val="2"/>
</p:tagLst>
</file>

<file path=ppt/tags/tag127.xml><?xml version="1.0" encoding="utf-8"?>
<p:tagLst xmlns:a="http://schemas.openxmlformats.org/drawingml/2006/main" xmlns:r="http://schemas.openxmlformats.org/officeDocument/2006/relationships" xmlns:p="http://schemas.openxmlformats.org/presentationml/2006/main">
  <p:tag name="NUM" val="3"/>
</p:tagLst>
</file>

<file path=ppt/tags/tag128.xml><?xml version="1.0" encoding="utf-8"?>
<p:tagLst xmlns:a="http://schemas.openxmlformats.org/drawingml/2006/main" xmlns:r="http://schemas.openxmlformats.org/officeDocument/2006/relationships" xmlns:p="http://schemas.openxmlformats.org/presentationml/2006/main">
  <p:tag name="NUM" val="1"/>
</p:tagLst>
</file>

<file path=ppt/tags/tag129.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30.xml><?xml version="1.0" encoding="utf-8"?>
<p:tagLst xmlns:a="http://schemas.openxmlformats.org/drawingml/2006/main" xmlns:r="http://schemas.openxmlformats.org/officeDocument/2006/relationships" xmlns:p="http://schemas.openxmlformats.org/presentationml/2006/main">
  <p:tag name="NUM" val="2"/>
</p:tagLst>
</file>

<file path=ppt/tags/tag131.xml><?xml version="1.0" encoding="utf-8"?>
<p:tagLst xmlns:a="http://schemas.openxmlformats.org/drawingml/2006/main" xmlns:r="http://schemas.openxmlformats.org/officeDocument/2006/relationships" xmlns:p="http://schemas.openxmlformats.org/presentationml/2006/main">
  <p:tag name="NUM" val="1"/>
</p:tagLst>
</file>

<file path=ppt/tags/tag132.xml><?xml version="1.0" encoding="utf-8"?>
<p:tagLst xmlns:a="http://schemas.openxmlformats.org/drawingml/2006/main" xmlns:r="http://schemas.openxmlformats.org/officeDocument/2006/relationships" xmlns:p="http://schemas.openxmlformats.org/presentationml/2006/main">
  <p:tag name="NUM" val="2"/>
</p:tagLst>
</file>

<file path=ppt/tags/tag133.xml><?xml version="1.0" encoding="utf-8"?>
<p:tagLst xmlns:a="http://schemas.openxmlformats.org/drawingml/2006/main" xmlns:r="http://schemas.openxmlformats.org/officeDocument/2006/relationships" xmlns:p="http://schemas.openxmlformats.org/presentationml/2006/main">
  <p:tag name="NUM" val="1"/>
</p:tagLst>
</file>

<file path=ppt/tags/tag134.xml><?xml version="1.0" encoding="utf-8"?>
<p:tagLst xmlns:a="http://schemas.openxmlformats.org/drawingml/2006/main" xmlns:r="http://schemas.openxmlformats.org/officeDocument/2006/relationships" xmlns:p="http://schemas.openxmlformats.org/presentationml/2006/main">
  <p:tag name="NUM" val="2"/>
</p:tagLst>
</file>

<file path=ppt/tags/tag135.xml><?xml version="1.0" encoding="utf-8"?>
<p:tagLst xmlns:a="http://schemas.openxmlformats.org/drawingml/2006/main" xmlns:r="http://schemas.openxmlformats.org/officeDocument/2006/relationships" xmlns:p="http://schemas.openxmlformats.org/presentationml/2006/main">
  <p:tag name="NUM" val="1"/>
</p:tagLst>
</file>

<file path=ppt/tags/tag136.xml><?xml version="1.0" encoding="utf-8"?>
<p:tagLst xmlns:a="http://schemas.openxmlformats.org/drawingml/2006/main" xmlns:r="http://schemas.openxmlformats.org/officeDocument/2006/relationships" xmlns:p="http://schemas.openxmlformats.org/presentationml/2006/main">
  <p:tag name="NUM" val="2"/>
</p:tagLst>
</file>

<file path=ppt/tags/tag137.xml><?xml version="1.0" encoding="utf-8"?>
<p:tagLst xmlns:a="http://schemas.openxmlformats.org/drawingml/2006/main" xmlns:r="http://schemas.openxmlformats.org/officeDocument/2006/relationships" xmlns:p="http://schemas.openxmlformats.org/presentationml/2006/main">
  <p:tag name="NUM" val="3"/>
</p:tagLst>
</file>

<file path=ppt/tags/tag138.xml><?xml version="1.0" encoding="utf-8"?>
<p:tagLst xmlns:a="http://schemas.openxmlformats.org/drawingml/2006/main" xmlns:r="http://schemas.openxmlformats.org/officeDocument/2006/relationships" xmlns:p="http://schemas.openxmlformats.org/presentationml/2006/main">
  <p:tag name="NUM" val="4"/>
</p:tagLst>
</file>

<file path=ppt/tags/tag139.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40.xml><?xml version="1.0" encoding="utf-8"?>
<p:tagLst xmlns:a="http://schemas.openxmlformats.org/drawingml/2006/main" xmlns:r="http://schemas.openxmlformats.org/officeDocument/2006/relationships" xmlns:p="http://schemas.openxmlformats.org/presentationml/2006/main">
  <p:tag name="NUM" val="2"/>
</p:tagLst>
</file>

<file path=ppt/tags/tag141.xml><?xml version="1.0" encoding="utf-8"?>
<p:tagLst xmlns:a="http://schemas.openxmlformats.org/drawingml/2006/main" xmlns:r="http://schemas.openxmlformats.org/officeDocument/2006/relationships" xmlns:p="http://schemas.openxmlformats.org/presentationml/2006/main">
  <p:tag name="NUM" val="3"/>
</p:tagLst>
</file>

<file path=ppt/tags/tag142.xml><?xml version="1.0" encoding="utf-8"?>
<p:tagLst xmlns:a="http://schemas.openxmlformats.org/drawingml/2006/main" xmlns:r="http://schemas.openxmlformats.org/officeDocument/2006/relationships" xmlns:p="http://schemas.openxmlformats.org/presentationml/2006/main">
  <p:tag name="NUM" val="4"/>
</p:tagLst>
</file>

<file path=ppt/tags/tag143.xml><?xml version="1.0" encoding="utf-8"?>
<p:tagLst xmlns:a="http://schemas.openxmlformats.org/drawingml/2006/main" xmlns:r="http://schemas.openxmlformats.org/officeDocument/2006/relationships" xmlns:p="http://schemas.openxmlformats.org/presentationml/2006/main">
  <p:tag name="NUM" val="1"/>
</p:tagLst>
</file>

<file path=ppt/tags/tag144.xml><?xml version="1.0" encoding="utf-8"?>
<p:tagLst xmlns:a="http://schemas.openxmlformats.org/drawingml/2006/main" xmlns:r="http://schemas.openxmlformats.org/officeDocument/2006/relationships" xmlns:p="http://schemas.openxmlformats.org/presentationml/2006/main">
  <p:tag name="NUM" val="1"/>
</p:tagLst>
</file>

<file path=ppt/tags/tag145.xml><?xml version="1.0" encoding="utf-8"?>
<p:tagLst xmlns:a="http://schemas.openxmlformats.org/drawingml/2006/main" xmlns:r="http://schemas.openxmlformats.org/officeDocument/2006/relationships" xmlns:p="http://schemas.openxmlformats.org/presentationml/2006/main">
  <p:tag name="NUM" val="2"/>
</p:tagLst>
</file>

<file path=ppt/tags/tag146.xml><?xml version="1.0" encoding="utf-8"?>
<p:tagLst xmlns:a="http://schemas.openxmlformats.org/drawingml/2006/main" xmlns:r="http://schemas.openxmlformats.org/officeDocument/2006/relationships" xmlns:p="http://schemas.openxmlformats.org/presentationml/2006/main">
  <p:tag name="NUM" val="1"/>
</p:tagLst>
</file>

<file path=ppt/tags/tag147.xml><?xml version="1.0" encoding="utf-8"?>
<p:tagLst xmlns:a="http://schemas.openxmlformats.org/drawingml/2006/main" xmlns:r="http://schemas.openxmlformats.org/officeDocument/2006/relationships" xmlns:p="http://schemas.openxmlformats.org/presentationml/2006/main">
  <p:tag name="NUM" val="2"/>
</p:tagLst>
</file>

<file path=ppt/tags/tag148.xml><?xml version="1.0" encoding="utf-8"?>
<p:tagLst xmlns:a="http://schemas.openxmlformats.org/drawingml/2006/main" xmlns:r="http://schemas.openxmlformats.org/officeDocument/2006/relationships" xmlns:p="http://schemas.openxmlformats.org/presentationml/2006/main">
  <p:tag name="NUM" val="3"/>
</p:tagLst>
</file>

<file path=ppt/tags/tag149.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50.xml><?xml version="1.0" encoding="utf-8"?>
<p:tagLst xmlns:a="http://schemas.openxmlformats.org/drawingml/2006/main" xmlns:r="http://schemas.openxmlformats.org/officeDocument/2006/relationships" xmlns:p="http://schemas.openxmlformats.org/presentationml/2006/main">
  <p:tag name="NUM" val="2"/>
</p:tagLst>
</file>

<file path=ppt/tags/tag151.xml><?xml version="1.0" encoding="utf-8"?>
<p:tagLst xmlns:a="http://schemas.openxmlformats.org/drawingml/2006/main" xmlns:r="http://schemas.openxmlformats.org/officeDocument/2006/relationships" xmlns:p="http://schemas.openxmlformats.org/presentationml/2006/main">
  <p:tag name="NUM" val="1"/>
</p:tagLst>
</file>

<file path=ppt/tags/tag152.xml><?xml version="1.0" encoding="utf-8"?>
<p:tagLst xmlns:a="http://schemas.openxmlformats.org/drawingml/2006/main" xmlns:r="http://schemas.openxmlformats.org/officeDocument/2006/relationships" xmlns:p="http://schemas.openxmlformats.org/presentationml/2006/main">
  <p:tag name="NUM" val="2"/>
</p:tagLst>
</file>

<file path=ppt/tags/tag153.xml><?xml version="1.0" encoding="utf-8"?>
<p:tagLst xmlns:a="http://schemas.openxmlformats.org/drawingml/2006/main" xmlns:r="http://schemas.openxmlformats.org/officeDocument/2006/relationships" xmlns:p="http://schemas.openxmlformats.org/presentationml/2006/main">
  <p:tag name="NUM" val="3"/>
</p:tagLst>
</file>

<file path=ppt/tags/tag154.xml><?xml version="1.0" encoding="utf-8"?>
<p:tagLst xmlns:a="http://schemas.openxmlformats.org/drawingml/2006/main" xmlns:r="http://schemas.openxmlformats.org/officeDocument/2006/relationships" xmlns:p="http://schemas.openxmlformats.org/presentationml/2006/main">
  <p:tag name="NUM" val="4"/>
</p:tagLst>
</file>

<file path=ppt/tags/tag155.xml><?xml version="1.0" encoding="utf-8"?>
<p:tagLst xmlns:a="http://schemas.openxmlformats.org/drawingml/2006/main" xmlns:r="http://schemas.openxmlformats.org/officeDocument/2006/relationships" xmlns:p="http://schemas.openxmlformats.org/presentationml/2006/main">
  <p:tag name="NUM" val="1"/>
</p:tagLst>
</file>

<file path=ppt/tags/tag156.xml><?xml version="1.0" encoding="utf-8"?>
<p:tagLst xmlns:a="http://schemas.openxmlformats.org/drawingml/2006/main" xmlns:r="http://schemas.openxmlformats.org/officeDocument/2006/relationships" xmlns:p="http://schemas.openxmlformats.org/presentationml/2006/main">
  <p:tag name="NUM" val="2"/>
</p:tagLst>
</file>

<file path=ppt/tags/tag157.xml><?xml version="1.0" encoding="utf-8"?>
<p:tagLst xmlns:a="http://schemas.openxmlformats.org/drawingml/2006/main" xmlns:r="http://schemas.openxmlformats.org/officeDocument/2006/relationships" xmlns:p="http://schemas.openxmlformats.org/presentationml/2006/main">
  <p:tag name="NUM" val="1"/>
</p:tagLst>
</file>

<file path=ppt/tags/tag158.xml><?xml version="1.0" encoding="utf-8"?>
<p:tagLst xmlns:a="http://schemas.openxmlformats.org/drawingml/2006/main" xmlns:r="http://schemas.openxmlformats.org/officeDocument/2006/relationships" xmlns:p="http://schemas.openxmlformats.org/presentationml/2006/main">
  <p:tag name="NUM" val="2"/>
</p:tagLst>
</file>

<file path=ppt/tags/tag159.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60.xml><?xml version="1.0" encoding="utf-8"?>
<p:tagLst xmlns:a="http://schemas.openxmlformats.org/drawingml/2006/main" xmlns:r="http://schemas.openxmlformats.org/officeDocument/2006/relationships" xmlns:p="http://schemas.openxmlformats.org/presentationml/2006/main">
  <p:tag name="NUM" val="2"/>
</p:tagLst>
</file>

<file path=ppt/tags/tag161.xml><?xml version="1.0" encoding="utf-8"?>
<p:tagLst xmlns:a="http://schemas.openxmlformats.org/drawingml/2006/main" xmlns:r="http://schemas.openxmlformats.org/officeDocument/2006/relationships" xmlns:p="http://schemas.openxmlformats.org/presentationml/2006/main">
  <p:tag name="NUM" val="1"/>
</p:tagLst>
</file>

<file path=ppt/tags/tag162.xml><?xml version="1.0" encoding="utf-8"?>
<p:tagLst xmlns:a="http://schemas.openxmlformats.org/drawingml/2006/main" xmlns:r="http://schemas.openxmlformats.org/officeDocument/2006/relationships" xmlns:p="http://schemas.openxmlformats.org/presentationml/2006/main">
  <p:tag name="NUM" val="1"/>
</p:tagLst>
</file>

<file path=ppt/tags/tag163.xml><?xml version="1.0" encoding="utf-8"?>
<p:tagLst xmlns:a="http://schemas.openxmlformats.org/drawingml/2006/main" xmlns:r="http://schemas.openxmlformats.org/officeDocument/2006/relationships" xmlns:p="http://schemas.openxmlformats.org/presentationml/2006/main">
  <p:tag name="NUM" val="2"/>
</p:tagLst>
</file>

<file path=ppt/tags/tag164.xml><?xml version="1.0" encoding="utf-8"?>
<p:tagLst xmlns:a="http://schemas.openxmlformats.org/drawingml/2006/main" xmlns:r="http://schemas.openxmlformats.org/officeDocument/2006/relationships" xmlns:p="http://schemas.openxmlformats.org/presentationml/2006/main">
  <p:tag name="NUM" val="1"/>
</p:tagLst>
</file>

<file path=ppt/tags/tag165.xml><?xml version="1.0" encoding="utf-8"?>
<p:tagLst xmlns:a="http://schemas.openxmlformats.org/drawingml/2006/main" xmlns:r="http://schemas.openxmlformats.org/officeDocument/2006/relationships" xmlns:p="http://schemas.openxmlformats.org/presentationml/2006/main">
  <p:tag name="NUM" val="2"/>
</p:tagLst>
</file>

<file path=ppt/tags/tag166.xml><?xml version="1.0" encoding="utf-8"?>
<p:tagLst xmlns:a="http://schemas.openxmlformats.org/drawingml/2006/main" xmlns:r="http://schemas.openxmlformats.org/officeDocument/2006/relationships" xmlns:p="http://schemas.openxmlformats.org/presentationml/2006/main">
  <p:tag name="NUM" val="1"/>
</p:tagLst>
</file>

<file path=ppt/tags/tag167.xml><?xml version="1.0" encoding="utf-8"?>
<p:tagLst xmlns:a="http://schemas.openxmlformats.org/drawingml/2006/main" xmlns:r="http://schemas.openxmlformats.org/officeDocument/2006/relationships" xmlns:p="http://schemas.openxmlformats.org/presentationml/2006/main">
  <p:tag name="NUM" val="2"/>
</p:tagLst>
</file>

<file path=ppt/tags/tag168.xml><?xml version="1.0" encoding="utf-8"?>
<p:tagLst xmlns:a="http://schemas.openxmlformats.org/drawingml/2006/main" xmlns:r="http://schemas.openxmlformats.org/officeDocument/2006/relationships" xmlns:p="http://schemas.openxmlformats.org/presentationml/2006/main">
  <p:tag name="NUM" val="1"/>
</p:tagLst>
</file>

<file path=ppt/tags/tag169.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70.xml><?xml version="1.0" encoding="utf-8"?>
<p:tagLst xmlns:a="http://schemas.openxmlformats.org/drawingml/2006/main" xmlns:r="http://schemas.openxmlformats.org/officeDocument/2006/relationships" xmlns:p="http://schemas.openxmlformats.org/presentationml/2006/main">
  <p:tag name="NUM" val="1"/>
</p:tagLst>
</file>

<file path=ppt/tags/tag171.xml><?xml version="1.0" encoding="utf-8"?>
<p:tagLst xmlns:a="http://schemas.openxmlformats.org/drawingml/2006/main" xmlns:r="http://schemas.openxmlformats.org/officeDocument/2006/relationships" xmlns:p="http://schemas.openxmlformats.org/presentationml/2006/main">
  <p:tag name="NUM" val="2"/>
</p:tagLst>
</file>

<file path=ppt/tags/tag172.xml><?xml version="1.0" encoding="utf-8"?>
<p:tagLst xmlns:a="http://schemas.openxmlformats.org/drawingml/2006/main" xmlns:r="http://schemas.openxmlformats.org/officeDocument/2006/relationships" xmlns:p="http://schemas.openxmlformats.org/presentationml/2006/main">
  <p:tag name="NUM" val="1"/>
</p:tagLst>
</file>

<file path=ppt/tags/tag173.xml><?xml version="1.0" encoding="utf-8"?>
<p:tagLst xmlns:a="http://schemas.openxmlformats.org/drawingml/2006/main" xmlns:r="http://schemas.openxmlformats.org/officeDocument/2006/relationships" xmlns:p="http://schemas.openxmlformats.org/presentationml/2006/main">
  <p:tag name="NUM" val="2"/>
</p:tagLst>
</file>

<file path=ppt/tags/tag174.xml><?xml version="1.0" encoding="utf-8"?>
<p:tagLst xmlns:a="http://schemas.openxmlformats.org/drawingml/2006/main" xmlns:r="http://schemas.openxmlformats.org/officeDocument/2006/relationships" xmlns:p="http://schemas.openxmlformats.org/presentationml/2006/main">
  <p:tag name="NUM" val="3"/>
</p:tagLst>
</file>

<file path=ppt/tags/tag175.xml><?xml version="1.0" encoding="utf-8"?>
<p:tagLst xmlns:a="http://schemas.openxmlformats.org/drawingml/2006/main" xmlns:r="http://schemas.openxmlformats.org/officeDocument/2006/relationships" xmlns:p="http://schemas.openxmlformats.org/presentationml/2006/main">
  <p:tag name="NUM" val="4"/>
</p:tagLst>
</file>

<file path=ppt/tags/tag176.xml><?xml version="1.0" encoding="utf-8"?>
<p:tagLst xmlns:a="http://schemas.openxmlformats.org/drawingml/2006/main" xmlns:r="http://schemas.openxmlformats.org/officeDocument/2006/relationships" xmlns:p="http://schemas.openxmlformats.org/presentationml/2006/main">
  <p:tag name="NUM" val="5"/>
</p:tagLst>
</file>

<file path=ppt/tags/tag177.xml><?xml version="1.0" encoding="utf-8"?>
<p:tagLst xmlns:a="http://schemas.openxmlformats.org/drawingml/2006/main" xmlns:r="http://schemas.openxmlformats.org/officeDocument/2006/relationships" xmlns:p="http://schemas.openxmlformats.org/presentationml/2006/main">
  <p:tag name="NUM" val="6"/>
</p:tagLst>
</file>

<file path=ppt/tags/tag178.xml><?xml version="1.0" encoding="utf-8"?>
<p:tagLst xmlns:a="http://schemas.openxmlformats.org/drawingml/2006/main" xmlns:r="http://schemas.openxmlformats.org/officeDocument/2006/relationships" xmlns:p="http://schemas.openxmlformats.org/presentationml/2006/main">
  <p:tag name="NUM" val="7"/>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4"/>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1"/>
</p:tagLst>
</file>

<file path=ppt/tags/tag53.xml><?xml version="1.0" encoding="utf-8"?>
<p:tagLst xmlns:a="http://schemas.openxmlformats.org/drawingml/2006/main" xmlns:r="http://schemas.openxmlformats.org/officeDocument/2006/relationships" xmlns:p="http://schemas.openxmlformats.org/presentationml/2006/main">
  <p:tag name="NUM" val="2"/>
</p:tagLst>
</file>

<file path=ppt/tags/tag54.xml><?xml version="1.0" encoding="utf-8"?>
<p:tagLst xmlns:a="http://schemas.openxmlformats.org/drawingml/2006/main" xmlns:r="http://schemas.openxmlformats.org/officeDocument/2006/relationships" xmlns:p="http://schemas.openxmlformats.org/presentationml/2006/main">
  <p:tag name="NUM" val="3"/>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3"/>
</p:tagLst>
</file>

<file path=ppt/tags/tag58.xml><?xml version="1.0" encoding="utf-8"?>
<p:tagLst xmlns:a="http://schemas.openxmlformats.org/drawingml/2006/main" xmlns:r="http://schemas.openxmlformats.org/officeDocument/2006/relationships" xmlns:p="http://schemas.openxmlformats.org/presentationml/2006/main">
  <p:tag name="NUM" val="1"/>
</p:tagLst>
</file>

<file path=ppt/tags/tag59.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2"/>
</p:tagLst>
</file>

<file path=ppt/tags/tag62.xml><?xml version="1.0" encoding="utf-8"?>
<p:tagLst xmlns:a="http://schemas.openxmlformats.org/drawingml/2006/main" xmlns:r="http://schemas.openxmlformats.org/officeDocument/2006/relationships" xmlns:p="http://schemas.openxmlformats.org/presentationml/2006/main">
  <p:tag name="NUM" val="1"/>
</p:tagLst>
</file>

<file path=ppt/tags/tag63.xml><?xml version="1.0" encoding="utf-8"?>
<p:tagLst xmlns:a="http://schemas.openxmlformats.org/drawingml/2006/main" xmlns:r="http://schemas.openxmlformats.org/officeDocument/2006/relationships" xmlns:p="http://schemas.openxmlformats.org/presentationml/2006/main">
  <p:tag name="NUM" val="2"/>
</p:tagLst>
</file>

<file path=ppt/tags/tag64.xml><?xml version="1.0" encoding="utf-8"?>
<p:tagLst xmlns:a="http://schemas.openxmlformats.org/drawingml/2006/main" xmlns:r="http://schemas.openxmlformats.org/officeDocument/2006/relationships" xmlns:p="http://schemas.openxmlformats.org/presentationml/2006/main">
  <p:tag name="NUM" val="3"/>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3"/>
</p:tagLst>
</file>

<file path=ppt/tags/tag68.xml><?xml version="1.0" encoding="utf-8"?>
<p:tagLst xmlns:a="http://schemas.openxmlformats.org/drawingml/2006/main" xmlns:r="http://schemas.openxmlformats.org/officeDocument/2006/relationships" xmlns:p="http://schemas.openxmlformats.org/presentationml/2006/main">
  <p:tag name="NUM" val="1"/>
</p:tagLst>
</file>

<file path=ppt/tags/tag69.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3"/>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NUM" val="2"/>
</p:tagLst>
</file>

<file path=ppt/tags/tag73.xml><?xml version="1.0" encoding="utf-8"?>
<p:tagLst xmlns:a="http://schemas.openxmlformats.org/drawingml/2006/main" xmlns:r="http://schemas.openxmlformats.org/officeDocument/2006/relationships" xmlns:p="http://schemas.openxmlformats.org/presentationml/2006/main">
  <p:tag name="NUM" val="3"/>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3"/>
</p:tagLst>
</file>

<file path=ppt/tags/tag77.xml><?xml version="1.0" encoding="utf-8"?>
<p:tagLst xmlns:a="http://schemas.openxmlformats.org/drawingml/2006/main" xmlns:r="http://schemas.openxmlformats.org/officeDocument/2006/relationships" xmlns:p="http://schemas.openxmlformats.org/presentationml/2006/main">
  <p:tag name="NUM" val="1"/>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1"/>
</p:tagLst>
</file>

<file path=ppt/tags/tag82.xml><?xml version="1.0" encoding="utf-8"?>
<p:tagLst xmlns:a="http://schemas.openxmlformats.org/drawingml/2006/main" xmlns:r="http://schemas.openxmlformats.org/officeDocument/2006/relationships" xmlns:p="http://schemas.openxmlformats.org/presentationml/2006/main">
  <p:tag name="NUM" val="2"/>
</p:tagLst>
</file>

<file path=ppt/tags/tag83.xml><?xml version="1.0" encoding="utf-8"?>
<p:tagLst xmlns:a="http://schemas.openxmlformats.org/drawingml/2006/main" xmlns:r="http://schemas.openxmlformats.org/officeDocument/2006/relationships" xmlns:p="http://schemas.openxmlformats.org/presentationml/2006/main">
  <p:tag name="NUM" val="1"/>
</p:tagLst>
</file>

<file path=ppt/tags/tag84.xml><?xml version="1.0" encoding="utf-8"?>
<p:tagLst xmlns:a="http://schemas.openxmlformats.org/drawingml/2006/main" xmlns:r="http://schemas.openxmlformats.org/officeDocument/2006/relationships" xmlns:p="http://schemas.openxmlformats.org/presentationml/2006/main">
  <p:tag name="NUM" val="2"/>
</p:tagLst>
</file>

<file path=ppt/tags/tag85.xml><?xml version="1.0" encoding="utf-8"?>
<p:tagLst xmlns:a="http://schemas.openxmlformats.org/drawingml/2006/main" xmlns:r="http://schemas.openxmlformats.org/officeDocument/2006/relationships" xmlns:p="http://schemas.openxmlformats.org/presentationml/2006/main">
  <p:tag name="NUM" val="1"/>
</p:tagLst>
</file>

<file path=ppt/tags/tag86.xml><?xml version="1.0" encoding="utf-8"?>
<p:tagLst xmlns:a="http://schemas.openxmlformats.org/drawingml/2006/main" xmlns:r="http://schemas.openxmlformats.org/officeDocument/2006/relationships" xmlns:p="http://schemas.openxmlformats.org/presentationml/2006/main">
  <p:tag name="NUM" val="2"/>
</p:tagLst>
</file>

<file path=ppt/tags/tag87.xml><?xml version="1.0" encoding="utf-8"?>
<p:tagLst xmlns:a="http://schemas.openxmlformats.org/drawingml/2006/main" xmlns:r="http://schemas.openxmlformats.org/officeDocument/2006/relationships" xmlns:p="http://schemas.openxmlformats.org/presentationml/2006/main">
  <p:tag name="NUM" val="1"/>
</p:tagLst>
</file>

<file path=ppt/tags/tag88.xml><?xml version="1.0" encoding="utf-8"?>
<p:tagLst xmlns:a="http://schemas.openxmlformats.org/drawingml/2006/main" xmlns:r="http://schemas.openxmlformats.org/officeDocument/2006/relationships" xmlns:p="http://schemas.openxmlformats.org/presentationml/2006/main">
  <p:tag name="NUM" val="2"/>
</p:tagLst>
</file>

<file path=ppt/tags/tag89.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ags/tag90.xml><?xml version="1.0" encoding="utf-8"?>
<p:tagLst xmlns:a="http://schemas.openxmlformats.org/drawingml/2006/main" xmlns:r="http://schemas.openxmlformats.org/officeDocument/2006/relationships" xmlns:p="http://schemas.openxmlformats.org/presentationml/2006/main">
  <p:tag name="NUM" val="2"/>
</p:tagLst>
</file>

<file path=ppt/tags/tag91.xml><?xml version="1.0" encoding="utf-8"?>
<p:tagLst xmlns:a="http://schemas.openxmlformats.org/drawingml/2006/main" xmlns:r="http://schemas.openxmlformats.org/officeDocument/2006/relationships" xmlns:p="http://schemas.openxmlformats.org/presentationml/2006/main">
  <p:tag name="NUM" val="1"/>
</p:tagLst>
</file>

<file path=ppt/tags/tag92.xml><?xml version="1.0" encoding="utf-8"?>
<p:tagLst xmlns:a="http://schemas.openxmlformats.org/drawingml/2006/main" xmlns:r="http://schemas.openxmlformats.org/officeDocument/2006/relationships" xmlns:p="http://schemas.openxmlformats.org/presentationml/2006/main">
  <p:tag name="NUM" val="2"/>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ags/tag94.xml><?xml version="1.0" encoding="utf-8"?>
<p:tagLst xmlns:a="http://schemas.openxmlformats.org/drawingml/2006/main" xmlns:r="http://schemas.openxmlformats.org/officeDocument/2006/relationships" xmlns:p="http://schemas.openxmlformats.org/presentationml/2006/main">
  <p:tag name="NUM" val="2"/>
</p:tagLst>
</file>

<file path=ppt/tags/tag95.xml><?xml version="1.0" encoding="utf-8"?>
<p:tagLst xmlns:a="http://schemas.openxmlformats.org/drawingml/2006/main" xmlns:r="http://schemas.openxmlformats.org/officeDocument/2006/relationships" xmlns:p="http://schemas.openxmlformats.org/presentationml/2006/main">
  <p:tag name="NUM" val="1"/>
</p:tagLst>
</file>

<file path=ppt/tags/tag96.xml><?xml version="1.0" encoding="utf-8"?>
<p:tagLst xmlns:a="http://schemas.openxmlformats.org/drawingml/2006/main" xmlns:r="http://schemas.openxmlformats.org/officeDocument/2006/relationships" xmlns:p="http://schemas.openxmlformats.org/presentationml/2006/main">
  <p:tag name="NUM" val="2"/>
</p:tagLst>
</file>

<file path=ppt/tags/tag97.xml><?xml version="1.0" encoding="utf-8"?>
<p:tagLst xmlns:a="http://schemas.openxmlformats.org/drawingml/2006/main" xmlns:r="http://schemas.openxmlformats.org/officeDocument/2006/relationships" xmlns:p="http://schemas.openxmlformats.org/presentationml/2006/main">
  <p:tag name="NUM" val="1"/>
</p:tagLst>
</file>

<file path=ppt/tags/tag98.xml><?xml version="1.0" encoding="utf-8"?>
<p:tagLst xmlns:a="http://schemas.openxmlformats.org/drawingml/2006/main" xmlns:r="http://schemas.openxmlformats.org/officeDocument/2006/relationships" xmlns:p="http://schemas.openxmlformats.org/presentationml/2006/main">
  <p:tag name="NUM" val="2"/>
</p:tagLst>
</file>

<file path=ppt/tags/tag9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B5B69FCB0BA8446AED183C80A9D27CD" ma:contentTypeVersion="4" ma:contentTypeDescription="Crée un document." ma:contentTypeScope="" ma:versionID="92e41a0c87b76c9cf4f83d4b6ea556e3">
  <xsd:schema xmlns:xsd="http://www.w3.org/2001/XMLSchema" xmlns:p="http://schemas.microsoft.com/office/2006/metadata/properties" xmlns:ns2="18f8a5d2-4240-47b8-b9a0-bea9b2bdffe7" targetNamespace="http://schemas.microsoft.com/office/2006/metadata/properties" ma:root="true" ma:fieldsID="dcdb6fa872717b68a2702c9932561b38" ns2:_="">
    <xsd:import namespace="18f8a5d2-4240-47b8-b9a0-bea9b2bdffe7"/>
    <xsd:element name="properties">
      <xsd:complexType>
        <xsd:sequence>
          <xsd:element name="documentManagement">
            <xsd:complexType>
              <xsd:all>
                <xsd:element ref="ns2:Type_x0020_de_x0020_documents"/>
                <xsd:element ref="ns2:Ann_x00e9_e_x0020_de_x0020_r_x00e9_f_x00e9_rence"/>
                <xsd:element ref="ns2:Territoire"/>
              </xsd:all>
            </xsd:complexType>
          </xsd:element>
        </xsd:sequence>
      </xsd:complexType>
    </xsd:element>
  </xsd:schema>
  <xsd:schema xmlns:xsd="http://www.w3.org/2001/XMLSchema" xmlns:dms="http://schemas.microsoft.com/office/2006/documentManagement/types" targetNamespace="18f8a5d2-4240-47b8-b9a0-bea9b2bdffe7" elementFormDefault="qualified">
    <xsd:import namespace="http://schemas.microsoft.com/office/2006/documentManagement/types"/>
    <xsd:element name="Type_x0020_de_x0020_documents" ma:index="1" ma:displayName="Type de documents" ma:format="Dropdown" ma:internalName="Type_x0020_de_x0020_documents">
      <xsd:simpleType>
        <xsd:restriction base="dms:Choice">
          <xsd:enumeration value="Compte rendu"/>
          <xsd:enumeration value="Documentation"/>
          <xsd:enumeration value="Formulaire"/>
          <xsd:enumeration value="Ordre du jour"/>
          <xsd:enumeration value="Outils"/>
        </xsd:restriction>
      </xsd:simpleType>
    </xsd:element>
    <xsd:element name="Ann_x00e9_e_x0020_de_x0020_r_x00e9_f_x00e9_rence" ma:index="2" ma:displayName="Année de référence" ma:format="Dropdown" ma:internalName="Ann_x00e9_e_x0020_de_x0020_r_x00e9_f_x00e9_rence">
      <xsd:simpleType>
        <xsd:restriction base="dms:Choice">
          <xsd:enumeration value="2011-2012"/>
          <xsd:enumeration value="2012-2013"/>
          <xsd:enumeration value="2013-2014"/>
          <xsd:enumeration value="2014-2015"/>
          <xsd:enumeration value="2015-2016"/>
          <xsd:enumeration value="2016-2017"/>
          <xsd:enumeration value="2017-2018"/>
          <xsd:enumeration value="2018-2019"/>
          <xsd:enumeration value="2019-2020"/>
        </xsd:restriction>
      </xsd:simpleType>
    </xsd:element>
    <xsd:element name="Territoire" ma:index="3" ma:displayName="Territoire" ma:format="Dropdown" ma:internalName="Territoire">
      <xsd:simpleType>
        <xsd:restriction base="dms:Choice">
          <xsd:enumeration value="Régional"/>
          <xsd:enumeration value="Champlain-Charles-Le Moyne"/>
          <xsd:enumeration value="de la Haute-Yamaska"/>
          <xsd:enumeration value="de Richelieu-Yamaska"/>
          <xsd:enumeration value="de Vaudreuil-Soulanges"/>
          <xsd:enumeration value="du Haut-Saint-Laurent"/>
          <xsd:enumeration value="du Suroît"/>
          <xsd:enumeration value="Haut-Richelieu-Rouville"/>
          <xsd:enumeration value="Jardins-Roussillon"/>
          <xsd:enumeration value="Kateri Memorial"/>
          <xsd:enumeration value="La Pommeraie"/>
          <xsd:enumeration value="Pierre-Boucher"/>
          <xsd:enumeration value="Pierre-De Saure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Type de contenu" ma:readOnly="true"/>
        <xsd:element ref="dc:title" minOccurs="0" maxOccurs="1" ma:index="4" ma:displayName="N/A"/>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rritoire xmlns="18f8a5d2-4240-47b8-b9a0-bea9b2bdffe7">Régional</Territoire>
    <Type_x0020_de_x0020_documents xmlns="18f8a5d2-4240-47b8-b9a0-bea9b2bdffe7">Outils</Type_x0020_de_x0020_documents>
    <Ann_x00e9_e_x0020_de_x0020_r_x00e9_f_x00e9_rence xmlns="18f8a5d2-4240-47b8-b9a0-bea9b2bdffe7">2018-2019</Ann_x00e9_e_x0020_de_x0020_r_x00e9_f_x00e9_rence>
  </documentManagement>
</p:properties>
</file>

<file path=customXml/itemProps1.xml><?xml version="1.0" encoding="utf-8"?>
<ds:datastoreItem xmlns:ds="http://schemas.openxmlformats.org/officeDocument/2006/customXml" ds:itemID="{CA3F8BC2-60CC-4783-A354-D799995130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a5d2-4240-47b8-b9a0-bea9b2bdffe7"/>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023B3093-0344-476A-8EE2-E684E906DAA0}">
  <ds:schemaRefs>
    <ds:schemaRef ds:uri="http://schemas.microsoft.com/sharepoint/v3/contenttype/forms"/>
  </ds:schemaRefs>
</ds:datastoreItem>
</file>

<file path=customXml/itemProps3.xml><?xml version="1.0" encoding="utf-8"?>
<ds:datastoreItem xmlns:ds="http://schemas.openxmlformats.org/officeDocument/2006/customXml" ds:itemID="{5665B912-EAAA-4DAE-92D0-FFF5804D8E76}">
  <ds:schemaRefs>
    <ds:schemaRef ds:uri="http://schemas.microsoft.com/office/2006/documentManagement/types"/>
    <ds:schemaRef ds:uri="http://purl.org/dc/terms/"/>
    <ds:schemaRef ds:uri="http://purl.org/dc/dcmitype/"/>
    <ds:schemaRef ds:uri="http://purl.org/dc/elements/1.1/"/>
    <ds:schemaRef ds:uri="http://schemas.microsoft.com/office/2006/metadata/properties"/>
    <ds:schemaRef ds:uri="http://schemas.openxmlformats.org/package/2006/metadata/core-properties"/>
    <ds:schemaRef ds:uri="http://www.w3.org/XML/1998/namespace"/>
    <ds:schemaRef ds:uri="18f8a5d2-4240-47b8-b9a0-bea9b2bdffe7"/>
  </ds:schemaRefs>
</ds:datastoreItem>
</file>

<file path=docProps/app.xml><?xml version="1.0" encoding="utf-8"?>
<Properties xmlns="http://schemas.openxmlformats.org/officeDocument/2006/extended-properties" xmlns:vt="http://schemas.openxmlformats.org/officeDocument/2006/docPropsVTypes">
  <TotalTime>3888</TotalTime>
  <Words>8334</Words>
  <Application>Microsoft Office PowerPoint</Application>
  <PresentationFormat>Affichage à l'écran (4:3)</PresentationFormat>
  <Paragraphs>931</Paragraphs>
  <Slides>76</Slides>
  <Notes>76</Notes>
  <HiddenSlides>0</HiddenSlides>
  <MMClips>0</MMClips>
  <ScaleCrop>false</ScaleCrop>
  <HeadingPairs>
    <vt:vector size="4" baseType="variant">
      <vt:variant>
        <vt:lpstr>Thème</vt:lpstr>
      </vt:variant>
      <vt:variant>
        <vt:i4>1</vt:i4>
      </vt:variant>
      <vt:variant>
        <vt:lpstr>Titres des diapositives</vt:lpstr>
      </vt:variant>
      <vt:variant>
        <vt:i4>76</vt:i4>
      </vt:variant>
    </vt:vector>
  </HeadingPairs>
  <TitlesOfParts>
    <vt:vector size="77" baseType="lpstr">
      <vt:lpstr>Thème Office</vt:lpstr>
      <vt:lpstr>Présentation PowerPoint</vt:lpstr>
      <vt:lpstr>Présentation PowerPoint</vt:lpstr>
      <vt:lpstr>Présentation PowerPoint</vt:lpstr>
      <vt:lpstr>DESCRIPTION ET ÉPIDÉMIOLOGIE DE LA GRIPPE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NOUVEAUTÉS DANS LE PROGRAMME D’IMMUNISATION CONTRE L’INFLUENZA (PIIQ)</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 VACCIN CONTRE LA GRIPPE SAISONNIÈRE 2018-2019</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Vaccins contre le pneumocoque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Manifestations cliniques inhabituelles (MCI)</vt:lpstr>
      <vt:lpstr>Présentation PowerPoint</vt:lpstr>
      <vt:lpstr>Présentation PowerPoint</vt:lpstr>
      <vt:lpstr>Présentation PowerPoint</vt:lpstr>
      <vt:lpstr>Devez-vous signaler ?</vt:lpstr>
      <vt:lpstr>Devez-vous signaler ?</vt:lpstr>
      <vt:lpstr>Gestion des vaccins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Robert, Caroline</dc:creator>
  <cp:lastModifiedBy>Sophie Leduc</cp:lastModifiedBy>
  <cp:revision>374</cp:revision>
  <cp:lastPrinted>2018-09-21T18:35:36Z</cp:lastPrinted>
  <dcterms:created xsi:type="dcterms:W3CDTF">2016-01-21T19:09:03Z</dcterms:created>
  <dcterms:modified xsi:type="dcterms:W3CDTF">2018-10-05T13:44:38Z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0x0101009B5B69FCB0BA8446AED183C80A9D27CD</vt:lpwstr>
  </property>
</Properties>
</file>