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2" r:id="rId1"/>
  </p:sldMasterIdLst>
  <p:notesMasterIdLst>
    <p:notesMasterId r:id="rId20"/>
  </p:notesMasterIdLst>
  <p:sldIdLst>
    <p:sldId id="256" r:id="rId2"/>
    <p:sldId id="261" r:id="rId3"/>
    <p:sldId id="258" r:id="rId4"/>
    <p:sldId id="296" r:id="rId5"/>
    <p:sldId id="342" r:id="rId6"/>
    <p:sldId id="334" r:id="rId7"/>
    <p:sldId id="343" r:id="rId8"/>
    <p:sldId id="335" r:id="rId9"/>
    <p:sldId id="345" r:id="rId10"/>
    <p:sldId id="260" r:id="rId11"/>
    <p:sldId id="346" r:id="rId12"/>
    <p:sldId id="336" r:id="rId13"/>
    <p:sldId id="338" r:id="rId14"/>
    <p:sldId id="344" r:id="rId15"/>
    <p:sldId id="259" r:id="rId16"/>
    <p:sldId id="347" r:id="rId17"/>
    <p:sldId id="339" r:id="rId18"/>
    <p:sldId id="34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e-Chantal Piché" initials="MP" lastIdx="18" clrIdx="0">
    <p:extLst>
      <p:ext uri="{19B8F6BF-5375-455C-9EA6-DF929625EA0E}">
        <p15:presenceInfo xmlns:p15="http://schemas.microsoft.com/office/powerpoint/2012/main" userId="S-1-5-21-4229494045-2740759392-1441217925-132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76940" autoAdjust="0"/>
  </p:normalViewPr>
  <p:slideViewPr>
    <p:cSldViewPr snapToGrid="0">
      <p:cViewPr varScale="1">
        <p:scale>
          <a:sx n="85" d="100"/>
          <a:sy n="85" d="100"/>
        </p:scale>
        <p:origin x="1512" y="8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3-17T10:18:25.360" idx="7">
    <p:pos x="6403" y="531"/>
    <p:text>Ajuster l'interligne et l'alignement du titre (et des sous-titres)</p:text>
    <p:extLst>
      <p:ext uri="{C676402C-5697-4E1C-873F-D02D1690AC5C}">
        <p15:threadingInfo xmlns:p15="http://schemas.microsoft.com/office/powerpoint/2012/main" timeZoneBias="240"/>
      </p:ext>
    </p:extLst>
  </p:cm>
  <p:cm authorId="1" dt="2024-11-06T12:27:30.418" idx="18">
    <p:pos x="10" y="10"/>
    <p:text/>
    <p:extLst>
      <p:ext uri="{C676402C-5697-4E1C-873F-D02D1690AC5C}">
        <p15:threadingInfo xmlns:p15="http://schemas.microsoft.com/office/powerpoint/2012/main" timeZoneBias="30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11-06T12:27:30.418" idx="18">
    <p:pos x="10" y="10"/>
    <p:text/>
    <p:extLst>
      <p:ext uri="{C676402C-5697-4E1C-873F-D02D1690AC5C}">
        <p15:threadingInfo xmlns:p15="http://schemas.microsoft.com/office/powerpoint/2012/main" timeZoneBias="30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4-11-06T12:27:30.418" idx="18">
    <p:pos x="10" y="10"/>
    <p:text/>
    <p:extLst>
      <p:ext uri="{C676402C-5697-4E1C-873F-D02D1690AC5C}">
        <p15:threadingInfo xmlns:p15="http://schemas.microsoft.com/office/powerpoint/2012/main" timeZoneBias="30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3F437B-FCE6-4AF6-BAF0-F822C8FBAEA1}" type="datetimeFigureOut">
              <a:rPr lang="fr-CA" smtClean="0"/>
              <a:t>2025-06-03</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37A188-CF14-4743-BA38-0E3425DFFD60}" type="slidenum">
              <a:rPr lang="fr-CA" smtClean="0"/>
              <a:t>‹N°›</a:t>
            </a:fld>
            <a:endParaRPr lang="fr-CA"/>
          </a:p>
        </p:txBody>
      </p:sp>
    </p:spTree>
    <p:extLst>
      <p:ext uri="{BB962C8B-B14F-4D97-AF65-F5344CB8AC3E}">
        <p14:creationId xmlns:p14="http://schemas.microsoft.com/office/powerpoint/2010/main" val="807719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2537A188-CF14-4743-BA38-0E3425DFFD60}" type="slidenum">
              <a:rPr lang="fr-CA" smtClean="0"/>
              <a:t>1</a:t>
            </a:fld>
            <a:endParaRPr lang="fr-CA"/>
          </a:p>
        </p:txBody>
      </p:sp>
    </p:spTree>
    <p:extLst>
      <p:ext uri="{BB962C8B-B14F-4D97-AF65-F5344CB8AC3E}">
        <p14:creationId xmlns:p14="http://schemas.microsoft.com/office/powerpoint/2010/main" val="1921309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2537A188-CF14-4743-BA38-0E3425DFFD60}" type="slidenum">
              <a:rPr lang="fr-CA" smtClean="0"/>
              <a:t>2</a:t>
            </a:fld>
            <a:endParaRPr lang="fr-CA"/>
          </a:p>
        </p:txBody>
      </p:sp>
    </p:spTree>
    <p:extLst>
      <p:ext uri="{BB962C8B-B14F-4D97-AF65-F5344CB8AC3E}">
        <p14:creationId xmlns:p14="http://schemas.microsoft.com/office/powerpoint/2010/main" val="1231768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cap="small" dirty="0" smtClean="0"/>
          </a:p>
          <a:p>
            <a:endParaRPr lang="fr-CA" dirty="0"/>
          </a:p>
        </p:txBody>
      </p:sp>
      <p:sp>
        <p:nvSpPr>
          <p:cNvPr id="4" name="Espace réservé du numéro de diapositive 3"/>
          <p:cNvSpPr>
            <a:spLocks noGrp="1"/>
          </p:cNvSpPr>
          <p:nvPr>
            <p:ph type="sldNum" sz="quarter" idx="10"/>
          </p:nvPr>
        </p:nvSpPr>
        <p:spPr/>
        <p:txBody>
          <a:bodyPr/>
          <a:lstStyle/>
          <a:p>
            <a:fld id="{2537A188-CF14-4743-BA38-0E3425DFFD60}" type="slidenum">
              <a:rPr lang="fr-CA" smtClean="0"/>
              <a:t>3</a:t>
            </a:fld>
            <a:endParaRPr lang="fr-CA"/>
          </a:p>
        </p:txBody>
      </p:sp>
    </p:spTree>
    <p:extLst>
      <p:ext uri="{BB962C8B-B14F-4D97-AF65-F5344CB8AC3E}">
        <p14:creationId xmlns:p14="http://schemas.microsoft.com/office/powerpoint/2010/main" val="2721334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1200" b="0" i="0" kern="1200" dirty="0" smtClean="0">
                <a:solidFill>
                  <a:schemeClr val="tx1"/>
                </a:solidFill>
                <a:effectLst/>
                <a:latin typeface="+mn-lt"/>
                <a:ea typeface="+mn-ea"/>
                <a:cs typeface="+mn-cs"/>
              </a:rPr>
              <a:t>En lien avec les études mortalité-morbidité (MM), voici les exigences rapportées par Dre </a:t>
            </a:r>
            <a:r>
              <a:rPr lang="fr-CA" sz="1200" b="0" i="0" kern="1200" dirty="0" err="1" smtClean="0">
                <a:solidFill>
                  <a:schemeClr val="tx1"/>
                </a:solidFill>
                <a:effectLst/>
                <a:latin typeface="+mn-lt"/>
                <a:ea typeface="+mn-ea"/>
                <a:cs typeface="+mn-cs"/>
              </a:rPr>
              <a:t>Tewfik</a:t>
            </a:r>
            <a:r>
              <a:rPr lang="fr-CA" sz="1200" b="0" i="0" kern="1200" dirty="0" smtClean="0">
                <a:solidFill>
                  <a:schemeClr val="tx1"/>
                </a:solidFill>
                <a:effectLst/>
                <a:latin typeface="+mn-lt"/>
                <a:ea typeface="+mn-ea"/>
                <a:cs typeface="+mn-cs"/>
              </a:rPr>
              <a:t> :</a:t>
            </a:r>
          </a:p>
          <a:p>
            <a:r>
              <a:rPr lang="fr-CA" sz="1200" b="1" i="0" kern="1200" dirty="0" smtClean="0">
                <a:solidFill>
                  <a:schemeClr val="tx1"/>
                </a:solidFill>
                <a:effectLst/>
                <a:latin typeface="+mn-lt"/>
                <a:ea typeface="+mn-ea"/>
                <a:cs typeface="+mn-cs"/>
              </a:rPr>
              <a:t>· Les archivistes doivent sortir les dossiers de MM de tous les services aux 3 mois et en informer les</a:t>
            </a:r>
          </a:p>
          <a:p>
            <a:r>
              <a:rPr lang="fr-CA" sz="1200" b="1" i="0" kern="1200" dirty="0" smtClean="0">
                <a:solidFill>
                  <a:schemeClr val="tx1"/>
                </a:solidFill>
                <a:effectLst/>
                <a:latin typeface="+mn-lt"/>
                <a:ea typeface="+mn-ea"/>
                <a:cs typeface="+mn-cs"/>
              </a:rPr>
              <a:t>comités locaux, qui eux informeront les services</a:t>
            </a:r>
            <a:r>
              <a:rPr lang="fr-CA" sz="1200" b="0" i="0" kern="1200" dirty="0" smtClean="0">
                <a:solidFill>
                  <a:schemeClr val="tx1"/>
                </a:solidFill>
                <a:effectLst/>
                <a:latin typeface="+mn-lt"/>
                <a:ea typeface="+mn-ea"/>
                <a:cs typeface="+mn-cs"/>
              </a:rPr>
              <a:t>. Le délai de 3 mois peut être réduit ou augmenté selon</a:t>
            </a:r>
            <a:r>
              <a:rPr lang="fr-CA" sz="1200" b="0" i="0" kern="1200" baseline="0" dirty="0" smtClean="0">
                <a:solidFill>
                  <a:schemeClr val="tx1"/>
                </a:solidFill>
                <a:effectLst/>
                <a:latin typeface="+mn-lt"/>
                <a:ea typeface="+mn-ea"/>
                <a:cs typeface="+mn-cs"/>
              </a:rPr>
              <a:t> </a:t>
            </a:r>
            <a:r>
              <a:rPr lang="fr-CA" sz="1200" b="0" i="0" kern="1200" dirty="0" smtClean="0">
                <a:solidFill>
                  <a:schemeClr val="tx1"/>
                </a:solidFill>
                <a:effectLst/>
                <a:latin typeface="+mn-lt"/>
                <a:ea typeface="+mn-ea"/>
                <a:cs typeface="+mn-cs"/>
              </a:rPr>
              <a:t>le nombre. Une structure doit être établie à ce niveau selon le volume par service.</a:t>
            </a:r>
          </a:p>
          <a:p>
            <a:r>
              <a:rPr lang="fr-CA" sz="1200" b="0" i="0" kern="1200" dirty="0" smtClean="0">
                <a:solidFill>
                  <a:schemeClr val="tx1"/>
                </a:solidFill>
                <a:effectLst/>
                <a:latin typeface="+mn-lt"/>
                <a:ea typeface="+mn-ea"/>
                <a:cs typeface="+mn-cs"/>
              </a:rPr>
              <a:t>· Les dossiers des années antérieures de MM qui n’ont pas été étudiés doivent l’être.</a:t>
            </a:r>
          </a:p>
          <a:p>
            <a:r>
              <a:rPr lang="fr-CA" sz="1200" b="0" i="0" kern="1200" dirty="0" smtClean="0">
                <a:solidFill>
                  <a:schemeClr val="tx1"/>
                </a:solidFill>
                <a:effectLst/>
                <a:latin typeface="+mn-lt"/>
                <a:ea typeface="+mn-ea"/>
                <a:cs typeface="+mn-cs"/>
              </a:rPr>
              <a:t>· Pour les décès attendus en soins palliatifs, de soins de longue durée ou en CHSLD, 15% des dossiers</a:t>
            </a:r>
          </a:p>
          <a:p>
            <a:r>
              <a:rPr lang="fr-CA" sz="1200" b="0" i="0" kern="1200" dirty="0" smtClean="0">
                <a:solidFill>
                  <a:schemeClr val="tx1"/>
                </a:solidFill>
                <a:effectLst/>
                <a:latin typeface="+mn-lt"/>
                <a:ea typeface="+mn-ea"/>
                <a:cs typeface="+mn-cs"/>
              </a:rPr>
              <a:t>doivent être étudiés. </a:t>
            </a:r>
            <a:r>
              <a:rPr lang="fr-CA" sz="1200" b="1" i="0" kern="1200" dirty="0" smtClean="0">
                <a:solidFill>
                  <a:schemeClr val="tx1"/>
                </a:solidFill>
                <a:effectLst/>
                <a:latin typeface="+mn-lt"/>
                <a:ea typeface="+mn-ea"/>
                <a:cs typeface="+mn-cs"/>
              </a:rPr>
              <a:t>Par ailleurs les dossiers</a:t>
            </a:r>
            <a:r>
              <a:rPr lang="fr-CA" sz="1200" b="1" i="0" kern="1200" baseline="0" dirty="0" smtClean="0">
                <a:solidFill>
                  <a:schemeClr val="tx1"/>
                </a:solidFill>
                <a:effectLst/>
                <a:latin typeface="+mn-lt"/>
                <a:ea typeface="+mn-ea"/>
                <a:cs typeface="+mn-cs"/>
              </a:rPr>
              <a:t> inattendus de ces services doivent tous être étudiés</a:t>
            </a:r>
            <a:endParaRPr lang="fr-CA" sz="1200" b="1" i="0" kern="1200" dirty="0" smtClean="0">
              <a:solidFill>
                <a:schemeClr val="tx1"/>
              </a:solidFill>
              <a:effectLst/>
              <a:latin typeface="+mn-lt"/>
              <a:ea typeface="+mn-ea"/>
              <a:cs typeface="+mn-cs"/>
            </a:endParaRPr>
          </a:p>
          <a:p>
            <a:r>
              <a:rPr lang="fr-CA" sz="1200" b="0" i="0" kern="1200" dirty="0" smtClean="0">
                <a:solidFill>
                  <a:schemeClr val="tx1"/>
                </a:solidFill>
                <a:effectLst/>
                <a:latin typeface="+mn-lt"/>
                <a:ea typeface="+mn-ea"/>
                <a:cs typeface="+mn-cs"/>
              </a:rPr>
              <a:t>· Elle désire que nous distinguions les MM adultes des MM périnatales, </a:t>
            </a:r>
            <a:r>
              <a:rPr lang="fr-CA" sz="1200" b="0" i="0" kern="1200" dirty="0" err="1" smtClean="0">
                <a:solidFill>
                  <a:schemeClr val="tx1"/>
                </a:solidFill>
                <a:effectLst/>
                <a:latin typeface="+mn-lt"/>
                <a:ea typeface="+mn-ea"/>
                <a:cs typeface="+mn-cs"/>
              </a:rPr>
              <a:t>mortinaissances</a:t>
            </a:r>
            <a:r>
              <a:rPr lang="fr-CA" sz="1200" b="0" i="0" kern="1200" dirty="0" smtClean="0">
                <a:solidFill>
                  <a:schemeClr val="tx1"/>
                </a:solidFill>
                <a:effectLst/>
                <a:latin typeface="+mn-lt"/>
                <a:ea typeface="+mn-ea"/>
                <a:cs typeface="+mn-cs"/>
              </a:rPr>
              <a:t>, mortalités</a:t>
            </a:r>
          </a:p>
          <a:p>
            <a:r>
              <a:rPr lang="fr-CA" sz="1200" b="0" i="0" kern="1200" dirty="0" smtClean="0">
                <a:solidFill>
                  <a:schemeClr val="tx1"/>
                </a:solidFill>
                <a:effectLst/>
                <a:latin typeface="+mn-lt"/>
                <a:ea typeface="+mn-ea"/>
                <a:cs typeface="+mn-cs"/>
              </a:rPr>
              <a:t>périnatales, mortalités néonatales précoces, mortalités néonatales tardives et mortalités pédiatriques.</a:t>
            </a:r>
            <a:endParaRPr lang="fr-CA" sz="1200" b="0" i="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2537A188-CF14-4743-BA38-0E3425DFFD60}" type="slidenum">
              <a:rPr lang="fr-CA" smtClean="0"/>
              <a:t>4</a:t>
            </a:fld>
            <a:endParaRPr lang="fr-CA"/>
          </a:p>
        </p:txBody>
      </p:sp>
    </p:spTree>
    <p:extLst>
      <p:ext uri="{BB962C8B-B14F-4D97-AF65-F5344CB8AC3E}">
        <p14:creationId xmlns:p14="http://schemas.microsoft.com/office/powerpoint/2010/main" val="1558709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1200" b="0" i="0" kern="1200" dirty="0" smtClean="0">
                <a:solidFill>
                  <a:schemeClr val="tx1"/>
                </a:solidFill>
                <a:effectLst/>
                <a:latin typeface="+mn-lt"/>
                <a:ea typeface="+mn-ea"/>
                <a:cs typeface="+mn-cs"/>
              </a:rPr>
              <a:t>Activités d'évaluation de l'exercice de la profession (AEEP)</a:t>
            </a:r>
            <a:endParaRPr lang="fr-CA" dirty="0"/>
          </a:p>
        </p:txBody>
      </p:sp>
      <p:sp>
        <p:nvSpPr>
          <p:cNvPr id="4" name="Espace réservé du numéro de diapositive 3"/>
          <p:cNvSpPr>
            <a:spLocks noGrp="1"/>
          </p:cNvSpPr>
          <p:nvPr>
            <p:ph type="sldNum" sz="quarter" idx="10"/>
          </p:nvPr>
        </p:nvSpPr>
        <p:spPr/>
        <p:txBody>
          <a:bodyPr/>
          <a:lstStyle/>
          <a:p>
            <a:fld id="{2537A188-CF14-4743-BA38-0E3425DFFD60}" type="slidenum">
              <a:rPr lang="fr-CA" smtClean="0"/>
              <a:t>5</a:t>
            </a:fld>
            <a:endParaRPr lang="fr-CA"/>
          </a:p>
        </p:txBody>
      </p:sp>
    </p:spTree>
    <p:extLst>
      <p:ext uri="{BB962C8B-B14F-4D97-AF65-F5344CB8AC3E}">
        <p14:creationId xmlns:p14="http://schemas.microsoft.com/office/powerpoint/2010/main" val="3888912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2537A188-CF14-4743-BA38-0E3425DFFD60}" type="slidenum">
              <a:rPr lang="fr-CA" smtClean="0"/>
              <a:t>6</a:t>
            </a:fld>
            <a:endParaRPr lang="fr-CA"/>
          </a:p>
        </p:txBody>
      </p:sp>
    </p:spTree>
    <p:extLst>
      <p:ext uri="{BB962C8B-B14F-4D97-AF65-F5344CB8AC3E}">
        <p14:creationId xmlns:p14="http://schemas.microsoft.com/office/powerpoint/2010/main" val="876962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2537A188-CF14-4743-BA38-0E3425DFFD60}" type="slidenum">
              <a:rPr lang="fr-CA" smtClean="0"/>
              <a:t>8</a:t>
            </a:fld>
            <a:endParaRPr lang="fr-CA"/>
          </a:p>
        </p:txBody>
      </p:sp>
    </p:spTree>
    <p:extLst>
      <p:ext uri="{BB962C8B-B14F-4D97-AF65-F5344CB8AC3E}">
        <p14:creationId xmlns:p14="http://schemas.microsoft.com/office/powerpoint/2010/main" val="2458727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2537A188-CF14-4743-BA38-0E3425DFFD60}" type="slidenum">
              <a:rPr lang="fr-CA" smtClean="0"/>
              <a:t>10</a:t>
            </a:fld>
            <a:endParaRPr lang="fr-CA"/>
          </a:p>
        </p:txBody>
      </p:sp>
    </p:spTree>
    <p:extLst>
      <p:ext uri="{BB962C8B-B14F-4D97-AF65-F5344CB8AC3E}">
        <p14:creationId xmlns:p14="http://schemas.microsoft.com/office/powerpoint/2010/main" val="4203547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2537A188-CF14-4743-BA38-0E3425DFFD60}" type="slidenum">
              <a:rPr lang="fr-CA" smtClean="0"/>
              <a:t>12</a:t>
            </a:fld>
            <a:endParaRPr lang="fr-CA"/>
          </a:p>
        </p:txBody>
      </p:sp>
    </p:spTree>
    <p:extLst>
      <p:ext uri="{BB962C8B-B14F-4D97-AF65-F5344CB8AC3E}">
        <p14:creationId xmlns:p14="http://schemas.microsoft.com/office/powerpoint/2010/main" val="30445770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smtClean="0"/>
              <a:t>Standardiser</a:t>
            </a:r>
            <a:r>
              <a:rPr lang="fr-CA" baseline="0" dirty="0" smtClean="0"/>
              <a:t> la taille des caractères : applicables aussi aux acétates suivantes</a:t>
            </a:r>
            <a:endParaRPr lang="fr-CA" dirty="0"/>
          </a:p>
        </p:txBody>
      </p:sp>
      <p:sp>
        <p:nvSpPr>
          <p:cNvPr id="4" name="Espace réservé du numéro de diapositive 3"/>
          <p:cNvSpPr>
            <a:spLocks noGrp="1"/>
          </p:cNvSpPr>
          <p:nvPr>
            <p:ph type="sldNum" sz="quarter" idx="10"/>
          </p:nvPr>
        </p:nvSpPr>
        <p:spPr/>
        <p:txBody>
          <a:bodyPr/>
          <a:lstStyle/>
          <a:p>
            <a:fld id="{2537A188-CF14-4743-BA38-0E3425DFFD60}" type="slidenum">
              <a:rPr lang="fr-CA" smtClean="0"/>
              <a:t>13</a:t>
            </a:fld>
            <a:endParaRPr lang="fr-CA"/>
          </a:p>
        </p:txBody>
      </p:sp>
    </p:spTree>
    <p:extLst>
      <p:ext uri="{BB962C8B-B14F-4D97-AF65-F5344CB8AC3E}">
        <p14:creationId xmlns:p14="http://schemas.microsoft.com/office/powerpoint/2010/main" val="404845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6/3/2025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60026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smtClean="0"/>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6/3/2025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403227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smtClean="0"/>
              <a:t>6/3/2025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4006161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6/3/2025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99695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6/3/2025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263542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6/3/2025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095116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6/3/2025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636100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smtClean="0"/>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6/3/2025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854037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pPr/>
              <a:t>6/3/2025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942613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smtClean="0"/>
              <a:pPr/>
              <a:t>6/3/2025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14087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smtClean="0"/>
              <a:pPr/>
              <a:t>6/3/2025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48781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smtClean="0"/>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pPr/>
              <a:t>6/3/2025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591085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pPr/>
              <a:t>6/3/2025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06695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pPr/>
              <a:t>6/3/2025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25334107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6/3/2025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4136300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6/3/2025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637871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6/3/2025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7798646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intranet.cisssmo.rtss.qc.ca/fr/page/nos-directions/conseil-des-medecins-dentistes-et-pharmaciens-cmdp" TargetMode="External"/><Relationship Id="rId2" Type="http://schemas.openxmlformats.org/officeDocument/2006/relationships/hyperlink" Target="https://cms.cmq.org/files/documents/Guides/p-1-2013-08-01-fr-evaluation-acte-medical.pdf" TargetMode="Externa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hyperlink" Target="mailto:cmdp.cisssmo16@ssss.gouv.qc.ca"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B226E1-EFD1-2E11-9936-F234EAF672C8}"/>
              </a:ext>
            </a:extLst>
          </p:cNvPr>
          <p:cNvSpPr>
            <a:spLocks noGrp="1"/>
          </p:cNvSpPr>
          <p:nvPr>
            <p:ph type="ctrTitle"/>
          </p:nvPr>
        </p:nvSpPr>
        <p:spPr>
          <a:xfrm>
            <a:off x="2417779" y="802298"/>
            <a:ext cx="9461470" cy="2541431"/>
          </a:xfrm>
        </p:spPr>
        <p:txBody>
          <a:bodyPr>
            <a:normAutofit/>
          </a:bodyPr>
          <a:lstStyle/>
          <a:p>
            <a:r>
              <a:rPr lang="fr-FR" dirty="0" smtClean="0">
                <a:latin typeface="Algerian" panose="04020705040A02060702" pitchFamily="82" charset="0"/>
              </a:rPr>
              <a:t>Évaluation de l’acte médical</a:t>
            </a:r>
            <a:endParaRPr lang="fr-FR" sz="5400" dirty="0">
              <a:latin typeface="Algerian" panose="04020705040A02060702" pitchFamily="82" charset="0"/>
            </a:endParaRPr>
          </a:p>
        </p:txBody>
      </p:sp>
      <p:sp>
        <p:nvSpPr>
          <p:cNvPr id="3" name="Sous-titre 2">
            <a:extLst>
              <a:ext uri="{FF2B5EF4-FFF2-40B4-BE49-F238E27FC236}">
                <a16:creationId xmlns:a16="http://schemas.microsoft.com/office/drawing/2014/main" id="{CA7C464C-A710-BD28-567E-476E55648A98}"/>
              </a:ext>
            </a:extLst>
          </p:cNvPr>
          <p:cNvSpPr>
            <a:spLocks noGrp="1"/>
          </p:cNvSpPr>
          <p:nvPr>
            <p:ph type="subTitle" idx="1"/>
          </p:nvPr>
        </p:nvSpPr>
        <p:spPr/>
        <p:txBody>
          <a:bodyPr/>
          <a:lstStyle/>
          <a:p>
            <a:r>
              <a:rPr lang="fr-FR" cap="none" dirty="0" smtClean="0"/>
              <a:t>MARIE-CHANTAL PICHÉ, </a:t>
            </a:r>
            <a:r>
              <a:rPr lang="fr-FR" cap="none" dirty="0" err="1" smtClean="0"/>
              <a:t>Ph.D</a:t>
            </a:r>
            <a:r>
              <a:rPr lang="fr-FR" cap="none" dirty="0" smtClean="0"/>
              <a:t>., M.D., présidente du CCEAM CISSSMO</a:t>
            </a:r>
          </a:p>
          <a:p>
            <a:r>
              <a:rPr lang="fr-FR" dirty="0" smtClean="0"/>
              <a:t>Présentation assemblée générale du CMDP du 11 décembre 2024</a:t>
            </a:r>
            <a:endParaRPr lang="fr-FR" cap="none" dirty="0"/>
          </a:p>
        </p:txBody>
      </p:sp>
    </p:spTree>
    <p:extLst>
      <p:ext uri="{BB962C8B-B14F-4D97-AF65-F5344CB8AC3E}">
        <p14:creationId xmlns:p14="http://schemas.microsoft.com/office/powerpoint/2010/main" val="10210752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50CA31-02B7-C022-D01B-55BDA2BFC9DD}"/>
              </a:ext>
            </a:extLst>
          </p:cNvPr>
          <p:cNvSpPr>
            <a:spLocks noGrp="1"/>
          </p:cNvSpPr>
          <p:nvPr>
            <p:ph type="title"/>
          </p:nvPr>
        </p:nvSpPr>
        <p:spPr/>
        <p:txBody>
          <a:bodyPr/>
          <a:lstStyle/>
          <a:p>
            <a:pPr algn="ctr"/>
            <a:r>
              <a:rPr lang="fr-FR" dirty="0" smtClean="0">
                <a:latin typeface="Algerian" panose="04020705040A02060702" pitchFamily="82" charset="0"/>
              </a:rPr>
              <a:t>OBJECTIFS</a:t>
            </a:r>
            <a:endParaRPr lang="fr-FR" dirty="0">
              <a:latin typeface="Algerian" panose="04020705040A02060702" pitchFamily="82" charset="0"/>
            </a:endParaRPr>
          </a:p>
        </p:txBody>
      </p:sp>
      <p:sp>
        <p:nvSpPr>
          <p:cNvPr id="3" name="Espace réservé du contenu 2">
            <a:extLst>
              <a:ext uri="{FF2B5EF4-FFF2-40B4-BE49-F238E27FC236}">
                <a16:creationId xmlns:a16="http://schemas.microsoft.com/office/drawing/2014/main" id="{65C7FCF5-C4AA-D057-6AD3-548FD7D27BE2}"/>
              </a:ext>
            </a:extLst>
          </p:cNvPr>
          <p:cNvSpPr>
            <a:spLocks noGrp="1"/>
          </p:cNvSpPr>
          <p:nvPr>
            <p:ph idx="1"/>
          </p:nvPr>
        </p:nvSpPr>
        <p:spPr/>
        <p:txBody>
          <a:bodyPr/>
          <a:lstStyle/>
          <a:p>
            <a:r>
              <a:rPr lang="fr-FR" dirty="0"/>
              <a:t>Exigences annuelles</a:t>
            </a:r>
          </a:p>
          <a:p>
            <a:r>
              <a:rPr lang="fr-FR" dirty="0"/>
              <a:t>É</a:t>
            </a:r>
            <a:r>
              <a:rPr lang="fr-FR" dirty="0" smtClean="0"/>
              <a:t>tudes de morbidités mortalités(MM)</a:t>
            </a:r>
          </a:p>
          <a:p>
            <a:r>
              <a:rPr lang="fr-FR" dirty="0" smtClean="0"/>
              <a:t>Études issues d’une question clinique </a:t>
            </a:r>
          </a:p>
          <a:p>
            <a:pPr lvl="1"/>
            <a:r>
              <a:rPr lang="fr-FR" dirty="0" smtClean="0"/>
              <a:t>Par </a:t>
            </a:r>
            <a:r>
              <a:rPr lang="fr-FR" dirty="0"/>
              <a:t>critères explicites</a:t>
            </a:r>
          </a:p>
          <a:p>
            <a:pPr lvl="1"/>
            <a:r>
              <a:rPr lang="fr-FR" dirty="0" smtClean="0"/>
              <a:t>Par indicateurs</a:t>
            </a:r>
          </a:p>
          <a:p>
            <a:pPr lvl="1"/>
            <a:r>
              <a:rPr lang="fr-FR" dirty="0" smtClean="0"/>
              <a:t>Par </a:t>
            </a:r>
            <a:r>
              <a:rPr lang="fr-FR" dirty="0"/>
              <a:t>critères implicites</a:t>
            </a:r>
          </a:p>
          <a:p>
            <a:pPr marL="457200" lvl="1" indent="0">
              <a:buNone/>
            </a:pPr>
            <a:endParaRPr lang="fr-FR" dirty="0" smtClean="0"/>
          </a:p>
          <a:p>
            <a:endParaRPr lang="fr-FR" dirty="0" smtClean="0"/>
          </a:p>
        </p:txBody>
      </p:sp>
    </p:spTree>
    <p:extLst>
      <p:ext uri="{BB962C8B-B14F-4D97-AF65-F5344CB8AC3E}">
        <p14:creationId xmlns:p14="http://schemas.microsoft.com/office/powerpoint/2010/main" val="42588887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50CA31-02B7-C022-D01B-55BDA2BFC9DD}"/>
              </a:ext>
            </a:extLst>
          </p:cNvPr>
          <p:cNvSpPr>
            <a:spLocks noGrp="1"/>
          </p:cNvSpPr>
          <p:nvPr>
            <p:ph type="title"/>
          </p:nvPr>
        </p:nvSpPr>
        <p:spPr/>
        <p:txBody>
          <a:bodyPr/>
          <a:lstStyle/>
          <a:p>
            <a:pPr algn="ctr"/>
            <a:r>
              <a:rPr lang="fr-FR" dirty="0" smtClean="0">
                <a:latin typeface="Algerian" panose="04020705040A02060702" pitchFamily="82" charset="0"/>
              </a:rPr>
              <a:t>Exigences</a:t>
            </a:r>
            <a:endParaRPr lang="fr-FR" dirty="0">
              <a:latin typeface="Algerian" panose="04020705040A02060702" pitchFamily="82" charset="0"/>
            </a:endParaRPr>
          </a:p>
        </p:txBody>
      </p:sp>
      <p:sp>
        <p:nvSpPr>
          <p:cNvPr id="3" name="Espace réservé du contenu 2">
            <a:extLst>
              <a:ext uri="{FF2B5EF4-FFF2-40B4-BE49-F238E27FC236}">
                <a16:creationId xmlns:a16="http://schemas.microsoft.com/office/drawing/2014/main" id="{65C7FCF5-C4AA-D057-6AD3-548FD7D27BE2}"/>
              </a:ext>
            </a:extLst>
          </p:cNvPr>
          <p:cNvSpPr>
            <a:spLocks noGrp="1"/>
          </p:cNvSpPr>
          <p:nvPr>
            <p:ph idx="1"/>
          </p:nvPr>
        </p:nvSpPr>
        <p:spPr/>
        <p:txBody>
          <a:bodyPr>
            <a:normAutofit/>
          </a:bodyPr>
          <a:lstStyle/>
          <a:p>
            <a:r>
              <a:rPr lang="fr-FR" dirty="0" smtClean="0"/>
              <a:t>CEAM d’un établissement est un comité obligatoire</a:t>
            </a:r>
          </a:p>
          <a:p>
            <a:r>
              <a:rPr lang="fr-FR" dirty="0" smtClean="0"/>
              <a:t>Chaque service doit produire à tous les ans:</a:t>
            </a:r>
          </a:p>
          <a:p>
            <a:pPr lvl="1"/>
            <a:r>
              <a:rPr lang="fr-FR" dirty="0" smtClean="0"/>
              <a:t>1 </a:t>
            </a:r>
            <a:r>
              <a:rPr lang="fr-FR" dirty="0"/>
              <a:t>étude </a:t>
            </a:r>
            <a:r>
              <a:rPr lang="fr-FR" dirty="0" smtClean="0"/>
              <a:t>morbidité-mortalité </a:t>
            </a:r>
            <a:endParaRPr lang="fr-FR" dirty="0"/>
          </a:p>
          <a:p>
            <a:pPr lvl="1"/>
            <a:r>
              <a:rPr lang="fr-FR" dirty="0"/>
              <a:t>1 </a:t>
            </a:r>
            <a:r>
              <a:rPr lang="fr-FR" dirty="0" smtClean="0"/>
              <a:t>étude </a:t>
            </a:r>
            <a:r>
              <a:rPr lang="fr-FR" dirty="0"/>
              <a:t>par critères issue </a:t>
            </a:r>
            <a:endParaRPr lang="fr-FR" dirty="0" smtClean="0"/>
          </a:p>
          <a:p>
            <a:pPr lvl="2">
              <a:buFont typeface="Wingdings" panose="05000000000000000000" pitchFamily="2" charset="2"/>
              <a:buChar char="§"/>
            </a:pPr>
            <a:r>
              <a:rPr lang="fr-FR" dirty="0"/>
              <a:t>Q</a:t>
            </a:r>
            <a:r>
              <a:rPr lang="fr-FR" dirty="0" smtClean="0"/>
              <a:t>uestion clinique ou d’un besoin exprimé par les patients, les autres professionnels ou par les médecins eux-mêmes.</a:t>
            </a:r>
          </a:p>
          <a:p>
            <a:pPr lvl="2">
              <a:buFont typeface="Wingdings" panose="05000000000000000000" pitchFamily="2" charset="2"/>
              <a:buChar char="§"/>
            </a:pPr>
            <a:r>
              <a:rPr lang="fr-FR" dirty="0" smtClean="0"/>
              <a:t>Question qui est supportée par la littérature.</a:t>
            </a:r>
          </a:p>
          <a:p>
            <a:pPr lvl="2">
              <a:buFont typeface="Wingdings" panose="05000000000000000000" pitchFamily="2" charset="2"/>
              <a:buChar char="§"/>
            </a:pPr>
            <a:endParaRPr lang="fr-FR" dirty="0"/>
          </a:p>
        </p:txBody>
      </p:sp>
    </p:spTree>
    <p:extLst>
      <p:ext uri="{BB962C8B-B14F-4D97-AF65-F5344CB8AC3E}">
        <p14:creationId xmlns:p14="http://schemas.microsoft.com/office/powerpoint/2010/main" val="19983570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50CA31-02B7-C022-D01B-55BDA2BFC9DD}"/>
              </a:ext>
            </a:extLst>
          </p:cNvPr>
          <p:cNvSpPr>
            <a:spLocks noGrp="1"/>
          </p:cNvSpPr>
          <p:nvPr>
            <p:ph type="title"/>
          </p:nvPr>
        </p:nvSpPr>
        <p:spPr/>
        <p:txBody>
          <a:bodyPr/>
          <a:lstStyle/>
          <a:p>
            <a:pPr algn="ctr"/>
            <a:r>
              <a:rPr lang="fr-FR" dirty="0" smtClean="0">
                <a:latin typeface="Algerian" panose="04020705040A02060702" pitchFamily="82" charset="0"/>
              </a:rPr>
              <a:t>Études morbidités-mortalités (MM)</a:t>
            </a:r>
            <a:endParaRPr lang="fr-FR" dirty="0">
              <a:latin typeface="Algerian" panose="04020705040A02060702" pitchFamily="82" charset="0"/>
            </a:endParaRPr>
          </a:p>
        </p:txBody>
      </p:sp>
      <p:sp>
        <p:nvSpPr>
          <p:cNvPr id="3" name="Espace réservé du contenu 2">
            <a:extLst>
              <a:ext uri="{FF2B5EF4-FFF2-40B4-BE49-F238E27FC236}">
                <a16:creationId xmlns:a16="http://schemas.microsoft.com/office/drawing/2014/main" id="{65C7FCF5-C4AA-D057-6AD3-548FD7D27BE2}"/>
              </a:ext>
            </a:extLst>
          </p:cNvPr>
          <p:cNvSpPr>
            <a:spLocks noGrp="1"/>
          </p:cNvSpPr>
          <p:nvPr>
            <p:ph idx="1"/>
          </p:nvPr>
        </p:nvSpPr>
        <p:spPr/>
        <p:txBody>
          <a:bodyPr>
            <a:normAutofit lnSpcReduction="10000"/>
          </a:bodyPr>
          <a:lstStyle/>
          <a:p>
            <a:pPr marL="0" indent="0" fontAlgn="base">
              <a:buNone/>
            </a:pPr>
            <a:r>
              <a:rPr lang="fr-CA" sz="2400" b="1" u="sng" dirty="0" smtClean="0"/>
              <a:t>Soins aigus</a:t>
            </a:r>
          </a:p>
          <a:p>
            <a:pPr fontAlgn="base"/>
            <a:r>
              <a:rPr lang="fr-CA" b="1" dirty="0" smtClean="0"/>
              <a:t>Ce </a:t>
            </a:r>
            <a:r>
              <a:rPr lang="fr-CA" b="1" dirty="0"/>
              <a:t>sont </a:t>
            </a:r>
            <a:r>
              <a:rPr lang="fr-CA" b="1" dirty="0" smtClean="0"/>
              <a:t>tous </a:t>
            </a:r>
            <a:r>
              <a:rPr lang="fr-CA" b="1" dirty="0"/>
              <a:t>les dossiers de </a:t>
            </a:r>
            <a:r>
              <a:rPr lang="fr-CA" b="1" dirty="0" smtClean="0"/>
              <a:t>décès</a:t>
            </a:r>
            <a:r>
              <a:rPr lang="fr-CA" b="1" dirty="0"/>
              <a:t> </a:t>
            </a:r>
            <a:r>
              <a:rPr lang="fr-CA" b="1" dirty="0" smtClean="0"/>
              <a:t>de chaque service / département </a:t>
            </a:r>
            <a:r>
              <a:rPr lang="fr-CA" dirty="0" smtClean="0"/>
              <a:t>qui</a:t>
            </a:r>
            <a:r>
              <a:rPr lang="fr-CA" b="1" dirty="0"/>
              <a:t> </a:t>
            </a:r>
            <a:r>
              <a:rPr lang="fr-CA" dirty="0"/>
              <a:t>doivent être </a:t>
            </a:r>
            <a:r>
              <a:rPr lang="fr-CA" b="1" dirty="0"/>
              <a:t>systématiquement étudiés (100</a:t>
            </a:r>
            <a:r>
              <a:rPr lang="fr-CA" b="1" dirty="0" smtClean="0"/>
              <a:t>%)</a:t>
            </a:r>
            <a:endParaRPr lang="fr-CA" dirty="0" smtClean="0"/>
          </a:p>
          <a:p>
            <a:pPr fontAlgn="base"/>
            <a:r>
              <a:rPr lang="fr-CA" b="1" dirty="0"/>
              <a:t>Tous les dossiers de complications </a:t>
            </a:r>
            <a:r>
              <a:rPr lang="fr-CA" b="1" dirty="0" smtClean="0"/>
              <a:t>graves </a:t>
            </a:r>
          </a:p>
          <a:p>
            <a:pPr fontAlgn="base"/>
            <a:r>
              <a:rPr lang="fr-CA" b="1" dirty="0" smtClean="0"/>
              <a:t>Les cas particuliers ou événements sentinelles (cas exceptionnels pour lesquels une évaluation est justifiée)</a:t>
            </a:r>
          </a:p>
          <a:p>
            <a:pPr fontAlgn="base"/>
            <a:r>
              <a:rPr lang="fr-CA" b="1" dirty="0" smtClean="0"/>
              <a:t>Les résultats de ces études sont colligés sur une grille de critères implicites</a:t>
            </a:r>
            <a:r>
              <a:rPr lang="fr-CA" b="1" dirty="0"/>
              <a:t/>
            </a:r>
            <a:br>
              <a:rPr lang="fr-CA" b="1" dirty="0"/>
            </a:br>
            <a:endParaRPr lang="fr-CA" dirty="0" smtClean="0"/>
          </a:p>
          <a:p>
            <a:pPr fontAlgn="base"/>
            <a:r>
              <a:rPr lang="fr-CA" u="sng" dirty="0" smtClean="0"/>
              <a:t>Exception</a:t>
            </a:r>
          </a:p>
          <a:p>
            <a:pPr lvl="1">
              <a:buFont typeface="Wingdings" panose="05000000000000000000" pitchFamily="2" charset="2"/>
              <a:buChar char="§"/>
            </a:pPr>
            <a:r>
              <a:rPr lang="fr-CA" b="1" dirty="0" smtClean="0"/>
              <a:t>Les </a:t>
            </a:r>
            <a:r>
              <a:rPr lang="fr-CA" b="1" dirty="0"/>
              <a:t>cas de coroner, les cas de révision demandés par un chef de service ou département ou DSP</a:t>
            </a:r>
          </a:p>
          <a:p>
            <a:endParaRPr lang="fr-FR" cap="small" dirty="0"/>
          </a:p>
        </p:txBody>
      </p:sp>
    </p:spTree>
    <p:extLst>
      <p:ext uri="{BB962C8B-B14F-4D97-AF65-F5344CB8AC3E}">
        <p14:creationId xmlns:p14="http://schemas.microsoft.com/office/powerpoint/2010/main" val="34046626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2449317" y="90613"/>
            <a:ext cx="5207485" cy="6732000"/>
          </a:xfrm>
          <a:prstGeom prst="rect">
            <a:avLst/>
          </a:prstGeom>
        </p:spPr>
      </p:pic>
      <p:pic>
        <p:nvPicPr>
          <p:cNvPr id="7" name="Image 6"/>
          <p:cNvPicPr>
            <a:picLocks noChangeAspect="1"/>
          </p:cNvPicPr>
          <p:nvPr/>
        </p:nvPicPr>
        <p:blipFill>
          <a:blip r:embed="rId4"/>
          <a:stretch>
            <a:fillRect/>
          </a:stretch>
        </p:blipFill>
        <p:spPr>
          <a:xfrm>
            <a:off x="7656802" y="90613"/>
            <a:ext cx="4364040" cy="2340783"/>
          </a:xfrm>
          <a:prstGeom prst="rect">
            <a:avLst/>
          </a:prstGeom>
        </p:spPr>
      </p:pic>
    </p:spTree>
    <p:extLst>
      <p:ext uri="{BB962C8B-B14F-4D97-AF65-F5344CB8AC3E}">
        <p14:creationId xmlns:p14="http://schemas.microsoft.com/office/powerpoint/2010/main" val="997767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50CA31-02B7-C022-D01B-55BDA2BFC9DD}"/>
              </a:ext>
            </a:extLst>
          </p:cNvPr>
          <p:cNvSpPr>
            <a:spLocks noGrp="1"/>
          </p:cNvSpPr>
          <p:nvPr>
            <p:ph type="title"/>
          </p:nvPr>
        </p:nvSpPr>
        <p:spPr/>
        <p:txBody>
          <a:bodyPr/>
          <a:lstStyle/>
          <a:p>
            <a:pPr algn="ctr"/>
            <a:r>
              <a:rPr lang="fr-FR" dirty="0">
                <a:latin typeface="Algerian" panose="04020705040A02060702" pitchFamily="82" charset="0"/>
              </a:rPr>
              <a:t>Études </a:t>
            </a:r>
            <a:r>
              <a:rPr lang="fr-FR" dirty="0" smtClean="0">
                <a:latin typeface="Algerian" panose="04020705040A02060702" pitchFamily="82" charset="0"/>
              </a:rPr>
              <a:t>morbidités-mortalités </a:t>
            </a:r>
            <a:r>
              <a:rPr lang="fr-FR" dirty="0">
                <a:latin typeface="Algerian" panose="04020705040A02060702" pitchFamily="82" charset="0"/>
              </a:rPr>
              <a:t>(MM)</a:t>
            </a:r>
          </a:p>
        </p:txBody>
      </p:sp>
      <p:sp>
        <p:nvSpPr>
          <p:cNvPr id="3" name="Espace réservé du contenu 2">
            <a:extLst>
              <a:ext uri="{FF2B5EF4-FFF2-40B4-BE49-F238E27FC236}">
                <a16:creationId xmlns:a16="http://schemas.microsoft.com/office/drawing/2014/main" id="{65C7FCF5-C4AA-D057-6AD3-548FD7D27BE2}"/>
              </a:ext>
            </a:extLst>
          </p:cNvPr>
          <p:cNvSpPr>
            <a:spLocks noGrp="1"/>
          </p:cNvSpPr>
          <p:nvPr>
            <p:ph idx="1"/>
          </p:nvPr>
        </p:nvSpPr>
        <p:spPr/>
        <p:txBody>
          <a:bodyPr>
            <a:normAutofit/>
          </a:bodyPr>
          <a:lstStyle/>
          <a:p>
            <a:pPr marL="0" indent="0" fontAlgn="base">
              <a:buNone/>
            </a:pPr>
            <a:r>
              <a:rPr lang="fr-CA" sz="2400" b="1" u="sng" dirty="0"/>
              <a:t>CHSLD et soins palliatifs</a:t>
            </a:r>
          </a:p>
          <a:p>
            <a:pPr marL="0" indent="0" fontAlgn="base">
              <a:buNone/>
            </a:pPr>
            <a:endParaRPr lang="fr-CA" dirty="0"/>
          </a:p>
          <a:p>
            <a:pPr fontAlgn="base"/>
            <a:r>
              <a:rPr lang="fr-CA" dirty="0"/>
              <a:t>15% des décès </a:t>
            </a:r>
            <a:r>
              <a:rPr lang="fr-CA" b="1" dirty="0"/>
              <a:t>attendus </a:t>
            </a:r>
            <a:r>
              <a:rPr lang="fr-CA" b="1" dirty="0" smtClean="0"/>
              <a:t>qui</a:t>
            </a:r>
            <a:r>
              <a:rPr lang="fr-CA" b="1" dirty="0"/>
              <a:t> </a:t>
            </a:r>
            <a:r>
              <a:rPr lang="fr-CA" dirty="0" smtClean="0"/>
              <a:t>doivent être </a:t>
            </a:r>
            <a:r>
              <a:rPr lang="fr-CA" dirty="0"/>
              <a:t>étudiés afin d'évaluer la qualité des soins de fin de vie, le soulagement de la douleur, le respect des niveaux de soins, la qualité de la documentation et la documentation des discussions avec les </a:t>
            </a:r>
            <a:r>
              <a:rPr lang="fr-CA" dirty="0" smtClean="0"/>
              <a:t>proches</a:t>
            </a:r>
            <a:endParaRPr lang="fr-CA" dirty="0"/>
          </a:p>
          <a:p>
            <a:pPr fontAlgn="base"/>
            <a:r>
              <a:rPr lang="fr-CA" dirty="0"/>
              <a:t>Mais </a:t>
            </a:r>
            <a:r>
              <a:rPr lang="fr-CA" dirty="0" smtClean="0"/>
              <a:t>tous les</a:t>
            </a:r>
            <a:r>
              <a:rPr lang="fr-CA" dirty="0"/>
              <a:t> </a:t>
            </a:r>
            <a:r>
              <a:rPr lang="fr-CA" b="1" dirty="0"/>
              <a:t>décès </a:t>
            </a:r>
            <a:r>
              <a:rPr lang="fr-CA" b="1" dirty="0" smtClean="0"/>
              <a:t>inattendus devraient </a:t>
            </a:r>
            <a:r>
              <a:rPr lang="fr-CA" b="1" dirty="0"/>
              <a:t>être </a:t>
            </a:r>
            <a:r>
              <a:rPr lang="fr-CA" b="1" dirty="0" smtClean="0"/>
              <a:t>étudiés d'emblée en plus du 15%</a:t>
            </a:r>
            <a:endParaRPr lang="fr-CA" dirty="0"/>
          </a:p>
          <a:p>
            <a:pPr fontAlgn="base"/>
            <a:r>
              <a:rPr lang="fr-CA" b="1" dirty="0"/>
              <a:t>Tous les dossiers de complications </a:t>
            </a:r>
            <a:r>
              <a:rPr lang="fr-CA" b="1" dirty="0" smtClean="0"/>
              <a:t>graves</a:t>
            </a:r>
            <a:r>
              <a:rPr lang="fr-CA" dirty="0" smtClean="0"/>
              <a:t> </a:t>
            </a:r>
            <a:r>
              <a:rPr lang="fr-CA" dirty="0"/>
              <a:t>doivent également être </a:t>
            </a:r>
            <a:r>
              <a:rPr lang="fr-CA" dirty="0" smtClean="0"/>
              <a:t>étudiés en plus</a:t>
            </a:r>
            <a:r>
              <a:rPr lang="fr-CA" b="1" dirty="0"/>
              <a:t/>
            </a:r>
            <a:br>
              <a:rPr lang="fr-CA" b="1" dirty="0"/>
            </a:br>
            <a:endParaRPr lang="fr-CA" dirty="0"/>
          </a:p>
          <a:p>
            <a:pPr fontAlgn="base"/>
            <a:endParaRPr lang="fr-CA" dirty="0"/>
          </a:p>
          <a:p>
            <a:endParaRPr lang="fr-FR" cap="small" dirty="0"/>
          </a:p>
        </p:txBody>
      </p:sp>
    </p:spTree>
    <p:extLst>
      <p:ext uri="{BB962C8B-B14F-4D97-AF65-F5344CB8AC3E}">
        <p14:creationId xmlns:p14="http://schemas.microsoft.com/office/powerpoint/2010/main" val="35281226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4358806" y="79022"/>
            <a:ext cx="4954527" cy="6693747"/>
          </a:xfrm>
          <a:prstGeom prst="rect">
            <a:avLst/>
          </a:prstGeom>
        </p:spPr>
      </p:pic>
    </p:spTree>
    <p:extLst>
      <p:ext uri="{BB962C8B-B14F-4D97-AF65-F5344CB8AC3E}">
        <p14:creationId xmlns:p14="http://schemas.microsoft.com/office/powerpoint/2010/main" val="1131137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50CA31-02B7-C022-D01B-55BDA2BFC9DD}"/>
              </a:ext>
            </a:extLst>
          </p:cNvPr>
          <p:cNvSpPr>
            <a:spLocks noGrp="1"/>
          </p:cNvSpPr>
          <p:nvPr>
            <p:ph type="title"/>
          </p:nvPr>
        </p:nvSpPr>
        <p:spPr/>
        <p:txBody>
          <a:bodyPr/>
          <a:lstStyle/>
          <a:p>
            <a:pPr algn="ctr"/>
            <a:r>
              <a:rPr lang="fr-FR" dirty="0" smtClean="0">
                <a:latin typeface="Algerian" panose="04020705040A02060702" pitchFamily="82" charset="0"/>
              </a:rPr>
              <a:t>Études explicites</a:t>
            </a:r>
            <a:endParaRPr lang="fr-FR" dirty="0">
              <a:latin typeface="Algerian" panose="04020705040A02060702" pitchFamily="82" charset="0"/>
            </a:endParaRPr>
          </a:p>
        </p:txBody>
      </p:sp>
      <p:sp>
        <p:nvSpPr>
          <p:cNvPr id="3" name="Espace réservé du contenu 2">
            <a:extLst>
              <a:ext uri="{FF2B5EF4-FFF2-40B4-BE49-F238E27FC236}">
                <a16:creationId xmlns:a16="http://schemas.microsoft.com/office/drawing/2014/main" id="{65C7FCF5-C4AA-D057-6AD3-548FD7D27BE2}"/>
              </a:ext>
            </a:extLst>
          </p:cNvPr>
          <p:cNvSpPr>
            <a:spLocks noGrp="1"/>
          </p:cNvSpPr>
          <p:nvPr>
            <p:ph idx="1"/>
          </p:nvPr>
        </p:nvSpPr>
        <p:spPr/>
        <p:txBody>
          <a:bodyPr>
            <a:normAutofit/>
          </a:bodyPr>
          <a:lstStyle/>
          <a:p>
            <a:r>
              <a:rPr lang="fr-FR" cap="small" dirty="0" smtClean="0"/>
              <a:t>Méthode d’évaluation par rapport à une norme scientifique reconnue ou à un consensus</a:t>
            </a:r>
          </a:p>
          <a:p>
            <a:r>
              <a:rPr lang="fr-FR" cap="small" dirty="0" smtClean="0"/>
              <a:t>Choix du sujet simple et précis ayant un impact sur la qualité des soins</a:t>
            </a:r>
          </a:p>
          <a:p>
            <a:r>
              <a:rPr lang="fr-FR" cap="small" dirty="0" smtClean="0"/>
              <a:t>Détermination d’objectifs permettant de répondre à une seule question simple</a:t>
            </a:r>
          </a:p>
          <a:p>
            <a:r>
              <a:rPr lang="fr-FR" cap="small" dirty="0" smtClean="0"/>
              <a:t>Élaboration de critères, moins de 5 (observables, mesurables, jugés essentiels) qui seront consignés sous forme de grille d’analyse</a:t>
            </a:r>
          </a:p>
          <a:p>
            <a:r>
              <a:rPr lang="fr-FR" cap="small" dirty="0" smtClean="0"/>
              <a:t>Nombre de dossiers étudiés (entre 30-50) en indiquant la période étudiée un nombre égal de dossiers par médecins au prorata de leur activité</a:t>
            </a:r>
          </a:p>
          <a:p>
            <a:r>
              <a:rPr lang="fr-FR" cap="small" dirty="0" smtClean="0"/>
              <a:t>Les résultats seront présentés de façon quantitative (% ou taux de conformité)</a:t>
            </a:r>
            <a:endParaRPr lang="fr-FR" cap="small" dirty="0"/>
          </a:p>
        </p:txBody>
      </p:sp>
    </p:spTree>
    <p:extLst>
      <p:ext uri="{BB962C8B-B14F-4D97-AF65-F5344CB8AC3E}">
        <p14:creationId xmlns:p14="http://schemas.microsoft.com/office/powerpoint/2010/main" val="24240219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543782" y="101601"/>
            <a:ext cx="5290706" cy="6572790"/>
          </a:xfrm>
          <a:prstGeom prst="rect">
            <a:avLst/>
          </a:prstGeom>
        </p:spPr>
      </p:pic>
      <p:pic>
        <p:nvPicPr>
          <p:cNvPr id="3" name="Image 2"/>
          <p:cNvPicPr>
            <a:picLocks noChangeAspect="1"/>
          </p:cNvPicPr>
          <p:nvPr/>
        </p:nvPicPr>
        <p:blipFill>
          <a:blip r:embed="rId3"/>
          <a:stretch>
            <a:fillRect/>
          </a:stretch>
        </p:blipFill>
        <p:spPr>
          <a:xfrm>
            <a:off x="7834488" y="101601"/>
            <a:ext cx="4251262" cy="2013428"/>
          </a:xfrm>
          <a:prstGeom prst="rect">
            <a:avLst/>
          </a:prstGeom>
        </p:spPr>
      </p:pic>
    </p:spTree>
    <p:extLst>
      <p:ext uri="{BB962C8B-B14F-4D97-AF65-F5344CB8AC3E}">
        <p14:creationId xmlns:p14="http://schemas.microsoft.com/office/powerpoint/2010/main" val="2228789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50CA31-02B7-C022-D01B-55BDA2BFC9DD}"/>
              </a:ext>
            </a:extLst>
          </p:cNvPr>
          <p:cNvSpPr>
            <a:spLocks noGrp="1"/>
          </p:cNvSpPr>
          <p:nvPr>
            <p:ph type="title"/>
          </p:nvPr>
        </p:nvSpPr>
        <p:spPr/>
        <p:txBody>
          <a:bodyPr/>
          <a:lstStyle/>
          <a:p>
            <a:pPr algn="ctr"/>
            <a:r>
              <a:rPr lang="fr-FR" dirty="0" smtClean="0">
                <a:latin typeface="Algerian" panose="04020705040A02060702" pitchFamily="82" charset="0"/>
              </a:rPr>
              <a:t>Par indicateurs</a:t>
            </a:r>
            <a:endParaRPr lang="fr-FR" sz="3600" dirty="0">
              <a:latin typeface="Algerian" panose="04020705040A02060702" pitchFamily="82" charset="0"/>
            </a:endParaRPr>
          </a:p>
        </p:txBody>
      </p:sp>
      <p:sp>
        <p:nvSpPr>
          <p:cNvPr id="3" name="Espace réservé du contenu 2">
            <a:extLst>
              <a:ext uri="{FF2B5EF4-FFF2-40B4-BE49-F238E27FC236}">
                <a16:creationId xmlns:a16="http://schemas.microsoft.com/office/drawing/2014/main" id="{65C7FCF5-C4AA-D057-6AD3-548FD7D27BE2}"/>
              </a:ext>
            </a:extLst>
          </p:cNvPr>
          <p:cNvSpPr>
            <a:spLocks noGrp="1"/>
          </p:cNvSpPr>
          <p:nvPr>
            <p:ph idx="1"/>
          </p:nvPr>
        </p:nvSpPr>
        <p:spPr>
          <a:xfrm>
            <a:off x="1451579" y="2015732"/>
            <a:ext cx="9603275" cy="4038228"/>
          </a:xfrm>
        </p:spPr>
        <p:txBody>
          <a:bodyPr>
            <a:normAutofit/>
          </a:bodyPr>
          <a:lstStyle/>
          <a:p>
            <a:r>
              <a:rPr lang="fr-FR" dirty="0" smtClean="0"/>
              <a:t>Indicateurs basés sur des normes, standards, consensus reconnus</a:t>
            </a:r>
          </a:p>
          <a:p>
            <a:r>
              <a:rPr lang="fr-FR" dirty="0" smtClean="0"/>
              <a:t>Déterminer une activité clinique à volume suffisant susceptible d’être améliorée en s’inspirant par exemple de rapport de comité d’agrément</a:t>
            </a:r>
          </a:p>
          <a:p>
            <a:r>
              <a:rPr lang="fr-FR" dirty="0" smtClean="0"/>
              <a:t>Définir l’événement mesuré et la clientèle de référence</a:t>
            </a:r>
          </a:p>
          <a:p>
            <a:r>
              <a:rPr lang="fr-FR" dirty="0" smtClean="0"/>
              <a:t>Une fois les données recueillies et interprétées, formuler des recommandations  aux acteurs concernés et aux autorités compétentes</a:t>
            </a:r>
          </a:p>
        </p:txBody>
      </p:sp>
    </p:spTree>
    <p:extLst>
      <p:ext uri="{BB962C8B-B14F-4D97-AF65-F5344CB8AC3E}">
        <p14:creationId xmlns:p14="http://schemas.microsoft.com/office/powerpoint/2010/main" val="25018962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457863" y="112888"/>
            <a:ext cx="5038621" cy="6560836"/>
          </a:xfrm>
          <a:prstGeom prst="rect">
            <a:avLst/>
          </a:prstGeom>
        </p:spPr>
      </p:pic>
      <p:pic>
        <p:nvPicPr>
          <p:cNvPr id="3" name="Image 2"/>
          <p:cNvPicPr>
            <a:picLocks noChangeAspect="1"/>
          </p:cNvPicPr>
          <p:nvPr/>
        </p:nvPicPr>
        <p:blipFill>
          <a:blip r:embed="rId3"/>
          <a:stretch>
            <a:fillRect/>
          </a:stretch>
        </p:blipFill>
        <p:spPr>
          <a:xfrm>
            <a:off x="7496484" y="112888"/>
            <a:ext cx="4695516" cy="1872220"/>
          </a:xfrm>
          <a:prstGeom prst="rect">
            <a:avLst/>
          </a:prstGeom>
        </p:spPr>
      </p:pic>
    </p:spTree>
    <p:extLst>
      <p:ext uri="{BB962C8B-B14F-4D97-AF65-F5344CB8AC3E}">
        <p14:creationId xmlns:p14="http://schemas.microsoft.com/office/powerpoint/2010/main" val="2188281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50CA31-02B7-C022-D01B-55BDA2BFC9DD}"/>
              </a:ext>
            </a:extLst>
          </p:cNvPr>
          <p:cNvSpPr>
            <a:spLocks noGrp="1"/>
          </p:cNvSpPr>
          <p:nvPr>
            <p:ph type="title"/>
          </p:nvPr>
        </p:nvSpPr>
        <p:spPr/>
        <p:txBody>
          <a:bodyPr/>
          <a:lstStyle/>
          <a:p>
            <a:pPr algn="ctr"/>
            <a:r>
              <a:rPr lang="fr-FR" dirty="0" smtClean="0">
                <a:latin typeface="Algerian" panose="04020705040A02060702" pitchFamily="82" charset="0"/>
              </a:rPr>
              <a:t>Études par critères implicites</a:t>
            </a:r>
            <a:endParaRPr lang="fr-FR" dirty="0">
              <a:latin typeface="Algerian" panose="04020705040A02060702" pitchFamily="82" charset="0"/>
            </a:endParaRPr>
          </a:p>
        </p:txBody>
      </p:sp>
      <p:sp>
        <p:nvSpPr>
          <p:cNvPr id="3" name="Espace réservé du contenu 2">
            <a:extLst>
              <a:ext uri="{FF2B5EF4-FFF2-40B4-BE49-F238E27FC236}">
                <a16:creationId xmlns:a16="http://schemas.microsoft.com/office/drawing/2014/main" id="{65C7FCF5-C4AA-D057-6AD3-548FD7D27BE2}"/>
              </a:ext>
            </a:extLst>
          </p:cNvPr>
          <p:cNvSpPr>
            <a:spLocks noGrp="1"/>
          </p:cNvSpPr>
          <p:nvPr>
            <p:ph idx="1"/>
          </p:nvPr>
        </p:nvSpPr>
        <p:spPr>
          <a:xfrm>
            <a:off x="2592925" y="2176462"/>
            <a:ext cx="8915400" cy="3777622"/>
          </a:xfrm>
        </p:spPr>
        <p:txBody>
          <a:bodyPr>
            <a:normAutofit/>
          </a:bodyPr>
          <a:lstStyle/>
          <a:p>
            <a:pPr fontAlgn="base"/>
            <a:endParaRPr lang="fr-CA" dirty="0"/>
          </a:p>
          <a:p>
            <a:r>
              <a:rPr lang="fr-FR" cap="small" dirty="0" smtClean="0"/>
              <a:t>Cas par cas</a:t>
            </a:r>
            <a:endParaRPr lang="fr-FR" dirty="0" smtClean="0"/>
          </a:p>
          <a:p>
            <a:r>
              <a:rPr lang="fr-FR" cap="small" dirty="0" smtClean="0"/>
              <a:t>Tient compte de plus de variables</a:t>
            </a:r>
          </a:p>
          <a:p>
            <a:r>
              <a:rPr lang="fr-FR" cap="small" dirty="0" smtClean="0"/>
              <a:t>Demande plus de temps puisqu’elle intègre le plus d’éléments possibles à son analyse</a:t>
            </a:r>
          </a:p>
          <a:p>
            <a:r>
              <a:rPr lang="fr-FR" cap="small" dirty="0" smtClean="0"/>
              <a:t>Évalue le processus de soins et non les résultats</a:t>
            </a:r>
          </a:p>
          <a:p>
            <a:r>
              <a:rPr lang="fr-FR" cap="small" dirty="0" smtClean="0"/>
              <a:t>Juge de la qualité de la documentation</a:t>
            </a:r>
          </a:p>
          <a:p>
            <a:r>
              <a:rPr lang="fr-FR" cap="small" dirty="0" smtClean="0"/>
              <a:t>Tient compte des normes d’exercice professionnel et des ressources du milieu</a:t>
            </a:r>
          </a:p>
          <a:p>
            <a:r>
              <a:rPr lang="fr-FR" cap="small" dirty="0" smtClean="0"/>
              <a:t>Doit mener à une évaluation synthèse</a:t>
            </a:r>
            <a:endParaRPr lang="fr-FR" cap="small" dirty="0"/>
          </a:p>
        </p:txBody>
      </p:sp>
    </p:spTree>
    <p:extLst>
      <p:ext uri="{BB962C8B-B14F-4D97-AF65-F5344CB8AC3E}">
        <p14:creationId xmlns:p14="http://schemas.microsoft.com/office/powerpoint/2010/main" val="13907799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50CA31-02B7-C022-D01B-55BDA2BFC9DD}"/>
              </a:ext>
            </a:extLst>
          </p:cNvPr>
          <p:cNvSpPr>
            <a:spLocks noGrp="1"/>
          </p:cNvSpPr>
          <p:nvPr>
            <p:ph type="title"/>
          </p:nvPr>
        </p:nvSpPr>
        <p:spPr/>
        <p:txBody>
          <a:bodyPr/>
          <a:lstStyle/>
          <a:p>
            <a:pPr algn="ctr"/>
            <a:r>
              <a:rPr lang="fr-FR" dirty="0" smtClean="0">
                <a:latin typeface="Algerian" panose="04020705040A02060702" pitchFamily="82" charset="0"/>
              </a:rPr>
              <a:t>Études par critères implicites</a:t>
            </a:r>
            <a:endParaRPr lang="fr-FR" dirty="0">
              <a:latin typeface="Algerian" panose="04020705040A02060702" pitchFamily="82" charset="0"/>
            </a:endParaRPr>
          </a:p>
        </p:txBody>
      </p:sp>
      <p:pic>
        <p:nvPicPr>
          <p:cNvPr id="8" name="Espace réservé du contenu 7"/>
          <p:cNvPicPr>
            <a:picLocks noGrp="1" noChangeAspect="1"/>
          </p:cNvPicPr>
          <p:nvPr>
            <p:ph idx="1"/>
          </p:nvPr>
        </p:nvPicPr>
        <p:blipFill>
          <a:blip r:embed="rId3"/>
          <a:stretch>
            <a:fillRect/>
          </a:stretch>
        </p:blipFill>
        <p:spPr>
          <a:xfrm>
            <a:off x="6804413" y="3869217"/>
            <a:ext cx="38911" cy="21265"/>
          </a:xfrm>
          <a:prstGeom prst="rect">
            <a:avLst/>
          </a:prstGeom>
        </p:spPr>
      </p:pic>
      <p:pic>
        <p:nvPicPr>
          <p:cNvPr id="5" name="Image 4"/>
          <p:cNvPicPr>
            <a:picLocks noChangeAspect="1"/>
          </p:cNvPicPr>
          <p:nvPr/>
        </p:nvPicPr>
        <p:blipFill>
          <a:blip r:embed="rId4"/>
          <a:stretch>
            <a:fillRect/>
          </a:stretch>
        </p:blipFill>
        <p:spPr>
          <a:xfrm>
            <a:off x="3695307" y="1437925"/>
            <a:ext cx="6766076" cy="4425548"/>
          </a:xfrm>
          <a:prstGeom prst="rect">
            <a:avLst/>
          </a:prstGeom>
        </p:spPr>
      </p:pic>
      <p:pic>
        <p:nvPicPr>
          <p:cNvPr id="7" name="Image 6"/>
          <p:cNvPicPr>
            <a:picLocks noChangeAspect="1"/>
          </p:cNvPicPr>
          <p:nvPr/>
        </p:nvPicPr>
        <p:blipFill>
          <a:blip r:embed="rId3"/>
          <a:stretch>
            <a:fillRect/>
          </a:stretch>
        </p:blipFill>
        <p:spPr>
          <a:xfrm>
            <a:off x="6076544" y="3418367"/>
            <a:ext cx="38911" cy="21265"/>
          </a:xfrm>
          <a:prstGeom prst="rect">
            <a:avLst/>
          </a:prstGeom>
        </p:spPr>
      </p:pic>
    </p:spTree>
    <p:extLst>
      <p:ext uri="{BB962C8B-B14F-4D97-AF65-F5344CB8AC3E}">
        <p14:creationId xmlns:p14="http://schemas.microsoft.com/office/powerpoint/2010/main" val="6601729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396720" y="112890"/>
            <a:ext cx="5832879" cy="6605108"/>
          </a:xfrm>
          <a:prstGeom prst="rect">
            <a:avLst/>
          </a:prstGeom>
        </p:spPr>
      </p:pic>
      <p:pic>
        <p:nvPicPr>
          <p:cNvPr id="3" name="Image 2"/>
          <p:cNvPicPr>
            <a:picLocks noChangeAspect="1"/>
          </p:cNvPicPr>
          <p:nvPr/>
        </p:nvPicPr>
        <p:blipFill>
          <a:blip r:embed="rId3"/>
          <a:stretch>
            <a:fillRect/>
          </a:stretch>
        </p:blipFill>
        <p:spPr>
          <a:xfrm>
            <a:off x="8273247" y="112890"/>
            <a:ext cx="3918753" cy="2436740"/>
          </a:xfrm>
          <a:prstGeom prst="rect">
            <a:avLst/>
          </a:prstGeom>
        </p:spPr>
      </p:pic>
    </p:spTree>
    <p:extLst>
      <p:ext uri="{BB962C8B-B14F-4D97-AF65-F5344CB8AC3E}">
        <p14:creationId xmlns:p14="http://schemas.microsoft.com/office/powerpoint/2010/main" val="1901124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50CA31-02B7-C022-D01B-55BDA2BFC9DD}"/>
              </a:ext>
            </a:extLst>
          </p:cNvPr>
          <p:cNvSpPr>
            <a:spLocks noGrp="1"/>
          </p:cNvSpPr>
          <p:nvPr>
            <p:ph type="title"/>
          </p:nvPr>
        </p:nvSpPr>
        <p:spPr/>
        <p:txBody>
          <a:bodyPr anchor="ctr"/>
          <a:lstStyle/>
          <a:p>
            <a:pPr algn="ctr">
              <a:lnSpc>
                <a:spcPct val="100000"/>
              </a:lnSpc>
            </a:pPr>
            <a:r>
              <a:rPr lang="fr-FR" dirty="0" smtClean="0">
                <a:latin typeface="Algerian" panose="04020705040A02060702" pitchFamily="82" charset="0"/>
              </a:rPr>
              <a:t>Outils</a:t>
            </a:r>
            <a:endParaRPr lang="fr-FR" dirty="0">
              <a:latin typeface="Algerian" panose="04020705040A02060702" pitchFamily="82" charset="0"/>
            </a:endParaRPr>
          </a:p>
        </p:txBody>
      </p:sp>
      <p:sp>
        <p:nvSpPr>
          <p:cNvPr id="3" name="Espace réservé du contenu 2">
            <a:extLst>
              <a:ext uri="{FF2B5EF4-FFF2-40B4-BE49-F238E27FC236}">
                <a16:creationId xmlns:a16="http://schemas.microsoft.com/office/drawing/2014/main" id="{65C7FCF5-C4AA-D057-6AD3-548FD7D27BE2}"/>
              </a:ext>
            </a:extLst>
          </p:cNvPr>
          <p:cNvSpPr>
            <a:spLocks noGrp="1"/>
          </p:cNvSpPr>
          <p:nvPr>
            <p:ph idx="1"/>
          </p:nvPr>
        </p:nvSpPr>
        <p:spPr/>
        <p:txBody>
          <a:bodyPr/>
          <a:lstStyle/>
          <a:p>
            <a:endParaRPr lang="fr-FR" dirty="0" smtClean="0"/>
          </a:p>
          <a:p>
            <a:r>
              <a:rPr lang="fr-FR" dirty="0" smtClean="0"/>
              <a:t>Guide de l’évaluation de l’acte médical : </a:t>
            </a:r>
            <a:r>
              <a:rPr lang="fr-FR" dirty="0" smtClean="0">
                <a:hlinkClick r:id="rId2"/>
              </a:rPr>
              <a:t>https</a:t>
            </a:r>
            <a:r>
              <a:rPr lang="fr-FR" dirty="0">
                <a:hlinkClick r:id="rId2"/>
              </a:rPr>
              <a:t>://</a:t>
            </a:r>
            <a:r>
              <a:rPr lang="fr-FR" dirty="0" smtClean="0">
                <a:hlinkClick r:id="rId2"/>
              </a:rPr>
              <a:t>cms.cmq.org/files/documents/Guides/p-1-2013-08-01-fr-evaluation-acte-medical.pdf</a:t>
            </a:r>
            <a:endParaRPr lang="fr-FR" dirty="0" smtClean="0"/>
          </a:p>
          <a:p>
            <a:r>
              <a:rPr lang="fr-FR" dirty="0" smtClean="0"/>
              <a:t>Les grilles uniformisées et adaptées au CISSSMO sont disponibles sur l’intranet : </a:t>
            </a:r>
            <a:r>
              <a:rPr lang="fr-CA" dirty="0">
                <a:hlinkClick r:id="rId3"/>
              </a:rPr>
              <a:t>Conseil des médecins, dentistes et pharmaciens - CMDP | Intranet du CISS...</a:t>
            </a:r>
            <a:endParaRPr lang="fr-FR" dirty="0"/>
          </a:p>
        </p:txBody>
      </p:sp>
    </p:spTree>
    <p:extLst>
      <p:ext uri="{BB962C8B-B14F-4D97-AF65-F5344CB8AC3E}">
        <p14:creationId xmlns:p14="http://schemas.microsoft.com/office/powerpoint/2010/main" val="13460252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latin typeface="Algerian" panose="04020705040A02060702" pitchFamily="82" charset="0"/>
              </a:rPr>
              <a:t>ARCHIVISTES DÉDIÉES À LA QUALITÉ DE L’ACTE MÉDICAL AU CISSSMO</a:t>
            </a:r>
            <a:endParaRPr lang="fr-CA" dirty="0">
              <a:latin typeface="Algerian" panose="04020705040A02060702" pitchFamily="82" charset="0"/>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811553091"/>
              </p:ext>
            </p:extLst>
          </p:nvPr>
        </p:nvGraphicFramePr>
        <p:xfrm>
          <a:off x="2733774" y="2328423"/>
          <a:ext cx="8521830" cy="3318232"/>
        </p:xfrm>
        <a:graphic>
          <a:graphicData uri="http://schemas.openxmlformats.org/drawingml/2006/table">
            <a:tbl>
              <a:tblPr firstRow="1" firstCol="1" bandRow="1">
                <a:tableStyleId>{5C22544A-7EE6-4342-B048-85BDC9FD1C3A}</a:tableStyleId>
              </a:tblPr>
              <a:tblGrid>
                <a:gridCol w="4260915">
                  <a:extLst>
                    <a:ext uri="{9D8B030D-6E8A-4147-A177-3AD203B41FA5}">
                      <a16:colId xmlns:a16="http://schemas.microsoft.com/office/drawing/2014/main" val="2766800230"/>
                    </a:ext>
                  </a:extLst>
                </a:gridCol>
                <a:gridCol w="4260915">
                  <a:extLst>
                    <a:ext uri="{9D8B030D-6E8A-4147-A177-3AD203B41FA5}">
                      <a16:colId xmlns:a16="http://schemas.microsoft.com/office/drawing/2014/main" val="2648657260"/>
                    </a:ext>
                  </a:extLst>
                </a:gridCol>
              </a:tblGrid>
              <a:tr h="414779">
                <a:tc>
                  <a:txBody>
                    <a:bodyPr/>
                    <a:lstStyle/>
                    <a:p>
                      <a:pPr>
                        <a:spcAft>
                          <a:spcPts val="0"/>
                        </a:spcAft>
                      </a:pPr>
                      <a:r>
                        <a:rPr lang="fr-CA" sz="1200">
                          <a:effectLst/>
                        </a:rPr>
                        <a:t>RLS</a:t>
                      </a:r>
                      <a:endParaRPr lang="fr-C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fr-CA" sz="1200">
                          <a:effectLst/>
                        </a:rPr>
                        <a:t>Archiviste</a:t>
                      </a:r>
                      <a:endParaRPr lang="fr-C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97705791"/>
                  </a:ext>
                </a:extLst>
              </a:tr>
              <a:tr h="414779">
                <a:tc>
                  <a:txBody>
                    <a:bodyPr/>
                    <a:lstStyle/>
                    <a:p>
                      <a:pPr>
                        <a:spcAft>
                          <a:spcPts val="0"/>
                        </a:spcAft>
                      </a:pPr>
                      <a:r>
                        <a:rPr lang="fr-CA" sz="1200">
                          <a:effectLst/>
                        </a:rPr>
                        <a:t>Jardins-Roussillon – CLSC</a:t>
                      </a:r>
                      <a:endParaRPr lang="fr-C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fr-CA" sz="1200">
                          <a:effectLst/>
                        </a:rPr>
                        <a:t>Sabrina Joncas-Rochefort</a:t>
                      </a:r>
                      <a:endParaRPr lang="fr-C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76885135"/>
                  </a:ext>
                </a:extLst>
              </a:tr>
              <a:tr h="414779">
                <a:tc>
                  <a:txBody>
                    <a:bodyPr/>
                    <a:lstStyle/>
                    <a:p>
                      <a:pPr>
                        <a:spcAft>
                          <a:spcPts val="0"/>
                        </a:spcAft>
                      </a:pPr>
                      <a:r>
                        <a:rPr lang="fr-CA" sz="1200">
                          <a:effectLst/>
                        </a:rPr>
                        <a:t>Jardins-Roussillon – Hôpital</a:t>
                      </a:r>
                      <a:endParaRPr lang="fr-C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fr-CA" sz="1200">
                          <a:effectLst/>
                        </a:rPr>
                        <a:t>Mylène Denault</a:t>
                      </a:r>
                      <a:endParaRPr lang="fr-C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35312033"/>
                  </a:ext>
                </a:extLst>
              </a:tr>
              <a:tr h="414779">
                <a:tc>
                  <a:txBody>
                    <a:bodyPr/>
                    <a:lstStyle/>
                    <a:p>
                      <a:pPr>
                        <a:spcAft>
                          <a:spcPts val="0"/>
                        </a:spcAft>
                      </a:pPr>
                      <a:r>
                        <a:rPr lang="fr-CA" sz="1200">
                          <a:effectLst/>
                        </a:rPr>
                        <a:t>Centres de réadaptation</a:t>
                      </a:r>
                      <a:endParaRPr lang="fr-C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fr-CA" sz="1200">
                          <a:effectLst/>
                        </a:rPr>
                        <a:t>Véronique Bibeau</a:t>
                      </a:r>
                      <a:endParaRPr lang="fr-C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28782181"/>
                  </a:ext>
                </a:extLst>
              </a:tr>
              <a:tr h="414779">
                <a:tc>
                  <a:txBody>
                    <a:bodyPr/>
                    <a:lstStyle/>
                    <a:p>
                      <a:pPr>
                        <a:spcAft>
                          <a:spcPts val="0"/>
                        </a:spcAft>
                      </a:pPr>
                      <a:r>
                        <a:rPr lang="fr-CA" sz="1200">
                          <a:effectLst/>
                        </a:rPr>
                        <a:t>Vaudreuil-Soulanges</a:t>
                      </a:r>
                      <a:endParaRPr lang="fr-C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fr-CA" sz="1200">
                          <a:effectLst/>
                        </a:rPr>
                        <a:t>Annie Paquin</a:t>
                      </a:r>
                      <a:endParaRPr lang="fr-C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5316139"/>
                  </a:ext>
                </a:extLst>
              </a:tr>
              <a:tr h="414779">
                <a:tc>
                  <a:txBody>
                    <a:bodyPr/>
                    <a:lstStyle/>
                    <a:p>
                      <a:pPr>
                        <a:spcAft>
                          <a:spcPts val="0"/>
                        </a:spcAft>
                      </a:pPr>
                      <a:r>
                        <a:rPr lang="fr-CA" sz="1200">
                          <a:effectLst/>
                        </a:rPr>
                        <a:t>Suroît – CLSC</a:t>
                      </a:r>
                      <a:endParaRPr lang="fr-C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fr-CA" sz="1200">
                          <a:effectLst/>
                        </a:rPr>
                        <a:t>Janie Beaudoin</a:t>
                      </a:r>
                      <a:endParaRPr lang="fr-C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3266516"/>
                  </a:ext>
                </a:extLst>
              </a:tr>
              <a:tr h="414779">
                <a:tc>
                  <a:txBody>
                    <a:bodyPr/>
                    <a:lstStyle/>
                    <a:p>
                      <a:pPr>
                        <a:spcAft>
                          <a:spcPts val="0"/>
                        </a:spcAft>
                      </a:pPr>
                      <a:r>
                        <a:rPr lang="fr-CA" sz="1200">
                          <a:effectLst/>
                        </a:rPr>
                        <a:t>Suroît – Hôpital</a:t>
                      </a:r>
                      <a:endParaRPr lang="fr-C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fr-CA" sz="1200">
                          <a:effectLst/>
                        </a:rPr>
                        <a:t>Marie-Eve Maheu</a:t>
                      </a:r>
                      <a:endParaRPr lang="fr-C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9322018"/>
                  </a:ext>
                </a:extLst>
              </a:tr>
              <a:tr h="414779">
                <a:tc>
                  <a:txBody>
                    <a:bodyPr/>
                    <a:lstStyle/>
                    <a:p>
                      <a:pPr>
                        <a:spcAft>
                          <a:spcPts val="0"/>
                        </a:spcAft>
                      </a:pPr>
                      <a:r>
                        <a:rPr lang="fr-CA" sz="1200">
                          <a:effectLst/>
                        </a:rPr>
                        <a:t>Haut-St-Laurent – Hôpital et CLSC</a:t>
                      </a:r>
                      <a:endParaRPr lang="fr-CA"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fr-CA" sz="1200" dirty="0">
                          <a:effectLst/>
                        </a:rPr>
                        <a:t>Valérie Bujold</a:t>
                      </a:r>
                      <a:endParaRPr lang="fr-CA"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64490463"/>
                  </a:ext>
                </a:extLst>
              </a:tr>
            </a:tbl>
          </a:graphicData>
        </a:graphic>
      </p:graphicFrame>
    </p:spTree>
    <p:extLst>
      <p:ext uri="{BB962C8B-B14F-4D97-AF65-F5344CB8AC3E}">
        <p14:creationId xmlns:p14="http://schemas.microsoft.com/office/powerpoint/2010/main" val="1351671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50CA31-02B7-C022-D01B-55BDA2BFC9DD}"/>
              </a:ext>
            </a:extLst>
          </p:cNvPr>
          <p:cNvSpPr>
            <a:spLocks noGrp="1"/>
          </p:cNvSpPr>
          <p:nvPr>
            <p:ph type="title"/>
          </p:nvPr>
        </p:nvSpPr>
        <p:spPr/>
        <p:txBody>
          <a:bodyPr anchor="ctr"/>
          <a:lstStyle/>
          <a:p>
            <a:pPr algn="ctr">
              <a:lnSpc>
                <a:spcPct val="100000"/>
              </a:lnSpc>
            </a:pPr>
            <a:r>
              <a:rPr lang="fr-FR" dirty="0" smtClean="0">
                <a:latin typeface="Algerian" panose="04020705040A02060702" pitchFamily="82" charset="0"/>
              </a:rPr>
              <a:t>destinataire</a:t>
            </a:r>
            <a:endParaRPr lang="fr-FR" dirty="0">
              <a:latin typeface="Algerian" panose="04020705040A02060702" pitchFamily="82" charset="0"/>
            </a:endParaRPr>
          </a:p>
        </p:txBody>
      </p:sp>
      <p:sp>
        <p:nvSpPr>
          <p:cNvPr id="3" name="Espace réservé du contenu 2">
            <a:extLst>
              <a:ext uri="{FF2B5EF4-FFF2-40B4-BE49-F238E27FC236}">
                <a16:creationId xmlns:a16="http://schemas.microsoft.com/office/drawing/2014/main" id="{65C7FCF5-C4AA-D057-6AD3-548FD7D27BE2}"/>
              </a:ext>
            </a:extLst>
          </p:cNvPr>
          <p:cNvSpPr>
            <a:spLocks noGrp="1"/>
          </p:cNvSpPr>
          <p:nvPr>
            <p:ph idx="1"/>
          </p:nvPr>
        </p:nvSpPr>
        <p:spPr/>
        <p:txBody>
          <a:bodyPr/>
          <a:lstStyle/>
          <a:p>
            <a:endParaRPr lang="fr-FR" dirty="0" smtClean="0"/>
          </a:p>
          <a:p>
            <a:r>
              <a:rPr lang="fr-FR" dirty="0" smtClean="0"/>
              <a:t>Soumettre toutes les études effectuées au CCEAM par courriel au: </a:t>
            </a:r>
            <a:r>
              <a:rPr lang="fr-FR" b="1" dirty="0" smtClean="0">
                <a:hlinkClick r:id="rId2"/>
              </a:rPr>
              <a:t>cmdp.cisssmo16@ssss.gouv.qc.ca</a:t>
            </a:r>
            <a:endParaRPr lang="fr-FR" b="1" dirty="0" smtClean="0"/>
          </a:p>
          <a:p>
            <a:r>
              <a:rPr lang="fr-FR" dirty="0" smtClean="0"/>
              <a:t>Ou par télécopieur au </a:t>
            </a:r>
            <a:r>
              <a:rPr lang="fr-FR" b="1" u="sng" dirty="0" smtClean="0">
                <a:solidFill>
                  <a:srgbClr val="FF0000"/>
                </a:solidFill>
              </a:rPr>
              <a:t>450 699-7412</a:t>
            </a:r>
            <a:endParaRPr lang="fr-FR" b="1" u="sng" dirty="0">
              <a:solidFill>
                <a:srgbClr val="FF0000"/>
              </a:solidFill>
            </a:endParaRPr>
          </a:p>
          <a:p>
            <a:pPr marL="0" indent="0">
              <a:buNone/>
            </a:pPr>
            <a:endParaRPr lang="fr-FR" dirty="0"/>
          </a:p>
          <a:p>
            <a:pPr marL="0" indent="0">
              <a:buNone/>
            </a:pPr>
            <a:endParaRPr lang="fr-FR" dirty="0"/>
          </a:p>
        </p:txBody>
      </p:sp>
    </p:spTree>
    <p:extLst>
      <p:ext uri="{BB962C8B-B14F-4D97-AF65-F5344CB8AC3E}">
        <p14:creationId xmlns:p14="http://schemas.microsoft.com/office/powerpoint/2010/main" val="6042210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5C7FCF5-C4AA-D057-6AD3-548FD7D27BE2}"/>
              </a:ext>
            </a:extLst>
          </p:cNvPr>
          <p:cNvSpPr>
            <a:spLocks noGrp="1"/>
          </p:cNvSpPr>
          <p:nvPr>
            <p:ph idx="1"/>
          </p:nvPr>
        </p:nvSpPr>
        <p:spPr/>
        <p:txBody>
          <a:bodyPr/>
          <a:lstStyle/>
          <a:p>
            <a:endParaRPr lang="fr-FR" dirty="0" smtClean="0"/>
          </a:p>
          <a:p>
            <a:pPr marL="0" indent="0" algn="ctr">
              <a:buNone/>
            </a:pPr>
            <a:endParaRPr lang="fr-FR" dirty="0" smtClean="0"/>
          </a:p>
          <a:p>
            <a:pPr marL="0" indent="0" algn="ctr">
              <a:buNone/>
            </a:pPr>
            <a:endParaRPr lang="fr-FR" dirty="0"/>
          </a:p>
          <a:p>
            <a:pPr marL="0" indent="0" algn="ctr">
              <a:buNone/>
            </a:pPr>
            <a:r>
              <a:rPr lang="fr-FR" sz="4000" dirty="0" smtClean="0">
                <a:latin typeface="Algerian" panose="04020705040A02060702" pitchFamily="82" charset="0"/>
              </a:rPr>
              <a:t>Des questions?</a:t>
            </a:r>
            <a:endParaRPr lang="fr-FR" sz="4000" dirty="0">
              <a:latin typeface="Algerian" panose="04020705040A02060702" pitchFamily="82" charset="0"/>
            </a:endParaRPr>
          </a:p>
        </p:txBody>
      </p:sp>
    </p:spTree>
    <p:extLst>
      <p:ext uri="{BB962C8B-B14F-4D97-AF65-F5344CB8AC3E}">
        <p14:creationId xmlns:p14="http://schemas.microsoft.com/office/powerpoint/2010/main" val="2874444103"/>
      </p:ext>
    </p:extLst>
  </p:cSld>
  <p:clrMapOvr>
    <a:masterClrMapping/>
  </p:clrMapOvr>
  <p:timing>
    <p:tnLst>
      <p:par>
        <p:cTn id="1" dur="indefinite" restart="never" nodeType="tmRoot"/>
      </p:par>
    </p:tnLst>
  </p:timing>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48646</TotalTime>
  <Words>783</Words>
  <Application>Microsoft Office PowerPoint</Application>
  <PresentationFormat>Grand écran</PresentationFormat>
  <Paragraphs>102</Paragraphs>
  <Slides>18</Slides>
  <Notes>10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18</vt:i4>
      </vt:variant>
    </vt:vector>
  </HeadingPairs>
  <TitlesOfParts>
    <vt:vector size="26" baseType="lpstr">
      <vt:lpstr>Algerian</vt:lpstr>
      <vt:lpstr>Arial</vt:lpstr>
      <vt:lpstr>Calibri</vt:lpstr>
      <vt:lpstr>Century Gothic</vt:lpstr>
      <vt:lpstr>Times New Roman</vt:lpstr>
      <vt:lpstr>Wingdings</vt:lpstr>
      <vt:lpstr>Wingdings 3</vt:lpstr>
      <vt:lpstr>Brin</vt:lpstr>
      <vt:lpstr>Évaluation de l’acte médical</vt:lpstr>
      <vt:lpstr>OBJECTIFS</vt:lpstr>
      <vt:lpstr>Exigences</vt:lpstr>
      <vt:lpstr>Études morbidités-mortalités (MM)</vt:lpstr>
      <vt:lpstr>Présentation PowerPoint</vt:lpstr>
      <vt:lpstr>Études morbidités-mortalités (MM)</vt:lpstr>
      <vt:lpstr>Présentation PowerPoint</vt:lpstr>
      <vt:lpstr>Études explicites</vt:lpstr>
      <vt:lpstr>Présentation PowerPoint</vt:lpstr>
      <vt:lpstr>Par indicateurs</vt:lpstr>
      <vt:lpstr>Présentation PowerPoint</vt:lpstr>
      <vt:lpstr>Études par critères implicites</vt:lpstr>
      <vt:lpstr>Études par critères implicites</vt:lpstr>
      <vt:lpstr>Présentation PowerPoint</vt:lpstr>
      <vt:lpstr>Outils</vt:lpstr>
      <vt:lpstr>ARCHIVISTES DÉDIÉES À LA QUALITÉ DE L’ACTE MÉDICAL AU CISSSMO</vt:lpstr>
      <vt:lpstr>destinataire</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Comment sortir de la contagion émotionelle</dc:title>
  <dc:creator>Mario Houle</dc:creator>
  <cp:lastModifiedBy>Godin Chantal</cp:lastModifiedBy>
  <cp:revision>416</cp:revision>
  <dcterms:created xsi:type="dcterms:W3CDTF">2022-12-03T20:04:57Z</dcterms:created>
  <dcterms:modified xsi:type="dcterms:W3CDTF">2025-06-03T13:42:27Z</dcterms:modified>
</cp:coreProperties>
</file>