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4"/>
  </p:sldMasterIdLst>
  <p:notesMasterIdLst>
    <p:notesMasterId r:id="rId15"/>
  </p:notesMasterIdLst>
  <p:sldIdLst>
    <p:sldId id="262" r:id="rId5"/>
    <p:sldId id="283" r:id="rId6"/>
    <p:sldId id="284" r:id="rId7"/>
    <p:sldId id="285" r:id="rId8"/>
    <p:sldId id="286" r:id="rId9"/>
    <p:sldId id="287" r:id="rId10"/>
    <p:sldId id="288" r:id="rId11"/>
    <p:sldId id="289" r:id="rId12"/>
    <p:sldId id="290" r:id="rId13"/>
    <p:sldId id="291" r:id="rId14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C85"/>
    <a:srgbClr val="008196"/>
    <a:srgbClr val="FFDEDC"/>
    <a:srgbClr val="9ADFD6"/>
    <a:srgbClr val="BFE0EF"/>
    <a:srgbClr val="F95F53"/>
    <a:srgbClr val="0061A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695CAD5-FCA5-DDAC-BF3B-0B28303C9418}" v="7" dt="2024-10-30T17:49:13.950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3" autoAdjust="0"/>
    <p:restoredTop sz="94660"/>
  </p:normalViewPr>
  <p:slideViewPr>
    <p:cSldViewPr snapToGrid="0">
      <p:cViewPr varScale="1">
        <p:scale>
          <a:sx n="69" d="100"/>
          <a:sy n="69" d="100"/>
        </p:scale>
        <p:origin x="564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20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CA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D6753C-214B-43C8-AE18-F727F0505C5D}" type="datetimeFigureOut">
              <a:rPr lang="fr-CA" smtClean="0"/>
              <a:t>2024-10-30</a:t>
            </a:fld>
            <a:endParaRPr lang="fr-CA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CA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A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CA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5462E95-36F6-4F24-8037-F32CEE4EC007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6065831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524000" y="1581150"/>
            <a:ext cx="7286625" cy="3100388"/>
          </a:xfrm>
        </p:spPr>
        <p:txBody>
          <a:bodyPr anchor="b">
            <a:normAutofit/>
          </a:bodyPr>
          <a:lstStyle>
            <a:lvl1pPr algn="l">
              <a:defRPr sz="5400" cap="all" baseline="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MODIFIEZ LE STYLE DU TITRE</a:t>
            </a:r>
            <a:endParaRPr lang="fr-CA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4773613"/>
            <a:ext cx="7286625" cy="1655762"/>
          </a:xfrm>
        </p:spPr>
        <p:txBody>
          <a:bodyPr/>
          <a:lstStyle>
            <a:lvl1pPr marL="0" indent="0" algn="l">
              <a:buNone/>
              <a:defRPr sz="2400" b="1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dirty="0"/>
              <a:t>Modifier le style des sous-titres du masque</a:t>
            </a:r>
            <a:endParaRPr lang="fr-CA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310101" y="777834"/>
            <a:ext cx="2743200" cy="344529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fr-CA" dirty="0"/>
              <a:t>XX mois année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6BFDD-DC63-4867-A7BD-B76920326FC0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8465330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9_Titre et contenu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fr-CA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fr-CA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6BFDD-DC63-4867-A7BD-B76920326FC0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616863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0_Titre et contenu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Modifiez le style du titre</a:t>
            </a:r>
            <a:endParaRPr lang="fr-CA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fr-CA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6BFDD-DC63-4867-A7BD-B76920326FC0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16011517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7594600" cy="1325563"/>
          </a:xfrm>
        </p:spPr>
        <p:txBody>
          <a:bodyPr/>
          <a:lstStyle>
            <a:lvl1pPr>
              <a:defRPr>
                <a:solidFill>
                  <a:srgbClr val="008196"/>
                </a:solidFill>
              </a:defRPr>
            </a:lvl1pPr>
          </a:lstStyle>
          <a:p>
            <a:r>
              <a:rPr lang="fr-FR" dirty="0"/>
              <a:t>Modifiez le style du titre</a:t>
            </a:r>
            <a:endParaRPr lang="fr-CA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838200" y="1825625"/>
            <a:ext cx="7594600" cy="4351338"/>
          </a:xfrm>
        </p:spPr>
        <p:txBody>
          <a:bodyPr/>
          <a:lstStyle>
            <a:lvl1pPr>
              <a:defRPr>
                <a:solidFill>
                  <a:srgbClr val="003C85"/>
                </a:solidFill>
              </a:defRPr>
            </a:lvl1pPr>
            <a:lvl2pPr>
              <a:defRPr>
                <a:solidFill>
                  <a:srgbClr val="003C85"/>
                </a:solidFill>
              </a:defRPr>
            </a:lvl2pPr>
            <a:lvl3pPr>
              <a:defRPr>
                <a:solidFill>
                  <a:srgbClr val="003C85"/>
                </a:solidFill>
              </a:defRPr>
            </a:lvl3pPr>
            <a:lvl4pPr>
              <a:defRPr>
                <a:solidFill>
                  <a:srgbClr val="003C85"/>
                </a:solidFill>
              </a:defRPr>
            </a:lvl4pPr>
            <a:lvl5pPr>
              <a:defRPr>
                <a:solidFill>
                  <a:srgbClr val="003C85"/>
                </a:solidFill>
              </a:defRPr>
            </a:lvl5pPr>
          </a:lstStyle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fr-CA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6BFDD-DC63-4867-A7BD-B76920326FC0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0314549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>
            <a:normAutofit/>
          </a:bodyPr>
          <a:lstStyle>
            <a:lvl1pPr>
              <a:defRPr sz="6000"/>
            </a:lvl1pPr>
          </a:lstStyle>
          <a:p>
            <a:r>
              <a:rPr lang="fr-FR" dirty="0"/>
              <a:t>Modifiez le style du titre</a:t>
            </a:r>
            <a:endParaRPr lang="fr-CA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rgbClr val="003C85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Modifier les styles du texte du masque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6BFDD-DC63-4867-A7BD-B76920326FC0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9307735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1_Titre de sec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fr-CA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rgbClr val="003C85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Modifier les styles du texte du masque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6BFDD-DC63-4867-A7BD-B76920326FC0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59025326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2_Titre de sec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fr-CA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rgbClr val="003C85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Modifier les styles du texte du masque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6BFDD-DC63-4867-A7BD-B76920326FC0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47573797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3_Titre de sec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>
            <a:normAutofit/>
          </a:bodyPr>
          <a:lstStyle>
            <a:lvl1pPr>
              <a:defRPr sz="6000">
                <a:solidFill>
                  <a:srgbClr val="9ADFD6"/>
                </a:solidFill>
              </a:defRPr>
            </a:lvl1pPr>
          </a:lstStyle>
          <a:p>
            <a:r>
              <a:rPr lang="fr-FR" dirty="0"/>
              <a:t>Modifiez le style du titre</a:t>
            </a:r>
            <a:endParaRPr lang="fr-CA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Modifier les styles du texte du masque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6BFDD-DC63-4867-A7BD-B76920326FC0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09910024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4_Titre de sec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>
                <a:solidFill>
                  <a:srgbClr val="FFDEDC"/>
                </a:solidFill>
              </a:defRPr>
            </a:lvl1pPr>
          </a:lstStyle>
          <a:p>
            <a:r>
              <a:rPr lang="fr-FR" dirty="0"/>
              <a:t>Modifiez le style du titre</a:t>
            </a:r>
            <a:endParaRPr lang="fr-CA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Modifier les styles du texte du masque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6BFDD-DC63-4867-A7BD-B76920326FC0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67240960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5_Titre de sec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>
                <a:solidFill>
                  <a:srgbClr val="BFE0EF"/>
                </a:solidFill>
              </a:defRPr>
            </a:lvl1pPr>
          </a:lstStyle>
          <a:p>
            <a:r>
              <a:rPr lang="fr-FR" dirty="0"/>
              <a:t>Modifiez le style du titre</a:t>
            </a:r>
            <a:endParaRPr lang="fr-CA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Modifier les styles du texte du masque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6BFDD-DC63-4867-A7BD-B76920326FC0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94350538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8196"/>
                </a:solidFill>
              </a:defRPr>
            </a:lvl1pPr>
          </a:lstStyle>
          <a:p>
            <a:r>
              <a:rPr lang="fr-FR" dirty="0"/>
              <a:t>Modifiez le style du titre</a:t>
            </a:r>
            <a:endParaRPr lang="fr-CA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6"/>
            <a:ext cx="5181600" cy="4196484"/>
          </a:xfrm>
        </p:spPr>
        <p:txBody>
          <a:bodyPr/>
          <a:lstStyle>
            <a:lvl1pPr>
              <a:defRPr>
                <a:solidFill>
                  <a:srgbClr val="008196"/>
                </a:solidFill>
              </a:defRPr>
            </a:lvl1pPr>
          </a:lstStyle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fr-CA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6"/>
            <a:ext cx="5181600" cy="4196484"/>
          </a:xfrm>
        </p:spPr>
        <p:txBody>
          <a:bodyPr/>
          <a:lstStyle>
            <a:lvl1pPr>
              <a:defRPr>
                <a:solidFill>
                  <a:srgbClr val="008196"/>
                </a:solidFill>
              </a:defRPr>
            </a:lvl1pPr>
          </a:lstStyle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fr-CA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6BFDD-DC63-4867-A7BD-B76920326FC0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5780922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fr-CA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fr-CA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6BFDD-DC63-4867-A7BD-B76920326FC0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88932372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>
            <a:lvl1pPr>
              <a:defRPr>
                <a:solidFill>
                  <a:srgbClr val="008196"/>
                </a:solidFill>
              </a:defRPr>
            </a:lvl1pPr>
          </a:lstStyle>
          <a:p>
            <a:r>
              <a:rPr lang="fr-FR" dirty="0"/>
              <a:t>Modifiez le style du titre</a:t>
            </a:r>
            <a:endParaRPr lang="fr-CA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008196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dirty="0"/>
              <a:t>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480089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A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008196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dirty="0"/>
              <a:t>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480089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A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6BFDD-DC63-4867-A7BD-B76920326FC0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31812967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6BFDD-DC63-4867-A7BD-B76920326FC0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5662568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2_Titre et contenu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Modifiez le style du titre</a:t>
            </a:r>
            <a:endParaRPr lang="fr-CA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fr-CA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6BFDD-DC63-4867-A7BD-B76920326FC0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3247216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3_Titre et contenu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Modifiez le style du titre</a:t>
            </a:r>
            <a:endParaRPr lang="fr-CA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fr-CA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6BFDD-DC63-4867-A7BD-B76920326FC0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742871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4_Titre et contenu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fr-CA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fr-CA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6BFDD-DC63-4867-A7BD-B76920326FC0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4511695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5_Titre et contenu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fr-CA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fr-CA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6BFDD-DC63-4867-A7BD-B76920326FC0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3504341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6_Titre et contenu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fr-CA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fr-CA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6BFDD-DC63-4867-A7BD-B76920326FC0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9443670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7_Titre et contenu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fr-CA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fr-CA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6BFDD-DC63-4867-A7BD-B76920326FC0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6272763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8_Titre et contenu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fr-CA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fr-CA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6BFDD-DC63-4867-A7BD-B76920326FC0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40948555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jp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/>
          <a:p>
            <a:r>
              <a:rPr lang="fr-FR" dirty="0"/>
              <a:t>Modifiez le style du titre</a:t>
            </a:r>
            <a:endParaRPr lang="fr-CA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fr-CA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0" y="4565471"/>
            <a:ext cx="3101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rgbClr val="003C85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40E6BFDD-DC63-4867-A7BD-B76920326FC0}" type="slidenum">
              <a:rPr lang="fr-CA" smtClean="0"/>
              <a:pPr/>
              <a:t>‹N°›</a:t>
            </a:fld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35015441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3" r:id="rId3"/>
    <p:sldLayoutId id="2147483664" r:id="rId4"/>
    <p:sldLayoutId id="2147483665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62" r:id="rId12"/>
    <p:sldLayoutId id="2147483651" r:id="rId13"/>
    <p:sldLayoutId id="2147483660" r:id="rId14"/>
    <p:sldLayoutId id="2147483661" r:id="rId15"/>
    <p:sldLayoutId id="2147483666" r:id="rId16"/>
    <p:sldLayoutId id="2147483667" r:id="rId17"/>
    <p:sldLayoutId id="2147483668" r:id="rId18"/>
    <p:sldLayoutId id="2147483652" r:id="rId19"/>
    <p:sldLayoutId id="2147483653" r:id="rId20"/>
    <p:sldLayoutId id="2147483655" r:id="rId21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rgbClr val="003C85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rgbClr val="003C85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rgbClr val="003C85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rgbClr val="003C85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003C85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003C85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2.jpeg"/><Relationship Id="rId4" Type="http://schemas.openxmlformats.org/officeDocument/2006/relationships/image" Target="../media/image2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581150"/>
            <a:ext cx="7444509" cy="3100388"/>
          </a:xfrm>
        </p:spPr>
        <p:txBody>
          <a:bodyPr/>
          <a:lstStyle/>
          <a:p>
            <a:r>
              <a:rPr lang="fr-CA" dirty="0"/>
              <a:t>Cisss de la </a:t>
            </a:r>
            <a:r>
              <a:rPr lang="fr-CA" dirty="0" err="1"/>
              <a:t>Montérégie-Ouest</a:t>
            </a:r>
            <a:endParaRPr lang="fr-CA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CA" dirty="0"/>
              <a:t>Présentation de l’organisation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310101" y="777834"/>
            <a:ext cx="2743200" cy="344529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fr-CA" dirty="0"/>
              <a:t>XX mois année</a:t>
            </a:r>
          </a:p>
        </p:txBody>
      </p:sp>
    </p:spTree>
    <p:extLst>
      <p:ext uri="{BB962C8B-B14F-4D97-AF65-F5344CB8AC3E}">
        <p14:creationId xmlns:p14="http://schemas.microsoft.com/office/powerpoint/2010/main" val="154421963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Grands chantiers en cours</a:t>
            </a:r>
          </a:p>
        </p:txBody>
      </p:sp>
      <p:graphicFrame>
        <p:nvGraphicFramePr>
          <p:cNvPr id="8" name="Espace réservé du contenu 7"/>
          <p:cNvGraphicFramePr>
            <a:graphicFrameLocks noGrp="1"/>
          </p:cNvGraphicFramePr>
          <p:nvPr>
            <p:ph idx="1"/>
          </p:nvPr>
        </p:nvGraphicFramePr>
        <p:xfrm>
          <a:off x="838200" y="1825625"/>
          <a:ext cx="10515600" cy="155956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433918">
                  <a:extLst>
                    <a:ext uri="{9D8B030D-6E8A-4147-A177-3AD203B41FA5}">
                      <a16:colId xmlns:a16="http://schemas.microsoft.com/office/drawing/2014/main" val="417371721"/>
                    </a:ext>
                  </a:extLst>
                </a:gridCol>
                <a:gridCol w="2823882">
                  <a:extLst>
                    <a:ext uri="{9D8B030D-6E8A-4147-A177-3AD203B41FA5}">
                      <a16:colId xmlns:a16="http://schemas.microsoft.com/office/drawing/2014/main" val="4228316235"/>
                    </a:ext>
                  </a:extLst>
                </a:gridCol>
                <a:gridCol w="2628900">
                  <a:extLst>
                    <a:ext uri="{9D8B030D-6E8A-4147-A177-3AD203B41FA5}">
                      <a16:colId xmlns:a16="http://schemas.microsoft.com/office/drawing/2014/main" val="3145751025"/>
                    </a:ext>
                  </a:extLst>
                </a:gridCol>
                <a:gridCol w="2628900">
                  <a:extLst>
                    <a:ext uri="{9D8B030D-6E8A-4147-A177-3AD203B41FA5}">
                      <a16:colId xmlns:a16="http://schemas.microsoft.com/office/drawing/2014/main" val="340929128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A" b="1" dirty="0">
                          <a:solidFill>
                            <a:srgbClr val="008196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2026 </a:t>
                      </a:r>
                      <a:br>
                        <a:rPr lang="fr-CA" b="1" dirty="0">
                          <a:solidFill>
                            <a:srgbClr val="008196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fr-CA" b="0" dirty="0">
                          <a:solidFill>
                            <a:srgbClr val="003C85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Hôpital de </a:t>
                      </a:r>
                      <a:br>
                        <a:rPr lang="fr-CA" b="0" dirty="0">
                          <a:solidFill>
                            <a:srgbClr val="003C85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fr-CA" b="0" dirty="0">
                          <a:solidFill>
                            <a:srgbClr val="003C85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Vaudreuil-</a:t>
                      </a:r>
                      <a:r>
                        <a:rPr lang="fr-CA" b="0" dirty="0" err="1">
                          <a:solidFill>
                            <a:srgbClr val="003C85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Soulanges</a:t>
                      </a:r>
                      <a:br>
                        <a:rPr lang="fr-CA" b="1" dirty="0">
                          <a:solidFill>
                            <a:srgbClr val="008196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endParaRPr lang="fr-CA" dirty="0">
                        <a:solidFill>
                          <a:srgbClr val="003C85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A" b="1" dirty="0">
                          <a:solidFill>
                            <a:srgbClr val="008196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2025 </a:t>
                      </a:r>
                      <a:br>
                        <a:rPr lang="fr-CA" b="1" dirty="0">
                          <a:solidFill>
                            <a:srgbClr val="008196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fr-CA" b="0" dirty="0">
                          <a:solidFill>
                            <a:srgbClr val="003C85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Maison des aînés </a:t>
                      </a:r>
                      <a:br>
                        <a:rPr lang="fr-CA" b="0" dirty="0">
                          <a:solidFill>
                            <a:srgbClr val="003C85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fr-CA" b="0" dirty="0">
                          <a:solidFill>
                            <a:srgbClr val="003C85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et alternative de Salaberry-de-Valleyfield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A" b="1" dirty="0">
                          <a:solidFill>
                            <a:srgbClr val="008196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2025 </a:t>
                      </a:r>
                      <a:br>
                        <a:rPr lang="fr-CA" b="1" dirty="0">
                          <a:solidFill>
                            <a:srgbClr val="008196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fr-CA" b="0" dirty="0">
                          <a:solidFill>
                            <a:srgbClr val="003C85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Nouveau</a:t>
                      </a:r>
                      <a:r>
                        <a:rPr lang="fr-CA" b="0" baseline="0" dirty="0">
                          <a:solidFill>
                            <a:srgbClr val="003C85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complexe de l’Hôpital Anna-Laberge</a:t>
                      </a:r>
                      <a:endParaRPr lang="fr-CA" b="0" dirty="0">
                        <a:solidFill>
                          <a:srgbClr val="003C85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A" b="1" dirty="0">
                          <a:solidFill>
                            <a:srgbClr val="008196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Échéancier à venir </a:t>
                      </a:r>
                      <a:r>
                        <a:rPr lang="fr-CA" b="0" dirty="0">
                          <a:solidFill>
                            <a:srgbClr val="003C85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Agrandissement</a:t>
                      </a:r>
                      <a:r>
                        <a:rPr lang="fr-CA" b="0" baseline="0" dirty="0">
                          <a:solidFill>
                            <a:srgbClr val="003C85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de l’urgence de l’Hôpital du Suroît</a:t>
                      </a:r>
                      <a:endParaRPr lang="fr-CA" b="0" dirty="0">
                        <a:solidFill>
                          <a:srgbClr val="003C85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686841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fr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CA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04807926"/>
                  </a:ext>
                </a:extLst>
              </a:tr>
            </a:tbl>
          </a:graphicData>
        </a:graphic>
      </p:graphicFrame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6BFDD-DC63-4867-A7BD-B76920326FC0}" type="slidenum">
              <a:rPr lang="fr-CA" smtClean="0"/>
              <a:t>10</a:t>
            </a:fld>
            <a:endParaRPr lang="fr-CA"/>
          </a:p>
        </p:txBody>
      </p:sp>
      <p:pic>
        <p:nvPicPr>
          <p:cNvPr id="9" name="Image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3157784"/>
            <a:ext cx="2283753" cy="1477955"/>
          </a:xfrm>
          <a:prstGeom prst="rect">
            <a:avLst/>
          </a:prstGeom>
        </p:spPr>
      </p:pic>
      <p:pic>
        <p:nvPicPr>
          <p:cNvPr id="10" name="Image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3156139"/>
            <a:ext cx="2630400" cy="1479600"/>
          </a:xfrm>
          <a:prstGeom prst="rect">
            <a:avLst/>
          </a:prstGeom>
        </p:spPr>
      </p:pic>
      <p:pic>
        <p:nvPicPr>
          <p:cNvPr id="11" name="Image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1545" y="3156139"/>
            <a:ext cx="2714862" cy="1479600"/>
          </a:xfrm>
          <a:prstGeom prst="rect">
            <a:avLst/>
          </a:prstGeom>
        </p:spPr>
      </p:pic>
      <p:pic>
        <p:nvPicPr>
          <p:cNvPr id="12" name="Image 1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55993" y="3159575"/>
            <a:ext cx="2712600" cy="147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71002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Mission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lnSpc>
                <a:spcPct val="110000"/>
              </a:lnSpc>
              <a:buNone/>
            </a:pPr>
            <a:r>
              <a:rPr lang="fr-CA" i="1" dirty="0"/>
              <a:t>« La mission du CISSS de la </a:t>
            </a:r>
            <a:r>
              <a:rPr lang="fr-CA" i="1" dirty="0" err="1"/>
              <a:t>Montérégie-Ouest</a:t>
            </a:r>
            <a:r>
              <a:rPr lang="fr-CA" i="1" dirty="0"/>
              <a:t>, en lien </a:t>
            </a:r>
            <a:br>
              <a:rPr lang="fr-CA" i="1" dirty="0"/>
            </a:br>
            <a:r>
              <a:rPr lang="fr-CA" i="1" dirty="0"/>
              <a:t>avec celle du ministère de la Santé et des Services sociaux, consiste à maintenir, améliorer et restaurer la santé </a:t>
            </a:r>
            <a:br>
              <a:rPr lang="fr-CA" i="1" dirty="0"/>
            </a:br>
            <a:r>
              <a:rPr lang="fr-CA" i="1" dirty="0"/>
              <a:t>et le bien-être de la population québécoise en rendant accessible un ensemble de services de santé et de services sociaux intégrés et de qualité, contribuant ainsi au développement </a:t>
            </a:r>
            <a:br>
              <a:rPr lang="fr-CA" i="1" dirty="0"/>
            </a:br>
            <a:r>
              <a:rPr lang="fr-CA" i="1" dirty="0"/>
              <a:t>social et économique du Québec. »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6BFDD-DC63-4867-A7BD-B76920326FC0}" type="slidenum">
              <a:rPr lang="fr-CA" smtClean="0"/>
              <a:t>2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4777549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>
                <a:solidFill>
                  <a:srgbClr val="003C85"/>
                </a:solidFill>
              </a:rPr>
              <a:t>Vision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lnSpc>
                <a:spcPct val="100000"/>
              </a:lnSpc>
              <a:buNone/>
            </a:pPr>
            <a:r>
              <a:rPr lang="fr-CA" i="1" dirty="0"/>
              <a:t>« Des soins de santé et des services accessibles et efficients qui s’adaptent </a:t>
            </a:r>
            <a:br>
              <a:rPr lang="fr-CA" i="1" dirty="0"/>
            </a:br>
            <a:r>
              <a:rPr lang="fr-CA" i="1" dirty="0"/>
              <a:t>aux besoins des Québécois. »</a:t>
            </a:r>
          </a:p>
          <a:p>
            <a:pPr marL="0" indent="0">
              <a:lnSpc>
                <a:spcPct val="100000"/>
              </a:lnSpc>
              <a:buNone/>
            </a:pPr>
            <a:endParaRPr lang="fr-CA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6BFDD-DC63-4867-A7BD-B76920326FC0}" type="slidenum">
              <a:rPr lang="fr-CA" smtClean="0"/>
              <a:t>3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5260530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>
                <a:solidFill>
                  <a:srgbClr val="003C85"/>
                </a:solidFill>
              </a:rPr>
              <a:t>Valeurs</a:t>
            </a:r>
          </a:p>
        </p:txBody>
      </p:sp>
      <p:sp>
        <p:nvSpPr>
          <p:cNvPr id="2" name="Espace réservé du contenu 1"/>
          <p:cNvSpPr>
            <a:spLocks noGrp="1"/>
          </p:cNvSpPr>
          <p:nvPr>
            <p:ph sz="half" idx="1"/>
          </p:nvPr>
        </p:nvSpPr>
        <p:spPr>
          <a:xfrm>
            <a:off x="838200" y="1751885"/>
            <a:ext cx="5230761" cy="4712676"/>
          </a:xfrm>
        </p:spPr>
        <p:txBody>
          <a:bodyPr vert="horz" lIns="91440" tIns="45720" rIns="91440" bIns="45720" rtlCol="0" anchor="t">
            <a:normAutofit fontScale="92500" lnSpcReduction="20000"/>
          </a:bodyPr>
          <a:lstStyle/>
          <a:p>
            <a:pPr marL="0" indent="0">
              <a:buNone/>
            </a:pPr>
            <a:r>
              <a:rPr lang="fr-CA" b="1" dirty="0">
                <a:latin typeface="Arial"/>
                <a:cs typeface="Arial"/>
              </a:rPr>
              <a:t>Bienveillance</a:t>
            </a:r>
            <a:br>
              <a:rPr lang="fr-CA" b="1" dirty="0"/>
            </a:br>
            <a:r>
              <a:rPr lang="fr-CA" sz="2000" dirty="0">
                <a:solidFill>
                  <a:srgbClr val="003C85"/>
                </a:solidFill>
                <a:latin typeface="Arial"/>
                <a:cs typeface="Arial"/>
              </a:rPr>
              <a:t>Démontrer un souci pour les autres et entretenir des relations basées sur l’écoute </a:t>
            </a:r>
            <a:br>
              <a:rPr lang="fr-CA" sz="2000" dirty="0"/>
            </a:br>
            <a:r>
              <a:rPr lang="fr-CA" sz="2000" dirty="0">
                <a:solidFill>
                  <a:srgbClr val="003C85"/>
                </a:solidFill>
                <a:latin typeface="Arial"/>
                <a:cs typeface="Arial"/>
              </a:rPr>
              <a:t>et des échanges courtois qui témoignent du respect de tous.</a:t>
            </a:r>
            <a:br>
              <a:rPr lang="fr-CA" sz="2000" dirty="0">
                <a:solidFill>
                  <a:srgbClr val="003C85"/>
                </a:solidFill>
                <a:latin typeface="Arial"/>
                <a:cs typeface="Arial"/>
              </a:rPr>
            </a:br>
            <a:endParaRPr lang="fr-CA" sz="2000" dirty="0">
              <a:solidFill>
                <a:srgbClr val="003C85"/>
              </a:solidFill>
            </a:endParaRPr>
          </a:p>
          <a:p>
            <a:pPr marL="0" indent="0">
              <a:buNone/>
            </a:pPr>
            <a:r>
              <a:rPr lang="fr-CA" b="1" dirty="0">
                <a:latin typeface="Arial"/>
                <a:cs typeface="Arial"/>
              </a:rPr>
              <a:t>Collaboration </a:t>
            </a:r>
            <a:br>
              <a:rPr lang="fr-CA" dirty="0"/>
            </a:br>
            <a:r>
              <a:rPr lang="fr-CA" sz="2200" dirty="0">
                <a:solidFill>
                  <a:srgbClr val="003C85"/>
                </a:solidFill>
                <a:latin typeface="Arial"/>
                <a:cs typeface="Arial"/>
              </a:rPr>
              <a:t>Travailler ensemble, communiquer nos idées et encourager le partage d’expertise entre nous tous dans le but d’atteindre nos résultats collectifs.</a:t>
            </a:r>
            <a:br>
              <a:rPr lang="fr-CA" sz="2000" dirty="0">
                <a:solidFill>
                  <a:srgbClr val="003C85"/>
                </a:solidFill>
                <a:latin typeface="Arial"/>
                <a:cs typeface="Arial"/>
              </a:rPr>
            </a:br>
            <a:endParaRPr lang="fr-CA" sz="2000" dirty="0">
              <a:solidFill>
                <a:srgbClr val="003C85"/>
              </a:solidFill>
            </a:endParaRPr>
          </a:p>
          <a:p>
            <a:pPr marL="0" indent="0">
              <a:buNone/>
            </a:pPr>
            <a:r>
              <a:rPr lang="fr-CA" sz="3300" b="1" dirty="0"/>
              <a:t>Engagement</a:t>
            </a:r>
            <a:br>
              <a:rPr lang="fr-CA" dirty="0">
                <a:solidFill>
                  <a:srgbClr val="003C85"/>
                </a:solidFill>
              </a:rPr>
            </a:br>
            <a:r>
              <a:rPr lang="fr-CA" sz="2200" dirty="0">
                <a:solidFill>
                  <a:srgbClr val="003C85"/>
                </a:solidFill>
              </a:rPr>
              <a:t>S’impliquer et contribuer activement pour concrétiser nos ambitions, respecter </a:t>
            </a:r>
            <a:br>
              <a:rPr lang="fr-CA" sz="2200" dirty="0">
                <a:solidFill>
                  <a:srgbClr val="003C85"/>
                </a:solidFill>
              </a:rPr>
            </a:br>
            <a:r>
              <a:rPr lang="fr-CA" sz="2200" dirty="0">
                <a:solidFill>
                  <a:srgbClr val="003C85"/>
                </a:solidFill>
              </a:rPr>
              <a:t>nos obligations professionnelles </a:t>
            </a:r>
            <a:br>
              <a:rPr lang="fr-CA" sz="2200" dirty="0">
                <a:solidFill>
                  <a:srgbClr val="003C85"/>
                </a:solidFill>
              </a:rPr>
            </a:br>
            <a:r>
              <a:rPr lang="fr-CA" sz="2200" dirty="0">
                <a:solidFill>
                  <a:srgbClr val="003C85"/>
                </a:solidFill>
              </a:rPr>
              <a:t>et développer un sentiment d’appartenance fort.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2"/>
          </p:nvPr>
        </p:nvSpPr>
        <p:spPr/>
        <p:txBody>
          <a:bodyPr vert="horz" lIns="91440" tIns="45720" rIns="91440" bIns="45720" rtlCol="0" anchor="t">
            <a:normAutofit fontScale="92500" lnSpcReduction="20000"/>
          </a:bodyPr>
          <a:lstStyle/>
          <a:p>
            <a:pPr marL="0" indent="0">
              <a:buNone/>
            </a:pPr>
            <a:r>
              <a:rPr lang="fr-CA" sz="3000" b="1" dirty="0">
                <a:latin typeface="Arial"/>
                <a:cs typeface="Arial"/>
              </a:rPr>
              <a:t>Audace</a:t>
            </a:r>
            <a:br>
              <a:rPr lang="fr-CA" sz="3000" b="1" dirty="0"/>
            </a:br>
            <a:r>
              <a:rPr lang="fr-CA" sz="2200" dirty="0">
                <a:solidFill>
                  <a:srgbClr val="003C85"/>
                </a:solidFill>
                <a:latin typeface="Arial"/>
                <a:cs typeface="Arial"/>
              </a:rPr>
              <a:t>Se donner un espace pour innover dans </a:t>
            </a:r>
            <a:br>
              <a:rPr lang="fr-CA" sz="2200" dirty="0"/>
            </a:br>
            <a:r>
              <a:rPr lang="fr-CA" sz="2200" dirty="0">
                <a:solidFill>
                  <a:srgbClr val="003C85"/>
                </a:solidFill>
                <a:latin typeface="Arial"/>
                <a:cs typeface="Arial"/>
              </a:rPr>
              <a:t>nos façons de faire afin de réaliser nos ambitions. </a:t>
            </a:r>
            <a:br>
              <a:rPr lang="fr-CA" sz="2200" dirty="0">
                <a:solidFill>
                  <a:srgbClr val="003C85"/>
                </a:solidFill>
                <a:latin typeface="Arial"/>
                <a:cs typeface="Arial"/>
              </a:rPr>
            </a:br>
            <a:endParaRPr lang="fr-CA" sz="2200" dirty="0">
              <a:solidFill>
                <a:srgbClr val="003C85"/>
              </a:solidFill>
            </a:endParaRPr>
          </a:p>
          <a:p>
            <a:pPr marL="0" indent="0">
              <a:buNone/>
            </a:pPr>
            <a:r>
              <a:rPr lang="fr-CA" sz="3000" b="1" dirty="0"/>
              <a:t>Cohérence</a:t>
            </a:r>
            <a:br>
              <a:rPr lang="fr-CA" b="1" dirty="0">
                <a:solidFill>
                  <a:srgbClr val="003C85"/>
                </a:solidFill>
              </a:rPr>
            </a:br>
            <a:r>
              <a:rPr lang="fr-CA" sz="2200" dirty="0">
                <a:solidFill>
                  <a:srgbClr val="003C85"/>
                </a:solidFill>
              </a:rPr>
              <a:t>Décider et agir avec pertinence et équité </a:t>
            </a:r>
            <a:br>
              <a:rPr lang="fr-CA" sz="2200" dirty="0">
                <a:solidFill>
                  <a:srgbClr val="003C85"/>
                </a:solidFill>
              </a:rPr>
            </a:br>
            <a:r>
              <a:rPr lang="fr-CA" sz="2200" dirty="0">
                <a:solidFill>
                  <a:srgbClr val="003C85"/>
                </a:solidFill>
              </a:rPr>
              <a:t>et être solidaire envers nos orientations communes.</a:t>
            </a:r>
            <a:endParaRPr lang="fr-CA" sz="2200" b="1" dirty="0">
              <a:solidFill>
                <a:srgbClr val="003C85"/>
              </a:solidFill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6BFDD-DC63-4867-A7BD-B76920326FC0}" type="slidenum">
              <a:rPr lang="fr-CA" smtClean="0"/>
              <a:t>4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7824852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Valeurs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6BFDD-DC63-4867-A7BD-B76920326FC0}" type="slidenum">
              <a:rPr lang="fr-CA" smtClean="0"/>
              <a:t>5</a:t>
            </a:fld>
            <a:endParaRPr lang="fr-CA"/>
          </a:p>
        </p:txBody>
      </p:sp>
      <p:pic>
        <p:nvPicPr>
          <p:cNvPr id="8" name="Espace réservé du contenu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151" y="-64655"/>
            <a:ext cx="12212301" cy="69226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58470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>
                <a:solidFill>
                  <a:srgbClr val="003C85"/>
                </a:solidFill>
              </a:rPr>
              <a:t>Capital humain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CA" b="1" dirty="0"/>
              <a:t>+11 000 employés</a:t>
            </a:r>
          </a:p>
          <a:p>
            <a:pPr marL="0" indent="0">
              <a:buNone/>
            </a:pPr>
            <a:r>
              <a:rPr lang="fr-CA" sz="2000" b="1" dirty="0">
                <a:solidFill>
                  <a:srgbClr val="003C85"/>
                </a:solidFill>
              </a:rPr>
              <a:t>2 600 </a:t>
            </a:r>
            <a:r>
              <a:rPr lang="fr-CA" sz="2000" dirty="0">
                <a:solidFill>
                  <a:srgbClr val="003C85"/>
                </a:solidFill>
              </a:rPr>
              <a:t>personnel en soin</a:t>
            </a:r>
          </a:p>
          <a:p>
            <a:pPr marL="0" indent="0">
              <a:buNone/>
            </a:pPr>
            <a:r>
              <a:rPr lang="fr-CA" sz="2000" b="1" dirty="0">
                <a:solidFill>
                  <a:srgbClr val="003C85"/>
                </a:solidFill>
              </a:rPr>
              <a:t>3 400 </a:t>
            </a:r>
            <a:r>
              <a:rPr lang="fr-CA" sz="2000" dirty="0" err="1">
                <a:solidFill>
                  <a:srgbClr val="003C85"/>
                </a:solidFill>
              </a:rPr>
              <a:t>paratechniques</a:t>
            </a:r>
            <a:r>
              <a:rPr lang="fr-CA" sz="2000" dirty="0">
                <a:solidFill>
                  <a:srgbClr val="003C85"/>
                </a:solidFill>
              </a:rPr>
              <a:t>, services auxiliaires </a:t>
            </a:r>
            <a:br>
              <a:rPr lang="fr-CA" sz="2000" dirty="0">
                <a:solidFill>
                  <a:srgbClr val="003C85"/>
                </a:solidFill>
              </a:rPr>
            </a:br>
            <a:r>
              <a:rPr lang="fr-CA" sz="2000" dirty="0">
                <a:solidFill>
                  <a:srgbClr val="003C85"/>
                </a:solidFill>
              </a:rPr>
              <a:t>et de métier</a:t>
            </a:r>
          </a:p>
          <a:p>
            <a:pPr marL="0" indent="0">
              <a:buNone/>
            </a:pPr>
            <a:r>
              <a:rPr lang="fr-CA" sz="2000" b="1" dirty="0">
                <a:solidFill>
                  <a:srgbClr val="003C85"/>
                </a:solidFill>
              </a:rPr>
              <a:t>1 550 </a:t>
            </a:r>
            <a:r>
              <a:rPr lang="fr-CA" sz="2000" dirty="0">
                <a:solidFill>
                  <a:srgbClr val="003C85"/>
                </a:solidFill>
              </a:rPr>
              <a:t>personnel administratif</a:t>
            </a:r>
          </a:p>
          <a:p>
            <a:pPr marL="0" indent="0">
              <a:buNone/>
            </a:pPr>
            <a:r>
              <a:rPr lang="fr-CA" sz="2000" b="1" dirty="0">
                <a:solidFill>
                  <a:srgbClr val="003C85"/>
                </a:solidFill>
              </a:rPr>
              <a:t>3 000 </a:t>
            </a:r>
            <a:r>
              <a:rPr lang="fr-CA" sz="2000" dirty="0">
                <a:solidFill>
                  <a:srgbClr val="003C85"/>
                </a:solidFill>
              </a:rPr>
              <a:t>personnel de la santé </a:t>
            </a:r>
            <a:br>
              <a:rPr lang="fr-CA" sz="2000" dirty="0">
                <a:solidFill>
                  <a:srgbClr val="003C85"/>
                </a:solidFill>
              </a:rPr>
            </a:br>
            <a:r>
              <a:rPr lang="fr-CA" sz="2000" dirty="0">
                <a:solidFill>
                  <a:srgbClr val="003C85"/>
                </a:solidFill>
              </a:rPr>
              <a:t>et des services sociaux</a:t>
            </a:r>
          </a:p>
          <a:p>
            <a:pPr marL="0" indent="0">
              <a:buNone/>
            </a:pPr>
            <a:r>
              <a:rPr lang="fr-CA" sz="2000" b="1" dirty="0">
                <a:solidFill>
                  <a:srgbClr val="003C85"/>
                </a:solidFill>
              </a:rPr>
              <a:t>450</a:t>
            </a:r>
            <a:r>
              <a:rPr lang="fr-CA" sz="2000" dirty="0">
                <a:solidFill>
                  <a:srgbClr val="003C85"/>
                </a:solidFill>
              </a:rPr>
              <a:t> gestionnaires</a:t>
            </a:r>
          </a:p>
        </p:txBody>
      </p:sp>
      <p:sp>
        <p:nvSpPr>
          <p:cNvPr id="7" name="Espace réservé du contenu 6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r>
              <a:rPr lang="fr-CA" b="1" dirty="0"/>
              <a:t>577 médecins</a:t>
            </a:r>
          </a:p>
          <a:p>
            <a:pPr marL="0" indent="0">
              <a:buNone/>
            </a:pPr>
            <a:r>
              <a:rPr lang="fr-CA" sz="2000" b="1" dirty="0">
                <a:solidFill>
                  <a:srgbClr val="003C85"/>
                </a:solidFill>
              </a:rPr>
              <a:t>293 </a:t>
            </a:r>
            <a:r>
              <a:rPr lang="fr-CA" sz="2000" dirty="0">
                <a:solidFill>
                  <a:srgbClr val="003C85"/>
                </a:solidFill>
              </a:rPr>
              <a:t>omnipraticiens</a:t>
            </a:r>
          </a:p>
          <a:p>
            <a:pPr marL="0" indent="0">
              <a:buNone/>
            </a:pPr>
            <a:r>
              <a:rPr lang="fr-CA" sz="2000" b="1" dirty="0">
                <a:solidFill>
                  <a:srgbClr val="003C85"/>
                </a:solidFill>
              </a:rPr>
              <a:t>284</a:t>
            </a:r>
            <a:r>
              <a:rPr lang="fr-CA" sz="2000" dirty="0">
                <a:solidFill>
                  <a:srgbClr val="003C85"/>
                </a:solidFill>
              </a:rPr>
              <a:t> spécialistes</a:t>
            </a:r>
            <a:br>
              <a:rPr lang="fr-CA" sz="2000" dirty="0">
                <a:solidFill>
                  <a:srgbClr val="003C85"/>
                </a:solidFill>
              </a:rPr>
            </a:br>
            <a:endParaRPr lang="fr-CA" sz="2000" dirty="0">
              <a:solidFill>
                <a:srgbClr val="003C85"/>
              </a:solidFill>
            </a:endParaRPr>
          </a:p>
          <a:p>
            <a:pPr marL="0" indent="0">
              <a:buNone/>
            </a:pPr>
            <a:r>
              <a:rPr lang="fr-CA" b="1" dirty="0"/>
              <a:t>Population</a:t>
            </a:r>
          </a:p>
          <a:p>
            <a:pPr marL="0" indent="0">
              <a:buNone/>
            </a:pPr>
            <a:r>
              <a:rPr lang="fr-CA" sz="2000" b="1" dirty="0">
                <a:solidFill>
                  <a:srgbClr val="003C85"/>
                </a:solidFill>
              </a:rPr>
              <a:t>504 402 </a:t>
            </a:r>
            <a:r>
              <a:rPr lang="fr-CA" sz="2000" dirty="0">
                <a:solidFill>
                  <a:srgbClr val="003C85"/>
                </a:solidFill>
              </a:rPr>
              <a:t>habitants en </a:t>
            </a:r>
            <a:r>
              <a:rPr lang="fr-CA" sz="2000" dirty="0" err="1">
                <a:solidFill>
                  <a:srgbClr val="003C85"/>
                </a:solidFill>
              </a:rPr>
              <a:t>Montérégie-Ouest</a:t>
            </a:r>
            <a:endParaRPr lang="fr-CA" sz="2000" dirty="0">
              <a:solidFill>
                <a:srgbClr val="003C85"/>
              </a:solidFill>
            </a:endParaRPr>
          </a:p>
          <a:p>
            <a:pPr marL="0" indent="0">
              <a:buNone/>
            </a:pPr>
            <a:r>
              <a:rPr lang="fr-CA" sz="2000" b="1" dirty="0">
                <a:solidFill>
                  <a:srgbClr val="003C85"/>
                </a:solidFill>
              </a:rPr>
              <a:t>1 491 028</a:t>
            </a:r>
            <a:r>
              <a:rPr lang="fr-CA" sz="2000" dirty="0">
                <a:solidFill>
                  <a:srgbClr val="003C85"/>
                </a:solidFill>
              </a:rPr>
              <a:t> habitants en Montérégie</a:t>
            </a:r>
          </a:p>
          <a:p>
            <a:pPr marL="0" indent="0">
              <a:buNone/>
            </a:pPr>
            <a:endParaRPr lang="fr-CA" sz="2000" b="1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6BFDD-DC63-4867-A7BD-B76920326FC0}" type="slidenum">
              <a:rPr lang="fr-CA" smtClean="0"/>
              <a:t>6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06120358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>
                <a:solidFill>
                  <a:srgbClr val="003C85"/>
                </a:solidFill>
              </a:rPr>
              <a:t>Installations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CA" sz="2000" b="1" dirty="0">
                <a:solidFill>
                  <a:srgbClr val="003C85"/>
                </a:solidFill>
              </a:rPr>
              <a:t>3+1 </a:t>
            </a:r>
            <a:r>
              <a:rPr lang="fr-CA" sz="2000" dirty="0">
                <a:solidFill>
                  <a:srgbClr val="003C85"/>
                </a:solidFill>
              </a:rPr>
              <a:t>hôpitaux</a:t>
            </a:r>
            <a:br>
              <a:rPr lang="fr-CA" dirty="0">
                <a:solidFill>
                  <a:srgbClr val="003C85"/>
                </a:solidFill>
              </a:rPr>
            </a:br>
            <a:r>
              <a:rPr lang="fr-CA" sz="1800" dirty="0"/>
              <a:t>Anna-Laberge 258 lits</a:t>
            </a:r>
            <a:br>
              <a:rPr lang="fr-CA" sz="1800" dirty="0"/>
            </a:br>
            <a:r>
              <a:rPr lang="fr-CA" sz="1800" dirty="0"/>
              <a:t>Barrie </a:t>
            </a:r>
            <a:r>
              <a:rPr lang="fr-CA" sz="1800" dirty="0" err="1"/>
              <a:t>Memorial</a:t>
            </a:r>
            <a:r>
              <a:rPr lang="fr-CA" sz="1800" dirty="0"/>
              <a:t> 42 lits </a:t>
            </a:r>
            <a:br>
              <a:rPr lang="fr-CA" sz="1800" dirty="0"/>
            </a:br>
            <a:r>
              <a:rPr lang="fr-CA" sz="1800" dirty="0"/>
              <a:t>Suroît 241 lits</a:t>
            </a:r>
            <a:br>
              <a:rPr lang="fr-CA" sz="1800" dirty="0"/>
            </a:br>
            <a:r>
              <a:rPr lang="fr-CA" sz="1800" dirty="0"/>
              <a:t>Vaudreuil-</a:t>
            </a:r>
            <a:r>
              <a:rPr lang="fr-CA" sz="1800" dirty="0" err="1"/>
              <a:t>Soulanges</a:t>
            </a:r>
            <a:r>
              <a:rPr lang="fr-CA" sz="1800" dirty="0"/>
              <a:t> 404 lits (à venir)</a:t>
            </a:r>
          </a:p>
          <a:p>
            <a:pPr marL="0" indent="0">
              <a:buNone/>
            </a:pPr>
            <a:r>
              <a:rPr lang="fr-CA" sz="2000" b="1" dirty="0">
                <a:solidFill>
                  <a:srgbClr val="003C85"/>
                </a:solidFill>
              </a:rPr>
              <a:t>11 </a:t>
            </a:r>
            <a:r>
              <a:rPr lang="fr-CA" sz="2000" dirty="0">
                <a:solidFill>
                  <a:srgbClr val="003C85"/>
                </a:solidFill>
              </a:rPr>
              <a:t>CHSLD </a:t>
            </a:r>
            <a:br>
              <a:rPr lang="fr-CA" sz="2000" dirty="0">
                <a:solidFill>
                  <a:srgbClr val="003C85"/>
                </a:solidFill>
              </a:rPr>
            </a:br>
            <a:r>
              <a:rPr lang="fr-CA" sz="1800" dirty="0"/>
              <a:t>1 062 lits</a:t>
            </a:r>
          </a:p>
          <a:p>
            <a:pPr marL="0" indent="0">
              <a:buNone/>
            </a:pPr>
            <a:r>
              <a:rPr lang="fr-CA" sz="2000" b="1" dirty="0">
                <a:solidFill>
                  <a:srgbClr val="003C85"/>
                </a:solidFill>
              </a:rPr>
              <a:t>2 </a:t>
            </a:r>
            <a:r>
              <a:rPr lang="fr-CA" sz="2000" dirty="0">
                <a:solidFill>
                  <a:srgbClr val="003C85"/>
                </a:solidFill>
              </a:rPr>
              <a:t>maisons des aînés et alternatives </a:t>
            </a:r>
            <a:br>
              <a:rPr lang="fr-CA" sz="2000" dirty="0">
                <a:solidFill>
                  <a:srgbClr val="003C85"/>
                </a:solidFill>
              </a:rPr>
            </a:br>
            <a:r>
              <a:rPr lang="fr-CA" sz="1800" dirty="0"/>
              <a:t>216 lits (à venir)</a:t>
            </a:r>
          </a:p>
          <a:p>
            <a:pPr marL="0" indent="0">
              <a:buNone/>
            </a:pPr>
            <a:r>
              <a:rPr lang="fr-CA" sz="2000" b="1" dirty="0">
                <a:solidFill>
                  <a:srgbClr val="003C85"/>
                </a:solidFill>
              </a:rPr>
              <a:t>12</a:t>
            </a:r>
            <a:r>
              <a:rPr lang="fr-CA" sz="2000" dirty="0">
                <a:solidFill>
                  <a:srgbClr val="003C85"/>
                </a:solidFill>
              </a:rPr>
              <a:t> CLSC</a:t>
            </a:r>
          </a:p>
          <a:p>
            <a:pPr marL="0" indent="0">
              <a:buNone/>
            </a:pPr>
            <a:r>
              <a:rPr lang="fr-CA" sz="2000" b="1" dirty="0">
                <a:solidFill>
                  <a:srgbClr val="003C85"/>
                </a:solidFill>
              </a:rPr>
              <a:t>4</a:t>
            </a:r>
            <a:r>
              <a:rPr lang="fr-CA" sz="2000" dirty="0">
                <a:solidFill>
                  <a:srgbClr val="003C85"/>
                </a:solidFill>
              </a:rPr>
              <a:t> centres de services ambulatoires</a:t>
            </a:r>
          </a:p>
          <a:p>
            <a:pPr marL="0" indent="0">
              <a:buNone/>
            </a:pPr>
            <a:r>
              <a:rPr lang="fr-CA" sz="2000" b="1" dirty="0">
                <a:solidFill>
                  <a:srgbClr val="003C85"/>
                </a:solidFill>
              </a:rPr>
              <a:t>3 </a:t>
            </a:r>
            <a:r>
              <a:rPr lang="fr-CA" sz="2000" dirty="0">
                <a:solidFill>
                  <a:srgbClr val="003C85"/>
                </a:solidFill>
              </a:rPr>
              <a:t>centres de services ambulatoires en santé mentale</a:t>
            </a:r>
            <a:endParaRPr lang="fr-CA" dirty="0">
              <a:solidFill>
                <a:srgbClr val="003C85"/>
              </a:solidFill>
            </a:endParaRP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fr-CA" sz="2000" b="1" dirty="0">
                <a:solidFill>
                  <a:srgbClr val="003C85"/>
                </a:solidFill>
              </a:rPr>
              <a:t>36 </a:t>
            </a:r>
            <a:r>
              <a:rPr lang="fr-CA" sz="2000" dirty="0">
                <a:solidFill>
                  <a:srgbClr val="003C85"/>
                </a:solidFill>
              </a:rPr>
              <a:t>centres de réadaptation en déficience intellectuelle et troubles du spectre de l’autisme</a:t>
            </a:r>
          </a:p>
          <a:p>
            <a:pPr marL="0" indent="0">
              <a:buNone/>
            </a:pPr>
            <a:r>
              <a:rPr lang="fr-CA" sz="2000" b="1" dirty="0">
                <a:solidFill>
                  <a:srgbClr val="003C85"/>
                </a:solidFill>
              </a:rPr>
              <a:t>9</a:t>
            </a:r>
            <a:r>
              <a:rPr lang="fr-CA" sz="2000" dirty="0">
                <a:solidFill>
                  <a:srgbClr val="003C85"/>
                </a:solidFill>
              </a:rPr>
              <a:t> centres de réadaptation en dépendance</a:t>
            </a:r>
          </a:p>
          <a:p>
            <a:pPr marL="0" indent="0">
              <a:buNone/>
            </a:pPr>
            <a:r>
              <a:rPr lang="fr-CA" sz="2000" b="1" dirty="0">
                <a:solidFill>
                  <a:srgbClr val="003C85"/>
                </a:solidFill>
              </a:rPr>
              <a:t>14</a:t>
            </a:r>
            <a:r>
              <a:rPr lang="fr-CA" sz="2000" dirty="0">
                <a:solidFill>
                  <a:srgbClr val="003C85"/>
                </a:solidFill>
              </a:rPr>
              <a:t> centres de réadaptation en déficience physique</a:t>
            </a:r>
          </a:p>
          <a:p>
            <a:pPr marL="0" indent="0">
              <a:buNone/>
            </a:pPr>
            <a:r>
              <a:rPr lang="fr-CA" sz="2000" b="1" dirty="0">
                <a:solidFill>
                  <a:srgbClr val="003C85"/>
                </a:solidFill>
              </a:rPr>
              <a:t>17</a:t>
            </a:r>
            <a:r>
              <a:rPr lang="fr-CA" sz="2000" dirty="0">
                <a:solidFill>
                  <a:srgbClr val="003C85"/>
                </a:solidFill>
              </a:rPr>
              <a:t> résidences à assistance continue</a:t>
            </a:r>
          </a:p>
          <a:p>
            <a:pPr marL="0" indent="0">
              <a:buNone/>
            </a:pPr>
            <a:r>
              <a:rPr lang="fr-CA" sz="2000" b="1" dirty="0">
                <a:solidFill>
                  <a:srgbClr val="003C85"/>
                </a:solidFill>
              </a:rPr>
              <a:t>18</a:t>
            </a:r>
            <a:r>
              <a:rPr lang="fr-CA" sz="2000" dirty="0">
                <a:solidFill>
                  <a:srgbClr val="003C85"/>
                </a:solidFill>
              </a:rPr>
              <a:t> groupes de médecine de famille</a:t>
            </a:r>
          </a:p>
          <a:p>
            <a:pPr marL="0" indent="0">
              <a:buNone/>
            </a:pPr>
            <a:r>
              <a:rPr lang="fr-CA" sz="2000" b="1" dirty="0">
                <a:solidFill>
                  <a:srgbClr val="003C85"/>
                </a:solidFill>
              </a:rPr>
              <a:t>1</a:t>
            </a:r>
            <a:r>
              <a:rPr lang="fr-CA" sz="2000" dirty="0">
                <a:solidFill>
                  <a:srgbClr val="003C85"/>
                </a:solidFill>
              </a:rPr>
              <a:t> groupe de médecine de famille universitaire</a:t>
            </a:r>
          </a:p>
          <a:p>
            <a:pPr marL="0" indent="0">
              <a:buNone/>
            </a:pPr>
            <a:r>
              <a:rPr lang="fr-CA" sz="2000" b="1" dirty="0">
                <a:solidFill>
                  <a:srgbClr val="003C85"/>
                </a:solidFill>
              </a:rPr>
              <a:t>2</a:t>
            </a:r>
            <a:r>
              <a:rPr lang="fr-CA" sz="2000" dirty="0">
                <a:solidFill>
                  <a:srgbClr val="003C85"/>
                </a:solidFill>
              </a:rPr>
              <a:t> groupes de médecine de famille réseau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6BFDD-DC63-4867-A7BD-B76920326FC0}" type="slidenum">
              <a:rPr lang="fr-CA" smtClean="0"/>
              <a:t>7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99902912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>
                <a:solidFill>
                  <a:srgbClr val="003C85"/>
                </a:solidFill>
              </a:rPr>
              <a:t>Offre de soins et services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fr-CA" b="1" dirty="0"/>
              <a:t>Soins et services offerts</a:t>
            </a:r>
          </a:p>
          <a:p>
            <a:pPr marL="0" indent="0">
              <a:buNone/>
            </a:pPr>
            <a:r>
              <a:rPr lang="fr-CA" sz="2000" b="1" dirty="0">
                <a:solidFill>
                  <a:srgbClr val="003C85"/>
                </a:solidFill>
              </a:rPr>
              <a:t>Services généraux et soins courants spécifiques</a:t>
            </a:r>
            <a:r>
              <a:rPr lang="fr-CA" sz="2000" dirty="0">
                <a:solidFill>
                  <a:srgbClr val="003C85"/>
                </a:solidFill>
              </a:rPr>
              <a:t> - Diagnostics, soutien, </a:t>
            </a:r>
            <a:br>
              <a:rPr lang="fr-CA" sz="2000" dirty="0">
                <a:solidFill>
                  <a:srgbClr val="003C85"/>
                </a:solidFill>
              </a:rPr>
            </a:br>
            <a:r>
              <a:rPr lang="fr-CA" sz="2000" dirty="0">
                <a:solidFill>
                  <a:srgbClr val="003C85"/>
                </a:solidFill>
              </a:rPr>
              <a:t>soins médicaux, soutien à domicile, etc.</a:t>
            </a:r>
          </a:p>
          <a:p>
            <a:pPr marL="0" indent="0">
              <a:buNone/>
            </a:pPr>
            <a:r>
              <a:rPr lang="fr-CA" sz="2000" b="1" dirty="0">
                <a:solidFill>
                  <a:srgbClr val="003C85"/>
                </a:solidFill>
              </a:rPr>
              <a:t>Services spécialisés </a:t>
            </a:r>
            <a:r>
              <a:rPr lang="fr-CA" sz="2000" dirty="0">
                <a:solidFill>
                  <a:srgbClr val="003C85"/>
                </a:solidFill>
              </a:rPr>
              <a:t>en milieux hospitaliers, en centres d’hébergement </a:t>
            </a:r>
            <a:br>
              <a:rPr lang="fr-CA" sz="2000" dirty="0">
                <a:solidFill>
                  <a:srgbClr val="003C85"/>
                </a:solidFill>
              </a:rPr>
            </a:br>
            <a:r>
              <a:rPr lang="fr-CA" sz="2000" dirty="0">
                <a:solidFill>
                  <a:srgbClr val="003C85"/>
                </a:solidFill>
              </a:rPr>
              <a:t>et en centres de réadaptation</a:t>
            </a:r>
          </a:p>
          <a:p>
            <a:pPr marL="0" indent="0">
              <a:buNone/>
            </a:pPr>
            <a:r>
              <a:rPr lang="fr-CA" sz="2000" b="1" dirty="0">
                <a:solidFill>
                  <a:srgbClr val="003C85"/>
                </a:solidFill>
              </a:rPr>
              <a:t>Responsabilités régionales </a:t>
            </a:r>
            <a:r>
              <a:rPr lang="fr-CA" sz="2000" dirty="0">
                <a:solidFill>
                  <a:srgbClr val="003C85"/>
                </a:solidFill>
              </a:rPr>
              <a:t>en réadaptation, déficience intellectuelle, trouble du spectre de l’autisme, déficience physique et dépendance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fr-CA" b="1" dirty="0"/>
              <a:t>Statistiques 2022-2023</a:t>
            </a:r>
          </a:p>
          <a:p>
            <a:pPr marL="0" indent="0">
              <a:buNone/>
            </a:pPr>
            <a:r>
              <a:rPr lang="fr-CA" sz="2000" b="1" dirty="0">
                <a:solidFill>
                  <a:srgbClr val="003C85"/>
                </a:solidFill>
              </a:rPr>
              <a:t>2 725 </a:t>
            </a:r>
            <a:r>
              <a:rPr lang="fr-CA" sz="2000" dirty="0">
                <a:solidFill>
                  <a:srgbClr val="003C85"/>
                </a:solidFill>
              </a:rPr>
              <a:t>accouchements</a:t>
            </a:r>
          </a:p>
          <a:p>
            <a:pPr marL="0" indent="0">
              <a:buNone/>
            </a:pPr>
            <a:r>
              <a:rPr lang="fr-CA" sz="2000" b="1" dirty="0">
                <a:solidFill>
                  <a:srgbClr val="003C85"/>
                </a:solidFill>
              </a:rPr>
              <a:t>11 927 </a:t>
            </a:r>
            <a:r>
              <a:rPr lang="fr-CA" sz="2000" dirty="0">
                <a:solidFill>
                  <a:srgbClr val="003C85"/>
                </a:solidFill>
              </a:rPr>
              <a:t>hospitalisations </a:t>
            </a:r>
          </a:p>
          <a:p>
            <a:pPr marL="0" indent="0">
              <a:buNone/>
            </a:pPr>
            <a:r>
              <a:rPr lang="fr-CA" sz="2000" b="1" dirty="0">
                <a:solidFill>
                  <a:srgbClr val="003C85"/>
                </a:solidFill>
              </a:rPr>
              <a:t>120 310 </a:t>
            </a:r>
            <a:r>
              <a:rPr lang="fr-CA" sz="2000" dirty="0">
                <a:solidFill>
                  <a:srgbClr val="003C85"/>
                </a:solidFill>
              </a:rPr>
              <a:t>visites en clinique externe </a:t>
            </a:r>
          </a:p>
          <a:p>
            <a:pPr marL="0" indent="0">
              <a:buNone/>
            </a:pPr>
            <a:r>
              <a:rPr lang="fr-CA" sz="2000" b="1" dirty="0">
                <a:solidFill>
                  <a:srgbClr val="003C85"/>
                </a:solidFill>
              </a:rPr>
              <a:t>28 222 </a:t>
            </a:r>
            <a:r>
              <a:rPr lang="fr-CA" sz="2000" dirty="0">
                <a:solidFill>
                  <a:srgbClr val="003C85"/>
                </a:solidFill>
              </a:rPr>
              <a:t>ambulances reçues</a:t>
            </a:r>
          </a:p>
          <a:p>
            <a:pPr marL="0" indent="0">
              <a:buNone/>
            </a:pPr>
            <a:r>
              <a:rPr lang="fr-CA" sz="2000" b="1" dirty="0">
                <a:solidFill>
                  <a:srgbClr val="003C85"/>
                </a:solidFill>
              </a:rPr>
              <a:t>212 823 </a:t>
            </a:r>
            <a:r>
              <a:rPr lang="fr-CA" sz="2000" dirty="0">
                <a:solidFill>
                  <a:srgbClr val="003C85"/>
                </a:solidFill>
              </a:rPr>
              <a:t>prélèvements effectués </a:t>
            </a:r>
          </a:p>
          <a:p>
            <a:pPr marL="0" indent="0">
              <a:buNone/>
            </a:pPr>
            <a:r>
              <a:rPr lang="fr-CA" sz="2000" b="1" dirty="0">
                <a:solidFill>
                  <a:srgbClr val="003C85"/>
                </a:solidFill>
              </a:rPr>
              <a:t>9 881 </a:t>
            </a:r>
            <a:r>
              <a:rPr lang="fr-CA" sz="2000" dirty="0">
                <a:solidFill>
                  <a:srgbClr val="003C85"/>
                </a:solidFill>
              </a:rPr>
              <a:t>chirurgies </a:t>
            </a:r>
          </a:p>
          <a:p>
            <a:pPr marL="0" indent="0">
              <a:buNone/>
            </a:pPr>
            <a:r>
              <a:rPr lang="fr-CA" sz="2000" b="1" dirty="0">
                <a:solidFill>
                  <a:srgbClr val="003C85"/>
                </a:solidFill>
              </a:rPr>
              <a:t>9 961 </a:t>
            </a:r>
            <a:r>
              <a:rPr lang="fr-CA" sz="2000" dirty="0">
                <a:solidFill>
                  <a:srgbClr val="003C85"/>
                </a:solidFill>
              </a:rPr>
              <a:t>personnes suivies en dépendance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6BFDD-DC63-4867-A7BD-B76920326FC0}" type="slidenum">
              <a:rPr lang="fr-CA" smtClean="0"/>
              <a:t>8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70869438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Territoire</a:t>
            </a:r>
          </a:p>
        </p:txBody>
      </p:sp>
      <p:pic>
        <p:nvPicPr>
          <p:cNvPr id="8" name="Espace réservé du contenu 7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3" t="650" r="543"/>
          <a:stretch/>
        </p:blipFill>
        <p:spPr>
          <a:xfrm>
            <a:off x="1514764" y="517238"/>
            <a:ext cx="9162472" cy="6359237"/>
          </a:xfrm>
        </p:spPr>
      </p:pic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6BFDD-DC63-4867-A7BD-B76920326FC0}" type="slidenum">
              <a:rPr lang="fr-CA" smtClean="0"/>
              <a:t>9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337089827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90112566-6361-4a53-a7ab-f41dbc28ec1c" xsi:nil="true"/>
    <lcf76f155ced4ddcb4097134ff3c332f xmlns="c056d0f3-d107-425f-8ca8-84207c56353b">
      <Terms xmlns="http://schemas.microsoft.com/office/infopath/2007/PartnerControls"/>
    </lcf76f155ced4ddcb4097134ff3c332f>
    <Image xmlns="c056d0f3-d107-425f-8ca8-84207c56353b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397AE912AD26F44996C0D234F89BC85" ma:contentTypeVersion="16" ma:contentTypeDescription="Create a new document." ma:contentTypeScope="" ma:versionID="b9ae6334a04688cf4e1c6db3dd111954">
  <xsd:schema xmlns:xsd="http://www.w3.org/2001/XMLSchema" xmlns:xs="http://www.w3.org/2001/XMLSchema" xmlns:p="http://schemas.microsoft.com/office/2006/metadata/properties" xmlns:ns2="c056d0f3-d107-425f-8ca8-84207c56353b" xmlns:ns3="90112566-6361-4a53-a7ab-f41dbc28ec1c" targetNamespace="http://schemas.microsoft.com/office/2006/metadata/properties" ma:root="true" ma:fieldsID="0e7f6ab17d58427b50ce5064269e3510" ns2:_="" ns3:_="">
    <xsd:import namespace="c056d0f3-d107-425f-8ca8-84207c56353b"/>
    <xsd:import namespace="90112566-6361-4a53-a7ab-f41dbc28ec1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3:SharedWithUsers" minOccurs="0"/>
                <xsd:element ref="ns3:SharedWithDetails" minOccurs="0"/>
                <xsd:element ref="ns2:MediaServiceObjectDetectorVersions" minOccurs="0"/>
                <xsd:element ref="ns2:MediaServiceLocation" minOccurs="0"/>
                <xsd:element ref="ns2:MediaServiceSearchProperties" minOccurs="0"/>
                <xsd:element ref="ns2:Imag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056d0f3-d107-425f-8ca8-84207c56353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LengthInSeconds" ma:index="10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2" nillable="true" ma:taxonomy="true" ma:internalName="lcf76f155ced4ddcb4097134ff3c332f" ma:taxonomyFieldName="MediaServiceImageTags" ma:displayName="Image Tags" ma:readOnly="false" ma:fieldId="{5cf76f15-5ced-4ddc-b409-7134ff3c332f}" ma:taxonomyMulti="true" ma:sspId="20125e5a-fbbd-4a39-926c-a359310fd25f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7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2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Location" ma:index="21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Image" ma:index="23" nillable="true" ma:displayName="Image" ma:format="Thumbnail" ma:internalName="Imag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0112566-6361-4a53-a7ab-f41dbc28ec1c" elementFormDefault="qualified">
    <xsd:import namespace="http://schemas.microsoft.com/office/2006/documentManagement/types"/>
    <xsd:import namespace="http://schemas.microsoft.com/office/infopath/2007/PartnerControls"/>
    <xsd:element name="TaxCatchAll" ma:index="13" nillable="true" ma:displayName="Taxonomy Catch All Column" ma:hidden="true" ma:list="{6fd2837f-e930-4266-82c8-8250776f7742}" ma:internalName="TaxCatchAll" ma:showField="CatchAllData" ma:web="90112566-6361-4a53-a7ab-f41dbc28ec1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78F8E494-C4FC-4E39-8DA5-065BF58E9AE9}">
  <ds:schemaRefs>
    <ds:schemaRef ds:uri="http://schemas.microsoft.com/office/2006/metadata/properties"/>
    <ds:schemaRef ds:uri="http://schemas.microsoft.com/office/infopath/2007/PartnerControls"/>
    <ds:schemaRef ds:uri="90112566-6361-4a53-a7ab-f41dbc28ec1c"/>
    <ds:schemaRef ds:uri="c056d0f3-d107-425f-8ca8-84207c56353b"/>
  </ds:schemaRefs>
</ds:datastoreItem>
</file>

<file path=customXml/itemProps2.xml><?xml version="1.0" encoding="utf-8"?>
<ds:datastoreItem xmlns:ds="http://schemas.openxmlformats.org/officeDocument/2006/customXml" ds:itemID="{C4D660A7-F081-4118-B781-DFF890FFF29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056d0f3-d107-425f-8ca8-84207c56353b"/>
    <ds:schemaRef ds:uri="90112566-6361-4a53-a7ab-f41dbc28ec1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7A3B6A18-B0F7-4D8E-84C6-1B42FB6D7A69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778</TotalTime>
  <Words>195</Words>
  <Application>Microsoft Office PowerPoint</Application>
  <PresentationFormat>Grand écran</PresentationFormat>
  <Paragraphs>69</Paragraphs>
  <Slides>10</Slides>
  <Notes>0</Notes>
  <HiddenSlides>1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10</vt:i4>
      </vt:variant>
    </vt:vector>
  </HeadingPairs>
  <TitlesOfParts>
    <vt:vector size="11" baseType="lpstr">
      <vt:lpstr>Thème Office</vt:lpstr>
      <vt:lpstr>Cisss de la Montérégie-Ouest</vt:lpstr>
      <vt:lpstr>Mission</vt:lpstr>
      <vt:lpstr>Vision</vt:lpstr>
      <vt:lpstr>Valeurs</vt:lpstr>
      <vt:lpstr>Valeurs</vt:lpstr>
      <vt:lpstr>Capital humain</vt:lpstr>
      <vt:lpstr>Installations</vt:lpstr>
      <vt:lpstr>Offre de soins et services</vt:lpstr>
      <vt:lpstr>Territoire</vt:lpstr>
      <vt:lpstr>Grands chantiers en cours</vt:lpstr>
    </vt:vector>
  </TitlesOfParts>
  <Company>CISSS de la Montérégie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Morin Caroline</dc:creator>
  <cp:lastModifiedBy>Marlène Pawliw</cp:lastModifiedBy>
  <cp:revision>50</cp:revision>
  <dcterms:created xsi:type="dcterms:W3CDTF">2022-10-03T19:05:08Z</dcterms:created>
  <dcterms:modified xsi:type="dcterms:W3CDTF">2024-10-30T18:01:08Z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0x010100D397AE912AD26F44996C0D234F89BC85</vt:lpwstr>
  </property>
  <property fmtid="{D5CDD505-2E9C-101B-9397-08002B2CF9AE}" pid="3" name="MSIP_Label_6a7d8d5d-78e2-4a62-9fcd-016eb5e4c57c_Enabled">
    <vt:lpwstr>true</vt:lpwstr>
  </property>
  <property fmtid="{D5CDD505-2E9C-101B-9397-08002B2CF9AE}" pid="4" name="MSIP_Label_6a7d8d5d-78e2-4a62-9fcd-016eb5e4c57c_SetDate">
    <vt:lpwstr>2024-10-22T15:39:12Z</vt:lpwstr>
  </property>
  <property fmtid="{D5CDD505-2E9C-101B-9397-08002B2CF9AE}" pid="5" name="MSIP_Label_6a7d8d5d-78e2-4a62-9fcd-016eb5e4c57c_Method">
    <vt:lpwstr>Standard</vt:lpwstr>
  </property>
  <property fmtid="{D5CDD505-2E9C-101B-9397-08002B2CF9AE}" pid="6" name="MSIP_Label_6a7d8d5d-78e2-4a62-9fcd-016eb5e4c57c_Name">
    <vt:lpwstr>Général</vt:lpwstr>
  </property>
  <property fmtid="{D5CDD505-2E9C-101B-9397-08002B2CF9AE}" pid="7" name="MSIP_Label_6a7d8d5d-78e2-4a62-9fcd-016eb5e4c57c_SiteId">
    <vt:lpwstr>06e1fe28-5f8b-4075-bf6c-ae24be1a7992</vt:lpwstr>
  </property>
  <property fmtid="{D5CDD505-2E9C-101B-9397-08002B2CF9AE}" pid="8" name="MSIP_Label_6a7d8d5d-78e2-4a62-9fcd-016eb5e4c57c_ActionId">
    <vt:lpwstr>4acb6094-f207-4300-8f3e-fedb902cc88f</vt:lpwstr>
  </property>
  <property fmtid="{D5CDD505-2E9C-101B-9397-08002B2CF9AE}" pid="9" name="MSIP_Label_6a7d8d5d-78e2-4a62-9fcd-016eb5e4c57c_ContentBits">
    <vt:lpwstr>0</vt:lpwstr>
  </property>
</Properties>
</file>