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26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85"/>
    <a:srgbClr val="008196"/>
    <a:srgbClr val="FFDEDC"/>
    <a:srgbClr val="9ADFD6"/>
    <a:srgbClr val="BFE0EF"/>
    <a:srgbClr val="F95F53"/>
    <a:srgbClr val="0061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95CAD5-FCA5-DDAC-BF3B-0B28303C9418}" v="7" dt="2024-10-30T17:49:13.9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2025-02-28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68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0115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594600" cy="1325563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7594600" cy="4351338"/>
          </a:xfrm>
        </p:spPr>
        <p:txBody>
          <a:bodyPr/>
          <a:lstStyle>
            <a:lvl1pPr>
              <a:defRPr>
                <a:solidFill>
                  <a:srgbClr val="003C85"/>
                </a:solidFill>
              </a:defRPr>
            </a:lvl1pPr>
            <a:lvl2pPr>
              <a:defRPr>
                <a:solidFill>
                  <a:srgbClr val="003C85"/>
                </a:solidFill>
              </a:defRPr>
            </a:lvl2pPr>
            <a:lvl3pPr>
              <a:defRPr>
                <a:solidFill>
                  <a:srgbClr val="003C85"/>
                </a:solidFill>
              </a:defRPr>
            </a:lvl3pPr>
            <a:lvl4pPr>
              <a:defRPr>
                <a:solidFill>
                  <a:srgbClr val="003C85"/>
                </a:solidFill>
              </a:defRPr>
            </a:lvl4pPr>
            <a:lvl5pPr>
              <a:defRPr>
                <a:solidFill>
                  <a:srgbClr val="003C85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>
                <a:solidFill>
                  <a:srgbClr val="9ADFD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91002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DEDC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72409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BFE0EF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35053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196484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196484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81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8008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81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80089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2472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428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5116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043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436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2727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4855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5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62" r:id="rId12"/>
    <p:sldLayoutId id="2147483651" r:id="rId13"/>
    <p:sldLayoutId id="2147483660" r:id="rId14"/>
    <p:sldLayoutId id="2147483661" r:id="rId15"/>
    <p:sldLayoutId id="2147483666" r:id="rId16"/>
    <p:sldLayoutId id="2147483667" r:id="rId17"/>
    <p:sldLayoutId id="2147483668" r:id="rId18"/>
    <p:sldLayoutId id="2147483652" r:id="rId19"/>
    <p:sldLayoutId id="2147483653" r:id="rId20"/>
    <p:sldLayoutId id="2147483655" r:id="rId2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581150"/>
            <a:ext cx="7444509" cy="3100388"/>
          </a:xfrm>
        </p:spPr>
        <p:txBody>
          <a:bodyPr/>
          <a:lstStyle/>
          <a:p>
            <a:r>
              <a:rPr lang="fr-CA" dirty="0"/>
              <a:t>Cisss de la </a:t>
            </a:r>
            <a:r>
              <a:rPr lang="fr-CA" dirty="0" err="1"/>
              <a:t>Montérégie-Ouest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A" dirty="0"/>
              <a:t>Présentation de l’organisation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/>
              <a:t>XX mois année</a:t>
            </a:r>
          </a:p>
        </p:txBody>
      </p:sp>
    </p:spTree>
    <p:extLst>
      <p:ext uri="{BB962C8B-B14F-4D97-AF65-F5344CB8AC3E}">
        <p14:creationId xmlns:p14="http://schemas.microsoft.com/office/powerpoint/2010/main" val="1544219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Grands chantiers en cours</a:t>
            </a:r>
          </a:p>
        </p:txBody>
      </p:sp>
      <p:graphicFrame>
        <p:nvGraphicFramePr>
          <p:cNvPr id="8" name="Espace réservé du contenu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0651329"/>
              </p:ext>
            </p:extLst>
          </p:nvPr>
        </p:nvGraphicFramePr>
        <p:xfrm>
          <a:off x="838200" y="1825625"/>
          <a:ext cx="10515600" cy="1559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3918">
                  <a:extLst>
                    <a:ext uri="{9D8B030D-6E8A-4147-A177-3AD203B41FA5}">
                      <a16:colId xmlns:a16="http://schemas.microsoft.com/office/drawing/2014/main" val="417371721"/>
                    </a:ext>
                  </a:extLst>
                </a:gridCol>
                <a:gridCol w="2823882">
                  <a:extLst>
                    <a:ext uri="{9D8B030D-6E8A-4147-A177-3AD203B41FA5}">
                      <a16:colId xmlns:a16="http://schemas.microsoft.com/office/drawing/2014/main" val="422831623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145751025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4092912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A" b="1" dirty="0" smtClean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2027 </a:t>
                      </a:r>
                      <a: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Hôpital de </a:t>
                      </a:r>
                      <a:b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Vaudreuil-</a:t>
                      </a:r>
                      <a:r>
                        <a:rPr lang="fr-CA" b="0" dirty="0" err="1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Soulanges</a:t>
                      </a:r>
                      <a: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/>
                      </a:r>
                      <a:b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endParaRPr lang="fr-CA" dirty="0">
                        <a:solidFill>
                          <a:srgbClr val="003C8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b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Maison des aînés </a:t>
                      </a:r>
                      <a:b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 alternative de Salaberry-de-Valleyfield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2025 </a:t>
                      </a:r>
                      <a:b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Nouveau</a:t>
                      </a:r>
                      <a:r>
                        <a:rPr lang="fr-CA" b="0" baseline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complexe de l’Hôpital Anna-Laberge</a:t>
                      </a:r>
                      <a:endParaRPr lang="fr-CA" b="0" dirty="0">
                        <a:solidFill>
                          <a:srgbClr val="003C8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A" b="1" dirty="0">
                          <a:solidFill>
                            <a:srgbClr val="008196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Échéancier à venir </a:t>
                      </a:r>
                      <a:r>
                        <a:rPr lang="fr-CA" b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Agrandissement</a:t>
                      </a:r>
                      <a:r>
                        <a:rPr lang="fr-CA" b="0" baseline="0" dirty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l’urgence de l’Hôpital du Suroît</a:t>
                      </a:r>
                      <a:endParaRPr lang="fr-CA" b="0" dirty="0">
                        <a:solidFill>
                          <a:srgbClr val="003C85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8684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807926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157784"/>
            <a:ext cx="2283753" cy="1477955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156139"/>
            <a:ext cx="2630400" cy="14796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545" y="3156139"/>
            <a:ext cx="2714862" cy="14796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5993" y="3159575"/>
            <a:ext cx="2712600" cy="14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100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Mission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CA" i="1" dirty="0"/>
              <a:t>« La mission du CISSS de la </a:t>
            </a:r>
            <a:r>
              <a:rPr lang="fr-CA" i="1" dirty="0" err="1"/>
              <a:t>Montérégie-Ouest</a:t>
            </a:r>
            <a:r>
              <a:rPr lang="fr-CA" i="1" dirty="0"/>
              <a:t>, en lien </a:t>
            </a:r>
            <a:br>
              <a:rPr lang="fr-CA" i="1" dirty="0"/>
            </a:br>
            <a:r>
              <a:rPr lang="fr-CA" i="1" dirty="0"/>
              <a:t>avec celle du ministère de la Santé et des Services sociaux, consiste à maintenir, améliorer et restaurer la santé </a:t>
            </a:r>
            <a:br>
              <a:rPr lang="fr-CA" i="1" dirty="0"/>
            </a:br>
            <a:r>
              <a:rPr lang="fr-CA" i="1" dirty="0"/>
              <a:t>et le bien-être de la population québécoise en rendant accessible un ensemble de services de santé et de services sociaux intégrés et de qualité, contribuant ainsi au développement </a:t>
            </a:r>
            <a:br>
              <a:rPr lang="fr-CA" i="1" dirty="0"/>
            </a:br>
            <a:r>
              <a:rPr lang="fr-CA" i="1" dirty="0"/>
              <a:t>social et économique du Québec. »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4777549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Vision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fr-CA" i="1" dirty="0"/>
              <a:t>« Des soins de santé et des services accessibles et efficients qui s’adaptent </a:t>
            </a:r>
            <a:br>
              <a:rPr lang="fr-CA" i="1" dirty="0"/>
            </a:br>
            <a:r>
              <a:rPr lang="fr-CA" i="1" dirty="0"/>
              <a:t>aux besoins des Québécois. »</a:t>
            </a:r>
          </a:p>
          <a:p>
            <a:pPr marL="0" indent="0">
              <a:lnSpc>
                <a:spcPct val="100000"/>
              </a:lnSpc>
              <a:buNone/>
            </a:pP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26053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Valeurs</a:t>
            </a:r>
          </a:p>
        </p:txBody>
      </p:sp>
      <p:sp>
        <p:nvSpPr>
          <p:cNvPr id="2" name="Espace réservé du contenu 1"/>
          <p:cNvSpPr>
            <a:spLocks noGrp="1"/>
          </p:cNvSpPr>
          <p:nvPr>
            <p:ph sz="half" idx="1"/>
          </p:nvPr>
        </p:nvSpPr>
        <p:spPr>
          <a:xfrm>
            <a:off x="838200" y="1751885"/>
            <a:ext cx="5230761" cy="4712676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fr-CA" b="1" dirty="0">
                <a:latin typeface="Arial"/>
                <a:cs typeface="Arial"/>
              </a:rPr>
              <a:t>Bienveillance</a:t>
            </a:r>
            <a:r>
              <a:rPr lang="fr-CA" b="1" dirty="0"/>
              <a:t/>
            </a:r>
            <a:br>
              <a:rPr lang="fr-CA" b="1" dirty="0"/>
            </a:br>
            <a:r>
              <a:rPr lang="fr-CA" sz="2000" dirty="0">
                <a:solidFill>
                  <a:srgbClr val="003C85"/>
                </a:solidFill>
                <a:latin typeface="Arial"/>
                <a:cs typeface="Arial"/>
              </a:rPr>
              <a:t>Démontrer un souci pour les autres et entretenir des relations basées sur l’écoute </a:t>
            </a:r>
            <a:r>
              <a:rPr lang="fr-CA" sz="2000" dirty="0"/>
              <a:t/>
            </a:r>
            <a:br>
              <a:rPr lang="fr-CA" sz="2000" dirty="0"/>
            </a:br>
            <a:r>
              <a:rPr lang="fr-CA" sz="2000" dirty="0">
                <a:solidFill>
                  <a:srgbClr val="003C85"/>
                </a:solidFill>
                <a:latin typeface="Arial"/>
                <a:cs typeface="Arial"/>
              </a:rPr>
              <a:t>et des échanges courtois qui témoignent du respect de tous.</a:t>
            </a:r>
            <a:br>
              <a:rPr lang="fr-CA" sz="2000" dirty="0">
                <a:solidFill>
                  <a:srgbClr val="003C85"/>
                </a:solidFill>
                <a:latin typeface="Arial"/>
                <a:cs typeface="Arial"/>
              </a:rPr>
            </a:b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b="1" dirty="0">
                <a:latin typeface="Arial"/>
                <a:cs typeface="Arial"/>
              </a:rPr>
              <a:t>Collaboration </a:t>
            </a:r>
            <a:r>
              <a:rPr lang="fr-CA" dirty="0"/>
              <a:t/>
            </a:r>
            <a:br>
              <a:rPr lang="fr-CA" dirty="0"/>
            </a:br>
            <a:r>
              <a:rPr lang="fr-CA" sz="2200" dirty="0">
                <a:solidFill>
                  <a:srgbClr val="003C85"/>
                </a:solidFill>
                <a:latin typeface="Arial"/>
                <a:cs typeface="Arial"/>
              </a:rPr>
              <a:t>Travailler ensemble, communiquer nos idées et encourager le partage d’expertise entre nous tous dans le but d’atteindre nos résultats collectifs.</a:t>
            </a:r>
            <a:r>
              <a:rPr lang="fr-CA" sz="2000" dirty="0">
                <a:solidFill>
                  <a:srgbClr val="003C85"/>
                </a:solidFill>
                <a:latin typeface="Arial"/>
                <a:cs typeface="Arial"/>
              </a:rPr>
              <a:t/>
            </a:r>
            <a:br>
              <a:rPr lang="fr-CA" sz="2000" dirty="0">
                <a:solidFill>
                  <a:srgbClr val="003C85"/>
                </a:solidFill>
                <a:latin typeface="Arial"/>
                <a:cs typeface="Arial"/>
              </a:rPr>
            </a:b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3300" b="1" dirty="0"/>
              <a:t>Engagement</a:t>
            </a:r>
            <a:r>
              <a:rPr lang="fr-CA" dirty="0">
                <a:solidFill>
                  <a:srgbClr val="003C85"/>
                </a:solidFill>
              </a:rPr>
              <a:t/>
            </a:r>
            <a:br>
              <a:rPr lang="fr-CA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S’impliquer et contribuer activement pour concrétiser nos ambitions, respecter </a:t>
            </a:r>
            <a:br>
              <a:rPr lang="fr-CA" sz="2200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nos obligations professionnelles </a:t>
            </a:r>
            <a:br>
              <a:rPr lang="fr-CA" sz="2200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et développer un sentiment d’appartenance fort.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2"/>
          </p:nvPr>
        </p:nvSpPr>
        <p:spPr/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0" indent="0">
              <a:buNone/>
            </a:pPr>
            <a:r>
              <a:rPr lang="fr-CA" sz="3000" b="1" dirty="0">
                <a:latin typeface="Arial"/>
                <a:cs typeface="Arial"/>
              </a:rPr>
              <a:t>Audace</a:t>
            </a:r>
            <a:r>
              <a:rPr lang="fr-CA" sz="3000" b="1" dirty="0"/>
              <a:t/>
            </a:r>
            <a:br>
              <a:rPr lang="fr-CA" sz="3000" b="1" dirty="0"/>
            </a:br>
            <a:r>
              <a:rPr lang="fr-CA" sz="2200" dirty="0">
                <a:solidFill>
                  <a:srgbClr val="003C85"/>
                </a:solidFill>
                <a:latin typeface="Arial"/>
                <a:cs typeface="Arial"/>
              </a:rPr>
              <a:t>Se donner un espace pour innover dans </a:t>
            </a:r>
            <a:r>
              <a:rPr lang="fr-CA" sz="2200" dirty="0"/>
              <a:t/>
            </a:r>
            <a:br>
              <a:rPr lang="fr-CA" sz="2200" dirty="0"/>
            </a:br>
            <a:r>
              <a:rPr lang="fr-CA" sz="2200" dirty="0">
                <a:solidFill>
                  <a:srgbClr val="003C85"/>
                </a:solidFill>
                <a:latin typeface="Arial"/>
                <a:cs typeface="Arial"/>
              </a:rPr>
              <a:t>nos façons de faire afin de réaliser nos ambitions. </a:t>
            </a:r>
            <a:br>
              <a:rPr lang="fr-CA" sz="2200" dirty="0">
                <a:solidFill>
                  <a:srgbClr val="003C85"/>
                </a:solidFill>
                <a:latin typeface="Arial"/>
                <a:cs typeface="Arial"/>
              </a:rPr>
            </a:br>
            <a:endParaRPr lang="fr-CA" sz="22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3000" b="1" dirty="0"/>
              <a:t>Cohérence</a:t>
            </a:r>
            <a:r>
              <a:rPr lang="fr-CA" b="1" dirty="0">
                <a:solidFill>
                  <a:srgbClr val="003C85"/>
                </a:solidFill>
              </a:rPr>
              <a:t/>
            </a:r>
            <a:br>
              <a:rPr lang="fr-CA" b="1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Décider et agir avec pertinence et équité </a:t>
            </a:r>
            <a:br>
              <a:rPr lang="fr-CA" sz="2200" dirty="0">
                <a:solidFill>
                  <a:srgbClr val="003C85"/>
                </a:solidFill>
              </a:rPr>
            </a:br>
            <a:r>
              <a:rPr lang="fr-CA" sz="2200" dirty="0">
                <a:solidFill>
                  <a:srgbClr val="003C85"/>
                </a:solidFill>
              </a:rPr>
              <a:t>et être solidaire envers nos orientations communes.</a:t>
            </a:r>
            <a:endParaRPr lang="fr-CA" sz="2200" b="1" dirty="0">
              <a:solidFill>
                <a:srgbClr val="003C85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8248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Valeurs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  <p:pic>
        <p:nvPicPr>
          <p:cNvPr id="8" name="Espace réservé du contenu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151" y="-64655"/>
            <a:ext cx="12212301" cy="692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847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Capital humain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+11 000 employés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 </a:t>
            </a:r>
            <a:r>
              <a:rPr lang="fr-CA" sz="2000" b="1" dirty="0" smtClean="0">
                <a:solidFill>
                  <a:srgbClr val="003C85"/>
                </a:solidFill>
              </a:rPr>
              <a:t>761 </a:t>
            </a:r>
            <a:r>
              <a:rPr lang="fr-CA" sz="2000" dirty="0">
                <a:solidFill>
                  <a:srgbClr val="003C85"/>
                </a:solidFill>
              </a:rPr>
              <a:t>personnel en soin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3 </a:t>
            </a:r>
            <a:r>
              <a:rPr lang="fr-CA" sz="2000" b="1" dirty="0" smtClean="0">
                <a:solidFill>
                  <a:srgbClr val="003C85"/>
                </a:solidFill>
              </a:rPr>
              <a:t>337 </a:t>
            </a:r>
            <a:r>
              <a:rPr lang="fr-CA" sz="2000" dirty="0" err="1">
                <a:solidFill>
                  <a:srgbClr val="003C85"/>
                </a:solidFill>
              </a:rPr>
              <a:t>paratechniques</a:t>
            </a:r>
            <a:r>
              <a:rPr lang="fr-CA" sz="2000" dirty="0">
                <a:solidFill>
                  <a:srgbClr val="003C85"/>
                </a:solidFill>
              </a:rPr>
              <a:t>, services auxiliaires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2000" dirty="0">
                <a:solidFill>
                  <a:srgbClr val="003C85"/>
                </a:solidFill>
              </a:rPr>
              <a:t>et de métier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 </a:t>
            </a:r>
            <a:r>
              <a:rPr lang="fr-CA" sz="2000" b="1" dirty="0" smtClean="0">
                <a:solidFill>
                  <a:srgbClr val="003C85"/>
                </a:solidFill>
              </a:rPr>
              <a:t>587 </a:t>
            </a:r>
            <a:r>
              <a:rPr lang="fr-CA" sz="2000" dirty="0">
                <a:solidFill>
                  <a:srgbClr val="003C85"/>
                </a:solidFill>
              </a:rPr>
              <a:t>personnel administratif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3 </a:t>
            </a:r>
            <a:r>
              <a:rPr lang="fr-CA" sz="2000" b="1" dirty="0" smtClean="0">
                <a:solidFill>
                  <a:srgbClr val="003C85"/>
                </a:solidFill>
              </a:rPr>
              <a:t>094 </a:t>
            </a:r>
            <a:r>
              <a:rPr lang="fr-CA" sz="2000" dirty="0">
                <a:solidFill>
                  <a:srgbClr val="003C85"/>
                </a:solidFill>
              </a:rPr>
              <a:t>personnel de la santé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2000" dirty="0">
                <a:solidFill>
                  <a:srgbClr val="003C85"/>
                </a:solidFill>
              </a:rPr>
              <a:t>et des services sociaux</a:t>
            </a: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443</a:t>
            </a:r>
            <a:r>
              <a:rPr lang="fr-CA" sz="2000" dirty="0" smtClean="0">
                <a:solidFill>
                  <a:srgbClr val="003C85"/>
                </a:solidFill>
              </a:rPr>
              <a:t> </a:t>
            </a:r>
            <a:r>
              <a:rPr lang="fr-CA" sz="2000" dirty="0">
                <a:solidFill>
                  <a:srgbClr val="003C85"/>
                </a:solidFill>
              </a:rPr>
              <a:t>gestionnaires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fr-CA" b="1" dirty="0"/>
              <a:t>577 médecins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293 </a:t>
            </a:r>
            <a:r>
              <a:rPr lang="fr-CA" sz="2000" dirty="0">
                <a:solidFill>
                  <a:srgbClr val="003C85"/>
                </a:solidFill>
              </a:rPr>
              <a:t>omnipraticiens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284</a:t>
            </a:r>
            <a:r>
              <a:rPr lang="fr-CA" sz="2000" dirty="0">
                <a:solidFill>
                  <a:srgbClr val="003C85"/>
                </a:solidFill>
              </a:rPr>
              <a:t> spécialistes</a:t>
            </a:r>
            <a:br>
              <a:rPr lang="fr-CA" sz="2000" dirty="0">
                <a:solidFill>
                  <a:srgbClr val="003C85"/>
                </a:solidFill>
              </a:rPr>
            </a:b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b="1" dirty="0"/>
              <a:t>Population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504 402 </a:t>
            </a:r>
            <a:r>
              <a:rPr lang="fr-CA" sz="2000" dirty="0" smtClean="0">
                <a:solidFill>
                  <a:srgbClr val="003C85"/>
                </a:solidFill>
              </a:rPr>
              <a:t>habitants </a:t>
            </a:r>
            <a:r>
              <a:rPr lang="fr-CA" sz="2000" dirty="0">
                <a:solidFill>
                  <a:srgbClr val="003C85"/>
                </a:solidFill>
              </a:rPr>
              <a:t>en </a:t>
            </a:r>
            <a:r>
              <a:rPr lang="fr-CA" sz="2000" dirty="0" err="1">
                <a:solidFill>
                  <a:srgbClr val="003C85"/>
                </a:solidFill>
              </a:rPr>
              <a:t>Montérégie-Ouest</a:t>
            </a: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1 491 028</a:t>
            </a:r>
            <a:r>
              <a:rPr lang="fr-CA" sz="2000" dirty="0">
                <a:solidFill>
                  <a:srgbClr val="003C85"/>
                </a:solidFill>
              </a:rPr>
              <a:t> </a:t>
            </a:r>
            <a:r>
              <a:rPr lang="fr-CA" sz="2000" dirty="0" smtClean="0">
                <a:solidFill>
                  <a:srgbClr val="003C85"/>
                </a:solidFill>
              </a:rPr>
              <a:t>habitants </a:t>
            </a:r>
            <a:r>
              <a:rPr lang="fr-CA" sz="2000" dirty="0">
                <a:solidFill>
                  <a:srgbClr val="003C85"/>
                </a:solidFill>
              </a:rPr>
              <a:t>en Montérégie</a:t>
            </a:r>
          </a:p>
          <a:p>
            <a:pPr marL="0" indent="0">
              <a:buNone/>
            </a:pPr>
            <a:endParaRPr lang="fr-CA" sz="2000" b="1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612035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Installations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3+1 </a:t>
            </a:r>
            <a:r>
              <a:rPr lang="fr-CA" sz="2000" dirty="0">
                <a:solidFill>
                  <a:srgbClr val="003C85"/>
                </a:solidFill>
              </a:rPr>
              <a:t>hôpitaux</a:t>
            </a:r>
            <a:r>
              <a:rPr lang="fr-CA" dirty="0">
                <a:solidFill>
                  <a:srgbClr val="003C85"/>
                </a:solidFill>
              </a:rPr>
              <a:t/>
            </a:r>
            <a:br>
              <a:rPr lang="fr-CA" dirty="0">
                <a:solidFill>
                  <a:srgbClr val="003C85"/>
                </a:solidFill>
              </a:rPr>
            </a:br>
            <a:r>
              <a:rPr lang="fr-CA" sz="1800" dirty="0" smtClean="0"/>
              <a:t>Anna-Laberge : </a:t>
            </a:r>
            <a:r>
              <a:rPr lang="fr-CA" sz="1800" dirty="0"/>
              <a:t>258 lits</a:t>
            </a:r>
            <a:br>
              <a:rPr lang="fr-CA" sz="1800" dirty="0"/>
            </a:br>
            <a:r>
              <a:rPr lang="fr-CA" sz="1800" dirty="0"/>
              <a:t>Barrie </a:t>
            </a:r>
            <a:r>
              <a:rPr lang="fr-CA" sz="1800" dirty="0" err="1"/>
              <a:t>Memorial</a:t>
            </a:r>
            <a:r>
              <a:rPr lang="fr-CA" sz="1800" dirty="0"/>
              <a:t> </a:t>
            </a:r>
            <a:r>
              <a:rPr lang="fr-CA" sz="1800" dirty="0" smtClean="0"/>
              <a:t>: 42 </a:t>
            </a:r>
            <a:r>
              <a:rPr lang="fr-CA" sz="1800" dirty="0"/>
              <a:t>lits </a:t>
            </a:r>
            <a:br>
              <a:rPr lang="fr-CA" sz="1800" dirty="0"/>
            </a:br>
            <a:r>
              <a:rPr lang="fr-CA" sz="1800" dirty="0" smtClean="0"/>
              <a:t>Suroît : </a:t>
            </a:r>
            <a:r>
              <a:rPr lang="fr-CA" sz="1800" dirty="0"/>
              <a:t>241 lits</a:t>
            </a:r>
            <a:br>
              <a:rPr lang="fr-CA" sz="1800" dirty="0"/>
            </a:br>
            <a:r>
              <a:rPr lang="fr-CA" sz="1800" dirty="0" smtClean="0"/>
              <a:t>Vaudreuil-</a:t>
            </a:r>
            <a:r>
              <a:rPr lang="fr-CA" sz="1800" dirty="0" err="1" smtClean="0"/>
              <a:t>Soulanges</a:t>
            </a:r>
            <a:r>
              <a:rPr lang="fr-CA" sz="1800" dirty="0" smtClean="0"/>
              <a:t> : </a:t>
            </a:r>
            <a:r>
              <a:rPr lang="fr-CA" sz="1800" dirty="0"/>
              <a:t>404 lits (à venir)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11 </a:t>
            </a:r>
            <a:r>
              <a:rPr lang="fr-CA" sz="2000" dirty="0">
                <a:solidFill>
                  <a:srgbClr val="003C85"/>
                </a:solidFill>
              </a:rPr>
              <a:t>CHSLD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1800" dirty="0"/>
              <a:t>1 062 lits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 </a:t>
            </a:r>
            <a:r>
              <a:rPr lang="fr-CA" sz="2000" dirty="0">
                <a:solidFill>
                  <a:srgbClr val="003C85"/>
                </a:solidFill>
              </a:rPr>
              <a:t>maisons des aînés et alternatives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1800" dirty="0"/>
              <a:t>216 lits (à venir)</a:t>
            </a: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11</a:t>
            </a:r>
            <a:r>
              <a:rPr lang="fr-CA" sz="2000" dirty="0" smtClean="0">
                <a:solidFill>
                  <a:srgbClr val="003C85"/>
                </a:solidFill>
              </a:rPr>
              <a:t> CLSC</a:t>
            </a: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1</a:t>
            </a:r>
            <a:r>
              <a:rPr lang="fr-CA" sz="2000" dirty="0" smtClean="0">
                <a:solidFill>
                  <a:srgbClr val="003C85"/>
                </a:solidFill>
              </a:rPr>
              <a:t> centre multiservices de santé et de services sociaux</a:t>
            </a: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3</a:t>
            </a:r>
            <a:r>
              <a:rPr lang="fr-CA" sz="2000" dirty="0" smtClean="0">
                <a:solidFill>
                  <a:srgbClr val="003C85"/>
                </a:solidFill>
              </a:rPr>
              <a:t> </a:t>
            </a:r>
            <a:r>
              <a:rPr lang="fr-CA" sz="2000" dirty="0">
                <a:solidFill>
                  <a:srgbClr val="003C85"/>
                </a:solidFill>
              </a:rPr>
              <a:t>centres de services ambulatoires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3 </a:t>
            </a:r>
            <a:r>
              <a:rPr lang="fr-CA" sz="2000" dirty="0">
                <a:solidFill>
                  <a:srgbClr val="003C85"/>
                </a:solidFill>
              </a:rPr>
              <a:t>centres de services ambulatoires en santé </a:t>
            </a:r>
            <a:r>
              <a:rPr lang="fr-CA" sz="2000" dirty="0" smtClean="0">
                <a:solidFill>
                  <a:srgbClr val="003C85"/>
                </a:solidFill>
              </a:rPr>
              <a:t>mentale</a:t>
            </a:r>
          </a:p>
          <a:p>
            <a:pPr marL="0" indent="0">
              <a:buNone/>
            </a:pPr>
            <a:endParaRPr lang="fr-CA" dirty="0">
              <a:solidFill>
                <a:srgbClr val="003C85"/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19 </a:t>
            </a:r>
            <a:r>
              <a:rPr lang="fr-CA" sz="2000" dirty="0">
                <a:solidFill>
                  <a:srgbClr val="003C85"/>
                </a:solidFill>
              </a:rPr>
              <a:t>centres de réadaptation en déficience intellectuelle et troubles du spectre de </a:t>
            </a:r>
            <a:r>
              <a:rPr lang="fr-CA" sz="2000" dirty="0" smtClean="0">
                <a:solidFill>
                  <a:srgbClr val="003C85"/>
                </a:solidFill>
              </a:rPr>
              <a:t>l’autisme</a:t>
            </a:r>
            <a:endParaRPr lang="fr-CA" sz="2000" b="1" dirty="0" smtClean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9</a:t>
            </a:r>
            <a:r>
              <a:rPr lang="fr-CA" sz="2000" dirty="0" smtClean="0">
                <a:solidFill>
                  <a:srgbClr val="003C85"/>
                </a:solidFill>
              </a:rPr>
              <a:t> </a:t>
            </a:r>
            <a:r>
              <a:rPr lang="fr-CA" sz="2000" dirty="0">
                <a:solidFill>
                  <a:srgbClr val="003C85"/>
                </a:solidFill>
              </a:rPr>
              <a:t>centres de réadaptation en dépendance</a:t>
            </a: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15</a:t>
            </a:r>
            <a:r>
              <a:rPr lang="fr-CA" sz="2000" dirty="0" smtClean="0">
                <a:solidFill>
                  <a:srgbClr val="003C85"/>
                </a:solidFill>
              </a:rPr>
              <a:t> </a:t>
            </a:r>
            <a:r>
              <a:rPr lang="fr-CA" sz="2000" dirty="0">
                <a:solidFill>
                  <a:srgbClr val="003C85"/>
                </a:solidFill>
              </a:rPr>
              <a:t>centres de réadaptation en déficience </a:t>
            </a:r>
            <a:r>
              <a:rPr lang="fr-CA" sz="2000" dirty="0" smtClean="0">
                <a:solidFill>
                  <a:srgbClr val="003C85"/>
                </a:solidFill>
              </a:rPr>
              <a:t>physique</a:t>
            </a: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3</a:t>
            </a:r>
            <a:r>
              <a:rPr lang="fr-CA" sz="2000" dirty="0" smtClean="0">
                <a:solidFill>
                  <a:srgbClr val="003C85"/>
                </a:solidFill>
              </a:rPr>
              <a:t> centres de réadaptation en déficience physique, en déficience intellectuelle et en troubles du spectre de l’autisme</a:t>
            </a: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20</a:t>
            </a:r>
            <a:r>
              <a:rPr lang="fr-CA" sz="2000" dirty="0" smtClean="0">
                <a:solidFill>
                  <a:srgbClr val="003C85"/>
                </a:solidFill>
              </a:rPr>
              <a:t> </a:t>
            </a:r>
            <a:r>
              <a:rPr lang="fr-CA" sz="2000" dirty="0">
                <a:solidFill>
                  <a:srgbClr val="003C85"/>
                </a:solidFill>
              </a:rPr>
              <a:t>résidences à assistance continue</a:t>
            </a: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19</a:t>
            </a:r>
            <a:r>
              <a:rPr lang="fr-CA" sz="2000" dirty="0" smtClean="0">
                <a:solidFill>
                  <a:srgbClr val="003C85"/>
                </a:solidFill>
              </a:rPr>
              <a:t> </a:t>
            </a:r>
            <a:r>
              <a:rPr lang="fr-CA" sz="2000" dirty="0">
                <a:solidFill>
                  <a:srgbClr val="003C85"/>
                </a:solidFill>
              </a:rPr>
              <a:t>groupes de médecine de famille</a:t>
            </a:r>
          </a:p>
          <a:p>
            <a:pPr marL="0" indent="0">
              <a:buNone/>
            </a:pPr>
            <a:r>
              <a:rPr lang="fr-CA" sz="2000" b="1" smtClean="0">
                <a:solidFill>
                  <a:srgbClr val="003C85"/>
                </a:solidFill>
              </a:rPr>
              <a:t>2</a:t>
            </a:r>
            <a:r>
              <a:rPr lang="fr-CA" sz="2000" smtClean="0">
                <a:solidFill>
                  <a:srgbClr val="003C85"/>
                </a:solidFill>
              </a:rPr>
              <a:t> groupes </a:t>
            </a:r>
            <a:r>
              <a:rPr lang="fr-CA" sz="2000" dirty="0">
                <a:solidFill>
                  <a:srgbClr val="003C85"/>
                </a:solidFill>
              </a:rPr>
              <a:t>de médecine de </a:t>
            </a:r>
            <a:r>
              <a:rPr lang="fr-CA" sz="2000">
                <a:solidFill>
                  <a:srgbClr val="003C85"/>
                </a:solidFill>
              </a:rPr>
              <a:t>famille </a:t>
            </a:r>
            <a:r>
              <a:rPr lang="fr-CA" sz="2000" smtClean="0">
                <a:solidFill>
                  <a:srgbClr val="003C85"/>
                </a:solidFill>
              </a:rPr>
              <a:t>universitaires</a:t>
            </a: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3</a:t>
            </a:r>
            <a:r>
              <a:rPr lang="fr-CA" sz="2000" dirty="0" smtClean="0">
                <a:solidFill>
                  <a:srgbClr val="003C85"/>
                </a:solidFill>
              </a:rPr>
              <a:t> </a:t>
            </a:r>
            <a:r>
              <a:rPr lang="fr-CA" sz="2000" dirty="0">
                <a:solidFill>
                  <a:srgbClr val="003C85"/>
                </a:solidFill>
              </a:rPr>
              <a:t>groupes de médecine de famille </a:t>
            </a:r>
            <a:r>
              <a:rPr lang="fr-CA" sz="2000" dirty="0" smtClean="0">
                <a:solidFill>
                  <a:srgbClr val="003C85"/>
                </a:solidFill>
              </a:rPr>
              <a:t>accès/réseau</a:t>
            </a:r>
            <a:endParaRPr lang="fr-CA" sz="2000" dirty="0">
              <a:solidFill>
                <a:srgbClr val="003C85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999029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>
                <a:solidFill>
                  <a:srgbClr val="003C85"/>
                </a:solidFill>
              </a:rPr>
              <a:t>Offre de soins et services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b="1" dirty="0"/>
              <a:t>Soins et services offerts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Services généraux et soins courants spécifiques</a:t>
            </a:r>
            <a:r>
              <a:rPr lang="fr-CA" sz="2000" dirty="0">
                <a:solidFill>
                  <a:srgbClr val="003C85"/>
                </a:solidFill>
              </a:rPr>
              <a:t> - Diagnostics, soutien,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2000" dirty="0">
                <a:solidFill>
                  <a:srgbClr val="003C85"/>
                </a:solidFill>
              </a:rPr>
              <a:t>soins médicaux, soutien à domicile, etc.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Services spécialisés </a:t>
            </a:r>
            <a:r>
              <a:rPr lang="fr-CA" sz="2000" dirty="0">
                <a:solidFill>
                  <a:srgbClr val="003C85"/>
                </a:solidFill>
              </a:rPr>
              <a:t>en milieux hospitaliers, en centres d’hébergement </a:t>
            </a:r>
            <a:br>
              <a:rPr lang="fr-CA" sz="2000" dirty="0">
                <a:solidFill>
                  <a:srgbClr val="003C85"/>
                </a:solidFill>
              </a:rPr>
            </a:br>
            <a:r>
              <a:rPr lang="fr-CA" sz="2000" dirty="0">
                <a:solidFill>
                  <a:srgbClr val="003C85"/>
                </a:solidFill>
              </a:rPr>
              <a:t>et en centres de réadaptation</a:t>
            </a: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Responsabilités régionales </a:t>
            </a:r>
            <a:r>
              <a:rPr lang="fr-CA" sz="2000" dirty="0">
                <a:solidFill>
                  <a:srgbClr val="003C85"/>
                </a:solidFill>
              </a:rPr>
              <a:t>en réadaptation, déficience intellectuelle, trouble du spectre de l’autisme, déficience physique et dépendance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fr-CA" b="1" dirty="0"/>
              <a:t>Statistiques </a:t>
            </a:r>
            <a:r>
              <a:rPr lang="fr-CA" b="1" dirty="0" smtClean="0"/>
              <a:t>2023-2024</a:t>
            </a:r>
            <a:endParaRPr lang="fr-CA" b="1" dirty="0"/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2 </a:t>
            </a:r>
            <a:r>
              <a:rPr lang="fr-CA" sz="2000" b="1" dirty="0" smtClean="0">
                <a:solidFill>
                  <a:srgbClr val="003C85"/>
                </a:solidFill>
              </a:rPr>
              <a:t>650 </a:t>
            </a:r>
            <a:r>
              <a:rPr lang="fr-CA" sz="2000" dirty="0">
                <a:solidFill>
                  <a:srgbClr val="003C85"/>
                </a:solidFill>
              </a:rPr>
              <a:t>accouchements</a:t>
            </a: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20 116 </a:t>
            </a:r>
            <a:r>
              <a:rPr lang="fr-CA" sz="2000" dirty="0" smtClean="0">
                <a:solidFill>
                  <a:srgbClr val="003C85"/>
                </a:solidFill>
              </a:rPr>
              <a:t>hospitalisations </a:t>
            </a: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123 431 </a:t>
            </a:r>
            <a:r>
              <a:rPr lang="fr-CA" sz="2000" dirty="0" smtClean="0">
                <a:solidFill>
                  <a:srgbClr val="003C85"/>
                </a:solidFill>
              </a:rPr>
              <a:t>visites </a:t>
            </a:r>
            <a:r>
              <a:rPr lang="fr-CA" sz="2000" dirty="0">
                <a:solidFill>
                  <a:srgbClr val="003C85"/>
                </a:solidFill>
              </a:rPr>
              <a:t>en clinique externe </a:t>
            </a: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30 177 </a:t>
            </a:r>
            <a:r>
              <a:rPr lang="fr-CA" sz="2000" dirty="0" smtClean="0">
                <a:solidFill>
                  <a:srgbClr val="003C85"/>
                </a:solidFill>
              </a:rPr>
              <a:t>ambulances </a:t>
            </a:r>
            <a:r>
              <a:rPr lang="fr-CA" sz="2000" dirty="0">
                <a:solidFill>
                  <a:srgbClr val="003C85"/>
                </a:solidFill>
              </a:rPr>
              <a:t>reçues</a:t>
            </a:r>
          </a:p>
          <a:p>
            <a:pPr marL="0" indent="0">
              <a:buNone/>
            </a:pPr>
            <a:r>
              <a:rPr lang="fr-CA" sz="2000" b="1" dirty="0" smtClean="0">
                <a:solidFill>
                  <a:srgbClr val="003C85"/>
                </a:solidFill>
              </a:rPr>
              <a:t>17 506 </a:t>
            </a:r>
            <a:r>
              <a:rPr lang="fr-CA" sz="2000" dirty="0" smtClean="0">
                <a:solidFill>
                  <a:srgbClr val="003C85"/>
                </a:solidFill>
              </a:rPr>
              <a:t>chirurgies </a:t>
            </a:r>
            <a:endParaRPr lang="fr-CA" sz="2000" dirty="0">
              <a:solidFill>
                <a:srgbClr val="003C85"/>
              </a:solidFill>
            </a:endParaRPr>
          </a:p>
          <a:p>
            <a:pPr marL="0" indent="0">
              <a:buNone/>
            </a:pPr>
            <a:r>
              <a:rPr lang="fr-CA" sz="2000" b="1" dirty="0">
                <a:solidFill>
                  <a:srgbClr val="003C85"/>
                </a:solidFill>
              </a:rPr>
              <a:t>9 </a:t>
            </a:r>
            <a:r>
              <a:rPr lang="fr-CA" sz="2000" b="1" dirty="0" smtClean="0">
                <a:solidFill>
                  <a:srgbClr val="003C85"/>
                </a:solidFill>
              </a:rPr>
              <a:t>667 </a:t>
            </a:r>
            <a:r>
              <a:rPr lang="fr-CA" sz="2000" dirty="0">
                <a:solidFill>
                  <a:srgbClr val="003C85"/>
                </a:solidFill>
              </a:rPr>
              <a:t>personnes suivies en dépendance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08694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Territoire</a:t>
            </a:r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" t="650" r="543"/>
          <a:stretch/>
        </p:blipFill>
        <p:spPr>
          <a:xfrm>
            <a:off x="1514764" y="517238"/>
            <a:ext cx="9162472" cy="6359237"/>
          </a:xfr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370898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397AE912AD26F44996C0D234F89BC85" ma:contentTypeVersion="16" ma:contentTypeDescription="Create a new document." ma:contentTypeScope="" ma:versionID="b9ae6334a04688cf4e1c6db3dd111954">
  <xsd:schema xmlns:xsd="http://www.w3.org/2001/XMLSchema" xmlns:xs="http://www.w3.org/2001/XMLSchema" xmlns:p="http://schemas.microsoft.com/office/2006/metadata/properties" xmlns:ns2="c056d0f3-d107-425f-8ca8-84207c56353b" xmlns:ns3="90112566-6361-4a53-a7ab-f41dbc28ec1c" targetNamespace="http://schemas.microsoft.com/office/2006/metadata/properties" ma:root="true" ma:fieldsID="0e7f6ab17d58427b50ce5064269e3510" ns2:_="" ns3:_="">
    <xsd:import namespace="c056d0f3-d107-425f-8ca8-84207c56353b"/>
    <xsd:import namespace="90112566-6361-4a53-a7ab-f41dbc28ec1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Location" minOccurs="0"/>
                <xsd:element ref="ns2:MediaServiceSearchProperties" minOccurs="0"/>
                <xsd:element ref="ns2:Imag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56d0f3-d107-425f-8ca8-84207c5635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2" nillable="true" ma:taxonomy="true" ma:internalName="lcf76f155ced4ddcb4097134ff3c332f" ma:taxonomyFieldName="MediaServiceImageTags" ma:displayName="Image Tags" ma:readOnly="false" ma:fieldId="{5cf76f15-5ced-4ddc-b409-7134ff3c332f}" ma:taxonomyMulti="true" ma:sspId="20125e5a-fbbd-4a39-926c-a359310fd25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7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Image" ma:index="23" nillable="true" ma:displayName="Image" ma:format="Thumbnail" ma:internalName="Imag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112566-6361-4a53-a7ab-f41dbc28ec1c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6fd2837f-e930-4266-82c8-8250776f7742}" ma:internalName="TaxCatchAll" ma:showField="CatchAllData" ma:web="90112566-6361-4a53-a7ab-f41dbc28ec1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0112566-6361-4a53-a7ab-f41dbc28ec1c" xsi:nil="true"/>
    <lcf76f155ced4ddcb4097134ff3c332f xmlns="c056d0f3-d107-425f-8ca8-84207c56353b">
      <Terms xmlns="http://schemas.microsoft.com/office/infopath/2007/PartnerControls"/>
    </lcf76f155ced4ddcb4097134ff3c332f>
    <Image xmlns="c056d0f3-d107-425f-8ca8-84207c56353b" xsi:nil="true"/>
  </documentManagement>
</p:properties>
</file>

<file path=customXml/itemProps1.xml><?xml version="1.0" encoding="utf-8"?>
<ds:datastoreItem xmlns:ds="http://schemas.openxmlformats.org/officeDocument/2006/customXml" ds:itemID="{7A3B6A18-B0F7-4D8E-84C6-1B42FB6D7A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4D660A7-F081-4118-B781-DFF890FFF2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56d0f3-d107-425f-8ca8-84207c56353b"/>
    <ds:schemaRef ds:uri="90112566-6361-4a53-a7ab-f41dbc28ec1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8F8E494-C4FC-4E39-8DA5-065BF58E9AE9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90112566-6361-4a53-a7ab-f41dbc28ec1c"/>
    <ds:schemaRef ds:uri="c056d0f3-d107-425f-8ca8-84207c56353b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881</TotalTime>
  <Words>556</Words>
  <Application>Microsoft Office PowerPoint</Application>
  <PresentationFormat>Grand écran</PresentationFormat>
  <Paragraphs>70</Paragraphs>
  <Slides>10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3" baseType="lpstr">
      <vt:lpstr>Arial</vt:lpstr>
      <vt:lpstr>Calibri</vt:lpstr>
      <vt:lpstr>Thème Office</vt:lpstr>
      <vt:lpstr>Cisss de la Montérégie-Ouest</vt:lpstr>
      <vt:lpstr>Mission</vt:lpstr>
      <vt:lpstr>Vision</vt:lpstr>
      <vt:lpstr>Valeurs</vt:lpstr>
      <vt:lpstr>Valeurs</vt:lpstr>
      <vt:lpstr>Capital humain</vt:lpstr>
      <vt:lpstr>Installations</vt:lpstr>
      <vt:lpstr>Offre de soins et services</vt:lpstr>
      <vt:lpstr>Territoire</vt:lpstr>
      <vt:lpstr>Grands chantiers en cours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Marlène Pawliw</cp:lastModifiedBy>
  <cp:revision>58</cp:revision>
  <dcterms:created xsi:type="dcterms:W3CDTF">2022-10-03T19:05:08Z</dcterms:created>
  <dcterms:modified xsi:type="dcterms:W3CDTF">2025-02-28T18:52:40Z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0x010100D397AE912AD26F44996C0D234F89BC85</vt:lpwstr>
  </property>
  <property fmtid="{D5CDD505-2E9C-101B-9397-08002B2CF9AE}" pid="3" name="MSIP_Label_6a7d8d5d-78e2-4a62-9fcd-016eb5e4c57c_Enabled">
    <vt:lpwstr>true</vt:lpwstr>
  </property>
  <property fmtid="{D5CDD505-2E9C-101B-9397-08002B2CF9AE}" pid="4" name="MSIP_Label_6a7d8d5d-78e2-4a62-9fcd-016eb5e4c57c_SetDate">
    <vt:lpwstr>2024-10-22T15:39:12Z</vt:lpwstr>
  </property>
  <property fmtid="{D5CDD505-2E9C-101B-9397-08002B2CF9AE}" pid="5" name="MSIP_Label_6a7d8d5d-78e2-4a62-9fcd-016eb5e4c57c_Method">
    <vt:lpwstr>Standard</vt:lpwstr>
  </property>
  <property fmtid="{D5CDD505-2E9C-101B-9397-08002B2CF9AE}" pid="6" name="MSIP_Label_6a7d8d5d-78e2-4a62-9fcd-016eb5e4c57c_Name">
    <vt:lpwstr>Général</vt:lpwstr>
  </property>
  <property fmtid="{D5CDD505-2E9C-101B-9397-08002B2CF9AE}" pid="7" name="MSIP_Label_6a7d8d5d-78e2-4a62-9fcd-016eb5e4c57c_SiteId">
    <vt:lpwstr>06e1fe28-5f8b-4075-bf6c-ae24be1a7992</vt:lpwstr>
  </property>
  <property fmtid="{D5CDD505-2E9C-101B-9397-08002B2CF9AE}" pid="8" name="MSIP_Label_6a7d8d5d-78e2-4a62-9fcd-016eb5e4c57c_ActionId">
    <vt:lpwstr>4acb6094-f207-4300-8f3e-fedb902cc88f</vt:lpwstr>
  </property>
  <property fmtid="{D5CDD505-2E9C-101B-9397-08002B2CF9AE}" pid="9" name="MSIP_Label_6a7d8d5d-78e2-4a62-9fcd-016eb5e4c57c_ContentBits">
    <vt:lpwstr>0</vt:lpwstr>
  </property>
</Properties>
</file>