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12" r:id="rId1"/>
  </p:sldMasterIdLst>
  <p:sldIdLst>
    <p:sldId id="267" r:id="rId2"/>
    <p:sldId id="256" r:id="rId3"/>
    <p:sldId id="257" r:id="rId4"/>
    <p:sldId id="258" r:id="rId5"/>
    <p:sldId id="259" r:id="rId6"/>
    <p:sldId id="260" r:id="rId7"/>
    <p:sldId id="261" r:id="rId8"/>
    <p:sldId id="262" r:id="rId9"/>
    <p:sldId id="263" r:id="rId10"/>
    <p:sldId id="264" r:id="rId11"/>
    <p:sldId id="266" r:id="rId12"/>
    <p:sldId id="265"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111" d="100"/>
          <a:sy n="111" d="100"/>
        </p:scale>
        <p:origin x="510"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fr-FR" smtClean="0"/>
              <a:t>Modifiez le style du titre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6AD6EE87-EBD5-4F12-A48A-63ACA297AC8F}" type="datetimeFigureOut">
              <a:rPr lang="en-US" smtClean="0"/>
              <a:t>6/21/2021</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4FAB73BC-B049-4115-A692-8D63A059BFB8}" type="slidenum">
              <a:rPr lang="en-US" smtClean="0"/>
              <a:t>‹N°›</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481195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 panoramiqu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90298CD5-6C1E-4009-B41F-6DF62E31D3BE}" type="datetimeFigureOut">
              <a:rPr lang="en-US" smtClean="0"/>
              <a:pPr/>
              <a:t>6/21/2021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38007041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fr-FR" smtClean="0"/>
              <a:t>Modifiez le style du titre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90298CD5-6C1E-4009-B41F-6DF62E31D3BE}" type="datetimeFigureOut">
              <a:rPr lang="en-US" smtClean="0"/>
              <a:pPr/>
              <a:t>6/21/2021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04368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fr-FR" smtClean="0"/>
              <a:t>Modifiez le style du titre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Modifiez les styles du texte du masque</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90298CD5-6C1E-4009-B41F-6DF62E31D3BE}" type="datetimeFigureOut">
              <a:rPr lang="en-US" smtClean="0"/>
              <a:pPr/>
              <a:t>6/21/2021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133485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fr-FR" smtClean="0"/>
              <a:t>Modifiez le style du titre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90298CD5-6C1E-4009-B41F-6DF62E31D3BE}" type="datetimeFigureOut">
              <a:rPr lang="en-US" smtClean="0"/>
              <a:pPr/>
              <a:t>6/21/2021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31688291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fr-FR" smtClean="0"/>
              <a:t>Modifiez le style du titre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90298CD5-6C1E-4009-B41F-6DF62E31D3BE}" type="datetimeFigureOut">
              <a:rPr lang="en-US" smtClean="0"/>
              <a:pPr/>
              <a:t>6/21/2021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416924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fr-FR" smtClean="0"/>
              <a:t>Modifiez le style du titre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90298CD5-6C1E-4009-B41F-6DF62E31D3BE}" type="datetimeFigureOut">
              <a:rPr lang="en-US" smtClean="0"/>
              <a:pPr/>
              <a:t>6/21/2021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171859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fr-FR" smtClean="0"/>
              <a:t>Modifiez le style du titre</a:t>
            </a:r>
            <a:endParaRPr lang="en-US" dirty="0"/>
          </a:p>
        </p:txBody>
      </p:sp>
      <p:sp>
        <p:nvSpPr>
          <p:cNvPr id="3" name="Vertical Text Placeholder 2"/>
          <p:cNvSpPr>
            <a:spLocks noGrp="1"/>
          </p:cNvSpPr>
          <p:nvPr>
            <p:ph type="body" orient="vert" idx="1"/>
          </p:nvPr>
        </p:nvSpPr>
        <p:spPr/>
        <p:txBody>
          <a:bodyPr vert="eaVert" ancho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4CD73815-2707-4475-8F1A-B873CB631BB4}" type="datetimeFigureOut">
              <a:rPr lang="en-US" smtClean="0"/>
              <a:t>6/21/2021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712370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fr-FR" smtClean="0"/>
              <a:t>Modifiez le style du titre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2A4AFB99-0EAB-4182-AFF8-E214C82A68F6}" type="datetimeFigureOut">
              <a:rPr lang="en-US" smtClean="0"/>
              <a:t>6/21/2021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782464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A5D3794B-289A-4A80-97D7-111025398D45}" type="datetimeFigureOut">
              <a:rPr lang="en-US" smtClean="0"/>
              <a:t>6/21/2021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a:t>
            </a:fld>
            <a:endParaRPr lang="en-US" dirty="0"/>
          </a:p>
        </p:txBody>
      </p:sp>
    </p:spTree>
    <p:extLst>
      <p:ext uri="{BB962C8B-B14F-4D97-AF65-F5344CB8AC3E}">
        <p14:creationId xmlns:p14="http://schemas.microsoft.com/office/powerpoint/2010/main" val="15289835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fr-FR" smtClean="0"/>
              <a:t>Modifiez le style du titre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5A61015F-7CC6-4D0A-9D87-873EA4C304CC}" type="datetimeFigureOut">
              <a:rPr lang="en-US" smtClean="0"/>
              <a:t>6/21/2021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734849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93C6A301-0538-44EC-B09D-202E1042A48B}" type="datetimeFigureOut">
              <a:rPr lang="en-US" smtClean="0"/>
              <a:t>6/21/2021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‹N°›</a:t>
            </a:fld>
            <a:endParaRPr lang="en-US" dirty="0"/>
          </a:p>
        </p:txBody>
      </p:sp>
    </p:spTree>
    <p:extLst>
      <p:ext uri="{BB962C8B-B14F-4D97-AF65-F5344CB8AC3E}">
        <p14:creationId xmlns:p14="http://schemas.microsoft.com/office/powerpoint/2010/main" val="30728495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smtClean="0"/>
              <a:t>Modifiez le style du titre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D789574A-8875-45EF-8EA2-3CAA0F7ABC4C}" type="datetimeFigureOut">
              <a:rPr lang="en-US" smtClean="0"/>
              <a:t>6/21/2021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‹N°›</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07898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p>
            <a:fld id="{67EF4D4C-5367-4C26-9E2B-D8088D7FCA81}" type="datetimeFigureOut">
              <a:rPr lang="en-US" smtClean="0"/>
              <a:t>6/21/2021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‹N°›</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762856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E91E96-98B0-4413-9547-46F3504108EF}" type="datetimeFigureOut">
              <a:rPr lang="en-US" smtClean="0"/>
              <a:t>6/21/2021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‹N°›</a:t>
            </a:fld>
            <a:endParaRPr lang="en-US" dirty="0"/>
          </a:p>
        </p:txBody>
      </p:sp>
    </p:spTree>
    <p:extLst>
      <p:ext uri="{BB962C8B-B14F-4D97-AF65-F5344CB8AC3E}">
        <p14:creationId xmlns:p14="http://schemas.microsoft.com/office/powerpoint/2010/main" val="12843843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fr-FR" smtClean="0"/>
              <a:t>Modifiez le style du titre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05C68B11-C5A8-448C-8CE9-B1A273C79CFC}" type="datetimeFigureOut">
              <a:rPr lang="en-US" smtClean="0"/>
              <a:t>6/21/2021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‹N°›</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888601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fr-FR" smtClean="0"/>
              <a:t>Modifiez le style du titre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C7616CA0-919D-4A49-9C8A-62FDFB3A5183}" type="datetimeFigureOut">
              <a:rPr lang="en-US" smtClean="0"/>
              <a:t>6/21/2021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smtClean="0"/>
              <a:t>‹N°›</a:t>
            </a:fld>
            <a:endParaRPr lang="en-US" dirty="0"/>
          </a:p>
        </p:txBody>
      </p:sp>
    </p:spTree>
    <p:extLst>
      <p:ext uri="{BB962C8B-B14F-4D97-AF65-F5344CB8AC3E}">
        <p14:creationId xmlns:p14="http://schemas.microsoft.com/office/powerpoint/2010/main" val="27982280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fr-FR" smtClean="0"/>
              <a:t>Modifiez le style du titre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0298CD5-6C1E-4009-B41F-6DF62E31D3BE}" type="datetimeFigureOut">
              <a:rPr lang="en-US" smtClean="0"/>
              <a:pPr/>
              <a:t>6/21/2021</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3397412339"/>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 id="2147483725" r:id="rId13"/>
    <p:sldLayoutId id="2147483726" r:id="rId14"/>
    <p:sldLayoutId id="2147483727" r:id="rId15"/>
    <p:sldLayoutId id="2147483728" r:id="rId16"/>
    <p:sldLayoutId id="214748372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image" Target="../media/image29.png"/><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1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jpe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 Id="rId9" Type="http://schemas.openxmlformats.org/officeDocument/2006/relationships/image" Target="../media/image23.png"/></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6.png"/></Relationships>
</file>

<file path=ppt/slides/_rels/slide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2692398" y="1699404"/>
            <a:ext cx="6815669" cy="3640347"/>
          </a:xfrm>
        </p:spPr>
        <p:txBody>
          <a:bodyPr>
            <a:normAutofit fontScale="77500" lnSpcReduction="20000"/>
          </a:bodyPr>
          <a:lstStyle/>
          <a:p>
            <a:r>
              <a:rPr lang="fr-CA" dirty="0"/>
              <a:t>En réponse au courriel envoyé </a:t>
            </a:r>
            <a:r>
              <a:rPr lang="fr-CA" dirty="0" err="1"/>
              <a:t>précédement</a:t>
            </a:r>
            <a:r>
              <a:rPr lang="fr-CA" dirty="0"/>
              <a:t> pour le concours, voici (en pièce jointe) ce qu'une éducatrice de mon équipe plateau a réalisé avec son équipe d'usagers en plateau.  Cela démontre bien le travail et l'importance de ce qu'ils font.  </a:t>
            </a:r>
            <a:r>
              <a:rPr lang="fr-CA" dirty="0" smtClean="0"/>
              <a:t>🙂</a:t>
            </a:r>
            <a:r>
              <a:rPr lang="fr-CA" dirty="0"/>
              <a:t> </a:t>
            </a:r>
          </a:p>
          <a:p>
            <a:r>
              <a:rPr lang="fr-CA" dirty="0"/>
              <a:t>Sur le document, on voit des élèves (toutes les autorisations ont été données) qui participent aux tâches avec nos usagers du plateau. Pour expliquer : ces </a:t>
            </a:r>
            <a:r>
              <a:rPr lang="fr-CA" dirty="0" err="1"/>
              <a:t>éléves</a:t>
            </a:r>
            <a:r>
              <a:rPr lang="fr-CA" dirty="0"/>
              <a:t> ont droit à différents privilèges à titre de récompenses et certains de ces élèves de l'école ont demandé à avoir comme privilège la possibilité de venir travailler avec nos personnes du plateau. </a:t>
            </a:r>
          </a:p>
          <a:p>
            <a:r>
              <a:rPr lang="fr-CA" dirty="0"/>
              <a:t> </a:t>
            </a:r>
          </a:p>
          <a:p>
            <a:r>
              <a:rPr lang="fr-CA" dirty="0"/>
              <a:t>Quelle belle démonstration de l'appréciation de leur bon travail mais aussi de l'esprit d'intégration que le plateau apporte au milieu!</a:t>
            </a:r>
          </a:p>
          <a:p>
            <a:r>
              <a:rPr lang="fr-CA" dirty="0"/>
              <a:t> </a:t>
            </a:r>
          </a:p>
          <a:p>
            <a:endParaRPr lang="fr-CA" dirty="0"/>
          </a:p>
        </p:txBody>
      </p:sp>
    </p:spTree>
    <p:extLst>
      <p:ext uri="{BB962C8B-B14F-4D97-AF65-F5344CB8AC3E}">
        <p14:creationId xmlns:p14="http://schemas.microsoft.com/office/powerpoint/2010/main" val="15307374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92556" y="1133341"/>
            <a:ext cx="10006885" cy="1075384"/>
          </a:xfrm>
        </p:spPr>
        <p:txBody>
          <a:bodyPr>
            <a:noAutofit/>
          </a:bodyPr>
          <a:lstStyle/>
          <a:p>
            <a:r>
              <a:rPr lang="fr-CA" sz="2350" dirty="0"/>
              <a:t>Nous avons joué un rôle important afin que l’école puisse rester ouverte pendant toute l’année. Notre dévouement et notre détermination ont porté fruit, car aucun cas de covid-19 ne nous a été rapporté.</a:t>
            </a:r>
            <a:br>
              <a:rPr lang="fr-CA" sz="2350" dirty="0"/>
            </a:br>
            <a:r>
              <a:rPr lang="fr-CA" sz="2350" dirty="0"/>
              <a:t> Pour souligner l’appréciation envers notre équipe, des élèves et enseignants nous ont témoigné leur gratitude. Cela nous a fait chaud au cœur.</a:t>
            </a:r>
            <a:br>
              <a:rPr lang="fr-CA" sz="2350" dirty="0"/>
            </a:br>
            <a:endParaRPr lang="fr-CA" sz="2350" dirty="0"/>
          </a:p>
        </p:txBody>
      </p:sp>
      <p:pic>
        <p:nvPicPr>
          <p:cNvPr id="4" name="Image 3"/>
          <p:cNvPicPr>
            <a:picLocks noChangeAspect="1"/>
          </p:cNvPicPr>
          <p:nvPr/>
        </p:nvPicPr>
        <p:blipFill>
          <a:blip r:embed="rId2"/>
          <a:stretch>
            <a:fillRect/>
          </a:stretch>
        </p:blipFill>
        <p:spPr>
          <a:xfrm>
            <a:off x="763149" y="2782484"/>
            <a:ext cx="2461674" cy="1992554"/>
          </a:xfrm>
          <a:prstGeom prst="rect">
            <a:avLst/>
          </a:prstGeom>
        </p:spPr>
      </p:pic>
      <p:pic>
        <p:nvPicPr>
          <p:cNvPr id="5" name="Image 4"/>
          <p:cNvPicPr>
            <a:picLocks noChangeAspect="1"/>
          </p:cNvPicPr>
          <p:nvPr/>
        </p:nvPicPr>
        <p:blipFill>
          <a:blip r:embed="rId3"/>
          <a:stretch>
            <a:fillRect/>
          </a:stretch>
        </p:blipFill>
        <p:spPr>
          <a:xfrm>
            <a:off x="3455520" y="4115823"/>
            <a:ext cx="2584671" cy="1977964"/>
          </a:xfrm>
          <a:prstGeom prst="rect">
            <a:avLst/>
          </a:prstGeom>
        </p:spPr>
      </p:pic>
      <p:pic>
        <p:nvPicPr>
          <p:cNvPr id="6" name="Image 5"/>
          <p:cNvPicPr>
            <a:picLocks noChangeAspect="1"/>
          </p:cNvPicPr>
          <p:nvPr/>
        </p:nvPicPr>
        <p:blipFill>
          <a:blip r:embed="rId4"/>
          <a:stretch>
            <a:fillRect/>
          </a:stretch>
        </p:blipFill>
        <p:spPr>
          <a:xfrm>
            <a:off x="6270888" y="2646178"/>
            <a:ext cx="2434545" cy="1987192"/>
          </a:xfrm>
          <a:prstGeom prst="rect">
            <a:avLst/>
          </a:prstGeom>
        </p:spPr>
      </p:pic>
      <p:pic>
        <p:nvPicPr>
          <p:cNvPr id="7" name="Image 6"/>
          <p:cNvPicPr>
            <a:picLocks noChangeAspect="1"/>
          </p:cNvPicPr>
          <p:nvPr/>
        </p:nvPicPr>
        <p:blipFill>
          <a:blip r:embed="rId5"/>
          <a:stretch>
            <a:fillRect/>
          </a:stretch>
        </p:blipFill>
        <p:spPr>
          <a:xfrm>
            <a:off x="8841558" y="2939951"/>
            <a:ext cx="2579952" cy="1977964"/>
          </a:xfrm>
          <a:prstGeom prst="rect">
            <a:avLst/>
          </a:prstGeom>
        </p:spPr>
      </p:pic>
      <p:pic>
        <p:nvPicPr>
          <p:cNvPr id="8" name="Image 7"/>
          <p:cNvPicPr>
            <a:picLocks noChangeAspect="1"/>
          </p:cNvPicPr>
          <p:nvPr/>
        </p:nvPicPr>
        <p:blipFill>
          <a:blip r:embed="rId6"/>
          <a:stretch>
            <a:fillRect/>
          </a:stretch>
        </p:blipFill>
        <p:spPr>
          <a:xfrm>
            <a:off x="6562920" y="4842013"/>
            <a:ext cx="1937136" cy="1323648"/>
          </a:xfrm>
          <a:prstGeom prst="rect">
            <a:avLst/>
          </a:prstGeom>
        </p:spPr>
      </p:pic>
      <p:pic>
        <p:nvPicPr>
          <p:cNvPr id="9" name="Image 8"/>
          <p:cNvPicPr>
            <a:picLocks noChangeAspect="1"/>
          </p:cNvPicPr>
          <p:nvPr/>
        </p:nvPicPr>
        <p:blipFill>
          <a:blip r:embed="rId7"/>
          <a:stretch>
            <a:fillRect/>
          </a:stretch>
        </p:blipFill>
        <p:spPr>
          <a:xfrm>
            <a:off x="3680813" y="2646178"/>
            <a:ext cx="2114680" cy="1282755"/>
          </a:xfrm>
          <a:prstGeom prst="rect">
            <a:avLst/>
          </a:prstGeom>
        </p:spPr>
      </p:pic>
    </p:spTree>
    <p:extLst>
      <p:ext uri="{BB962C8B-B14F-4D97-AF65-F5344CB8AC3E}">
        <p14:creationId xmlns:p14="http://schemas.microsoft.com/office/powerpoint/2010/main" val="238845631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a:stretch>
            <a:fillRect/>
          </a:stretch>
        </p:blipFill>
        <p:spPr>
          <a:xfrm>
            <a:off x="1298032" y="2776671"/>
            <a:ext cx="9595936" cy="1304657"/>
          </a:xfrm>
          <a:prstGeom prst="rect">
            <a:avLst/>
          </a:prstGeom>
        </p:spPr>
      </p:pic>
      <p:pic>
        <p:nvPicPr>
          <p:cNvPr id="5" name="Image 4"/>
          <p:cNvPicPr>
            <a:picLocks noChangeAspect="1"/>
          </p:cNvPicPr>
          <p:nvPr/>
        </p:nvPicPr>
        <p:blipFill>
          <a:blip r:embed="rId3"/>
          <a:stretch>
            <a:fillRect/>
          </a:stretch>
        </p:blipFill>
        <p:spPr>
          <a:xfrm>
            <a:off x="0" y="1"/>
            <a:ext cx="12192000" cy="6858000"/>
          </a:xfrm>
          <a:prstGeom prst="rect">
            <a:avLst/>
          </a:prstGeom>
        </p:spPr>
      </p:pic>
    </p:spTree>
    <p:extLst>
      <p:ext uri="{BB962C8B-B14F-4D97-AF65-F5344CB8AC3E}">
        <p14:creationId xmlns:p14="http://schemas.microsoft.com/office/powerpoint/2010/main" val="11509763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89397" y="463639"/>
            <a:ext cx="11204620" cy="591140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smtClean="0"/>
              <a:t>Dans ce contexte, il a été crucial de trouver une façon de prendre soin de nous (psychologiquement), alors tout en respectent la distanciation sociale, se retrouver aux pauses pour échanger des anecdotes de toutes sortes, rire aux éclats ainsi que partager nos angoisses reliées à la pandémie nous a aidé à garder le cap et  de prendre conscience que chacun d’entre nous avons une grande force intérieure et peu importe les situations difficiles ou les embûches qui se manifeste, nous pouvons toujours compter sur l’un et l’autre. Voici ce qu’est une véritable équipe! Voici mon équipe  </a:t>
            </a:r>
            <a:endParaRPr lang="fr-CA"/>
          </a:p>
        </p:txBody>
      </p:sp>
      <p:sp>
        <p:nvSpPr>
          <p:cNvPr id="2" name="Titre 1"/>
          <p:cNvSpPr>
            <a:spLocks noGrp="1"/>
          </p:cNvSpPr>
          <p:nvPr>
            <p:ph type="title"/>
          </p:nvPr>
        </p:nvSpPr>
        <p:spPr>
          <a:xfrm>
            <a:off x="1291109" y="1762854"/>
            <a:ext cx="9601196" cy="1303867"/>
          </a:xfrm>
        </p:spPr>
        <p:txBody>
          <a:bodyPr>
            <a:noAutofit/>
          </a:bodyPr>
          <a:lstStyle/>
          <a:p>
            <a:r>
              <a:rPr lang="fr-CA" sz="2400" dirty="0"/>
              <a:t>Dans ce contexte, il a été crucial de trouver une façon de prendre soin de nous (psychologiquement), alors tout en respectent la distanciation sociale, se retrouver aux pauses pour échanger des anecdotes de toutes sortes, rire aux éclats ainsi que partager nos angoisses reliées à la pandémie nous a aidé à garder le cap et  de prendre conscience que chacun d’entre nous avons une grande force intérieure et peu importe les situations difficiles ou les embûches qui se manifeste, nous pouvons toujours compter sur l’un et </a:t>
            </a:r>
            <a:r>
              <a:rPr lang="fr-CA" sz="2400" dirty="0" smtClean="0"/>
              <a:t>l’autre. Voici </a:t>
            </a:r>
            <a:r>
              <a:rPr lang="fr-CA" sz="2400" dirty="0"/>
              <a:t>ce </a:t>
            </a:r>
            <a:r>
              <a:rPr lang="fr-CA" sz="2400" dirty="0" smtClean="0"/>
              <a:t>qu’est une </a:t>
            </a:r>
            <a:r>
              <a:rPr lang="fr-CA" sz="2400" dirty="0"/>
              <a:t>véritable équipe! Voici mon équipe </a:t>
            </a:r>
            <a:r>
              <a:rPr lang="fr-CA" sz="2400" dirty="0">
                <a:sym typeface="Wingdings" panose="05000000000000000000" pitchFamily="2" charset="2"/>
              </a:rPr>
              <a:t></a:t>
            </a:r>
            <a:r>
              <a:rPr lang="fr-CA" sz="2400" dirty="0"/>
              <a:t> </a:t>
            </a:r>
            <a:br>
              <a:rPr lang="fr-CA" sz="2400" dirty="0"/>
            </a:br>
            <a:endParaRPr lang="fr-CA" sz="2400" dirty="0"/>
          </a:p>
        </p:txBody>
      </p:sp>
      <p:pic>
        <p:nvPicPr>
          <p:cNvPr id="12" name="Image 11"/>
          <p:cNvPicPr>
            <a:picLocks noChangeAspect="1"/>
          </p:cNvPicPr>
          <p:nvPr/>
        </p:nvPicPr>
        <p:blipFill>
          <a:blip r:embed="rId2"/>
          <a:stretch>
            <a:fillRect/>
          </a:stretch>
        </p:blipFill>
        <p:spPr>
          <a:xfrm>
            <a:off x="8826320" y="4117986"/>
            <a:ext cx="2732909" cy="2144332"/>
          </a:xfrm>
          <a:prstGeom prst="rect">
            <a:avLst/>
          </a:prstGeom>
        </p:spPr>
      </p:pic>
      <p:sp>
        <p:nvSpPr>
          <p:cNvPr id="3" name="ZoneTexte 2"/>
          <p:cNvSpPr txBox="1"/>
          <p:nvPr/>
        </p:nvSpPr>
        <p:spPr>
          <a:xfrm>
            <a:off x="746973" y="4378813"/>
            <a:ext cx="4765183" cy="1754326"/>
          </a:xfrm>
          <a:prstGeom prst="rect">
            <a:avLst/>
          </a:prstGeom>
          <a:noFill/>
        </p:spPr>
        <p:txBody>
          <a:bodyPr wrap="square" rtlCol="0">
            <a:spAutoFit/>
          </a:bodyPr>
          <a:lstStyle/>
          <a:p>
            <a:r>
              <a:rPr lang="fr-CA" dirty="0" err="1" smtClean="0"/>
              <a:t>P.s</a:t>
            </a:r>
            <a:r>
              <a:rPr lang="fr-CA" dirty="0" smtClean="0"/>
              <a:t>: les photos ont été prises mi-juin alors les mesures sont plus souples au niveau scolaire</a:t>
            </a:r>
          </a:p>
          <a:p>
            <a:endParaRPr lang="fr-CA" dirty="0"/>
          </a:p>
          <a:p>
            <a:r>
              <a:rPr lang="fr-CA" dirty="0" smtClean="0"/>
              <a:t>L’équipe Cisssmo de Pointe-Olivier</a:t>
            </a:r>
          </a:p>
          <a:p>
            <a:endParaRPr lang="fr-CA" dirty="0"/>
          </a:p>
          <a:p>
            <a:r>
              <a:rPr lang="fr-CA" dirty="0" smtClean="0"/>
              <a:t>Programme spécialisé intégration travail</a:t>
            </a:r>
            <a:endParaRPr lang="fr-CA" dirty="0"/>
          </a:p>
        </p:txBody>
      </p:sp>
    </p:spTree>
    <p:extLst>
      <p:ext uri="{BB962C8B-B14F-4D97-AF65-F5344CB8AC3E}">
        <p14:creationId xmlns:p14="http://schemas.microsoft.com/office/powerpoint/2010/main" val="42607673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2575774" y="502275"/>
            <a:ext cx="6825802" cy="2768959"/>
          </a:xfrm>
        </p:spPr>
        <p:txBody>
          <a:bodyPr/>
          <a:lstStyle/>
          <a:p>
            <a:r>
              <a:rPr lang="fr-CA" dirty="0" smtClean="0"/>
              <a:t> </a:t>
            </a:r>
            <a:r>
              <a:rPr lang="fr-CA" sz="4800" dirty="0" smtClean="0"/>
              <a:t>L’équipe Cisssmo: École Pointe-Olivier</a:t>
            </a:r>
            <a:endParaRPr lang="fr-CA" sz="4800" dirty="0"/>
          </a:p>
        </p:txBody>
      </p:sp>
    </p:spTree>
    <p:extLst>
      <p:ext uri="{BB962C8B-B14F-4D97-AF65-F5344CB8AC3E}">
        <p14:creationId xmlns:p14="http://schemas.microsoft.com/office/powerpoint/2010/main" val="222217541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33726" y="2580689"/>
            <a:ext cx="685156" cy="734096"/>
          </a:xfrm>
          <a:prstGeom prst="rect">
            <a:avLst/>
          </a:prstGeom>
        </p:spPr>
      </p:pic>
      <p:pic>
        <p:nvPicPr>
          <p:cNvPr id="4" name="Image 3"/>
          <p:cNvPicPr>
            <a:picLocks noChangeAspect="1"/>
          </p:cNvPicPr>
          <p:nvPr/>
        </p:nvPicPr>
        <p:blipFill>
          <a:blip r:embed="rId3"/>
          <a:stretch>
            <a:fillRect/>
          </a:stretch>
        </p:blipFill>
        <p:spPr>
          <a:xfrm>
            <a:off x="896991" y="2580689"/>
            <a:ext cx="4834108" cy="3485439"/>
          </a:xfrm>
          <a:prstGeom prst="rect">
            <a:avLst/>
          </a:prstGeom>
        </p:spPr>
      </p:pic>
      <p:sp>
        <p:nvSpPr>
          <p:cNvPr id="3" name="Espace réservé du contenu 2"/>
          <p:cNvSpPr>
            <a:spLocks noGrp="1"/>
          </p:cNvSpPr>
          <p:nvPr>
            <p:ph idx="1"/>
          </p:nvPr>
        </p:nvSpPr>
        <p:spPr>
          <a:xfrm>
            <a:off x="1475706" y="689494"/>
            <a:ext cx="9601196" cy="3318936"/>
          </a:xfrm>
        </p:spPr>
        <p:txBody>
          <a:bodyPr/>
          <a:lstStyle/>
          <a:p>
            <a:pPr marL="0" indent="0">
              <a:buNone/>
            </a:pPr>
            <a:r>
              <a:rPr lang="fr-CA" sz="2000" dirty="0" smtClean="0"/>
              <a:t>Je vous présente mon équipe.  </a:t>
            </a:r>
            <a:r>
              <a:rPr lang="fr-CA" sz="2000" dirty="0"/>
              <a:t>Je suis très choyée de pouvoir les côtoyer à chaque jours</a:t>
            </a:r>
            <a:r>
              <a:rPr lang="fr-CA" sz="2000" dirty="0" smtClean="0"/>
              <a:t>. Notre </a:t>
            </a:r>
            <a:r>
              <a:rPr lang="fr-CA" sz="2000" dirty="0"/>
              <a:t>équipe est composée de 6 membres, moi inclus. Nous sommes localisés à </a:t>
            </a:r>
            <a:r>
              <a:rPr lang="fr-CA" sz="2000" dirty="0" smtClean="0"/>
              <a:t>St</a:t>
            </a:r>
            <a:r>
              <a:rPr lang="fr-CA" sz="2000" dirty="0"/>
              <a:t>. Mathias-sur-Richelieu à l’école primaire Pointe Olivier. Cette année a été un défi de taille pour chacun d’entre nous en raison que notre milieu de travail était </a:t>
            </a:r>
            <a:r>
              <a:rPr lang="fr-CA" sz="2000" dirty="0" smtClean="0"/>
              <a:t>considéré </a:t>
            </a:r>
            <a:r>
              <a:rPr lang="fr-CA" sz="2000" dirty="0"/>
              <a:t>comme étant un endroit </a:t>
            </a:r>
            <a:r>
              <a:rPr lang="fr-CA" sz="2000" dirty="0" smtClean="0"/>
              <a:t> </a:t>
            </a:r>
            <a:r>
              <a:rPr lang="fr-CA" sz="2000" dirty="0"/>
              <a:t>à haut risque de </a:t>
            </a:r>
            <a:r>
              <a:rPr lang="fr-CA" sz="2000" dirty="0" err="1"/>
              <a:t>Covid</a:t>
            </a:r>
            <a:r>
              <a:rPr lang="fr-CA" sz="2000" dirty="0"/>
              <a:t>. </a:t>
            </a:r>
          </a:p>
        </p:txBody>
      </p:sp>
      <p:sp>
        <p:nvSpPr>
          <p:cNvPr id="7" name="Rectangle 6"/>
          <p:cNvSpPr/>
          <p:nvPr/>
        </p:nvSpPr>
        <p:spPr>
          <a:xfrm>
            <a:off x="5992968" y="5743978"/>
            <a:ext cx="6306355" cy="421654"/>
          </a:xfrm>
          <a:prstGeom prst="rect">
            <a:avLst/>
          </a:prstGeom>
        </p:spPr>
        <p:txBody>
          <a:bodyPr wrap="square">
            <a:spAutoFit/>
          </a:bodyPr>
          <a:lstStyle/>
          <a:p>
            <a:pPr>
              <a:lnSpc>
                <a:spcPct val="107000"/>
              </a:lnSpc>
              <a:spcAft>
                <a:spcPts val="0"/>
              </a:spcAft>
            </a:pPr>
            <a:r>
              <a:rPr lang="fr-CA" sz="1000" dirty="0">
                <a:latin typeface="+mj-lt"/>
                <a:ea typeface="Calibri" panose="020F0502020204030204" pitchFamily="34" charset="0"/>
                <a:cs typeface="Times New Roman" panose="02020603050405020304" pitchFamily="18" charset="0"/>
              </a:rPr>
              <a:t>Alexandre Perron, Gabriel Valois-Desjardins, Manon Mc </a:t>
            </a:r>
            <a:r>
              <a:rPr lang="fr-CA" sz="1000" dirty="0" err="1">
                <a:latin typeface="+mj-lt"/>
                <a:ea typeface="Calibri" panose="020F0502020204030204" pitchFamily="34" charset="0"/>
                <a:cs typeface="Times New Roman" panose="02020603050405020304" pitchFamily="18" charset="0"/>
              </a:rPr>
              <a:t>Nicoll</a:t>
            </a:r>
            <a:r>
              <a:rPr lang="fr-CA" sz="1000" dirty="0">
                <a:latin typeface="+mj-lt"/>
                <a:ea typeface="Calibri" panose="020F0502020204030204" pitchFamily="34" charset="0"/>
                <a:cs typeface="Times New Roman" panose="02020603050405020304" pitchFamily="18" charset="0"/>
              </a:rPr>
              <a:t>, Melissa Montes-Carle, Julie Langlois</a:t>
            </a:r>
            <a:endParaRPr lang="fr-CA" sz="1100" dirty="0">
              <a:latin typeface="+mj-lt"/>
              <a:ea typeface="Calibri" panose="020F0502020204030204" pitchFamily="34" charset="0"/>
              <a:cs typeface="Times New Roman" panose="02020603050405020304" pitchFamily="18" charset="0"/>
            </a:endParaRPr>
          </a:p>
          <a:p>
            <a:pPr>
              <a:lnSpc>
                <a:spcPct val="107000"/>
              </a:lnSpc>
              <a:spcAft>
                <a:spcPts val="0"/>
              </a:spcAft>
            </a:pPr>
            <a:r>
              <a:rPr lang="fr-CA" sz="1000" dirty="0">
                <a:latin typeface="+mj-lt"/>
                <a:ea typeface="Calibri" panose="020F0502020204030204" pitchFamily="34" charset="0"/>
                <a:cs typeface="Times New Roman" panose="02020603050405020304" pitchFamily="18" charset="0"/>
              </a:rPr>
              <a:t>                                                                           Nathalie Bruneau</a:t>
            </a:r>
            <a:endParaRPr lang="fr-CA" sz="1100" dirty="0">
              <a:effectLst/>
              <a:latin typeface="+mj-lt"/>
              <a:ea typeface="Calibri" panose="020F0502020204030204" pitchFamily="34" charset="0"/>
              <a:cs typeface="Times New Roman" panose="02020603050405020304" pitchFamily="18" charset="0"/>
            </a:endParaRPr>
          </a:p>
        </p:txBody>
      </p:sp>
      <p:sp>
        <p:nvSpPr>
          <p:cNvPr id="8" name="ZoneTexte 7"/>
          <p:cNvSpPr txBox="1"/>
          <p:nvPr/>
        </p:nvSpPr>
        <p:spPr>
          <a:xfrm>
            <a:off x="6618882" y="2580689"/>
            <a:ext cx="4284373" cy="3323987"/>
          </a:xfrm>
          <a:prstGeom prst="rect">
            <a:avLst/>
          </a:prstGeom>
          <a:noFill/>
        </p:spPr>
        <p:txBody>
          <a:bodyPr wrap="square" rtlCol="0">
            <a:spAutoFit/>
          </a:bodyPr>
          <a:lstStyle/>
          <a:p>
            <a:r>
              <a:rPr lang="fr-CA" dirty="0"/>
              <a:t> </a:t>
            </a:r>
            <a:r>
              <a:rPr lang="fr-CA" sz="2400" dirty="0">
                <a:latin typeface="+mj-lt"/>
              </a:rPr>
              <a:t>La</a:t>
            </a:r>
            <a:r>
              <a:rPr lang="fr-CA" sz="2400" b="1" u="sng" dirty="0">
                <a:latin typeface="+mj-lt"/>
              </a:rPr>
              <a:t> </a:t>
            </a:r>
            <a:r>
              <a:rPr lang="fr-CA" sz="2400" b="1" dirty="0">
                <a:latin typeface="+mj-lt"/>
              </a:rPr>
              <a:t>prévention</a:t>
            </a:r>
            <a:r>
              <a:rPr lang="fr-CA" sz="2400" dirty="0">
                <a:latin typeface="+mj-lt"/>
              </a:rPr>
              <a:t> a été la règle d’or pour notre équipe. Nous avons dû  réorganiser nos services en fonction des besoins de l’établissement, appliquer de nouvelles techniques d’apprentissage  ainsi que partager notre savoir-faire.</a:t>
            </a:r>
          </a:p>
          <a:p>
            <a:endParaRPr lang="fr-CA" dirty="0"/>
          </a:p>
        </p:txBody>
      </p:sp>
    </p:spTree>
    <p:extLst>
      <p:ext uri="{BB962C8B-B14F-4D97-AF65-F5344CB8AC3E}">
        <p14:creationId xmlns:p14="http://schemas.microsoft.com/office/powerpoint/2010/main" val="61721988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CA" sz="2800" u="sng" dirty="0"/>
              <a:t>L’équipe a dû respecter les exigences sanitaires du Cisssmo ainsi que celles de la commission scolaire. </a:t>
            </a:r>
            <a:br>
              <a:rPr lang="fr-CA" sz="2800" u="sng" dirty="0"/>
            </a:br>
            <a:endParaRPr lang="fr-CA" sz="2800" u="sng" dirty="0"/>
          </a:p>
        </p:txBody>
      </p:sp>
      <p:pic>
        <p:nvPicPr>
          <p:cNvPr id="6" name="Espace réservé du contenu 5"/>
          <p:cNvPicPr>
            <a:picLocks noGrp="1" noChangeAspect="1"/>
          </p:cNvPicPr>
          <p:nvPr>
            <p:ph idx="1"/>
          </p:nvPr>
        </p:nvPicPr>
        <p:blipFill>
          <a:blip r:embed="rId2"/>
          <a:stretch>
            <a:fillRect/>
          </a:stretch>
        </p:blipFill>
        <p:spPr>
          <a:xfrm>
            <a:off x="914569" y="2743201"/>
            <a:ext cx="3144659" cy="2358494"/>
          </a:xfrm>
          <a:prstGeom prst="rect">
            <a:avLst/>
          </a:prstGeom>
        </p:spPr>
      </p:pic>
      <p:pic>
        <p:nvPicPr>
          <p:cNvPr id="7" name="Image 6"/>
          <p:cNvPicPr>
            <a:picLocks noChangeAspect="1"/>
          </p:cNvPicPr>
          <p:nvPr/>
        </p:nvPicPr>
        <p:blipFill>
          <a:blip r:embed="rId3"/>
          <a:stretch>
            <a:fillRect/>
          </a:stretch>
        </p:blipFill>
        <p:spPr>
          <a:xfrm>
            <a:off x="4560483" y="3721394"/>
            <a:ext cx="3103638" cy="2327728"/>
          </a:xfrm>
          <a:prstGeom prst="rect">
            <a:avLst/>
          </a:prstGeom>
        </p:spPr>
      </p:pic>
      <p:pic>
        <p:nvPicPr>
          <p:cNvPr id="8" name="Image 7"/>
          <p:cNvPicPr>
            <a:picLocks noChangeAspect="1"/>
          </p:cNvPicPr>
          <p:nvPr/>
        </p:nvPicPr>
        <p:blipFill>
          <a:blip r:embed="rId4"/>
          <a:stretch>
            <a:fillRect/>
          </a:stretch>
        </p:blipFill>
        <p:spPr>
          <a:xfrm>
            <a:off x="8165376" y="2794116"/>
            <a:ext cx="3144659" cy="2358494"/>
          </a:xfrm>
          <a:prstGeom prst="rect">
            <a:avLst/>
          </a:prstGeom>
        </p:spPr>
      </p:pic>
    </p:spTree>
    <p:extLst>
      <p:ext uri="{BB962C8B-B14F-4D97-AF65-F5344CB8AC3E}">
        <p14:creationId xmlns:p14="http://schemas.microsoft.com/office/powerpoint/2010/main" val="208163742"/>
      </p:ext>
    </p:extLst>
  </p:cSld>
  <p:clrMapOvr>
    <a:masterClrMapping/>
  </p:clrMapOvr>
  <p:transition spd="med">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5183745" y="661352"/>
            <a:ext cx="6194739" cy="560231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2" name="Titre 1"/>
          <p:cNvSpPr>
            <a:spLocks noGrp="1"/>
          </p:cNvSpPr>
          <p:nvPr>
            <p:ph type="title"/>
          </p:nvPr>
        </p:nvSpPr>
        <p:spPr>
          <a:xfrm>
            <a:off x="6043948" y="3031543"/>
            <a:ext cx="4194756" cy="1695003"/>
          </a:xfrm>
        </p:spPr>
        <p:txBody>
          <a:bodyPr>
            <a:noAutofit/>
          </a:bodyPr>
          <a:lstStyle/>
          <a:p>
            <a:r>
              <a:rPr lang="fr-CA" sz="2800" dirty="0"/>
              <a:t>Parmi tous  les ajustements que nous avons dû faire,  notre grande responsabilité a été de collaborer avec l’équipe responsable à la désinfection journalière de l’école.</a:t>
            </a:r>
            <a:br>
              <a:rPr lang="fr-CA" sz="2800" dirty="0"/>
            </a:br>
            <a:r>
              <a:rPr lang="fr-CA" sz="2800" dirty="0"/>
              <a:t/>
            </a:r>
            <a:br>
              <a:rPr lang="fr-CA" sz="2800" dirty="0"/>
            </a:br>
            <a:endParaRPr lang="fr-CA" sz="2800" dirty="0"/>
          </a:p>
        </p:txBody>
      </p:sp>
      <p:pic>
        <p:nvPicPr>
          <p:cNvPr id="4" name="Espace réservé du contenu 3"/>
          <p:cNvPicPr>
            <a:picLocks noGrp="1" noChangeAspect="1"/>
          </p:cNvPicPr>
          <p:nvPr>
            <p:ph idx="1"/>
          </p:nvPr>
        </p:nvPicPr>
        <p:blipFill>
          <a:blip r:embed="rId2"/>
          <a:stretch>
            <a:fillRect/>
          </a:stretch>
        </p:blipFill>
        <p:spPr>
          <a:xfrm>
            <a:off x="1400258" y="860974"/>
            <a:ext cx="3815685" cy="5087581"/>
          </a:xfrm>
          <a:prstGeom prst="rect">
            <a:avLst/>
          </a:prstGeom>
        </p:spPr>
      </p:pic>
      <p:cxnSp>
        <p:nvCxnSpPr>
          <p:cNvPr id="6" name="Connecteur droit 5"/>
          <p:cNvCxnSpPr/>
          <p:nvPr/>
        </p:nvCxnSpPr>
        <p:spPr>
          <a:xfrm>
            <a:off x="5215943" y="1429555"/>
            <a:ext cx="5589432" cy="56667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10634730" y="489397"/>
            <a:ext cx="1046408" cy="26659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17" name="Rectangle 16"/>
          <p:cNvSpPr/>
          <p:nvPr/>
        </p:nvSpPr>
        <p:spPr>
          <a:xfrm>
            <a:off x="5370490" y="489397"/>
            <a:ext cx="5434885" cy="17195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18" name="Rectangle 17"/>
          <p:cNvSpPr/>
          <p:nvPr/>
        </p:nvSpPr>
        <p:spPr>
          <a:xfrm>
            <a:off x="476518" y="489397"/>
            <a:ext cx="5177307" cy="37157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13" name="Rectangle 12"/>
          <p:cNvSpPr/>
          <p:nvPr/>
        </p:nvSpPr>
        <p:spPr>
          <a:xfrm rot="16200000">
            <a:off x="11281174" y="690350"/>
            <a:ext cx="626890" cy="2249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12" name="Rectangle 11"/>
          <p:cNvSpPr/>
          <p:nvPr/>
        </p:nvSpPr>
        <p:spPr>
          <a:xfrm>
            <a:off x="11098784" y="474431"/>
            <a:ext cx="605090" cy="2018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19" name="Rectangle 18"/>
          <p:cNvSpPr/>
          <p:nvPr/>
        </p:nvSpPr>
        <p:spPr>
          <a:xfrm>
            <a:off x="476518" y="489397"/>
            <a:ext cx="923740" cy="26659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20" name="Rectangle 19"/>
          <p:cNvSpPr/>
          <p:nvPr/>
        </p:nvSpPr>
        <p:spPr>
          <a:xfrm>
            <a:off x="11362494" y="3760631"/>
            <a:ext cx="315227" cy="255950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21" name="Rectangle 20"/>
          <p:cNvSpPr/>
          <p:nvPr/>
        </p:nvSpPr>
        <p:spPr>
          <a:xfrm>
            <a:off x="759854" y="3155324"/>
            <a:ext cx="640404" cy="316480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22" name="Rectangle 21"/>
          <p:cNvSpPr/>
          <p:nvPr/>
        </p:nvSpPr>
        <p:spPr>
          <a:xfrm>
            <a:off x="476518" y="5948555"/>
            <a:ext cx="11201203" cy="37157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23" name="Rectangle 22"/>
          <p:cNvSpPr/>
          <p:nvPr/>
        </p:nvSpPr>
        <p:spPr>
          <a:xfrm>
            <a:off x="476518" y="3760631"/>
            <a:ext cx="412124" cy="2279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pic>
        <p:nvPicPr>
          <p:cNvPr id="25" name="Image 24"/>
          <p:cNvPicPr>
            <a:picLocks noChangeAspect="1"/>
          </p:cNvPicPr>
          <p:nvPr/>
        </p:nvPicPr>
        <p:blipFill>
          <a:blip r:embed="rId3"/>
          <a:stretch>
            <a:fillRect/>
          </a:stretch>
        </p:blipFill>
        <p:spPr>
          <a:xfrm>
            <a:off x="473888" y="5727167"/>
            <a:ext cx="243861" cy="646232"/>
          </a:xfrm>
          <a:prstGeom prst="rect">
            <a:avLst/>
          </a:prstGeom>
        </p:spPr>
      </p:pic>
      <p:pic>
        <p:nvPicPr>
          <p:cNvPr id="24" name="Image 23"/>
          <p:cNvPicPr>
            <a:picLocks noChangeAspect="1"/>
          </p:cNvPicPr>
          <p:nvPr/>
        </p:nvPicPr>
        <p:blipFill>
          <a:blip r:embed="rId4"/>
          <a:stretch>
            <a:fillRect/>
          </a:stretch>
        </p:blipFill>
        <p:spPr>
          <a:xfrm>
            <a:off x="486350" y="6153924"/>
            <a:ext cx="627942" cy="219475"/>
          </a:xfrm>
          <a:prstGeom prst="rect">
            <a:avLst/>
          </a:prstGeom>
        </p:spPr>
      </p:pic>
    </p:spTree>
    <p:extLst>
      <p:ext uri="{BB962C8B-B14F-4D97-AF65-F5344CB8AC3E}">
        <p14:creationId xmlns:p14="http://schemas.microsoft.com/office/powerpoint/2010/main" val="359748184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a:stretch>
            <a:fillRect/>
          </a:stretch>
        </p:blipFill>
        <p:spPr>
          <a:xfrm>
            <a:off x="9357573" y="4816698"/>
            <a:ext cx="2008031" cy="1161725"/>
          </a:xfrm>
          <a:prstGeom prst="rect">
            <a:avLst/>
          </a:prstGeom>
        </p:spPr>
      </p:pic>
      <p:sp>
        <p:nvSpPr>
          <p:cNvPr id="2" name="Titre 1"/>
          <p:cNvSpPr>
            <a:spLocks noGrp="1"/>
          </p:cNvSpPr>
          <p:nvPr>
            <p:ph type="title"/>
          </p:nvPr>
        </p:nvSpPr>
        <p:spPr>
          <a:xfrm>
            <a:off x="1063581" y="798491"/>
            <a:ext cx="10128160" cy="1719328"/>
          </a:xfrm>
        </p:spPr>
        <p:txBody>
          <a:bodyPr>
            <a:noAutofit/>
          </a:bodyPr>
          <a:lstStyle/>
          <a:p>
            <a:r>
              <a:rPr lang="fr-CA" sz="2400" dirty="0"/>
              <a:t>Un horaire de tâches  a été établi pour permettre une désinfection rigoureuse. Chaque tâche avait une feuille de registre d’inspection à initialiser une fois exécutée. Pour nous distinguer, notre équipe a utilisé un code de couleurs.</a:t>
            </a:r>
            <a:br>
              <a:rPr lang="fr-CA" sz="2400" dirty="0"/>
            </a:br>
            <a:r>
              <a:rPr lang="fr-CA" sz="2400" dirty="0"/>
              <a:t>Nous avons trouvé des méthodes et des outils efficaces pour exécuter les tâches. </a:t>
            </a:r>
            <a:br>
              <a:rPr lang="fr-CA" sz="2400" dirty="0"/>
            </a:br>
            <a:endParaRPr lang="fr-CA" sz="2400" dirty="0"/>
          </a:p>
        </p:txBody>
      </p:sp>
      <p:sp>
        <p:nvSpPr>
          <p:cNvPr id="3" name="Espace réservé du contenu 2"/>
          <p:cNvSpPr>
            <a:spLocks noGrp="1"/>
          </p:cNvSpPr>
          <p:nvPr>
            <p:ph idx="1"/>
          </p:nvPr>
        </p:nvSpPr>
        <p:spPr>
          <a:xfrm>
            <a:off x="1063581" y="2788276"/>
            <a:ext cx="2697050" cy="3318936"/>
          </a:xfrm>
        </p:spPr>
        <p:txBody>
          <a:bodyPr/>
          <a:lstStyle/>
          <a:p>
            <a:pPr marL="0" indent="0">
              <a:buNone/>
            </a:pPr>
            <a:r>
              <a:rPr lang="fr-CA" dirty="0"/>
              <a:t>Voici un exemple de la liste de tâches de désinfection : </a:t>
            </a:r>
          </a:p>
          <a:p>
            <a:pPr marL="0" indent="0">
              <a:buNone/>
            </a:pPr>
            <a:r>
              <a:rPr lang="fr-CA" dirty="0"/>
              <a:t>*Cela n’est qu’un petit aperçu</a:t>
            </a:r>
          </a:p>
          <a:p>
            <a:endParaRPr lang="fr-CA" dirty="0"/>
          </a:p>
        </p:txBody>
      </p:sp>
      <p:sp>
        <p:nvSpPr>
          <p:cNvPr id="5" name="ZoneTexte 4"/>
          <p:cNvSpPr txBox="1"/>
          <p:nvPr/>
        </p:nvSpPr>
        <p:spPr>
          <a:xfrm>
            <a:off x="4301543" y="2629337"/>
            <a:ext cx="6246255" cy="3477875"/>
          </a:xfrm>
          <a:prstGeom prst="rect">
            <a:avLst/>
          </a:prstGeom>
          <a:noFill/>
        </p:spPr>
        <p:txBody>
          <a:bodyPr wrap="square" rtlCol="0">
            <a:spAutoFit/>
          </a:bodyPr>
          <a:lstStyle/>
          <a:p>
            <a:pPr marL="285750" indent="-285750">
              <a:buFont typeface="Arial" panose="020B0604020202020204" pitchFamily="34" charset="0"/>
              <a:buChar char="•"/>
            </a:pPr>
            <a:r>
              <a:rPr lang="fr-CA" dirty="0"/>
              <a:t>- </a:t>
            </a:r>
            <a:r>
              <a:rPr lang="fr-CA" sz="2000" dirty="0"/>
              <a:t>poignées de portes d’entrée, couloirs, classes </a:t>
            </a:r>
          </a:p>
          <a:p>
            <a:pPr marL="285750" indent="-285750">
              <a:buFont typeface="Arial" panose="020B0604020202020204" pitchFamily="34" charset="0"/>
              <a:buChar char="•"/>
            </a:pPr>
            <a:r>
              <a:rPr lang="fr-CA" sz="2000" dirty="0"/>
              <a:t>-désinfecter les bureaux de classes, les chaises (dossiers), interrupteurs etc...  8 classes par jour</a:t>
            </a:r>
          </a:p>
          <a:p>
            <a:pPr marL="285750" indent="-285750">
              <a:buFont typeface="Arial" panose="020B0604020202020204" pitchFamily="34" charset="0"/>
              <a:buChar char="•"/>
            </a:pPr>
            <a:r>
              <a:rPr lang="fr-CA" sz="2000" dirty="0"/>
              <a:t>-cadrages de portes</a:t>
            </a:r>
          </a:p>
          <a:p>
            <a:pPr marL="285750" indent="-285750">
              <a:buFont typeface="Arial" panose="020B0604020202020204" pitchFamily="34" charset="0"/>
              <a:buChar char="•"/>
            </a:pPr>
            <a:r>
              <a:rPr lang="fr-CA" sz="2000" dirty="0"/>
              <a:t>- rampes </a:t>
            </a:r>
          </a:p>
          <a:p>
            <a:pPr marL="285750" indent="-285750">
              <a:buFont typeface="Arial" panose="020B0604020202020204" pitchFamily="34" charset="0"/>
              <a:buChar char="•"/>
            </a:pPr>
            <a:r>
              <a:rPr lang="fr-CA" sz="2000" dirty="0"/>
              <a:t>-remplir les bouteilles de désinfectants </a:t>
            </a:r>
          </a:p>
          <a:p>
            <a:pPr marL="285750" indent="-285750">
              <a:buFont typeface="Arial" panose="020B0604020202020204" pitchFamily="34" charset="0"/>
              <a:buChar char="•"/>
            </a:pPr>
            <a:r>
              <a:rPr lang="fr-CA" sz="2000" dirty="0"/>
              <a:t>-désinfecter les jouets extérieurs </a:t>
            </a:r>
          </a:p>
          <a:p>
            <a:pPr marL="285750" indent="-285750">
              <a:buFont typeface="Arial" panose="020B0604020202020204" pitchFamily="34" charset="0"/>
              <a:buChar char="•"/>
            </a:pPr>
            <a:r>
              <a:rPr lang="fr-CA" sz="2000" dirty="0"/>
              <a:t>- désinfecter les matelas pour les maternels </a:t>
            </a:r>
          </a:p>
          <a:p>
            <a:pPr marL="285750" indent="-285750">
              <a:buFont typeface="Arial" panose="020B0604020202020204" pitchFamily="34" charset="0"/>
              <a:buChar char="•"/>
            </a:pPr>
            <a:r>
              <a:rPr lang="fr-CA" sz="2000" dirty="0"/>
              <a:t>-désinfecter les isoloirs</a:t>
            </a:r>
          </a:p>
          <a:p>
            <a:pPr marL="285750" indent="-285750">
              <a:buFont typeface="Arial" panose="020B0604020202020204" pitchFamily="34" charset="0"/>
              <a:buChar char="•"/>
            </a:pPr>
            <a:r>
              <a:rPr lang="fr-CA" sz="2000" dirty="0"/>
              <a:t>- désinfection du High Touch des toilettes </a:t>
            </a:r>
          </a:p>
          <a:p>
            <a:pPr marL="285750" indent="-285750">
              <a:buFont typeface="Arial" panose="020B0604020202020204" pitchFamily="34" charset="0"/>
              <a:buChar char="•"/>
            </a:pPr>
            <a:r>
              <a:rPr lang="fr-CA" sz="2000" dirty="0"/>
              <a:t>-désinfecter les  portes de casiers </a:t>
            </a:r>
          </a:p>
        </p:txBody>
      </p:sp>
      <p:sp>
        <p:nvSpPr>
          <p:cNvPr id="6" name="Flèche droite 5"/>
          <p:cNvSpPr/>
          <p:nvPr/>
        </p:nvSpPr>
        <p:spPr>
          <a:xfrm>
            <a:off x="3628622" y="3734872"/>
            <a:ext cx="540912" cy="373487"/>
          </a:xfrm>
          <a:prstGeom prst="rightArrow">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Tree>
    <p:extLst>
      <p:ext uri="{BB962C8B-B14F-4D97-AF65-F5344CB8AC3E}">
        <p14:creationId xmlns:p14="http://schemas.microsoft.com/office/powerpoint/2010/main" val="1100468403"/>
      </p:ext>
    </p:extLst>
  </p:cSld>
  <p:clrMapOvr>
    <a:masterClrMapping/>
  </p:clrMapOvr>
  <p:transition spd="slow">
    <p:randomBar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489397" y="476518"/>
            <a:ext cx="11204620" cy="597579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pic>
        <p:nvPicPr>
          <p:cNvPr id="8" name="Image 7" descr="C:\Users\nbru_000\AppData\Local\Packages\microsoft.windowscommunicationsapps_8wekyb3d8bbwe\LocalState\LiveComm\fa2ceb7bde5288a6\120712-0049\Att\20005288\20210610_092405.jpg"/>
          <p:cNvPicPr/>
          <p:nvPr/>
        </p:nvPicPr>
        <p:blipFill>
          <a:blip r:embed="rId2" cstate="print">
            <a:extLst>
              <a:ext uri="{28A0092B-C50C-407E-A947-70E740481C1C}">
                <a14:useLocalDpi xmlns:a14="http://schemas.microsoft.com/office/drawing/2010/main" val="0"/>
              </a:ext>
            </a:extLst>
          </a:blip>
          <a:srcRect/>
          <a:stretch>
            <a:fillRect/>
          </a:stretch>
        </p:blipFill>
        <p:spPr bwMode="auto">
          <a:xfrm rot="5400000">
            <a:off x="348023" y="894818"/>
            <a:ext cx="2772741" cy="2245243"/>
          </a:xfrm>
          <a:prstGeom prst="rect">
            <a:avLst/>
          </a:prstGeom>
          <a:noFill/>
          <a:ln>
            <a:noFill/>
          </a:ln>
        </p:spPr>
      </p:pic>
      <p:pic>
        <p:nvPicPr>
          <p:cNvPr id="9" name="Image 8"/>
          <p:cNvPicPr>
            <a:picLocks noChangeAspect="1"/>
          </p:cNvPicPr>
          <p:nvPr/>
        </p:nvPicPr>
        <p:blipFill>
          <a:blip r:embed="rId3"/>
          <a:stretch>
            <a:fillRect/>
          </a:stretch>
        </p:blipFill>
        <p:spPr>
          <a:xfrm>
            <a:off x="9013251" y="3723421"/>
            <a:ext cx="2036986" cy="2604653"/>
          </a:xfrm>
          <a:prstGeom prst="rect">
            <a:avLst/>
          </a:prstGeom>
        </p:spPr>
      </p:pic>
      <p:pic>
        <p:nvPicPr>
          <p:cNvPr id="10" name="Image 9"/>
          <p:cNvPicPr>
            <a:picLocks noChangeAspect="1"/>
          </p:cNvPicPr>
          <p:nvPr/>
        </p:nvPicPr>
        <p:blipFill>
          <a:blip r:embed="rId4"/>
          <a:stretch>
            <a:fillRect/>
          </a:stretch>
        </p:blipFill>
        <p:spPr>
          <a:xfrm>
            <a:off x="6204900" y="748518"/>
            <a:ext cx="2155565" cy="2693479"/>
          </a:xfrm>
          <a:prstGeom prst="rect">
            <a:avLst/>
          </a:prstGeom>
        </p:spPr>
      </p:pic>
      <p:pic>
        <p:nvPicPr>
          <p:cNvPr id="11" name="Image 10"/>
          <p:cNvPicPr>
            <a:picLocks noChangeAspect="1"/>
          </p:cNvPicPr>
          <p:nvPr/>
        </p:nvPicPr>
        <p:blipFill>
          <a:blip r:embed="rId5"/>
          <a:stretch>
            <a:fillRect/>
          </a:stretch>
        </p:blipFill>
        <p:spPr>
          <a:xfrm>
            <a:off x="3486119" y="653037"/>
            <a:ext cx="2065996" cy="2750771"/>
          </a:xfrm>
          <a:prstGeom prst="rect">
            <a:avLst/>
          </a:prstGeom>
        </p:spPr>
      </p:pic>
      <p:pic>
        <p:nvPicPr>
          <p:cNvPr id="12" name="Image 11"/>
          <p:cNvPicPr>
            <a:picLocks noChangeAspect="1"/>
          </p:cNvPicPr>
          <p:nvPr/>
        </p:nvPicPr>
        <p:blipFill>
          <a:blip r:embed="rId6"/>
          <a:stretch>
            <a:fillRect/>
          </a:stretch>
        </p:blipFill>
        <p:spPr>
          <a:xfrm>
            <a:off x="656415" y="3754067"/>
            <a:ext cx="2080780" cy="2524512"/>
          </a:xfrm>
          <a:prstGeom prst="rect">
            <a:avLst/>
          </a:prstGeom>
        </p:spPr>
      </p:pic>
      <p:pic>
        <p:nvPicPr>
          <p:cNvPr id="13" name="Image 12"/>
          <p:cNvPicPr>
            <a:picLocks noChangeAspect="1"/>
          </p:cNvPicPr>
          <p:nvPr/>
        </p:nvPicPr>
        <p:blipFill>
          <a:blip r:embed="rId7"/>
          <a:stretch>
            <a:fillRect/>
          </a:stretch>
        </p:blipFill>
        <p:spPr>
          <a:xfrm>
            <a:off x="9013251" y="710329"/>
            <a:ext cx="2276929" cy="2693479"/>
          </a:xfrm>
          <a:prstGeom prst="rect">
            <a:avLst/>
          </a:prstGeom>
        </p:spPr>
      </p:pic>
      <p:pic>
        <p:nvPicPr>
          <p:cNvPr id="14" name="Image 13"/>
          <p:cNvPicPr>
            <a:picLocks noChangeAspect="1"/>
          </p:cNvPicPr>
          <p:nvPr/>
        </p:nvPicPr>
        <p:blipFill>
          <a:blip r:embed="rId8"/>
          <a:stretch>
            <a:fillRect/>
          </a:stretch>
        </p:blipFill>
        <p:spPr>
          <a:xfrm>
            <a:off x="6091707" y="3702443"/>
            <a:ext cx="2160286" cy="2623505"/>
          </a:xfrm>
          <a:prstGeom prst="rect">
            <a:avLst/>
          </a:prstGeom>
        </p:spPr>
      </p:pic>
      <p:pic>
        <p:nvPicPr>
          <p:cNvPr id="15" name="Image 14"/>
          <p:cNvPicPr>
            <a:picLocks noChangeAspect="1"/>
          </p:cNvPicPr>
          <p:nvPr/>
        </p:nvPicPr>
        <p:blipFill>
          <a:blip r:embed="rId9"/>
          <a:stretch>
            <a:fillRect/>
          </a:stretch>
        </p:blipFill>
        <p:spPr>
          <a:xfrm>
            <a:off x="3430353" y="3702443"/>
            <a:ext cx="2073221" cy="2646610"/>
          </a:xfrm>
          <a:prstGeom prst="rect">
            <a:avLst/>
          </a:prstGeom>
        </p:spPr>
      </p:pic>
    </p:spTree>
    <p:extLst>
      <p:ext uri="{BB962C8B-B14F-4D97-AF65-F5344CB8AC3E}">
        <p14:creationId xmlns:p14="http://schemas.microsoft.com/office/powerpoint/2010/main" val="189814844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48962" y="798490"/>
            <a:ext cx="11094074" cy="1435993"/>
          </a:xfrm>
        </p:spPr>
        <p:txBody>
          <a:bodyPr>
            <a:noAutofit/>
          </a:bodyPr>
          <a:lstStyle/>
          <a:p>
            <a:r>
              <a:rPr lang="fr-CA" sz="2400" dirty="0"/>
              <a:t>Quelques élèves ont choisi de leur plein gré  de venir nous prêter main forte. Cela a été une bonne occasion pour mon équipe et moi de partager nos connaissances dans notre travail. Nous les avons formés en leur expliquant les étapes sanitaires à suivre et l’importance de bien désinfecter leur environnement.</a:t>
            </a:r>
          </a:p>
        </p:txBody>
      </p:sp>
      <p:pic>
        <p:nvPicPr>
          <p:cNvPr id="5" name="Image 4"/>
          <p:cNvPicPr>
            <a:picLocks noChangeAspect="1"/>
          </p:cNvPicPr>
          <p:nvPr/>
        </p:nvPicPr>
        <p:blipFill>
          <a:blip r:embed="rId2"/>
          <a:stretch>
            <a:fillRect/>
          </a:stretch>
        </p:blipFill>
        <p:spPr>
          <a:xfrm>
            <a:off x="899256" y="2653048"/>
            <a:ext cx="2379905" cy="3328186"/>
          </a:xfrm>
          <a:prstGeom prst="rect">
            <a:avLst/>
          </a:prstGeom>
        </p:spPr>
      </p:pic>
      <p:pic>
        <p:nvPicPr>
          <p:cNvPr id="6" name="Image 5"/>
          <p:cNvPicPr>
            <a:picLocks noChangeAspect="1"/>
          </p:cNvPicPr>
          <p:nvPr/>
        </p:nvPicPr>
        <p:blipFill>
          <a:blip r:embed="rId3"/>
          <a:stretch>
            <a:fillRect/>
          </a:stretch>
        </p:blipFill>
        <p:spPr>
          <a:xfrm>
            <a:off x="3453460" y="2653048"/>
            <a:ext cx="2379905" cy="3328186"/>
          </a:xfrm>
          <a:prstGeom prst="rect">
            <a:avLst/>
          </a:prstGeom>
        </p:spPr>
      </p:pic>
      <p:pic>
        <p:nvPicPr>
          <p:cNvPr id="7" name="Image 6"/>
          <p:cNvPicPr>
            <a:picLocks noChangeAspect="1"/>
          </p:cNvPicPr>
          <p:nvPr/>
        </p:nvPicPr>
        <p:blipFill>
          <a:blip r:embed="rId4"/>
          <a:stretch>
            <a:fillRect/>
          </a:stretch>
        </p:blipFill>
        <p:spPr>
          <a:xfrm>
            <a:off x="5964682" y="2653048"/>
            <a:ext cx="2379905" cy="3328186"/>
          </a:xfrm>
          <a:prstGeom prst="rect">
            <a:avLst/>
          </a:prstGeom>
        </p:spPr>
      </p:pic>
      <p:pic>
        <p:nvPicPr>
          <p:cNvPr id="8" name="Image 7"/>
          <p:cNvPicPr>
            <a:picLocks noChangeAspect="1"/>
          </p:cNvPicPr>
          <p:nvPr/>
        </p:nvPicPr>
        <p:blipFill>
          <a:blip r:embed="rId5"/>
          <a:stretch>
            <a:fillRect/>
          </a:stretch>
        </p:blipFill>
        <p:spPr>
          <a:xfrm>
            <a:off x="8475904" y="2653048"/>
            <a:ext cx="2809200" cy="3328186"/>
          </a:xfrm>
          <a:prstGeom prst="rect">
            <a:avLst/>
          </a:prstGeom>
        </p:spPr>
      </p:pic>
    </p:spTree>
    <p:extLst>
      <p:ext uri="{BB962C8B-B14F-4D97-AF65-F5344CB8AC3E}">
        <p14:creationId xmlns:p14="http://schemas.microsoft.com/office/powerpoint/2010/main" val="337030269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CA" sz="2400" dirty="0"/>
              <a:t>Les élèves ont </a:t>
            </a:r>
            <a:r>
              <a:rPr lang="fr-CA" sz="2400" dirty="0" smtClean="0"/>
              <a:t>affirmé être contentes </a:t>
            </a:r>
            <a:r>
              <a:rPr lang="fr-CA" sz="2400" dirty="0"/>
              <a:t>d’avoir pu partager ces moments avec nous et de faire de leur école un endroit propre et sécuritaire.  Elles ont souligné qu’elles aimeraient, dans un futur rapproché, revivent cette expérience au sein de notre équipe. Mission accomplie de notre part! </a:t>
            </a:r>
            <a:r>
              <a:rPr lang="fr-CA" sz="2400" dirty="0">
                <a:sym typeface="Wingdings" panose="05000000000000000000" pitchFamily="2" charset="2"/>
              </a:rPr>
              <a:t></a:t>
            </a:r>
            <a:r>
              <a:rPr lang="fr-CA" sz="2400" dirty="0"/>
              <a:t> </a:t>
            </a:r>
            <a:br>
              <a:rPr lang="fr-CA" sz="2400" dirty="0"/>
            </a:br>
            <a:r>
              <a:rPr lang="fr-CA" sz="2400" dirty="0" smtClean="0"/>
              <a:t>r</a:t>
            </a:r>
            <a:endParaRPr lang="fr-CA" sz="2400" dirty="0"/>
          </a:p>
        </p:txBody>
      </p:sp>
      <p:pic>
        <p:nvPicPr>
          <p:cNvPr id="4" name="Espace réservé du contenu 3"/>
          <p:cNvPicPr>
            <a:picLocks noGrp="1" noChangeAspect="1"/>
          </p:cNvPicPr>
          <p:nvPr>
            <p:ph idx="1"/>
          </p:nvPr>
        </p:nvPicPr>
        <p:blipFill>
          <a:blip r:embed="rId2"/>
          <a:stretch>
            <a:fillRect/>
          </a:stretch>
        </p:blipFill>
        <p:spPr>
          <a:xfrm>
            <a:off x="3118298" y="2573953"/>
            <a:ext cx="5955404" cy="3546773"/>
          </a:xfrm>
          <a:prstGeom prst="rect">
            <a:avLst/>
          </a:prstGeom>
        </p:spPr>
      </p:pic>
    </p:spTree>
    <p:extLst>
      <p:ext uri="{BB962C8B-B14F-4D97-AF65-F5344CB8AC3E}">
        <p14:creationId xmlns:p14="http://schemas.microsoft.com/office/powerpoint/2010/main" val="2399338903"/>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que">
  <a:themeElements>
    <a:clrScheme name="Organique">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que">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que">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133</TotalTime>
  <Words>870</Words>
  <Application>Microsoft Office PowerPoint</Application>
  <PresentationFormat>Grand écran</PresentationFormat>
  <Paragraphs>35</Paragraphs>
  <Slides>12</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12</vt:i4>
      </vt:variant>
    </vt:vector>
  </HeadingPairs>
  <TitlesOfParts>
    <vt:vector size="18" baseType="lpstr">
      <vt:lpstr>Arial</vt:lpstr>
      <vt:lpstr>Calibri</vt:lpstr>
      <vt:lpstr>Garamond</vt:lpstr>
      <vt:lpstr>Times New Roman</vt:lpstr>
      <vt:lpstr>Wingdings</vt:lpstr>
      <vt:lpstr>Organique</vt:lpstr>
      <vt:lpstr>Présentation PowerPoint</vt:lpstr>
      <vt:lpstr> L’équipe Cisssmo: École Pointe-Olivier</vt:lpstr>
      <vt:lpstr>Présentation PowerPoint</vt:lpstr>
      <vt:lpstr>L’équipe a dû respecter les exigences sanitaires du Cisssmo ainsi que celles de la commission scolaire.  </vt:lpstr>
      <vt:lpstr>Parmi tous  les ajustements que nous avons dû faire,  notre grande responsabilité a été de collaborer avec l’équipe responsable à la désinfection journalière de l’école.  </vt:lpstr>
      <vt:lpstr>Un horaire de tâches  a été établi pour permettre une désinfection rigoureuse. Chaque tâche avait une feuille de registre d’inspection à initialiser une fois exécutée. Pour nous distinguer, notre équipe a utilisé un code de couleurs. Nous avons trouvé des méthodes et des outils efficaces pour exécuter les tâches.  </vt:lpstr>
      <vt:lpstr>Présentation PowerPoint</vt:lpstr>
      <vt:lpstr>Quelques élèves ont choisi de leur plein gré  de venir nous prêter main forte. Cela a été une bonne occasion pour mon équipe et moi de partager nos connaissances dans notre travail. Nous les avons formés en leur expliquant les étapes sanitaires à suivre et l’importance de bien désinfecter leur environnement.</vt:lpstr>
      <vt:lpstr>Les élèves ont affirmé être contentes d’avoir pu partager ces moments avec nous et de faire de leur école un endroit propre et sécuritaire.  Elles ont souligné qu’elles aimeraient, dans un futur rapproché, revivent cette expérience au sein de notre équipe. Mission accomplie de notre part!   r</vt:lpstr>
      <vt:lpstr>Nous avons joué un rôle important afin que l’école puisse rester ouverte pendant toute l’année. Notre dévouement et notre détermination ont porté fruit, car aucun cas de covid-19 ne nous a été rapporté.  Pour souligner l’appréciation envers notre équipe, des élèves et enseignants nous ont témoigné leur gratitude. Cela nous a fait chaud au cœur. </vt:lpstr>
      <vt:lpstr>Présentation PowerPoint</vt:lpstr>
      <vt:lpstr>Dans ce contexte, il a été crucial de trouver une façon de prendre soin de nous (psychologiquement), alors tout en respectent la distanciation sociale, se retrouver aux pauses pour échanger des anecdotes de toutes sortes, rire aux éclats ainsi que partager nos angoisses reliées à la pandémie nous a aidé à garder le cap et  de prendre conscience que chacun d’entre nous avons une grande force intérieure et peu importe les situations difficiles ou les embûches qui se manifeste, nous pouvons toujours compter sur l’un et l’autre. Voici ce qu’est une véritable équipe! Voici mon équipe 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L’école Pointe-Olivier vous présente l’équipe Cisssmo</dc:title>
  <dc:creator>nathaliex xbruneau</dc:creator>
  <cp:lastModifiedBy>Vincent Robichaud  (CISSSMO16)</cp:lastModifiedBy>
  <cp:revision>17</cp:revision>
  <dcterms:created xsi:type="dcterms:W3CDTF">2021-06-17T23:13:54Z</dcterms:created>
  <dcterms:modified xsi:type="dcterms:W3CDTF">2021-06-21T12:13:59Z</dcterms:modified>
</cp:coreProperties>
</file>