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61" r:id="rId2"/>
    <p:sldId id="262" r:id="rId3"/>
    <p:sldId id="264" r:id="rId4"/>
    <p:sldId id="265" r:id="rId5"/>
    <p:sldId id="266" r:id="rId6"/>
    <p:sldId id="278" r:id="rId7"/>
    <p:sldId id="267" r:id="rId8"/>
    <p:sldId id="280" r:id="rId9"/>
    <p:sldId id="268" r:id="rId10"/>
    <p:sldId id="277" r:id="rId11"/>
    <p:sldId id="276" r:id="rId12"/>
    <p:sldId id="272" r:id="rId13"/>
    <p:sldId id="275" r:id="rId14"/>
    <p:sldId id="274" r:id="rId15"/>
    <p:sldId id="273" r:id="rId16"/>
    <p:sldId id="271" r:id="rId17"/>
    <p:sldId id="279" r:id="rId18"/>
    <p:sldId id="282" r:id="rId19"/>
    <p:sldId id="281" r:id="rId20"/>
    <p:sldId id="270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85"/>
    <a:srgbClr val="008196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2023-05-05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 smtClean="0"/>
              <a:t>XX mois année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uto-compassion.com/" TargetMode="External"/><Relationship Id="rId2" Type="http://schemas.openxmlformats.org/officeDocument/2006/relationships/hyperlink" Target="https://self-compassion.org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tarabrach.com/wp-content/uploads/pdf/RAIN-un-exercice-d-auto-compassion.pdf" TargetMode="External"/><Relationship Id="rId5" Type="http://schemas.openxmlformats.org/officeDocument/2006/relationships/hyperlink" Target="https://www.esantementale.ca/Ottawa-Carleton/Lauto-compassion-plus-importante-que-lestime-de-soi-et-peut-etre-la-cle-de-la-sante-mentale/index.php?m=article&amp;ID=52807" TargetMode="External"/><Relationship Id="rId4" Type="http://schemas.openxmlformats.org/officeDocument/2006/relationships/hyperlink" Target="https://autocompassionmtl.wixsite.com/autocompassion/pratiques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test.psychologies.com/tests-psycho/tests-psychologiques/Quelle-est-votre-tendance-a-la-culpabilit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>
                <a:solidFill>
                  <a:srgbClr val="66FF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L’AUTOCOMPASSION : 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Un outil pour se déculpabiliser sans se déresponsabiliser !</a:t>
            </a:r>
            <a:endParaRPr lang="fr-CA" cap="all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 dirty="0" smtClean="0"/>
          </a:p>
          <a:p>
            <a:r>
              <a:rPr lang="fr-CA" dirty="0" smtClean="0"/>
              <a:t>Webinaire </a:t>
            </a:r>
            <a:r>
              <a:rPr lang="fr-CA" dirty="0"/>
              <a:t>présenté par Katia Laflamme, Psychologue/Neuropsychologue </a:t>
            </a:r>
            <a:r>
              <a:rPr lang="fr-CA" dirty="0" smtClean="0"/>
              <a:t>14 Juin </a:t>
            </a:r>
            <a:r>
              <a:rPr lang="fr-CA" dirty="0" smtClean="0"/>
              <a:t>2023</a:t>
            </a:r>
            <a:endParaRPr lang="fr-CA" dirty="0"/>
          </a:p>
          <a:p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9631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988828"/>
            <a:ext cx="10515600" cy="935665"/>
          </a:xfrm>
        </p:spPr>
        <p:txBody>
          <a:bodyPr>
            <a:normAutofit/>
          </a:bodyPr>
          <a:lstStyle/>
          <a:p>
            <a:pPr algn="ctr"/>
            <a:r>
              <a:rPr lang="fr-CA" sz="40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IMPACTS SUR NOTRE TRAVAIL </a:t>
            </a:r>
            <a:r>
              <a:rPr lang="fr-CA" sz="4000" dirty="0" smtClean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D’AIDANT</a:t>
            </a:r>
            <a:endParaRPr lang="fr-CA" sz="40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2126512"/>
            <a:ext cx="10515600" cy="396313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Maslach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 C. </a:t>
            </a:r>
            <a:r>
              <a:rPr lang="fr-CA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Lelter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 M. : The </a:t>
            </a:r>
            <a:r>
              <a:rPr lang="fr-CA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truth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 about burnout, 2008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u="sng" dirty="0">
                <a:latin typeface="Calibri" panose="020F0502020204030204" pitchFamily="34" charset="0"/>
                <a:cs typeface="Calibri" panose="020F0502020204030204" pitchFamily="34" charset="0"/>
              </a:rPr>
              <a:t>Les 6 déterminants de l’épuisement 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895350" indent="-534988">
              <a:buFont typeface="+mj-lt"/>
              <a:buAutoNum type="arabicPeriod"/>
              <a:tabLst>
                <a:tab pos="268288" algn="l"/>
                <a:tab pos="628650" algn="l"/>
                <a:tab pos="720725" algn="l"/>
                <a:tab pos="895350" algn="l"/>
              </a:tabLst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Surcharge de travail</a:t>
            </a:r>
          </a:p>
          <a:p>
            <a:pPr marL="895350" indent="-534988">
              <a:buFont typeface="+mj-lt"/>
              <a:buAutoNum type="arabicPeriod"/>
              <a:tabLst>
                <a:tab pos="268288" algn="l"/>
                <a:tab pos="628650" algn="l"/>
                <a:tab pos="720725" algn="l"/>
                <a:tab pos="895350" algn="l"/>
              </a:tabLst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Perception du manque de contrôle</a:t>
            </a:r>
          </a:p>
          <a:p>
            <a:pPr marL="895350" indent="-534988">
              <a:buFont typeface="+mj-lt"/>
              <a:buAutoNum type="arabicPeriod"/>
              <a:tabLst>
                <a:tab pos="268288" algn="l"/>
                <a:tab pos="628650" algn="l"/>
                <a:tab pos="720725" algn="l"/>
                <a:tab pos="895350" algn="l"/>
              </a:tabLst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Manque de reconnaissance</a:t>
            </a:r>
          </a:p>
          <a:p>
            <a:pPr marL="895350" indent="-534988">
              <a:buFont typeface="+mj-lt"/>
              <a:buAutoNum type="arabicPeriod"/>
              <a:tabLst>
                <a:tab pos="268288" algn="l"/>
                <a:tab pos="628650" algn="l"/>
                <a:tab pos="720725" algn="l"/>
                <a:tab pos="895350" algn="l"/>
              </a:tabLst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Effritement du sens de la communauté</a:t>
            </a:r>
          </a:p>
          <a:p>
            <a:pPr marL="895350" indent="-534988">
              <a:buFont typeface="+mj-lt"/>
              <a:buAutoNum type="arabicPeriod"/>
              <a:tabLst>
                <a:tab pos="268288" algn="l"/>
                <a:tab pos="628650" algn="l"/>
                <a:tab pos="720725" algn="l"/>
                <a:tab pos="895350" algn="l"/>
              </a:tabLst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Sentiment d'injustice</a:t>
            </a:r>
          </a:p>
          <a:p>
            <a:pPr marL="895350" indent="-534988">
              <a:buFont typeface="+mj-lt"/>
              <a:buAutoNum type="arabicPeriod"/>
              <a:tabLst>
                <a:tab pos="268288" algn="l"/>
                <a:tab pos="628650" algn="l"/>
                <a:tab pos="720725" algn="l"/>
                <a:tab pos="895350" algn="l"/>
              </a:tabLst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Incongruence des valeurs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0790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6353"/>
          </a:xfrm>
        </p:spPr>
        <p:txBody>
          <a:bodyPr>
            <a:normAutofit/>
          </a:bodyPr>
          <a:lstStyle/>
          <a:p>
            <a:pPr algn="ctr"/>
            <a:r>
              <a:rPr lang="fr-CA" sz="40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REPRENDRE LE CONTRÔLE</a:t>
            </a:r>
            <a:endParaRPr lang="fr-CA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29070"/>
            <a:ext cx="10515600" cy="484789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b="1" dirty="0">
                <a:latin typeface="Calibri" panose="020F0502020204030204" pitchFamily="34" charset="0"/>
                <a:cs typeface="Calibri" panose="020F0502020204030204" pitchFamily="34" charset="0"/>
              </a:rPr>
              <a:t>Prendre soin de </a:t>
            </a:r>
            <a:r>
              <a:rPr lang="fr-CA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soi</a:t>
            </a:r>
          </a:p>
          <a:p>
            <a:pPr marL="0" indent="0">
              <a:buNone/>
            </a:pPr>
            <a:endParaRPr lang="fr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28700" lvl="1" indent="-342900">
              <a:buFont typeface="Wingdings" panose="05000000000000000000" pitchFamily="2" charset="2"/>
              <a:buChar char="q"/>
            </a:pPr>
            <a:r>
              <a:rPr lang="fr-CA" sz="2600" dirty="0">
                <a:latin typeface="Calibri" panose="020F0502020204030204" pitchFamily="34" charset="0"/>
                <a:cs typeface="Calibri" panose="020F0502020204030204" pitchFamily="34" charset="0"/>
              </a:rPr>
              <a:t>Activité physique, bonne alimentation, repos et sommeil en quantité suffisante</a:t>
            </a:r>
          </a:p>
          <a:p>
            <a:pPr marL="1028700" lvl="1" indent="-342900">
              <a:buFont typeface="Wingdings" panose="05000000000000000000" pitchFamily="2" charset="2"/>
              <a:buChar char="q"/>
            </a:pPr>
            <a:r>
              <a:rPr lang="fr-CA" sz="2600" dirty="0">
                <a:latin typeface="Calibri" panose="020F0502020204030204" pitchFamily="34" charset="0"/>
                <a:cs typeface="Calibri" panose="020F0502020204030204" pitchFamily="34" charset="0"/>
              </a:rPr>
              <a:t>Entretenir son réseau de soutien</a:t>
            </a:r>
          </a:p>
          <a:p>
            <a:pPr marL="1028700" lvl="1" indent="-342900">
              <a:buFont typeface="Wingdings" panose="05000000000000000000" pitchFamily="2" charset="2"/>
              <a:buChar char="q"/>
            </a:pPr>
            <a:r>
              <a:rPr lang="fr-CA" sz="2600" dirty="0">
                <a:latin typeface="Calibri" panose="020F0502020204030204" pitchFamily="34" charset="0"/>
                <a:cs typeface="Calibri" panose="020F0502020204030204" pitchFamily="34" charset="0"/>
              </a:rPr>
              <a:t>Ne pas abandonner ses intérêts à l’extérieur du travail</a:t>
            </a:r>
          </a:p>
          <a:p>
            <a:pPr marL="1028700" lvl="1" indent="-342900">
              <a:buFont typeface="Wingdings" panose="05000000000000000000" pitchFamily="2" charset="2"/>
              <a:buChar char="q"/>
            </a:pPr>
            <a:r>
              <a:rPr lang="fr-CA" sz="2600" dirty="0">
                <a:latin typeface="Calibri" panose="020F0502020204030204" pitchFamily="34" charset="0"/>
                <a:cs typeface="Calibri" panose="020F0502020204030204" pitchFamily="34" charset="0"/>
              </a:rPr>
              <a:t>Prioriser sa propre santé : </a:t>
            </a:r>
            <a:r>
              <a:rPr lang="fr-CA" sz="26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LIEN CORPS-ESPRIT → AUTOCOMPASSION</a:t>
            </a:r>
          </a:p>
          <a:p>
            <a:pPr lvl="1" indent="0">
              <a:buNone/>
            </a:pPr>
            <a:endParaRPr lang="fr-CA" sz="2600" dirty="0">
              <a:solidFill>
                <a:srgbClr val="FF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sz="2600" b="1" dirty="0">
                <a:latin typeface="Calibri" panose="020F0502020204030204" pitchFamily="34" charset="0"/>
                <a:cs typeface="Calibri" panose="020F0502020204030204" pitchFamily="34" charset="0"/>
              </a:rPr>
              <a:t>Conscience de </a:t>
            </a:r>
            <a:r>
              <a:rPr lang="fr-CA" sz="2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soi</a:t>
            </a:r>
          </a:p>
          <a:p>
            <a:pPr marL="0" indent="0">
              <a:buNone/>
            </a:pPr>
            <a:endParaRPr lang="fr-CA" sz="2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28700" lvl="1" indent="-342900">
              <a:buFont typeface="Wingdings" panose="05000000000000000000" pitchFamily="2" charset="2"/>
              <a:buChar char="q"/>
            </a:pPr>
            <a:r>
              <a:rPr lang="fr-CA" sz="2600" dirty="0">
                <a:latin typeface="Calibri" panose="020F0502020204030204" pitchFamily="34" charset="0"/>
                <a:cs typeface="Calibri" panose="020F0502020204030204" pitchFamily="34" charset="0"/>
              </a:rPr>
              <a:t>Reconnaitre sa vulnérabilité au stress</a:t>
            </a:r>
          </a:p>
          <a:p>
            <a:pPr marL="1028700" lvl="1" indent="-342900">
              <a:buFont typeface="Wingdings" panose="05000000000000000000" pitchFamily="2" charset="2"/>
              <a:buChar char="q"/>
            </a:pPr>
            <a:r>
              <a:rPr lang="fr-CA" sz="2600" dirty="0">
                <a:latin typeface="Calibri" panose="020F0502020204030204" pitchFamily="34" charset="0"/>
                <a:cs typeface="Calibri" panose="020F0502020204030204" pitchFamily="34" charset="0"/>
              </a:rPr>
              <a:t>Prendre conscience de ses conflits de valeurs</a:t>
            </a:r>
          </a:p>
          <a:p>
            <a:pPr marL="1028700" lvl="1" indent="-342900">
              <a:buFont typeface="Wingdings" panose="05000000000000000000" pitchFamily="2" charset="2"/>
              <a:buChar char="q"/>
            </a:pPr>
            <a:r>
              <a:rPr lang="fr-CA" sz="2600" dirty="0">
                <a:latin typeface="Calibri" panose="020F0502020204030204" pitchFamily="34" charset="0"/>
                <a:cs typeface="Calibri" panose="020F0502020204030204" pitchFamily="34" charset="0"/>
              </a:rPr>
              <a:t>Se sentir légitime dans ses choix réfléchis → </a:t>
            </a:r>
            <a:r>
              <a:rPr lang="fr-CA" sz="26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AUTOCOMPASSION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5067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pPr algn="ctr"/>
            <a:r>
              <a:rPr lang="fr-CA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AUTOCOMPASSION</a:t>
            </a:r>
            <a:endParaRPr lang="fr-CA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12</a:t>
            </a:fld>
            <a:endParaRPr lang="fr-CA"/>
          </a:p>
        </p:txBody>
      </p:sp>
      <p:pic>
        <p:nvPicPr>
          <p:cNvPr id="5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5" y="1524837"/>
            <a:ext cx="4395418" cy="4112517"/>
          </a:xfrm>
        </p:spPr>
      </p:pic>
      <p:sp>
        <p:nvSpPr>
          <p:cNvPr id="6" name="Rectangle 5"/>
          <p:cNvSpPr/>
          <p:nvPr/>
        </p:nvSpPr>
        <p:spPr>
          <a:xfrm>
            <a:off x="5490573" y="1524837"/>
            <a:ext cx="605638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400" dirty="0">
                <a:solidFill>
                  <a:schemeClr val="bg1"/>
                </a:solidFill>
              </a:rPr>
              <a:t>« </a:t>
            </a:r>
            <a:r>
              <a:rPr lang="fr-CA" sz="2400" b="1" i="1" dirty="0">
                <a:solidFill>
                  <a:schemeClr val="bg1"/>
                </a:solidFill>
                <a:latin typeface="Bradley Hand ITC" panose="03070402050302030203" pitchFamily="66" charset="0"/>
              </a:rPr>
              <a:t>Lorsque nous souffrons, prendre soin de soi-même comme nous le ferions de quelqu’un que nous aimons. L’</a:t>
            </a:r>
            <a:r>
              <a:rPr lang="fr-CA" sz="2400" b="1" i="1" dirty="0" err="1">
                <a:solidFill>
                  <a:schemeClr val="bg1"/>
                </a:solidFill>
                <a:latin typeface="Bradley Hand ITC" panose="03070402050302030203" pitchFamily="66" charset="0"/>
              </a:rPr>
              <a:t>autocompassion</a:t>
            </a:r>
            <a:r>
              <a:rPr lang="fr-CA" sz="2400" b="1" i="1" dirty="0">
                <a:solidFill>
                  <a:schemeClr val="bg1"/>
                </a:solidFill>
                <a:latin typeface="Bradley Hand ITC" panose="03070402050302030203" pitchFamily="66" charset="0"/>
              </a:rPr>
              <a:t>  inclut la bienveillance envers soi-même, le sens de notre humanité commune et la pleine conscience ». </a:t>
            </a:r>
            <a:endParaRPr lang="fr-CA" sz="2400" b="1" i="1" dirty="0" smtClean="0">
              <a:solidFill>
                <a:schemeClr val="bg1"/>
              </a:solidFill>
              <a:latin typeface="Bradley Hand ITC" panose="03070402050302030203" pitchFamily="66" charset="0"/>
            </a:endParaRPr>
          </a:p>
          <a:p>
            <a:endParaRPr lang="fr-CA" sz="2400" b="1" i="1" dirty="0">
              <a:latin typeface="Bradley Hand ITC" panose="03070402050302030203" pitchFamily="66" charset="0"/>
            </a:endParaRPr>
          </a:p>
          <a:p>
            <a:endParaRPr lang="fr-CA" sz="2400" dirty="0"/>
          </a:p>
          <a:p>
            <a:r>
              <a:rPr lang="fr-CA" sz="2400" dirty="0"/>
              <a:t>Kristin </a:t>
            </a:r>
            <a:r>
              <a:rPr lang="fr-CA" sz="2400" dirty="0" err="1"/>
              <a:t>Neff</a:t>
            </a:r>
            <a:endParaRPr lang="fr-CA" sz="2400" dirty="0"/>
          </a:p>
          <a:p>
            <a:r>
              <a:rPr lang="fr-CA" sz="2400" dirty="0">
                <a:solidFill>
                  <a:srgbClr val="00E9E9"/>
                </a:solidFill>
              </a:rPr>
              <a:t>https://self-compassion.org/test-how-self-compassionate-you-are/</a:t>
            </a:r>
          </a:p>
        </p:txBody>
      </p:sp>
    </p:spTree>
    <p:extLst>
      <p:ext uri="{BB962C8B-B14F-4D97-AF65-F5344CB8AC3E}">
        <p14:creationId xmlns:p14="http://schemas.microsoft.com/office/powerpoint/2010/main" val="218457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903767"/>
            <a:ext cx="10406764" cy="1169582"/>
          </a:xfrm>
        </p:spPr>
        <p:txBody>
          <a:bodyPr/>
          <a:lstStyle/>
          <a:p>
            <a:pPr algn="ctr"/>
            <a:r>
              <a:rPr lang="fr-CA" dirty="0" err="1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Autocompassion</a:t>
            </a:r>
            <a:r>
              <a:rPr lang="fr-CA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Composantes</a:t>
            </a:r>
            <a:endParaRPr lang="fr-CA" dirty="0">
              <a:solidFill>
                <a:srgbClr val="00819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2254102"/>
            <a:ext cx="5792233" cy="3859619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Mettre en opposition …</a:t>
            </a:r>
          </a:p>
          <a:p>
            <a:pPr marL="457200" indent="-457200">
              <a:buFont typeface="+mj-lt"/>
              <a:buAutoNum type="arabicPeriod"/>
            </a:pPr>
            <a:r>
              <a:rPr lang="fr-CA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Bienveillance envers soi 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versus 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autojugement</a:t>
            </a:r>
            <a:endParaRPr lang="fr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CA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Humanité commune 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versus  isolement/enfermement</a:t>
            </a:r>
          </a:p>
          <a:p>
            <a:pPr marL="457200" indent="-457200">
              <a:buFont typeface="+mj-lt"/>
              <a:buAutoNum type="arabicPeriod"/>
            </a:pPr>
            <a:r>
              <a:rPr lang="fr-CA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Pleine conscience 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versus ruminations/scénarios fictifs</a:t>
            </a:r>
          </a:p>
          <a:p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Les trois composantes mènent à une 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Présence bienveillante </a:t>
            </a:r>
            <a:r>
              <a:rPr lang="fr-CA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connectée </a:t>
            </a:r>
            <a:endParaRPr lang="fr-CA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13</a:t>
            </a:fld>
            <a:endParaRPr lang="fr-CA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395" y="2254101"/>
            <a:ext cx="4894932" cy="370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010094"/>
            <a:ext cx="10515600" cy="903766"/>
          </a:xfrm>
        </p:spPr>
        <p:txBody>
          <a:bodyPr>
            <a:normAutofit/>
          </a:bodyPr>
          <a:lstStyle/>
          <a:p>
            <a:pPr algn="ctr"/>
            <a:r>
              <a:rPr lang="fr-CA" sz="40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L’AUTOCOMPASSION : Ce N’EST PAS…</a:t>
            </a:r>
            <a:endParaRPr lang="fr-CA" sz="40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25032" y="2408779"/>
            <a:ext cx="5954233" cy="368087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CA" sz="28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l’apitoiement sur soi (pitié) </a:t>
            </a:r>
            <a:r>
              <a:rPr lang="fr-CA" sz="2800" dirty="0">
                <a:latin typeface="Calibri" panose="020F0502020204030204" pitchFamily="34" charset="0"/>
                <a:cs typeface="Calibri" panose="020F0502020204030204" pitchFamily="34" charset="0"/>
              </a:rPr>
              <a:t>→ met emphase sur la souffrance personnelle et isolation</a:t>
            </a:r>
          </a:p>
          <a:p>
            <a:pPr marL="457200" indent="-457200">
              <a:buFont typeface="+mj-lt"/>
              <a:buAutoNum type="arabicPeriod"/>
            </a:pPr>
            <a:r>
              <a:rPr lang="fr-CA" sz="28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Complaisance envers soi-même </a:t>
            </a:r>
            <a:r>
              <a:rPr lang="fr-CA" sz="2800" dirty="0">
                <a:latin typeface="Calibri" panose="020F0502020204030204" pitchFamily="34" charset="0"/>
                <a:cs typeface="Calibri" panose="020F0502020204030204" pitchFamily="34" charset="0"/>
              </a:rPr>
              <a:t>→tout se permettre et se laisser aller</a:t>
            </a:r>
          </a:p>
          <a:p>
            <a:pPr marL="457200" indent="-457200">
              <a:buFont typeface="+mj-lt"/>
              <a:buAutoNum type="arabicPeriod"/>
            </a:pPr>
            <a:r>
              <a:rPr lang="fr-CA" sz="28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Amour-propre</a:t>
            </a:r>
            <a:r>
              <a:rPr lang="fr-CA" sz="28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sz="2800" dirty="0">
                <a:latin typeface="Calibri" panose="020F0502020204030204" pitchFamily="34" charset="0"/>
                <a:cs typeface="Calibri" panose="020F0502020204030204" pitchFamily="34" charset="0"/>
              </a:rPr>
              <a:t>→ être différent et spécial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14</a:t>
            </a:fld>
            <a:endParaRPr lang="fr-CA"/>
          </a:p>
        </p:txBody>
      </p:sp>
      <p:pic>
        <p:nvPicPr>
          <p:cNvPr id="5" name="Espace réservé du contenu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265" y="2009553"/>
            <a:ext cx="4303953" cy="417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49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903"/>
          </a:xfrm>
        </p:spPr>
        <p:txBody>
          <a:bodyPr/>
          <a:lstStyle/>
          <a:p>
            <a:pPr algn="ctr"/>
            <a:r>
              <a:rPr lang="fr-CA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Étude programme </a:t>
            </a:r>
            <a:r>
              <a:rPr lang="fr-CA" dirty="0" smtClean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auto-compassion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Kristin D. </a:t>
            </a:r>
            <a:r>
              <a:rPr lang="fr-CA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Neff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, Marissa C. Knox, Phoebe Long and Krista Gregory (février 2020) : </a:t>
            </a:r>
            <a:r>
              <a:rPr lang="fr-CA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Caring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CA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others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losing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yourself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 : An adaptation of the </a:t>
            </a:r>
            <a:r>
              <a:rPr lang="fr-CA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Mindful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 Self-Compassion Program for Healthcare </a:t>
            </a:r>
            <a:r>
              <a:rPr lang="fr-CA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communities</a:t>
            </a:r>
            <a:endParaRPr lang="fr-CA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Deux études sur l’efficacité d’une programme d’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autocompassion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pour des communautés de soin pour améliorer le bien-être et réduire les burnout chez les professionnels de la santé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Étude 1 : ↑ 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autocompassion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et bien-être maintenu sur 3 mois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Étude 2 : Idem en plus de réduire de façon significative le burnout et le stress lié au travail 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647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7740"/>
          </a:xfrm>
        </p:spPr>
        <p:txBody>
          <a:bodyPr>
            <a:normAutofit/>
          </a:bodyPr>
          <a:lstStyle/>
          <a:p>
            <a:pPr algn="ctr"/>
            <a:r>
              <a:rPr lang="fr-CA" sz="4400" dirty="0">
                <a:latin typeface="Calibri" panose="020F0502020204030204" pitchFamily="34" charset="0"/>
                <a:cs typeface="Calibri" panose="020F0502020204030204" pitchFamily="34" charset="0"/>
              </a:rPr>
              <a:t>Déculpabilisation </a:t>
            </a:r>
            <a:endParaRPr lang="fr-CA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Remettre les choses en perspective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Quels sont les éléments sur lesquels j'ai du contrôle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Discuter avec nos collègues afin de partager les difficultés et trouver des solutions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Se laver les mains aiderait à soulager la culpabilité mais diminue les comportements 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prosociaux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(aider autrui) →lien corps-esprit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L’épuisement diminue la culpabilité car cela exige des ressources cérébrales (réflexion) et mène à la « dépersonnalisation » et au détachement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CA" b="1" dirty="0">
                <a:latin typeface="Calibri" panose="020F0502020204030204" pitchFamily="34" charset="0"/>
                <a:cs typeface="Calibri" panose="020F0502020204030204" pitchFamily="34" charset="0"/>
              </a:rPr>
              <a:t>REFAIRE PONT CORPS-ESPRIT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4793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903767"/>
            <a:ext cx="10406764" cy="1169582"/>
          </a:xfrm>
        </p:spPr>
        <p:txBody>
          <a:bodyPr>
            <a:noAutofit/>
          </a:bodyPr>
          <a:lstStyle/>
          <a:p>
            <a:r>
              <a:rPr lang="fr-CA" sz="40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TRUCS POUR LA PRATIQUE </a:t>
            </a:r>
            <a:br>
              <a:rPr lang="fr-CA" sz="40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CA" sz="40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L’AUTOCOMPASSION</a:t>
            </a:r>
            <a:endParaRPr lang="fr-CA" sz="4000" dirty="0">
              <a:solidFill>
                <a:srgbClr val="00819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2073350"/>
            <a:ext cx="9162754" cy="399784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Nécessite de la bonne volonté et non de bons sentiments – on ne peut contrôler tout ce qui est présent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Pleine conscience et acceptation du moment présent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Se donner le soutien et le confort pour supporter le douleur et évoluer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Notion de connexion corps-esprit et avec les autres est primordiale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Les retours de flammes (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backdrafts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) sont possibles- soyez-en conscients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Se donner ce dont nous avons « besoin sur le moment »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17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353" y="3075443"/>
            <a:ext cx="1930400" cy="149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57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712381"/>
            <a:ext cx="10515600" cy="861238"/>
          </a:xfrm>
        </p:spPr>
        <p:txBody>
          <a:bodyPr>
            <a:normAutofit/>
          </a:bodyPr>
          <a:lstStyle/>
          <a:p>
            <a:pPr algn="ctr"/>
            <a:r>
              <a:rPr lang="fr-CA" sz="40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Lectures et pratiques de l’</a:t>
            </a:r>
            <a:r>
              <a:rPr lang="fr-CA" sz="4000" dirty="0" err="1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autocompassion</a:t>
            </a:r>
            <a:endParaRPr lang="fr-CA" sz="40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1807535"/>
            <a:ext cx="10515600" cy="428211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Brillon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Pacale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, Dre (2020): 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Entretenir ma vitalité d’aidant : Guide pour prévenir la fatigue de compassion et la détresse professionnelle.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Les ÉDITIONS DE L’HOMME.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Site web de Kristin 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Neff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avec des pratiques en anglais : </a:t>
            </a:r>
            <a:r>
              <a:rPr lang="fr-CA" dirty="0">
                <a:solidFill>
                  <a:srgbClr val="00E9E9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https://self-compassion.org/</a:t>
            </a:r>
            <a:endParaRPr lang="fr-CA" dirty="0">
              <a:solidFill>
                <a:srgbClr val="00E9E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Sites en français </a:t>
            </a:r>
            <a:r>
              <a:rPr lang="fr-CA" dirty="0">
                <a:solidFill>
                  <a:srgbClr val="00E9E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https://auto-compassion.com/</a:t>
            </a:r>
            <a:endParaRPr lang="fr-CA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https://autocompassionmtl.wixsite.com/autocompassion/pratiques</a:t>
            </a:r>
            <a:endParaRPr lang="fr-CA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https://www.esantementale.ca/Ottawa-Carleton/Lauto-compassion-plus-importante-que-lestime-de-soi-et-peut-etre-la-cle-de-la-sante-mentale/index.php?m=article&amp;ID=52807</a:t>
            </a:r>
            <a:endParaRPr lang="fr-CA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http://www.tarabrach.com/wp-content/uploads/pdf/RAIN-un-exercice-d-auto-compassion.pdf</a:t>
            </a:r>
            <a:endParaRPr lang="fr-CA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2313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6354"/>
          </a:xfrm>
        </p:spPr>
        <p:txBody>
          <a:bodyPr>
            <a:normAutofit/>
          </a:bodyPr>
          <a:lstStyle/>
          <a:p>
            <a:pPr algn="ctr"/>
            <a:r>
              <a:rPr lang="fr-CA" sz="40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SOURCES ET RÉFÉRENCES </a:t>
            </a:r>
            <a:endParaRPr lang="fr-CA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Un système de santé qui rend malades ses soignants : 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Texte collectif </a:t>
            </a:r>
            <a:r>
              <a:rPr lang="fr-CA" b="1" dirty="0">
                <a:latin typeface="Calibri" panose="020F0502020204030204" pitchFamily="34" charset="0"/>
                <a:cs typeface="Calibri" panose="020F0502020204030204" pitchFamily="34" charset="0"/>
              </a:rPr>
              <a:t>LE DEVOIR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, 11 avril 2019.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Test d’inventaire de Burnout de 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Maslach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-MBI, dans 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Maslash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, C. et coll. (2006). </a:t>
            </a:r>
            <a:r>
              <a:rPr lang="fr-CA" u="sng" dirty="0" err="1">
                <a:latin typeface="Calibri" panose="020F0502020204030204" pitchFamily="34" charset="0"/>
                <a:cs typeface="Calibri" panose="020F0502020204030204" pitchFamily="34" charset="0"/>
              </a:rPr>
              <a:t>Burn-out</a:t>
            </a:r>
            <a:r>
              <a:rPr lang="fr-CA" u="sng" dirty="0">
                <a:latin typeface="Calibri" panose="020F0502020204030204" pitchFamily="34" charset="0"/>
                <a:cs typeface="Calibri" panose="020F0502020204030204" pitchFamily="34" charset="0"/>
              </a:rPr>
              <a:t> : L’épuisement professionnel.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Presses du Belvédère.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Bègue 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laurent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(2012). 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La culpabilité, une émotion socialement utile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. Cerveau et Psycho- no 53.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Hanyi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Xu 92012). 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Culpabilité et conduites </a:t>
            </a:r>
            <a:r>
              <a:rPr lang="fr-CA" i="1" dirty="0" err="1">
                <a:latin typeface="Calibri" panose="020F0502020204030204" pitchFamily="34" charset="0"/>
                <a:cs typeface="Calibri" panose="020F0502020204030204" pitchFamily="34" charset="0"/>
              </a:rPr>
              <a:t>prosociales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 : l’</a:t>
            </a:r>
            <a:r>
              <a:rPr lang="fr-CA" i="1" dirty="0" err="1">
                <a:latin typeface="Calibri" panose="020F0502020204030204" pitchFamily="34" charset="0"/>
                <a:cs typeface="Calibri" panose="020F0502020204030204" pitchFamily="34" charset="0"/>
              </a:rPr>
              <a:t>embodiment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, l’approbation sociale et l'épuisement du soi.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Psychologie, Université de Grenoble.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Neff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K. D., Knox M. C., Long P. et Gregory K (2020). </a:t>
            </a:r>
            <a:r>
              <a:rPr lang="fr-CA" i="1" dirty="0" err="1">
                <a:latin typeface="Calibri" panose="020F0502020204030204" pitchFamily="34" charset="0"/>
                <a:cs typeface="Calibri" panose="020F0502020204030204" pitchFamily="34" charset="0"/>
              </a:rPr>
              <a:t>Caring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CA" i="1" dirty="0" err="1">
                <a:latin typeface="Calibri" panose="020F0502020204030204" pitchFamily="34" charset="0"/>
                <a:cs typeface="Calibri" panose="020F0502020204030204" pitchFamily="34" charset="0"/>
              </a:rPr>
              <a:t>others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i="1" dirty="0" err="1">
                <a:latin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i="1" dirty="0" err="1">
                <a:latin typeface="Calibri" panose="020F0502020204030204" pitchFamily="34" charset="0"/>
                <a:cs typeface="Calibri" panose="020F0502020204030204" pitchFamily="34" charset="0"/>
              </a:rPr>
              <a:t>losing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i="1" dirty="0" err="1">
                <a:latin typeface="Calibri" panose="020F0502020204030204" pitchFamily="34" charset="0"/>
                <a:cs typeface="Calibri" panose="020F0502020204030204" pitchFamily="34" charset="0"/>
              </a:rPr>
              <a:t>yourself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 : An adaptation of the </a:t>
            </a:r>
            <a:r>
              <a:rPr lang="fr-CA" i="1" dirty="0" err="1">
                <a:latin typeface="Calibri" panose="020F0502020204030204" pitchFamily="34" charset="0"/>
                <a:cs typeface="Calibri" panose="020F0502020204030204" pitchFamily="34" charset="0"/>
              </a:rPr>
              <a:t>Mindful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 Self-</a:t>
            </a:r>
            <a:r>
              <a:rPr lang="fr-CA" i="1" dirty="0" err="1">
                <a:latin typeface="Calibri" panose="020F0502020204030204" pitchFamily="34" charset="0"/>
                <a:cs typeface="Calibri" panose="020F0502020204030204" pitchFamily="34" charset="0"/>
              </a:rPr>
              <a:t>Compasssion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 Program for </a:t>
            </a:r>
            <a:r>
              <a:rPr lang="fr-CA" i="1" dirty="0" err="1">
                <a:latin typeface="Calibri" panose="020F0502020204030204" pitchFamily="34" charset="0"/>
                <a:cs typeface="Calibri" panose="020F0502020204030204" pitchFamily="34" charset="0"/>
              </a:rPr>
              <a:t>healthcare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i="1" dirty="0" err="1">
                <a:latin typeface="Calibri" panose="020F0502020204030204" pitchFamily="34" charset="0"/>
                <a:cs typeface="Calibri" panose="020F0502020204030204" pitchFamily="34" charset="0"/>
              </a:rPr>
              <a:t>communities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J 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Clini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Psychol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, 2020;1-20. 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7119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903767"/>
            <a:ext cx="10406764" cy="1169582"/>
          </a:xfrm>
        </p:spPr>
        <p:txBody>
          <a:bodyPr/>
          <a:lstStyle/>
          <a:p>
            <a:pPr algn="ctr"/>
            <a:r>
              <a:rPr lang="fr-CA" dirty="0">
                <a:solidFill>
                  <a:srgbClr val="0081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POINTS ABORDÉS</a:t>
            </a:r>
            <a:endParaRPr lang="fr-CA" dirty="0">
              <a:solidFill>
                <a:srgbClr val="00819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2254102"/>
            <a:ext cx="10515600" cy="3774557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</a:rPr>
              <a:t>État  de situation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</a:rPr>
              <a:t>Définitions : culpabilité versus honte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</a:rPr>
              <a:t>Auto-évaluation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</a:rPr>
              <a:t>Impacts sur le travail et notre vitalité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</a:rPr>
              <a:t>Reprendre le contrôle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</a:rPr>
              <a:t>Utilisation de l’</a:t>
            </a:r>
            <a:r>
              <a:rPr lang="fr-CA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autocompassion</a:t>
            </a:r>
            <a:endParaRPr lang="fr-CA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5863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0782"/>
          </a:xfrm>
        </p:spPr>
        <p:txBody>
          <a:bodyPr/>
          <a:lstStyle/>
          <a:p>
            <a:pPr algn="ctr"/>
            <a:r>
              <a:rPr lang="fr-CA" dirty="0"/>
              <a:t>PRENEZ SOIN DE VOUS !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20</a:t>
            </a:fld>
            <a:endParaRPr lang="fr-CA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516" y="1095152"/>
            <a:ext cx="9133368" cy="5081811"/>
          </a:xfrm>
        </p:spPr>
      </p:pic>
    </p:spTree>
    <p:extLst>
      <p:ext uri="{BB962C8B-B14F-4D97-AF65-F5344CB8AC3E}">
        <p14:creationId xmlns:p14="http://schemas.microsoft.com/office/powerpoint/2010/main" val="282242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  <p:pic>
        <p:nvPicPr>
          <p:cNvPr id="5" name="Picture 2" descr="RÃ©sultats de recherche d'images pour Â«Â images culpabilisationÂ Â»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619" y="898078"/>
            <a:ext cx="8899451" cy="546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00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A" sz="4400" dirty="0" smtClean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DÉFINITIONS</a:t>
            </a:r>
            <a:endParaRPr lang="fr-CA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Article : « </a:t>
            </a:r>
            <a:r>
              <a:rPr lang="fr-CA" i="1" dirty="0">
                <a:latin typeface="Calibri" panose="020F0502020204030204" pitchFamily="34" charset="0"/>
                <a:cs typeface="Calibri" panose="020F0502020204030204" pitchFamily="34" charset="0"/>
              </a:rPr>
              <a:t>La culpabilité, une émotion socialement utile, par Laurent Bègue, professeur de psychologie sociale à l’Université de Grenoble (Cerveau &amp; Psycho – no 53 septembre-octobre 2012).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La culpabilité est une émotion auto-consciente désagréable mais utile à la vie sociale.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Les personnes qui ont un niveau élevé de culpabilité ont un plus fort sentiment de responsabilité vis-à-vis autrui.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Déclenchée par la transgression d’une norme morale concernant autrui. Le sujet cherche à réparer le mal commis, même envers des inconnus. 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537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A" sz="4400" dirty="0">
                <a:latin typeface="Calibri" panose="020F0502020204030204" pitchFamily="34" charset="0"/>
                <a:cs typeface="Calibri" panose="020F0502020204030204" pitchFamily="34" charset="0"/>
              </a:rPr>
              <a:t>DÉFINITIONS</a:t>
            </a:r>
            <a:endParaRPr lang="fr-CA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La nature désagréable de ce message pousse à en tenir compte et favorise le changement : en effet, pour chasser ce ressenti déplaisant la personne va devoir opérer des modifications pour être plus conformes à ses valeurs. 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Les injonctions sociétales et morales vis-à-vis des aidants sont fortes et parfois envahissantes : les aidants peuvent alors avoir l’impression de ne jamais en faire assez.  Donc ils culpabilisent. Autrement dit, ils se sentent coupables de leur incapacité à pouvoir répondre à tous les besoins de leurs patients, d’être parfois faillibles, épuisés ou indisponibles… 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Souvent </a:t>
            </a:r>
            <a:r>
              <a:rPr lang="fr-CA" b="1" i="1" dirty="0">
                <a:latin typeface="Calibri" panose="020F0502020204030204" pitchFamily="34" charset="0"/>
                <a:cs typeface="Calibri" panose="020F0502020204030204" pitchFamily="34" charset="0"/>
              </a:rPr>
              <a:t>l’impression de ne pas en faire assez  prime sur la réalité de l’aide apportée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. C’est-à-dire que, quel que soit leur degré d’investissement, les aidants estiment eux-mêmes que ça n’est jamais suffisant. </a:t>
            </a:r>
            <a:endParaRPr lang="fr-CA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4132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839972"/>
            <a:ext cx="10515600" cy="808075"/>
          </a:xfrm>
        </p:spPr>
        <p:txBody>
          <a:bodyPr>
            <a:normAutofit/>
          </a:bodyPr>
          <a:lstStyle/>
          <a:p>
            <a:pPr algn="ctr"/>
            <a:r>
              <a:rPr lang="fr-CA" sz="44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DÉFINITIONS</a:t>
            </a:r>
            <a:endParaRPr lang="fr-CA" sz="44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31358" y="1786271"/>
            <a:ext cx="10316092" cy="4303380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fr-CA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La honte </a:t>
            </a:r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</a:rPr>
              <a:t>: Déclenchée par la transgression d’une aspiration ou d’un idéal. Le sujet manifeste sa honte en fuyant le regard d’autrui. Il provoque des sentiments davantage centré sur soi ainsi que l’hostilité à l’égard d’autrui.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</a:rPr>
              <a:t>Plus en lien avec l’estime personnelle et le besoin d‘approbation.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</a:rPr>
              <a:t>Ce n'est pas le geste ou l’omission d’une action qui engendre la honte mais l’identité de la personne qui est touchée « je ne suis pas correcte comme personne ». 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6727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A" sz="44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sur la culpabilité</a:t>
            </a:r>
            <a:endParaRPr lang="fr-CA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</a:rPr>
              <a:t>Test réalisé par Christophe André, psychiatre et psychothérapeute. </a:t>
            </a:r>
          </a:p>
          <a:p>
            <a:endParaRPr lang="fr-CA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https://test.psychologies.com/tests-psycho/tests-psychologiques/Quelle-est-votre-tendance-a-la-culpabilite</a:t>
            </a:r>
            <a:endParaRPr lang="fr-CA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CA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CA" sz="3200" dirty="0">
                <a:latin typeface="Calibri" panose="020F0502020204030204" pitchFamily="34" charset="0"/>
                <a:cs typeface="Calibri" panose="020F0502020204030204" pitchFamily="34" charset="0"/>
              </a:rPr>
              <a:t>8 Questions 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9750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A" sz="4000" dirty="0">
                <a:latin typeface="Calibri" panose="020F0502020204030204" pitchFamily="34" charset="0"/>
                <a:cs typeface="Calibri" panose="020F0502020204030204" pitchFamily="34" charset="0"/>
              </a:rPr>
              <a:t>Test sur la culpabilité</a:t>
            </a:r>
            <a:endParaRPr lang="fr-CA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CA" b="1" dirty="0">
                <a:latin typeface="Calibri" panose="020F0502020204030204" pitchFamily="34" charset="0"/>
                <a:cs typeface="Calibri" panose="020F0502020204030204" pitchFamily="34" charset="0"/>
              </a:rPr>
              <a:t>Trois profils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fr-CA" u="sng" dirty="0">
                <a:latin typeface="Calibri" panose="020F0502020204030204" pitchFamily="34" charset="0"/>
                <a:cs typeface="Calibri" panose="020F0502020204030204" pitchFamily="34" charset="0"/>
              </a:rPr>
              <a:t>La culpabilité refusée :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Peu </a:t>
            </a: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culpabilisable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et culpabilisant. Peut réduire capacités d'écoute et d’empathie et blesser autrui. S’accepter parfois coupable c’est s’accepter imparfait et responsable…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fr-CA" u="sng" dirty="0">
                <a:latin typeface="Calibri" panose="020F0502020204030204" pitchFamily="34" charset="0"/>
                <a:cs typeface="Calibri" panose="020F0502020204030204" pitchFamily="34" charset="0"/>
              </a:rPr>
              <a:t>La culpabilité endossée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: Coupable forcément, coupable toujours et trop. Tendance à l’autodépréciation. La douleur morale se transforme en honte et atteint l’estime personnelle. La culpabilité doit être un outil pour s’améliorer et non se punir…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fr-CA" u="sng" dirty="0">
                <a:latin typeface="Calibri" panose="020F0502020204030204" pitchFamily="34" charset="0"/>
                <a:cs typeface="Calibri" panose="020F0502020204030204" pitchFamily="34" charset="0"/>
              </a:rPr>
              <a:t>La culpabilité limitée 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: Responsable et sensible à autrui. Vu comme un signal d’alarme. Attention à vous toutefois lors d’emportements !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593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903767"/>
            <a:ext cx="10406764" cy="1169582"/>
          </a:xfrm>
        </p:spPr>
        <p:txBody>
          <a:bodyPr>
            <a:normAutofit/>
          </a:bodyPr>
          <a:lstStyle/>
          <a:p>
            <a:pPr algn="ctr"/>
            <a:r>
              <a:rPr lang="fr-CA" sz="40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IMPACTS SUR NOTRE TRAVAIL D’AIDANT</a:t>
            </a:r>
            <a:endParaRPr lang="fr-CA" sz="4000" dirty="0">
              <a:solidFill>
                <a:srgbClr val="00819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2254102"/>
            <a:ext cx="10515600" cy="377455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Culpabilisation excessive-surinvestissement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 err="1">
                <a:latin typeface="Calibri" panose="020F0502020204030204" pitchFamily="34" charset="0"/>
                <a:cs typeface="Calibri" panose="020F0502020204030204" pitchFamily="34" charset="0"/>
              </a:rPr>
              <a:t>Suresponsabilisation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-ne pas mettre ses limites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Les frontières deviennent floues- sortir du cadre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Procrastination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Perte d’intérêts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Cynisme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 Faire les choses de façon mécanique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Souffrance morale </a:t>
            </a:r>
            <a:r>
              <a:rPr lang="fr-CA" dirty="0">
                <a:latin typeface="Calibri" panose="020F0502020204030204" pitchFamily="34" charset="0"/>
                <a:cs typeface="Calibri" panose="020F0502020204030204" pitchFamily="34" charset="0"/>
              </a:rPr>
              <a:t>: sentiment d’agir en opposition avec ses valeurs, perte de pouvoir d’agir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9035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1233</Words>
  <Application>Microsoft Office PowerPoint</Application>
  <PresentationFormat>Grand écran</PresentationFormat>
  <Paragraphs>133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Arial</vt:lpstr>
      <vt:lpstr>Bradley Hand ITC</vt:lpstr>
      <vt:lpstr>Calibri</vt:lpstr>
      <vt:lpstr>Wingdings</vt:lpstr>
      <vt:lpstr>Thème Office</vt:lpstr>
      <vt:lpstr>L’AUTOCOMPASSION : Un outil pour se déculpabiliser sans se déresponsabiliser !</vt:lpstr>
      <vt:lpstr>POINTS ABORDÉS</vt:lpstr>
      <vt:lpstr>Présentation PowerPoint</vt:lpstr>
      <vt:lpstr>DÉFINITIONS</vt:lpstr>
      <vt:lpstr>DÉFINITIONS</vt:lpstr>
      <vt:lpstr>DÉFINITIONS</vt:lpstr>
      <vt:lpstr>Test sur la culpabilité</vt:lpstr>
      <vt:lpstr>Test sur la culpabilité</vt:lpstr>
      <vt:lpstr>IMPACTS SUR NOTRE TRAVAIL D’AIDANT</vt:lpstr>
      <vt:lpstr>IMPACTS SUR NOTRE TRAVAIL D’AIDANT</vt:lpstr>
      <vt:lpstr>REPRENDRE LE CONTRÔLE</vt:lpstr>
      <vt:lpstr>AUTOCOMPASSION</vt:lpstr>
      <vt:lpstr>Autocompassion : Composantes</vt:lpstr>
      <vt:lpstr>L’AUTOCOMPASSION : Ce N’EST PAS…</vt:lpstr>
      <vt:lpstr>Étude programme auto-compassion</vt:lpstr>
      <vt:lpstr>Déculpabilisation </vt:lpstr>
      <vt:lpstr>TRUCS POUR LA PRATIQUE  DE L’AUTOCOMPASSION</vt:lpstr>
      <vt:lpstr>Lectures et pratiques de l’autocompassion</vt:lpstr>
      <vt:lpstr>SOURCES ET RÉFÉRENCES </vt:lpstr>
      <vt:lpstr>PRENEZ SOIN DE VOUS !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Laflamme, Katia</cp:lastModifiedBy>
  <cp:revision>32</cp:revision>
  <dcterms:created xsi:type="dcterms:W3CDTF">2022-10-03T19:05:08Z</dcterms:created>
  <dcterms:modified xsi:type="dcterms:W3CDTF">2023-05-05T12:29:25Z</dcterms:modified>
</cp:coreProperties>
</file>