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97" r:id="rId4"/>
    <p:sldMasterId id="2147493569" r:id="rId5"/>
    <p:sldMasterId id="2147493582" r:id="rId6"/>
  </p:sldMasterIdLst>
  <p:notesMasterIdLst>
    <p:notesMasterId r:id="rId27"/>
  </p:notesMasterIdLst>
  <p:handoutMasterIdLst>
    <p:handoutMasterId r:id="rId28"/>
  </p:handoutMasterIdLst>
  <p:sldIdLst>
    <p:sldId id="295" r:id="rId7"/>
    <p:sldId id="517" r:id="rId8"/>
    <p:sldId id="492" r:id="rId9"/>
    <p:sldId id="500" r:id="rId10"/>
    <p:sldId id="518" r:id="rId11"/>
    <p:sldId id="503" r:id="rId12"/>
    <p:sldId id="519" r:id="rId13"/>
    <p:sldId id="501" r:id="rId14"/>
    <p:sldId id="502" r:id="rId15"/>
    <p:sldId id="513" r:id="rId16"/>
    <p:sldId id="508" r:id="rId17"/>
    <p:sldId id="509" r:id="rId18"/>
    <p:sldId id="510" r:id="rId19"/>
    <p:sldId id="521" r:id="rId20"/>
    <p:sldId id="512" r:id="rId21"/>
    <p:sldId id="520" r:id="rId22"/>
    <p:sldId id="515" r:id="rId23"/>
    <p:sldId id="522" r:id="rId24"/>
    <p:sldId id="516" r:id="rId25"/>
    <p:sldId id="372" r:id="rId26"/>
  </p:sldIdLst>
  <p:sldSz cx="9144000" cy="5143500" type="screen16x9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olas Roger-Belland" initials="N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587C"/>
    <a:srgbClr val="255AA8"/>
    <a:srgbClr val="F5D326"/>
    <a:srgbClr val="FFDD15"/>
    <a:srgbClr val="303D42"/>
    <a:srgbClr val="0F68AD"/>
    <a:srgbClr val="70C041"/>
    <a:srgbClr val="ED5D57"/>
    <a:srgbClr val="1C4FB7"/>
    <a:srgbClr val="255A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C8DEE9-BC8A-43AE-BF81-E9BBBEC7E553}" v="29" dt="2023-05-11T12:29:22.1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29" autoAdjust="0"/>
    <p:restoredTop sz="85930" autoAdjust="0"/>
  </p:normalViewPr>
  <p:slideViewPr>
    <p:cSldViewPr snapToGrid="0">
      <p:cViewPr>
        <p:scale>
          <a:sx n="100" d="100"/>
          <a:sy n="100" d="100"/>
        </p:scale>
        <p:origin x="126" y="57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naud Bemmo (CISSSMO16)" userId="S::arnaud.bemmo.cisssmo16@ssss.gouv.qc.ca::6afbf672-a9c8-48ef-8a47-da8d3e1a475d" providerId="AD" clId="Web-{CC667DBF-85B9-4A42-A0FB-FF905A68854F}"/>
    <pc:docChg chg="mod">
      <pc:chgData name="Arnaud Bemmo (CISSSMO16)" userId="S::arnaud.bemmo.cisssmo16@ssss.gouv.qc.ca::6afbf672-a9c8-48ef-8a47-da8d3e1a475d" providerId="AD" clId="Web-{CC667DBF-85B9-4A42-A0FB-FF905A68854F}" dt="2023-05-31T19:16:37.759" v="0" actId="33475"/>
      <pc:docMkLst>
        <pc:docMk/>
      </pc:docMkLst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Répartition des appels entrant au 911 au CISSS de la Montérégie-Ouest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BD0-4CDA-ACFA-F4C87B89ECC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BD0-4CDA-ACFA-F4C87B89ECC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BD0-4CDA-ACFA-F4C87B89ECC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BD0-4CDA-ACFA-F4C87B89ECC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2BD0-4CDA-ACFA-F4C87B89ECC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2BD0-4CDA-ACFA-F4C87B89ECCC}"/>
              </c:ext>
            </c:extLst>
          </c:dPt>
          <c:dLbls>
            <c:dLbl>
              <c:idx val="0"/>
              <c:layout>
                <c:manualLayout>
                  <c:x val="0.15874708269899182"/>
                  <c:y val="8.20202698670984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0" u="none" strike="noStrike" kern="1200" spc="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775621FE-BE8E-4EF8-BDA0-46AC4E78B979}" type="CATEGORYNAME">
                      <a:rPr lang="en-US" sz="110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[NOM DE CATÉGORIE]</a:t>
                    </a:fld>
                    <a:endParaRPr lang="en-US" sz="1100" baseline="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>
                      <a:defRPr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pPr>
                    <a:fld id="{4AC7B720-9BEF-4731-B380-9FD61F76D71F}" type="PERCENTAGE">
                      <a:rPr lang="en-US" sz="1100" baseline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[POURCENTAGE]</a:t>
                    </a:fld>
                    <a:endParaRPr lang="fr-F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spc="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fr-F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655619345448692"/>
                      <c:h val="0.1331810753838647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BD0-4CDA-ACFA-F4C87B89ECCC}"/>
                </c:ext>
              </c:extLst>
            </c:dLbl>
            <c:dLbl>
              <c:idx val="1"/>
              <c:layout>
                <c:manualLayout>
                  <c:x val="-0.1561725719103316"/>
                  <c:y val="0.1068238465968898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C7AB72D1-E47E-4A58-8516-0853277BDE5B}" type="CATEGORYNAME">
                      <a:rPr lang="en-US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[NOM DE CATÉGORIE]</a:t>
                    </a:fld>
                    <a:endParaRPr lang="en-US" baseline="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pPr>
                    <a:fld id="{A512EF9D-94FD-4130-92DB-A4CFA67F9A1F}" type="PERCENTAGE">
                      <a:rPr lang="en-US" baseline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[POURCENTAGE]</a:t>
                    </a:fld>
                    <a:endParaRPr lang="fr-F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fr-F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BD0-4CDA-ACFA-F4C87B89ECCC}"/>
                </c:ext>
              </c:extLst>
            </c:dLbl>
            <c:dLbl>
              <c:idx val="2"/>
              <c:layout>
                <c:manualLayout>
                  <c:x val="0.10245450495723858"/>
                  <c:y val="-0.2247020913189410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0DD99FDD-F856-40BA-ACF7-5F40AC7E00F1}" type="CATEGORYNAME">
                      <a:rPr lang="en-US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[NOM DE CATÉGORIE]</a:t>
                    </a:fld>
                    <a:endParaRPr lang="en-US" baseline="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pPr>
                    <a:r>
                      <a:rPr lang="en-US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fld id="{1A004615-A0C6-4A79-BC24-2EDB14876DC8}" type="PERCENTAGE">
                      <a:rPr lang="en-US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[POURCENTAGE]</a:t>
                    </a:fld>
                    <a:endParaRPr lang="en-US" baseline="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fr-F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BD0-4CDA-ACFA-F4C87B89ECCC}"/>
                </c:ext>
              </c:extLst>
            </c:dLbl>
            <c:dLbl>
              <c:idx val="3"/>
              <c:layout>
                <c:manualLayout>
                  <c:x val="-2.4291960238213596E-3"/>
                  <c:y val="3.433442444234486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0" u="none" strike="noStrike" kern="1200" spc="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FCAF1DB7-D2B5-4299-9905-D3F50BEF1086}" type="CATEGORYNAME">
                      <a:rPr lang="en-US" sz="110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[NOM DE CATÉGORIE]</a:t>
                    </a:fld>
                    <a:endParaRPr lang="en-US" sz="1100" baseline="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>
                      <a:defRPr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pPr>
                    <a:fld id="{76F55721-BE31-4C80-B3E9-8FE1301F184E}" type="PERCENTAGE">
                      <a:rPr lang="en-US" sz="1100" baseline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[POURCENTAGE]</a:t>
                    </a:fld>
                    <a:endParaRPr lang="fr-F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spc="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fr-F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28834342872629"/>
                      <c:h val="0.1755106440051842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BD0-4CDA-ACFA-F4C87B89ECCC}"/>
                </c:ext>
              </c:extLst>
            </c:dLbl>
            <c:dLbl>
              <c:idx val="4"/>
              <c:layout>
                <c:manualLayout>
                  <c:x val="-7.2878726929148712E-3"/>
                  <c:y val="7.0866521094756548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00" b="1" i="0" u="none" strike="noStrike" kern="1200" spc="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040B9995-0C38-4925-A1B0-BE6D016BEBD3}" type="CATEGORYNAME">
                      <a:rPr lang="en-US" sz="110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[NOM DE CATÉGORIE]</a:t>
                    </a:fld>
                    <a:endParaRPr lang="en-US" sz="1100" baseline="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>
                      <a:defRPr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pPr>
                    <a:fld id="{C9305C2B-E6C0-4A70-9B7D-B281A8721B77}" type="PERCENTAGE">
                      <a:rPr lang="en-US" sz="1100" baseline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[POURCENTAGE]</a:t>
                    </a:fld>
                    <a:endParaRPr lang="fr-F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spc="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fr-F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203540062299904"/>
                      <c:h val="0.1773848260405805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BD0-4CDA-ACFA-F4C87B89ECCC}"/>
                </c:ext>
              </c:extLst>
            </c:dLbl>
            <c:dLbl>
              <c:idx val="5"/>
              <c:layout>
                <c:manualLayout>
                  <c:x val="0.14711373005988199"/>
                  <c:y val="-5.5131680181154958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0" u="none" strike="noStrike" kern="1200" spc="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AA85A744-2CDA-4229-A5F9-D3B0E2F092DC}" type="CATEGORYNAME">
                      <a:rPr lang="en-US" sz="110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[NOM DE CATÉGORIE]</a:t>
                    </a:fld>
                    <a:endParaRPr lang="en-US" sz="1100" baseline="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>
                      <a:defRPr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pPr>
                    <a:fld id="{5070D76F-01E9-4DCD-BD39-BC3CDA213184}" type="PERCENTAGE">
                      <a:rPr lang="en-US" sz="1100" baseline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pPr>
                        <a:defRPr sz="11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pPr>
                      <a:t>[POURCENTAGE]</a:t>
                    </a:fld>
                    <a:endParaRPr lang="fr-FR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0" u="none" strike="noStrike" kern="1200" spc="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fr-FR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49392310297729"/>
                      <c:h val="9.6589442116343266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BD0-4CDA-ACFA-F4C87B89EC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Feuil1!$A$2:$A$7</c:f>
              <c:strCache>
                <c:ptCount val="6"/>
                <c:pt idx="0">
                  <c:v>P0: Affectation ambulancière immédiate urgente</c:v>
                </c:pt>
                <c:pt idx="1">
                  <c:v>P1: Affectation ambulancière urgente</c:v>
                </c:pt>
                <c:pt idx="2">
                  <c:v>P3: Affectation ambulancière immédiate</c:v>
                </c:pt>
                <c:pt idx="3">
                  <c:v>P4: Risque de détérioration clinique au cours des prochaines heures </c:v>
                </c:pt>
                <c:pt idx="4">
                  <c:v>P7: Situation clinique stable, ayant peu de risque de détérioration immédiate</c:v>
                </c:pt>
                <c:pt idx="5">
                  <c:v>Transports interétablissements</c:v>
                </c:pt>
              </c:strCache>
            </c:strRef>
          </c:cat>
          <c:val>
            <c:numRef>
              <c:f>Feuil1!$B$2:$B$7</c:f>
              <c:numCache>
                <c:formatCode>0%</c:formatCode>
                <c:ptCount val="6"/>
                <c:pt idx="0">
                  <c:v>0.05</c:v>
                </c:pt>
                <c:pt idx="1">
                  <c:v>0.33</c:v>
                </c:pt>
                <c:pt idx="2">
                  <c:v>0.4</c:v>
                </c:pt>
                <c:pt idx="3">
                  <c:v>0.04</c:v>
                </c:pt>
                <c:pt idx="4">
                  <c:v>7.0000000000000007E-2</c:v>
                </c:pt>
                <c:pt idx="5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BD0-4CDA-ACFA-F4C87B89ECCC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A20F23-6BFA-4727-8932-28FE73A7FBC8}" type="datetimeFigureOut">
              <a:rPr lang="fr-CA" smtClean="0"/>
              <a:t>2023-05-31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2A93A-DCD3-484A-BF46-2C3343B383B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73773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BE88CA8-04FB-4BAF-B31E-C343A2A1EDD0}" type="datetimeFigureOut">
              <a:rPr lang="fr-CA" smtClean="0"/>
              <a:t>2023-05-31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E6ACCE0-9AF0-40EA-A8A2-2349E584AF3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85611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Les</a:t>
            </a:r>
            <a:r>
              <a:rPr lang="fr-CA" baseline="0" dirty="0"/>
              <a:t> 3 : présente brièvement notre nom et titre d’emploi</a:t>
            </a:r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6BB98AFB-CB0D-4DFE-87B9-B4B0D0DE73CD}" type="slidenum">
              <a:rPr lang="fr-FR" noProof="0" smtClean="0"/>
              <a:t>1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718082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C-M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77931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baseline="0" dirty="0"/>
              <a:t>C-M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40726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baseline="0" dirty="0"/>
              <a:t>C-M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ACCE0-9AF0-40EA-A8A2-2349E584AF32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692707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baseline="0" dirty="0"/>
              <a:t>C-M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36654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/>
              <a:t>Gen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ACCE0-9AF0-40EA-A8A2-2349E584AF32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712787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/>
              <a:t>Gen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ACCE0-9AF0-40EA-A8A2-2349E584AF32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030896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/>
              <a:t>Gen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462E95-36F6-4F24-8037-F32CEE4EC007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61235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C-M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ACCE0-9AF0-40EA-A8A2-2349E584AF32}" type="slidenum">
              <a:rPr lang="fr-CA" smtClean="0"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56118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C-M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ACCE0-9AF0-40EA-A8A2-2349E584AF32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275873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C-M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ACCE0-9AF0-40EA-A8A2-2349E584AF32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57357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/>
              <a:t>Gen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462E95-36F6-4F24-8037-F32CEE4EC007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14594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6ACCE0-9AF0-40EA-A8A2-2349E584AF32}" type="slidenum">
              <a:rPr lang="fr-CA" smtClean="0"/>
              <a:t>20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79365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C-M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4C8E5D6-E240-4AB4-B03F-F45C58F87E64}" type="slidenum">
              <a:rPr lang="fr-FR" noProof="0" smtClean="0"/>
              <a:t>3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3595801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C-M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462E95-36F6-4F24-8037-F32CEE4EC007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0926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/>
              <a:t>Gen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462E95-36F6-4F24-8037-F32CEE4EC007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2707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C-M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312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/>
              <a:t>Gen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462E95-36F6-4F24-8037-F32CEE4EC007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3013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Diane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462E95-36F6-4F24-8037-F32CEE4EC007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9158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Diane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62E95-36F6-4F24-8037-F32CEE4EC007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00953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8617"/>
            <a:ext cx="7772400" cy="11017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06806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9274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6376"/>
            <a:ext cx="2057400" cy="43878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6376"/>
            <a:ext cx="6019800" cy="4387850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63837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cover.jp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50"/>
            <a:ext cx="9144000" cy="5148000"/>
          </a:xfrm>
          <a:prstGeom prst="rect">
            <a:avLst/>
          </a:prstGeom>
        </p:spPr>
      </p:pic>
      <p:pic>
        <p:nvPicPr>
          <p:cNvPr id="11" name="Picture 10" descr="Logo Urgences-santé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965" y="799296"/>
            <a:ext cx="1664736" cy="571552"/>
          </a:xfrm>
          <a:prstGeom prst="rect">
            <a:avLst/>
          </a:prstGeom>
        </p:spPr>
      </p:pic>
      <p:sp>
        <p:nvSpPr>
          <p:cNvPr id="12" name="Parallelogram 11"/>
          <p:cNvSpPr/>
          <p:nvPr userDrawn="1"/>
        </p:nvSpPr>
        <p:spPr>
          <a:xfrm flipH="1">
            <a:off x="4897338" y="0"/>
            <a:ext cx="2093827" cy="611226"/>
          </a:xfrm>
          <a:prstGeom prst="parallelogram">
            <a:avLst>
              <a:gd name="adj" fmla="val 175722"/>
            </a:avLst>
          </a:prstGeom>
          <a:solidFill>
            <a:srgbClr val="255A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000000"/>
              </a:solidFill>
            </a:endParaRPr>
          </a:p>
        </p:txBody>
      </p:sp>
      <p:sp>
        <p:nvSpPr>
          <p:cNvPr id="16" name="Parallelogram 15"/>
          <p:cNvSpPr/>
          <p:nvPr userDrawn="1"/>
        </p:nvSpPr>
        <p:spPr>
          <a:xfrm flipH="1">
            <a:off x="7482995" y="1481670"/>
            <a:ext cx="2760427" cy="986974"/>
          </a:xfrm>
          <a:prstGeom prst="parallelogram">
            <a:avLst>
              <a:gd name="adj" fmla="val 175722"/>
            </a:avLst>
          </a:prstGeom>
          <a:solidFill>
            <a:srgbClr val="255A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000000"/>
              </a:solidFill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3400624" y="2162570"/>
            <a:ext cx="4852179" cy="1669239"/>
          </a:xfrm>
        </p:spPr>
        <p:txBody>
          <a:bodyPr>
            <a:normAutofit/>
          </a:bodyPr>
          <a:lstStyle>
            <a:lvl1pPr algn="r">
              <a:lnSpc>
                <a:spcPct val="90000"/>
              </a:lnSpc>
              <a:defRPr sz="4400" b="0" i="0" cap="all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text</a:t>
            </a:r>
          </a:p>
        </p:txBody>
      </p:sp>
      <p:sp>
        <p:nvSpPr>
          <p:cNvPr id="2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777514" y="4286612"/>
            <a:ext cx="1343916" cy="603647"/>
          </a:xfrm>
        </p:spPr>
        <p:txBody>
          <a:bodyPr>
            <a:normAutofit/>
          </a:bodyPr>
          <a:lstStyle>
            <a:lvl1pPr marL="0" indent="0" algn="r">
              <a:lnSpc>
                <a:spcPct val="90000"/>
              </a:lnSpc>
              <a:buNone/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</a:t>
            </a:r>
            <a:br>
              <a:rPr lang="en-US"/>
            </a:br>
            <a:r>
              <a:rPr lang="en-US"/>
              <a:t>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3113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econdair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slate_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872" cy="5148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6E468B4-1559-EB40-B0AD-35D0A1A24863}"/>
              </a:ext>
            </a:extLst>
          </p:cNvPr>
          <p:cNvSpPr txBox="1"/>
          <p:nvPr userDrawn="1"/>
        </p:nvSpPr>
        <p:spPr>
          <a:xfrm>
            <a:off x="123617" y="4775711"/>
            <a:ext cx="8669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DED9ED39-EEAC-C94E-8D19-EF4CF72FD750}" type="slidenum">
              <a:rPr lang="fr-FR" sz="1000" b="1" smtClean="0">
                <a:solidFill>
                  <a:srgbClr val="255AA8"/>
                </a:solidFill>
              </a:rPr>
              <a:pPr algn="l"/>
              <a:t>‹N°›</a:t>
            </a:fld>
            <a:r>
              <a:rPr lang="fr-FR" sz="1000" b="1">
                <a:solidFill>
                  <a:srgbClr val="255AA8"/>
                </a:solidFill>
              </a:rPr>
              <a:t> de 15</a:t>
            </a:r>
          </a:p>
        </p:txBody>
      </p:sp>
    </p:spTree>
    <p:extLst>
      <p:ext uri="{BB962C8B-B14F-4D97-AF65-F5344CB8AC3E}">
        <p14:creationId xmlns:p14="http://schemas.microsoft.com/office/powerpoint/2010/main" val="17658836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econdair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slate_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872" cy="5148000"/>
          </a:xfrm>
          <a:prstGeom prst="rect">
            <a:avLst/>
          </a:prstGeom>
        </p:spPr>
      </p:pic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1097766" y="1829755"/>
            <a:ext cx="3573115" cy="1932010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500" b="1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0"/>
          </p:nvPr>
        </p:nvSpPr>
        <p:spPr>
          <a:xfrm>
            <a:off x="5092341" y="1930057"/>
            <a:ext cx="2834164" cy="1619871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800" b="0" i="1" cap="all">
                <a:solidFill>
                  <a:srgbClr val="255AA7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5171339" y="3234364"/>
            <a:ext cx="2755173" cy="64580"/>
          </a:xfrm>
          <a:prstGeom prst="rect">
            <a:avLst/>
          </a:prstGeom>
          <a:solidFill>
            <a:srgbClr val="255A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9485" y="441189"/>
            <a:ext cx="8229600" cy="857250"/>
          </a:xfrm>
        </p:spPr>
        <p:txBody>
          <a:bodyPr anchor="t" anchorCtr="0">
            <a:normAutofit/>
          </a:bodyPr>
          <a:lstStyle>
            <a:lvl1pPr algn="l">
              <a:lnSpc>
                <a:spcPct val="80000"/>
              </a:lnSpc>
              <a:defRPr sz="2600" b="1" i="0" cap="all">
                <a:solidFill>
                  <a:srgbClr val="255AA7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326851C-07AC-D942-B2F3-108F4A52F5F7}"/>
              </a:ext>
            </a:extLst>
          </p:cNvPr>
          <p:cNvSpPr txBox="1"/>
          <p:nvPr userDrawn="1"/>
        </p:nvSpPr>
        <p:spPr>
          <a:xfrm>
            <a:off x="169335" y="4699004"/>
            <a:ext cx="5503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DED9ED39-EEAC-C94E-8D19-EF4CF72FD750}" type="slidenum">
              <a:rPr lang="fr-FR" sz="1000" b="1" smtClean="0">
                <a:solidFill>
                  <a:srgbClr val="255AA8"/>
                </a:solidFill>
              </a:rPr>
              <a:pPr algn="l"/>
              <a:t>‹N°›</a:t>
            </a:fld>
            <a:endParaRPr lang="fr-FR" sz="1000" b="1">
              <a:solidFill>
                <a:srgbClr val="255A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593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econdaire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backslate_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872" cy="5148000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3440345" y="1576820"/>
            <a:ext cx="2248250" cy="660189"/>
          </a:xfrm>
          <a:prstGeom prst="rect">
            <a:avLst/>
          </a:prstGeom>
          <a:solidFill>
            <a:srgbClr val="255AA7"/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255AA7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5959077" y="1576820"/>
            <a:ext cx="2248250" cy="660189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14804" y="1576820"/>
            <a:ext cx="2248250" cy="660189"/>
          </a:xfrm>
          <a:prstGeom prst="rect">
            <a:avLst/>
          </a:prstGeom>
          <a:solidFill>
            <a:srgbClr val="4D4D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995528" y="2314107"/>
            <a:ext cx="1937231" cy="834155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995528" y="3175172"/>
            <a:ext cx="1937231" cy="834155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700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979380" y="1666357"/>
            <a:ext cx="624218" cy="475541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29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2" hasCustomPrompt="1"/>
          </p:nvPr>
        </p:nvSpPr>
        <p:spPr>
          <a:xfrm>
            <a:off x="1524608" y="1729634"/>
            <a:ext cx="1471382" cy="427104"/>
          </a:xfrm>
        </p:spPr>
        <p:txBody>
          <a:bodyPr anchor="t" anchorCtr="0">
            <a:noAutofit/>
          </a:bodyPr>
          <a:lstStyle>
            <a:lvl1pPr marL="0" indent="0">
              <a:lnSpc>
                <a:spcPct val="70000"/>
              </a:lnSpc>
              <a:buNone/>
              <a:defRPr sz="1300" b="1" i="0" cap="all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here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3515656" y="2319247"/>
            <a:ext cx="1937231" cy="834155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3515656" y="3180312"/>
            <a:ext cx="1937231" cy="834155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700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3499506" y="1671497"/>
            <a:ext cx="624218" cy="475541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29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4044734" y="1734774"/>
            <a:ext cx="1471382" cy="427104"/>
          </a:xfrm>
        </p:spPr>
        <p:txBody>
          <a:bodyPr anchor="t" anchorCtr="0">
            <a:noAutofit/>
          </a:bodyPr>
          <a:lstStyle>
            <a:lvl1pPr marL="0" indent="0">
              <a:lnSpc>
                <a:spcPct val="70000"/>
              </a:lnSpc>
              <a:buNone/>
              <a:defRPr sz="1300" b="1" i="0" cap="all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here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7"/>
          </p:nvPr>
        </p:nvSpPr>
        <p:spPr>
          <a:xfrm>
            <a:off x="6035781" y="2313381"/>
            <a:ext cx="1937231" cy="834155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8"/>
          </p:nvPr>
        </p:nvSpPr>
        <p:spPr>
          <a:xfrm>
            <a:off x="6035781" y="3174446"/>
            <a:ext cx="1937231" cy="834155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700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9" hasCustomPrompt="1"/>
          </p:nvPr>
        </p:nvSpPr>
        <p:spPr>
          <a:xfrm>
            <a:off x="6019631" y="1665631"/>
            <a:ext cx="624218" cy="475541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29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20" hasCustomPrompt="1"/>
          </p:nvPr>
        </p:nvSpPr>
        <p:spPr>
          <a:xfrm>
            <a:off x="6564859" y="1728908"/>
            <a:ext cx="1471382" cy="427104"/>
          </a:xfrm>
        </p:spPr>
        <p:txBody>
          <a:bodyPr anchor="t" anchorCtr="0">
            <a:noAutofit/>
          </a:bodyPr>
          <a:lstStyle>
            <a:lvl1pPr marL="0" indent="0">
              <a:lnSpc>
                <a:spcPct val="70000"/>
              </a:lnSpc>
              <a:buNone/>
              <a:defRPr sz="1300" b="1" i="0" cap="all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839485" y="441189"/>
            <a:ext cx="8229600" cy="857250"/>
          </a:xfrm>
        </p:spPr>
        <p:txBody>
          <a:bodyPr anchor="t" anchorCtr="0">
            <a:normAutofit/>
          </a:bodyPr>
          <a:lstStyle>
            <a:lvl1pPr algn="l">
              <a:lnSpc>
                <a:spcPct val="80000"/>
              </a:lnSpc>
              <a:defRPr sz="2600" b="1" i="0" cap="all">
                <a:solidFill>
                  <a:srgbClr val="255AA7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919C9EA-0419-274F-B3ED-0FD3F4DCA720}"/>
              </a:ext>
            </a:extLst>
          </p:cNvPr>
          <p:cNvSpPr txBox="1"/>
          <p:nvPr userDrawn="1"/>
        </p:nvSpPr>
        <p:spPr>
          <a:xfrm>
            <a:off x="169335" y="4699004"/>
            <a:ext cx="5503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DED9ED39-EEAC-C94E-8D19-EF4CF72FD750}" type="slidenum">
              <a:rPr lang="fr-FR" sz="1000" b="1" smtClean="0">
                <a:solidFill>
                  <a:srgbClr val="255AA8"/>
                </a:solidFill>
              </a:rPr>
              <a:pPr algn="l"/>
              <a:t>‹N°›</a:t>
            </a:fld>
            <a:endParaRPr lang="fr-FR" sz="1000" b="1">
              <a:solidFill>
                <a:srgbClr val="255A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615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econdaire 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backslate_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872" cy="5148000"/>
          </a:xfrm>
          <a:prstGeom prst="rect">
            <a:avLst/>
          </a:prstGeom>
        </p:spPr>
      </p:pic>
      <p:sp>
        <p:nvSpPr>
          <p:cNvPr id="2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3846" y="2828659"/>
            <a:ext cx="507212" cy="225998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800" b="0" i="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Item 1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1384302" y="2828659"/>
            <a:ext cx="507212" cy="225998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800" b="0" i="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Item 2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1859302" y="2828659"/>
            <a:ext cx="507212" cy="225998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800" b="0" i="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Item 3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idx="12" hasCustomPrompt="1"/>
          </p:nvPr>
        </p:nvSpPr>
        <p:spPr>
          <a:xfrm>
            <a:off x="2334736" y="2828659"/>
            <a:ext cx="507212" cy="225998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800" b="0" i="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Item 4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810170" y="2828566"/>
            <a:ext cx="507212" cy="225998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800" b="0" i="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Item 5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idx="14"/>
          </p:nvPr>
        </p:nvSpPr>
        <p:spPr>
          <a:xfrm>
            <a:off x="3706962" y="2213355"/>
            <a:ext cx="4478188" cy="1263276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500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idx="15"/>
          </p:nvPr>
        </p:nvSpPr>
        <p:spPr>
          <a:xfrm>
            <a:off x="904677" y="3914333"/>
            <a:ext cx="2470351" cy="834155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700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idx="16"/>
          </p:nvPr>
        </p:nvSpPr>
        <p:spPr>
          <a:xfrm>
            <a:off x="904676" y="3221431"/>
            <a:ext cx="2470350" cy="1263276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100" b="1" i="0">
                <a:solidFill>
                  <a:srgbClr val="255AA7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Rectangle 39"/>
          <p:cNvSpPr/>
          <p:nvPr userDrawn="1"/>
        </p:nvSpPr>
        <p:spPr>
          <a:xfrm>
            <a:off x="996370" y="3162998"/>
            <a:ext cx="2250159" cy="54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Manual Input 3"/>
          <p:cNvSpPr/>
          <p:nvPr userDrawn="1"/>
        </p:nvSpPr>
        <p:spPr>
          <a:xfrm flipH="1">
            <a:off x="996372" y="2058944"/>
            <a:ext cx="387933" cy="734349"/>
          </a:xfrm>
          <a:custGeom>
            <a:avLst/>
            <a:gdLst/>
            <a:ahLst/>
            <a:cxnLst/>
            <a:rect l="l" t="t" r="r" b="b"/>
            <a:pathLst>
              <a:path w="387933" h="734349">
                <a:moveTo>
                  <a:pt x="387933" y="0"/>
                </a:moveTo>
                <a:lnTo>
                  <a:pt x="0" y="166618"/>
                </a:lnTo>
                <a:lnTo>
                  <a:pt x="0" y="734349"/>
                </a:lnTo>
                <a:lnTo>
                  <a:pt x="387933" y="734349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Manual Input 9"/>
          <p:cNvSpPr/>
          <p:nvPr userDrawn="1"/>
        </p:nvSpPr>
        <p:spPr>
          <a:xfrm flipH="1">
            <a:off x="1462869" y="1473304"/>
            <a:ext cx="387933" cy="1319988"/>
          </a:xfrm>
          <a:custGeom>
            <a:avLst/>
            <a:gdLst/>
            <a:ahLst/>
            <a:cxnLst/>
            <a:rect l="l" t="t" r="r" b="b"/>
            <a:pathLst>
              <a:path w="387933" h="1319988">
                <a:moveTo>
                  <a:pt x="387933" y="0"/>
                </a:moveTo>
                <a:lnTo>
                  <a:pt x="0" y="166618"/>
                </a:lnTo>
                <a:lnTo>
                  <a:pt x="0" y="653517"/>
                </a:lnTo>
                <a:lnTo>
                  <a:pt x="0" y="833089"/>
                </a:lnTo>
                <a:lnTo>
                  <a:pt x="0" y="1319988"/>
                </a:lnTo>
                <a:lnTo>
                  <a:pt x="387933" y="1319988"/>
                </a:lnTo>
                <a:lnTo>
                  <a:pt x="387933" y="833089"/>
                </a:lnTo>
                <a:lnTo>
                  <a:pt x="387933" y="486899"/>
                </a:lnTo>
                <a:close/>
              </a:path>
            </a:pathLst>
          </a:custGeom>
          <a:solidFill>
            <a:srgbClr val="255A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anual Input 10"/>
          <p:cNvSpPr/>
          <p:nvPr userDrawn="1"/>
        </p:nvSpPr>
        <p:spPr>
          <a:xfrm flipH="1">
            <a:off x="1929377" y="1878486"/>
            <a:ext cx="387933" cy="914806"/>
          </a:xfrm>
          <a:custGeom>
            <a:avLst/>
            <a:gdLst/>
            <a:ahLst/>
            <a:cxnLst/>
            <a:rect l="l" t="t" r="r" b="b"/>
            <a:pathLst>
              <a:path w="387933" h="914806">
                <a:moveTo>
                  <a:pt x="387933" y="0"/>
                </a:moveTo>
                <a:lnTo>
                  <a:pt x="0" y="166618"/>
                </a:lnTo>
                <a:lnTo>
                  <a:pt x="0" y="248335"/>
                </a:lnTo>
                <a:lnTo>
                  <a:pt x="0" y="833089"/>
                </a:lnTo>
                <a:lnTo>
                  <a:pt x="0" y="914806"/>
                </a:lnTo>
                <a:lnTo>
                  <a:pt x="387933" y="914806"/>
                </a:lnTo>
                <a:lnTo>
                  <a:pt x="387933" y="833089"/>
                </a:lnTo>
                <a:lnTo>
                  <a:pt x="387933" y="81717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anual Input 11"/>
          <p:cNvSpPr/>
          <p:nvPr userDrawn="1"/>
        </p:nvSpPr>
        <p:spPr>
          <a:xfrm flipH="1">
            <a:off x="2395871" y="1670793"/>
            <a:ext cx="387933" cy="1122503"/>
          </a:xfrm>
          <a:custGeom>
            <a:avLst/>
            <a:gdLst/>
            <a:ahLst/>
            <a:cxnLst/>
            <a:rect l="l" t="t" r="r" b="b"/>
            <a:pathLst>
              <a:path w="387933" h="1122503">
                <a:moveTo>
                  <a:pt x="387933" y="0"/>
                </a:moveTo>
                <a:lnTo>
                  <a:pt x="0" y="166618"/>
                </a:lnTo>
                <a:lnTo>
                  <a:pt x="0" y="456032"/>
                </a:lnTo>
                <a:lnTo>
                  <a:pt x="0" y="833089"/>
                </a:lnTo>
                <a:lnTo>
                  <a:pt x="0" y="1122503"/>
                </a:lnTo>
                <a:lnTo>
                  <a:pt x="387933" y="1122503"/>
                </a:lnTo>
                <a:lnTo>
                  <a:pt x="387933" y="833089"/>
                </a:lnTo>
                <a:lnTo>
                  <a:pt x="387933" y="289414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anual Input 7"/>
          <p:cNvSpPr/>
          <p:nvPr userDrawn="1"/>
        </p:nvSpPr>
        <p:spPr>
          <a:xfrm flipH="1">
            <a:off x="2862376" y="2246570"/>
            <a:ext cx="387933" cy="546727"/>
          </a:xfrm>
          <a:custGeom>
            <a:avLst/>
            <a:gdLst/>
            <a:ahLst/>
            <a:cxnLst/>
            <a:rect l="l" t="t" r="r" b="b"/>
            <a:pathLst>
              <a:path w="387933" h="546727">
                <a:moveTo>
                  <a:pt x="387933" y="0"/>
                </a:moveTo>
                <a:lnTo>
                  <a:pt x="0" y="183280"/>
                </a:lnTo>
                <a:lnTo>
                  <a:pt x="0" y="546727"/>
                </a:lnTo>
                <a:lnTo>
                  <a:pt x="387933" y="546727"/>
                </a:lnTo>
                <a:close/>
              </a:path>
            </a:pathLst>
          </a:custGeom>
          <a:solidFill>
            <a:srgbClr val="FFDD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839485" y="441189"/>
            <a:ext cx="8229600" cy="857250"/>
          </a:xfrm>
        </p:spPr>
        <p:txBody>
          <a:bodyPr anchor="t" anchorCtr="0">
            <a:normAutofit/>
          </a:bodyPr>
          <a:lstStyle>
            <a:lvl1pPr algn="l">
              <a:lnSpc>
                <a:spcPct val="80000"/>
              </a:lnSpc>
              <a:defRPr sz="2600" b="1" i="0" cap="all">
                <a:solidFill>
                  <a:srgbClr val="255AA7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FC8AAD4-50A8-5B41-AACF-7F96340E8E6C}"/>
              </a:ext>
            </a:extLst>
          </p:cNvPr>
          <p:cNvSpPr txBox="1"/>
          <p:nvPr userDrawn="1"/>
        </p:nvSpPr>
        <p:spPr>
          <a:xfrm>
            <a:off x="169335" y="4699004"/>
            <a:ext cx="5503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DED9ED39-EEAC-C94E-8D19-EF4CF72FD750}" type="slidenum">
              <a:rPr lang="fr-FR" sz="1000" b="1" smtClean="0">
                <a:solidFill>
                  <a:srgbClr val="255AA8"/>
                </a:solidFill>
              </a:rPr>
              <a:pPr algn="l"/>
              <a:t>‹N°›</a:t>
            </a:fld>
            <a:endParaRPr lang="fr-FR" sz="1000" b="1">
              <a:solidFill>
                <a:srgbClr val="255A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1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econdaire graphiq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backslate_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872" cy="5148000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>
          <a:xfrm flipH="1">
            <a:off x="3540125" y="2066925"/>
            <a:ext cx="515738" cy="0"/>
          </a:xfrm>
          <a:prstGeom prst="line">
            <a:avLst/>
          </a:prstGeom>
          <a:ln w="12700" cmpd="sng">
            <a:solidFill>
              <a:srgbClr val="000000"/>
            </a:solidFill>
            <a:prstDash val="sysDot"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2173487" y="2066925"/>
            <a:ext cx="515738" cy="0"/>
          </a:xfrm>
          <a:prstGeom prst="line">
            <a:avLst/>
          </a:prstGeom>
          <a:ln w="12700" cmpd="sng">
            <a:solidFill>
              <a:srgbClr val="000000"/>
            </a:solidFill>
            <a:prstDash val="sysDot"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 flipH="1">
            <a:off x="6261500" y="2066925"/>
            <a:ext cx="515738" cy="0"/>
          </a:xfrm>
          <a:prstGeom prst="line">
            <a:avLst/>
          </a:prstGeom>
          <a:ln w="12700" cmpd="sng">
            <a:solidFill>
              <a:srgbClr val="000000"/>
            </a:solidFill>
            <a:prstDash val="sysDot"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 flipH="1">
            <a:off x="4903987" y="2066925"/>
            <a:ext cx="515738" cy="0"/>
          </a:xfrm>
          <a:prstGeom prst="line">
            <a:avLst/>
          </a:prstGeom>
          <a:ln w="12700" cmpd="sng">
            <a:solidFill>
              <a:srgbClr val="000000"/>
            </a:solidFill>
            <a:prstDash val="sysDot"/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 userDrawn="1"/>
        </p:nvSpPr>
        <p:spPr>
          <a:xfrm>
            <a:off x="1404738" y="1638299"/>
            <a:ext cx="864000" cy="864000"/>
          </a:xfrm>
          <a:prstGeom prst="ellipse">
            <a:avLst/>
          </a:prstGeom>
          <a:solidFill>
            <a:schemeClr val="tx1"/>
          </a:solidFill>
          <a:ln w="28575" cmpd="sng">
            <a:solidFill>
              <a:srgbClr val="255AA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333500" y="1915285"/>
            <a:ext cx="1006476" cy="355220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300" b="0" i="0" cap="all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Étape</a:t>
            </a:r>
            <a:r>
              <a:rPr lang="en-US"/>
              <a:t> 1</a:t>
            </a:r>
          </a:p>
        </p:txBody>
      </p:sp>
      <p:sp>
        <p:nvSpPr>
          <p:cNvPr id="11" name="Oval 10"/>
          <p:cNvSpPr/>
          <p:nvPr userDrawn="1"/>
        </p:nvSpPr>
        <p:spPr>
          <a:xfrm>
            <a:off x="2766813" y="1635685"/>
            <a:ext cx="864000" cy="864000"/>
          </a:xfrm>
          <a:prstGeom prst="ellipse">
            <a:avLst/>
          </a:prstGeom>
          <a:solidFill>
            <a:schemeClr val="tx1"/>
          </a:solidFill>
          <a:ln w="28575" cmpd="sng">
            <a:solidFill>
              <a:srgbClr val="255AA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2695575" y="1912672"/>
            <a:ext cx="1006476" cy="355220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300" b="0" i="0" cap="all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Étape</a:t>
            </a:r>
            <a:r>
              <a:rPr lang="en-US"/>
              <a:t> 2</a:t>
            </a:r>
          </a:p>
        </p:txBody>
      </p:sp>
      <p:sp>
        <p:nvSpPr>
          <p:cNvPr id="13" name="Oval 12"/>
          <p:cNvSpPr/>
          <p:nvPr userDrawn="1"/>
        </p:nvSpPr>
        <p:spPr>
          <a:xfrm>
            <a:off x="4119363" y="1633071"/>
            <a:ext cx="864000" cy="864000"/>
          </a:xfrm>
          <a:prstGeom prst="ellipse">
            <a:avLst/>
          </a:prstGeom>
          <a:solidFill>
            <a:schemeClr val="tx1"/>
          </a:solidFill>
          <a:ln w="28575" cmpd="sng">
            <a:solidFill>
              <a:srgbClr val="255AA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048125" y="1910059"/>
            <a:ext cx="1006476" cy="355220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300" b="0" i="0" cap="all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Étape</a:t>
            </a:r>
            <a:r>
              <a:rPr lang="en-US"/>
              <a:t> 3</a:t>
            </a:r>
          </a:p>
        </p:txBody>
      </p:sp>
      <p:sp>
        <p:nvSpPr>
          <p:cNvPr id="15" name="Oval 14"/>
          <p:cNvSpPr/>
          <p:nvPr userDrawn="1"/>
        </p:nvSpPr>
        <p:spPr>
          <a:xfrm>
            <a:off x="5481438" y="1630457"/>
            <a:ext cx="864000" cy="864000"/>
          </a:xfrm>
          <a:prstGeom prst="ellipse">
            <a:avLst/>
          </a:prstGeom>
          <a:solidFill>
            <a:schemeClr val="tx1"/>
          </a:solidFill>
          <a:ln w="28575" cmpd="sng">
            <a:solidFill>
              <a:srgbClr val="255AA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5410200" y="1907443"/>
            <a:ext cx="1006476" cy="355220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300" b="0" i="0" cap="all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Étape</a:t>
            </a:r>
            <a:r>
              <a:rPr lang="en-US"/>
              <a:t> 4</a:t>
            </a:r>
          </a:p>
        </p:txBody>
      </p:sp>
      <p:sp>
        <p:nvSpPr>
          <p:cNvPr id="17" name="Oval 16"/>
          <p:cNvSpPr/>
          <p:nvPr userDrawn="1"/>
        </p:nvSpPr>
        <p:spPr>
          <a:xfrm>
            <a:off x="6840338" y="1630457"/>
            <a:ext cx="864000" cy="864000"/>
          </a:xfrm>
          <a:prstGeom prst="ellipse">
            <a:avLst/>
          </a:prstGeom>
          <a:solidFill>
            <a:schemeClr val="tx1"/>
          </a:solidFill>
          <a:ln w="28575" cmpd="sng">
            <a:solidFill>
              <a:srgbClr val="255AA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2"/>
          <p:cNvSpPr>
            <a:spLocks noGrp="1"/>
          </p:cNvSpPr>
          <p:nvPr>
            <p:ph type="body" idx="19" hasCustomPrompt="1"/>
          </p:nvPr>
        </p:nvSpPr>
        <p:spPr>
          <a:xfrm>
            <a:off x="6769100" y="1907443"/>
            <a:ext cx="1006476" cy="355220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300" b="0" i="0" cap="all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err="1"/>
              <a:t>Étape</a:t>
            </a:r>
            <a:r>
              <a:rPr lang="en-US"/>
              <a:t> 5</a:t>
            </a: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3542267" y="3419469"/>
            <a:ext cx="923923" cy="5400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 Placeholder 2"/>
          <p:cNvSpPr>
            <a:spLocks noGrp="1"/>
          </p:cNvSpPr>
          <p:nvPr>
            <p:ph type="body" idx="14"/>
          </p:nvPr>
        </p:nvSpPr>
        <p:spPr>
          <a:xfrm>
            <a:off x="1450256" y="2825943"/>
            <a:ext cx="2381807" cy="1263276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900" b="1" i="0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idx="20"/>
          </p:nvPr>
        </p:nvSpPr>
        <p:spPr>
          <a:xfrm>
            <a:off x="4075262" y="2956305"/>
            <a:ext cx="3700314" cy="1263276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9485" y="441189"/>
            <a:ext cx="8229600" cy="857250"/>
          </a:xfrm>
        </p:spPr>
        <p:txBody>
          <a:bodyPr anchor="t" anchorCtr="0">
            <a:normAutofit/>
          </a:bodyPr>
          <a:lstStyle>
            <a:lvl1pPr algn="l">
              <a:lnSpc>
                <a:spcPct val="80000"/>
              </a:lnSpc>
              <a:defRPr sz="2700" b="1" i="0" cap="all">
                <a:solidFill>
                  <a:srgbClr val="255AA7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05767B2-956D-1144-843C-B632BA5D6E31}"/>
              </a:ext>
            </a:extLst>
          </p:cNvPr>
          <p:cNvSpPr txBox="1"/>
          <p:nvPr userDrawn="1"/>
        </p:nvSpPr>
        <p:spPr>
          <a:xfrm>
            <a:off x="169335" y="4699004"/>
            <a:ext cx="5503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DED9ED39-EEAC-C94E-8D19-EF4CF72FD750}" type="slidenum">
              <a:rPr lang="fr-FR" sz="1000" b="1" smtClean="0">
                <a:solidFill>
                  <a:srgbClr val="255AA8"/>
                </a:solidFill>
              </a:rPr>
              <a:pPr algn="l"/>
              <a:t>‹N°›</a:t>
            </a:fld>
            <a:endParaRPr lang="fr-FR" sz="1000" b="1">
              <a:solidFill>
                <a:srgbClr val="255A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568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hoto_titre_section.jp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50"/>
            <a:ext cx="9144000" cy="514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07048" y="2260519"/>
            <a:ext cx="8229600" cy="857250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100" b="0" i="0" cap="all">
                <a:solidFill>
                  <a:srgbClr val="255AA7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arallelogram 3"/>
          <p:cNvSpPr/>
          <p:nvPr userDrawn="1"/>
        </p:nvSpPr>
        <p:spPr>
          <a:xfrm flipH="1">
            <a:off x="3007105" y="3254438"/>
            <a:ext cx="6291085" cy="2718510"/>
          </a:xfrm>
          <a:prstGeom prst="parallelogram">
            <a:avLst>
              <a:gd name="adj" fmla="val 176955"/>
            </a:avLst>
          </a:prstGeom>
          <a:solidFill>
            <a:srgbClr val="255A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000000"/>
              </a:solidFill>
            </a:endParaRPr>
          </a:p>
        </p:txBody>
      </p:sp>
      <p:sp>
        <p:nvSpPr>
          <p:cNvPr id="5" name="Parallelogram 4"/>
          <p:cNvSpPr/>
          <p:nvPr userDrawn="1"/>
        </p:nvSpPr>
        <p:spPr>
          <a:xfrm flipH="1">
            <a:off x="-4027780" y="-740866"/>
            <a:ext cx="6291085" cy="2718510"/>
          </a:xfrm>
          <a:prstGeom prst="parallelogram">
            <a:avLst>
              <a:gd name="adj" fmla="val 176955"/>
            </a:avLst>
          </a:prstGeom>
          <a:solidFill>
            <a:srgbClr val="255A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00000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9707EF0-03DB-9444-BF3A-7E7E3EEBC206}"/>
              </a:ext>
            </a:extLst>
          </p:cNvPr>
          <p:cNvSpPr txBox="1"/>
          <p:nvPr userDrawn="1"/>
        </p:nvSpPr>
        <p:spPr>
          <a:xfrm>
            <a:off x="169335" y="4699004"/>
            <a:ext cx="5503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DED9ED39-EEAC-C94E-8D19-EF4CF72FD750}" type="slidenum">
              <a:rPr lang="fr-FR" sz="1000" b="1" smtClean="0">
                <a:solidFill>
                  <a:srgbClr val="255AA8"/>
                </a:solidFill>
              </a:rPr>
              <a:pPr algn="l"/>
              <a:t>‹N°›</a:t>
            </a:fld>
            <a:endParaRPr lang="fr-FR" sz="1000" b="1">
              <a:solidFill>
                <a:srgbClr val="255A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3005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re 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8000"/>
          </a:xfrm>
          <a:prstGeom prst="rect">
            <a:avLst/>
          </a:prstGeom>
          <a:solidFill>
            <a:srgbClr val="255AA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78223" y="1896735"/>
            <a:ext cx="4497944" cy="1192180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100" b="0" i="0" cap="all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arallelogram 5"/>
          <p:cNvSpPr/>
          <p:nvPr userDrawn="1"/>
        </p:nvSpPr>
        <p:spPr>
          <a:xfrm flipH="1">
            <a:off x="-2142590" y="-892997"/>
            <a:ext cx="6291085" cy="2718510"/>
          </a:xfrm>
          <a:prstGeom prst="parallelogram">
            <a:avLst>
              <a:gd name="adj" fmla="val 17695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000000"/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 flipH="1">
            <a:off x="4915569" y="3135212"/>
            <a:ext cx="6291085" cy="2718510"/>
          </a:xfrm>
          <a:prstGeom prst="parallelogram">
            <a:avLst>
              <a:gd name="adj" fmla="val 17695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0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995327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images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slate_blank_sans_log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871" cy="5148000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32502" y="1831214"/>
            <a:ext cx="3261380" cy="1442523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839487" y="441188"/>
            <a:ext cx="3254397" cy="1109013"/>
          </a:xfrm>
        </p:spPr>
        <p:txBody>
          <a:bodyPr anchor="t" anchorCtr="0">
            <a:normAutofit/>
          </a:bodyPr>
          <a:lstStyle>
            <a:lvl1pPr algn="l">
              <a:lnSpc>
                <a:spcPct val="80000"/>
              </a:lnSpc>
              <a:defRPr sz="2600" b="1" i="0" cap="all">
                <a:solidFill>
                  <a:srgbClr val="255AA7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4B12456-E291-5147-B8D0-AEBA81DEFC71}"/>
              </a:ext>
            </a:extLst>
          </p:cNvPr>
          <p:cNvSpPr txBox="1"/>
          <p:nvPr userDrawn="1"/>
        </p:nvSpPr>
        <p:spPr>
          <a:xfrm>
            <a:off x="169335" y="4699004"/>
            <a:ext cx="5503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DED9ED39-EEAC-C94E-8D19-EF4CF72FD750}" type="slidenum">
              <a:rPr lang="fr-FR" sz="1000" b="1" smtClean="0">
                <a:solidFill>
                  <a:srgbClr val="255AA8"/>
                </a:solidFill>
              </a:rPr>
              <a:pPr algn="l"/>
              <a:t>‹N°›</a:t>
            </a:fld>
            <a:endParaRPr lang="fr-FR" sz="1000" b="1">
              <a:solidFill>
                <a:srgbClr val="255A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4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slate_blank_sans_log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759" y="-399879"/>
            <a:ext cx="9143871" cy="514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5798897" y="274734"/>
            <a:ext cx="1548000" cy="1548000"/>
          </a:xfrm>
          <a:prstGeom prst="rect">
            <a:avLst/>
          </a:prstGeom>
          <a:solidFill>
            <a:srgbClr val="4D4D4D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7346897" y="274734"/>
            <a:ext cx="1548000" cy="1548000"/>
          </a:xfrm>
          <a:prstGeom prst="rect">
            <a:avLst/>
          </a:prstGeom>
          <a:solidFill>
            <a:srgbClr val="4D4D4D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5798897" y="1822733"/>
            <a:ext cx="1548000" cy="1548000"/>
          </a:xfrm>
          <a:prstGeom prst="rect">
            <a:avLst/>
          </a:prstGeom>
          <a:solidFill>
            <a:srgbClr val="4D4D4D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7346897" y="1822733"/>
            <a:ext cx="1548000" cy="1548000"/>
          </a:xfrm>
          <a:prstGeom prst="rect">
            <a:avLst/>
          </a:prstGeom>
          <a:solidFill>
            <a:srgbClr val="4D4D4D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4250897" y="1822734"/>
            <a:ext cx="1548000" cy="1548000"/>
          </a:xfrm>
          <a:prstGeom prst="rect">
            <a:avLst/>
          </a:prstGeom>
          <a:solidFill>
            <a:srgbClr val="4D4D4D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5798897" y="3370734"/>
            <a:ext cx="1548000" cy="1548000"/>
          </a:xfrm>
          <a:prstGeom prst="rect">
            <a:avLst/>
          </a:prstGeom>
          <a:solidFill>
            <a:srgbClr val="4D4D4D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7346897" y="3370734"/>
            <a:ext cx="1548000" cy="1548000"/>
          </a:xfrm>
          <a:prstGeom prst="rect">
            <a:avLst/>
          </a:prstGeom>
          <a:solidFill>
            <a:srgbClr val="4D4D4D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4250897" y="3370735"/>
            <a:ext cx="1548000" cy="1548000"/>
          </a:xfrm>
          <a:prstGeom prst="rect">
            <a:avLst/>
          </a:prstGeom>
          <a:solidFill>
            <a:srgbClr val="4D4D4D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5945680" y="841829"/>
            <a:ext cx="1254449" cy="585756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500" b="0" i="0">
                <a:solidFill>
                  <a:srgbClr val="FFFFFF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Image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7492488" y="838719"/>
            <a:ext cx="1254449" cy="585756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500" b="0" i="0">
                <a:solidFill>
                  <a:srgbClr val="FFFFFF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Image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2" hasCustomPrompt="1"/>
          </p:nvPr>
        </p:nvSpPr>
        <p:spPr>
          <a:xfrm>
            <a:off x="5945680" y="2308808"/>
            <a:ext cx="1254449" cy="585756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500" b="0" i="0">
                <a:solidFill>
                  <a:srgbClr val="FFFFFF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Image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492488" y="2305698"/>
            <a:ext cx="1254449" cy="585756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500" b="0" i="0">
                <a:solidFill>
                  <a:srgbClr val="FFFFFF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Image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4387468" y="2308808"/>
            <a:ext cx="1254449" cy="585756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500" b="0" i="0">
                <a:solidFill>
                  <a:srgbClr val="FFFFFF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Image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5945680" y="3840065"/>
            <a:ext cx="1254449" cy="585756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500" b="0" i="0">
                <a:solidFill>
                  <a:srgbClr val="FFFFFF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Image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7492488" y="3836955"/>
            <a:ext cx="1254449" cy="585756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500" b="0" i="0">
                <a:solidFill>
                  <a:srgbClr val="FFFFFF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Image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4387468" y="3840065"/>
            <a:ext cx="1254449" cy="585756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500" b="0" i="0">
                <a:solidFill>
                  <a:srgbClr val="FFFFFF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Image</a:t>
            </a:r>
          </a:p>
        </p:txBody>
      </p: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839487" y="441188"/>
            <a:ext cx="3254397" cy="1109013"/>
          </a:xfrm>
        </p:spPr>
        <p:txBody>
          <a:bodyPr anchor="t" anchorCtr="0">
            <a:normAutofit/>
          </a:bodyPr>
          <a:lstStyle>
            <a:lvl1pPr algn="l">
              <a:lnSpc>
                <a:spcPct val="80000"/>
              </a:lnSpc>
              <a:defRPr sz="2700" b="0" i="0" cap="all">
                <a:solidFill>
                  <a:srgbClr val="255AA7"/>
                </a:solidFill>
                <a:latin typeface="Myriad Pro Bold SemiExt"/>
                <a:cs typeface="Myriad Pro Bold SemiEx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6" name="Picture 35" descr="DSC_0009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1" t="5019" r="39552" b="16798"/>
          <a:stretch/>
        </p:blipFill>
        <p:spPr>
          <a:xfrm>
            <a:off x="4250897" y="274734"/>
            <a:ext cx="1548000" cy="154119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7" name="Text Placeholder 2"/>
          <p:cNvSpPr>
            <a:spLocks noGrp="1"/>
          </p:cNvSpPr>
          <p:nvPr>
            <p:ph type="body" idx="1"/>
          </p:nvPr>
        </p:nvSpPr>
        <p:spPr>
          <a:xfrm>
            <a:off x="832502" y="1831214"/>
            <a:ext cx="3261380" cy="1442523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500" b="0" i="0">
                <a:solidFill>
                  <a:schemeClr val="tx1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6037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avec images 2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slate_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872" cy="5148000"/>
          </a:xfrm>
          <a:prstGeom prst="rect">
            <a:avLst/>
          </a:prstGeom>
        </p:spPr>
      </p:pic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839487" y="441188"/>
            <a:ext cx="3254397" cy="1109013"/>
          </a:xfrm>
        </p:spPr>
        <p:txBody>
          <a:bodyPr anchor="t" anchorCtr="0">
            <a:normAutofit/>
          </a:bodyPr>
          <a:lstStyle>
            <a:lvl1pPr algn="l">
              <a:lnSpc>
                <a:spcPct val="80000"/>
              </a:lnSpc>
              <a:defRPr sz="2600" b="0" i="0" cap="all">
                <a:solidFill>
                  <a:srgbClr val="255AA7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832014" y="1832534"/>
            <a:ext cx="3358986" cy="1715999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1"/>
          </p:nvPr>
        </p:nvSpPr>
        <p:spPr>
          <a:xfrm>
            <a:off x="823713" y="3700930"/>
            <a:ext cx="5922229" cy="833720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6E468B4-1559-EB40-B0AD-35D0A1A24863}"/>
              </a:ext>
            </a:extLst>
          </p:cNvPr>
          <p:cNvSpPr txBox="1"/>
          <p:nvPr userDrawn="1"/>
        </p:nvSpPr>
        <p:spPr>
          <a:xfrm>
            <a:off x="123617" y="4775711"/>
            <a:ext cx="8669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DED9ED39-EEAC-C94E-8D19-EF4CF72FD750}" type="slidenum">
              <a:rPr lang="fr-FR" sz="1000" b="1" smtClean="0">
                <a:solidFill>
                  <a:srgbClr val="255AA8"/>
                </a:solidFill>
              </a:rPr>
              <a:pPr algn="l"/>
              <a:t>‹N°›</a:t>
            </a:fld>
            <a:r>
              <a:rPr lang="fr-FR" sz="1000" b="1">
                <a:solidFill>
                  <a:srgbClr val="255AA8"/>
                </a:solidFill>
              </a:rPr>
              <a:t> de 15</a:t>
            </a:r>
          </a:p>
        </p:txBody>
      </p:sp>
    </p:spTree>
    <p:extLst>
      <p:ext uri="{BB962C8B-B14F-4D97-AF65-F5344CB8AC3E}">
        <p14:creationId xmlns:p14="http://schemas.microsoft.com/office/powerpoint/2010/main" val="18957975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 avec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slate_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872" cy="5148000"/>
          </a:xfrm>
          <a:prstGeom prst="rect">
            <a:avLst/>
          </a:prstGeom>
        </p:spPr>
      </p:pic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839487" y="441188"/>
            <a:ext cx="3254397" cy="1109013"/>
          </a:xfrm>
        </p:spPr>
        <p:txBody>
          <a:bodyPr anchor="t" anchorCtr="0">
            <a:normAutofit/>
          </a:bodyPr>
          <a:lstStyle>
            <a:lvl1pPr algn="l">
              <a:lnSpc>
                <a:spcPct val="80000"/>
              </a:lnSpc>
              <a:defRPr sz="2700" b="0" i="0" cap="all">
                <a:solidFill>
                  <a:srgbClr val="255AA7"/>
                </a:solidFill>
                <a:latin typeface="Myriad Pro Bold SemiExt"/>
                <a:cs typeface="Myriad Pro Bold SemiEx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832014" y="1832534"/>
            <a:ext cx="3358986" cy="1715999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500" b="0" i="0">
                <a:solidFill>
                  <a:schemeClr val="tx1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1"/>
          </p:nvPr>
        </p:nvSpPr>
        <p:spPr>
          <a:xfrm>
            <a:off x="823713" y="3700930"/>
            <a:ext cx="5922229" cy="833720"/>
          </a:xfrm>
        </p:spPr>
        <p:txBody>
          <a:bodyPr anchor="t" anchorCtr="0">
            <a:noAutofit/>
          </a:bodyPr>
          <a:lstStyle>
            <a:lvl1pPr marL="0" indent="0">
              <a:lnSpc>
                <a:spcPct val="90000"/>
              </a:lnSpc>
              <a:buNone/>
              <a:defRPr sz="1500" b="0" i="0">
                <a:solidFill>
                  <a:schemeClr val="tx1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6943492" y="386123"/>
            <a:ext cx="2200515" cy="2609583"/>
          </a:xfrm>
          <a:prstGeom prst="rect">
            <a:avLst/>
          </a:prstGeom>
          <a:solidFill>
            <a:srgbClr val="4D4D4D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2"/>
          <p:cNvSpPr>
            <a:spLocks noGrp="1"/>
          </p:cNvSpPr>
          <p:nvPr>
            <p:ph type="body" idx="12" hasCustomPrompt="1"/>
          </p:nvPr>
        </p:nvSpPr>
        <p:spPr>
          <a:xfrm>
            <a:off x="7471264" y="1528486"/>
            <a:ext cx="1254449" cy="585756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500" b="0" i="0">
                <a:solidFill>
                  <a:srgbClr val="FFFFFF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Image 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40784" y="3026228"/>
            <a:ext cx="1261929" cy="849483"/>
          </a:xfrm>
          <a:prstGeom prst="rect">
            <a:avLst/>
          </a:prstGeom>
          <a:solidFill>
            <a:srgbClr val="4D4D4D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163148" y="3290883"/>
            <a:ext cx="786628" cy="374897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1500" b="0" i="0">
                <a:solidFill>
                  <a:srgbClr val="FFFFFF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Image </a:t>
            </a:r>
          </a:p>
        </p:txBody>
      </p:sp>
      <p:pic>
        <p:nvPicPr>
          <p:cNvPr id="17" name="Picture 16" descr="DSC_0009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0" t="3862" r="33221" b="5436"/>
          <a:stretch/>
        </p:blipFill>
        <p:spPr>
          <a:xfrm>
            <a:off x="4310669" y="801660"/>
            <a:ext cx="2584691" cy="258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453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ommaire photo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slate_blank_sans_bande_haut.jp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871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886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sommair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ackslate_blank_sans_bande_haut.jp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871" cy="5148000"/>
          </a:xfrm>
          <a:prstGeom prst="rect">
            <a:avLst/>
          </a:prstGeom>
        </p:spPr>
      </p:pic>
      <p:sp>
        <p:nvSpPr>
          <p:cNvPr id="10" name="Parallelogram 9"/>
          <p:cNvSpPr/>
          <p:nvPr userDrawn="1"/>
        </p:nvSpPr>
        <p:spPr>
          <a:xfrm flipH="1">
            <a:off x="-3696470" y="617223"/>
            <a:ext cx="11824469" cy="5040053"/>
          </a:xfrm>
          <a:prstGeom prst="parallelogram">
            <a:avLst>
              <a:gd name="adj" fmla="val 174735"/>
            </a:avLst>
          </a:prstGeom>
          <a:solidFill>
            <a:srgbClr val="255A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000000"/>
              </a:solidFill>
            </a:endParaRPr>
          </a:p>
        </p:txBody>
      </p:sp>
      <p:pic>
        <p:nvPicPr>
          <p:cNvPr id="3" name="Picture 2" descr="ambulancier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" y="0"/>
            <a:ext cx="4881450" cy="51435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4382124" y="905303"/>
            <a:ext cx="534597" cy="534597"/>
          </a:xfrm>
          <a:prstGeom prst="rect">
            <a:avLst/>
          </a:prstGeom>
          <a:solidFill>
            <a:srgbClr val="255A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4382124" y="1692704"/>
            <a:ext cx="534597" cy="534597"/>
          </a:xfrm>
          <a:prstGeom prst="rect">
            <a:avLst/>
          </a:prstGeom>
          <a:solidFill>
            <a:srgbClr val="255A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4382124" y="2448353"/>
            <a:ext cx="534597" cy="534597"/>
          </a:xfrm>
          <a:prstGeom prst="rect">
            <a:avLst/>
          </a:prstGeom>
          <a:solidFill>
            <a:srgbClr val="255A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4382124" y="894474"/>
            <a:ext cx="534597" cy="623134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35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4382124" y="1670007"/>
            <a:ext cx="534597" cy="623134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35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2" hasCustomPrompt="1"/>
          </p:nvPr>
        </p:nvSpPr>
        <p:spPr>
          <a:xfrm>
            <a:off x="4382124" y="2425731"/>
            <a:ext cx="534597" cy="623134"/>
          </a:xfrm>
        </p:spPr>
        <p:txBody>
          <a:bodyPr anchor="t" anchorCtr="0">
            <a:noAutofit/>
          </a:bodyPr>
          <a:lstStyle>
            <a:lvl1pPr marL="0" indent="0" algn="ctr">
              <a:lnSpc>
                <a:spcPct val="90000"/>
              </a:lnSpc>
              <a:buNone/>
              <a:defRPr sz="35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4950441" y="802951"/>
            <a:ext cx="3445166" cy="693836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800" b="0" i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4"/>
          </p:nvPr>
        </p:nvSpPr>
        <p:spPr>
          <a:xfrm>
            <a:off x="4950441" y="1567727"/>
            <a:ext cx="3445166" cy="693836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800" b="0" i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5"/>
          </p:nvPr>
        </p:nvSpPr>
        <p:spPr>
          <a:xfrm>
            <a:off x="4950441" y="2334208"/>
            <a:ext cx="3445166" cy="693836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800" b="0" i="1" cap="all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85978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photo-texte dessus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_groupe.jpg"/>
          <p:cNvPicPr>
            <a:picLocks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00"/>
          </a:xfrm>
          <a:prstGeom prst="rect">
            <a:avLst/>
          </a:prstGeom>
        </p:spPr>
      </p:pic>
      <p:sp>
        <p:nvSpPr>
          <p:cNvPr id="3" name="Rectangle 2"/>
          <p:cNvSpPr/>
          <p:nvPr userDrawn="1">
            <p:custDataLst>
              <p:tags r:id="rId1"/>
            </p:custDataLst>
          </p:nvPr>
        </p:nvSpPr>
        <p:spPr>
          <a:xfrm>
            <a:off x="7130152" y="4500"/>
            <a:ext cx="2013857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rgbClr val="255AA7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732" y="875583"/>
            <a:ext cx="1854678" cy="166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541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photo-texte dess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hoto_groupe.jpg"/>
          <p:cNvPicPr>
            <a:picLocks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00"/>
          </a:xfrm>
          <a:prstGeom prst="rect">
            <a:avLst/>
          </a:prstGeom>
        </p:spPr>
      </p:pic>
      <p:sp>
        <p:nvSpPr>
          <p:cNvPr id="6" name="Parallelogram 5"/>
          <p:cNvSpPr/>
          <p:nvPr userDrawn="1"/>
        </p:nvSpPr>
        <p:spPr>
          <a:xfrm flipH="1">
            <a:off x="33073" y="-522533"/>
            <a:ext cx="3055992" cy="813566"/>
          </a:xfrm>
          <a:prstGeom prst="parallelogram">
            <a:avLst>
              <a:gd name="adj" fmla="val 175722"/>
            </a:avLst>
          </a:prstGeom>
          <a:solidFill>
            <a:srgbClr val="255A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-1" y="3234431"/>
            <a:ext cx="9141292" cy="1913573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type="body" idx="10"/>
          </p:nvPr>
        </p:nvSpPr>
        <p:spPr>
          <a:xfrm>
            <a:off x="794285" y="3672182"/>
            <a:ext cx="7555430" cy="1289255"/>
          </a:xfrm>
        </p:spPr>
        <p:txBody>
          <a:bodyPr anchor="t" anchorCtr="0">
            <a:noAutofit/>
          </a:bodyPr>
          <a:lstStyle>
            <a:lvl1pPr marL="0" indent="0" algn="just">
              <a:lnSpc>
                <a:spcPct val="90000"/>
              </a:lnSpc>
              <a:buNone/>
              <a:defRPr sz="1500" b="0" i="0">
                <a:solidFill>
                  <a:srgbClr val="FFFFFF"/>
                </a:solidFill>
                <a:latin typeface="Myriad Pro"/>
                <a:cs typeface="Myriad Pro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>
            <p:custDataLst>
              <p:tags r:id="rId1"/>
            </p:custDataLst>
          </p:nvPr>
        </p:nvSpPr>
        <p:spPr>
          <a:xfrm>
            <a:off x="7130152" y="4500"/>
            <a:ext cx="2013857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rgbClr val="255AA7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732" y="875583"/>
            <a:ext cx="1854678" cy="166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510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sommaire photo - blank"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69496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9774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79640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629849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006056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851832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788922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574700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341041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22377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88705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876245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522608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2442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86745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age secondair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56847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143000" y="1185863"/>
            <a:ext cx="5464969" cy="2325291"/>
          </a:xfrm>
        </p:spPr>
        <p:txBody>
          <a:bodyPr anchor="b">
            <a:normAutofit/>
          </a:bodyPr>
          <a:lstStyle>
            <a:lvl1pPr algn="l">
              <a:defRPr sz="405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580210"/>
            <a:ext cx="5464969" cy="1241822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dirty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232576" y="583376"/>
            <a:ext cx="2057400" cy="258397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256515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819435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476026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>
            <a:normAutofit/>
          </a:bodyPr>
          <a:lstStyle>
            <a:lvl1pPr>
              <a:defRPr sz="4500"/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rgbClr val="003C85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769394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rgbClr val="003C85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252645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rgbClr val="003C85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01561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229982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553503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25277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3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3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3049616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62813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833502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603529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11006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84380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85477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21430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2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5023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901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62938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6" Type="http://schemas.openxmlformats.org/officeDocument/2006/relationships/image" Target="../media/image12.jpg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7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7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7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3918D-325B-49C2-A36B-4DEE73261BA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893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8" r:id="rId1"/>
    <p:sldLayoutId id="2147493499" r:id="rId2"/>
    <p:sldLayoutId id="2147493500" r:id="rId3"/>
    <p:sldLayoutId id="2147493501" r:id="rId4"/>
    <p:sldLayoutId id="2147493502" r:id="rId5"/>
    <p:sldLayoutId id="2147493503" r:id="rId6"/>
    <p:sldLayoutId id="2147493504" r:id="rId7"/>
    <p:sldLayoutId id="2147493505" r:id="rId8"/>
    <p:sldLayoutId id="2147493506" r:id="rId9"/>
    <p:sldLayoutId id="2147493507" r:id="rId10"/>
    <p:sldLayoutId id="2147493508" r:id="rId11"/>
    <p:sldLayoutId id="2147493467" r:id="rId12"/>
    <p:sldLayoutId id="2147493468" r:id="rId13"/>
    <p:sldLayoutId id="2147493469" r:id="rId14"/>
    <p:sldLayoutId id="2147493470" r:id="rId15"/>
    <p:sldLayoutId id="2147493471" r:id="rId16"/>
    <p:sldLayoutId id="2147493472" r:id="rId17"/>
    <p:sldLayoutId id="2147493473" r:id="rId18"/>
    <p:sldLayoutId id="2147493475" r:id="rId19"/>
    <p:sldLayoutId id="2147493477" r:id="rId20"/>
    <p:sldLayoutId id="2147493476" r:id="rId21"/>
    <p:sldLayoutId id="2147493479" r:id="rId22"/>
    <p:sldLayoutId id="2147493478" r:id="rId23"/>
    <p:sldLayoutId id="2147493481" r:id="rId24"/>
    <p:sldLayoutId id="2147493480" r:id="rId25"/>
    <p:sldLayoutId id="2147493483" r:id="rId26"/>
    <p:sldLayoutId id="2147493482" r:id="rId27"/>
    <p:sldLayoutId id="2147493496" r:id="rId2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2367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70" r:id="rId1"/>
    <p:sldLayoutId id="2147493571" r:id="rId2"/>
    <p:sldLayoutId id="2147493572" r:id="rId3"/>
    <p:sldLayoutId id="2147493573" r:id="rId4"/>
    <p:sldLayoutId id="2147493574" r:id="rId5"/>
    <p:sldLayoutId id="2147493575" r:id="rId6"/>
    <p:sldLayoutId id="2147493576" r:id="rId7"/>
    <p:sldLayoutId id="2147493577" r:id="rId8"/>
    <p:sldLayoutId id="2147493578" r:id="rId9"/>
    <p:sldLayoutId id="2147493579" r:id="rId10"/>
    <p:sldLayoutId id="2147493580" r:id="rId11"/>
    <p:sldLayoutId id="2147493581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3424104"/>
            <a:ext cx="23257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594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83" r:id="rId1"/>
    <p:sldLayoutId id="2147493584" r:id="rId2"/>
    <p:sldLayoutId id="2147493585" r:id="rId3"/>
    <p:sldLayoutId id="2147493586" r:id="rId4"/>
    <p:sldLayoutId id="2147493587" r:id="rId5"/>
    <p:sldLayoutId id="2147493588" r:id="rId6"/>
    <p:sldLayoutId id="2147493589" r:id="rId7"/>
    <p:sldLayoutId id="2147493590" r:id="rId8"/>
    <p:sldLayoutId id="2147493591" r:id="rId9"/>
    <p:sldLayoutId id="2147493592" r:id="rId10"/>
    <p:sldLayoutId id="2147493593" r:id="rId11"/>
    <p:sldLayoutId id="2147493594" r:id="rId12"/>
    <p:sldLayoutId id="2147493595" r:id="rId13"/>
    <p:sldLayoutId id="2147493596" r:id="rId14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7" Type="http://schemas.openxmlformats.org/officeDocument/2006/relationships/image" Target="../media/image2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0.xml"/><Relationship Id="rId4" Type="http://schemas.openxmlformats.org/officeDocument/2006/relationships/hyperlink" Target="https://www.sandrakennedy.org/faith-stops-at-the-question-mark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2.xml"/><Relationship Id="rId1" Type="http://schemas.openxmlformats.org/officeDocument/2006/relationships/tags" Target="../tags/tag7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2.xml"/><Relationship Id="rId1" Type="http://schemas.openxmlformats.org/officeDocument/2006/relationships/tags" Target="../tags/tag8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6.jp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2.xml"/><Relationship Id="rId6" Type="http://schemas.openxmlformats.org/officeDocument/2006/relationships/hyperlink" Target="https://counterinformation.wordpress.com/2016/06/15/" TargetMode="External"/><Relationship Id="rId11" Type="http://schemas.openxmlformats.org/officeDocument/2006/relationships/image" Target="../media/image31.svg"/><Relationship Id="rId5" Type="http://schemas.openxmlformats.org/officeDocument/2006/relationships/image" Target="../media/image27.jpg"/><Relationship Id="rId10" Type="http://schemas.openxmlformats.org/officeDocument/2006/relationships/image" Target="../media/image30.png"/><Relationship Id="rId4" Type="http://schemas.openxmlformats.org/officeDocument/2006/relationships/hyperlink" Target="http://flickr.com/photos/canadadan/4228340039" TargetMode="External"/><Relationship Id="rId9" Type="http://schemas.openxmlformats.org/officeDocument/2006/relationships/hyperlink" Target="https://svgsilh.com/fr/e91e63/image/38673.html" TargetMode="Externa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tags" Target="../tags/tag21.xml"/><Relationship Id="rId18" Type="http://schemas.openxmlformats.org/officeDocument/2006/relationships/tags" Target="../tags/tag26.xml"/><Relationship Id="rId26" Type="http://schemas.openxmlformats.org/officeDocument/2006/relationships/tags" Target="../tags/tag34.xml"/><Relationship Id="rId39" Type="http://schemas.openxmlformats.org/officeDocument/2006/relationships/image" Target="../media/image33.png"/><Relationship Id="rId21" Type="http://schemas.openxmlformats.org/officeDocument/2006/relationships/tags" Target="../tags/tag29.xml"/><Relationship Id="rId34" Type="http://schemas.openxmlformats.org/officeDocument/2006/relationships/tags" Target="../tags/tag42.xml"/><Relationship Id="rId42" Type="http://schemas.openxmlformats.org/officeDocument/2006/relationships/image" Target="../media/image36.png"/><Relationship Id="rId47" Type="http://schemas.openxmlformats.org/officeDocument/2006/relationships/image" Target="../media/image41.svg"/><Relationship Id="rId50" Type="http://schemas.openxmlformats.org/officeDocument/2006/relationships/image" Target="../media/image44.png"/><Relationship Id="rId7" Type="http://schemas.openxmlformats.org/officeDocument/2006/relationships/tags" Target="../tags/tag15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29" Type="http://schemas.openxmlformats.org/officeDocument/2006/relationships/tags" Target="../tags/tag37.xml"/><Relationship Id="rId11" Type="http://schemas.openxmlformats.org/officeDocument/2006/relationships/tags" Target="../tags/tag19.xml"/><Relationship Id="rId24" Type="http://schemas.openxmlformats.org/officeDocument/2006/relationships/tags" Target="../tags/tag32.xml"/><Relationship Id="rId32" Type="http://schemas.openxmlformats.org/officeDocument/2006/relationships/tags" Target="../tags/tag40.xml"/><Relationship Id="rId37" Type="http://schemas.openxmlformats.org/officeDocument/2006/relationships/notesSlide" Target="../notesSlides/notesSlide9.xml"/><Relationship Id="rId40" Type="http://schemas.openxmlformats.org/officeDocument/2006/relationships/image" Target="../media/image34.jpeg"/><Relationship Id="rId45" Type="http://schemas.openxmlformats.org/officeDocument/2006/relationships/image" Target="../media/image39.png"/><Relationship Id="rId53" Type="http://schemas.openxmlformats.org/officeDocument/2006/relationships/image" Target="../media/image47.svg"/><Relationship Id="rId5" Type="http://schemas.openxmlformats.org/officeDocument/2006/relationships/tags" Target="../tags/tag13.xml"/><Relationship Id="rId10" Type="http://schemas.openxmlformats.org/officeDocument/2006/relationships/tags" Target="../tags/tag18.xml"/><Relationship Id="rId19" Type="http://schemas.openxmlformats.org/officeDocument/2006/relationships/tags" Target="../tags/tag27.xml"/><Relationship Id="rId31" Type="http://schemas.openxmlformats.org/officeDocument/2006/relationships/tags" Target="../tags/tag39.xml"/><Relationship Id="rId44" Type="http://schemas.openxmlformats.org/officeDocument/2006/relationships/image" Target="../media/image38.png"/><Relationship Id="rId52" Type="http://schemas.openxmlformats.org/officeDocument/2006/relationships/image" Target="../media/image46.png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Relationship Id="rId22" Type="http://schemas.openxmlformats.org/officeDocument/2006/relationships/tags" Target="../tags/tag30.xml"/><Relationship Id="rId27" Type="http://schemas.openxmlformats.org/officeDocument/2006/relationships/tags" Target="../tags/tag35.xml"/><Relationship Id="rId30" Type="http://schemas.openxmlformats.org/officeDocument/2006/relationships/tags" Target="../tags/tag38.xml"/><Relationship Id="rId35" Type="http://schemas.openxmlformats.org/officeDocument/2006/relationships/tags" Target="../tags/tag43.xml"/><Relationship Id="rId43" Type="http://schemas.openxmlformats.org/officeDocument/2006/relationships/image" Target="../media/image37.png"/><Relationship Id="rId48" Type="http://schemas.openxmlformats.org/officeDocument/2006/relationships/image" Target="../media/image42.png"/><Relationship Id="rId8" Type="http://schemas.openxmlformats.org/officeDocument/2006/relationships/tags" Target="../tags/tag16.xml"/><Relationship Id="rId51" Type="http://schemas.openxmlformats.org/officeDocument/2006/relationships/image" Target="../media/image45.svg"/><Relationship Id="rId3" Type="http://schemas.openxmlformats.org/officeDocument/2006/relationships/tags" Target="../tags/tag11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25" Type="http://schemas.openxmlformats.org/officeDocument/2006/relationships/tags" Target="../tags/tag33.xml"/><Relationship Id="rId33" Type="http://schemas.openxmlformats.org/officeDocument/2006/relationships/tags" Target="../tags/tag41.xml"/><Relationship Id="rId38" Type="http://schemas.openxmlformats.org/officeDocument/2006/relationships/image" Target="../media/image32.png"/><Relationship Id="rId46" Type="http://schemas.openxmlformats.org/officeDocument/2006/relationships/image" Target="../media/image40.png"/><Relationship Id="rId20" Type="http://schemas.openxmlformats.org/officeDocument/2006/relationships/tags" Target="../tags/tag28.xml"/><Relationship Id="rId41" Type="http://schemas.openxmlformats.org/officeDocument/2006/relationships/image" Target="../media/image35.png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5" Type="http://schemas.openxmlformats.org/officeDocument/2006/relationships/tags" Target="../tags/tag23.xml"/><Relationship Id="rId23" Type="http://schemas.openxmlformats.org/officeDocument/2006/relationships/tags" Target="../tags/tag31.xml"/><Relationship Id="rId28" Type="http://schemas.openxmlformats.org/officeDocument/2006/relationships/tags" Target="../tags/tag36.xml"/><Relationship Id="rId36" Type="http://schemas.openxmlformats.org/officeDocument/2006/relationships/slideLayout" Target="../slideLayouts/slideLayout42.xml"/><Relationship Id="rId49" Type="http://schemas.openxmlformats.org/officeDocument/2006/relationships/image" Target="../media/image4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542696" cy="51435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C457FF9-D8C4-4245-B184-666E960F270A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29758" y="186959"/>
            <a:ext cx="4914046" cy="14249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fr-CA" sz="3000" b="1" dirty="0">
                <a:solidFill>
                  <a:srgbClr val="3A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appel au 911, c’est toujours urgent...ou pas?</a:t>
            </a:r>
            <a:endParaRPr lang="en-US" sz="3000" b="1" dirty="0">
              <a:solidFill>
                <a:srgbClr val="3A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38E3581D-6CDC-BCC4-B4C9-FDA9E420F999}"/>
              </a:ext>
            </a:extLst>
          </p:cNvPr>
          <p:cNvSpPr>
            <a:spLocks noGrp="1"/>
          </p:cNvSpPr>
          <p:nvPr>
            <p:ph type="body" idx="2"/>
            <p:custDataLst>
              <p:tags r:id="rId2"/>
            </p:custDataLst>
          </p:nvPr>
        </p:nvSpPr>
        <p:spPr>
          <a:xfrm>
            <a:off x="580403" y="2016803"/>
            <a:ext cx="4381889" cy="2721787"/>
          </a:xfrm>
        </p:spPr>
        <p:txBody>
          <a:bodyPr vert="horz" lIns="91440" tIns="45720" rIns="91440" bIns="45720" rtlCol="0">
            <a:normAutofit/>
          </a:bodyPr>
          <a:lstStyle/>
          <a:p>
            <a:pPr defTabSz="914400"/>
            <a:r>
              <a:rPr lang="fr-CA" sz="1500" dirty="0">
                <a:solidFill>
                  <a:srgbClr val="3A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Claude Marie Hébert, Chef de division clinique Groupe Alerte Santé</a:t>
            </a:r>
          </a:p>
          <a:p>
            <a:pPr defTabSz="914400"/>
            <a:endParaRPr lang="fr-CA" sz="1500" dirty="0">
              <a:solidFill>
                <a:srgbClr val="3A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/>
            <a:r>
              <a:rPr lang="fr-CA" sz="1500" dirty="0">
                <a:solidFill>
                  <a:srgbClr val="3A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Diane </a:t>
            </a:r>
            <a:r>
              <a:rPr lang="fr-CA" sz="1500" dirty="0" err="1">
                <a:solidFill>
                  <a:srgbClr val="3A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Verreault</a:t>
            </a:r>
            <a:r>
              <a:rPr lang="fr-CA" sz="1500" dirty="0">
                <a:solidFill>
                  <a:srgbClr val="3A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Conseillère en soins infirmiers Groupe Alerte Santé</a:t>
            </a:r>
          </a:p>
          <a:p>
            <a:pPr defTabSz="914400"/>
            <a:endParaRPr lang="fr-CA" sz="1500" dirty="0">
              <a:solidFill>
                <a:srgbClr val="3A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/>
            <a:r>
              <a:rPr lang="fr-CA" sz="1500" dirty="0">
                <a:solidFill>
                  <a:srgbClr val="3A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Geneviève Demers, Agente de planification, de programmation et de recherche</a:t>
            </a:r>
          </a:p>
          <a:p>
            <a:pPr defTabSz="914400"/>
            <a:r>
              <a:rPr lang="fr-CA" sz="1500" dirty="0">
                <a:solidFill>
                  <a:srgbClr val="3A5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CISSS de la Montérégie-Ouest</a:t>
            </a:r>
            <a:endParaRPr lang="en-US" sz="1500" dirty="0">
              <a:solidFill>
                <a:srgbClr val="3A58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intranet.cisssmo.rtss.qc.ca/storage/media/203/medias/0/0/CISSS_Monteregie_Ouest_cou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696" y="1695021"/>
            <a:ext cx="3313516" cy="1637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ogo CISSS Montérégie-Centr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697" y="3514696"/>
            <a:ext cx="3313516" cy="1557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 descr="Une image contenant logo&#10;&#10;Description générée automatiquement">
            <a:extLst>
              <a:ext uri="{FF2B5EF4-FFF2-40B4-BE49-F238E27FC236}">
                <a16:creationId xmlns:a16="http://schemas.microsoft.com/office/drawing/2014/main" id="{99D70498-88DD-AFB6-71FC-31285C2927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9369" y="124460"/>
            <a:ext cx="1416925" cy="163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34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569" y="982754"/>
            <a:ext cx="9114310" cy="44016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Orientation des usagers à la suite de la prise en charge par la Régulation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10</a:t>
            </a:fld>
            <a:endParaRPr lang="fr-CA"/>
          </a:p>
        </p:txBody>
      </p:sp>
      <p:sp>
        <p:nvSpPr>
          <p:cNvPr id="8" name="ZoneTexte 7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sp>
        <p:nvSpPr>
          <p:cNvPr id="6" name="Rectangle 5"/>
          <p:cNvSpPr/>
          <p:nvPr/>
        </p:nvSpPr>
        <p:spPr>
          <a:xfrm>
            <a:off x="3868855" y="3474036"/>
            <a:ext cx="339455" cy="2010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sp>
        <p:nvSpPr>
          <p:cNvPr id="12" name="Rectangle à coins arrondis 11"/>
          <p:cNvSpPr/>
          <p:nvPr/>
        </p:nvSpPr>
        <p:spPr>
          <a:xfrm>
            <a:off x="6798166" y="941000"/>
            <a:ext cx="1717184" cy="654032"/>
          </a:xfrm>
          <a:prstGeom prst="roundRect">
            <a:avLst/>
          </a:prstGeom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14350"/>
            <a:r>
              <a:rPr lang="fr-CA" sz="10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avril 2022 à 31 mars 2023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565" y="2665528"/>
            <a:ext cx="473703" cy="50510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3" name="ZoneTexte 12"/>
          <p:cNvSpPr txBox="1"/>
          <p:nvPr/>
        </p:nvSpPr>
        <p:spPr>
          <a:xfrm>
            <a:off x="5317924" y="2768038"/>
            <a:ext cx="526312" cy="3000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A" sz="1350" dirty="0"/>
              <a:t>26%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160" y="3290973"/>
            <a:ext cx="728514" cy="50510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5" name="ZoneTexte 14"/>
          <p:cNvSpPr txBox="1"/>
          <p:nvPr/>
        </p:nvSpPr>
        <p:spPr>
          <a:xfrm>
            <a:off x="5317924" y="3388488"/>
            <a:ext cx="526312" cy="3000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A" sz="1350" dirty="0"/>
              <a:t>77%</a:t>
            </a:r>
          </a:p>
        </p:txBody>
      </p:sp>
    </p:spTree>
    <p:extLst>
      <p:ext uri="{BB962C8B-B14F-4D97-AF65-F5344CB8AC3E}">
        <p14:creationId xmlns:p14="http://schemas.microsoft.com/office/powerpoint/2010/main" val="81813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Motifs d’annulation d’une visite à l’urgence (n=641)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11</a:t>
            </a:fld>
            <a:endParaRPr lang="fr-CA"/>
          </a:p>
        </p:txBody>
      </p:sp>
      <p:sp>
        <p:nvSpPr>
          <p:cNvPr id="8" name="ZoneTexte 7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499" y="948760"/>
            <a:ext cx="8779001" cy="360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828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Motifs d’annulation du transport en ambulance (n=430)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12</a:t>
            </a:fld>
            <a:endParaRPr lang="fr-CA"/>
          </a:p>
        </p:txBody>
      </p:sp>
      <p:sp>
        <p:nvSpPr>
          <p:cNvPr id="6" name="ZoneTexte 5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288" y="1153116"/>
            <a:ext cx="6279424" cy="340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637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Motifs de maintien à l’ambulance</a:t>
            </a:r>
            <a:br>
              <a:rPr lang="fr-CA" dirty="0"/>
            </a:br>
            <a:r>
              <a:rPr lang="fr-CA" dirty="0"/>
              <a:t>(n=1345)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13</a:t>
            </a:fld>
            <a:endParaRPr lang="fr-CA"/>
          </a:p>
        </p:txBody>
      </p:sp>
      <p:sp>
        <p:nvSpPr>
          <p:cNvPr id="7" name="ZoneTexte 6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576" y="1268016"/>
            <a:ext cx="8486368" cy="340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031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9541"/>
            <a:ext cx="7886700" cy="765002"/>
          </a:xfrm>
        </p:spPr>
        <p:txBody>
          <a:bodyPr>
            <a:normAutofit/>
          </a:bodyPr>
          <a:lstStyle/>
          <a:p>
            <a:r>
              <a:rPr lang="fr-CA" sz="2400" dirty="0"/>
              <a:t>Quel est l’impact potentiel sur les visites à l’urgence?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 flipH="1">
            <a:off x="628650" y="1410747"/>
            <a:ext cx="7647545" cy="3268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sz="1500" dirty="0"/>
              <a:t>Comparaison de 4 périodes financières PRÉ vs POST implantation de la Régulation</a:t>
            </a:r>
          </a:p>
          <a:p>
            <a:endParaRPr lang="fr-CA" sz="1500" dirty="0"/>
          </a:p>
          <a:p>
            <a:endParaRPr lang="fr-CA" sz="1500" dirty="0"/>
          </a:p>
          <a:p>
            <a:endParaRPr lang="fr-CA" sz="1500" dirty="0"/>
          </a:p>
          <a:p>
            <a:endParaRPr lang="fr-CA" sz="1500" dirty="0"/>
          </a:p>
          <a:p>
            <a:endParaRPr lang="fr-CA" sz="1500" dirty="0"/>
          </a:p>
          <a:p>
            <a:endParaRPr lang="fr-CA" sz="1500" dirty="0"/>
          </a:p>
          <a:p>
            <a:pPr marL="0" indent="0">
              <a:buNone/>
            </a:pPr>
            <a:r>
              <a:rPr lang="fr-CA" sz="1500" dirty="0"/>
              <a:t>*Choix d’une période de quatre mois pour :</a:t>
            </a:r>
          </a:p>
          <a:p>
            <a:pPr>
              <a:buFontTx/>
              <a:buChar char="-"/>
            </a:pPr>
            <a:r>
              <a:rPr lang="fr-CA" sz="1500" dirty="0"/>
              <a:t>Limiter l’effet des mesures sanitaires restrictives au printemps/hiver 2020-2021;</a:t>
            </a:r>
          </a:p>
          <a:p>
            <a:pPr>
              <a:buFontTx/>
              <a:buChar char="-"/>
            </a:pPr>
            <a:r>
              <a:rPr lang="fr-CA" sz="1500" dirty="0"/>
              <a:t>Corriger en fonction de la saisonnalité.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14</a:t>
            </a:fld>
            <a:endParaRPr lang="fr-CA"/>
          </a:p>
        </p:txBody>
      </p:sp>
      <p:sp>
        <p:nvSpPr>
          <p:cNvPr id="7" name="ZoneTexte 6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524000" y="2032000"/>
          <a:ext cx="6096000" cy="1079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43484942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0085992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4332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avril </a:t>
                      </a:r>
                      <a:r>
                        <a:rPr lang="fr-CA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</a:t>
                      </a:r>
                      <a:r>
                        <a:rPr lang="fr-CA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fr-CA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 </a:t>
                      </a:r>
                    </a:p>
                    <a:p>
                      <a:pPr algn="ctr"/>
                      <a:r>
                        <a:rPr lang="fr-CA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juillet </a:t>
                      </a:r>
                      <a:r>
                        <a:rPr lang="fr-CA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</a:t>
                      </a:r>
                      <a:endParaRPr lang="fr-CA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avril </a:t>
                      </a:r>
                      <a:r>
                        <a:rPr lang="fr-CA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</a:t>
                      </a:r>
                    </a:p>
                    <a:p>
                      <a:pPr algn="ctr"/>
                      <a:r>
                        <a:rPr lang="fr-C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 </a:t>
                      </a:r>
                    </a:p>
                    <a:p>
                      <a:pPr algn="ctr"/>
                      <a:r>
                        <a:rPr lang="fr-CA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juillet </a:t>
                      </a:r>
                      <a:r>
                        <a:rPr lang="fr-CA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0564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759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60380"/>
            <a:ext cx="7886700" cy="765002"/>
          </a:xfrm>
        </p:spPr>
        <p:txBody>
          <a:bodyPr>
            <a:normAutofit/>
          </a:bodyPr>
          <a:lstStyle/>
          <a:p>
            <a:r>
              <a:rPr lang="fr-CA" sz="2400" dirty="0"/>
              <a:t>Impact potentiel sur les visites à l’urgence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15</a:t>
            </a:fld>
            <a:endParaRPr lang="fr-CA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 flipH="1">
            <a:off x="572481" y="3531685"/>
            <a:ext cx="1479353" cy="73362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A" sz="1200" dirty="0"/>
              <a:t>Samedi et dimanche </a:t>
            </a:r>
          </a:p>
          <a:p>
            <a:pPr marL="0" indent="0" algn="ctr">
              <a:buNone/>
            </a:pPr>
            <a:r>
              <a:rPr lang="fr-CA" sz="1200" dirty="0"/>
              <a:t>7h à 23h </a:t>
            </a:r>
          </a:p>
          <a:p>
            <a:pPr marL="0" indent="0" algn="ctr">
              <a:buNone/>
            </a:pPr>
            <a:r>
              <a:rPr lang="fr-CA" sz="1400" b="1" dirty="0"/>
              <a:t>Projet inactif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14"/>
          <a:stretch/>
        </p:blipFill>
        <p:spPr>
          <a:xfrm>
            <a:off x="2099698" y="533036"/>
            <a:ext cx="5119250" cy="248989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776926" y="1543285"/>
            <a:ext cx="777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- 12,4%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937706" y="1197788"/>
            <a:ext cx="777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- 10,2%</a:t>
            </a:r>
          </a:p>
        </p:txBody>
      </p:sp>
      <p:sp>
        <p:nvSpPr>
          <p:cNvPr id="7" name="Ellipse 6"/>
          <p:cNvSpPr/>
          <p:nvPr/>
        </p:nvSpPr>
        <p:spPr>
          <a:xfrm>
            <a:off x="3889287" y="1444480"/>
            <a:ext cx="778024" cy="47288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sp>
        <p:nvSpPr>
          <p:cNvPr id="15" name="ZoneTexte 14"/>
          <p:cNvSpPr txBox="1"/>
          <p:nvPr/>
        </p:nvSpPr>
        <p:spPr>
          <a:xfrm>
            <a:off x="6386621" y="2019608"/>
            <a:ext cx="777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- 7,94 %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88" b="21140"/>
          <a:stretch/>
        </p:blipFill>
        <p:spPr>
          <a:xfrm>
            <a:off x="2031346" y="3212481"/>
            <a:ext cx="5176697" cy="1829647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873130" y="3047870"/>
            <a:ext cx="78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+ 10,6%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324547" y="3997466"/>
            <a:ext cx="894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+ 2,79 %</a:t>
            </a:r>
          </a:p>
        </p:txBody>
      </p:sp>
      <p:sp>
        <p:nvSpPr>
          <p:cNvPr id="19" name="Espace réservé du contenu 2"/>
          <p:cNvSpPr txBox="1">
            <a:spLocks/>
          </p:cNvSpPr>
          <p:nvPr/>
        </p:nvSpPr>
        <p:spPr>
          <a:xfrm flipH="1">
            <a:off x="738349" y="1285302"/>
            <a:ext cx="1251734" cy="73362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A" sz="1200" dirty="0"/>
              <a:t>Lundi au vendredi  </a:t>
            </a:r>
          </a:p>
          <a:p>
            <a:pPr marL="0" indent="0" algn="ctr">
              <a:buNone/>
            </a:pPr>
            <a:r>
              <a:rPr lang="fr-CA" sz="1200" dirty="0"/>
              <a:t>7h à 23h </a:t>
            </a:r>
          </a:p>
          <a:p>
            <a:pPr marL="0" indent="0" algn="ctr">
              <a:buNone/>
            </a:pPr>
            <a:r>
              <a:rPr lang="fr-CA" sz="1400" b="1" dirty="0"/>
              <a:t>Projet actif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90083" y="3097443"/>
            <a:ext cx="5379373" cy="19305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sp>
        <p:nvSpPr>
          <p:cNvPr id="17" name="ZoneTexte 16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19836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6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2056" y="1215152"/>
            <a:ext cx="8419888" cy="2713196"/>
          </a:xfrm>
        </p:spPr>
        <p:txBody>
          <a:bodyPr>
            <a:normAutofit/>
          </a:bodyPr>
          <a:lstStyle/>
          <a:p>
            <a:pPr algn="ctr"/>
            <a:r>
              <a:rPr lang="fr-CA" dirty="0"/>
              <a:t>Question 4 </a:t>
            </a:r>
            <a:br>
              <a:rPr lang="fr-CA" dirty="0"/>
            </a:br>
            <a:br>
              <a:rPr lang="fr-CA" dirty="0"/>
            </a:br>
            <a:r>
              <a:rPr lang="fr-CA" dirty="0"/>
              <a:t>Vrai ou faux?</a:t>
            </a:r>
            <a:br>
              <a:rPr lang="fr-CA" dirty="0"/>
            </a:br>
            <a:br>
              <a:rPr lang="fr-CA" dirty="0"/>
            </a:br>
            <a:r>
              <a:rPr lang="fr-CA" dirty="0"/>
              <a:t>La Régulation sera implantée partout au Québec.</a:t>
            </a:r>
            <a:endParaRPr lang="fr-CA" dirty="0">
              <a:solidFill>
                <a:srgbClr val="3A587C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0E6BFDD-DC63-4867-A7BD-B76920326FC0}" type="slidenum">
              <a:rPr lang="fr-CA"/>
              <a:pPr defTabSz="685800"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3609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9541"/>
            <a:ext cx="7886700" cy="765002"/>
          </a:xfrm>
        </p:spPr>
        <p:txBody>
          <a:bodyPr>
            <a:normAutofit/>
          </a:bodyPr>
          <a:lstStyle/>
          <a:p>
            <a:r>
              <a:rPr lang="fr-CA" sz="2400" dirty="0"/>
              <a:t>Conclusion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17</a:t>
            </a:fld>
            <a:endParaRPr lang="fr-CA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628650" y="1675911"/>
            <a:ext cx="7886700" cy="26722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dirty="0"/>
              <a:t>La Régulation permet :</a:t>
            </a:r>
          </a:p>
          <a:p>
            <a:pPr marL="0" indent="0">
              <a:buNone/>
            </a:pPr>
            <a:endParaRPr lang="fr-CA" dirty="0"/>
          </a:p>
          <a:p>
            <a:r>
              <a:rPr lang="fr-CA" dirty="0"/>
              <a:t>La prestation de soins et services en fonction des besoins des usagers appelant au 911 pour des besoins médicaux;</a:t>
            </a:r>
          </a:p>
          <a:p>
            <a:pPr marL="0" indent="0">
              <a:buNone/>
            </a:pPr>
            <a:endParaRPr lang="fr-CA" dirty="0"/>
          </a:p>
          <a:p>
            <a:r>
              <a:rPr lang="fr-CA" dirty="0"/>
              <a:t>L’optimisation des ressources </a:t>
            </a:r>
            <a:r>
              <a:rPr lang="fr-CA" dirty="0" err="1"/>
              <a:t>préhospitalières</a:t>
            </a:r>
            <a:r>
              <a:rPr lang="fr-CA" dirty="0"/>
              <a:t> et hospitalières d’urgence.</a:t>
            </a:r>
          </a:p>
        </p:txBody>
      </p:sp>
      <p:sp>
        <p:nvSpPr>
          <p:cNvPr id="6" name="ZoneTexte 5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0940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2576" y="133344"/>
            <a:ext cx="4994910" cy="765002"/>
          </a:xfrm>
        </p:spPr>
        <p:txBody>
          <a:bodyPr>
            <a:normAutofit/>
          </a:bodyPr>
          <a:lstStyle/>
          <a:p>
            <a:r>
              <a:rPr lang="fr-CA" sz="2400" dirty="0"/>
              <a:t>Prix Stars du réseau de la santé – Catégorie Humain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18</a:t>
            </a:fld>
            <a:endParaRPr lang="fr-CA"/>
          </a:p>
        </p:txBody>
      </p:sp>
      <p:sp>
        <p:nvSpPr>
          <p:cNvPr id="6" name="ZoneTexte 5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pic>
        <p:nvPicPr>
          <p:cNvPr id="1026" name="Picture 2" descr="https://attachments.office.net/owa/genevieve.demers.cisssmo16%40ssss.gouv.qc.ca/service.svc/s/GetAttachmentThumbnail?id=AAMkADliYmI0ZDJkLTI1ZTEtNDY4Mi1hYjg2LTY2OWQyNjhkYzM5YwBGAAAAAAAx9Gi8RP7NTrhaAbgh14fVBwA5FELHYp32SIp0dboiXl5CAAHS6rPMAAA5FELHYp32SIp0dboiXl5CAANsQmRPAAABEgAQAJumRycW%2FNBDgRln%2Bb2sJwg%3D&amp;thumbnailType=2&amp;token=eyJhbGciOiJSUzI1NiIsImtpZCI6IjczRkI5QkJFRjYzNjc4RDRGN0U4NEI0NDBCQUJCMTJBMzM5RDlGOTgiLCJ0eXAiOiJKV1QiLCJ4NXQiOiJjX3VidnZZMmVOVDM2RXRFQzZ1eEtqT2RuNWcifQ.eyJvcmlnaW4iOiJodHRwczovL291dGxvb2sub2ZmaWNlLmNvbSIsInVjIjoiMTNlMTY0NmVlNDQwNDJlYWExNGY1YjgyYjJmZDhkMTkiLCJzaWduaW5fc3RhdGUiOiJbXCJrbXNpXCJdIiwidmVyIjoiRXhjaGFuZ2UuQ2FsbGJhY2suVjEiLCJhcHBjdHhzZW5kZXIiOiJPd2FEb3dubG9hZEAwNmUxZmUyOC01ZjhiLTQwNzUtYmY2Yy1hZTI0YmUxYTc5OTIiLCJpc3NyaW5nIjoiV1ciLCJhcHBjdHgiOiJ7XCJtc2V4Y2hwcm90XCI6XCJvd2FcIixcInB1aWRcIjpcIjExNTM3NjU5MzI0NzE3MjM0NjZcIixcInNjb3BlXCI6XCJPd2FEb3dubG9hZFwiLFwib2lkXCI6XCJmZjg1MzFhYy05ODY0LTRmN2UtYTFiNi1kMjdiMjZkYjVhZGJcIixcInByaW1hcnlzaWRcIjpcIlMtMS01LTIxLTM5NzE5NTY3OC0xOTY5Njg2MjMxLTIyMjY0NjU5MC0xMjQ4Njg5OVwifSIsIm5iZiI6MTY4NTM4MDUxMSwiZXhwIjoxNjg1MzgxMTExLCJpc3MiOiIwMDAwMDAwMi0wMDAwLTBmZjEtY2UwMC0wMDAwMDAwMDAwMDBAMDZlMWZlMjgtNWY4Yi00MDc1LWJmNmMtYWUyNGJlMWE3OTkyIiwiYXVkIjoiMDAwMDAwMDItMDAwMC0wZmYxLWNlMDAtMDAwMDAwMDAwMDAwL2F0dGFjaG1lbnRzLm9mZmljZS5uZXRAMDZlMWZlMjgtNWY4Yi00MDc1LWJmNmMtYWUyNGJlMWE3OTkyIiwiaGFwcCI6Im93YSJ9.qWrUQV1mBJszJ3S84F6DIMULjRPGYc5oPJ2WmXNS64A22HWZyE_Tpq8olZDfY-iH7Qp6b0N-3rF3UsDOBVPgV80qQnmLn1F7ecrYekITrr0r8woSGNkiTPny7TQQ6Sv0t5oWJAzD-ts1cW26sIDGZpp5K6sFMsfGEJ9DqSUMhlz-gghO-40b4PV-l6a2uziQt9bk5s7d9UlbiKn8Fjmhp0z1Dq6O7H9tENqf-tFXUy1ZoZdNWcXj9Z6SgeKEUDfTXPIiHuIm1Q7_zj6ZEhkeWndqjRVR-akSUkYV6YasT46Lzp8WSxFmxJlmgmvBcLLdSjQNug0xfhhn79gnNnURCQ&amp;X-OWA-CANARY=d6OeBxVdx0qxq8iQY1lwJNDNIZloYNsYznH0VmI69ff-9V6TDVUzYqUnKFTF8A-_MdJ9u2785sw.&amp;owa=outlook.office.com&amp;scriptVer=20230519010.05&amp;animation=tru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50" y="1019689"/>
            <a:ext cx="5067300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ix SRS - Caisse Réseau SantéCaisse Réseau Santé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459" y="72961"/>
            <a:ext cx="2734945" cy="200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317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9541"/>
            <a:ext cx="7886700" cy="765002"/>
          </a:xfrm>
        </p:spPr>
        <p:txBody>
          <a:bodyPr>
            <a:normAutofit/>
          </a:bodyPr>
          <a:lstStyle/>
          <a:p>
            <a:r>
              <a:rPr lang="fr-CA" sz="2400" dirty="0"/>
              <a:t>Remerciements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19</a:t>
            </a:fld>
            <a:endParaRPr lang="fr-CA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365008" y="982769"/>
            <a:ext cx="2736000" cy="900000"/>
          </a:xfrm>
          <a:ln>
            <a:solidFill>
              <a:srgbClr val="3A587C"/>
            </a:solidFill>
          </a:ln>
        </p:spPr>
        <p:txBody>
          <a:bodyPr anchor="ctr">
            <a:normAutofit fontScale="92500"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CA" sz="1100" b="1" dirty="0"/>
              <a:t>Direction des services de soutien à domicile et de la gériatrie (DSSADG)</a:t>
            </a:r>
          </a:p>
          <a:p>
            <a:pPr algn="ctr">
              <a:lnSpc>
                <a:spcPct val="100000"/>
              </a:lnSpc>
              <a:buFontTx/>
              <a:buChar char="-"/>
            </a:pPr>
            <a:r>
              <a:rPr lang="fr-CA" sz="1100" dirty="0"/>
              <a:t>Soutien à domicile</a:t>
            </a:r>
          </a:p>
          <a:p>
            <a:pPr algn="ctr">
              <a:lnSpc>
                <a:spcPct val="100000"/>
              </a:lnSpc>
              <a:buFontTx/>
              <a:buChar char="-"/>
            </a:pPr>
            <a:r>
              <a:rPr lang="fr-CA" sz="1100" dirty="0"/>
              <a:t>RI-RTF-RPA</a:t>
            </a:r>
          </a:p>
        </p:txBody>
      </p:sp>
      <p:sp>
        <p:nvSpPr>
          <p:cNvPr id="6" name="ZoneTexte 5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sp>
        <p:nvSpPr>
          <p:cNvPr id="3" name="Rectangle 2"/>
          <p:cNvSpPr/>
          <p:nvPr/>
        </p:nvSpPr>
        <p:spPr>
          <a:xfrm>
            <a:off x="4779523" y="55187"/>
            <a:ext cx="42509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i="1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Coming together is the beginning. Keeping together is progress. </a:t>
            </a:r>
          </a:p>
          <a:p>
            <a:pPr algn="r"/>
            <a:r>
              <a:rPr lang="en-US" i="1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together is success.”</a:t>
            </a:r>
          </a:p>
          <a:p>
            <a:pPr algn="r"/>
            <a:r>
              <a:rPr lang="en-US" dirty="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― Henry Ford</a:t>
            </a:r>
            <a:endParaRPr lang="fr-CA" dirty="0">
              <a:solidFill>
                <a:srgbClr val="003C8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274636" y="982769"/>
            <a:ext cx="2736000" cy="900000"/>
          </a:xfrm>
          <a:prstGeom prst="rect">
            <a:avLst/>
          </a:prstGeom>
          <a:ln>
            <a:solidFill>
              <a:srgbClr val="3A587C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CA" sz="1000" b="1" dirty="0"/>
              <a:t>Direction de la logistique (DL)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CA" sz="1000" dirty="0"/>
              <a:t>- Centrale de transport</a:t>
            </a: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365008" y="2006487"/>
            <a:ext cx="2736000" cy="900000"/>
          </a:xfrm>
          <a:prstGeom prst="rect">
            <a:avLst/>
          </a:prstGeom>
          <a:ln>
            <a:solidFill>
              <a:srgbClr val="3A587C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fr-CA" sz="1000" b="1" dirty="0"/>
              <a:t>Direction des programmes Santé mentale et Dépendance (DPSMD)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fr-CA" sz="1000" dirty="0"/>
              <a:t>- Santé mentale 1</a:t>
            </a:r>
            <a:r>
              <a:rPr lang="fr-CA" sz="1000" baseline="30000" dirty="0"/>
              <a:t>ère</a:t>
            </a:r>
            <a:r>
              <a:rPr lang="fr-CA" sz="1000" dirty="0"/>
              <a:t> ligne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fr-CA" sz="1000" dirty="0"/>
              <a:t>- Santé mentale 2</a:t>
            </a:r>
            <a:r>
              <a:rPr lang="fr-CA" sz="1000" baseline="30000" dirty="0"/>
              <a:t>e</a:t>
            </a:r>
            <a:r>
              <a:rPr lang="fr-CA" sz="1000" dirty="0"/>
              <a:t> ligne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3274636" y="2008605"/>
            <a:ext cx="2736000" cy="900000"/>
          </a:xfrm>
          <a:prstGeom prst="rect">
            <a:avLst/>
          </a:prstGeom>
          <a:ln>
            <a:solidFill>
              <a:srgbClr val="3A587C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CA" sz="1000" b="1" dirty="0"/>
              <a:t>Direction de la qualité, de l’évaluation, de la performance et de l’éthique (DQEPE)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CA" sz="1000" dirty="0"/>
              <a:t>- Équipe performance</a:t>
            </a: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365008" y="3036836"/>
            <a:ext cx="2736000" cy="900000"/>
          </a:xfrm>
          <a:prstGeom prst="rect">
            <a:avLst/>
          </a:prstGeom>
          <a:ln>
            <a:solidFill>
              <a:srgbClr val="3A587C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fr-CA" sz="1000" b="1" dirty="0"/>
              <a:t>Direction des communications et des affaires publiques (</a:t>
            </a:r>
            <a:r>
              <a:rPr lang="fr-CA" sz="1000" b="1" dirty="0" err="1"/>
              <a:t>DirComm</a:t>
            </a:r>
            <a:r>
              <a:rPr lang="fr-CA" sz="1000" b="1" dirty="0"/>
              <a:t>)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fr-CA" sz="1000" dirty="0"/>
              <a:t>- Communications internes</a:t>
            </a: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365008" y="4065067"/>
            <a:ext cx="2736000" cy="900000"/>
          </a:xfrm>
          <a:prstGeom prst="rect">
            <a:avLst/>
          </a:prstGeom>
          <a:ln>
            <a:solidFill>
              <a:srgbClr val="3A587C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fr-CA" sz="1000" b="1" dirty="0"/>
              <a:t>Direction des soins infirmiers et de l’enseignement universitaire en soins infirmiers (DSIEU)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fr-CA" sz="1000" dirty="0"/>
              <a:t>- Équipe télésanté</a:t>
            </a:r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3274636" y="3036836"/>
            <a:ext cx="2736000" cy="900000"/>
          </a:xfrm>
          <a:prstGeom prst="rect">
            <a:avLst/>
          </a:prstGeom>
          <a:ln>
            <a:solidFill>
              <a:srgbClr val="3A587C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fr-CA" sz="1000" b="1" dirty="0"/>
              <a:t>Direction des services professionnels et de l’enseignement médical (DSPEM)</a:t>
            </a:r>
          </a:p>
          <a:p>
            <a:pPr algn="ctr">
              <a:lnSpc>
                <a:spcPct val="110000"/>
              </a:lnSpc>
              <a:buFontTx/>
              <a:buChar char="-"/>
            </a:pPr>
            <a:r>
              <a:rPr lang="fr-CA" sz="1000" dirty="0"/>
              <a:t>Guichet d’accès à la première ligne (GAP)</a:t>
            </a:r>
          </a:p>
          <a:p>
            <a:pPr algn="ctr">
              <a:lnSpc>
                <a:spcPct val="110000"/>
              </a:lnSpc>
              <a:buFontTx/>
              <a:buChar char="-"/>
            </a:pPr>
            <a:r>
              <a:rPr lang="fr-CA" sz="1000" dirty="0"/>
              <a:t>1</a:t>
            </a:r>
            <a:r>
              <a:rPr lang="fr-CA" sz="1000" baseline="30000" dirty="0"/>
              <a:t>ère</a:t>
            </a:r>
            <a:r>
              <a:rPr lang="fr-CA" sz="1000" dirty="0"/>
              <a:t> ligne médicale</a:t>
            </a:r>
          </a:p>
        </p:txBody>
      </p:sp>
      <p:sp>
        <p:nvSpPr>
          <p:cNvPr id="14" name="Espace réservé du contenu 2"/>
          <p:cNvSpPr txBox="1">
            <a:spLocks/>
          </p:cNvSpPr>
          <p:nvPr/>
        </p:nvSpPr>
        <p:spPr>
          <a:xfrm>
            <a:off x="3274636" y="4065067"/>
            <a:ext cx="2736000" cy="900000"/>
          </a:xfrm>
          <a:prstGeom prst="rect">
            <a:avLst/>
          </a:prstGeom>
          <a:ln>
            <a:solidFill>
              <a:srgbClr val="3A587C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3C8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CA" sz="1000" b="1" dirty="0"/>
              <a:t>Direction des programmes Soins critiques et spécialisés (DPSCS)</a:t>
            </a:r>
          </a:p>
          <a:p>
            <a:pPr algn="ctr">
              <a:lnSpc>
                <a:spcPct val="100000"/>
              </a:lnSpc>
              <a:buFontTx/>
              <a:buChar char="-"/>
            </a:pPr>
            <a:r>
              <a:rPr lang="fr-CA" sz="1000" dirty="0"/>
              <a:t>Urgences</a:t>
            </a:r>
          </a:p>
        </p:txBody>
      </p:sp>
      <p:pic>
        <p:nvPicPr>
          <p:cNvPr id="15" name="Picture 2" descr="https://intranet.cisssmo.rtss.qc.ca/storage/media/203/medias/0/0/CISSS_Monteregie_Ouest_cou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576" y="29816"/>
            <a:ext cx="2120085" cy="104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oupe 25"/>
          <p:cNvGrpSpPr/>
          <p:nvPr/>
        </p:nvGrpSpPr>
        <p:grpSpPr>
          <a:xfrm>
            <a:off x="6184264" y="2003842"/>
            <a:ext cx="2736000" cy="900000"/>
            <a:chOff x="6051832" y="2003501"/>
            <a:chExt cx="2736000" cy="900000"/>
          </a:xfrm>
        </p:grpSpPr>
        <p:sp>
          <p:nvSpPr>
            <p:cNvPr id="16" name="Espace réservé du contenu 2"/>
            <p:cNvSpPr txBox="1">
              <a:spLocks/>
            </p:cNvSpPr>
            <p:nvPr/>
          </p:nvSpPr>
          <p:spPr>
            <a:xfrm>
              <a:off x="6051832" y="2003501"/>
              <a:ext cx="2736000" cy="900000"/>
            </a:xfrm>
            <a:prstGeom prst="rect">
              <a:avLst/>
            </a:prstGeom>
            <a:ln>
              <a:solidFill>
                <a:srgbClr val="3A587C"/>
              </a:solidFill>
            </a:ln>
          </p:spPr>
          <p:txBody>
            <a:bodyPr vert="horz" lIns="91440" tIns="45720" rIns="91440" bIns="45720" rtlCol="0" anchor="t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rgbClr val="003C85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003C85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rgbClr val="003C85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rgbClr val="003C85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rgbClr val="003C85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10000"/>
                </a:lnSpc>
                <a:buNone/>
              </a:pPr>
              <a:r>
                <a:rPr lang="fr-CA" sz="1000" b="1" dirty="0"/>
                <a:t>Services </a:t>
              </a:r>
              <a:r>
                <a:rPr lang="fr-CA" sz="1000" b="1" dirty="0" err="1"/>
                <a:t>préhospitaliers</a:t>
              </a:r>
              <a:r>
                <a:rPr lang="fr-CA" sz="1000" b="1" dirty="0"/>
                <a:t> d’urgence</a:t>
              </a:r>
            </a:p>
          </p:txBody>
        </p:sp>
        <p:pic>
          <p:nvPicPr>
            <p:cNvPr id="17" name="Picture 4" descr="Logo CISSS Montérégie-Centr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0276" y="2248846"/>
              <a:ext cx="1179111" cy="612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Groupe 24"/>
          <p:cNvGrpSpPr/>
          <p:nvPr/>
        </p:nvGrpSpPr>
        <p:grpSpPr>
          <a:xfrm>
            <a:off x="6184264" y="3036836"/>
            <a:ext cx="2736000" cy="900000"/>
            <a:chOff x="6051832" y="3036495"/>
            <a:chExt cx="2736000" cy="900000"/>
          </a:xfrm>
        </p:grpSpPr>
        <p:sp>
          <p:nvSpPr>
            <p:cNvPr id="19" name="Espace réservé du contenu 2"/>
            <p:cNvSpPr txBox="1">
              <a:spLocks/>
            </p:cNvSpPr>
            <p:nvPr/>
          </p:nvSpPr>
          <p:spPr>
            <a:xfrm>
              <a:off x="6051832" y="3036495"/>
              <a:ext cx="2736000" cy="900000"/>
            </a:xfrm>
            <a:prstGeom prst="rect">
              <a:avLst/>
            </a:prstGeom>
            <a:ln>
              <a:solidFill>
                <a:srgbClr val="3A587C"/>
              </a:solidFill>
            </a:ln>
          </p:spPr>
          <p:txBody>
            <a:bodyPr vert="horz" lIns="91440" tIns="45720" rIns="91440" bIns="45720" rtlCol="0" anchor="t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rgbClr val="003C85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003C85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rgbClr val="003C85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rgbClr val="003C85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rgbClr val="003C85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10000"/>
                </a:lnSpc>
                <a:buNone/>
              </a:pPr>
              <a:r>
                <a:rPr lang="fr-CA" sz="1000" b="1" dirty="0"/>
                <a:t>Entreprises ambulancières</a:t>
              </a:r>
            </a:p>
          </p:txBody>
        </p:sp>
        <p:pic>
          <p:nvPicPr>
            <p:cNvPr id="2050" name="Picture 2" descr="Accuei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9914" y="3400068"/>
              <a:ext cx="875831" cy="321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72113" y="3442810"/>
              <a:ext cx="872406" cy="235750"/>
            </a:xfrm>
            <a:prstGeom prst="rect">
              <a:avLst/>
            </a:prstGeom>
          </p:spPr>
        </p:pic>
      </p:grpSp>
      <p:pic>
        <p:nvPicPr>
          <p:cNvPr id="5" name="Ima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9034" y="3304167"/>
            <a:ext cx="782198" cy="36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76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1215152"/>
            <a:ext cx="7886700" cy="2713196"/>
          </a:xfrm>
        </p:spPr>
        <p:txBody>
          <a:bodyPr>
            <a:normAutofit fontScale="90000"/>
          </a:bodyPr>
          <a:lstStyle/>
          <a:p>
            <a:pPr algn="ctr"/>
            <a:r>
              <a:rPr lang="fr-CA" dirty="0"/>
              <a:t>Question 1 </a:t>
            </a:r>
            <a:br>
              <a:rPr lang="fr-CA" dirty="0"/>
            </a:br>
            <a:br>
              <a:rPr lang="fr-CA" dirty="0"/>
            </a:br>
            <a:r>
              <a:rPr lang="fr-CA" dirty="0"/>
              <a:t>Vrai ou faux?</a:t>
            </a:r>
            <a:br>
              <a:rPr lang="fr-CA" dirty="0"/>
            </a:br>
            <a:br>
              <a:rPr lang="fr-CA" dirty="0"/>
            </a:br>
            <a:r>
              <a:rPr lang="fr-CA" dirty="0"/>
              <a:t>En Montérégie, la Coopérative des techniciens ambulanciers de la Montérégie (CETAM) est responsable de la gestion de la flotte ambulancière sur le territoire. </a:t>
            </a:r>
            <a:endParaRPr lang="fr-CA" dirty="0">
              <a:solidFill>
                <a:srgbClr val="3A587C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0E6BFDD-DC63-4867-A7BD-B76920326FC0}" type="slidenum">
              <a:rPr lang="fr-CA"/>
              <a:pPr defTabSz="68580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824508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rte de visite&#10;&#10;Description générée automatiquement">
            <a:extLst>
              <a:ext uri="{FF2B5EF4-FFF2-40B4-BE49-F238E27FC236}">
                <a16:creationId xmlns:a16="http://schemas.microsoft.com/office/drawing/2014/main" id="{B8B002F0-2501-0E2B-C43C-EBA81BBD26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8065" r="1" b="1"/>
          <a:stretch/>
        </p:blipFill>
        <p:spPr>
          <a:xfrm>
            <a:off x="20" y="10"/>
            <a:ext cx="9006958" cy="5143490"/>
          </a:xfrm>
          <a:custGeom>
            <a:avLst/>
            <a:gdLst/>
            <a:ahLst/>
            <a:cxnLst/>
            <a:rect l="l" t="t" r="r" b="b"/>
            <a:pathLst>
              <a:path w="12009304" h="6858000">
                <a:moveTo>
                  <a:pt x="8239723" y="5083103"/>
                </a:moveTo>
                <a:cubicBezTo>
                  <a:pt x="8239723" y="5083103"/>
                  <a:pt x="8239723" y="5083103"/>
                  <a:pt x="9505105" y="5083103"/>
                </a:cubicBezTo>
                <a:cubicBezTo>
                  <a:pt x="9525601" y="5083103"/>
                  <a:pt x="9545588" y="5085825"/>
                  <a:pt x="9564676" y="5091016"/>
                </a:cubicBezTo>
                <a:lnTo>
                  <a:pt x="9605648" y="5108194"/>
                </a:lnTo>
                <a:lnTo>
                  <a:pt x="9580608" y="5151499"/>
                </a:lnTo>
                <a:cubicBezTo>
                  <a:pt x="9354208" y="5543062"/>
                  <a:pt x="9064418" y="6044264"/>
                  <a:pt x="8693486" y="6685800"/>
                </a:cubicBezTo>
                <a:cubicBezTo>
                  <a:pt x="8665958" y="6733339"/>
                  <a:pt x="8632925" y="6776306"/>
                  <a:pt x="8595419" y="6814017"/>
                </a:cubicBezTo>
                <a:lnTo>
                  <a:pt x="8545620" y="6858000"/>
                </a:lnTo>
                <a:lnTo>
                  <a:pt x="7612173" y="6858000"/>
                </a:lnTo>
                <a:lnTo>
                  <a:pt x="7591825" y="6822959"/>
                </a:lnTo>
                <a:cubicBezTo>
                  <a:pt x="7538315" y="6730809"/>
                  <a:pt x="7478495" y="6627794"/>
                  <a:pt x="7411622" y="6512633"/>
                </a:cubicBezTo>
                <a:cubicBezTo>
                  <a:pt x="7370628" y="6444560"/>
                  <a:pt x="7370628" y="6357427"/>
                  <a:pt x="7411622" y="6289354"/>
                </a:cubicBezTo>
                <a:cubicBezTo>
                  <a:pt x="7411622" y="6289354"/>
                  <a:pt x="7411622" y="6289354"/>
                  <a:pt x="8045680" y="5197465"/>
                </a:cubicBezTo>
                <a:cubicBezTo>
                  <a:pt x="8083943" y="5126669"/>
                  <a:pt x="8160465" y="5083103"/>
                  <a:pt x="8239723" y="5083103"/>
                </a:cubicBezTo>
                <a:close/>
                <a:moveTo>
                  <a:pt x="10622296" y="1326563"/>
                </a:moveTo>
                <a:cubicBezTo>
                  <a:pt x="10622296" y="1326563"/>
                  <a:pt x="10622296" y="1326563"/>
                  <a:pt x="11448522" y="1326563"/>
                </a:cubicBezTo>
                <a:cubicBezTo>
                  <a:pt x="11502058" y="1326563"/>
                  <a:pt x="11550238" y="1355009"/>
                  <a:pt x="11577006" y="1401233"/>
                </a:cubicBezTo>
                <a:cubicBezTo>
                  <a:pt x="11577006" y="1401233"/>
                  <a:pt x="11577006" y="1401233"/>
                  <a:pt x="11989228" y="2114179"/>
                </a:cubicBezTo>
                <a:cubicBezTo>
                  <a:pt x="12015996" y="2158629"/>
                  <a:pt x="12015996" y="2215522"/>
                  <a:pt x="11989228" y="2259969"/>
                </a:cubicBezTo>
                <a:cubicBezTo>
                  <a:pt x="11989228" y="2259969"/>
                  <a:pt x="11989228" y="2259969"/>
                  <a:pt x="11577006" y="2972914"/>
                </a:cubicBezTo>
                <a:cubicBezTo>
                  <a:pt x="11550238" y="3019141"/>
                  <a:pt x="11502058" y="3047587"/>
                  <a:pt x="11448522" y="3047587"/>
                </a:cubicBezTo>
                <a:cubicBezTo>
                  <a:pt x="11448522" y="3047587"/>
                  <a:pt x="11448522" y="3047587"/>
                  <a:pt x="10622296" y="3047587"/>
                </a:cubicBezTo>
                <a:cubicBezTo>
                  <a:pt x="10570544" y="3047587"/>
                  <a:pt x="10520578" y="3019141"/>
                  <a:pt x="10495594" y="2972914"/>
                </a:cubicBezTo>
                <a:cubicBezTo>
                  <a:pt x="10495594" y="2972914"/>
                  <a:pt x="10495594" y="2972914"/>
                  <a:pt x="10081589" y="2259969"/>
                </a:cubicBezTo>
                <a:cubicBezTo>
                  <a:pt x="10054821" y="2215522"/>
                  <a:pt x="10054821" y="2158629"/>
                  <a:pt x="10081589" y="2114179"/>
                </a:cubicBezTo>
                <a:cubicBezTo>
                  <a:pt x="10081589" y="2114179"/>
                  <a:pt x="10081589" y="2114179"/>
                  <a:pt x="10495594" y="1401233"/>
                </a:cubicBezTo>
                <a:cubicBezTo>
                  <a:pt x="10520578" y="1355009"/>
                  <a:pt x="10570544" y="1326563"/>
                  <a:pt x="10622296" y="1326563"/>
                </a:cubicBezTo>
                <a:close/>
                <a:moveTo>
                  <a:pt x="0" y="0"/>
                </a:moveTo>
                <a:lnTo>
                  <a:pt x="4457990" y="0"/>
                </a:lnTo>
                <a:lnTo>
                  <a:pt x="5902610" y="0"/>
                </a:lnTo>
                <a:lnTo>
                  <a:pt x="8476869" y="0"/>
                </a:lnTo>
                <a:lnTo>
                  <a:pt x="8535933" y="39849"/>
                </a:lnTo>
                <a:cubicBezTo>
                  <a:pt x="8598516" y="88273"/>
                  <a:pt x="8652195" y="149296"/>
                  <a:pt x="8693486" y="220603"/>
                </a:cubicBezTo>
                <a:cubicBezTo>
                  <a:pt x="8693486" y="220603"/>
                  <a:pt x="8693486" y="220603"/>
                  <a:pt x="10389180" y="3153347"/>
                </a:cubicBezTo>
                <a:cubicBezTo>
                  <a:pt x="10499291" y="3336185"/>
                  <a:pt x="10499291" y="3570221"/>
                  <a:pt x="10389180" y="3753061"/>
                </a:cubicBezTo>
                <a:cubicBezTo>
                  <a:pt x="10389180" y="3753061"/>
                  <a:pt x="10389180" y="3753061"/>
                  <a:pt x="9759557" y="4842009"/>
                </a:cubicBezTo>
                <a:lnTo>
                  <a:pt x="9706493" y="4933778"/>
                </a:lnTo>
                <a:lnTo>
                  <a:pt x="9708360" y="4934561"/>
                </a:lnTo>
                <a:cubicBezTo>
                  <a:pt x="9746510" y="4956830"/>
                  <a:pt x="9778880" y="4989078"/>
                  <a:pt x="9802002" y="5029008"/>
                </a:cubicBezTo>
                <a:cubicBezTo>
                  <a:pt x="9802002" y="5029008"/>
                  <a:pt x="9802002" y="5029008"/>
                  <a:pt x="10514131" y="6260653"/>
                </a:cubicBezTo>
                <a:cubicBezTo>
                  <a:pt x="10560376" y="6337439"/>
                  <a:pt x="10560376" y="6435725"/>
                  <a:pt x="10514131" y="6512512"/>
                </a:cubicBezTo>
                <a:cubicBezTo>
                  <a:pt x="10514131" y="6512512"/>
                  <a:pt x="10514131" y="6512512"/>
                  <a:pt x="10340271" y="6813206"/>
                </a:cubicBezTo>
                <a:lnTo>
                  <a:pt x="10314372" y="6858000"/>
                </a:lnTo>
                <a:lnTo>
                  <a:pt x="10119136" y="6858000"/>
                </a:lnTo>
                <a:lnTo>
                  <a:pt x="10122008" y="6853033"/>
                </a:lnTo>
                <a:cubicBezTo>
                  <a:pt x="10327158" y="6498223"/>
                  <a:pt x="10327158" y="6498223"/>
                  <a:pt x="10327158" y="6498223"/>
                </a:cubicBezTo>
                <a:cubicBezTo>
                  <a:pt x="10368154" y="6430148"/>
                  <a:pt x="10368154" y="6343015"/>
                  <a:pt x="10327158" y="6274942"/>
                </a:cubicBezTo>
                <a:cubicBezTo>
                  <a:pt x="9695832" y="5183053"/>
                  <a:pt x="9695832" y="5183053"/>
                  <a:pt x="9695832" y="5183053"/>
                </a:cubicBezTo>
                <a:cubicBezTo>
                  <a:pt x="9675334" y="5147654"/>
                  <a:pt x="9646640" y="5119063"/>
                  <a:pt x="9612819" y="5099323"/>
                </a:cubicBezTo>
                <a:lnTo>
                  <a:pt x="9603213" y="5095298"/>
                </a:lnTo>
                <a:lnTo>
                  <a:pt x="9654707" y="5006238"/>
                </a:lnTo>
                <a:lnTo>
                  <a:pt x="9693004" y="4940002"/>
                </a:lnTo>
                <a:lnTo>
                  <a:pt x="9653283" y="4923348"/>
                </a:lnTo>
                <a:cubicBezTo>
                  <a:pt x="9631750" y="4917491"/>
                  <a:pt x="9609208" y="4914420"/>
                  <a:pt x="9586087" y="4914420"/>
                </a:cubicBezTo>
                <a:cubicBezTo>
                  <a:pt x="8158743" y="4914420"/>
                  <a:pt x="8158743" y="4914420"/>
                  <a:pt x="8158743" y="4914420"/>
                </a:cubicBezTo>
                <a:cubicBezTo>
                  <a:pt x="8069341" y="4914420"/>
                  <a:pt x="7983024" y="4963563"/>
                  <a:pt x="7939863" y="5043420"/>
                </a:cubicBezTo>
                <a:cubicBezTo>
                  <a:pt x="7224650" y="6275065"/>
                  <a:pt x="7224650" y="6275065"/>
                  <a:pt x="7224650" y="6275065"/>
                </a:cubicBezTo>
                <a:cubicBezTo>
                  <a:pt x="7178407" y="6351849"/>
                  <a:pt x="7178407" y="6450135"/>
                  <a:pt x="7224650" y="6526922"/>
                </a:cubicBezTo>
                <a:cubicBezTo>
                  <a:pt x="7269350" y="6603900"/>
                  <a:pt x="7311257" y="6676067"/>
                  <a:pt x="7350544" y="6743723"/>
                </a:cubicBezTo>
                <a:lnTo>
                  <a:pt x="7416905" y="6858000"/>
                </a:lnTo>
                <a:lnTo>
                  <a:pt x="5902610" y="6858000"/>
                </a:lnTo>
                <a:lnTo>
                  <a:pt x="4389358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460375" y="1238255"/>
            <a:ext cx="3101975" cy="2667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3C85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6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Merci pour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759413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>
            <a:extLst>
              <a:ext uri="{FF2B5EF4-FFF2-40B4-BE49-F238E27FC236}">
                <a16:creationId xmlns:a16="http://schemas.microsoft.com/office/drawing/2014/main" id="{1BF77380-AB30-A060-4BAD-159288251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282" y="2293108"/>
            <a:ext cx="4548718" cy="2850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ucune description de photo disponible.">
            <a:extLst>
              <a:ext uri="{FF2B5EF4-FFF2-40B4-BE49-F238E27FC236}">
                <a16:creationId xmlns:a16="http://schemas.microsoft.com/office/drawing/2014/main" id="{67C90BF6-6134-F152-859C-06D36DE4F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282" y="-1"/>
            <a:ext cx="4548718" cy="2850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BDE30DBA-2D37-D395-7B6C-E20951062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3"/>
            <a:ext cx="4595282" cy="2844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Peut être une image de porte coulissante et texte : « USC-SPU »">
            <a:extLst>
              <a:ext uri="{FF2B5EF4-FFF2-40B4-BE49-F238E27FC236}">
                <a16:creationId xmlns:a16="http://schemas.microsoft.com/office/drawing/2014/main" id="{17B749AA-EC4F-F32F-F7DF-2DAE81C111EF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850394"/>
            <a:ext cx="4595281" cy="229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 9" descr="Une image contenant logo&#10;&#10;Description générée automatiquement">
            <a:extLst>
              <a:ext uri="{FF2B5EF4-FFF2-40B4-BE49-F238E27FC236}">
                <a16:creationId xmlns:a16="http://schemas.microsoft.com/office/drawing/2014/main" id="{99D70498-88DD-AFB6-71FC-31285C2927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9155" y="2293108"/>
            <a:ext cx="1085690" cy="125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975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Étendue du territoire de la Montérégie</a:t>
            </a:r>
            <a:endParaRPr lang="fr-CA" dirty="0">
              <a:solidFill>
                <a:srgbClr val="3A587C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0E6BFDD-DC63-4867-A7BD-B76920326FC0}" type="slidenum">
              <a:rPr lang="fr-CA"/>
              <a:pPr defTabSz="685800"/>
              <a:t>4</a:t>
            </a:fld>
            <a:endParaRPr lang="fr-CA"/>
          </a:p>
        </p:txBody>
      </p:sp>
      <p:grpSp>
        <p:nvGrpSpPr>
          <p:cNvPr id="5" name="Groupe 4"/>
          <p:cNvGrpSpPr/>
          <p:nvPr/>
        </p:nvGrpSpPr>
        <p:grpSpPr>
          <a:xfrm>
            <a:off x="1452443" y="1255918"/>
            <a:ext cx="6239114" cy="3772066"/>
            <a:chOff x="1891767" y="6498"/>
            <a:chExt cx="7366151" cy="5002658"/>
          </a:xfrm>
        </p:grpSpPr>
        <p:pic>
          <p:nvPicPr>
            <p:cNvPr id="6" name="Espace réservé du contenu 8" descr="Une image contenant carte&#10;&#10;Description générée automatiquement">
              <a:extLst>
                <a:ext uri="{FF2B5EF4-FFF2-40B4-BE49-F238E27FC236}">
                  <a16:creationId xmlns:a16="http://schemas.microsoft.com/office/drawing/2014/main" id="{B8EC7206-13D3-7563-2F87-6FC9B322DA2F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82" r="1651" b="5916"/>
            <a:stretch/>
          </p:blipFill>
          <p:spPr>
            <a:xfrm>
              <a:off x="1891767" y="122538"/>
              <a:ext cx="7252231" cy="4716590"/>
            </a:xfrm>
            <a:prstGeom prst="rect">
              <a:avLst/>
            </a:prstGeom>
            <a:noFill/>
          </p:spPr>
        </p:pic>
        <p:sp>
          <p:nvSpPr>
            <p:cNvPr id="7" name="ZoneTexte 6"/>
            <p:cNvSpPr txBox="1"/>
            <p:nvPr/>
          </p:nvSpPr>
          <p:spPr>
            <a:xfrm rot="16200000">
              <a:off x="1755657" y="142610"/>
              <a:ext cx="2089430" cy="181720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fr-CA" dirty="0"/>
            </a:p>
          </p:txBody>
        </p:sp>
        <p:sp>
          <p:nvSpPr>
            <p:cNvPr id="9" name="ZoneTexte 8"/>
            <p:cNvSpPr txBox="1"/>
            <p:nvPr/>
          </p:nvSpPr>
          <p:spPr>
            <a:xfrm rot="16200000">
              <a:off x="8533113" y="4284352"/>
              <a:ext cx="441609" cy="100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fr-CA" dirty="0"/>
            </a:p>
          </p:txBody>
        </p:sp>
      </p:grp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569513" y="1127713"/>
            <a:ext cx="3305032" cy="1660824"/>
          </a:xfrm>
        </p:spPr>
        <p:txBody>
          <a:bodyPr>
            <a:normAutofit/>
          </a:bodyPr>
          <a:lstStyle/>
          <a:p>
            <a:r>
              <a:rPr lang="fr-CA" dirty="0">
                <a:solidFill>
                  <a:srgbClr val="3A587C"/>
                </a:solidFill>
              </a:rPr>
              <a:t>Municipalités: 206</a:t>
            </a:r>
          </a:p>
          <a:p>
            <a:r>
              <a:rPr lang="fr-CA" dirty="0">
                <a:solidFill>
                  <a:srgbClr val="3A587C"/>
                </a:solidFill>
              </a:rPr>
              <a:t>MRC: 14</a:t>
            </a:r>
          </a:p>
          <a:p>
            <a:r>
              <a:rPr lang="fr-CA" dirty="0">
                <a:solidFill>
                  <a:srgbClr val="3A587C"/>
                </a:solidFill>
              </a:rPr>
              <a:t>Superficie: 14 152 km</a:t>
            </a:r>
            <a:r>
              <a:rPr lang="fr-CA" baseline="30000" dirty="0">
                <a:solidFill>
                  <a:srgbClr val="3A587C"/>
                </a:solidFill>
              </a:rPr>
              <a:t>2</a:t>
            </a:r>
          </a:p>
          <a:p>
            <a:r>
              <a:rPr lang="fr-CA" dirty="0">
                <a:solidFill>
                  <a:srgbClr val="3A587C"/>
                </a:solidFill>
              </a:rPr>
              <a:t>Population: 1 618 515</a:t>
            </a:r>
          </a:p>
        </p:txBody>
      </p:sp>
    </p:spTree>
    <p:extLst>
      <p:ext uri="{BB962C8B-B14F-4D97-AF65-F5344CB8AC3E}">
        <p14:creationId xmlns:p14="http://schemas.microsoft.com/office/powerpoint/2010/main" val="3808919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1215152"/>
            <a:ext cx="7886700" cy="2713196"/>
          </a:xfrm>
        </p:spPr>
        <p:txBody>
          <a:bodyPr>
            <a:normAutofit/>
          </a:bodyPr>
          <a:lstStyle/>
          <a:p>
            <a:pPr algn="ctr"/>
            <a:r>
              <a:rPr lang="fr-CA" dirty="0"/>
              <a:t>Question 2 </a:t>
            </a:r>
            <a:br>
              <a:rPr lang="fr-CA" dirty="0"/>
            </a:br>
            <a:br>
              <a:rPr lang="fr-CA" dirty="0"/>
            </a:br>
            <a:r>
              <a:rPr lang="fr-CA" dirty="0"/>
              <a:t>Vrai ou faux?</a:t>
            </a:r>
            <a:br>
              <a:rPr lang="fr-CA" dirty="0"/>
            </a:br>
            <a:br>
              <a:rPr lang="fr-CA" dirty="0"/>
            </a:br>
            <a:r>
              <a:rPr lang="fr-CA" dirty="0"/>
              <a:t>La majorité des appels au 911 pour besoins médicaux sont pour des motifs urgents. </a:t>
            </a:r>
            <a:endParaRPr lang="fr-CA" dirty="0">
              <a:solidFill>
                <a:srgbClr val="3A587C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0E6BFDD-DC63-4867-A7BD-B76920326FC0}" type="slidenum">
              <a:rPr lang="fr-CA"/>
              <a:pPr defTabSz="68580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57911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1068" y="118692"/>
            <a:ext cx="7886700" cy="994172"/>
          </a:xfrm>
        </p:spPr>
        <p:txBody>
          <a:bodyPr/>
          <a:lstStyle/>
          <a:p>
            <a:r>
              <a:rPr lang="fr-CA" dirty="0"/>
              <a:t>Répartition des appels par cote de priorité entrant à Alerte Santé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  <p:graphicFrame>
        <p:nvGraphicFramePr>
          <p:cNvPr id="18" name="Graphique 17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9410996"/>
              </p:ext>
            </p:extLst>
          </p:nvPr>
        </p:nvGraphicFramePr>
        <p:xfrm>
          <a:off x="268450" y="1271484"/>
          <a:ext cx="8691936" cy="4028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ZoneTexte 6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622357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405" y="1215152"/>
            <a:ext cx="8251190" cy="2713196"/>
          </a:xfrm>
        </p:spPr>
        <p:txBody>
          <a:bodyPr>
            <a:normAutofit fontScale="90000"/>
          </a:bodyPr>
          <a:lstStyle/>
          <a:p>
            <a:pPr algn="ctr"/>
            <a:r>
              <a:rPr lang="fr-CA" dirty="0"/>
              <a:t>Question 3 </a:t>
            </a:r>
            <a:br>
              <a:rPr lang="fr-CA" dirty="0"/>
            </a:br>
            <a:br>
              <a:rPr lang="fr-CA" dirty="0"/>
            </a:br>
            <a:r>
              <a:rPr lang="fr-CA" dirty="0"/>
              <a:t>Vrai ou faux?</a:t>
            </a:r>
            <a:br>
              <a:rPr lang="fr-CA" dirty="0"/>
            </a:br>
            <a:br>
              <a:rPr lang="fr-CA" dirty="0"/>
            </a:br>
            <a:r>
              <a:rPr lang="fr-CA" dirty="0"/>
              <a:t>Le cadre légal de la pratique des techniciens ambulanciers </a:t>
            </a:r>
            <a:r>
              <a:rPr lang="fr-CA" dirty="0" err="1"/>
              <a:t>paramédics</a:t>
            </a:r>
            <a:r>
              <a:rPr lang="fr-CA" dirty="0"/>
              <a:t> leur permet de décider qu’un usager n’a pas besoin de se rendre à l’urgence.</a:t>
            </a:r>
            <a:endParaRPr lang="fr-CA" dirty="0">
              <a:solidFill>
                <a:srgbClr val="3A587C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0E6BFDD-DC63-4867-A7BD-B76920326FC0}" type="slidenum">
              <a:rPr lang="fr-CA"/>
              <a:pPr defTabSz="68580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3206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Situation préalable</a:t>
            </a:r>
            <a:endParaRPr lang="fr-CA" dirty="0">
              <a:solidFill>
                <a:srgbClr val="3A587C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0E6BFDD-DC63-4867-A7BD-B76920326FC0}" type="slidenum">
              <a:rPr lang="fr-CA"/>
              <a:pPr defTabSz="685800"/>
              <a:t>8</a:t>
            </a:fld>
            <a:endParaRPr lang="fr-CA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5985FFD-EC0D-4030-54C6-0656296620D0}"/>
              </a:ext>
            </a:extLst>
          </p:cNvPr>
          <p:cNvSpPr txBox="1"/>
          <p:nvPr/>
        </p:nvSpPr>
        <p:spPr>
          <a:xfrm>
            <a:off x="401638" y="3420305"/>
            <a:ext cx="1610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dirty="0">
                <a:solidFill>
                  <a:srgbClr val="FFFFFF"/>
                </a:solidFill>
                <a:latin typeface="Calibri" panose="020F0502020204030204" pitchFamily="34" charset="0"/>
              </a:rPr>
              <a:t>Appel 911</a:t>
            </a:r>
            <a:endParaRPr lang="fr-CA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C79C68D-B794-887D-D46B-49575BF3986D}"/>
              </a:ext>
            </a:extLst>
          </p:cNvPr>
          <p:cNvSpPr txBox="1"/>
          <p:nvPr/>
        </p:nvSpPr>
        <p:spPr>
          <a:xfrm>
            <a:off x="2549592" y="2216583"/>
            <a:ext cx="1581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dirty="0">
                <a:solidFill>
                  <a:srgbClr val="FFFFFF"/>
                </a:solidFill>
                <a:latin typeface="Calibri" panose="020F0502020204030204" pitchFamily="34" charset="0"/>
              </a:rPr>
              <a:t>Priorisation</a:t>
            </a:r>
          </a:p>
        </p:txBody>
      </p:sp>
      <p:sp>
        <p:nvSpPr>
          <p:cNvPr id="13" name="Flèche : chevron 10">
            <a:extLst>
              <a:ext uri="{FF2B5EF4-FFF2-40B4-BE49-F238E27FC236}">
                <a16:creationId xmlns:a16="http://schemas.microsoft.com/office/drawing/2014/main" id="{868D32D7-52C6-1889-87F8-370BE659E0DB}"/>
              </a:ext>
            </a:extLst>
          </p:cNvPr>
          <p:cNvSpPr/>
          <p:nvPr/>
        </p:nvSpPr>
        <p:spPr>
          <a:xfrm>
            <a:off x="2256406" y="2343597"/>
            <a:ext cx="310289" cy="623248"/>
          </a:xfrm>
          <a:prstGeom prst="chevron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>
              <a:solidFill>
                <a:schemeClr val="tx1"/>
              </a:solidFill>
            </a:endParaRPr>
          </a:p>
        </p:txBody>
      </p:sp>
      <p:sp>
        <p:nvSpPr>
          <p:cNvPr id="14" name="Flèche : chevron 11">
            <a:extLst>
              <a:ext uri="{FF2B5EF4-FFF2-40B4-BE49-F238E27FC236}">
                <a16:creationId xmlns:a16="http://schemas.microsoft.com/office/drawing/2014/main" id="{E247DBEA-0832-BF0F-1970-0605315C541C}"/>
              </a:ext>
            </a:extLst>
          </p:cNvPr>
          <p:cNvSpPr/>
          <p:nvPr/>
        </p:nvSpPr>
        <p:spPr>
          <a:xfrm>
            <a:off x="4537447" y="2336141"/>
            <a:ext cx="310289" cy="623248"/>
          </a:xfrm>
          <a:prstGeom prst="chevron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>
              <a:solidFill>
                <a:schemeClr val="tx1"/>
              </a:solidFill>
            </a:endParaRPr>
          </a:p>
        </p:txBody>
      </p:sp>
      <p:sp>
        <p:nvSpPr>
          <p:cNvPr id="15" name="Flèche : chevron 12">
            <a:extLst>
              <a:ext uri="{FF2B5EF4-FFF2-40B4-BE49-F238E27FC236}">
                <a16:creationId xmlns:a16="http://schemas.microsoft.com/office/drawing/2014/main" id="{8EF4D4D0-06B9-870E-096D-2EB0F728CF19}"/>
              </a:ext>
            </a:extLst>
          </p:cNvPr>
          <p:cNvSpPr/>
          <p:nvPr/>
        </p:nvSpPr>
        <p:spPr>
          <a:xfrm>
            <a:off x="6771876" y="2317843"/>
            <a:ext cx="310289" cy="623248"/>
          </a:xfrm>
          <a:prstGeom prst="chevron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 dirty="0">
              <a:solidFill>
                <a:schemeClr val="tx1"/>
              </a:solidFill>
            </a:endParaRPr>
          </a:p>
        </p:txBody>
      </p:sp>
      <p:pic>
        <p:nvPicPr>
          <p:cNvPr id="16" name="Image 15" descr="Une image contenant texte, intérieur&#10;&#10;Description générée automatiquement">
            <a:extLst>
              <a:ext uri="{FF2B5EF4-FFF2-40B4-BE49-F238E27FC236}">
                <a16:creationId xmlns:a16="http://schemas.microsoft.com/office/drawing/2014/main" id="{E9CBDD24-A66B-6597-CD11-68F7B57945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639924" y="2037182"/>
            <a:ext cx="1710992" cy="12334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5ADA74DC-444B-48F2-67A4-12BE969508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7894" y="2038472"/>
            <a:ext cx="1692299" cy="12334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Graphique 24">
            <a:extLst>
              <a:ext uri="{FF2B5EF4-FFF2-40B4-BE49-F238E27FC236}">
                <a16:creationId xmlns:a16="http://schemas.microsoft.com/office/drawing/2014/main" id="{E7CC0AC6-EC3C-930A-BEAD-3065E1BD8E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7357218" y="2042693"/>
            <a:ext cx="1314628" cy="1314628"/>
          </a:xfrm>
          <a:prstGeom prst="rect">
            <a:avLst/>
          </a:prstGeom>
        </p:spPr>
      </p:pic>
      <p:pic>
        <p:nvPicPr>
          <p:cNvPr id="22" name="Graphique 26" descr="Ambulance avec un remplissage uni">
            <a:extLst>
              <a:ext uri="{FF2B5EF4-FFF2-40B4-BE49-F238E27FC236}">
                <a16:creationId xmlns:a16="http://schemas.microsoft.com/office/drawing/2014/main" id="{AEC140C2-3CC2-844C-A729-2D2507DF0D9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953222" y="1801330"/>
            <a:ext cx="1713770" cy="171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11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37" y="208240"/>
            <a:ext cx="4423641" cy="994172"/>
          </a:xfrm>
        </p:spPr>
        <p:txBody>
          <a:bodyPr/>
          <a:lstStyle/>
          <a:p>
            <a:r>
              <a:rPr lang="fr-CA" dirty="0"/>
              <a:t>Processus de Régulation au CISSSMO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9</a:t>
            </a:fld>
            <a:endParaRPr lang="fr-CA"/>
          </a:p>
        </p:txBody>
      </p:sp>
      <p:sp>
        <p:nvSpPr>
          <p:cNvPr id="23" name="Rectangle à coins arrondis 22"/>
          <p:cNvSpPr/>
          <p:nvPr>
            <p:custDataLst>
              <p:tags r:id="rId1"/>
            </p:custDataLst>
          </p:nvPr>
        </p:nvSpPr>
        <p:spPr>
          <a:xfrm>
            <a:off x="7272670" y="74524"/>
            <a:ext cx="1717184" cy="654032"/>
          </a:xfrm>
          <a:prstGeom prst="roundRect">
            <a:avLst/>
          </a:prstGeom>
          <a:ln w="5715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514350"/>
            <a:r>
              <a:rPr lang="fr-CA" sz="10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Lundi au vendredi</a:t>
            </a:r>
          </a:p>
          <a:p>
            <a:pPr algn="ctr" defTabSz="514350"/>
            <a:r>
              <a:rPr lang="fr-CA" sz="10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7h à 23h</a:t>
            </a:r>
          </a:p>
        </p:txBody>
      </p:sp>
      <p:sp>
        <p:nvSpPr>
          <p:cNvPr id="10" name="ZoneTexte 9"/>
          <p:cNvSpPr txBox="1"/>
          <p:nvPr/>
        </p:nvSpPr>
        <p:spPr>
          <a:xfrm rot="16200000">
            <a:off x="-300010" y="4056906"/>
            <a:ext cx="1330036" cy="6121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A" dirty="0"/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AE8511A3-7282-70DE-49E7-E994CDC74C6B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 flipV="1">
            <a:off x="2114224" y="2728372"/>
            <a:ext cx="614963" cy="1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9E0CB5B-1951-9CBF-7BCC-BE1D5A5CAE60}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>
          <a:xfrm flipV="1">
            <a:off x="2729187" y="1383618"/>
            <a:ext cx="6610" cy="1315587"/>
          </a:xfrm>
          <a:prstGeom prst="line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0AFB4D5-EB04-FD20-9E2F-D37AE2DD0612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 flipH="1" flipV="1">
            <a:off x="2729187" y="2728372"/>
            <a:ext cx="6610" cy="1413400"/>
          </a:xfrm>
          <a:prstGeom prst="line">
            <a:avLst/>
          </a:prstGeom>
          <a:ln w="25400"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39365B7A-DE00-2002-405A-B8B2C3E0104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355650" y="1095662"/>
            <a:ext cx="786263" cy="237757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fr-CA" sz="945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ymbol"/>
                <a:ea typeface="Segoe UI Symbol"/>
              </a:rPr>
              <a:t>P</a:t>
            </a:r>
            <a:r>
              <a:rPr lang="fr-CA" sz="945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ymbol"/>
                <a:ea typeface="Segoe UI Symbol"/>
              </a:rPr>
              <a:t>-0-1-</a:t>
            </a:r>
            <a:r>
              <a:rPr lang="fr-CA" sz="945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ymbol"/>
                <a:ea typeface="Segoe UI Symbol"/>
              </a:rPr>
              <a:t>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43A8FD7-4F66-06A2-A8E1-16D8C60C7CD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508034" y="4296243"/>
            <a:ext cx="584162" cy="237757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fr-CA" sz="945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ymbol"/>
                <a:ea typeface="Segoe UI Symbol"/>
              </a:rPr>
              <a:t>P4-P7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8178EE37-736B-47FA-20D9-5190E8FF0C3C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 flipV="1">
            <a:off x="4176002" y="1299769"/>
            <a:ext cx="276224" cy="10565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71DD1E2-682D-0FED-D6D5-F1B9A7BD3058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468146" y="1013854"/>
            <a:ext cx="1051348" cy="507831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fr-CA" sz="675" dirty="0">
                <a:latin typeface="Calibri" panose="020F0502020204030204"/>
              </a:rPr>
              <a:t>Instable</a:t>
            </a:r>
          </a:p>
          <a:p>
            <a:pPr algn="ctr" defTabSz="342900"/>
            <a:r>
              <a:rPr lang="fr-CA" sz="675" dirty="0">
                <a:latin typeface="Calibri" panose="020F0502020204030204"/>
              </a:rPr>
              <a:t>potentiellement instable
Transport urgent/immédiat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40EB4F2-205E-725A-D37F-6880D9D93DD6}"/>
              </a:ext>
            </a:extLst>
          </p:cNvPr>
          <p:cNvCxnSpPr>
            <a:cxnSpLocks/>
            <a:stCxn id="33" idx="2"/>
          </p:cNvCxnSpPr>
          <p:nvPr>
            <p:custDataLst>
              <p:tags r:id="rId9"/>
            </p:custDataLst>
          </p:nvPr>
        </p:nvCxnSpPr>
        <p:spPr>
          <a:xfrm flipV="1">
            <a:off x="3813987" y="1454274"/>
            <a:ext cx="7028" cy="908293"/>
          </a:xfrm>
          <a:prstGeom prst="line">
            <a:avLst/>
          </a:prstGeom>
          <a:ln w="25400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23B6E8D2-846B-09EC-5C19-3123569978C7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V="1">
            <a:off x="4012785" y="2009780"/>
            <a:ext cx="359794" cy="10058"/>
          </a:xfrm>
          <a:prstGeom prst="straightConnector1">
            <a:avLst/>
          </a:prstGeom>
          <a:ln w="25400">
            <a:solidFill>
              <a:schemeClr val="accent5">
                <a:lumMod val="60000"/>
                <a:lumOff val="4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F1A71484-554B-C808-0B38-0756B3FB4EEA}"/>
              </a:ext>
            </a:extLst>
          </p:cNvPr>
          <p:cNvCxnSpPr>
            <a:cxnSpLocks/>
          </p:cNvCxnSpPr>
          <p:nvPr>
            <p:custDataLst>
              <p:tags r:id="rId11"/>
            </p:custDataLst>
          </p:nvPr>
        </p:nvCxnSpPr>
        <p:spPr>
          <a:xfrm>
            <a:off x="5629174" y="1256228"/>
            <a:ext cx="430925" cy="0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D6C0F7C-F671-DACF-E86C-499A112D99E7}"/>
              </a:ext>
            </a:extLst>
          </p:cNvPr>
          <p:cNvCxnSpPr>
            <a:cxnSpLocks/>
          </p:cNvCxnSpPr>
          <p:nvPr>
            <p:custDataLst>
              <p:tags r:id="rId12"/>
            </p:custDataLst>
          </p:nvPr>
        </p:nvCxnSpPr>
        <p:spPr>
          <a:xfrm>
            <a:off x="3164696" y="4424069"/>
            <a:ext cx="1340974" cy="0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B9ACB1BD-1F72-4044-D8E5-C710C21AEDE5}"/>
              </a:ext>
            </a:extLst>
          </p:cNvPr>
          <p:cNvGrpSpPr/>
          <p:nvPr>
            <p:custDataLst>
              <p:tags r:id="rId13"/>
            </p:custDataLst>
          </p:nvPr>
        </p:nvGrpSpPr>
        <p:grpSpPr>
          <a:xfrm>
            <a:off x="3198347" y="1064287"/>
            <a:ext cx="535482" cy="217172"/>
            <a:chOff x="3595508" y="1301652"/>
            <a:chExt cx="950507" cy="298527"/>
          </a:xfrm>
        </p:grpSpPr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DB3C7DF7-D726-FEAE-9746-6B8D42BB8ACF}"/>
                </a:ext>
              </a:extLst>
            </p:cNvPr>
            <p:cNvCxnSpPr/>
            <p:nvPr/>
          </p:nvCxnSpPr>
          <p:spPr>
            <a:xfrm>
              <a:off x="3621887" y="1600179"/>
              <a:ext cx="678502" cy="0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35CD09E9-BE7D-DA2B-7D3D-87EDBA7B5B27}"/>
                </a:ext>
              </a:extLst>
            </p:cNvPr>
            <p:cNvSpPr txBox="1"/>
            <p:nvPr/>
          </p:nvSpPr>
          <p:spPr>
            <a:xfrm>
              <a:off x="3595508" y="1301652"/>
              <a:ext cx="950507" cy="2411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342900"/>
              <a:endParaRPr lang="fr-CA" sz="540" i="1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49D484F1-AE81-22FD-4AF1-B4268B3F68C4}"/>
              </a:ext>
            </a:extLst>
          </p:cNvPr>
          <p:cNvSpPr txBox="1"/>
          <p:nvPr>
            <p:custDataLst>
              <p:tags r:id="rId14"/>
            </p:custDataLst>
          </p:nvPr>
        </p:nvSpPr>
        <p:spPr>
          <a:xfrm>
            <a:off x="4618093" y="4171308"/>
            <a:ext cx="1011081" cy="528606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 defTabSz="342900"/>
            <a:r>
              <a:rPr lang="fr-CA" sz="945" dirty="0">
                <a:latin typeface="Calibri" panose="020F0502020204030204"/>
              </a:rPr>
              <a:t>Triage secondaire</a:t>
            </a:r>
          </a:p>
          <a:p>
            <a:pPr algn="ctr" defTabSz="342900"/>
            <a:r>
              <a:rPr lang="fr-CA" sz="945" dirty="0">
                <a:latin typeface="Calibri" panose="020F0502020204030204"/>
              </a:rPr>
              <a:t>orientation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914B2320-B7BB-1DBF-4105-A149957F8BB8}"/>
              </a:ext>
            </a:extLst>
          </p:cNvPr>
          <p:cNvCxnSpPr/>
          <p:nvPr>
            <p:custDataLst>
              <p:tags r:id="rId15"/>
            </p:custDataLst>
          </p:nvPr>
        </p:nvCxnSpPr>
        <p:spPr>
          <a:xfrm>
            <a:off x="5363180" y="2474618"/>
            <a:ext cx="665016" cy="2858"/>
          </a:xfrm>
          <a:prstGeom prst="straightConnector1">
            <a:avLst/>
          </a:prstGeom>
          <a:ln w="25400">
            <a:solidFill>
              <a:schemeClr val="accent5">
                <a:lumMod val="60000"/>
                <a:lumOff val="4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B0C3EE53-3318-56CC-0A21-D064C5EF2878}"/>
              </a:ext>
            </a:extLst>
          </p:cNvPr>
          <p:cNvCxnSpPr>
            <a:cxnSpLocks/>
          </p:cNvCxnSpPr>
          <p:nvPr>
            <p:custDataLst>
              <p:tags r:id="rId16"/>
            </p:custDataLst>
          </p:nvPr>
        </p:nvCxnSpPr>
        <p:spPr>
          <a:xfrm flipV="1">
            <a:off x="6021074" y="3410047"/>
            <a:ext cx="0" cy="951062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BA1C5B4B-49E5-7583-4B5C-A8D5D8AAD184}"/>
              </a:ext>
            </a:extLst>
          </p:cNvPr>
          <p:cNvCxnSpPr>
            <a:cxnSpLocks/>
          </p:cNvCxnSpPr>
          <p:nvPr>
            <p:custDataLst>
              <p:tags r:id="rId17"/>
            </p:custDataLst>
          </p:nvPr>
        </p:nvCxnSpPr>
        <p:spPr>
          <a:xfrm flipV="1">
            <a:off x="5635259" y="4367681"/>
            <a:ext cx="424839" cy="1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C1EC42DD-6636-E205-73A5-58CD112ECF53}"/>
              </a:ext>
            </a:extLst>
          </p:cNvPr>
          <p:cNvCxnSpPr>
            <a:cxnSpLocks/>
          </p:cNvCxnSpPr>
          <p:nvPr>
            <p:custDataLst>
              <p:tags r:id="rId18"/>
            </p:custDataLst>
          </p:nvPr>
        </p:nvCxnSpPr>
        <p:spPr>
          <a:xfrm>
            <a:off x="6028196" y="3410045"/>
            <a:ext cx="577763" cy="2"/>
          </a:xfrm>
          <a:prstGeom prst="straightConnector1">
            <a:avLst/>
          </a:prstGeom>
          <a:ln w="25400">
            <a:solidFill>
              <a:schemeClr val="tx2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4">
            <a:extLst>
              <a:ext uri="{FF2B5EF4-FFF2-40B4-BE49-F238E27FC236}">
                <a16:creationId xmlns:a16="http://schemas.microsoft.com/office/drawing/2014/main" id="{32878FA2-E7CD-433E-E213-DBAAAA0D0D57}"/>
              </a:ext>
            </a:extLst>
          </p:cNvPr>
          <p:cNvPicPr>
            <a:picLocks noChangeAspect="1" noChangeArrowheads="1"/>
          </p:cNvPicPr>
          <p:nvPr>
            <p:custDataLst>
              <p:tags r:id="rId19"/>
            </p:custDataLst>
          </p:nvPr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287" y="1667068"/>
            <a:ext cx="269031" cy="521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5">
            <a:extLst>
              <a:ext uri="{FF2B5EF4-FFF2-40B4-BE49-F238E27FC236}">
                <a16:creationId xmlns:a16="http://schemas.microsoft.com/office/drawing/2014/main" id="{320276FF-9ACA-61D2-714B-21E820D9FC8E}"/>
              </a:ext>
            </a:extLst>
          </p:cNvPr>
          <p:cNvPicPr>
            <a:picLocks noChangeAspect="1" noChangeArrowheads="1"/>
          </p:cNvPicPr>
          <p:nvPr>
            <p:custDataLst>
              <p:tags r:id="rId20"/>
            </p:custDataLst>
          </p:nvPr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829" y="1666196"/>
            <a:ext cx="191181" cy="525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9F5EED95-C387-7D7E-A128-2BF14ED896F4}"/>
              </a:ext>
            </a:extLst>
          </p:cNvPr>
          <p:cNvCxnSpPr>
            <a:cxnSpLocks/>
          </p:cNvCxnSpPr>
          <p:nvPr>
            <p:custDataLst>
              <p:tags r:id="rId21"/>
            </p:custDataLst>
          </p:nvPr>
        </p:nvCxnSpPr>
        <p:spPr>
          <a:xfrm>
            <a:off x="4753189" y="2109728"/>
            <a:ext cx="506381" cy="0"/>
          </a:xfrm>
          <a:prstGeom prst="straightConnector1">
            <a:avLst/>
          </a:prstGeom>
          <a:ln w="25400" cmpd="sng">
            <a:solidFill>
              <a:schemeClr val="tx2"/>
            </a:solidFill>
            <a:headEnd type="arrow" w="med" len="med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3" name="Picture 7">
            <a:extLst>
              <a:ext uri="{FF2B5EF4-FFF2-40B4-BE49-F238E27FC236}">
                <a16:creationId xmlns:a16="http://schemas.microsoft.com/office/drawing/2014/main" id="{D4CBEC5A-B48E-6688-F246-CB96E41DDF42}"/>
              </a:ext>
            </a:extLst>
          </p:cNvPr>
          <p:cNvPicPr>
            <a:picLocks noChangeAspect="1" noChangeArrowheads="1"/>
          </p:cNvPicPr>
          <p:nvPr>
            <p:custDataLst>
              <p:tags r:id="rId22"/>
            </p:custDataLst>
          </p:nvPr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275" y="1697362"/>
            <a:ext cx="337424" cy="665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8">
            <a:extLst>
              <a:ext uri="{FF2B5EF4-FFF2-40B4-BE49-F238E27FC236}">
                <a16:creationId xmlns:a16="http://schemas.microsoft.com/office/drawing/2014/main" id="{D72B3EC0-8391-FE6E-1240-28D2EDDD2EB4}"/>
              </a:ext>
            </a:extLst>
          </p:cNvPr>
          <p:cNvPicPr>
            <a:picLocks noChangeAspect="1" noChangeArrowheads="1"/>
          </p:cNvPicPr>
          <p:nvPr>
            <p:custDataLst>
              <p:tags r:id="rId23"/>
            </p:custDataLst>
          </p:nvPr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1942114"/>
            <a:ext cx="355289" cy="554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">
            <a:extLst>
              <a:ext uri="{FF2B5EF4-FFF2-40B4-BE49-F238E27FC236}">
                <a16:creationId xmlns:a16="http://schemas.microsoft.com/office/drawing/2014/main" id="{180D2D48-40AF-12D5-82EC-1C610E4B5E2C}"/>
              </a:ext>
            </a:extLst>
          </p:cNvPr>
          <p:cNvPicPr>
            <a:picLocks noChangeAspect="1" noChangeArrowheads="1"/>
          </p:cNvPicPr>
          <p:nvPr>
            <p:custDataLst>
              <p:tags r:id="rId24"/>
            </p:custDataLst>
          </p:nvPr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116" y="3568845"/>
            <a:ext cx="189178" cy="52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4">
            <a:extLst>
              <a:ext uri="{FF2B5EF4-FFF2-40B4-BE49-F238E27FC236}">
                <a16:creationId xmlns:a16="http://schemas.microsoft.com/office/drawing/2014/main" id="{E403BA43-F724-DC2A-5033-7CD1C82B86C4}"/>
              </a:ext>
            </a:extLst>
          </p:cNvPr>
          <p:cNvPicPr>
            <a:picLocks noChangeAspect="1" noChangeArrowheads="1"/>
          </p:cNvPicPr>
          <p:nvPr>
            <p:custDataLst>
              <p:tags r:id="rId25"/>
            </p:custDataLst>
          </p:nvPr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261" y="211042"/>
            <a:ext cx="386237" cy="648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6EFB1AC2-8335-5183-C876-2C3B2F0D4A65}"/>
              </a:ext>
            </a:extLst>
          </p:cNvPr>
          <p:cNvCxnSpPr>
            <a:stCxn id="35" idx="3"/>
          </p:cNvCxnSpPr>
          <p:nvPr>
            <p:custDataLst>
              <p:tags r:id="rId26"/>
            </p:custDataLst>
          </p:nvPr>
        </p:nvCxnSpPr>
        <p:spPr>
          <a:xfrm flipV="1">
            <a:off x="4888294" y="3826888"/>
            <a:ext cx="311204" cy="2813"/>
          </a:xfrm>
          <a:prstGeom prst="straightConnector1">
            <a:avLst/>
          </a:prstGeom>
          <a:ln w="25400">
            <a:solidFill>
              <a:schemeClr val="tx2"/>
            </a:solidFill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8" name="Picture 7">
            <a:extLst>
              <a:ext uri="{FF2B5EF4-FFF2-40B4-BE49-F238E27FC236}">
                <a16:creationId xmlns:a16="http://schemas.microsoft.com/office/drawing/2014/main" id="{5D89E6FB-E7F7-BC49-781C-F4929DD0B34D}"/>
              </a:ext>
            </a:extLst>
          </p:cNvPr>
          <p:cNvPicPr>
            <a:picLocks noChangeAspect="1" noChangeArrowheads="1"/>
          </p:cNvPicPr>
          <p:nvPr>
            <p:custDataLst>
              <p:tags r:id="rId27"/>
            </p:custDataLst>
          </p:nvPr>
        </p:nvPicPr>
        <p:blipFill rotWithShape="1"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28"/>
          <a:stretch/>
        </p:blipFill>
        <p:spPr bwMode="auto">
          <a:xfrm>
            <a:off x="2195737" y="2960085"/>
            <a:ext cx="387179" cy="70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8">
            <a:extLst>
              <a:ext uri="{FF2B5EF4-FFF2-40B4-BE49-F238E27FC236}">
                <a16:creationId xmlns:a16="http://schemas.microsoft.com/office/drawing/2014/main" id="{6626F004-650F-A644-D013-0689435FFCA4}"/>
              </a:ext>
            </a:extLst>
          </p:cNvPr>
          <p:cNvPicPr>
            <a:picLocks noChangeAspect="1" noChangeArrowheads="1"/>
          </p:cNvPicPr>
          <p:nvPr>
            <p:custDataLst>
              <p:tags r:id="rId28"/>
            </p:custDataLst>
          </p:nvPr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549" y="3568846"/>
            <a:ext cx="270019" cy="573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C9CEC4ED-9460-7AA0-6F09-3AB6E759A267}"/>
              </a:ext>
            </a:extLst>
          </p:cNvPr>
          <p:cNvSpPr txBox="1"/>
          <p:nvPr>
            <p:custDataLst>
              <p:tags r:id="rId29"/>
            </p:custDataLst>
          </p:nvPr>
        </p:nvSpPr>
        <p:spPr>
          <a:xfrm>
            <a:off x="6537493" y="2571750"/>
            <a:ext cx="1392200" cy="2273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fr-CA" sz="945" dirty="0">
                <a:latin typeface="Calibri" panose="020F0502020204030204"/>
              </a:rPr>
              <a:t>Trajectoire
Cliniques</a:t>
            </a:r>
          </a:p>
          <a:p>
            <a:pPr defTabSz="342900"/>
            <a:r>
              <a:rPr lang="fr-CA" sz="945" dirty="0">
                <a:latin typeface="Calibri" panose="020F0502020204030204"/>
              </a:rPr>
              <a:t>Autosoins </a:t>
            </a:r>
          </a:p>
          <a:p>
            <a:pPr defTabSz="342900"/>
            <a:r>
              <a:rPr lang="fr-CA" sz="945" dirty="0">
                <a:latin typeface="Calibri" panose="020F0502020204030204"/>
              </a:rPr>
              <a:t>GAP
Médecin de famille
SAD
Services sociaux
Santé mentale</a:t>
            </a:r>
          </a:p>
          <a:p>
            <a:pPr defTabSz="342900"/>
            <a:r>
              <a:rPr lang="fr-CA" sz="945" dirty="0"/>
              <a:t>Suivi virtuel dans le milieu</a:t>
            </a:r>
            <a:r>
              <a:rPr lang="fr-CA" sz="945" dirty="0">
                <a:latin typeface="Calibri" panose="020F0502020204030204"/>
              </a:rPr>
              <a:t>
Dentiste
Pharmacien</a:t>
            </a:r>
          </a:p>
          <a:p>
            <a:pPr defTabSz="342900"/>
            <a:r>
              <a:rPr lang="fr-CA" sz="945" dirty="0">
                <a:latin typeface="Calibri" panose="020F0502020204030204"/>
              </a:rPr>
              <a:t>Transport alternatif aux urgences
Paramédics</a:t>
            </a:r>
            <a:endParaRPr lang="fr-CA" sz="810" dirty="0">
              <a:latin typeface="Calibri" panose="020F0502020204030204"/>
            </a:endParaRPr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187FC40D-A194-0E95-8D5E-0609E15F55EB}"/>
              </a:ext>
            </a:extLst>
          </p:cNvPr>
          <p:cNvCxnSpPr>
            <a:cxnSpLocks/>
          </p:cNvCxnSpPr>
          <p:nvPr>
            <p:custDataLst>
              <p:tags r:id="rId30"/>
            </p:custDataLst>
          </p:nvPr>
        </p:nvCxnSpPr>
        <p:spPr>
          <a:xfrm>
            <a:off x="6028196" y="2514178"/>
            <a:ext cx="0" cy="920933"/>
          </a:xfrm>
          <a:prstGeom prst="straightConnector1">
            <a:avLst/>
          </a:prstGeom>
          <a:ln w="25400">
            <a:solidFill>
              <a:schemeClr val="accent5">
                <a:lumMod val="60000"/>
                <a:lumOff val="4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96DF3A3E-F1BB-2A8A-7A64-E1932090FFC4}"/>
              </a:ext>
            </a:extLst>
          </p:cNvPr>
          <p:cNvCxnSpPr>
            <a:cxnSpLocks/>
          </p:cNvCxnSpPr>
          <p:nvPr>
            <p:custDataLst>
              <p:tags r:id="rId31"/>
            </p:custDataLst>
          </p:nvPr>
        </p:nvCxnSpPr>
        <p:spPr>
          <a:xfrm flipH="1" flipV="1">
            <a:off x="6017718" y="1619839"/>
            <a:ext cx="1853" cy="816749"/>
          </a:xfrm>
          <a:prstGeom prst="straightConnector1">
            <a:avLst/>
          </a:prstGeom>
          <a:ln w="25400">
            <a:solidFill>
              <a:schemeClr val="accent5">
                <a:lumMod val="60000"/>
                <a:lumOff val="4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Graphique 42" descr="Ambulance contour">
            <a:extLst>
              <a:ext uri="{FF2B5EF4-FFF2-40B4-BE49-F238E27FC236}">
                <a16:creationId xmlns:a16="http://schemas.microsoft.com/office/drawing/2014/main" id="{C1BEB025-5AD6-CBF3-17EA-F54CC149F029}"/>
              </a:ext>
            </a:extLst>
          </p:cNvPr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3574343" y="849726"/>
            <a:ext cx="629598" cy="813004"/>
          </a:xfrm>
          <a:prstGeom prst="rect">
            <a:avLst/>
          </a:prstGeom>
        </p:spPr>
      </p:pic>
      <p:grpSp>
        <p:nvGrpSpPr>
          <p:cNvPr id="44" name="Groupe 43">
            <a:extLst>
              <a:ext uri="{FF2B5EF4-FFF2-40B4-BE49-F238E27FC236}">
                <a16:creationId xmlns:a16="http://schemas.microsoft.com/office/drawing/2014/main" id="{30F153B0-F466-8583-D2B5-3CCE34AA71A1}"/>
              </a:ext>
            </a:extLst>
          </p:cNvPr>
          <p:cNvGrpSpPr/>
          <p:nvPr>
            <p:custDataLst>
              <p:tags r:id="rId33"/>
            </p:custDataLst>
          </p:nvPr>
        </p:nvGrpSpPr>
        <p:grpSpPr>
          <a:xfrm>
            <a:off x="1149611" y="2204377"/>
            <a:ext cx="1113915" cy="924062"/>
            <a:chOff x="598986" y="2677158"/>
            <a:chExt cx="1650630" cy="1379312"/>
          </a:xfrm>
        </p:grpSpPr>
        <p:pic>
          <p:nvPicPr>
            <p:cNvPr id="45" name="Graphique 44" descr="Centre d’appels contour">
              <a:extLst>
                <a:ext uri="{FF2B5EF4-FFF2-40B4-BE49-F238E27FC236}">
                  <a16:creationId xmlns:a16="http://schemas.microsoft.com/office/drawing/2014/main" id="{FC8835F7-44B5-5461-847C-C4099C7A17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tretch>
              <a:fillRect/>
            </a:stretch>
          </p:blipFill>
          <p:spPr>
            <a:xfrm>
              <a:off x="918472" y="2725326"/>
              <a:ext cx="1331144" cy="1331144"/>
            </a:xfrm>
            <a:prstGeom prst="rect">
              <a:avLst/>
            </a:prstGeom>
          </p:spPr>
        </p:pic>
        <p:pic>
          <p:nvPicPr>
            <p:cNvPr id="46" name="Graphique 45" descr="Médical contour">
              <a:extLst>
                <a:ext uri="{FF2B5EF4-FFF2-40B4-BE49-F238E27FC236}">
                  <a16:creationId xmlns:a16="http://schemas.microsoft.com/office/drawing/2014/main" id="{FAA4F62A-236D-916F-9F58-5881DA2AA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>
              <a:extLs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tretch>
              <a:fillRect/>
            </a:stretch>
          </p:blipFill>
          <p:spPr>
            <a:xfrm>
              <a:off x="598986" y="2677158"/>
              <a:ext cx="788042" cy="736596"/>
            </a:xfrm>
            <a:prstGeom prst="rect">
              <a:avLst/>
            </a:prstGeom>
          </p:spPr>
        </p:pic>
      </p:grpSp>
      <p:pic>
        <p:nvPicPr>
          <p:cNvPr id="47" name="Graphique 46" descr="Hôpital contour">
            <a:extLst>
              <a:ext uri="{FF2B5EF4-FFF2-40B4-BE49-F238E27FC236}">
                <a16:creationId xmlns:a16="http://schemas.microsoft.com/office/drawing/2014/main" id="{B201644D-4F7F-C001-E98D-B862B1DE59DA}"/>
              </a:ext>
            </a:extLst>
          </p:cNvPr>
          <p:cNvPicPr>
            <a:picLocks noChangeAspect="1"/>
          </p:cNvPicPr>
          <p:nvPr>
            <p:custDataLst>
              <p:tags r:id="rId34"/>
            </p:custDataLst>
          </p:nvPr>
        </p:nvPicPr>
        <p:blipFill>
          <a:blip r:embed="rId52">
            <a:extLs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6208057" y="448066"/>
            <a:ext cx="1009228" cy="1303223"/>
          </a:xfrm>
          <a:prstGeom prst="rect">
            <a:avLst/>
          </a:prstGeom>
        </p:spPr>
      </p:pic>
      <p:sp>
        <p:nvSpPr>
          <p:cNvPr id="48" name="ZoneTexte 47">
            <a:extLst>
              <a:ext uri="{FF2B5EF4-FFF2-40B4-BE49-F238E27FC236}">
                <a16:creationId xmlns:a16="http://schemas.microsoft.com/office/drawing/2014/main" id="{FE7AC6DE-40CE-AC64-DBEE-624851FB146D}"/>
              </a:ext>
            </a:extLst>
          </p:cNvPr>
          <p:cNvSpPr txBox="1"/>
          <p:nvPr>
            <p:custDataLst>
              <p:tags r:id="rId35"/>
            </p:custDataLst>
          </p:nvPr>
        </p:nvSpPr>
        <p:spPr>
          <a:xfrm>
            <a:off x="4585578" y="2204377"/>
            <a:ext cx="719732" cy="40395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 defTabSz="342900"/>
            <a:r>
              <a:rPr lang="fr-CA" sz="675" dirty="0">
                <a:latin typeface="Calibri" panose="020F0502020204030204"/>
              </a:rPr>
              <a:t>Patient stable
</a:t>
            </a:r>
            <a:r>
              <a:rPr lang="fr-CA" sz="675" dirty="0" err="1">
                <a:latin typeface="Calibri" panose="020F0502020204030204"/>
              </a:rPr>
              <a:t>Co-évaluation</a:t>
            </a:r>
            <a:r>
              <a:rPr lang="fr-CA" sz="675" dirty="0">
                <a:latin typeface="Calibri" panose="020F0502020204030204"/>
              </a:rPr>
              <a:t>
orientation</a:t>
            </a:r>
          </a:p>
        </p:txBody>
      </p:sp>
    </p:spTree>
    <p:extLst>
      <p:ext uri="{BB962C8B-B14F-4D97-AF65-F5344CB8AC3E}">
        <p14:creationId xmlns:p14="http://schemas.microsoft.com/office/powerpoint/2010/main" val="44096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7" grpId="0" animBg="1"/>
      <p:bldP spid="8" grpId="0" animBg="1"/>
      <p:bldP spid="11" grpId="0" animBg="1"/>
      <p:bldP spid="25" grpId="0" animBg="1"/>
      <p:bldP spid="40" grpId="0"/>
      <p:bldP spid="4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401c420-348d-4c8b-a0e2-b950fec46fa3">
      <Terms xmlns="http://schemas.microsoft.com/office/infopath/2007/PartnerControls"/>
    </lcf76f155ced4ddcb4097134ff3c332f>
    <TaxCatchAll xmlns="30b4d98b-66de-40cc-ae83-2a21c0f7327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D341878D4F85408167F05F2134DDD5" ma:contentTypeVersion="13" ma:contentTypeDescription="Crée un document." ma:contentTypeScope="" ma:versionID="60038f5c11f720c464ad83dacbcc2130">
  <xsd:schema xmlns:xsd="http://www.w3.org/2001/XMLSchema" xmlns:xs="http://www.w3.org/2001/XMLSchema" xmlns:p="http://schemas.microsoft.com/office/2006/metadata/properties" xmlns:ns2="e401c420-348d-4c8b-a0e2-b950fec46fa3" xmlns:ns3="30b4d98b-66de-40cc-ae83-2a21c0f73270" targetNamespace="http://schemas.microsoft.com/office/2006/metadata/properties" ma:root="true" ma:fieldsID="6ceda73ffdeae42d3a1470cfd642048f" ns2:_="" ns3:_="">
    <xsd:import namespace="e401c420-348d-4c8b-a0e2-b950fec46fa3"/>
    <xsd:import namespace="30b4d98b-66de-40cc-ae83-2a21c0f732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01c420-348d-4c8b-a0e2-b950fec46f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alises d’images" ma:readOnly="false" ma:fieldId="{5cf76f15-5ced-4ddc-b409-7134ff3c332f}" ma:taxonomyMulti="true" ma:sspId="20125e5a-fbbd-4a39-926c-a359310fd2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b4d98b-66de-40cc-ae83-2a21c0f7327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d78517f9-873e-4438-81eb-900bf00fa265}" ma:internalName="TaxCatchAll" ma:showField="CatchAllData" ma:web="30b4d98b-66de-40cc-ae83-2a21c0f732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03fd856f-21f4-4d99-be3a-be767fdc9c21"/>
    <ds:schemaRef ds:uri="http://schemas.microsoft.com/office/infopath/2007/PartnerControls"/>
    <ds:schemaRef ds:uri="d08dbe7f-3b50-4989-b37c-1412d05caa24"/>
    <ds:schemaRef ds:uri="3e59af93-d5a8-49b2-a86b-6b89c2f078b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D25B793-2B61-43F0-A88D-E1C685950D5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1157</TotalTime>
  <Words>710</Words>
  <Application>Microsoft Office PowerPoint</Application>
  <PresentationFormat>Affichage à l'écran (16:9)</PresentationFormat>
  <Paragraphs>174</Paragraphs>
  <Slides>20</Slides>
  <Notes>20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20</vt:i4>
      </vt:variant>
    </vt:vector>
  </HeadingPairs>
  <TitlesOfParts>
    <vt:vector size="23" baseType="lpstr">
      <vt:lpstr>Conception personnalisée</vt:lpstr>
      <vt:lpstr>Office Theme</vt:lpstr>
      <vt:lpstr>Thème Office</vt:lpstr>
      <vt:lpstr>Un appel au 911, c’est toujours urgent...ou pas?</vt:lpstr>
      <vt:lpstr>Question 1   Vrai ou faux?  En Montérégie, la Coopérative des techniciens ambulanciers de la Montérégie (CETAM) est responsable de la gestion de la flotte ambulancière sur le territoire. </vt:lpstr>
      <vt:lpstr>Présentation PowerPoint</vt:lpstr>
      <vt:lpstr>Étendue du territoire de la Montérégie</vt:lpstr>
      <vt:lpstr>Question 2   Vrai ou faux?  La majorité des appels au 911 pour besoins médicaux sont pour des motifs urgents. </vt:lpstr>
      <vt:lpstr>Répartition des appels par cote de priorité entrant à Alerte Santé</vt:lpstr>
      <vt:lpstr>Question 3   Vrai ou faux?  Le cadre légal de la pratique des techniciens ambulanciers paramédics leur permet de décider qu’un usager n’a pas besoin de se rendre à l’urgence.</vt:lpstr>
      <vt:lpstr>Situation préalable</vt:lpstr>
      <vt:lpstr>Processus de Régulation au CISSSMO</vt:lpstr>
      <vt:lpstr>Orientation des usagers à la suite de la prise en charge par la Régulation</vt:lpstr>
      <vt:lpstr>Motifs d’annulation d’une visite à l’urgence (n=641)</vt:lpstr>
      <vt:lpstr>Motifs d’annulation du transport en ambulance (n=430)</vt:lpstr>
      <vt:lpstr>Motifs de maintien à l’ambulance (n=1345)</vt:lpstr>
      <vt:lpstr>Quel est l’impact potentiel sur les visites à l’urgence?</vt:lpstr>
      <vt:lpstr>Impact potentiel sur les visites à l’urgence</vt:lpstr>
      <vt:lpstr>Question 4   Vrai ou faux?  La Régulation sera implantée partout au Québec.</vt:lpstr>
      <vt:lpstr>Conclusion</vt:lpstr>
      <vt:lpstr>Prix Stars du réseau de la santé – Catégorie Humain</vt:lpstr>
      <vt:lpstr>Remerciements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Diane Verreault</cp:lastModifiedBy>
  <cp:revision>50</cp:revision>
  <dcterms:created xsi:type="dcterms:W3CDTF">2010-04-12T23:12:02Z</dcterms:created>
  <dcterms:modified xsi:type="dcterms:W3CDTF">2023-05-31T19:16:38Z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0x01010001D341878D4F85408167F05F2134DDD5</vt:lpwstr>
  </property>
  <property fmtid="{D5CDD505-2E9C-101B-9397-08002B2CF9AE}" pid="3" name="MediaServiceImageTags">
    <vt:lpwstr/>
  </property>
  <property fmtid="{D5CDD505-2E9C-101B-9397-08002B2CF9AE}" pid="4" name="MSIP_Label_6a7d8d5d-78e2-4a62-9fcd-016eb5e4c57c_Enabled">
    <vt:lpwstr>true</vt:lpwstr>
  </property>
  <property fmtid="{D5CDD505-2E9C-101B-9397-08002B2CF9AE}" pid="5" name="MSIP_Label_6a7d8d5d-78e2-4a62-9fcd-016eb5e4c57c_SetDate">
    <vt:lpwstr>2023-05-31T19:16:37Z</vt:lpwstr>
  </property>
  <property fmtid="{D5CDD505-2E9C-101B-9397-08002B2CF9AE}" pid="6" name="MSIP_Label_6a7d8d5d-78e2-4a62-9fcd-016eb5e4c57c_Method">
    <vt:lpwstr>Standard</vt:lpwstr>
  </property>
  <property fmtid="{D5CDD505-2E9C-101B-9397-08002B2CF9AE}" pid="7" name="MSIP_Label_6a7d8d5d-78e2-4a62-9fcd-016eb5e4c57c_Name">
    <vt:lpwstr>Général</vt:lpwstr>
  </property>
  <property fmtid="{D5CDD505-2E9C-101B-9397-08002B2CF9AE}" pid="8" name="MSIP_Label_6a7d8d5d-78e2-4a62-9fcd-016eb5e4c57c_SiteId">
    <vt:lpwstr>06e1fe28-5f8b-4075-bf6c-ae24be1a7992</vt:lpwstr>
  </property>
  <property fmtid="{D5CDD505-2E9C-101B-9397-08002B2CF9AE}" pid="9" name="MSIP_Label_6a7d8d5d-78e2-4a62-9fcd-016eb5e4c57c_ActionId">
    <vt:lpwstr>be9b2755-901b-4bf7-a121-282ccf25f447</vt:lpwstr>
  </property>
  <property fmtid="{D5CDD505-2E9C-101B-9397-08002B2CF9AE}" pid="10" name="MSIP_Label_6a7d8d5d-78e2-4a62-9fcd-016eb5e4c57c_ContentBits">
    <vt:lpwstr>0</vt:lpwstr>
  </property>
</Properties>
</file>