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85"/>
    <a:srgbClr val="FFDEDC"/>
    <a:srgbClr val="9ADFD6"/>
    <a:srgbClr val="BFE0EF"/>
    <a:srgbClr val="F95F53"/>
    <a:srgbClr val="0061AE"/>
    <a:srgbClr val="0081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2025-01-08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XX mois année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epistagejr.cisssmo16@ssss.gouv.qc.ca" TargetMode="External"/><Relationship Id="rId2" Type="http://schemas.openxmlformats.org/officeDocument/2006/relationships/hyperlink" Target="mailto:pslvd.cisssmo16@ssss.gouv.qc.c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ublications.msss.gouv.qc.ca/msss/fichiers/2019/19-271-07W.pdf" TargetMode="External"/><Relationship Id="rId4" Type="http://schemas.openxmlformats.org/officeDocument/2006/relationships/hyperlink" Target="https://publications.msss.gouv.qc.ca/msss/document-00006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1697987"/>
              </p:ext>
            </p:extLst>
          </p:nvPr>
        </p:nvGraphicFramePr>
        <p:xfrm>
          <a:off x="990149" y="751431"/>
          <a:ext cx="10296469" cy="5476933"/>
        </p:xfrm>
        <a:graphic>
          <a:graphicData uri="http://schemas.openxmlformats.org/drawingml/2006/table">
            <a:tbl>
              <a:tblPr firstRow="1" firstCol="1" bandRow="1"/>
              <a:tblGrid>
                <a:gridCol w="1132737">
                  <a:extLst>
                    <a:ext uri="{9D8B030D-6E8A-4147-A177-3AD203B41FA5}">
                      <a16:colId xmlns:a16="http://schemas.microsoft.com/office/drawing/2014/main" val="1998482163"/>
                    </a:ext>
                  </a:extLst>
                </a:gridCol>
                <a:gridCol w="2676235">
                  <a:extLst>
                    <a:ext uri="{9D8B030D-6E8A-4147-A177-3AD203B41FA5}">
                      <a16:colId xmlns:a16="http://schemas.microsoft.com/office/drawing/2014/main" val="3543950401"/>
                    </a:ext>
                  </a:extLst>
                </a:gridCol>
                <a:gridCol w="1702538">
                  <a:extLst>
                    <a:ext uri="{9D8B030D-6E8A-4147-A177-3AD203B41FA5}">
                      <a16:colId xmlns:a16="http://schemas.microsoft.com/office/drawing/2014/main" val="3277087471"/>
                    </a:ext>
                  </a:extLst>
                </a:gridCol>
                <a:gridCol w="2027485">
                  <a:extLst>
                    <a:ext uri="{9D8B030D-6E8A-4147-A177-3AD203B41FA5}">
                      <a16:colId xmlns:a16="http://schemas.microsoft.com/office/drawing/2014/main" val="477963009"/>
                    </a:ext>
                  </a:extLst>
                </a:gridCol>
                <a:gridCol w="1378737">
                  <a:extLst>
                    <a:ext uri="{9D8B030D-6E8A-4147-A177-3AD203B41FA5}">
                      <a16:colId xmlns:a16="http://schemas.microsoft.com/office/drawing/2014/main" val="1490857701"/>
                    </a:ext>
                  </a:extLst>
                </a:gridCol>
                <a:gridCol w="1378737">
                  <a:extLst>
                    <a:ext uri="{9D8B030D-6E8A-4147-A177-3AD203B41FA5}">
                      <a16:colId xmlns:a16="http://schemas.microsoft.com/office/drawing/2014/main" val="171589192"/>
                    </a:ext>
                  </a:extLst>
                </a:gridCol>
              </a:tblGrid>
              <a:tr h="3513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Santé publique</a:t>
                      </a:r>
                      <a:endParaRPr lang="fr-CA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81" marR="500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Centres de dépistages</a:t>
                      </a:r>
                      <a:endParaRPr lang="fr-CA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81" marR="500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Administration immunoglobulines</a:t>
                      </a:r>
                      <a:endParaRPr lang="fr-CA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81" marR="500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Précautions additionnelles et nettoyage</a:t>
                      </a:r>
                      <a:endParaRPr lang="fr-CA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81" marR="500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Consultation</a:t>
                      </a:r>
                      <a:endParaRPr lang="fr-CA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81" marR="500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Documents de référence</a:t>
                      </a:r>
                      <a:endParaRPr lang="fr-CA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81" marR="500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446985"/>
                  </a:ext>
                </a:extLst>
              </a:tr>
              <a:tr h="3322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Rougeole et coqueluche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 téléphone :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1-800-265-6213.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 télécopieur :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Transmettre le formulaire de déclaration AS-770 au 450-928-3023.</a:t>
                      </a: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Rougeole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de service local - Vaudreuil-</a:t>
                      </a:r>
                      <a:r>
                        <a:rPr lang="fr-CA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Dorion</a:t>
                      </a: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(Dépistage et prélèvements) 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585 avenue Saint-Charles, local 50 et local 90, Vaudreuil-</a:t>
                      </a:r>
                      <a:r>
                        <a:rPr lang="fr-CA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Dorion</a:t>
                      </a: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J7V 8P9.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u="sng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pslvd.cisssmo16@ssss.gouv.qc.ca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450-218-2334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de service local - Châteauguay (Dépistage) 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167 rue Maple, Châteauguay J6J 3R1.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u="sng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depistagejr.cisssmo16@ssss.gouv.qc.ca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579-490-5632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**Vous devez envoyer votre requête de prélèvements par courriel.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**Le point de service local communiquera avec l’usager pour fixer un rendez-vous.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Rougeole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C’est la Direction de la santé publique qui transmet les recommandations nécessaires pour la prise en charge des personnes vulnérables avec besoin d’immunoglobulines IV et le lieu d’administration.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sng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Rougeole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Appliquer les précautions additionnelles aériennes 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Masque N95;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Une blouse à manches longues si risque d’éclaboussure;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Des gants si contact avec des liquides biologiques;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Une protection oculaire (PO) si risque d’éclaboussure.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Attendre </a:t>
                      </a:r>
                      <a:r>
                        <a:rPr lang="fr-CA" sz="1000" u="sng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heures</a:t>
                      </a: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après le passage d’un patient suspecté de rougeole avant de faire le nettoyage.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Matériel de soins 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Dédier le matériel de soin à une seule personne, si pas possible, nettoyer et désinfecter le matériel avant et après chaque usage.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A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sng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Rougeole et coqueluche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Ne pas faire attendre l’usager dans la salle d’attente, mais à l’extérieur des locaux;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Limiter la circulation dans la clinique;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Privilégier une consultation virtuelle si possible.</a:t>
                      </a: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sng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Rougeole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u="sng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https://publications.msss.gouv.qc.ca/msss/document-000061/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sng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Coqueluche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u="sng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5"/>
                        </a:rPr>
                        <a:t>https://publications.msss.gouv.qc.ca/msss/fichiers/2019/19-271-07W.pdf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0647915"/>
                  </a:ext>
                </a:extLst>
              </a:tr>
              <a:tr h="15470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Coqueluche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de service local – Vaudreuil-</a:t>
                      </a:r>
                      <a:r>
                        <a:rPr lang="fr-CA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Soulanges</a:t>
                      </a: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u="sng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pslvd.cisssmo16@ssss.gouv.qc.ca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de service local – Jardins-Roussillon 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u="sng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depistagejr.cisssmo16@ssss.gouv.qc.ca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 de service local – Suroît 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u="sng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pslsdv.cisssmo16@ssss.gouv.qc.ca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Coqueluche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b="1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Appliquer les précautions contre la transmission par gouttelettes.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Nettoyage habituel</a:t>
                      </a: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081" marR="50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01223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</a:t>
            </a:fld>
            <a:endParaRPr lang="fr-CA"/>
          </a:p>
        </p:txBody>
      </p:sp>
      <p:sp>
        <p:nvSpPr>
          <p:cNvPr id="6" name="Rectangle 5"/>
          <p:cNvSpPr/>
          <p:nvPr/>
        </p:nvSpPr>
        <p:spPr>
          <a:xfrm>
            <a:off x="562707" y="47853"/>
            <a:ext cx="11302850" cy="66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2743200" algn="ctr"/>
                <a:tab pos="5486400" algn="r"/>
              </a:tabLst>
            </a:pPr>
            <a:r>
              <a:rPr lang="fr-C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Aide-mémoire rougeole et coqueluche</a:t>
            </a:r>
            <a:endParaRPr lang="fr-CA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C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**Chaque clinique médicale doit établir une trajectoire interne pour les cas suspectés de rougeole ou coqueluche**</a:t>
            </a:r>
            <a:endParaRPr lang="fr-CA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7125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373</Words>
  <Application>Microsoft Office PowerPoint</Application>
  <PresentationFormat>Grand écran</PresentationFormat>
  <Paragraphs>86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Thème Office</vt:lpstr>
      <vt:lpstr>Présentation PowerPoint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Derouin Mélanie</cp:lastModifiedBy>
  <cp:revision>29</cp:revision>
  <dcterms:created xsi:type="dcterms:W3CDTF">2022-10-03T19:05:08Z</dcterms:created>
  <dcterms:modified xsi:type="dcterms:W3CDTF">2025-01-08T18:42:09Z</dcterms:modified>
</cp:coreProperties>
</file>